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9" r:id="rId3"/>
    <p:sldId id="311" r:id="rId4"/>
    <p:sldId id="312" r:id="rId5"/>
    <p:sldId id="313" r:id="rId6"/>
    <p:sldId id="315" r:id="rId7"/>
    <p:sldId id="298" r:id="rId8"/>
    <p:sldId id="299" r:id="rId9"/>
    <p:sldId id="300" r:id="rId10"/>
    <p:sldId id="316" r:id="rId11"/>
    <p:sldId id="290" r:id="rId12"/>
    <p:sldId id="306" r:id="rId13"/>
    <p:sldId id="318" r:id="rId14"/>
    <p:sldId id="325" r:id="rId15"/>
    <p:sldId id="319" r:id="rId16"/>
    <p:sldId id="321" r:id="rId17"/>
    <p:sldId id="322" r:id="rId18"/>
    <p:sldId id="323" r:id="rId19"/>
    <p:sldId id="326" r:id="rId20"/>
    <p:sldId id="327" r:id="rId21"/>
    <p:sldId id="317" r:id="rId22"/>
    <p:sldId id="329" r:id="rId23"/>
    <p:sldId id="331" r:id="rId24"/>
    <p:sldId id="335" r:id="rId25"/>
    <p:sldId id="333" r:id="rId26"/>
    <p:sldId id="334" r:id="rId27"/>
    <p:sldId id="337" r:id="rId28"/>
    <p:sldId id="338" r:id="rId29"/>
    <p:sldId id="339" r:id="rId30"/>
    <p:sldId id="340" r:id="rId31"/>
    <p:sldId id="343" r:id="rId32"/>
    <p:sldId id="344" r:id="rId33"/>
    <p:sldId id="346" r:id="rId34"/>
    <p:sldId id="345" r:id="rId35"/>
    <p:sldId id="347" r:id="rId36"/>
    <p:sldId id="34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A0"/>
    <a:srgbClr val="0000FF"/>
    <a:srgbClr val="30DA14"/>
    <a:srgbClr val="FF0066"/>
    <a:srgbClr val="F54C17"/>
    <a:srgbClr val="D9F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84" autoAdjust="0"/>
    <p:restoredTop sz="94660"/>
  </p:normalViewPr>
  <p:slideViewPr>
    <p:cSldViewPr>
      <p:cViewPr varScale="1">
        <p:scale>
          <a:sx n="65" d="100"/>
          <a:sy n="65" d="100"/>
        </p:scale>
        <p:origin x="844"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516AB-DADC-48F5-A28C-D533717EA75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8FDA73C-46AC-405E-8B8F-693C1EF512EA}">
      <dgm:prSet phldrT="[Text]" custT="1"/>
      <dgm:spPr>
        <a:solidFill>
          <a:schemeClr val="accent6"/>
        </a:solidFill>
      </dgm:spPr>
      <dgm:t>
        <a:bodyPr/>
        <a:lstStyle/>
        <a:p>
          <a:r>
            <a:rPr lang="vi-VN" sz="1800" b="1" dirty="0">
              <a:solidFill>
                <a:schemeClr val="tx1"/>
              </a:solidFill>
              <a:latin typeface="Times New Roman" panose="02020603050405020304" pitchFamily="18" charset="0"/>
              <a:cs typeface="Times New Roman" panose="02020603050405020304" pitchFamily="18" charset="0"/>
            </a:rPr>
            <a:t>Cấu trúc: </a:t>
          </a:r>
          <a:r>
            <a:rPr lang="vi-VN" sz="1800" dirty="0">
              <a:solidFill>
                <a:schemeClr val="tx1"/>
              </a:solidFill>
              <a:latin typeface="Times New Roman" panose="02020603050405020304" pitchFamily="18" charset="0"/>
              <a:cs typeface="Times New Roman" panose="02020603050405020304" pitchFamily="18" charset="0"/>
            </a:rPr>
            <a:t>Nhiều loại protein tham gia cấu trúc nên các bào quan, bộ khung tế bào.</a:t>
          </a:r>
          <a:endParaRPr lang="en-US" sz="1800" dirty="0">
            <a:solidFill>
              <a:schemeClr val="tx1"/>
            </a:solidFill>
            <a:latin typeface="Times New Roman" panose="02020603050405020304" pitchFamily="18" charset="0"/>
            <a:cs typeface="Times New Roman" panose="02020603050405020304" pitchFamily="18" charset="0"/>
          </a:endParaRPr>
        </a:p>
      </dgm:t>
    </dgm:pt>
    <dgm:pt modelId="{645BAC0A-39A0-4ABC-8A1C-689B9995A531}" type="parTrans" cxnId="{778B2772-8CB2-4610-B3D6-006878DBFA94}">
      <dgm:prSet/>
      <dgm:spPr/>
      <dgm:t>
        <a:bodyPr/>
        <a:lstStyle/>
        <a:p>
          <a:endParaRPr lang="en-US" sz="1800">
            <a:latin typeface="Times New Roman" panose="02020603050405020304" pitchFamily="18" charset="0"/>
            <a:cs typeface="Times New Roman" panose="02020603050405020304" pitchFamily="18" charset="0"/>
          </a:endParaRPr>
        </a:p>
      </dgm:t>
    </dgm:pt>
    <dgm:pt modelId="{3CACE52B-C674-4363-A6AF-50F4F979BF37}" type="sibTrans" cxnId="{778B2772-8CB2-4610-B3D6-006878DBFA94}">
      <dgm:prSet/>
      <dgm:spPr/>
      <dgm:t>
        <a:bodyPr/>
        <a:lstStyle/>
        <a:p>
          <a:endParaRPr lang="en-US" sz="1800">
            <a:latin typeface="Times New Roman" panose="02020603050405020304" pitchFamily="18" charset="0"/>
            <a:cs typeface="Times New Roman" panose="02020603050405020304" pitchFamily="18" charset="0"/>
          </a:endParaRPr>
        </a:p>
      </dgm:t>
    </dgm:pt>
    <dgm:pt modelId="{2420CB3D-FD60-4C55-B7C7-28A1D7AF7FF1}">
      <dgm:prSet phldrT="[Text]" custT="1"/>
      <dgm:spPr>
        <a:solidFill>
          <a:schemeClr val="accent2">
            <a:lumMod val="20000"/>
            <a:lumOff val="80000"/>
          </a:schemeClr>
        </a:solidFill>
      </dgm:spPr>
      <dgm:t>
        <a:bodyPr/>
        <a:lstStyle/>
        <a:p>
          <a:r>
            <a:rPr lang="vi-VN" sz="1800" b="1" dirty="0">
              <a:solidFill>
                <a:schemeClr val="tx1"/>
              </a:solidFill>
              <a:latin typeface="Times New Roman" panose="02020603050405020304" pitchFamily="18" charset="0"/>
              <a:cs typeface="Times New Roman" panose="02020603050405020304" pitchFamily="18" charset="0"/>
            </a:rPr>
            <a:t>Xúc tác: </a:t>
          </a:r>
          <a:r>
            <a:rPr lang="en-US" sz="1800" dirty="0">
              <a:solidFill>
                <a:schemeClr val="tx1"/>
              </a:solidFill>
              <a:latin typeface="Times New Roman" panose="02020603050405020304" pitchFamily="18" charset="0"/>
              <a:cs typeface="Times New Roman" panose="02020603050405020304" pitchFamily="18" charset="0"/>
            </a:rPr>
            <a:t>protein </a:t>
          </a:r>
          <a:r>
            <a:rPr lang="en-US" sz="1800" dirty="0" err="1">
              <a:solidFill>
                <a:schemeClr val="tx1"/>
              </a:solidFill>
              <a:latin typeface="Times New Roman" panose="02020603050405020304" pitchFamily="18" charset="0"/>
              <a:cs typeface="Times New Roman" panose="02020603050405020304" pitchFamily="18" charset="0"/>
            </a:rPr>
            <a:t>cấu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enzyme </a:t>
          </a:r>
          <a:r>
            <a:rPr lang="en-US" sz="1800" dirty="0" err="1">
              <a:solidFill>
                <a:schemeClr val="tx1"/>
              </a:solidFill>
              <a:latin typeface="Times New Roman" panose="02020603050405020304" pitchFamily="18" charset="0"/>
              <a:cs typeface="Times New Roman" panose="02020603050405020304" pitchFamily="18" charset="0"/>
            </a:rPr>
            <a:t>xúc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ứng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học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bào</a:t>
          </a:r>
          <a:endParaRPr lang="en-US" sz="1800" dirty="0">
            <a:solidFill>
              <a:schemeClr val="tx1"/>
            </a:solidFill>
            <a:latin typeface="Times New Roman" panose="02020603050405020304" pitchFamily="18" charset="0"/>
            <a:cs typeface="Times New Roman" panose="02020603050405020304" pitchFamily="18" charset="0"/>
          </a:endParaRPr>
        </a:p>
      </dgm:t>
    </dgm:pt>
    <dgm:pt modelId="{E0CB5C43-84E5-47C9-88FD-4FE804BEAB14}" type="parTrans" cxnId="{9D954505-26F4-4F4F-B147-59B98DDA6E69}">
      <dgm:prSet/>
      <dgm:spPr/>
      <dgm:t>
        <a:bodyPr/>
        <a:lstStyle/>
        <a:p>
          <a:endParaRPr lang="en-US" sz="1800">
            <a:latin typeface="Times New Roman" panose="02020603050405020304" pitchFamily="18" charset="0"/>
            <a:cs typeface="Times New Roman" panose="02020603050405020304" pitchFamily="18" charset="0"/>
          </a:endParaRPr>
        </a:p>
      </dgm:t>
    </dgm:pt>
    <dgm:pt modelId="{19FE7A7C-F679-4743-B48F-C9799AE8B987}" type="sibTrans" cxnId="{9D954505-26F4-4F4F-B147-59B98DDA6E69}">
      <dgm:prSet/>
      <dgm:spPr/>
      <dgm:t>
        <a:bodyPr/>
        <a:lstStyle/>
        <a:p>
          <a:endParaRPr lang="en-US" sz="1800">
            <a:latin typeface="Times New Roman" panose="02020603050405020304" pitchFamily="18" charset="0"/>
            <a:cs typeface="Times New Roman" panose="02020603050405020304" pitchFamily="18" charset="0"/>
          </a:endParaRPr>
        </a:p>
      </dgm:t>
    </dgm:pt>
    <dgm:pt modelId="{6AE466EE-FE0B-4F93-B887-7449DA605A13}">
      <dgm:prSet phldrT="[Text]" custT="1"/>
      <dgm:spPr>
        <a:solidFill>
          <a:srgbClr val="FFC000"/>
        </a:solidFill>
      </dgm:spPr>
      <dgm:t>
        <a:bodyPr/>
        <a:lstStyle/>
        <a:p>
          <a:r>
            <a:rPr lang="en-US" sz="1800" b="1" dirty="0" err="1">
              <a:solidFill>
                <a:schemeClr val="tx1"/>
              </a:solidFill>
              <a:latin typeface="Times New Roman" panose="02020603050405020304" pitchFamily="18" charset="0"/>
              <a:cs typeface="Times New Roman" panose="02020603050405020304" pitchFamily="18" charset="0"/>
            </a:rPr>
            <a:t>Bảo</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vệ</a:t>
          </a:r>
          <a:r>
            <a:rPr lang="en-US" sz="1800" b="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giữ</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chức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chống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nguyên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môi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trường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ngoài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nhập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cơ</a:t>
          </a: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thể.</a:t>
          </a:r>
          <a:endParaRPr lang="en-US" sz="1800" dirty="0">
            <a:solidFill>
              <a:schemeClr val="tx1"/>
            </a:solidFill>
            <a:latin typeface="Times New Roman" panose="02020603050405020304" pitchFamily="18" charset="0"/>
            <a:cs typeface="Times New Roman" panose="02020603050405020304" pitchFamily="18" charset="0"/>
          </a:endParaRPr>
        </a:p>
      </dgm:t>
    </dgm:pt>
    <dgm:pt modelId="{CFB5E53A-3FAA-4C2F-B73F-9E573C59DBF4}" type="parTrans" cxnId="{525F3F77-C915-48D8-BA76-C5E2F303947D}">
      <dgm:prSet/>
      <dgm:spPr/>
      <dgm:t>
        <a:bodyPr/>
        <a:lstStyle/>
        <a:p>
          <a:endParaRPr lang="en-US" sz="1800">
            <a:latin typeface="Times New Roman" panose="02020603050405020304" pitchFamily="18" charset="0"/>
            <a:cs typeface="Times New Roman" panose="02020603050405020304" pitchFamily="18" charset="0"/>
          </a:endParaRPr>
        </a:p>
      </dgm:t>
    </dgm:pt>
    <dgm:pt modelId="{421769F7-53FB-4985-9C6C-4F9BD3DF0DEA}" type="sibTrans" cxnId="{525F3F77-C915-48D8-BA76-C5E2F303947D}">
      <dgm:prSet/>
      <dgm:spPr/>
      <dgm:t>
        <a:bodyPr/>
        <a:lstStyle/>
        <a:p>
          <a:endParaRPr lang="en-US" sz="1800">
            <a:latin typeface="Times New Roman" panose="02020603050405020304" pitchFamily="18" charset="0"/>
            <a:cs typeface="Times New Roman" panose="02020603050405020304" pitchFamily="18" charset="0"/>
          </a:endParaRPr>
        </a:p>
      </dgm:t>
    </dgm:pt>
    <dgm:pt modelId="{9C91EE97-1E64-47AF-8E17-7955038D5AF5}">
      <dgm:prSet phldrT="[Text]" custT="1"/>
      <dgm:spPr>
        <a:solidFill>
          <a:schemeClr val="accent1">
            <a:lumMod val="40000"/>
            <a:lumOff val="60000"/>
          </a:schemeClr>
        </a:solidFill>
      </dgm:spPr>
      <dgm:t>
        <a:bodyPr/>
        <a:lstStyle/>
        <a:p>
          <a:r>
            <a:rPr lang="en-US" sz="1800" b="1" dirty="0" err="1">
              <a:solidFill>
                <a:schemeClr val="tx1"/>
              </a:solidFill>
              <a:latin typeface="Times New Roman" panose="02020603050405020304" pitchFamily="18" charset="0"/>
              <a:cs typeface="Times New Roman" panose="02020603050405020304" pitchFamily="18" charset="0"/>
            </a:rPr>
            <a:t>Vận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động</a:t>
          </a:r>
          <a:r>
            <a:rPr lang="en-US" sz="1800" b="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protein </a:t>
          </a:r>
          <a:r>
            <a:rPr lang="en-US" sz="1800" dirty="0" err="1">
              <a:solidFill>
                <a:schemeClr val="tx1"/>
              </a:solidFill>
              <a:latin typeface="Times New Roman" panose="02020603050405020304" pitchFamily="18" charset="0"/>
              <a:cs typeface="Times New Roman" panose="02020603050405020304" pitchFamily="18" charset="0"/>
            </a:rPr>
            <a:t>giúp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bào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thay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đổi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hình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cũng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a:t>
          </a:r>
          <a:r>
            <a:rPr lang="en-US" sz="1800" dirty="0">
              <a:solidFill>
                <a:schemeClr val="tx1"/>
              </a:solidFill>
              <a:latin typeface="Times New Roman" panose="02020603050405020304" pitchFamily="18" charset="0"/>
              <a:cs typeface="Times New Roman" panose="02020603050405020304" pitchFamily="18" charset="0"/>
            </a:rPr>
            <a:t> di </a:t>
          </a:r>
          <a:r>
            <a:rPr lang="en-US" sz="1800" dirty="0" err="1">
              <a:solidFill>
                <a:schemeClr val="tx1"/>
              </a:solidFill>
              <a:latin typeface="Times New Roman" panose="02020603050405020304" pitchFamily="18" charset="0"/>
              <a:cs typeface="Times New Roman" panose="02020603050405020304" pitchFamily="18" charset="0"/>
            </a:rPr>
            <a:t>chuyển</a:t>
          </a:r>
          <a:r>
            <a:rPr lang="en-US" sz="1800" dirty="0">
              <a:solidFill>
                <a:schemeClr val="tx1"/>
              </a:solidFill>
              <a:latin typeface="Times New Roman" panose="02020603050405020304" pitchFamily="18" charset="0"/>
              <a:cs typeface="Times New Roman" panose="02020603050405020304" pitchFamily="18" charset="0"/>
            </a:rPr>
            <a:t>. </a:t>
          </a:r>
        </a:p>
      </dgm:t>
    </dgm:pt>
    <dgm:pt modelId="{2306DCB7-CB8B-4933-A3BC-805830509927}" type="parTrans" cxnId="{24689535-1389-4530-80C0-3D1B090701D4}">
      <dgm:prSet/>
      <dgm:spPr/>
      <dgm:t>
        <a:bodyPr/>
        <a:lstStyle/>
        <a:p>
          <a:endParaRPr lang="en-US" sz="1800">
            <a:latin typeface="Times New Roman" panose="02020603050405020304" pitchFamily="18" charset="0"/>
            <a:cs typeface="Times New Roman" panose="02020603050405020304" pitchFamily="18" charset="0"/>
          </a:endParaRPr>
        </a:p>
      </dgm:t>
    </dgm:pt>
    <dgm:pt modelId="{33BA60E1-DB25-4A87-8A4B-8D2C84CFC78D}" type="sibTrans" cxnId="{24689535-1389-4530-80C0-3D1B090701D4}">
      <dgm:prSet/>
      <dgm:spPr/>
      <dgm:t>
        <a:bodyPr/>
        <a:lstStyle/>
        <a:p>
          <a:endParaRPr lang="en-US" sz="1800">
            <a:latin typeface="Times New Roman" panose="02020603050405020304" pitchFamily="18" charset="0"/>
            <a:cs typeface="Times New Roman" panose="02020603050405020304" pitchFamily="18" charset="0"/>
          </a:endParaRPr>
        </a:p>
      </dgm:t>
    </dgm:pt>
    <dgm:pt modelId="{2A2D0C28-BB99-4086-A032-1A6143163B6F}">
      <dgm:prSet phldrT="[Text]" custT="1"/>
      <dgm:spPr>
        <a:solidFill>
          <a:srgbClr val="92D050"/>
        </a:solidFill>
      </dgm:spPr>
      <dgm:t>
        <a:bodyPr/>
        <a:lstStyle/>
        <a:p>
          <a:r>
            <a:rPr lang="vi-VN" sz="1800" b="1" dirty="0">
              <a:solidFill>
                <a:schemeClr val="tx1"/>
              </a:solidFill>
              <a:latin typeface="Times New Roman" panose="02020603050405020304" pitchFamily="18" charset="0"/>
              <a:cs typeface="Times New Roman" panose="02020603050405020304" pitchFamily="18" charset="0"/>
            </a:rPr>
            <a:t>Tiếp nhận thông tin:</a:t>
          </a:r>
          <a:r>
            <a:rPr lang="vi-VN" sz="1800" dirty="0">
              <a:solidFill>
                <a:schemeClr val="tx1"/>
              </a:solidFill>
              <a:latin typeface="Times New Roman" panose="02020603050405020304" pitchFamily="18" charset="0"/>
              <a:cs typeface="Times New Roman" panose="02020603050405020304" pitchFamily="18" charset="0"/>
            </a:rPr>
            <a:t> protein cấu tạo nên thụ thể giúp tiếp nhận thông tin từ bên trong cũng như bên ngoài tế bào.</a:t>
          </a:r>
          <a:endParaRPr lang="en-US" sz="1800" dirty="0">
            <a:solidFill>
              <a:schemeClr val="tx1"/>
            </a:solidFill>
            <a:latin typeface="Times New Roman" panose="02020603050405020304" pitchFamily="18" charset="0"/>
            <a:cs typeface="Times New Roman" panose="02020603050405020304" pitchFamily="18" charset="0"/>
          </a:endParaRPr>
        </a:p>
      </dgm:t>
    </dgm:pt>
    <dgm:pt modelId="{47161D3B-D586-46CF-92C1-7CD1AC4699BA}" type="parTrans" cxnId="{0C204EB3-370C-4587-B730-FD8BB1B5D16D}">
      <dgm:prSet/>
      <dgm:spPr/>
      <dgm:t>
        <a:bodyPr/>
        <a:lstStyle/>
        <a:p>
          <a:endParaRPr lang="en-US" sz="1800">
            <a:latin typeface="Times New Roman" panose="02020603050405020304" pitchFamily="18" charset="0"/>
            <a:cs typeface="Times New Roman" panose="02020603050405020304" pitchFamily="18" charset="0"/>
          </a:endParaRPr>
        </a:p>
      </dgm:t>
    </dgm:pt>
    <dgm:pt modelId="{4B40111A-2F1F-4BF5-95EA-E5ED71B6153C}" type="sibTrans" cxnId="{0C204EB3-370C-4587-B730-FD8BB1B5D16D}">
      <dgm:prSet/>
      <dgm:spPr/>
      <dgm:t>
        <a:bodyPr/>
        <a:lstStyle/>
        <a:p>
          <a:endParaRPr lang="en-US" sz="1800">
            <a:latin typeface="Times New Roman" panose="02020603050405020304" pitchFamily="18" charset="0"/>
            <a:cs typeface="Times New Roman" panose="02020603050405020304" pitchFamily="18" charset="0"/>
          </a:endParaRPr>
        </a:p>
      </dgm:t>
    </dgm:pt>
    <dgm:pt modelId="{B58FB5AB-DE5A-4151-A1C9-92A49D0B884C}">
      <dgm:prSet phldrT="[Text]" custT="1"/>
      <dgm:spPr>
        <a:solidFill>
          <a:schemeClr val="accent6">
            <a:lumMod val="60000"/>
            <a:lumOff val="40000"/>
          </a:schemeClr>
        </a:solidFill>
      </dgm:spPr>
      <dgm:t>
        <a:bodyPr/>
        <a:lstStyle/>
        <a:p>
          <a:r>
            <a:rPr lang="vi-VN" sz="1800" b="1" dirty="0">
              <a:solidFill>
                <a:schemeClr val="tx1"/>
              </a:solidFill>
              <a:latin typeface="Times New Roman" panose="02020603050405020304" pitchFamily="18" charset="0"/>
              <a:cs typeface="Times New Roman" panose="02020603050405020304" pitchFamily="18" charset="0"/>
            </a:rPr>
            <a:t>Điều hoà: </a:t>
          </a:r>
          <a:r>
            <a:rPr lang="vi-VN" sz="1800" dirty="0">
              <a:solidFill>
                <a:schemeClr val="tx1"/>
              </a:solidFill>
              <a:latin typeface="Times New Roman" panose="02020603050405020304" pitchFamily="18" charset="0"/>
              <a:cs typeface="Times New Roman" panose="02020603050405020304" pitchFamily="18" charset="0"/>
            </a:rPr>
            <a:t>Nhiều hormone có bản chất là protein đóng vai trò điều hoà hoạt động của gene trong tế bào, điều hoà các chức năng sinh lí của cơ thể.</a:t>
          </a:r>
          <a:endParaRPr lang="en-US" sz="1800" dirty="0">
            <a:solidFill>
              <a:schemeClr val="tx1"/>
            </a:solidFill>
            <a:latin typeface="Times New Roman" panose="02020603050405020304" pitchFamily="18" charset="0"/>
            <a:cs typeface="Times New Roman" panose="02020603050405020304" pitchFamily="18" charset="0"/>
          </a:endParaRPr>
        </a:p>
      </dgm:t>
    </dgm:pt>
    <dgm:pt modelId="{75E7BCC4-2EED-4444-AE4C-19A94FD0635B}" type="parTrans" cxnId="{16BEFDC0-0817-49F2-B582-1347D8BBAFFE}">
      <dgm:prSet/>
      <dgm:spPr/>
      <dgm:t>
        <a:bodyPr/>
        <a:lstStyle/>
        <a:p>
          <a:endParaRPr lang="en-US" sz="1800">
            <a:latin typeface="Times New Roman" panose="02020603050405020304" pitchFamily="18" charset="0"/>
            <a:cs typeface="Times New Roman" panose="02020603050405020304" pitchFamily="18" charset="0"/>
          </a:endParaRPr>
        </a:p>
      </dgm:t>
    </dgm:pt>
    <dgm:pt modelId="{EB0D0804-ACEA-42DB-A5EB-15969ED4F445}" type="sibTrans" cxnId="{16BEFDC0-0817-49F2-B582-1347D8BBAFFE}">
      <dgm:prSet/>
      <dgm:spPr/>
      <dgm:t>
        <a:bodyPr/>
        <a:lstStyle/>
        <a:p>
          <a:endParaRPr lang="en-US" sz="1800">
            <a:latin typeface="Times New Roman" panose="02020603050405020304" pitchFamily="18" charset="0"/>
            <a:cs typeface="Times New Roman" panose="02020603050405020304" pitchFamily="18" charset="0"/>
          </a:endParaRPr>
        </a:p>
      </dgm:t>
    </dgm:pt>
    <dgm:pt modelId="{D6D618A9-6F45-4A9D-99D7-D56164F3C808}" type="pres">
      <dgm:prSet presAssocID="{A90516AB-DADC-48F5-A28C-D533717EA755}" presName="Name0" presStyleCnt="0">
        <dgm:presLayoutVars>
          <dgm:chMax val="7"/>
          <dgm:chPref val="7"/>
          <dgm:dir/>
        </dgm:presLayoutVars>
      </dgm:prSet>
      <dgm:spPr/>
      <dgm:t>
        <a:bodyPr/>
        <a:lstStyle/>
        <a:p>
          <a:endParaRPr lang="en-US"/>
        </a:p>
      </dgm:t>
    </dgm:pt>
    <dgm:pt modelId="{79AD70A4-4693-40E1-BD20-8CBE8FB9D259}" type="pres">
      <dgm:prSet presAssocID="{A90516AB-DADC-48F5-A28C-D533717EA755}" presName="Name1" presStyleCnt="0"/>
      <dgm:spPr/>
    </dgm:pt>
    <dgm:pt modelId="{502AD25C-FA84-46BC-B2FE-C540C2BE79A1}" type="pres">
      <dgm:prSet presAssocID="{A90516AB-DADC-48F5-A28C-D533717EA755}" presName="cycle" presStyleCnt="0"/>
      <dgm:spPr/>
    </dgm:pt>
    <dgm:pt modelId="{74A15C32-A992-42D0-BB79-5D9A63E6F674}" type="pres">
      <dgm:prSet presAssocID="{A90516AB-DADC-48F5-A28C-D533717EA755}" presName="srcNode" presStyleLbl="node1" presStyleIdx="0" presStyleCnt="6"/>
      <dgm:spPr/>
    </dgm:pt>
    <dgm:pt modelId="{5C1C9B84-1E29-4B6C-9A4B-0E3C33F58E9C}" type="pres">
      <dgm:prSet presAssocID="{A90516AB-DADC-48F5-A28C-D533717EA755}" presName="conn" presStyleLbl="parChTrans1D2" presStyleIdx="0" presStyleCnt="1"/>
      <dgm:spPr/>
      <dgm:t>
        <a:bodyPr/>
        <a:lstStyle/>
        <a:p>
          <a:endParaRPr lang="en-US"/>
        </a:p>
      </dgm:t>
    </dgm:pt>
    <dgm:pt modelId="{B2A14495-DE5E-41EA-BA92-CA9BDC48E546}" type="pres">
      <dgm:prSet presAssocID="{A90516AB-DADC-48F5-A28C-D533717EA755}" presName="extraNode" presStyleLbl="node1" presStyleIdx="0" presStyleCnt="6"/>
      <dgm:spPr/>
    </dgm:pt>
    <dgm:pt modelId="{1A2D7282-1E20-442B-BEAC-C15457D01D44}" type="pres">
      <dgm:prSet presAssocID="{A90516AB-DADC-48F5-A28C-D533717EA755}" presName="dstNode" presStyleLbl="node1" presStyleIdx="0" presStyleCnt="6"/>
      <dgm:spPr/>
    </dgm:pt>
    <dgm:pt modelId="{19968506-377C-41B9-BD71-B8A80CB800FB}" type="pres">
      <dgm:prSet presAssocID="{48FDA73C-46AC-405E-8B8F-693C1EF512EA}" presName="text_1" presStyleLbl="node1" presStyleIdx="0" presStyleCnt="6" custScaleY="137870">
        <dgm:presLayoutVars>
          <dgm:bulletEnabled val="1"/>
        </dgm:presLayoutVars>
      </dgm:prSet>
      <dgm:spPr/>
      <dgm:t>
        <a:bodyPr/>
        <a:lstStyle/>
        <a:p>
          <a:endParaRPr lang="en-US"/>
        </a:p>
      </dgm:t>
    </dgm:pt>
    <dgm:pt modelId="{0A7BC2A7-F72E-4EDB-9555-FF759D581A32}" type="pres">
      <dgm:prSet presAssocID="{48FDA73C-46AC-405E-8B8F-693C1EF512EA}" presName="accent_1" presStyleCnt="0"/>
      <dgm:spPr/>
    </dgm:pt>
    <dgm:pt modelId="{C35C1932-0BBB-49CB-9BAE-8FFD86D80DDD}" type="pres">
      <dgm:prSet presAssocID="{48FDA73C-46AC-405E-8B8F-693C1EF512EA}" presName="accentRepeatNode" presStyleLbl="solidFgAcc1" presStyleIdx="0" presStyleCnt="6"/>
      <dgm:spPr/>
    </dgm:pt>
    <dgm:pt modelId="{981339CC-93D9-485C-AD6F-F3E5FCF8805C}" type="pres">
      <dgm:prSet presAssocID="{2420CB3D-FD60-4C55-B7C7-28A1D7AF7FF1}" presName="text_2" presStyleLbl="node1" presStyleIdx="1" presStyleCnt="6" custScaleY="129555">
        <dgm:presLayoutVars>
          <dgm:bulletEnabled val="1"/>
        </dgm:presLayoutVars>
      </dgm:prSet>
      <dgm:spPr/>
      <dgm:t>
        <a:bodyPr/>
        <a:lstStyle/>
        <a:p>
          <a:endParaRPr lang="en-US"/>
        </a:p>
      </dgm:t>
    </dgm:pt>
    <dgm:pt modelId="{7CF55501-CDF9-4324-A314-9E8A8C2646E8}" type="pres">
      <dgm:prSet presAssocID="{2420CB3D-FD60-4C55-B7C7-28A1D7AF7FF1}" presName="accent_2" presStyleCnt="0"/>
      <dgm:spPr/>
    </dgm:pt>
    <dgm:pt modelId="{9F7F0661-FCB9-40E2-8719-791C010C4B5D}" type="pres">
      <dgm:prSet presAssocID="{2420CB3D-FD60-4C55-B7C7-28A1D7AF7FF1}" presName="accentRepeatNode" presStyleLbl="solidFgAcc1" presStyleIdx="1" presStyleCnt="6"/>
      <dgm:spPr/>
    </dgm:pt>
    <dgm:pt modelId="{1DFEB900-F0B8-448D-B2A7-266A70CF874B}" type="pres">
      <dgm:prSet presAssocID="{6AE466EE-FE0B-4F93-B887-7449DA605A13}" presName="text_3" presStyleLbl="node1" presStyleIdx="2" presStyleCnt="6" custScaleY="156154">
        <dgm:presLayoutVars>
          <dgm:bulletEnabled val="1"/>
        </dgm:presLayoutVars>
      </dgm:prSet>
      <dgm:spPr/>
      <dgm:t>
        <a:bodyPr/>
        <a:lstStyle/>
        <a:p>
          <a:endParaRPr lang="en-US"/>
        </a:p>
      </dgm:t>
    </dgm:pt>
    <dgm:pt modelId="{3BC15D10-8536-40FB-ACA7-45CFBA494BCB}" type="pres">
      <dgm:prSet presAssocID="{6AE466EE-FE0B-4F93-B887-7449DA605A13}" presName="accent_3" presStyleCnt="0"/>
      <dgm:spPr/>
    </dgm:pt>
    <dgm:pt modelId="{9A477571-9C5E-4B82-AE3B-91111393047E}" type="pres">
      <dgm:prSet presAssocID="{6AE466EE-FE0B-4F93-B887-7449DA605A13}" presName="accentRepeatNode" presStyleLbl="solidFgAcc1" presStyleIdx="2" presStyleCnt="6"/>
      <dgm:spPr/>
    </dgm:pt>
    <dgm:pt modelId="{C2216824-191F-420C-B1B1-DF82D900FD1B}" type="pres">
      <dgm:prSet presAssocID="{9C91EE97-1E64-47AF-8E17-7955038D5AF5}" presName="text_4" presStyleLbl="node1" presStyleIdx="3" presStyleCnt="6">
        <dgm:presLayoutVars>
          <dgm:bulletEnabled val="1"/>
        </dgm:presLayoutVars>
      </dgm:prSet>
      <dgm:spPr/>
      <dgm:t>
        <a:bodyPr/>
        <a:lstStyle/>
        <a:p>
          <a:endParaRPr lang="en-US"/>
        </a:p>
      </dgm:t>
    </dgm:pt>
    <dgm:pt modelId="{245BEBDB-8E41-469E-BC32-81FD423D2DBD}" type="pres">
      <dgm:prSet presAssocID="{9C91EE97-1E64-47AF-8E17-7955038D5AF5}" presName="accent_4" presStyleCnt="0"/>
      <dgm:spPr/>
    </dgm:pt>
    <dgm:pt modelId="{A40827D1-B97E-41FE-85B6-0167E60F216A}" type="pres">
      <dgm:prSet presAssocID="{9C91EE97-1E64-47AF-8E17-7955038D5AF5}" presName="accentRepeatNode" presStyleLbl="solidFgAcc1" presStyleIdx="3" presStyleCnt="6"/>
      <dgm:spPr/>
    </dgm:pt>
    <dgm:pt modelId="{DF04B12B-F902-4821-BB5D-93F25FD7EA66}" type="pres">
      <dgm:prSet presAssocID="{2A2D0C28-BB99-4086-A032-1A6143163B6F}" presName="text_5" presStyleLbl="node1" presStyleIdx="4" presStyleCnt="6" custScaleY="150745">
        <dgm:presLayoutVars>
          <dgm:bulletEnabled val="1"/>
        </dgm:presLayoutVars>
      </dgm:prSet>
      <dgm:spPr/>
      <dgm:t>
        <a:bodyPr/>
        <a:lstStyle/>
        <a:p>
          <a:endParaRPr lang="en-US"/>
        </a:p>
      </dgm:t>
    </dgm:pt>
    <dgm:pt modelId="{9F5909CB-7041-491D-837C-C9DF02CFDB4F}" type="pres">
      <dgm:prSet presAssocID="{2A2D0C28-BB99-4086-A032-1A6143163B6F}" presName="accent_5" presStyleCnt="0"/>
      <dgm:spPr/>
    </dgm:pt>
    <dgm:pt modelId="{FC0AFC60-9840-47C8-A801-1F8CB54CD54E}" type="pres">
      <dgm:prSet presAssocID="{2A2D0C28-BB99-4086-A032-1A6143163B6F}" presName="accentRepeatNode" presStyleLbl="solidFgAcc1" presStyleIdx="4" presStyleCnt="6"/>
      <dgm:spPr/>
    </dgm:pt>
    <dgm:pt modelId="{8B411DBA-F580-4685-9872-B8FD26794289}" type="pres">
      <dgm:prSet presAssocID="{B58FB5AB-DE5A-4151-A1C9-92A49D0B884C}" presName="text_6" presStyleLbl="node1" presStyleIdx="5" presStyleCnt="6" custScaleY="134939">
        <dgm:presLayoutVars>
          <dgm:bulletEnabled val="1"/>
        </dgm:presLayoutVars>
      </dgm:prSet>
      <dgm:spPr/>
      <dgm:t>
        <a:bodyPr/>
        <a:lstStyle/>
        <a:p>
          <a:endParaRPr lang="en-US"/>
        </a:p>
      </dgm:t>
    </dgm:pt>
    <dgm:pt modelId="{7CD0FAF9-C5E8-4A52-B486-E9167A07D75A}" type="pres">
      <dgm:prSet presAssocID="{B58FB5AB-DE5A-4151-A1C9-92A49D0B884C}" presName="accent_6" presStyleCnt="0"/>
      <dgm:spPr/>
    </dgm:pt>
    <dgm:pt modelId="{F6BA0DD1-6C7F-47BB-88D5-4824C187DDA5}" type="pres">
      <dgm:prSet presAssocID="{B58FB5AB-DE5A-4151-A1C9-92A49D0B884C}" presName="accentRepeatNode" presStyleLbl="solidFgAcc1" presStyleIdx="5" presStyleCnt="6"/>
      <dgm:spPr/>
    </dgm:pt>
  </dgm:ptLst>
  <dgm:cxnLst>
    <dgm:cxn modelId="{62CCA887-C3B5-4772-AF7B-3338F878DD30}" type="presOf" srcId="{6AE466EE-FE0B-4F93-B887-7449DA605A13}" destId="{1DFEB900-F0B8-448D-B2A7-266A70CF874B}" srcOrd="0" destOrd="0" presId="urn:microsoft.com/office/officeart/2008/layout/VerticalCurvedList"/>
    <dgm:cxn modelId="{5FE2ABC9-9DF5-4176-AE9D-E72DDB4B5934}" type="presOf" srcId="{48FDA73C-46AC-405E-8B8F-693C1EF512EA}" destId="{19968506-377C-41B9-BD71-B8A80CB800FB}" srcOrd="0" destOrd="0" presId="urn:microsoft.com/office/officeart/2008/layout/VerticalCurvedList"/>
    <dgm:cxn modelId="{0C204EB3-370C-4587-B730-FD8BB1B5D16D}" srcId="{A90516AB-DADC-48F5-A28C-D533717EA755}" destId="{2A2D0C28-BB99-4086-A032-1A6143163B6F}" srcOrd="4" destOrd="0" parTransId="{47161D3B-D586-46CF-92C1-7CD1AC4699BA}" sibTransId="{4B40111A-2F1F-4BF5-95EA-E5ED71B6153C}"/>
    <dgm:cxn modelId="{16BEFDC0-0817-49F2-B582-1347D8BBAFFE}" srcId="{A90516AB-DADC-48F5-A28C-D533717EA755}" destId="{B58FB5AB-DE5A-4151-A1C9-92A49D0B884C}" srcOrd="5" destOrd="0" parTransId="{75E7BCC4-2EED-4444-AE4C-19A94FD0635B}" sibTransId="{EB0D0804-ACEA-42DB-A5EB-15969ED4F445}"/>
    <dgm:cxn modelId="{24689535-1389-4530-80C0-3D1B090701D4}" srcId="{A90516AB-DADC-48F5-A28C-D533717EA755}" destId="{9C91EE97-1E64-47AF-8E17-7955038D5AF5}" srcOrd="3" destOrd="0" parTransId="{2306DCB7-CB8B-4933-A3BC-805830509927}" sibTransId="{33BA60E1-DB25-4A87-8A4B-8D2C84CFC78D}"/>
    <dgm:cxn modelId="{FFA2A361-A0D8-4FE3-9864-4B5B31B65890}" type="presOf" srcId="{2420CB3D-FD60-4C55-B7C7-28A1D7AF7FF1}" destId="{981339CC-93D9-485C-AD6F-F3E5FCF8805C}" srcOrd="0" destOrd="0" presId="urn:microsoft.com/office/officeart/2008/layout/VerticalCurvedList"/>
    <dgm:cxn modelId="{525F3F77-C915-48D8-BA76-C5E2F303947D}" srcId="{A90516AB-DADC-48F5-A28C-D533717EA755}" destId="{6AE466EE-FE0B-4F93-B887-7449DA605A13}" srcOrd="2" destOrd="0" parTransId="{CFB5E53A-3FAA-4C2F-B73F-9E573C59DBF4}" sibTransId="{421769F7-53FB-4985-9C6C-4F9BD3DF0DEA}"/>
    <dgm:cxn modelId="{9D954505-26F4-4F4F-B147-59B98DDA6E69}" srcId="{A90516AB-DADC-48F5-A28C-D533717EA755}" destId="{2420CB3D-FD60-4C55-B7C7-28A1D7AF7FF1}" srcOrd="1" destOrd="0" parTransId="{E0CB5C43-84E5-47C9-88FD-4FE804BEAB14}" sibTransId="{19FE7A7C-F679-4743-B48F-C9799AE8B987}"/>
    <dgm:cxn modelId="{778B2772-8CB2-4610-B3D6-006878DBFA94}" srcId="{A90516AB-DADC-48F5-A28C-D533717EA755}" destId="{48FDA73C-46AC-405E-8B8F-693C1EF512EA}" srcOrd="0" destOrd="0" parTransId="{645BAC0A-39A0-4ABC-8A1C-689B9995A531}" sibTransId="{3CACE52B-C674-4363-A6AF-50F4F979BF37}"/>
    <dgm:cxn modelId="{45B94518-C883-46BF-90F3-B77F40AB939B}" type="presOf" srcId="{9C91EE97-1E64-47AF-8E17-7955038D5AF5}" destId="{C2216824-191F-420C-B1B1-DF82D900FD1B}" srcOrd="0" destOrd="0" presId="urn:microsoft.com/office/officeart/2008/layout/VerticalCurvedList"/>
    <dgm:cxn modelId="{4EE7A594-BB2D-4FD7-8E61-E09E7335DEDA}" type="presOf" srcId="{3CACE52B-C674-4363-A6AF-50F4F979BF37}" destId="{5C1C9B84-1E29-4B6C-9A4B-0E3C33F58E9C}" srcOrd="0" destOrd="0" presId="urn:microsoft.com/office/officeart/2008/layout/VerticalCurvedList"/>
    <dgm:cxn modelId="{B2DE833A-8F33-43E3-8E1E-4343144026F2}" type="presOf" srcId="{B58FB5AB-DE5A-4151-A1C9-92A49D0B884C}" destId="{8B411DBA-F580-4685-9872-B8FD26794289}" srcOrd="0" destOrd="0" presId="urn:microsoft.com/office/officeart/2008/layout/VerticalCurvedList"/>
    <dgm:cxn modelId="{AD57A41D-E8FF-4624-B10D-604EF5DCB29B}" type="presOf" srcId="{A90516AB-DADC-48F5-A28C-D533717EA755}" destId="{D6D618A9-6F45-4A9D-99D7-D56164F3C808}" srcOrd="0" destOrd="0" presId="urn:microsoft.com/office/officeart/2008/layout/VerticalCurvedList"/>
    <dgm:cxn modelId="{679067EE-A1BA-4AAC-B31D-E28E7A9B05CB}" type="presOf" srcId="{2A2D0C28-BB99-4086-A032-1A6143163B6F}" destId="{DF04B12B-F902-4821-BB5D-93F25FD7EA66}" srcOrd="0" destOrd="0" presId="urn:microsoft.com/office/officeart/2008/layout/VerticalCurvedList"/>
    <dgm:cxn modelId="{226648BE-7602-450F-84C1-26B1DA7A5998}" type="presParOf" srcId="{D6D618A9-6F45-4A9D-99D7-D56164F3C808}" destId="{79AD70A4-4693-40E1-BD20-8CBE8FB9D259}" srcOrd="0" destOrd="0" presId="urn:microsoft.com/office/officeart/2008/layout/VerticalCurvedList"/>
    <dgm:cxn modelId="{84AF9A36-C458-4DBD-A139-61A8A4268EC4}" type="presParOf" srcId="{79AD70A4-4693-40E1-BD20-8CBE8FB9D259}" destId="{502AD25C-FA84-46BC-B2FE-C540C2BE79A1}" srcOrd="0" destOrd="0" presId="urn:microsoft.com/office/officeart/2008/layout/VerticalCurvedList"/>
    <dgm:cxn modelId="{142AED58-1898-468C-955C-F16BCB9606C2}" type="presParOf" srcId="{502AD25C-FA84-46BC-B2FE-C540C2BE79A1}" destId="{74A15C32-A992-42D0-BB79-5D9A63E6F674}" srcOrd="0" destOrd="0" presId="urn:microsoft.com/office/officeart/2008/layout/VerticalCurvedList"/>
    <dgm:cxn modelId="{A77CB68B-AB09-486C-8548-9FC21A47A030}" type="presParOf" srcId="{502AD25C-FA84-46BC-B2FE-C540C2BE79A1}" destId="{5C1C9B84-1E29-4B6C-9A4B-0E3C33F58E9C}" srcOrd="1" destOrd="0" presId="urn:microsoft.com/office/officeart/2008/layout/VerticalCurvedList"/>
    <dgm:cxn modelId="{DFF673ED-3E6C-4D9B-A6D3-0DAF4FC1B18D}" type="presParOf" srcId="{502AD25C-FA84-46BC-B2FE-C540C2BE79A1}" destId="{B2A14495-DE5E-41EA-BA92-CA9BDC48E546}" srcOrd="2" destOrd="0" presId="urn:microsoft.com/office/officeart/2008/layout/VerticalCurvedList"/>
    <dgm:cxn modelId="{2197EDC6-ADD4-4DEC-B3D1-08F61D4A569D}" type="presParOf" srcId="{502AD25C-FA84-46BC-B2FE-C540C2BE79A1}" destId="{1A2D7282-1E20-442B-BEAC-C15457D01D44}" srcOrd="3" destOrd="0" presId="urn:microsoft.com/office/officeart/2008/layout/VerticalCurvedList"/>
    <dgm:cxn modelId="{AF6AB7D9-5639-4A63-9E95-419A7119AC19}" type="presParOf" srcId="{79AD70A4-4693-40E1-BD20-8CBE8FB9D259}" destId="{19968506-377C-41B9-BD71-B8A80CB800FB}" srcOrd="1" destOrd="0" presId="urn:microsoft.com/office/officeart/2008/layout/VerticalCurvedList"/>
    <dgm:cxn modelId="{885D639F-C7FB-4706-BCFA-93D4E3CCE742}" type="presParOf" srcId="{79AD70A4-4693-40E1-BD20-8CBE8FB9D259}" destId="{0A7BC2A7-F72E-4EDB-9555-FF759D581A32}" srcOrd="2" destOrd="0" presId="urn:microsoft.com/office/officeart/2008/layout/VerticalCurvedList"/>
    <dgm:cxn modelId="{58FB5B50-DB71-416F-8B97-1B115AB55E77}" type="presParOf" srcId="{0A7BC2A7-F72E-4EDB-9555-FF759D581A32}" destId="{C35C1932-0BBB-49CB-9BAE-8FFD86D80DDD}" srcOrd="0" destOrd="0" presId="urn:microsoft.com/office/officeart/2008/layout/VerticalCurvedList"/>
    <dgm:cxn modelId="{A2B1097D-63A5-4CBF-9AB1-A54F7B668A8C}" type="presParOf" srcId="{79AD70A4-4693-40E1-BD20-8CBE8FB9D259}" destId="{981339CC-93D9-485C-AD6F-F3E5FCF8805C}" srcOrd="3" destOrd="0" presId="urn:microsoft.com/office/officeart/2008/layout/VerticalCurvedList"/>
    <dgm:cxn modelId="{8D06FC63-CC5C-4FC2-A4F9-4AA9C0E548B4}" type="presParOf" srcId="{79AD70A4-4693-40E1-BD20-8CBE8FB9D259}" destId="{7CF55501-CDF9-4324-A314-9E8A8C2646E8}" srcOrd="4" destOrd="0" presId="urn:microsoft.com/office/officeart/2008/layout/VerticalCurvedList"/>
    <dgm:cxn modelId="{AAE76E23-4C48-447D-8E65-B84321A7F559}" type="presParOf" srcId="{7CF55501-CDF9-4324-A314-9E8A8C2646E8}" destId="{9F7F0661-FCB9-40E2-8719-791C010C4B5D}" srcOrd="0" destOrd="0" presId="urn:microsoft.com/office/officeart/2008/layout/VerticalCurvedList"/>
    <dgm:cxn modelId="{2EC388BD-03D5-46E6-A4B0-B28860011672}" type="presParOf" srcId="{79AD70A4-4693-40E1-BD20-8CBE8FB9D259}" destId="{1DFEB900-F0B8-448D-B2A7-266A70CF874B}" srcOrd="5" destOrd="0" presId="urn:microsoft.com/office/officeart/2008/layout/VerticalCurvedList"/>
    <dgm:cxn modelId="{3F9C0B19-0AEC-4071-8F81-15DC041F9C13}" type="presParOf" srcId="{79AD70A4-4693-40E1-BD20-8CBE8FB9D259}" destId="{3BC15D10-8536-40FB-ACA7-45CFBA494BCB}" srcOrd="6" destOrd="0" presId="urn:microsoft.com/office/officeart/2008/layout/VerticalCurvedList"/>
    <dgm:cxn modelId="{F504188C-4117-45AC-8D24-B79910215DE0}" type="presParOf" srcId="{3BC15D10-8536-40FB-ACA7-45CFBA494BCB}" destId="{9A477571-9C5E-4B82-AE3B-91111393047E}" srcOrd="0" destOrd="0" presId="urn:microsoft.com/office/officeart/2008/layout/VerticalCurvedList"/>
    <dgm:cxn modelId="{E710E443-E2EE-475A-8F9C-A92543C37FAA}" type="presParOf" srcId="{79AD70A4-4693-40E1-BD20-8CBE8FB9D259}" destId="{C2216824-191F-420C-B1B1-DF82D900FD1B}" srcOrd="7" destOrd="0" presId="urn:microsoft.com/office/officeart/2008/layout/VerticalCurvedList"/>
    <dgm:cxn modelId="{46328D2A-BCA2-4E8D-8AFA-6084639DC406}" type="presParOf" srcId="{79AD70A4-4693-40E1-BD20-8CBE8FB9D259}" destId="{245BEBDB-8E41-469E-BC32-81FD423D2DBD}" srcOrd="8" destOrd="0" presId="urn:microsoft.com/office/officeart/2008/layout/VerticalCurvedList"/>
    <dgm:cxn modelId="{4C263960-38EF-4BCA-BDBD-B9FCA5576A4D}" type="presParOf" srcId="{245BEBDB-8E41-469E-BC32-81FD423D2DBD}" destId="{A40827D1-B97E-41FE-85B6-0167E60F216A}" srcOrd="0" destOrd="0" presId="urn:microsoft.com/office/officeart/2008/layout/VerticalCurvedList"/>
    <dgm:cxn modelId="{97BBD99D-E73F-4A07-9EF5-D743677EEB1F}" type="presParOf" srcId="{79AD70A4-4693-40E1-BD20-8CBE8FB9D259}" destId="{DF04B12B-F902-4821-BB5D-93F25FD7EA66}" srcOrd="9" destOrd="0" presId="urn:microsoft.com/office/officeart/2008/layout/VerticalCurvedList"/>
    <dgm:cxn modelId="{84F20CA2-B2B6-4993-8FFC-EC807DAC252C}" type="presParOf" srcId="{79AD70A4-4693-40E1-BD20-8CBE8FB9D259}" destId="{9F5909CB-7041-491D-837C-C9DF02CFDB4F}" srcOrd="10" destOrd="0" presId="urn:microsoft.com/office/officeart/2008/layout/VerticalCurvedList"/>
    <dgm:cxn modelId="{1B24BA22-66B5-4673-BFE4-B2C9EDA0FF31}" type="presParOf" srcId="{9F5909CB-7041-491D-837C-C9DF02CFDB4F}" destId="{FC0AFC60-9840-47C8-A801-1F8CB54CD54E}" srcOrd="0" destOrd="0" presId="urn:microsoft.com/office/officeart/2008/layout/VerticalCurvedList"/>
    <dgm:cxn modelId="{99E733B1-6C70-44EC-B5E9-E827A10D1A83}" type="presParOf" srcId="{79AD70A4-4693-40E1-BD20-8CBE8FB9D259}" destId="{8B411DBA-F580-4685-9872-B8FD26794289}" srcOrd="11" destOrd="0" presId="urn:microsoft.com/office/officeart/2008/layout/VerticalCurvedList"/>
    <dgm:cxn modelId="{DA6D7D07-02D6-4F56-A84D-EE206A83DDB5}" type="presParOf" srcId="{79AD70A4-4693-40E1-BD20-8CBE8FB9D259}" destId="{7CD0FAF9-C5E8-4A52-B486-E9167A07D75A}" srcOrd="12" destOrd="0" presId="urn:microsoft.com/office/officeart/2008/layout/VerticalCurvedList"/>
    <dgm:cxn modelId="{1BF1D48C-C3FD-4D0B-BB60-7A0F72A07694}" type="presParOf" srcId="{7CD0FAF9-C5E8-4A52-B486-E9167A07D75A}" destId="{F6BA0DD1-6C7F-47BB-88D5-4824C187DD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A74836-2A74-4076-875D-1ABA6A45836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D9992EB-464D-41CC-AAE8-A4D7BCB90A4B}">
      <dgm:prSet phldrT="[Text]" custT="1"/>
      <dgm:spPr>
        <a:solidFill>
          <a:srgbClr val="FFC000"/>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Bậc 1</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65940C77-2759-4315-91A7-DAEA07534C82}" type="parTrans" cxnId="{D2F5C095-25C9-4A9E-82D9-AAD89DAEDDA6}">
      <dgm:prSet/>
      <dgm:spPr/>
      <dgm:t>
        <a:bodyPr/>
        <a:lstStyle/>
        <a:p>
          <a:endParaRPr lang="en-US"/>
        </a:p>
      </dgm:t>
    </dgm:pt>
    <dgm:pt modelId="{4DB9D83C-9934-4E67-82BF-0E1CD71B5B21}" type="sibTrans" cxnId="{D2F5C095-25C9-4A9E-82D9-AAD89DAEDDA6}">
      <dgm:prSet/>
      <dgm:spPr/>
      <dgm:t>
        <a:bodyPr/>
        <a:lstStyle/>
        <a:p>
          <a:endParaRPr lang="en-US"/>
        </a:p>
      </dgm:t>
    </dgm:pt>
    <dgm:pt modelId="{B53460C7-AED0-45DB-81F1-46E9A03C8453}">
      <dgm:prSet phldrT="[Text]" custT="1"/>
      <dgm:spPr>
        <a:solidFill>
          <a:srgbClr val="FEFAA0">
            <a:alpha val="90000"/>
          </a:srgbClr>
        </a:solidFill>
      </dgm:spPr>
      <dgm:t>
        <a:bodyPr/>
        <a:lstStyle/>
        <a:p>
          <a:r>
            <a:rPr lang="vi-VN" sz="2400" dirty="0">
              <a:solidFill>
                <a:schemeClr val="tx1"/>
              </a:solidFill>
              <a:latin typeface="Times New Roman" panose="02020603050405020304" pitchFamily="18" charset="0"/>
              <a:cs typeface="Times New Roman" panose="02020603050405020304" pitchFamily="18" charset="0"/>
            </a:rPr>
            <a:t>Trình tự các amino acid trong chuỗi polypeptid.</a:t>
          </a:r>
          <a:endParaRPr lang="en-US" sz="2400" dirty="0">
            <a:solidFill>
              <a:schemeClr val="tx1"/>
            </a:solidFill>
            <a:latin typeface="Times New Roman" panose="02020603050405020304" pitchFamily="18" charset="0"/>
            <a:cs typeface="Times New Roman" panose="02020603050405020304" pitchFamily="18" charset="0"/>
          </a:endParaRPr>
        </a:p>
      </dgm:t>
    </dgm:pt>
    <dgm:pt modelId="{C5AF2F56-38B3-41F6-AF6D-CEB902E987AA}" type="parTrans" cxnId="{E4A279F8-075C-48AB-A56B-64D1BEE88DE5}">
      <dgm:prSet/>
      <dgm:spPr/>
      <dgm:t>
        <a:bodyPr/>
        <a:lstStyle/>
        <a:p>
          <a:endParaRPr lang="en-US"/>
        </a:p>
      </dgm:t>
    </dgm:pt>
    <dgm:pt modelId="{6B5AA48A-B950-40B3-9484-83227D8C2B6D}" type="sibTrans" cxnId="{E4A279F8-075C-48AB-A56B-64D1BEE88DE5}">
      <dgm:prSet/>
      <dgm:spPr/>
      <dgm:t>
        <a:bodyPr/>
        <a:lstStyle/>
        <a:p>
          <a:endParaRPr lang="en-US"/>
        </a:p>
      </dgm:t>
    </dgm:pt>
    <dgm:pt modelId="{1684F850-FBAC-4022-AE90-36B7760199E7}">
      <dgm:prSet phldrT="[Text]" custT="1"/>
      <dgm:spPr>
        <a:solidFill>
          <a:srgbClr val="00B0F0"/>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Bậc 2</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06F1F62B-DF64-44D7-AB1C-5314901BE104}" type="parTrans" cxnId="{EC0E358E-6AAA-4A97-AB14-764B3611EDC9}">
      <dgm:prSet/>
      <dgm:spPr/>
      <dgm:t>
        <a:bodyPr/>
        <a:lstStyle/>
        <a:p>
          <a:endParaRPr lang="en-US"/>
        </a:p>
      </dgm:t>
    </dgm:pt>
    <dgm:pt modelId="{7FC715EB-AD2C-4F29-8AB8-AC3BB5F73817}" type="sibTrans" cxnId="{EC0E358E-6AAA-4A97-AB14-764B3611EDC9}">
      <dgm:prSet/>
      <dgm:spPr/>
      <dgm:t>
        <a:bodyPr/>
        <a:lstStyle/>
        <a:p>
          <a:endParaRPr lang="en-US"/>
        </a:p>
      </dgm:t>
    </dgm:pt>
    <dgm:pt modelId="{A7B5C296-4880-4014-93EA-8BB093F3303D}">
      <dgm:prSet phldrT="[Text]" custT="1"/>
      <dgm:spPr>
        <a:solidFill>
          <a:schemeClr val="tx2">
            <a:lumMod val="20000"/>
            <a:lumOff val="80000"/>
            <a:alpha val="90000"/>
          </a:schemeClr>
        </a:solidFill>
      </dgm:spPr>
      <dgm:t>
        <a:bodyPr/>
        <a:lstStyle/>
        <a:p>
          <a:r>
            <a:rPr lang="vi-VN" sz="2400" dirty="0">
              <a:solidFill>
                <a:schemeClr val="tx1"/>
              </a:solidFill>
              <a:latin typeface="Times New Roman" panose="02020603050405020304" pitchFamily="18" charset="0"/>
              <a:cs typeface="Times New Roman" panose="02020603050405020304" pitchFamily="18" charset="0"/>
            </a:rPr>
            <a:t>Chuỗi polypeptid cuộn xoắn lại hoặc gấp nếp.</a:t>
          </a:r>
          <a:endParaRPr lang="en-US" sz="2400" dirty="0">
            <a:solidFill>
              <a:schemeClr val="tx1"/>
            </a:solidFill>
            <a:latin typeface="Times New Roman" panose="02020603050405020304" pitchFamily="18" charset="0"/>
            <a:cs typeface="Times New Roman" panose="02020603050405020304" pitchFamily="18" charset="0"/>
          </a:endParaRPr>
        </a:p>
      </dgm:t>
    </dgm:pt>
    <dgm:pt modelId="{1D39F641-E004-4D85-9F6E-228FDF8B2245}" type="parTrans" cxnId="{6368D3D3-B3AC-438A-ADB7-182883A5F77A}">
      <dgm:prSet/>
      <dgm:spPr/>
      <dgm:t>
        <a:bodyPr/>
        <a:lstStyle/>
        <a:p>
          <a:endParaRPr lang="en-US"/>
        </a:p>
      </dgm:t>
    </dgm:pt>
    <dgm:pt modelId="{1CDF2FAB-63E1-4E01-8FA5-FE1A64916A4A}" type="sibTrans" cxnId="{6368D3D3-B3AC-438A-ADB7-182883A5F77A}">
      <dgm:prSet/>
      <dgm:spPr/>
      <dgm:t>
        <a:bodyPr/>
        <a:lstStyle/>
        <a:p>
          <a:endParaRPr lang="en-US"/>
        </a:p>
      </dgm:t>
    </dgm:pt>
    <dgm:pt modelId="{A2BDB53A-2FAD-4054-A9F9-054B2B147897}">
      <dgm:prSet phldrT="[Text]" custT="1"/>
      <dgm:spPr>
        <a:solidFill>
          <a:srgbClr val="F54C17"/>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Bậc 3</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99E5CE06-4B05-45BA-BD7A-36210B407539}" type="parTrans" cxnId="{ABDE7DF8-66A2-487B-838F-FDB0864AC28E}">
      <dgm:prSet/>
      <dgm:spPr/>
      <dgm:t>
        <a:bodyPr/>
        <a:lstStyle/>
        <a:p>
          <a:endParaRPr lang="en-US"/>
        </a:p>
      </dgm:t>
    </dgm:pt>
    <dgm:pt modelId="{DEAC9A91-1F7B-4C12-A247-480EF8B749D2}" type="sibTrans" cxnId="{ABDE7DF8-66A2-487B-838F-FDB0864AC28E}">
      <dgm:prSet/>
      <dgm:spPr/>
      <dgm:t>
        <a:bodyPr/>
        <a:lstStyle/>
        <a:p>
          <a:endParaRPr lang="en-US"/>
        </a:p>
      </dgm:t>
    </dgm:pt>
    <dgm:pt modelId="{D7929915-82CA-40E0-AD97-DE6C1CB1ACF3}">
      <dgm:prSet phldrT="[Text]" custT="1"/>
      <dgm:spPr>
        <a:solidFill>
          <a:schemeClr val="accent6">
            <a:lumMod val="40000"/>
            <a:lumOff val="60000"/>
            <a:alpha val="90000"/>
          </a:schemeClr>
        </a:solidFill>
      </dgm:spPr>
      <dgm:t>
        <a:bodyPr/>
        <a:lstStyle/>
        <a:p>
          <a:r>
            <a:rPr lang="vi-VN" sz="2400" dirty="0">
              <a:solidFill>
                <a:schemeClr val="tx1"/>
              </a:solidFill>
              <a:latin typeface="Times New Roman" panose="02020603050405020304" pitchFamily="18" charset="0"/>
              <a:cs typeface="Times New Roman" panose="02020603050405020304" pitchFamily="18" charset="0"/>
            </a:rPr>
            <a:t>Chuỗi polypeptid cuộn xoắn lại hoặc gấp nếp tạo nên cấu trúc không gian ba chiều đặc trưng.</a:t>
          </a:r>
          <a:endParaRPr lang="en-US" sz="2400" dirty="0">
            <a:solidFill>
              <a:schemeClr val="tx1"/>
            </a:solidFill>
            <a:latin typeface="Times New Roman" panose="02020603050405020304" pitchFamily="18" charset="0"/>
            <a:cs typeface="Times New Roman" panose="02020603050405020304" pitchFamily="18" charset="0"/>
          </a:endParaRPr>
        </a:p>
      </dgm:t>
    </dgm:pt>
    <dgm:pt modelId="{BB321AED-99A8-4457-8438-5CE48884B071}" type="parTrans" cxnId="{C68AC934-BC57-42B1-8CBB-8B3074404DC8}">
      <dgm:prSet/>
      <dgm:spPr/>
      <dgm:t>
        <a:bodyPr/>
        <a:lstStyle/>
        <a:p>
          <a:endParaRPr lang="en-US"/>
        </a:p>
      </dgm:t>
    </dgm:pt>
    <dgm:pt modelId="{D88D8636-9921-4ACB-A84D-839AA4101485}" type="sibTrans" cxnId="{C68AC934-BC57-42B1-8CBB-8B3074404DC8}">
      <dgm:prSet/>
      <dgm:spPr/>
      <dgm:t>
        <a:bodyPr/>
        <a:lstStyle/>
        <a:p>
          <a:endParaRPr lang="en-US"/>
        </a:p>
      </dgm:t>
    </dgm:pt>
    <dgm:pt modelId="{58D1D693-3F57-484F-A552-446BBF7E66F7}">
      <dgm:prSet phldrT="[Text]" custT="1"/>
      <dgm:spPr>
        <a:solidFill>
          <a:srgbClr val="7030A0"/>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Bậc 4</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439CEF77-04BE-4692-BBB3-9599ED32B8BA}" type="parTrans" cxnId="{8FB42267-46ED-4CD3-AA7F-91FCD288F374}">
      <dgm:prSet/>
      <dgm:spPr/>
      <dgm:t>
        <a:bodyPr/>
        <a:lstStyle/>
        <a:p>
          <a:endParaRPr lang="en-US"/>
        </a:p>
      </dgm:t>
    </dgm:pt>
    <dgm:pt modelId="{AB6917C2-C11F-4EA2-8B62-78CB0C63E5E3}" type="sibTrans" cxnId="{8FB42267-46ED-4CD3-AA7F-91FCD288F374}">
      <dgm:prSet/>
      <dgm:spPr/>
      <dgm:t>
        <a:bodyPr/>
        <a:lstStyle/>
        <a:p>
          <a:endParaRPr lang="en-US"/>
        </a:p>
      </dgm:t>
    </dgm:pt>
    <dgm:pt modelId="{8D3D37DD-4025-4D27-9A2D-E0A32E61EAE6}">
      <dgm:prSet custT="1"/>
      <dgm:spPr>
        <a:solidFill>
          <a:schemeClr val="accent4">
            <a:lumMod val="60000"/>
            <a:lumOff val="40000"/>
            <a:alpha val="90000"/>
          </a:schemeClr>
        </a:solidFill>
      </dgm:spPr>
      <dgm:t>
        <a:bodyPr/>
        <a:lstStyle/>
        <a:p>
          <a:r>
            <a:rPr lang="vi-VN" sz="2400" dirty="0">
              <a:solidFill>
                <a:schemeClr val="tx1"/>
              </a:solidFill>
              <a:latin typeface="Times New Roman" panose="02020603050405020304" pitchFamily="18" charset="0"/>
              <a:cs typeface="Times New Roman" panose="02020603050405020304" pitchFamily="18" charset="0"/>
            </a:rPr>
            <a:t>Hai hay nhiều chuỗi polypeptid liên kết với nhau tạo nên.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030FFAAC-E643-4EDD-B2DF-88690B489F8B}" type="parTrans" cxnId="{FF2A756C-E317-4393-A05A-999509E14F5E}">
      <dgm:prSet/>
      <dgm:spPr/>
      <dgm:t>
        <a:bodyPr/>
        <a:lstStyle/>
        <a:p>
          <a:endParaRPr lang="en-US"/>
        </a:p>
      </dgm:t>
    </dgm:pt>
    <dgm:pt modelId="{B6216902-F2AA-4B48-92BC-AA606FE6E6E7}" type="sibTrans" cxnId="{FF2A756C-E317-4393-A05A-999509E14F5E}">
      <dgm:prSet/>
      <dgm:spPr/>
      <dgm:t>
        <a:bodyPr/>
        <a:lstStyle/>
        <a:p>
          <a:endParaRPr lang="en-US"/>
        </a:p>
      </dgm:t>
    </dgm:pt>
    <dgm:pt modelId="{165591DA-87D3-401F-8357-D10046FCB25C}" type="pres">
      <dgm:prSet presAssocID="{8BA74836-2A74-4076-875D-1ABA6A458369}" presName="linearFlow" presStyleCnt="0">
        <dgm:presLayoutVars>
          <dgm:dir/>
          <dgm:animLvl val="lvl"/>
          <dgm:resizeHandles val="exact"/>
        </dgm:presLayoutVars>
      </dgm:prSet>
      <dgm:spPr/>
      <dgm:t>
        <a:bodyPr/>
        <a:lstStyle/>
        <a:p>
          <a:endParaRPr lang="en-US"/>
        </a:p>
      </dgm:t>
    </dgm:pt>
    <dgm:pt modelId="{61F15D11-333D-40FD-8E01-D3C5A00A7E92}" type="pres">
      <dgm:prSet presAssocID="{4D9992EB-464D-41CC-AAE8-A4D7BCB90A4B}" presName="composite" presStyleCnt="0"/>
      <dgm:spPr/>
    </dgm:pt>
    <dgm:pt modelId="{FD8E9DED-A9C5-4A4A-866C-7355319E51F4}" type="pres">
      <dgm:prSet presAssocID="{4D9992EB-464D-41CC-AAE8-A4D7BCB90A4B}" presName="parentText" presStyleLbl="alignNode1" presStyleIdx="0" presStyleCnt="4">
        <dgm:presLayoutVars>
          <dgm:chMax val="1"/>
          <dgm:bulletEnabled val="1"/>
        </dgm:presLayoutVars>
      </dgm:prSet>
      <dgm:spPr/>
      <dgm:t>
        <a:bodyPr/>
        <a:lstStyle/>
        <a:p>
          <a:endParaRPr lang="en-US"/>
        </a:p>
      </dgm:t>
    </dgm:pt>
    <dgm:pt modelId="{BE24EA87-72EC-4CB5-9518-AB1FC53DCDE8}" type="pres">
      <dgm:prSet presAssocID="{4D9992EB-464D-41CC-AAE8-A4D7BCB90A4B}" presName="descendantText" presStyleLbl="alignAcc1" presStyleIdx="0" presStyleCnt="4">
        <dgm:presLayoutVars>
          <dgm:bulletEnabled val="1"/>
        </dgm:presLayoutVars>
      </dgm:prSet>
      <dgm:spPr/>
      <dgm:t>
        <a:bodyPr/>
        <a:lstStyle/>
        <a:p>
          <a:endParaRPr lang="en-US"/>
        </a:p>
      </dgm:t>
    </dgm:pt>
    <dgm:pt modelId="{71B43E66-5A11-49EC-81DA-9F44957C76F6}" type="pres">
      <dgm:prSet presAssocID="{4DB9D83C-9934-4E67-82BF-0E1CD71B5B21}" presName="sp" presStyleCnt="0"/>
      <dgm:spPr/>
    </dgm:pt>
    <dgm:pt modelId="{43DCBC7C-0ADF-48A8-A1AE-78ADCA584307}" type="pres">
      <dgm:prSet presAssocID="{1684F850-FBAC-4022-AE90-36B7760199E7}" presName="composite" presStyleCnt="0"/>
      <dgm:spPr/>
    </dgm:pt>
    <dgm:pt modelId="{B63440D4-5CA7-48F5-8A10-B1D266713272}" type="pres">
      <dgm:prSet presAssocID="{1684F850-FBAC-4022-AE90-36B7760199E7}" presName="parentText" presStyleLbl="alignNode1" presStyleIdx="1" presStyleCnt="4">
        <dgm:presLayoutVars>
          <dgm:chMax val="1"/>
          <dgm:bulletEnabled val="1"/>
        </dgm:presLayoutVars>
      </dgm:prSet>
      <dgm:spPr/>
      <dgm:t>
        <a:bodyPr/>
        <a:lstStyle/>
        <a:p>
          <a:endParaRPr lang="en-US"/>
        </a:p>
      </dgm:t>
    </dgm:pt>
    <dgm:pt modelId="{EB30476A-0127-46F3-8E9F-F9E287429154}" type="pres">
      <dgm:prSet presAssocID="{1684F850-FBAC-4022-AE90-36B7760199E7}" presName="descendantText" presStyleLbl="alignAcc1" presStyleIdx="1" presStyleCnt="4">
        <dgm:presLayoutVars>
          <dgm:bulletEnabled val="1"/>
        </dgm:presLayoutVars>
      </dgm:prSet>
      <dgm:spPr/>
      <dgm:t>
        <a:bodyPr/>
        <a:lstStyle/>
        <a:p>
          <a:endParaRPr lang="en-US"/>
        </a:p>
      </dgm:t>
    </dgm:pt>
    <dgm:pt modelId="{3AA1CB26-84CD-4E97-858F-266B58FEC749}" type="pres">
      <dgm:prSet presAssocID="{7FC715EB-AD2C-4F29-8AB8-AC3BB5F73817}" presName="sp" presStyleCnt="0"/>
      <dgm:spPr/>
    </dgm:pt>
    <dgm:pt modelId="{328CE7E2-C135-4F41-9159-CECA873E27C0}" type="pres">
      <dgm:prSet presAssocID="{A2BDB53A-2FAD-4054-A9F9-054B2B147897}" presName="composite" presStyleCnt="0"/>
      <dgm:spPr/>
    </dgm:pt>
    <dgm:pt modelId="{6FB468C2-AC1D-4A7F-A0FF-A8C53948EFFA}" type="pres">
      <dgm:prSet presAssocID="{A2BDB53A-2FAD-4054-A9F9-054B2B147897}" presName="parentText" presStyleLbl="alignNode1" presStyleIdx="2" presStyleCnt="4">
        <dgm:presLayoutVars>
          <dgm:chMax val="1"/>
          <dgm:bulletEnabled val="1"/>
        </dgm:presLayoutVars>
      </dgm:prSet>
      <dgm:spPr/>
      <dgm:t>
        <a:bodyPr/>
        <a:lstStyle/>
        <a:p>
          <a:endParaRPr lang="en-US"/>
        </a:p>
      </dgm:t>
    </dgm:pt>
    <dgm:pt modelId="{2664B026-C68D-4929-92DF-91E53A0D3901}" type="pres">
      <dgm:prSet presAssocID="{A2BDB53A-2FAD-4054-A9F9-054B2B147897}" presName="descendantText" presStyleLbl="alignAcc1" presStyleIdx="2" presStyleCnt="4">
        <dgm:presLayoutVars>
          <dgm:bulletEnabled val="1"/>
        </dgm:presLayoutVars>
      </dgm:prSet>
      <dgm:spPr/>
      <dgm:t>
        <a:bodyPr/>
        <a:lstStyle/>
        <a:p>
          <a:endParaRPr lang="en-US"/>
        </a:p>
      </dgm:t>
    </dgm:pt>
    <dgm:pt modelId="{896E67E1-B159-4E11-9278-333993724DA4}" type="pres">
      <dgm:prSet presAssocID="{DEAC9A91-1F7B-4C12-A247-480EF8B749D2}" presName="sp" presStyleCnt="0"/>
      <dgm:spPr/>
    </dgm:pt>
    <dgm:pt modelId="{EDE2AB2F-8F85-4746-8A92-CF6AB4F2B3E3}" type="pres">
      <dgm:prSet presAssocID="{58D1D693-3F57-484F-A552-446BBF7E66F7}" presName="composite" presStyleCnt="0"/>
      <dgm:spPr/>
    </dgm:pt>
    <dgm:pt modelId="{F0F5F278-3525-46EE-8E34-2BAF5718FA47}" type="pres">
      <dgm:prSet presAssocID="{58D1D693-3F57-484F-A552-446BBF7E66F7}" presName="parentText" presStyleLbl="alignNode1" presStyleIdx="3" presStyleCnt="4">
        <dgm:presLayoutVars>
          <dgm:chMax val="1"/>
          <dgm:bulletEnabled val="1"/>
        </dgm:presLayoutVars>
      </dgm:prSet>
      <dgm:spPr/>
      <dgm:t>
        <a:bodyPr/>
        <a:lstStyle/>
        <a:p>
          <a:endParaRPr lang="en-US"/>
        </a:p>
      </dgm:t>
    </dgm:pt>
    <dgm:pt modelId="{58DCAD62-0938-475B-8EF2-DAC4CE1648D4}" type="pres">
      <dgm:prSet presAssocID="{58D1D693-3F57-484F-A552-446BBF7E66F7}" presName="descendantText" presStyleLbl="alignAcc1" presStyleIdx="3" presStyleCnt="4">
        <dgm:presLayoutVars>
          <dgm:bulletEnabled val="1"/>
        </dgm:presLayoutVars>
      </dgm:prSet>
      <dgm:spPr/>
      <dgm:t>
        <a:bodyPr/>
        <a:lstStyle/>
        <a:p>
          <a:endParaRPr lang="en-US"/>
        </a:p>
      </dgm:t>
    </dgm:pt>
  </dgm:ptLst>
  <dgm:cxnLst>
    <dgm:cxn modelId="{9A86B7CC-F24B-4229-806F-755CFD81A48E}" type="presOf" srcId="{B53460C7-AED0-45DB-81F1-46E9A03C8453}" destId="{BE24EA87-72EC-4CB5-9518-AB1FC53DCDE8}" srcOrd="0" destOrd="0" presId="urn:microsoft.com/office/officeart/2005/8/layout/chevron2"/>
    <dgm:cxn modelId="{EA3D8912-C1AC-4488-9BB9-5E10BEEC2339}" type="presOf" srcId="{8BA74836-2A74-4076-875D-1ABA6A458369}" destId="{165591DA-87D3-401F-8357-D10046FCB25C}" srcOrd="0" destOrd="0" presId="urn:microsoft.com/office/officeart/2005/8/layout/chevron2"/>
    <dgm:cxn modelId="{EC0E358E-6AAA-4A97-AB14-764B3611EDC9}" srcId="{8BA74836-2A74-4076-875D-1ABA6A458369}" destId="{1684F850-FBAC-4022-AE90-36B7760199E7}" srcOrd="1" destOrd="0" parTransId="{06F1F62B-DF64-44D7-AB1C-5314901BE104}" sibTransId="{7FC715EB-AD2C-4F29-8AB8-AC3BB5F73817}"/>
    <dgm:cxn modelId="{D2F5C095-25C9-4A9E-82D9-AAD89DAEDDA6}" srcId="{8BA74836-2A74-4076-875D-1ABA6A458369}" destId="{4D9992EB-464D-41CC-AAE8-A4D7BCB90A4B}" srcOrd="0" destOrd="0" parTransId="{65940C77-2759-4315-91A7-DAEA07534C82}" sibTransId="{4DB9D83C-9934-4E67-82BF-0E1CD71B5B21}"/>
    <dgm:cxn modelId="{CC6C01E4-FF37-444B-AD04-8AE9DD7D5A7A}" type="presOf" srcId="{58D1D693-3F57-484F-A552-446BBF7E66F7}" destId="{F0F5F278-3525-46EE-8E34-2BAF5718FA47}" srcOrd="0" destOrd="0" presId="urn:microsoft.com/office/officeart/2005/8/layout/chevron2"/>
    <dgm:cxn modelId="{6368D3D3-B3AC-438A-ADB7-182883A5F77A}" srcId="{1684F850-FBAC-4022-AE90-36B7760199E7}" destId="{A7B5C296-4880-4014-93EA-8BB093F3303D}" srcOrd="0" destOrd="0" parTransId="{1D39F641-E004-4D85-9F6E-228FDF8B2245}" sibTransId="{1CDF2FAB-63E1-4E01-8FA5-FE1A64916A4A}"/>
    <dgm:cxn modelId="{13AE16A5-2146-4106-A7EA-EF80A5C3D83E}" type="presOf" srcId="{8D3D37DD-4025-4D27-9A2D-E0A32E61EAE6}" destId="{58DCAD62-0938-475B-8EF2-DAC4CE1648D4}" srcOrd="0" destOrd="0" presId="urn:microsoft.com/office/officeart/2005/8/layout/chevron2"/>
    <dgm:cxn modelId="{FF2A756C-E317-4393-A05A-999509E14F5E}" srcId="{58D1D693-3F57-484F-A552-446BBF7E66F7}" destId="{8D3D37DD-4025-4D27-9A2D-E0A32E61EAE6}" srcOrd="0" destOrd="0" parTransId="{030FFAAC-E643-4EDD-B2DF-88690B489F8B}" sibTransId="{B6216902-F2AA-4B48-92BC-AA606FE6E6E7}"/>
    <dgm:cxn modelId="{3D502CF0-EEA1-415C-8F32-E6919B280B92}" type="presOf" srcId="{D7929915-82CA-40E0-AD97-DE6C1CB1ACF3}" destId="{2664B026-C68D-4929-92DF-91E53A0D3901}" srcOrd="0" destOrd="0" presId="urn:microsoft.com/office/officeart/2005/8/layout/chevron2"/>
    <dgm:cxn modelId="{CFB5BE32-EC2C-4A47-9195-AC017980E63A}" type="presOf" srcId="{A7B5C296-4880-4014-93EA-8BB093F3303D}" destId="{EB30476A-0127-46F3-8E9F-F9E287429154}" srcOrd="0" destOrd="0" presId="urn:microsoft.com/office/officeart/2005/8/layout/chevron2"/>
    <dgm:cxn modelId="{E3E2BBF2-8926-45C8-AFD1-7C080F5554E2}" type="presOf" srcId="{1684F850-FBAC-4022-AE90-36B7760199E7}" destId="{B63440D4-5CA7-48F5-8A10-B1D266713272}" srcOrd="0" destOrd="0" presId="urn:microsoft.com/office/officeart/2005/8/layout/chevron2"/>
    <dgm:cxn modelId="{E4A279F8-075C-48AB-A56B-64D1BEE88DE5}" srcId="{4D9992EB-464D-41CC-AAE8-A4D7BCB90A4B}" destId="{B53460C7-AED0-45DB-81F1-46E9A03C8453}" srcOrd="0" destOrd="0" parTransId="{C5AF2F56-38B3-41F6-AF6D-CEB902E987AA}" sibTransId="{6B5AA48A-B950-40B3-9484-83227D8C2B6D}"/>
    <dgm:cxn modelId="{ABDE7DF8-66A2-487B-838F-FDB0864AC28E}" srcId="{8BA74836-2A74-4076-875D-1ABA6A458369}" destId="{A2BDB53A-2FAD-4054-A9F9-054B2B147897}" srcOrd="2" destOrd="0" parTransId="{99E5CE06-4B05-45BA-BD7A-36210B407539}" sibTransId="{DEAC9A91-1F7B-4C12-A247-480EF8B749D2}"/>
    <dgm:cxn modelId="{ADF91881-457C-4FB4-8961-7B74F7F32192}" type="presOf" srcId="{A2BDB53A-2FAD-4054-A9F9-054B2B147897}" destId="{6FB468C2-AC1D-4A7F-A0FF-A8C53948EFFA}" srcOrd="0" destOrd="0" presId="urn:microsoft.com/office/officeart/2005/8/layout/chevron2"/>
    <dgm:cxn modelId="{C68AC934-BC57-42B1-8CBB-8B3074404DC8}" srcId="{A2BDB53A-2FAD-4054-A9F9-054B2B147897}" destId="{D7929915-82CA-40E0-AD97-DE6C1CB1ACF3}" srcOrd="0" destOrd="0" parTransId="{BB321AED-99A8-4457-8438-5CE48884B071}" sibTransId="{D88D8636-9921-4ACB-A84D-839AA4101485}"/>
    <dgm:cxn modelId="{E6CAAAA3-731C-494E-972D-90D2EC991E3F}" type="presOf" srcId="{4D9992EB-464D-41CC-AAE8-A4D7BCB90A4B}" destId="{FD8E9DED-A9C5-4A4A-866C-7355319E51F4}" srcOrd="0" destOrd="0" presId="urn:microsoft.com/office/officeart/2005/8/layout/chevron2"/>
    <dgm:cxn modelId="{8FB42267-46ED-4CD3-AA7F-91FCD288F374}" srcId="{8BA74836-2A74-4076-875D-1ABA6A458369}" destId="{58D1D693-3F57-484F-A552-446BBF7E66F7}" srcOrd="3" destOrd="0" parTransId="{439CEF77-04BE-4692-BBB3-9599ED32B8BA}" sibTransId="{AB6917C2-C11F-4EA2-8B62-78CB0C63E5E3}"/>
    <dgm:cxn modelId="{3AFCD8A8-BC09-4D14-8EE8-B17DB2B2CF47}" type="presParOf" srcId="{165591DA-87D3-401F-8357-D10046FCB25C}" destId="{61F15D11-333D-40FD-8E01-D3C5A00A7E92}" srcOrd="0" destOrd="0" presId="urn:microsoft.com/office/officeart/2005/8/layout/chevron2"/>
    <dgm:cxn modelId="{A6513179-CD68-4E8B-B215-28725D94B49A}" type="presParOf" srcId="{61F15D11-333D-40FD-8E01-D3C5A00A7E92}" destId="{FD8E9DED-A9C5-4A4A-866C-7355319E51F4}" srcOrd="0" destOrd="0" presId="urn:microsoft.com/office/officeart/2005/8/layout/chevron2"/>
    <dgm:cxn modelId="{B2FFD75A-A3A9-4AAE-B181-7A70AD966AB6}" type="presParOf" srcId="{61F15D11-333D-40FD-8E01-D3C5A00A7E92}" destId="{BE24EA87-72EC-4CB5-9518-AB1FC53DCDE8}" srcOrd="1" destOrd="0" presId="urn:microsoft.com/office/officeart/2005/8/layout/chevron2"/>
    <dgm:cxn modelId="{E791C69C-002B-40B6-9CDC-7E766B8F840A}" type="presParOf" srcId="{165591DA-87D3-401F-8357-D10046FCB25C}" destId="{71B43E66-5A11-49EC-81DA-9F44957C76F6}" srcOrd="1" destOrd="0" presId="urn:microsoft.com/office/officeart/2005/8/layout/chevron2"/>
    <dgm:cxn modelId="{9CB15BBA-E906-4047-8783-52D1204BECB9}" type="presParOf" srcId="{165591DA-87D3-401F-8357-D10046FCB25C}" destId="{43DCBC7C-0ADF-48A8-A1AE-78ADCA584307}" srcOrd="2" destOrd="0" presId="urn:microsoft.com/office/officeart/2005/8/layout/chevron2"/>
    <dgm:cxn modelId="{41A595AE-44C9-4E10-A034-AFD5B6BAF145}" type="presParOf" srcId="{43DCBC7C-0ADF-48A8-A1AE-78ADCA584307}" destId="{B63440D4-5CA7-48F5-8A10-B1D266713272}" srcOrd="0" destOrd="0" presId="urn:microsoft.com/office/officeart/2005/8/layout/chevron2"/>
    <dgm:cxn modelId="{FDD6EF62-3726-453F-AD54-8E5E0B2E4ECB}" type="presParOf" srcId="{43DCBC7C-0ADF-48A8-A1AE-78ADCA584307}" destId="{EB30476A-0127-46F3-8E9F-F9E287429154}" srcOrd="1" destOrd="0" presId="urn:microsoft.com/office/officeart/2005/8/layout/chevron2"/>
    <dgm:cxn modelId="{4320463F-E060-419F-9C7F-23760523ABD7}" type="presParOf" srcId="{165591DA-87D3-401F-8357-D10046FCB25C}" destId="{3AA1CB26-84CD-4E97-858F-266B58FEC749}" srcOrd="3" destOrd="0" presId="urn:microsoft.com/office/officeart/2005/8/layout/chevron2"/>
    <dgm:cxn modelId="{F1622ED4-596A-4511-9AE4-130C959B2A70}" type="presParOf" srcId="{165591DA-87D3-401F-8357-D10046FCB25C}" destId="{328CE7E2-C135-4F41-9159-CECA873E27C0}" srcOrd="4" destOrd="0" presId="urn:microsoft.com/office/officeart/2005/8/layout/chevron2"/>
    <dgm:cxn modelId="{7FD7D67D-668C-4AE6-B57A-859B2F635C6B}" type="presParOf" srcId="{328CE7E2-C135-4F41-9159-CECA873E27C0}" destId="{6FB468C2-AC1D-4A7F-A0FF-A8C53948EFFA}" srcOrd="0" destOrd="0" presId="urn:microsoft.com/office/officeart/2005/8/layout/chevron2"/>
    <dgm:cxn modelId="{079926C5-8B60-48D2-851F-24DD580745C9}" type="presParOf" srcId="{328CE7E2-C135-4F41-9159-CECA873E27C0}" destId="{2664B026-C68D-4929-92DF-91E53A0D3901}" srcOrd="1" destOrd="0" presId="urn:microsoft.com/office/officeart/2005/8/layout/chevron2"/>
    <dgm:cxn modelId="{88BB05E6-88B5-4F49-87AD-8237261CBFE8}" type="presParOf" srcId="{165591DA-87D3-401F-8357-D10046FCB25C}" destId="{896E67E1-B159-4E11-9278-333993724DA4}" srcOrd="5" destOrd="0" presId="urn:microsoft.com/office/officeart/2005/8/layout/chevron2"/>
    <dgm:cxn modelId="{4953B2E3-81B1-4E2C-9602-E8A1772A1FAE}" type="presParOf" srcId="{165591DA-87D3-401F-8357-D10046FCB25C}" destId="{EDE2AB2F-8F85-4746-8A92-CF6AB4F2B3E3}" srcOrd="6" destOrd="0" presId="urn:microsoft.com/office/officeart/2005/8/layout/chevron2"/>
    <dgm:cxn modelId="{3BB2A96B-5DDD-4E07-8E06-DD25E6D9717B}" type="presParOf" srcId="{EDE2AB2F-8F85-4746-8A92-CF6AB4F2B3E3}" destId="{F0F5F278-3525-46EE-8E34-2BAF5718FA47}" srcOrd="0" destOrd="0" presId="urn:microsoft.com/office/officeart/2005/8/layout/chevron2"/>
    <dgm:cxn modelId="{7AC644C8-B25A-40DF-A362-E72B76C13DD6}" type="presParOf" srcId="{EDE2AB2F-8F85-4746-8A92-CF6AB4F2B3E3}" destId="{58DCAD62-0938-475B-8EF2-DAC4CE1648D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32219-6085-46DA-8FCA-C8E19B25D0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D937D2-CF2C-4DEF-B484-4EB150AF56D9}">
      <dgm:prSet phldrT="[Text]" custT="1"/>
      <dgm:spPr>
        <a:solidFill>
          <a:srgbClr val="FFFF00"/>
        </a:solidFill>
      </dgm:spPr>
      <dgm:t>
        <a:bodyPr/>
        <a:lstStyle/>
        <a:p>
          <a:r>
            <a:rPr lang="vi-VN" sz="2800" b="1" dirty="0">
              <a:solidFill>
                <a:schemeClr val="tx1"/>
              </a:solidFill>
              <a:latin typeface="Times New Roman" panose="02020603050405020304" pitchFamily="18" charset="0"/>
              <a:cs typeface="Times New Roman" panose="02020603050405020304" pitchFamily="18" charset="0"/>
            </a:rPr>
            <a:t>mRNA</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5AAC9C49-474E-4CBE-A76B-4E7A23BEEA6E}" type="parTrans" cxnId="{36C3B617-645E-46C0-87B4-D960BE2953D6}">
      <dgm:prSet/>
      <dgm:spPr/>
      <dgm:t>
        <a:bodyPr/>
        <a:lstStyle/>
        <a:p>
          <a:endParaRPr lang="en-US"/>
        </a:p>
      </dgm:t>
    </dgm:pt>
    <dgm:pt modelId="{E269D0C9-8B73-45EB-8153-D35D4D06EB9D}" type="sibTrans" cxnId="{36C3B617-645E-46C0-87B4-D960BE2953D6}">
      <dgm:prSet/>
      <dgm:spPr/>
      <dgm:t>
        <a:bodyPr/>
        <a:lstStyle/>
        <a:p>
          <a:endParaRPr lang="en-US"/>
        </a:p>
      </dgm:t>
    </dgm:pt>
    <dgm:pt modelId="{65008414-DD4D-4507-8716-65510F0FDAE6}">
      <dgm:prSet phldrT="[Text]" custT="1"/>
      <dgm:spPr>
        <a:solidFill>
          <a:srgbClr val="92D050">
            <a:alpha val="90000"/>
          </a:srgbClr>
        </a:solidFill>
      </dgm:spPr>
      <dgm:t>
        <a:bodyPr/>
        <a:lstStyle/>
        <a:p>
          <a:r>
            <a:rPr lang="vi-VN" altLang="en-US" sz="2000" dirty="0">
              <a:latin typeface="Times New Roman" panose="02020603050405020304" pitchFamily="18" charset="0"/>
              <a:cs typeface="Times New Roman" panose="02020603050405020304" pitchFamily="18" charset="0"/>
            </a:rPr>
            <a:t>Gồm 1</a:t>
          </a:r>
          <a:r>
            <a:rPr lang="pt-BR" altLang="en-US" sz="2000" dirty="0">
              <a:latin typeface="Times New Roman" panose="02020603050405020304" pitchFamily="18" charset="0"/>
              <a:cs typeface="Times New Roman" panose="02020603050405020304" pitchFamily="18" charset="0"/>
            </a:rPr>
            <a:t> chuỗi </a:t>
          </a:r>
          <a:r>
            <a:rPr lang="vi-VN" altLang="en-US" sz="2000" dirty="0">
              <a:latin typeface="Times New Roman" panose="02020603050405020304" pitchFamily="18" charset="0"/>
              <a:cs typeface="Times New Roman" panose="02020603050405020304" pitchFamily="18" charset="0"/>
            </a:rPr>
            <a:t>polynucleotide</a:t>
          </a:r>
          <a:r>
            <a:rPr lang="pt-BR" altLang="en-US" sz="2000" dirty="0">
              <a:latin typeface="Times New Roman" panose="02020603050405020304" pitchFamily="18" charset="0"/>
              <a:cs typeface="Times New Roman" panose="02020603050405020304" pitchFamily="18" charset="0"/>
            </a:rPr>
            <a:t> dạng mạch thẳng.</a:t>
          </a:r>
          <a:endParaRPr lang="en-US" sz="2000" dirty="0">
            <a:latin typeface="Times New Roman" panose="02020603050405020304" pitchFamily="18" charset="0"/>
            <a:cs typeface="Times New Roman" panose="02020603050405020304" pitchFamily="18" charset="0"/>
          </a:endParaRPr>
        </a:p>
      </dgm:t>
    </dgm:pt>
    <dgm:pt modelId="{E94910F1-FBA8-4116-8225-089A745207AF}" type="parTrans" cxnId="{9FE4352A-4504-41B3-A6D0-CE1CE5214472}">
      <dgm:prSet/>
      <dgm:spPr/>
      <dgm:t>
        <a:bodyPr/>
        <a:lstStyle/>
        <a:p>
          <a:endParaRPr lang="en-US"/>
        </a:p>
      </dgm:t>
    </dgm:pt>
    <dgm:pt modelId="{FC523750-A878-4292-83A1-E0FC4B5633F5}" type="sibTrans" cxnId="{9FE4352A-4504-41B3-A6D0-CE1CE5214472}">
      <dgm:prSet/>
      <dgm:spPr/>
      <dgm:t>
        <a:bodyPr/>
        <a:lstStyle/>
        <a:p>
          <a:endParaRPr lang="en-US"/>
        </a:p>
      </dgm:t>
    </dgm:pt>
    <dgm:pt modelId="{2A4F008C-5F91-4D4D-A779-488F180DB65B}">
      <dgm:prSet phldrT="[Text]" custT="1"/>
      <dgm:spPr>
        <a:solidFill>
          <a:srgbClr val="92D050">
            <a:alpha val="90000"/>
          </a:srgbClr>
        </a:solidFill>
      </dgm:spPr>
      <dgm:t>
        <a:bodyPr/>
        <a:lstStyle/>
        <a:p>
          <a:r>
            <a:rPr lang="vi-VN" sz="2000" dirty="0">
              <a:latin typeface="Times New Roman" panose="02020603050405020304" pitchFamily="18" charset="0"/>
              <a:cs typeface="Times New Roman" panose="02020603050405020304" pitchFamily="18" charset="0"/>
            </a:rPr>
            <a:t>Dùng làm khuôn tổng hợp protein ở ribosome.</a:t>
          </a:r>
          <a:endParaRPr lang="en-US" sz="2000" dirty="0">
            <a:latin typeface="Times New Roman" panose="02020603050405020304" pitchFamily="18" charset="0"/>
            <a:cs typeface="Times New Roman" panose="02020603050405020304" pitchFamily="18" charset="0"/>
          </a:endParaRPr>
        </a:p>
      </dgm:t>
    </dgm:pt>
    <dgm:pt modelId="{4BE28D13-7FD1-4C02-97D6-0253F8869B84}" type="parTrans" cxnId="{1F5AFA4D-56C4-45EF-B0CD-F6A27CA0B312}">
      <dgm:prSet/>
      <dgm:spPr/>
      <dgm:t>
        <a:bodyPr/>
        <a:lstStyle/>
        <a:p>
          <a:endParaRPr lang="en-US"/>
        </a:p>
      </dgm:t>
    </dgm:pt>
    <dgm:pt modelId="{426D7FEA-B42B-42F5-8AF4-97CFE78883FF}" type="sibTrans" cxnId="{1F5AFA4D-56C4-45EF-B0CD-F6A27CA0B312}">
      <dgm:prSet/>
      <dgm:spPr/>
      <dgm:t>
        <a:bodyPr/>
        <a:lstStyle/>
        <a:p>
          <a:endParaRPr lang="en-US"/>
        </a:p>
      </dgm:t>
    </dgm:pt>
    <dgm:pt modelId="{F8DBBCFF-5175-421A-B47C-28C3E1FDFA78}">
      <dgm:prSet phldrT="[Text]" custT="1"/>
      <dgm:spPr>
        <a:solidFill>
          <a:srgbClr val="00B0F0"/>
        </a:solidFill>
      </dgm:spPr>
      <dgm:t>
        <a:bodyPr/>
        <a:lstStyle/>
        <a:p>
          <a:r>
            <a:rPr lang="vi-VN" sz="2800" b="1" dirty="0">
              <a:solidFill>
                <a:schemeClr val="tx1"/>
              </a:solidFill>
              <a:latin typeface="Times New Roman" panose="02020603050405020304" pitchFamily="18" charset="0"/>
              <a:cs typeface="Times New Roman" panose="02020603050405020304" pitchFamily="18" charset="0"/>
            </a:rPr>
            <a:t>tRNA</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A2B30123-58E9-49C0-AB3C-5C71AEB0DBC1}" type="parTrans" cxnId="{AE117F12-865E-4025-8EAB-C4486BE07142}">
      <dgm:prSet/>
      <dgm:spPr/>
      <dgm:t>
        <a:bodyPr/>
        <a:lstStyle/>
        <a:p>
          <a:endParaRPr lang="en-US"/>
        </a:p>
      </dgm:t>
    </dgm:pt>
    <dgm:pt modelId="{0A2F0D1A-B204-483A-A23D-D90559A57E25}" type="sibTrans" cxnId="{AE117F12-865E-4025-8EAB-C4486BE07142}">
      <dgm:prSet/>
      <dgm:spPr/>
      <dgm:t>
        <a:bodyPr/>
        <a:lstStyle/>
        <a:p>
          <a:endParaRPr lang="en-US"/>
        </a:p>
      </dgm:t>
    </dgm:pt>
    <dgm:pt modelId="{C4D294AE-E93A-4C97-96AB-C15AC74688BE}">
      <dgm:prSet phldrT="[Text]" custT="1"/>
      <dgm:spPr>
        <a:solidFill>
          <a:srgbClr val="FFC000">
            <a:alpha val="90000"/>
          </a:srgbClr>
        </a:solidFill>
      </dgm:spPr>
      <dgm:t>
        <a:bodyPr/>
        <a:lstStyle/>
        <a:p>
          <a:r>
            <a:rPr lang="vi-VN" sz="2000" dirty="0">
              <a:latin typeface="Times New Roman" panose="02020603050405020304" pitchFamily="18" charset="0"/>
              <a:cs typeface="Times New Roman" panose="02020603050405020304" pitchFamily="18" charset="0"/>
            </a:rPr>
            <a:t>Cấu trúc từ một mạch polynucleotide, tuy vậy các vùng khác nhau trong một mạch lại tự bắt đôi bổ sung với nhau bằng các liên kết hydrogen, tạo nên các cấu trúc không gian ba chiều đặc trung, phức tạp</a:t>
          </a:r>
          <a:endParaRPr lang="en-US" sz="2000" dirty="0">
            <a:latin typeface="Times New Roman" panose="02020603050405020304" pitchFamily="18" charset="0"/>
            <a:cs typeface="Times New Roman" panose="02020603050405020304" pitchFamily="18" charset="0"/>
          </a:endParaRPr>
        </a:p>
      </dgm:t>
    </dgm:pt>
    <dgm:pt modelId="{4E1DB115-F501-40A7-8B4C-6F6628C1378F}" type="parTrans" cxnId="{6F4D6125-7E4D-4401-8C9D-01C140FE2C80}">
      <dgm:prSet/>
      <dgm:spPr/>
      <dgm:t>
        <a:bodyPr/>
        <a:lstStyle/>
        <a:p>
          <a:endParaRPr lang="en-US"/>
        </a:p>
      </dgm:t>
    </dgm:pt>
    <dgm:pt modelId="{53493AE2-7D30-40EE-85A5-8FA5964AE7C9}" type="sibTrans" cxnId="{6F4D6125-7E4D-4401-8C9D-01C140FE2C80}">
      <dgm:prSet/>
      <dgm:spPr/>
      <dgm:t>
        <a:bodyPr/>
        <a:lstStyle/>
        <a:p>
          <a:endParaRPr lang="en-US"/>
        </a:p>
      </dgm:t>
    </dgm:pt>
    <dgm:pt modelId="{941F3976-B24D-4D72-834C-2317EE090704}">
      <dgm:prSet phldrT="[Text]" custT="1"/>
      <dgm:spPr>
        <a:solidFill>
          <a:srgbClr val="FFC000">
            <a:alpha val="90000"/>
          </a:srgbClr>
        </a:solidFill>
      </dgm:spPr>
      <dgm:t>
        <a:bodyPr/>
        <a:lstStyle/>
        <a:p>
          <a:r>
            <a:rPr lang="vi-VN" sz="2000" dirty="0">
              <a:latin typeface="Times New Roman" panose="02020603050405020304" pitchFamily="18" charset="0"/>
              <a:cs typeface="Times New Roman" panose="02020603050405020304" pitchFamily="18" charset="0"/>
            </a:rPr>
            <a:t>Làm nhiệm vụ vận chuyển amino acid đến ribosome và tiến hành dịch mã</a:t>
          </a:r>
          <a:endParaRPr lang="en-US" sz="2000" dirty="0">
            <a:latin typeface="Times New Roman" panose="02020603050405020304" pitchFamily="18" charset="0"/>
            <a:cs typeface="Times New Roman" panose="02020603050405020304" pitchFamily="18" charset="0"/>
          </a:endParaRPr>
        </a:p>
      </dgm:t>
    </dgm:pt>
    <dgm:pt modelId="{DD298E63-4945-48BF-AAB1-E3BE6C905300}" type="parTrans" cxnId="{75279236-9128-4C77-A5D9-A5672EEB5C01}">
      <dgm:prSet/>
      <dgm:spPr/>
      <dgm:t>
        <a:bodyPr/>
        <a:lstStyle/>
        <a:p>
          <a:endParaRPr lang="en-US"/>
        </a:p>
      </dgm:t>
    </dgm:pt>
    <dgm:pt modelId="{29B68E36-C2C0-47DD-9C36-B8D3A24667FB}" type="sibTrans" cxnId="{75279236-9128-4C77-A5D9-A5672EEB5C01}">
      <dgm:prSet/>
      <dgm:spPr/>
      <dgm:t>
        <a:bodyPr/>
        <a:lstStyle/>
        <a:p>
          <a:endParaRPr lang="en-US"/>
        </a:p>
      </dgm:t>
    </dgm:pt>
    <dgm:pt modelId="{932FDFB7-F49C-4BED-848C-3D4A024545EA}">
      <dgm:prSet phldrT="[Text]" custT="1"/>
      <dgm:spPr>
        <a:solidFill>
          <a:srgbClr val="7030A0"/>
        </a:solidFill>
      </dgm:spPr>
      <dgm:t>
        <a:bodyPr/>
        <a:lstStyle/>
        <a:p>
          <a:r>
            <a:rPr lang="vi-VN" sz="2800" b="1" dirty="0">
              <a:solidFill>
                <a:schemeClr val="tx1"/>
              </a:solidFill>
              <a:latin typeface="Times New Roman" panose="02020603050405020304" pitchFamily="18" charset="0"/>
              <a:cs typeface="Times New Roman" panose="02020603050405020304" pitchFamily="18" charset="0"/>
            </a:rPr>
            <a:t>rRNA</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362F056D-B896-4DCA-B7FA-A787FA9FDAD3}" type="parTrans" cxnId="{DDED394B-C096-4947-A7D9-FBB36D0F6F17}">
      <dgm:prSet/>
      <dgm:spPr/>
      <dgm:t>
        <a:bodyPr/>
        <a:lstStyle/>
        <a:p>
          <a:endParaRPr lang="en-US"/>
        </a:p>
      </dgm:t>
    </dgm:pt>
    <dgm:pt modelId="{23138BAE-4670-4F2C-8D46-75A16399BEC8}" type="sibTrans" cxnId="{DDED394B-C096-4947-A7D9-FBB36D0F6F17}">
      <dgm:prSet/>
      <dgm:spPr/>
      <dgm:t>
        <a:bodyPr/>
        <a:lstStyle/>
        <a:p>
          <a:endParaRPr lang="en-US"/>
        </a:p>
      </dgm:t>
    </dgm:pt>
    <dgm:pt modelId="{26FAA45A-029C-4794-8538-CCA6345B419F}">
      <dgm:prSet phldrT="[Text]" custT="1"/>
      <dgm:spPr/>
      <dgm:t>
        <a:bodyPr/>
        <a:lstStyle/>
        <a:p>
          <a:r>
            <a:rPr lang="vi-VN" sz="2000" dirty="0">
              <a:latin typeface="Times New Roman" panose="02020603050405020304" pitchFamily="18" charset="0"/>
              <a:cs typeface="Times New Roman" panose="02020603050405020304" pitchFamily="18" charset="0"/>
            </a:rPr>
            <a:t>Là một mạch polynucleotide chứa hàng nghìn đơn phân trong đó 70% số ribonucleptide có liên kết bổ sung </a:t>
          </a:r>
          <a:endParaRPr lang="en-US" sz="2000" dirty="0">
            <a:latin typeface="Times New Roman" panose="02020603050405020304" pitchFamily="18" charset="0"/>
            <a:cs typeface="Times New Roman" panose="02020603050405020304" pitchFamily="18" charset="0"/>
          </a:endParaRPr>
        </a:p>
      </dgm:t>
    </dgm:pt>
    <dgm:pt modelId="{0EAFAD18-A104-42BD-8BE7-56C4156AF2C9}" type="parTrans" cxnId="{773B9DDE-D413-4229-941F-BADA5A822729}">
      <dgm:prSet/>
      <dgm:spPr/>
      <dgm:t>
        <a:bodyPr/>
        <a:lstStyle/>
        <a:p>
          <a:endParaRPr lang="en-US"/>
        </a:p>
      </dgm:t>
    </dgm:pt>
    <dgm:pt modelId="{B5F74D58-E103-4839-BF6F-06F8D3CA7125}" type="sibTrans" cxnId="{773B9DDE-D413-4229-941F-BADA5A822729}">
      <dgm:prSet/>
      <dgm:spPr/>
      <dgm:t>
        <a:bodyPr/>
        <a:lstStyle/>
        <a:p>
          <a:endParaRPr lang="en-US"/>
        </a:p>
      </dgm:t>
    </dgm:pt>
    <dgm:pt modelId="{FAFAF987-78D9-430C-83EA-B40959B005A2}">
      <dgm:prSet phldrT="[Text]" custT="1"/>
      <dgm:spPr/>
      <dgm:t>
        <a:bodyPr/>
        <a:lstStyle/>
        <a:p>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ribosome,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protein.</a:t>
          </a:r>
        </a:p>
      </dgm:t>
    </dgm:pt>
    <dgm:pt modelId="{2B289FDF-0124-4FAA-BE89-3349509306E4}" type="parTrans" cxnId="{5A083BA6-6925-4A7D-9690-119860F41AC9}">
      <dgm:prSet/>
      <dgm:spPr/>
      <dgm:t>
        <a:bodyPr/>
        <a:lstStyle/>
        <a:p>
          <a:endParaRPr lang="en-US"/>
        </a:p>
      </dgm:t>
    </dgm:pt>
    <dgm:pt modelId="{CB5A4B88-DFDE-492C-BD7A-3632E6B188D3}" type="sibTrans" cxnId="{5A083BA6-6925-4A7D-9690-119860F41AC9}">
      <dgm:prSet/>
      <dgm:spPr/>
      <dgm:t>
        <a:bodyPr/>
        <a:lstStyle/>
        <a:p>
          <a:endParaRPr lang="en-US"/>
        </a:p>
      </dgm:t>
    </dgm:pt>
    <dgm:pt modelId="{D34FA87E-EB0E-4395-A37E-B153978687A9}" type="pres">
      <dgm:prSet presAssocID="{9DF32219-6085-46DA-8FCA-C8E19B25D0D1}" presName="Name0" presStyleCnt="0">
        <dgm:presLayoutVars>
          <dgm:dir/>
          <dgm:animLvl val="lvl"/>
          <dgm:resizeHandles val="exact"/>
        </dgm:presLayoutVars>
      </dgm:prSet>
      <dgm:spPr/>
      <dgm:t>
        <a:bodyPr/>
        <a:lstStyle/>
        <a:p>
          <a:endParaRPr lang="en-US"/>
        </a:p>
      </dgm:t>
    </dgm:pt>
    <dgm:pt modelId="{342BA5CC-B8DF-48AF-ACE8-9B157EF26E66}" type="pres">
      <dgm:prSet presAssocID="{A4D937D2-CF2C-4DEF-B484-4EB150AF56D9}" presName="linNode" presStyleCnt="0"/>
      <dgm:spPr/>
    </dgm:pt>
    <dgm:pt modelId="{2BE26041-4D4E-4B0F-AD13-01D099E63667}" type="pres">
      <dgm:prSet presAssocID="{A4D937D2-CF2C-4DEF-B484-4EB150AF56D9}" presName="parentText" presStyleLbl="node1" presStyleIdx="0" presStyleCnt="3" custScaleX="51726" custScaleY="53003">
        <dgm:presLayoutVars>
          <dgm:chMax val="1"/>
          <dgm:bulletEnabled val="1"/>
        </dgm:presLayoutVars>
      </dgm:prSet>
      <dgm:spPr/>
      <dgm:t>
        <a:bodyPr/>
        <a:lstStyle/>
        <a:p>
          <a:endParaRPr lang="en-US"/>
        </a:p>
      </dgm:t>
    </dgm:pt>
    <dgm:pt modelId="{0C7B14E2-35B2-41FA-90F8-8A5D5A16031A}" type="pres">
      <dgm:prSet presAssocID="{A4D937D2-CF2C-4DEF-B484-4EB150AF56D9}" presName="descendantText" presStyleLbl="alignAccFollowNode1" presStyleIdx="0" presStyleCnt="3" custScaleX="121990" custScaleY="52664">
        <dgm:presLayoutVars>
          <dgm:bulletEnabled val="1"/>
        </dgm:presLayoutVars>
      </dgm:prSet>
      <dgm:spPr/>
      <dgm:t>
        <a:bodyPr/>
        <a:lstStyle/>
        <a:p>
          <a:endParaRPr lang="en-US"/>
        </a:p>
      </dgm:t>
    </dgm:pt>
    <dgm:pt modelId="{45E4A671-1A45-4B96-A898-4AF4A0524518}" type="pres">
      <dgm:prSet presAssocID="{E269D0C9-8B73-45EB-8153-D35D4D06EB9D}" presName="sp" presStyleCnt="0"/>
      <dgm:spPr/>
    </dgm:pt>
    <dgm:pt modelId="{034B13AB-ECDC-482C-9D38-D3043C19A6BE}" type="pres">
      <dgm:prSet presAssocID="{F8DBBCFF-5175-421A-B47C-28C3E1FDFA78}" presName="linNode" presStyleCnt="0"/>
      <dgm:spPr/>
    </dgm:pt>
    <dgm:pt modelId="{2CA3D514-0DB5-4E54-9DA7-9010C46FE02E}" type="pres">
      <dgm:prSet presAssocID="{F8DBBCFF-5175-421A-B47C-28C3E1FDFA78}" presName="parentText" presStyleLbl="node1" presStyleIdx="1" presStyleCnt="3" custScaleX="108614">
        <dgm:presLayoutVars>
          <dgm:chMax val="1"/>
          <dgm:bulletEnabled val="1"/>
        </dgm:presLayoutVars>
      </dgm:prSet>
      <dgm:spPr/>
      <dgm:t>
        <a:bodyPr/>
        <a:lstStyle/>
        <a:p>
          <a:endParaRPr lang="en-US"/>
        </a:p>
      </dgm:t>
    </dgm:pt>
    <dgm:pt modelId="{4B60821A-CCD1-4CFA-83AA-A1DF5C93768B}" type="pres">
      <dgm:prSet presAssocID="{F8DBBCFF-5175-421A-B47C-28C3E1FDFA78}" presName="descendantText" presStyleLbl="alignAccFollowNode1" presStyleIdx="1" presStyleCnt="3" custScaleX="284965" custScaleY="122349">
        <dgm:presLayoutVars>
          <dgm:bulletEnabled val="1"/>
        </dgm:presLayoutVars>
      </dgm:prSet>
      <dgm:spPr/>
      <dgm:t>
        <a:bodyPr/>
        <a:lstStyle/>
        <a:p>
          <a:endParaRPr lang="en-US"/>
        </a:p>
      </dgm:t>
    </dgm:pt>
    <dgm:pt modelId="{FA1A70A6-929C-45E7-A27B-06285C165587}" type="pres">
      <dgm:prSet presAssocID="{0A2F0D1A-B204-483A-A23D-D90559A57E25}" presName="sp" presStyleCnt="0"/>
      <dgm:spPr/>
    </dgm:pt>
    <dgm:pt modelId="{F1641E79-9309-4AEE-AF30-A57BCDB5BED5}" type="pres">
      <dgm:prSet presAssocID="{932FDFB7-F49C-4BED-848C-3D4A024545EA}" presName="linNode" presStyleCnt="0"/>
      <dgm:spPr/>
    </dgm:pt>
    <dgm:pt modelId="{FF4C018F-9FAB-4BA9-A251-CB32833CBD4F}" type="pres">
      <dgm:prSet presAssocID="{932FDFB7-F49C-4BED-848C-3D4A024545EA}" presName="parentText" presStyleLbl="node1" presStyleIdx="2" presStyleCnt="3" custScaleX="81175" custScaleY="59442" custLinFactNeighborX="-897" custLinFactNeighborY="-1587">
        <dgm:presLayoutVars>
          <dgm:chMax val="1"/>
          <dgm:bulletEnabled val="1"/>
        </dgm:presLayoutVars>
      </dgm:prSet>
      <dgm:spPr/>
      <dgm:t>
        <a:bodyPr/>
        <a:lstStyle/>
        <a:p>
          <a:endParaRPr lang="en-US"/>
        </a:p>
      </dgm:t>
    </dgm:pt>
    <dgm:pt modelId="{7A0D0EDD-673D-4B7B-8748-58590FC97504}" type="pres">
      <dgm:prSet presAssocID="{932FDFB7-F49C-4BED-848C-3D4A024545EA}" presName="descendantText" presStyleLbl="alignAccFollowNode1" presStyleIdx="2" presStyleCnt="3" custScaleX="219605" custScaleY="77793">
        <dgm:presLayoutVars>
          <dgm:bulletEnabled val="1"/>
        </dgm:presLayoutVars>
      </dgm:prSet>
      <dgm:spPr/>
      <dgm:t>
        <a:bodyPr/>
        <a:lstStyle/>
        <a:p>
          <a:endParaRPr lang="en-US"/>
        </a:p>
      </dgm:t>
    </dgm:pt>
  </dgm:ptLst>
  <dgm:cxnLst>
    <dgm:cxn modelId="{CD6CF5E2-E90C-475F-A6AA-9DEB7FB01578}" type="presOf" srcId="{C4D294AE-E93A-4C97-96AB-C15AC74688BE}" destId="{4B60821A-CCD1-4CFA-83AA-A1DF5C93768B}" srcOrd="0" destOrd="0" presId="urn:microsoft.com/office/officeart/2005/8/layout/vList5"/>
    <dgm:cxn modelId="{1BDD37D9-E41C-44D5-9EF7-B51AC5C64429}" type="presOf" srcId="{26FAA45A-029C-4794-8538-CCA6345B419F}" destId="{7A0D0EDD-673D-4B7B-8748-58590FC97504}" srcOrd="0" destOrd="0" presId="urn:microsoft.com/office/officeart/2005/8/layout/vList5"/>
    <dgm:cxn modelId="{6F4D6125-7E4D-4401-8C9D-01C140FE2C80}" srcId="{F8DBBCFF-5175-421A-B47C-28C3E1FDFA78}" destId="{C4D294AE-E93A-4C97-96AB-C15AC74688BE}" srcOrd="0" destOrd="0" parTransId="{4E1DB115-F501-40A7-8B4C-6F6628C1378F}" sibTransId="{53493AE2-7D30-40EE-85A5-8FA5964AE7C9}"/>
    <dgm:cxn modelId="{DDED394B-C096-4947-A7D9-FBB36D0F6F17}" srcId="{9DF32219-6085-46DA-8FCA-C8E19B25D0D1}" destId="{932FDFB7-F49C-4BED-848C-3D4A024545EA}" srcOrd="2" destOrd="0" parTransId="{362F056D-B896-4DCA-B7FA-A787FA9FDAD3}" sibTransId="{23138BAE-4670-4F2C-8D46-75A16399BEC8}"/>
    <dgm:cxn modelId="{1F5AFA4D-56C4-45EF-B0CD-F6A27CA0B312}" srcId="{A4D937D2-CF2C-4DEF-B484-4EB150AF56D9}" destId="{2A4F008C-5F91-4D4D-A779-488F180DB65B}" srcOrd="1" destOrd="0" parTransId="{4BE28D13-7FD1-4C02-97D6-0253F8869B84}" sibTransId="{426D7FEA-B42B-42F5-8AF4-97CFE78883FF}"/>
    <dgm:cxn modelId="{9FE4352A-4504-41B3-A6D0-CE1CE5214472}" srcId="{A4D937D2-CF2C-4DEF-B484-4EB150AF56D9}" destId="{65008414-DD4D-4507-8716-65510F0FDAE6}" srcOrd="0" destOrd="0" parTransId="{E94910F1-FBA8-4116-8225-089A745207AF}" sibTransId="{FC523750-A878-4292-83A1-E0FC4B5633F5}"/>
    <dgm:cxn modelId="{5A083BA6-6925-4A7D-9690-119860F41AC9}" srcId="{932FDFB7-F49C-4BED-848C-3D4A024545EA}" destId="{FAFAF987-78D9-430C-83EA-B40959B005A2}" srcOrd="1" destOrd="0" parTransId="{2B289FDF-0124-4FAA-BE89-3349509306E4}" sibTransId="{CB5A4B88-DFDE-492C-BD7A-3632E6B188D3}"/>
    <dgm:cxn modelId="{AE117F12-865E-4025-8EAB-C4486BE07142}" srcId="{9DF32219-6085-46DA-8FCA-C8E19B25D0D1}" destId="{F8DBBCFF-5175-421A-B47C-28C3E1FDFA78}" srcOrd="1" destOrd="0" parTransId="{A2B30123-58E9-49C0-AB3C-5C71AEB0DBC1}" sibTransId="{0A2F0D1A-B204-483A-A23D-D90559A57E25}"/>
    <dgm:cxn modelId="{6814BFCD-4DD6-4BAF-8984-96497FE403E8}" type="presOf" srcId="{65008414-DD4D-4507-8716-65510F0FDAE6}" destId="{0C7B14E2-35B2-41FA-90F8-8A5D5A16031A}" srcOrd="0" destOrd="0" presId="urn:microsoft.com/office/officeart/2005/8/layout/vList5"/>
    <dgm:cxn modelId="{75279236-9128-4C77-A5D9-A5672EEB5C01}" srcId="{F8DBBCFF-5175-421A-B47C-28C3E1FDFA78}" destId="{941F3976-B24D-4D72-834C-2317EE090704}" srcOrd="1" destOrd="0" parTransId="{DD298E63-4945-48BF-AAB1-E3BE6C905300}" sibTransId="{29B68E36-C2C0-47DD-9C36-B8D3A24667FB}"/>
    <dgm:cxn modelId="{1BEFABF8-F41C-4C8C-8606-6F54191C24AA}" type="presOf" srcId="{941F3976-B24D-4D72-834C-2317EE090704}" destId="{4B60821A-CCD1-4CFA-83AA-A1DF5C93768B}" srcOrd="0" destOrd="1" presId="urn:microsoft.com/office/officeart/2005/8/layout/vList5"/>
    <dgm:cxn modelId="{0225A344-A3A3-4A35-972B-8F368E75EFE6}" type="presOf" srcId="{F8DBBCFF-5175-421A-B47C-28C3E1FDFA78}" destId="{2CA3D514-0DB5-4E54-9DA7-9010C46FE02E}" srcOrd="0" destOrd="0" presId="urn:microsoft.com/office/officeart/2005/8/layout/vList5"/>
    <dgm:cxn modelId="{AB1AA60B-C789-46DC-9549-8A37CC1143D9}" type="presOf" srcId="{9DF32219-6085-46DA-8FCA-C8E19B25D0D1}" destId="{D34FA87E-EB0E-4395-A37E-B153978687A9}" srcOrd="0" destOrd="0" presId="urn:microsoft.com/office/officeart/2005/8/layout/vList5"/>
    <dgm:cxn modelId="{EDC48136-81AE-4036-8281-9FBCAE07A4CD}" type="presOf" srcId="{932FDFB7-F49C-4BED-848C-3D4A024545EA}" destId="{FF4C018F-9FAB-4BA9-A251-CB32833CBD4F}" srcOrd="0" destOrd="0" presId="urn:microsoft.com/office/officeart/2005/8/layout/vList5"/>
    <dgm:cxn modelId="{36C3B617-645E-46C0-87B4-D960BE2953D6}" srcId="{9DF32219-6085-46DA-8FCA-C8E19B25D0D1}" destId="{A4D937D2-CF2C-4DEF-B484-4EB150AF56D9}" srcOrd="0" destOrd="0" parTransId="{5AAC9C49-474E-4CBE-A76B-4E7A23BEEA6E}" sibTransId="{E269D0C9-8B73-45EB-8153-D35D4D06EB9D}"/>
    <dgm:cxn modelId="{DBCC29AF-D196-4FB2-A3F5-A63F87157EAA}" type="presOf" srcId="{A4D937D2-CF2C-4DEF-B484-4EB150AF56D9}" destId="{2BE26041-4D4E-4B0F-AD13-01D099E63667}" srcOrd="0" destOrd="0" presId="urn:microsoft.com/office/officeart/2005/8/layout/vList5"/>
    <dgm:cxn modelId="{251400AA-57F3-4EAC-93B9-AB52FE3D9C88}" type="presOf" srcId="{FAFAF987-78D9-430C-83EA-B40959B005A2}" destId="{7A0D0EDD-673D-4B7B-8748-58590FC97504}" srcOrd="0" destOrd="1" presId="urn:microsoft.com/office/officeart/2005/8/layout/vList5"/>
    <dgm:cxn modelId="{58259286-0936-4BBD-A2A8-6C247B8F3681}" type="presOf" srcId="{2A4F008C-5F91-4D4D-A779-488F180DB65B}" destId="{0C7B14E2-35B2-41FA-90F8-8A5D5A16031A}" srcOrd="0" destOrd="1" presId="urn:microsoft.com/office/officeart/2005/8/layout/vList5"/>
    <dgm:cxn modelId="{773B9DDE-D413-4229-941F-BADA5A822729}" srcId="{932FDFB7-F49C-4BED-848C-3D4A024545EA}" destId="{26FAA45A-029C-4794-8538-CCA6345B419F}" srcOrd="0" destOrd="0" parTransId="{0EAFAD18-A104-42BD-8BE7-56C4156AF2C9}" sibTransId="{B5F74D58-E103-4839-BF6F-06F8D3CA7125}"/>
    <dgm:cxn modelId="{CDA89757-2CB6-4B3D-BDD1-7A4E39A1483A}" type="presParOf" srcId="{D34FA87E-EB0E-4395-A37E-B153978687A9}" destId="{342BA5CC-B8DF-48AF-ACE8-9B157EF26E66}" srcOrd="0" destOrd="0" presId="urn:microsoft.com/office/officeart/2005/8/layout/vList5"/>
    <dgm:cxn modelId="{0CA94C78-7816-4CC7-AC45-0BB93AECE4F6}" type="presParOf" srcId="{342BA5CC-B8DF-48AF-ACE8-9B157EF26E66}" destId="{2BE26041-4D4E-4B0F-AD13-01D099E63667}" srcOrd="0" destOrd="0" presId="urn:microsoft.com/office/officeart/2005/8/layout/vList5"/>
    <dgm:cxn modelId="{4E4C1A17-7D82-4767-95FE-D44684B0A00D}" type="presParOf" srcId="{342BA5CC-B8DF-48AF-ACE8-9B157EF26E66}" destId="{0C7B14E2-35B2-41FA-90F8-8A5D5A16031A}" srcOrd="1" destOrd="0" presId="urn:microsoft.com/office/officeart/2005/8/layout/vList5"/>
    <dgm:cxn modelId="{73F095D2-4B8A-486B-B204-90D7E46861EB}" type="presParOf" srcId="{D34FA87E-EB0E-4395-A37E-B153978687A9}" destId="{45E4A671-1A45-4B96-A898-4AF4A0524518}" srcOrd="1" destOrd="0" presId="urn:microsoft.com/office/officeart/2005/8/layout/vList5"/>
    <dgm:cxn modelId="{838F801C-0001-4F27-9E5D-6D2DE75392FA}" type="presParOf" srcId="{D34FA87E-EB0E-4395-A37E-B153978687A9}" destId="{034B13AB-ECDC-482C-9D38-D3043C19A6BE}" srcOrd="2" destOrd="0" presId="urn:microsoft.com/office/officeart/2005/8/layout/vList5"/>
    <dgm:cxn modelId="{80DC667B-7B74-4747-AB5D-63EDBA65747C}" type="presParOf" srcId="{034B13AB-ECDC-482C-9D38-D3043C19A6BE}" destId="{2CA3D514-0DB5-4E54-9DA7-9010C46FE02E}" srcOrd="0" destOrd="0" presId="urn:microsoft.com/office/officeart/2005/8/layout/vList5"/>
    <dgm:cxn modelId="{6023EAD8-248F-4209-A345-5C52D7637C6F}" type="presParOf" srcId="{034B13AB-ECDC-482C-9D38-D3043C19A6BE}" destId="{4B60821A-CCD1-4CFA-83AA-A1DF5C93768B}" srcOrd="1" destOrd="0" presId="urn:microsoft.com/office/officeart/2005/8/layout/vList5"/>
    <dgm:cxn modelId="{0941085C-EE65-4676-AABB-628D6D5B180F}" type="presParOf" srcId="{D34FA87E-EB0E-4395-A37E-B153978687A9}" destId="{FA1A70A6-929C-45E7-A27B-06285C165587}" srcOrd="3" destOrd="0" presId="urn:microsoft.com/office/officeart/2005/8/layout/vList5"/>
    <dgm:cxn modelId="{D460686E-04B3-4940-AE74-12FDFF4F232F}" type="presParOf" srcId="{D34FA87E-EB0E-4395-A37E-B153978687A9}" destId="{F1641E79-9309-4AEE-AF30-A57BCDB5BED5}" srcOrd="4" destOrd="0" presId="urn:microsoft.com/office/officeart/2005/8/layout/vList5"/>
    <dgm:cxn modelId="{5CBD024B-F57B-436B-8FD3-055227731CA9}" type="presParOf" srcId="{F1641E79-9309-4AEE-AF30-A57BCDB5BED5}" destId="{FF4C018F-9FAB-4BA9-A251-CB32833CBD4F}" srcOrd="0" destOrd="0" presId="urn:microsoft.com/office/officeart/2005/8/layout/vList5"/>
    <dgm:cxn modelId="{07A9E028-0826-468A-9C95-EBDFC03D985B}" type="presParOf" srcId="{F1641E79-9309-4AEE-AF30-A57BCDB5BED5}" destId="{7A0D0EDD-673D-4B7B-8748-58590FC9750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C9B84-1E29-4B6C-9A4B-0E3C33F58E9C}">
      <dsp:nvSpPr>
        <dsp:cNvPr id="0" name=""/>
        <dsp:cNvSpPr/>
      </dsp:nvSpPr>
      <dsp:spPr>
        <a:xfrm>
          <a:off x="-5944979" y="-909741"/>
          <a:ext cx="7077283" cy="7077283"/>
        </a:xfrm>
        <a:prstGeom prst="blockArc">
          <a:avLst>
            <a:gd name="adj1" fmla="val 18900000"/>
            <a:gd name="adj2" fmla="val 2700000"/>
            <a:gd name="adj3" fmla="val 3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968506-377C-41B9-BD71-B8A80CB800FB}">
      <dsp:nvSpPr>
        <dsp:cNvPr id="0" name=""/>
        <dsp:cNvSpPr/>
      </dsp:nvSpPr>
      <dsp:spPr>
        <a:xfrm>
          <a:off x="421769" y="172062"/>
          <a:ext cx="8114789" cy="763167"/>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vi-VN" sz="1800" b="1" kern="1200" dirty="0">
              <a:solidFill>
                <a:schemeClr val="tx1"/>
              </a:solidFill>
              <a:latin typeface="Times New Roman" panose="02020603050405020304" pitchFamily="18" charset="0"/>
              <a:cs typeface="Times New Roman" panose="02020603050405020304" pitchFamily="18" charset="0"/>
            </a:rPr>
            <a:t>Cấu trúc: </a:t>
          </a:r>
          <a:r>
            <a:rPr lang="vi-VN" sz="1800" kern="1200" dirty="0">
              <a:solidFill>
                <a:schemeClr val="tx1"/>
              </a:solidFill>
              <a:latin typeface="Times New Roman" panose="02020603050405020304" pitchFamily="18" charset="0"/>
              <a:cs typeface="Times New Roman" panose="02020603050405020304" pitchFamily="18" charset="0"/>
            </a:rPr>
            <a:t>Nhiều loại protein tham gia cấu trúc nên các bào quan, bộ khung tế bào.</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421769" y="172062"/>
        <a:ext cx="8114789" cy="763167"/>
      </dsp:txXfrm>
    </dsp:sp>
    <dsp:sp modelId="{C35C1932-0BBB-49CB-9BAE-8FFD86D80DDD}">
      <dsp:nvSpPr>
        <dsp:cNvPr id="0" name=""/>
        <dsp:cNvSpPr/>
      </dsp:nvSpPr>
      <dsp:spPr>
        <a:xfrm>
          <a:off x="75805" y="207683"/>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339CC-93D9-485C-AD6F-F3E5FCF8805C}">
      <dsp:nvSpPr>
        <dsp:cNvPr id="0" name=""/>
        <dsp:cNvSpPr/>
      </dsp:nvSpPr>
      <dsp:spPr>
        <a:xfrm>
          <a:off x="877094" y="1025282"/>
          <a:ext cx="7659463" cy="717140"/>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vi-VN" sz="1800" b="1" kern="1200" dirty="0">
              <a:solidFill>
                <a:schemeClr val="tx1"/>
              </a:solidFill>
              <a:latin typeface="Times New Roman" panose="02020603050405020304" pitchFamily="18" charset="0"/>
              <a:cs typeface="Times New Roman" panose="02020603050405020304" pitchFamily="18" charset="0"/>
            </a:rPr>
            <a:t>Xúc tác: </a:t>
          </a:r>
          <a:r>
            <a:rPr lang="en-US" sz="1800" kern="1200" dirty="0">
              <a:solidFill>
                <a:schemeClr val="tx1"/>
              </a:solidFill>
              <a:latin typeface="Times New Roman" panose="02020603050405020304" pitchFamily="18" charset="0"/>
              <a:cs typeface="Times New Roman" panose="02020603050405020304" pitchFamily="18" charset="0"/>
            </a:rPr>
            <a:t>protein </a:t>
          </a:r>
          <a:r>
            <a:rPr lang="en-US" sz="1800" kern="1200" dirty="0" err="1">
              <a:solidFill>
                <a:schemeClr val="tx1"/>
              </a:solidFill>
              <a:latin typeface="Times New Roman" panose="02020603050405020304" pitchFamily="18" charset="0"/>
              <a:cs typeface="Times New Roman" panose="02020603050405020304" pitchFamily="18" charset="0"/>
            </a:rPr>
            <a:t>cấu</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tạo</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nên</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các</a:t>
          </a:r>
          <a:r>
            <a:rPr lang="en-US" sz="1800" kern="1200" dirty="0">
              <a:solidFill>
                <a:schemeClr val="tx1"/>
              </a:solidFill>
              <a:latin typeface="Times New Roman" panose="02020603050405020304" pitchFamily="18" charset="0"/>
              <a:cs typeface="Times New Roman" panose="02020603050405020304" pitchFamily="18" charset="0"/>
            </a:rPr>
            <a:t> enzyme </a:t>
          </a:r>
          <a:r>
            <a:rPr lang="en-US" sz="1800" kern="1200" dirty="0" err="1">
              <a:solidFill>
                <a:schemeClr val="tx1"/>
              </a:solidFill>
              <a:latin typeface="Times New Roman" panose="02020603050405020304" pitchFamily="18" charset="0"/>
              <a:cs typeface="Times New Roman" panose="02020603050405020304" pitchFamily="18" charset="0"/>
            </a:rPr>
            <a:t>xúc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tác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cho</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các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phản</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ứng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hoá</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học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trong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tế</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bào</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877094" y="1025282"/>
        <a:ext cx="7659463" cy="717140"/>
      </dsp:txXfrm>
    </dsp:sp>
    <dsp:sp modelId="{9F7F0661-FCB9-40E2-8719-791C010C4B5D}">
      <dsp:nvSpPr>
        <dsp:cNvPr id="0" name=""/>
        <dsp:cNvSpPr/>
      </dsp:nvSpPr>
      <dsp:spPr>
        <a:xfrm>
          <a:off x="531131" y="1037889"/>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EB900-F0B8-448D-B2A7-266A70CF874B}">
      <dsp:nvSpPr>
        <dsp:cNvPr id="0" name=""/>
        <dsp:cNvSpPr/>
      </dsp:nvSpPr>
      <dsp:spPr>
        <a:xfrm>
          <a:off x="1085303" y="1781871"/>
          <a:ext cx="7451255" cy="864376"/>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solidFill>
                <a:schemeClr val="tx1"/>
              </a:solidFill>
              <a:latin typeface="Times New Roman" panose="02020603050405020304" pitchFamily="18" charset="0"/>
              <a:cs typeface="Times New Roman" panose="02020603050405020304" pitchFamily="18" charset="0"/>
            </a:rPr>
            <a:t>Bảo</a:t>
          </a:r>
          <a:r>
            <a:rPr lang="en-US" sz="1800" b="1" kern="1200" dirty="0">
              <a:solidFill>
                <a:schemeClr val="tx1"/>
              </a:solidFill>
              <a:latin typeface="Times New Roman" panose="02020603050405020304" pitchFamily="18" charset="0"/>
              <a:cs typeface="Times New Roman" panose="02020603050405020304" pitchFamily="18" charset="0"/>
            </a:rPr>
            <a:t> </a:t>
          </a:r>
          <a:r>
            <a:rPr lang="en-US" sz="1800" b="1" kern="1200" dirty="0" err="1">
              <a:solidFill>
                <a:schemeClr val="tx1"/>
              </a:solidFill>
              <a:latin typeface="Times New Roman" panose="02020603050405020304" pitchFamily="18" charset="0"/>
              <a:cs typeface="Times New Roman" panose="02020603050405020304" pitchFamily="18" charset="0"/>
            </a:rPr>
            <a:t>vệ</a:t>
          </a:r>
          <a:r>
            <a:rPr lang="en-US" sz="1800" b="1" kern="1200" dirty="0">
              <a:solidFill>
                <a:schemeClr val="tx1"/>
              </a:solidFill>
              <a:latin typeface="Times New Roman" panose="02020603050405020304" pitchFamily="18" charset="0"/>
              <a:cs typeface="Times New Roman" panose="02020603050405020304" pitchFamily="18" charset="0"/>
            </a:rPr>
            <a:t>:</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Các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kháng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thể</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giữ</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chức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năng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chống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lại</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các</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phân</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tử</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kháng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nguyên</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từ</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môi</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trường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ngoài</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xâm</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nhập</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vào</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cơ</a:t>
          </a:r>
          <a:r>
            <a:rPr lang="en-US" sz="1800" kern="1200" dirty="0">
              <a:solidFill>
                <a:schemeClr val="tx1"/>
              </a:solidFill>
              <a:latin typeface="Times New Roman" panose="02020603050405020304" pitchFamily="18" charset="0"/>
              <a:cs typeface="Times New Roman" panose="02020603050405020304" pitchFamily="18" charset="0"/>
            </a:rPr>
            <a:t> </a:t>
          </a:r>
          <a:r>
            <a:rPr lang="vi-VN" sz="1800" kern="1200" dirty="0">
              <a:solidFill>
                <a:schemeClr val="tx1"/>
              </a:solidFill>
              <a:latin typeface="Times New Roman" panose="02020603050405020304" pitchFamily="18" charset="0"/>
              <a:cs typeface="Times New Roman" panose="02020603050405020304" pitchFamily="18" charset="0"/>
            </a:rPr>
            <a:t>thể.</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1085303" y="1781871"/>
        <a:ext cx="7451255" cy="864376"/>
      </dsp:txXfrm>
    </dsp:sp>
    <dsp:sp modelId="{9A477571-9C5E-4B82-AE3B-91111393047E}">
      <dsp:nvSpPr>
        <dsp:cNvPr id="0" name=""/>
        <dsp:cNvSpPr/>
      </dsp:nvSpPr>
      <dsp:spPr>
        <a:xfrm>
          <a:off x="739340" y="1868096"/>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216824-191F-420C-B1B1-DF82D900FD1B}">
      <dsp:nvSpPr>
        <dsp:cNvPr id="0" name=""/>
        <dsp:cNvSpPr/>
      </dsp:nvSpPr>
      <dsp:spPr>
        <a:xfrm>
          <a:off x="1085303" y="2766969"/>
          <a:ext cx="7451255" cy="553541"/>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solidFill>
                <a:schemeClr val="tx1"/>
              </a:solidFill>
              <a:latin typeface="Times New Roman" panose="02020603050405020304" pitchFamily="18" charset="0"/>
              <a:cs typeface="Times New Roman" panose="02020603050405020304" pitchFamily="18" charset="0"/>
            </a:rPr>
            <a:t>Vận</a:t>
          </a:r>
          <a:r>
            <a:rPr lang="en-US" sz="1800" b="1" kern="1200" dirty="0">
              <a:solidFill>
                <a:schemeClr val="tx1"/>
              </a:solidFill>
              <a:latin typeface="Times New Roman" panose="02020603050405020304" pitchFamily="18" charset="0"/>
              <a:cs typeface="Times New Roman" panose="02020603050405020304" pitchFamily="18" charset="0"/>
            </a:rPr>
            <a:t> </a:t>
          </a:r>
          <a:r>
            <a:rPr lang="en-US" sz="1800" b="1" kern="1200" dirty="0" err="1">
              <a:solidFill>
                <a:schemeClr val="tx1"/>
              </a:solidFill>
              <a:latin typeface="Times New Roman" panose="02020603050405020304" pitchFamily="18" charset="0"/>
              <a:cs typeface="Times New Roman" panose="02020603050405020304" pitchFamily="18" charset="0"/>
            </a:rPr>
            <a:t>động</a:t>
          </a:r>
          <a:r>
            <a:rPr lang="en-US" sz="1800" b="1" kern="1200" dirty="0">
              <a:solidFill>
                <a:schemeClr val="tx1"/>
              </a:solidFill>
              <a:latin typeface="Times New Roman" panose="02020603050405020304" pitchFamily="18" charset="0"/>
              <a:cs typeface="Times New Roman" panose="02020603050405020304" pitchFamily="18" charset="0"/>
            </a:rPr>
            <a:t>:</a:t>
          </a:r>
          <a:r>
            <a:rPr lang="en-US" sz="1800" kern="1200" dirty="0">
              <a:solidFill>
                <a:schemeClr val="tx1"/>
              </a:solidFill>
              <a:latin typeface="Times New Roman" panose="02020603050405020304" pitchFamily="18" charset="0"/>
              <a:cs typeface="Times New Roman" panose="02020603050405020304" pitchFamily="18" charset="0"/>
            </a:rPr>
            <a:t> protein </a:t>
          </a:r>
          <a:r>
            <a:rPr lang="en-US" sz="1800" kern="1200" dirty="0" err="1">
              <a:solidFill>
                <a:schemeClr val="tx1"/>
              </a:solidFill>
              <a:latin typeface="Times New Roman" panose="02020603050405020304" pitchFamily="18" charset="0"/>
              <a:cs typeface="Times New Roman" panose="02020603050405020304" pitchFamily="18" charset="0"/>
            </a:rPr>
            <a:t>giúp</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tế</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bào</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thay</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đổi</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hình</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dạng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cũng</a:t>
          </a:r>
          <a:r>
            <a:rPr lang="en-US" sz="1800" kern="1200" dirty="0">
              <a:solidFill>
                <a:schemeClr val="tx1"/>
              </a:solidFill>
              <a:latin typeface="Times New Roman" panose="02020603050405020304" pitchFamily="18" charset="0"/>
              <a:cs typeface="Times New Roman" panose="02020603050405020304" pitchFamily="18" charset="0"/>
            </a:rPr>
            <a:t> </a:t>
          </a:r>
          <a:r>
            <a:rPr lang="en-US" sz="1800" kern="1200" dirty="0" err="1">
              <a:solidFill>
                <a:schemeClr val="tx1"/>
              </a:solidFill>
              <a:latin typeface="Times New Roman" panose="02020603050405020304" pitchFamily="18" charset="0"/>
              <a:cs typeface="Times New Roman" panose="02020603050405020304" pitchFamily="18" charset="0"/>
            </a:rPr>
            <a:t>như</a:t>
          </a:r>
          <a:r>
            <a:rPr lang="en-US" sz="1800" kern="1200" dirty="0">
              <a:solidFill>
                <a:schemeClr val="tx1"/>
              </a:solidFill>
              <a:latin typeface="Times New Roman" panose="02020603050405020304" pitchFamily="18" charset="0"/>
              <a:cs typeface="Times New Roman" panose="02020603050405020304" pitchFamily="18" charset="0"/>
            </a:rPr>
            <a:t> di </a:t>
          </a:r>
          <a:r>
            <a:rPr lang="en-US" sz="1800" kern="1200" dirty="0" err="1">
              <a:solidFill>
                <a:schemeClr val="tx1"/>
              </a:solidFill>
              <a:latin typeface="Times New Roman" panose="02020603050405020304" pitchFamily="18" charset="0"/>
              <a:cs typeface="Times New Roman" panose="02020603050405020304" pitchFamily="18" charset="0"/>
            </a:rPr>
            <a:t>chuyển</a:t>
          </a:r>
          <a:r>
            <a:rPr lang="en-US" sz="1800" kern="1200" dirty="0">
              <a:solidFill>
                <a:schemeClr val="tx1"/>
              </a:solidFill>
              <a:latin typeface="Times New Roman" panose="02020603050405020304" pitchFamily="18" charset="0"/>
              <a:cs typeface="Times New Roman" panose="02020603050405020304" pitchFamily="18" charset="0"/>
            </a:rPr>
            <a:t>. </a:t>
          </a:r>
        </a:p>
      </dsp:txBody>
      <dsp:txXfrm>
        <a:off x="1085303" y="2766969"/>
        <a:ext cx="7451255" cy="553541"/>
      </dsp:txXfrm>
    </dsp:sp>
    <dsp:sp modelId="{A40827D1-B97E-41FE-85B6-0167E60F216A}">
      <dsp:nvSpPr>
        <dsp:cNvPr id="0" name=""/>
        <dsp:cNvSpPr/>
      </dsp:nvSpPr>
      <dsp:spPr>
        <a:xfrm>
          <a:off x="739340" y="2697777"/>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04B12B-F902-4821-BB5D-93F25FD7EA66}">
      <dsp:nvSpPr>
        <dsp:cNvPr id="0" name=""/>
        <dsp:cNvSpPr/>
      </dsp:nvSpPr>
      <dsp:spPr>
        <a:xfrm>
          <a:off x="877094" y="3456729"/>
          <a:ext cx="7659463" cy="83443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vi-VN" sz="1800" b="1" kern="1200" dirty="0">
              <a:solidFill>
                <a:schemeClr val="tx1"/>
              </a:solidFill>
              <a:latin typeface="Times New Roman" panose="02020603050405020304" pitchFamily="18" charset="0"/>
              <a:cs typeface="Times New Roman" panose="02020603050405020304" pitchFamily="18" charset="0"/>
            </a:rPr>
            <a:t>Tiếp nhận thông tin:</a:t>
          </a:r>
          <a:r>
            <a:rPr lang="vi-VN" sz="1800" kern="1200" dirty="0">
              <a:solidFill>
                <a:schemeClr val="tx1"/>
              </a:solidFill>
              <a:latin typeface="Times New Roman" panose="02020603050405020304" pitchFamily="18" charset="0"/>
              <a:cs typeface="Times New Roman" panose="02020603050405020304" pitchFamily="18" charset="0"/>
            </a:rPr>
            <a:t> protein cấu tạo nên thụ thể giúp tiếp nhận thông tin từ bên trong cũng như bên ngoài tế bào.</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877094" y="3456729"/>
        <a:ext cx="7659463" cy="834435"/>
      </dsp:txXfrm>
    </dsp:sp>
    <dsp:sp modelId="{FC0AFC60-9840-47C8-A801-1F8CB54CD54E}">
      <dsp:nvSpPr>
        <dsp:cNvPr id="0" name=""/>
        <dsp:cNvSpPr/>
      </dsp:nvSpPr>
      <dsp:spPr>
        <a:xfrm>
          <a:off x="531131" y="3527983"/>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411DBA-F580-4685-9872-B8FD26794289}">
      <dsp:nvSpPr>
        <dsp:cNvPr id="0" name=""/>
        <dsp:cNvSpPr/>
      </dsp:nvSpPr>
      <dsp:spPr>
        <a:xfrm>
          <a:off x="421769" y="4330682"/>
          <a:ext cx="8114789" cy="746942"/>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45720" rIns="45720" bIns="45720" numCol="1" spcCol="1270" anchor="ctr" anchorCtr="0">
          <a:noAutofit/>
        </a:bodyPr>
        <a:lstStyle/>
        <a:p>
          <a:pPr lvl="0" algn="l" defTabSz="800100">
            <a:lnSpc>
              <a:spcPct val="90000"/>
            </a:lnSpc>
            <a:spcBef>
              <a:spcPct val="0"/>
            </a:spcBef>
            <a:spcAft>
              <a:spcPct val="35000"/>
            </a:spcAft>
          </a:pPr>
          <a:r>
            <a:rPr lang="vi-VN" sz="1800" b="1" kern="1200" dirty="0">
              <a:solidFill>
                <a:schemeClr val="tx1"/>
              </a:solidFill>
              <a:latin typeface="Times New Roman" panose="02020603050405020304" pitchFamily="18" charset="0"/>
              <a:cs typeface="Times New Roman" panose="02020603050405020304" pitchFamily="18" charset="0"/>
            </a:rPr>
            <a:t>Điều hoà: </a:t>
          </a:r>
          <a:r>
            <a:rPr lang="vi-VN" sz="1800" kern="1200" dirty="0">
              <a:solidFill>
                <a:schemeClr val="tx1"/>
              </a:solidFill>
              <a:latin typeface="Times New Roman" panose="02020603050405020304" pitchFamily="18" charset="0"/>
              <a:cs typeface="Times New Roman" panose="02020603050405020304" pitchFamily="18" charset="0"/>
            </a:rPr>
            <a:t>Nhiều hormone có bản chất là protein đóng vai trò điều hoà hoạt động của gene trong tế bào, điều hoà các chức năng sinh lí của cơ thể.</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421769" y="4330682"/>
        <a:ext cx="8114789" cy="746942"/>
      </dsp:txXfrm>
    </dsp:sp>
    <dsp:sp modelId="{F6BA0DD1-6C7F-47BB-88D5-4824C187DDA5}">
      <dsp:nvSpPr>
        <dsp:cNvPr id="0" name=""/>
        <dsp:cNvSpPr/>
      </dsp:nvSpPr>
      <dsp:spPr>
        <a:xfrm>
          <a:off x="75805" y="4358190"/>
          <a:ext cx="691926" cy="6919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E9DED-A9C5-4A4A-866C-7355319E51F4}">
      <dsp:nvSpPr>
        <dsp:cNvPr id="0" name=""/>
        <dsp:cNvSpPr/>
      </dsp:nvSpPr>
      <dsp:spPr>
        <a:xfrm rot="5400000">
          <a:off x="-199693" y="203119"/>
          <a:ext cx="1331293" cy="931905"/>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Bậc 1</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rot="-5400000">
        <a:off x="2" y="469378"/>
        <a:ext cx="931905" cy="399388"/>
      </dsp:txXfrm>
    </dsp:sp>
    <dsp:sp modelId="{BE24EA87-72EC-4CB5-9518-AB1FC53DCDE8}">
      <dsp:nvSpPr>
        <dsp:cNvPr id="0" name=""/>
        <dsp:cNvSpPr/>
      </dsp:nvSpPr>
      <dsp:spPr>
        <a:xfrm rot="5400000">
          <a:off x="4057290" y="-3121959"/>
          <a:ext cx="865340" cy="7116110"/>
        </a:xfrm>
        <a:prstGeom prst="round2SameRect">
          <a:avLst/>
        </a:prstGeom>
        <a:solidFill>
          <a:srgbClr val="FEFA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chemeClr val="tx1"/>
              </a:solidFill>
              <a:latin typeface="Times New Roman" panose="02020603050405020304" pitchFamily="18" charset="0"/>
              <a:cs typeface="Times New Roman" panose="02020603050405020304" pitchFamily="18" charset="0"/>
            </a:rPr>
            <a:t>Trình tự các amino acid trong chuỗi polypeptid.</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5400000">
        <a:off x="931905" y="45668"/>
        <a:ext cx="7073868" cy="780856"/>
      </dsp:txXfrm>
    </dsp:sp>
    <dsp:sp modelId="{B63440D4-5CA7-48F5-8A10-B1D266713272}">
      <dsp:nvSpPr>
        <dsp:cNvPr id="0" name=""/>
        <dsp:cNvSpPr/>
      </dsp:nvSpPr>
      <dsp:spPr>
        <a:xfrm rot="5400000">
          <a:off x="-199693" y="1388722"/>
          <a:ext cx="1331293" cy="931905"/>
        </a:xfrm>
        <a:prstGeom prst="chevron">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Bậc 2</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rot="-5400000">
        <a:off x="2" y="1654981"/>
        <a:ext cx="931905" cy="399388"/>
      </dsp:txXfrm>
    </dsp:sp>
    <dsp:sp modelId="{EB30476A-0127-46F3-8E9F-F9E287429154}">
      <dsp:nvSpPr>
        <dsp:cNvPr id="0" name=""/>
        <dsp:cNvSpPr/>
      </dsp:nvSpPr>
      <dsp:spPr>
        <a:xfrm rot="5400000">
          <a:off x="4057290" y="-1936357"/>
          <a:ext cx="865340" cy="7116110"/>
        </a:xfrm>
        <a:prstGeom prst="round2SameRect">
          <a:avLst/>
        </a:prstGeom>
        <a:solidFill>
          <a:schemeClr val="tx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chemeClr val="tx1"/>
              </a:solidFill>
              <a:latin typeface="Times New Roman" panose="02020603050405020304" pitchFamily="18" charset="0"/>
              <a:cs typeface="Times New Roman" panose="02020603050405020304" pitchFamily="18" charset="0"/>
            </a:rPr>
            <a:t>Chuỗi polypeptid cuộn xoắn lại hoặc gấp nếp.</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5400000">
        <a:off x="931905" y="1231270"/>
        <a:ext cx="7073868" cy="780856"/>
      </dsp:txXfrm>
    </dsp:sp>
    <dsp:sp modelId="{6FB468C2-AC1D-4A7F-A0FF-A8C53948EFFA}">
      <dsp:nvSpPr>
        <dsp:cNvPr id="0" name=""/>
        <dsp:cNvSpPr/>
      </dsp:nvSpPr>
      <dsp:spPr>
        <a:xfrm rot="5400000">
          <a:off x="-199693" y="2574324"/>
          <a:ext cx="1331293" cy="931905"/>
        </a:xfrm>
        <a:prstGeom prst="chevron">
          <a:avLst/>
        </a:prstGeom>
        <a:solidFill>
          <a:srgbClr val="F54C1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Bậc 3</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rot="-5400000">
        <a:off x="2" y="2840583"/>
        <a:ext cx="931905" cy="399388"/>
      </dsp:txXfrm>
    </dsp:sp>
    <dsp:sp modelId="{2664B026-C68D-4929-92DF-91E53A0D3901}">
      <dsp:nvSpPr>
        <dsp:cNvPr id="0" name=""/>
        <dsp:cNvSpPr/>
      </dsp:nvSpPr>
      <dsp:spPr>
        <a:xfrm rot="5400000">
          <a:off x="4057290" y="-750754"/>
          <a:ext cx="865340" cy="7116110"/>
        </a:xfrm>
        <a:prstGeom prst="round2SameRect">
          <a:avLst/>
        </a:prstGeom>
        <a:solidFill>
          <a:schemeClr val="accent6">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chemeClr val="tx1"/>
              </a:solidFill>
              <a:latin typeface="Times New Roman" panose="02020603050405020304" pitchFamily="18" charset="0"/>
              <a:cs typeface="Times New Roman" panose="02020603050405020304" pitchFamily="18" charset="0"/>
            </a:rPr>
            <a:t>Chuỗi polypeptid cuộn xoắn lại hoặc gấp nếp tạo nên cấu trúc không gian ba chiều đặc trưng.</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5400000">
        <a:off x="931905" y="2416873"/>
        <a:ext cx="7073868" cy="780856"/>
      </dsp:txXfrm>
    </dsp:sp>
    <dsp:sp modelId="{F0F5F278-3525-46EE-8E34-2BAF5718FA47}">
      <dsp:nvSpPr>
        <dsp:cNvPr id="0" name=""/>
        <dsp:cNvSpPr/>
      </dsp:nvSpPr>
      <dsp:spPr>
        <a:xfrm rot="5400000">
          <a:off x="-199693" y="3759927"/>
          <a:ext cx="1331293" cy="931905"/>
        </a:xfrm>
        <a:prstGeom prst="chevron">
          <a:avLst/>
        </a:prstGeom>
        <a:solidFill>
          <a:srgbClr val="7030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Bậc 4</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rot="-5400000">
        <a:off x="2" y="4026186"/>
        <a:ext cx="931905" cy="399388"/>
      </dsp:txXfrm>
    </dsp:sp>
    <dsp:sp modelId="{58DCAD62-0938-475B-8EF2-DAC4CE1648D4}">
      <dsp:nvSpPr>
        <dsp:cNvPr id="0" name=""/>
        <dsp:cNvSpPr/>
      </dsp:nvSpPr>
      <dsp:spPr>
        <a:xfrm rot="5400000">
          <a:off x="4057290" y="434848"/>
          <a:ext cx="865340" cy="7116110"/>
        </a:xfrm>
        <a:prstGeom prst="round2SameRect">
          <a:avLst/>
        </a:prstGeom>
        <a:solidFill>
          <a:schemeClr val="accent4">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kern="1200" dirty="0">
              <a:solidFill>
                <a:schemeClr val="tx1"/>
              </a:solidFill>
              <a:latin typeface="Times New Roman" panose="02020603050405020304" pitchFamily="18" charset="0"/>
              <a:cs typeface="Times New Roman" panose="02020603050405020304" pitchFamily="18" charset="0"/>
            </a:rPr>
            <a:t>Hai hay nhiều chuỗi polypeptid liên kết với nhau tạo nên.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5400000">
        <a:off x="931905" y="3602475"/>
        <a:ext cx="7073868" cy="780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B14E2-35B2-41FA-90F8-8A5D5A16031A}">
      <dsp:nvSpPr>
        <dsp:cNvPr id="0" name=""/>
        <dsp:cNvSpPr/>
      </dsp:nvSpPr>
      <dsp:spPr>
        <a:xfrm rot="5400000">
          <a:off x="4648190" y="-2892992"/>
          <a:ext cx="869205" cy="6880829"/>
        </a:xfrm>
        <a:prstGeom prst="round2SameRect">
          <a:avLst/>
        </a:prstGeom>
        <a:solidFill>
          <a:srgbClr val="92D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vi-VN" altLang="en-US" sz="2000" kern="1200" dirty="0">
              <a:latin typeface="Times New Roman" panose="02020603050405020304" pitchFamily="18" charset="0"/>
              <a:cs typeface="Times New Roman" panose="02020603050405020304" pitchFamily="18" charset="0"/>
            </a:rPr>
            <a:t>Gồm 1</a:t>
          </a:r>
          <a:r>
            <a:rPr lang="pt-BR" altLang="en-US" sz="2000" kern="1200" dirty="0">
              <a:latin typeface="Times New Roman" panose="02020603050405020304" pitchFamily="18" charset="0"/>
              <a:cs typeface="Times New Roman" panose="02020603050405020304" pitchFamily="18" charset="0"/>
            </a:rPr>
            <a:t> chuỗi </a:t>
          </a:r>
          <a:r>
            <a:rPr lang="vi-VN" altLang="en-US" sz="2000" kern="1200" dirty="0">
              <a:latin typeface="Times New Roman" panose="02020603050405020304" pitchFamily="18" charset="0"/>
              <a:cs typeface="Times New Roman" panose="02020603050405020304" pitchFamily="18" charset="0"/>
            </a:rPr>
            <a:t>polynucleotide</a:t>
          </a:r>
          <a:r>
            <a:rPr lang="pt-BR" altLang="en-US" sz="2000" kern="1200" dirty="0">
              <a:latin typeface="Times New Roman" panose="02020603050405020304" pitchFamily="18" charset="0"/>
              <a:cs typeface="Times New Roman" panose="02020603050405020304" pitchFamily="18" charset="0"/>
            </a:rPr>
            <a:t> dạng mạch thẳng.</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Dùng làm khuôn tổng hợp protein ở ribosome.</a:t>
          </a:r>
          <a:endParaRPr lang="en-US" sz="2000" kern="1200" dirty="0">
            <a:latin typeface="Times New Roman" panose="02020603050405020304" pitchFamily="18" charset="0"/>
            <a:cs typeface="Times New Roman" panose="02020603050405020304" pitchFamily="18" charset="0"/>
          </a:endParaRPr>
        </a:p>
      </dsp:txBody>
      <dsp:txXfrm rot="-5400000">
        <a:off x="1642379" y="155250"/>
        <a:ext cx="6838398" cy="784343"/>
      </dsp:txXfrm>
    </dsp:sp>
    <dsp:sp modelId="{2BE26041-4D4E-4B0F-AD13-01D099E63667}">
      <dsp:nvSpPr>
        <dsp:cNvPr id="0" name=""/>
        <dsp:cNvSpPr/>
      </dsp:nvSpPr>
      <dsp:spPr>
        <a:xfrm>
          <a:off x="1229" y="671"/>
          <a:ext cx="1641148" cy="1093501"/>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vi-VN" sz="2800" b="1" kern="1200" dirty="0">
              <a:solidFill>
                <a:schemeClr val="tx1"/>
              </a:solidFill>
              <a:latin typeface="Times New Roman" panose="02020603050405020304" pitchFamily="18" charset="0"/>
              <a:cs typeface="Times New Roman" panose="02020603050405020304" pitchFamily="18" charset="0"/>
            </a:rPr>
            <a:t>mRNA</a:t>
          </a:r>
          <a:endParaRPr lang="en-US" sz="2800" b="1" kern="1200" dirty="0">
            <a:solidFill>
              <a:schemeClr val="tx1"/>
            </a:solidFill>
            <a:latin typeface="Times New Roman" panose="02020603050405020304" pitchFamily="18" charset="0"/>
            <a:cs typeface="Times New Roman" panose="02020603050405020304" pitchFamily="18" charset="0"/>
          </a:endParaRPr>
        </a:p>
      </dsp:txBody>
      <dsp:txXfrm>
        <a:off x="54609" y="54051"/>
        <a:ext cx="1534388" cy="986741"/>
      </dsp:txXfrm>
    </dsp:sp>
    <dsp:sp modelId="{4B60821A-CCD1-4CFA-83AA-A1DF5C93768B}">
      <dsp:nvSpPr>
        <dsp:cNvPr id="0" name=""/>
        <dsp:cNvSpPr/>
      </dsp:nvSpPr>
      <dsp:spPr>
        <a:xfrm rot="5400000">
          <a:off x="4172268" y="-1397061"/>
          <a:ext cx="2019338" cy="7251871"/>
        </a:xfrm>
        <a:prstGeom prst="round2SameRect">
          <a:avLst/>
        </a:prstGeom>
        <a:solidFill>
          <a:srgbClr val="FFC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Cấu trúc từ một mạch polynucleotide, tuy vậy các vùng khác nhau trong một mạch lại tự bắt đôi bổ sung với nhau bằng các liên kết hydrogen, tạo nên các cấu trúc không gian ba chiều đặc trung, phức tạp</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Làm nhiệm vụ vận chuyển amino acid đến ribosome và tiến hành dịch mã</a:t>
          </a:r>
          <a:endParaRPr lang="en-US" sz="2000" kern="1200" dirty="0">
            <a:latin typeface="Times New Roman" panose="02020603050405020304" pitchFamily="18" charset="0"/>
            <a:cs typeface="Times New Roman" panose="02020603050405020304" pitchFamily="18" charset="0"/>
          </a:endParaRPr>
        </a:p>
      </dsp:txBody>
      <dsp:txXfrm rot="-5400000">
        <a:off x="1556002" y="1317781"/>
        <a:ext cx="7153295" cy="1822186"/>
      </dsp:txXfrm>
    </dsp:sp>
    <dsp:sp modelId="{2CA3D514-0DB5-4E54-9DA7-9010C46FE02E}">
      <dsp:nvSpPr>
        <dsp:cNvPr id="0" name=""/>
        <dsp:cNvSpPr/>
      </dsp:nvSpPr>
      <dsp:spPr>
        <a:xfrm>
          <a:off x="1229" y="1197327"/>
          <a:ext cx="1554772" cy="2063092"/>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vi-VN" sz="2800" b="1" kern="1200" dirty="0">
              <a:solidFill>
                <a:schemeClr val="tx1"/>
              </a:solidFill>
              <a:latin typeface="Times New Roman" panose="02020603050405020304" pitchFamily="18" charset="0"/>
              <a:cs typeface="Times New Roman" panose="02020603050405020304" pitchFamily="18" charset="0"/>
            </a:rPr>
            <a:t>tRNA</a:t>
          </a:r>
          <a:endParaRPr lang="en-US" sz="2800" b="1" kern="1200" dirty="0">
            <a:solidFill>
              <a:schemeClr val="tx1"/>
            </a:solidFill>
            <a:latin typeface="Times New Roman" panose="02020603050405020304" pitchFamily="18" charset="0"/>
            <a:cs typeface="Times New Roman" panose="02020603050405020304" pitchFamily="18" charset="0"/>
          </a:endParaRPr>
        </a:p>
      </dsp:txBody>
      <dsp:txXfrm>
        <a:off x="77127" y="1273225"/>
        <a:ext cx="1402976" cy="1911296"/>
      </dsp:txXfrm>
    </dsp:sp>
    <dsp:sp modelId="{7A0D0EDD-673D-4B7B-8748-58590FC97504}">
      <dsp:nvSpPr>
        <dsp:cNvPr id="0" name=""/>
        <dsp:cNvSpPr/>
      </dsp:nvSpPr>
      <dsp:spPr>
        <a:xfrm rot="5400000">
          <a:off x="4522966" y="358464"/>
          <a:ext cx="1283953" cy="729417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Là một mạch polynucleotide chứa hàng nghìn đơn phân trong đó 70% số ribonucleptide có liên kết bổ sung </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Tham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cấu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tạo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nên</a:t>
          </a:r>
          <a:r>
            <a:rPr lang="en-US" sz="2000" kern="1200" dirty="0">
              <a:latin typeface="Times New Roman" panose="02020603050405020304" pitchFamily="18" charset="0"/>
              <a:cs typeface="Times New Roman" panose="02020603050405020304" pitchFamily="18" charset="0"/>
            </a:rPr>
            <a:t> ribosome, </a:t>
          </a:r>
          <a:r>
            <a:rPr lang="en-US" sz="2000" kern="1200" dirty="0" err="1">
              <a:latin typeface="Times New Roman" panose="02020603050405020304" pitchFamily="18" charset="0"/>
              <a:cs typeface="Times New Roman" panose="02020603050405020304" pitchFamily="18" charset="0"/>
            </a:rPr>
            <a:t>nơi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tổng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protein.</a:t>
          </a:r>
        </a:p>
      </dsp:txBody>
      <dsp:txXfrm rot="-5400000">
        <a:off x="1517856" y="3426252"/>
        <a:ext cx="7231497" cy="1158599"/>
      </dsp:txXfrm>
    </dsp:sp>
    <dsp:sp modelId="{FF4C018F-9FAB-4BA9-A251-CB32833CBD4F}">
      <dsp:nvSpPr>
        <dsp:cNvPr id="0" name=""/>
        <dsp:cNvSpPr/>
      </dsp:nvSpPr>
      <dsp:spPr>
        <a:xfrm>
          <a:off x="0" y="3359638"/>
          <a:ext cx="1516626" cy="1226343"/>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vi-VN" sz="2800" b="1" kern="1200" dirty="0">
              <a:solidFill>
                <a:schemeClr val="tx1"/>
              </a:solidFill>
              <a:latin typeface="Times New Roman" panose="02020603050405020304" pitchFamily="18" charset="0"/>
              <a:cs typeface="Times New Roman" panose="02020603050405020304" pitchFamily="18" charset="0"/>
            </a:rPr>
            <a:t>rRNA</a:t>
          </a:r>
          <a:endParaRPr lang="en-US" sz="2800" b="1" kern="1200" dirty="0">
            <a:solidFill>
              <a:schemeClr val="tx1"/>
            </a:solidFill>
            <a:latin typeface="Times New Roman" panose="02020603050405020304" pitchFamily="18" charset="0"/>
            <a:cs typeface="Times New Roman" panose="02020603050405020304" pitchFamily="18" charset="0"/>
          </a:endParaRPr>
        </a:p>
      </dsp:txBody>
      <dsp:txXfrm>
        <a:off x="59865" y="3419503"/>
        <a:ext cx="1396896" cy="110661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FEA43-1FEC-4384-9FAF-6A70AD647897}" type="datetimeFigureOut">
              <a:rPr lang="en-US" smtClean="0"/>
              <a:t>10/28/2024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375BB-73E3-45C1-BEB0-98C5760C3C4C}" type="slidenum">
              <a:rPr lang="en-US" smtClean="0"/>
              <a:t>‹#›</a:t>
            </a:fld>
            <a:endParaRPr lang="en-US"/>
          </a:p>
        </p:txBody>
      </p:sp>
    </p:spTree>
    <p:extLst>
      <p:ext uri="{BB962C8B-B14F-4D97-AF65-F5344CB8AC3E}">
        <p14:creationId xmlns:p14="http://schemas.microsoft.com/office/powerpoint/2010/main" val="109695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Arial"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A6EA68C6-3BF5-4BB0-A73D-038927E32990}" type="slidenum">
              <a:rPr lang="en-US" altLang="vi-VN" smtClean="0">
                <a:latin typeface="Arial" charset="0"/>
              </a:rPr>
              <a:pPr/>
              <a:t>11</a:t>
            </a:fld>
            <a:endParaRPr lang="en-US" altLang="vi-VN">
              <a:latin typeface="Arial" charset="0"/>
            </a:endParaRPr>
          </a:p>
        </p:txBody>
      </p:sp>
    </p:spTree>
    <p:extLst>
      <p:ext uri="{BB962C8B-B14F-4D97-AF65-F5344CB8AC3E}">
        <p14:creationId xmlns:p14="http://schemas.microsoft.com/office/powerpoint/2010/main" val="415841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EA565-6053-4FDB-88B4-E6F462799223}"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C0E71-76B2-48D8-9659-CC5343D09904}" type="slidenum">
              <a:rPr lang="en-US" smtClean="0"/>
              <a:pPr/>
              <a:t>‹#›</a:t>
            </a:fld>
            <a:endParaRPr lang="en-US"/>
          </a:p>
        </p:txBody>
      </p:sp>
    </p:spTree>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EA565-6053-4FDB-88B4-E6F462799223}"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C0E71-76B2-48D8-9659-CC5343D099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5.jpeg"/><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13.bin"/><Relationship Id="rId4" Type="http://schemas.openxmlformats.org/officeDocument/2006/relationships/image" Target="../media/image36.pn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8.w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9.w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1.jpeg"/><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2.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43.wmf"/></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44.w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45.w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45.w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9.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50.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37.jpeg"/><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52.wmf"/><Relationship Id="rId4" Type="http://schemas.openxmlformats.org/officeDocument/2006/relationships/oleObject" Target="../embeddings/oleObject27.bin"/></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53.wmf"/><Relationship Id="rId4"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4.jpeg"/><Relationship Id="rId4" Type="http://schemas.openxmlformats.org/officeDocument/2006/relationships/image" Target="../media/image11.wmf"/><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6.jpeg"/><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4.jpeg"/><Relationship Id="rId7" Type="http://schemas.openxmlformats.org/officeDocument/2006/relationships/oleObject" Target="../embeddings/oleObject8.bin"/><Relationship Id="rId12"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png"/><Relationship Id="rId11" Type="http://schemas.openxmlformats.org/officeDocument/2006/relationships/oleObject" Target="../embeddings/oleObject10.bin"/><Relationship Id="rId5" Type="http://schemas.openxmlformats.org/officeDocument/2006/relationships/image" Target="../media/image26.jpeg"/><Relationship Id="rId10" Type="http://schemas.openxmlformats.org/officeDocument/2006/relationships/image" Target="../media/image22.wmf"/><Relationship Id="rId4" Type="http://schemas.openxmlformats.org/officeDocument/2006/relationships/image" Target="../media/image25.jpeg"/><Relationship Id="rId9"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8.wmf"/><Relationship Id="rId4"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28600" y="1143000"/>
            <a:ext cx="8534400" cy="166199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3600" b="1" cap="none" spc="0" dirty="0">
                <a:ln w="11430"/>
                <a:solidFill>
                  <a:srgbClr val="FF0066"/>
                </a:solidFill>
                <a:effectLst>
                  <a:outerShdw blurRad="50800" dist="39000" dir="5460000" algn="tl">
                    <a:srgbClr val="000000">
                      <a:alpha val="38000"/>
                    </a:srgbClr>
                  </a:outerShdw>
                </a:effectLst>
                <a:latin typeface="Times New Roman" pitchFamily="18" charset="0"/>
                <a:cs typeface="Times New Roman" pitchFamily="18" charset="0"/>
              </a:rPr>
              <a:t>BÀI 5</a:t>
            </a:r>
            <a:r>
              <a:rPr lang="en-US" sz="3600" b="1" cap="none" spc="0" dirty="0">
                <a:ln w="11430"/>
                <a:solidFill>
                  <a:srgbClr val="FF0066"/>
                </a:solidFill>
                <a:effectLst>
                  <a:outerShdw blurRad="50800" dist="39000" dir="5460000" algn="tl">
                    <a:srgbClr val="000000">
                      <a:alpha val="38000"/>
                    </a:srgbClr>
                  </a:outerShdw>
                </a:effectLst>
                <a:latin typeface="Times New Roman" pitchFamily="18" charset="0"/>
                <a:cs typeface="Times New Roman" pitchFamily="18" charset="0"/>
              </a:rPr>
              <a:t>:</a:t>
            </a:r>
            <a:r>
              <a:rPr lang="vi-VN" sz="3600" b="1" cap="none" spc="0" dirty="0">
                <a:ln w="11430"/>
                <a:solidFill>
                  <a:srgbClr val="FF0066"/>
                </a:solidFill>
                <a:effectLst>
                  <a:outerShdw blurRad="50800" dist="39000" dir="5460000" algn="tl">
                    <a:srgbClr val="000000">
                      <a:alpha val="38000"/>
                    </a:srgbClr>
                  </a:outerShdw>
                </a:effectLst>
                <a:latin typeface="Times New Roman" pitchFamily="18" charset="0"/>
                <a:cs typeface="Times New Roman" pitchFamily="18" charset="0"/>
              </a:rPr>
              <a:t> (3 tiết)</a:t>
            </a:r>
            <a:r>
              <a:rPr lang="en-US" sz="4800" b="1" cap="none" spc="0" dirty="0">
                <a:ln w="11430"/>
                <a:solidFill>
                  <a:srgbClr val="FF0066"/>
                </a:solidFill>
                <a:effectLst>
                  <a:outerShdw blurRad="50800" dist="39000" dir="5460000" algn="tl">
                    <a:srgbClr val="000000">
                      <a:alpha val="38000"/>
                    </a:srgbClr>
                  </a:outerShdw>
                </a:effectLst>
                <a:latin typeface="Times New Roman" pitchFamily="18" charset="0"/>
                <a:cs typeface="Times New Roman" pitchFamily="18" charset="0"/>
              </a:rPr>
              <a:t> </a:t>
            </a:r>
            <a:endParaRPr lang="vi-VN" sz="4800" b="1" cap="none" spc="0" dirty="0">
              <a:ln w="11430"/>
              <a:solidFill>
                <a:srgbClr val="FF0066"/>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vi-VN" sz="54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CÁC PHÂN TỬ SINH HỌC</a:t>
            </a:r>
            <a:endParaRPr lang="en-US" sz="54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00" y="914400"/>
            <a:ext cx="7305675" cy="830997"/>
          </a:xfrm>
          <a:prstGeom prst="rect">
            <a:avLst/>
          </a:prstGeom>
          <a:solidFill>
            <a:schemeClr val="accent1">
              <a:lumMod val="20000"/>
              <a:lumOff val="80000"/>
            </a:schemeClr>
          </a:solidFill>
        </p:spPr>
        <p:txBody>
          <a:bodyPr wrap="square" rtlCol="0">
            <a:spAutoFit/>
          </a:bodyPr>
          <a:lstStyle/>
          <a:p>
            <a:r>
              <a:rPr lang="vi-VN" sz="2400" b="1" dirty="0">
                <a:solidFill>
                  <a:srgbClr val="FF0000"/>
                </a:solidFill>
                <a:latin typeface="+mj-lt"/>
              </a:rPr>
              <a:t>1.2 Con người thường ăn những bộ phận nào của thực vật để lấy tinh bột?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10" y="914400"/>
            <a:ext cx="1076325" cy="10763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00400"/>
            <a:ext cx="1076325" cy="1076325"/>
          </a:xfrm>
          <a:prstGeom prst="rect">
            <a:avLst/>
          </a:prstGeom>
        </p:spPr>
      </p:pic>
      <p:sp>
        <p:nvSpPr>
          <p:cNvPr id="8" name="TextBox 7"/>
          <p:cNvSpPr txBox="1"/>
          <p:nvPr/>
        </p:nvSpPr>
        <p:spPr>
          <a:xfrm>
            <a:off x="1412335" y="3200400"/>
            <a:ext cx="7579265" cy="1200329"/>
          </a:xfrm>
          <a:prstGeom prst="rect">
            <a:avLst/>
          </a:prstGeom>
          <a:solidFill>
            <a:schemeClr val="accent1">
              <a:lumMod val="20000"/>
              <a:lumOff val="80000"/>
            </a:schemeClr>
          </a:solidFill>
        </p:spPr>
        <p:txBody>
          <a:bodyPr wrap="square" rtlCol="0">
            <a:spAutoFit/>
          </a:bodyPr>
          <a:lstStyle/>
          <a:p>
            <a:r>
              <a:rPr lang="vi-VN" sz="2400" b="1" dirty="0">
                <a:solidFill>
                  <a:srgbClr val="FF0000"/>
                </a:solidFill>
                <a:latin typeface="+mj-lt"/>
              </a:rPr>
              <a:t>1.3 Tại sao nên ăn nhiều loại rau xanh khác nhau trong khi thành phần chính của các loại rau là cellulose – chất mà con người không thể tiêu hóa được?</a:t>
            </a:r>
            <a:endParaRPr lang="en-US" sz="2400" b="1" dirty="0">
              <a:solidFill>
                <a:srgbClr val="FF0000"/>
              </a:solidFill>
              <a:latin typeface="+mj-lt"/>
            </a:endParaRPr>
          </a:p>
        </p:txBody>
      </p:sp>
      <p:sp>
        <p:nvSpPr>
          <p:cNvPr id="11" name="Rectangle 6"/>
          <p:cNvSpPr>
            <a:spLocks noChangeArrowheads="1"/>
          </p:cNvSpPr>
          <p:nvPr/>
        </p:nvSpPr>
        <p:spPr bwMode="auto">
          <a:xfrm>
            <a:off x="16213" y="0"/>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6474911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5"/>
          <p:cNvSpPr txBox="1">
            <a:spLocks/>
          </p:cNvSpPr>
          <p:nvPr/>
        </p:nvSpPr>
        <p:spPr bwMode="auto">
          <a:xfrm>
            <a:off x="226979" y="516730"/>
            <a:ext cx="7341140" cy="817563"/>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defRPr/>
            </a:pPr>
            <a:r>
              <a:rPr lang="vi-VN" sz="2400" b="1" kern="0" dirty="0">
                <a:solidFill>
                  <a:srgbClr val="FF0000"/>
                </a:solidFill>
                <a:effectLst/>
                <a:latin typeface="Times New Roman" pitchFamily="18" charset="0"/>
                <a:cs typeface="Times New Roman" pitchFamily="18" charset="0"/>
                <a:sym typeface="Wingdings"/>
              </a:rPr>
              <a:t>1.4 </a:t>
            </a:r>
            <a:r>
              <a:rPr lang="en-US" sz="2400" b="1" kern="0" dirty="0" err="1">
                <a:solidFill>
                  <a:srgbClr val="FF0000"/>
                </a:solidFill>
                <a:effectLst/>
                <a:latin typeface="Times New Roman" pitchFamily="18" charset="0"/>
                <a:cs typeface="Times New Roman" pitchFamily="18" charset="0"/>
              </a:rPr>
              <a:t>Hãy</a:t>
            </a:r>
            <a:r>
              <a:rPr lang="en-US" sz="2400" b="1" kern="0" dirty="0">
                <a:solidFill>
                  <a:srgbClr val="FF0000"/>
                </a:solidFill>
                <a:effectLst/>
                <a:latin typeface="Times New Roman" pitchFamily="18" charset="0"/>
                <a:cs typeface="Times New Roman" pitchFamily="18" charset="0"/>
              </a:rPr>
              <a:t> chọn những hợp chất hữu cơ phù hợp với sản phẩm sau:</a:t>
            </a:r>
          </a:p>
        </p:txBody>
      </p:sp>
      <p:sp>
        <p:nvSpPr>
          <p:cNvPr id="31" name="TextBox 18"/>
          <p:cNvSpPr txBox="1">
            <a:spLocks noChangeArrowheads="1"/>
          </p:cNvSpPr>
          <p:nvPr/>
        </p:nvSpPr>
        <p:spPr bwMode="auto">
          <a:xfrm>
            <a:off x="228600" y="2722563"/>
            <a:ext cx="8915400" cy="310832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fontAlgn="auto" hangingPunct="1">
              <a:spcBef>
                <a:spcPts val="0"/>
              </a:spcBef>
              <a:spcAft>
                <a:spcPts val="0"/>
              </a:spcAft>
              <a:defRPr/>
            </a:pPr>
            <a:r>
              <a:rPr lang="en-US" altLang="vi-VN" sz="2800" b="1" kern="0" dirty="0">
                <a:solidFill>
                  <a:srgbClr val="002060"/>
                </a:solidFill>
              </a:rPr>
              <a:t>1. Lúa, gạo …………………….      </a:t>
            </a:r>
          </a:p>
          <a:p>
            <a:pPr algn="just" eaLnBrk="1" fontAlgn="auto" hangingPunct="1">
              <a:spcBef>
                <a:spcPts val="0"/>
              </a:spcBef>
              <a:spcAft>
                <a:spcPts val="0"/>
              </a:spcAft>
              <a:defRPr/>
            </a:pPr>
            <a:r>
              <a:rPr lang="en-US" altLang="vi-VN" sz="2800" b="1" kern="0" dirty="0">
                <a:solidFill>
                  <a:srgbClr val="002060"/>
                </a:solidFill>
              </a:rPr>
              <a:t>2. Các loại rau xanh…………………………..</a:t>
            </a:r>
          </a:p>
          <a:p>
            <a:pPr algn="just" eaLnBrk="1" fontAlgn="auto" hangingPunct="1">
              <a:spcBef>
                <a:spcPts val="0"/>
              </a:spcBef>
              <a:spcAft>
                <a:spcPts val="0"/>
              </a:spcAft>
              <a:defRPr/>
            </a:pPr>
            <a:r>
              <a:rPr lang="en-US" altLang="vi-VN" sz="2800" b="1" kern="0" dirty="0">
                <a:solidFill>
                  <a:srgbClr val="002060"/>
                </a:solidFill>
              </a:rPr>
              <a:t>3. Gan lợn…………………………………….</a:t>
            </a:r>
          </a:p>
          <a:p>
            <a:pPr algn="just" eaLnBrk="1" fontAlgn="auto" hangingPunct="1">
              <a:spcBef>
                <a:spcPts val="0"/>
              </a:spcBef>
              <a:spcAft>
                <a:spcPts val="0"/>
              </a:spcAft>
              <a:defRPr/>
            </a:pPr>
            <a:r>
              <a:rPr lang="en-US" altLang="vi-VN" sz="2800" b="1" kern="0" dirty="0">
                <a:solidFill>
                  <a:srgbClr val="002060"/>
                </a:solidFill>
              </a:rPr>
              <a:t>4. Nho chín, trái cây chín…………………………….</a:t>
            </a:r>
          </a:p>
          <a:p>
            <a:pPr algn="just" eaLnBrk="1" fontAlgn="auto" hangingPunct="1">
              <a:spcBef>
                <a:spcPts val="0"/>
              </a:spcBef>
              <a:spcAft>
                <a:spcPts val="0"/>
              </a:spcAft>
              <a:defRPr/>
            </a:pPr>
            <a:r>
              <a:rPr lang="en-US" altLang="vi-VN" sz="2800" b="1" kern="0" dirty="0">
                <a:solidFill>
                  <a:srgbClr val="002060"/>
                </a:solidFill>
              </a:rPr>
              <a:t>5. Sữa………………………………….</a:t>
            </a:r>
          </a:p>
          <a:p>
            <a:pPr algn="just" eaLnBrk="1" fontAlgn="auto" hangingPunct="1">
              <a:spcBef>
                <a:spcPts val="0"/>
              </a:spcBef>
              <a:spcAft>
                <a:spcPts val="0"/>
              </a:spcAft>
              <a:defRPr/>
            </a:pPr>
            <a:r>
              <a:rPr lang="en-US" altLang="vi-VN" sz="2800" b="1" kern="0" dirty="0">
                <a:solidFill>
                  <a:srgbClr val="002060"/>
                </a:solidFill>
              </a:rPr>
              <a:t>6. Nấm, vỏ côn trùng………………………………</a:t>
            </a:r>
          </a:p>
          <a:p>
            <a:pPr algn="just" eaLnBrk="1" fontAlgn="auto" hangingPunct="1">
              <a:spcBef>
                <a:spcPts val="0"/>
              </a:spcBef>
              <a:spcAft>
                <a:spcPts val="0"/>
              </a:spcAft>
              <a:defRPr/>
            </a:pPr>
            <a:r>
              <a:rPr lang="en-US" altLang="vi-VN" sz="2800" b="1" kern="0" dirty="0">
                <a:solidFill>
                  <a:srgbClr val="002060"/>
                </a:solidFill>
              </a:rPr>
              <a:t>7. Mía …………………………………………………..</a:t>
            </a:r>
          </a:p>
        </p:txBody>
      </p:sp>
      <p:sp>
        <p:nvSpPr>
          <p:cNvPr id="32" name="TextBox 31"/>
          <p:cNvSpPr txBox="1">
            <a:spLocks noChangeArrowheads="1"/>
          </p:cNvSpPr>
          <p:nvPr/>
        </p:nvSpPr>
        <p:spPr bwMode="auto">
          <a:xfrm>
            <a:off x="304800" y="1433513"/>
            <a:ext cx="1295400" cy="52322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auto" hangingPunct="1">
              <a:spcBef>
                <a:spcPts val="0"/>
              </a:spcBef>
              <a:spcAft>
                <a:spcPts val="0"/>
              </a:spcAft>
              <a:defRPr/>
            </a:pPr>
            <a:r>
              <a:rPr lang="vi-VN" altLang="vi-VN" sz="2800" b="1" kern="0" dirty="0" err="1"/>
              <a:t>Ch</a:t>
            </a:r>
            <a:r>
              <a:rPr lang="en-US" altLang="vi-VN" sz="2800" b="1" kern="0" dirty="0" err="1"/>
              <a:t>itin</a:t>
            </a:r>
            <a:r>
              <a:rPr lang="en-US" altLang="vi-VN" sz="2800" b="1" kern="0" dirty="0"/>
              <a:t>,</a:t>
            </a:r>
          </a:p>
        </p:txBody>
      </p:sp>
      <p:sp>
        <p:nvSpPr>
          <p:cNvPr id="33" name="TextBox 32"/>
          <p:cNvSpPr txBox="1">
            <a:spLocks noChangeArrowheads="1"/>
          </p:cNvSpPr>
          <p:nvPr/>
        </p:nvSpPr>
        <p:spPr bwMode="auto">
          <a:xfrm>
            <a:off x="1447800" y="1438275"/>
            <a:ext cx="1752600" cy="523220"/>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altLang="vi-VN" sz="2800" b="1" kern="0" dirty="0" err="1"/>
              <a:t>xenlulose</a:t>
            </a:r>
            <a:r>
              <a:rPr lang="en-US" altLang="vi-VN" sz="2800" b="1" kern="0" dirty="0"/>
              <a:t>,</a:t>
            </a:r>
          </a:p>
        </p:txBody>
      </p:sp>
      <p:sp>
        <p:nvSpPr>
          <p:cNvPr id="34" name="TextBox 33"/>
          <p:cNvSpPr txBox="1">
            <a:spLocks noChangeArrowheads="1"/>
          </p:cNvSpPr>
          <p:nvPr/>
        </p:nvSpPr>
        <p:spPr bwMode="auto">
          <a:xfrm>
            <a:off x="3124200" y="1433513"/>
            <a:ext cx="1828800" cy="52387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altLang="vi-VN" sz="2800" b="1" kern="0" dirty="0" err="1"/>
              <a:t>saccarose</a:t>
            </a:r>
            <a:r>
              <a:rPr lang="en-US" altLang="vi-VN" sz="2800" b="1" kern="0" dirty="0"/>
              <a:t>,</a:t>
            </a:r>
          </a:p>
        </p:txBody>
      </p:sp>
      <p:sp>
        <p:nvSpPr>
          <p:cNvPr id="35" name="TextBox 34"/>
          <p:cNvSpPr txBox="1">
            <a:spLocks noChangeArrowheads="1"/>
          </p:cNvSpPr>
          <p:nvPr/>
        </p:nvSpPr>
        <p:spPr bwMode="auto">
          <a:xfrm>
            <a:off x="4800600" y="1447800"/>
            <a:ext cx="1524000" cy="52387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altLang="vi-VN" sz="2800" b="1" kern="0" dirty="0"/>
              <a:t>tinh bột,</a:t>
            </a:r>
          </a:p>
        </p:txBody>
      </p:sp>
      <p:sp>
        <p:nvSpPr>
          <p:cNvPr id="36" name="TextBox 35"/>
          <p:cNvSpPr txBox="1">
            <a:spLocks noChangeArrowheads="1"/>
          </p:cNvSpPr>
          <p:nvPr/>
        </p:nvSpPr>
        <p:spPr bwMode="auto">
          <a:xfrm>
            <a:off x="6172200" y="1458913"/>
            <a:ext cx="1905000" cy="522287"/>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altLang="vi-VN" sz="2800" b="1" kern="0" dirty="0"/>
              <a:t>glycogen,</a:t>
            </a:r>
          </a:p>
        </p:txBody>
      </p:sp>
      <p:sp>
        <p:nvSpPr>
          <p:cNvPr id="37" name="TextBox 36"/>
          <p:cNvSpPr txBox="1">
            <a:spLocks noChangeArrowheads="1"/>
          </p:cNvSpPr>
          <p:nvPr/>
        </p:nvSpPr>
        <p:spPr bwMode="auto">
          <a:xfrm>
            <a:off x="1676400" y="1971675"/>
            <a:ext cx="3048000" cy="52387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altLang="vi-VN" sz="2800" b="1" kern="0" dirty="0"/>
              <a:t>glucose, fructose,</a:t>
            </a:r>
          </a:p>
        </p:txBody>
      </p:sp>
      <p:sp>
        <p:nvSpPr>
          <p:cNvPr id="38" name="TextBox 37"/>
          <p:cNvSpPr txBox="1">
            <a:spLocks noChangeArrowheads="1"/>
          </p:cNvSpPr>
          <p:nvPr/>
        </p:nvSpPr>
        <p:spPr bwMode="auto">
          <a:xfrm>
            <a:off x="4267200" y="1936750"/>
            <a:ext cx="1828800" cy="522288"/>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auto" hangingPunct="1">
              <a:spcBef>
                <a:spcPts val="0"/>
              </a:spcBef>
              <a:spcAft>
                <a:spcPts val="0"/>
              </a:spcAft>
              <a:defRPr/>
            </a:pPr>
            <a:r>
              <a:rPr lang="en-US" altLang="vi-VN" sz="2800" b="1" kern="0" dirty="0" err="1"/>
              <a:t>galactose</a:t>
            </a:r>
            <a:endParaRPr lang="en-US" altLang="vi-VN" sz="2800" b="1" kern="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2267" y="446738"/>
            <a:ext cx="949865" cy="949865"/>
          </a:xfrm>
          <a:prstGeom prst="rect">
            <a:avLst/>
          </a:prstGeom>
        </p:spPr>
      </p:pic>
      <p:sp>
        <p:nvSpPr>
          <p:cNvPr id="13" name="Rectangle 6"/>
          <p:cNvSpPr>
            <a:spLocks noChangeArrowheads="1"/>
          </p:cNvSpPr>
          <p:nvPr/>
        </p:nvSpPr>
        <p:spPr bwMode="auto">
          <a:xfrm>
            <a:off x="16213" y="0"/>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79199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2.22222E-6 L -0.23334 0.17153 " pathEditMode="relative" rAng="0" ptsTypes="AA">
                                      <p:cBhvr>
                                        <p:cTn id="6" dur="500" fill="hold"/>
                                        <p:tgtEl>
                                          <p:spTgt spid="35"/>
                                        </p:tgtEl>
                                        <p:attrNameLst>
                                          <p:attrName>ppt_x</p:attrName>
                                          <p:attrName>ppt_y</p:attrName>
                                        </p:attrNameLst>
                                      </p:cBhvr>
                                      <p:rCtr x="-11667" y="85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3.33333E-6 -3.33333E-6 L 0.2375 0.23959 " pathEditMode="relative" rAng="0" ptsTypes="AA">
                                      <p:cBhvr>
                                        <p:cTn id="10" dur="500" fill="hold"/>
                                        <p:tgtEl>
                                          <p:spTgt spid="33"/>
                                        </p:tgtEl>
                                        <p:attrNameLst>
                                          <p:attrName>ppt_x</p:attrName>
                                          <p:attrName>ppt_y</p:attrName>
                                        </p:attrNameLst>
                                      </p:cBhvr>
                                      <p:rCtr x="11875" y="11968"/>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07448 4.81481E-6 C 0.11424 0.08148 0.30313 0.16319 0.24531 0.21203 C 0.1875 0.26111 -0.31007 0.27962 -0.42083 0.29328 " pathEditMode="relative" rAng="0" ptsTypes="AAA">
                                      <p:cBhvr>
                                        <p:cTn id="14" dur="500" fill="hold"/>
                                        <p:tgtEl>
                                          <p:spTgt spid="36"/>
                                        </p:tgtEl>
                                        <p:attrNameLst>
                                          <p:attrName>ppt_x</p:attrName>
                                          <p:attrName>ppt_y</p:attrName>
                                        </p:attrNameLst>
                                      </p:cBhvr>
                                      <p:rCtr x="-799" y="1465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0 -1.11111E-6 C -0.02135 0.33403 -0.04253 0.66806 0.00469 0.71389 C 0.05017 0.75972 0.2309 0.34884 0.27622 0.27523 " pathEditMode="relative" rAng="0" ptsTypes="AAA">
                                      <p:cBhvr>
                                        <p:cTn id="18" dur="500" fill="hold"/>
                                        <p:tgtEl>
                                          <p:spTgt spid="37"/>
                                        </p:tgtEl>
                                        <p:attrNameLst>
                                          <p:attrName>ppt_x</p:attrName>
                                          <p:attrName>ppt_y</p:attrName>
                                        </p:attrNameLst>
                                      </p:cBhvr>
                                      <p:rCtr x="12622" y="35856"/>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0" nodeType="clickEffect">
                                  <p:stCondLst>
                                    <p:cond delay="0"/>
                                  </p:stCondLst>
                                  <p:childTnLst>
                                    <p:animMotion origin="layout" path="M -0.07084 0.03657 C -0.12587 0.2287 -0.18073 0.42106 -0.2217 0.47338 C -0.26268 0.52592 -0.28976 0.43865 -0.31667 0.35115 " pathEditMode="relative" rAng="0" ptsTypes="AAA">
                                      <p:cBhvr>
                                        <p:cTn id="22" dur="500" fill="hold"/>
                                        <p:tgtEl>
                                          <p:spTgt spid="38"/>
                                        </p:tgtEl>
                                        <p:attrNameLst>
                                          <p:attrName>ppt_x</p:attrName>
                                          <p:attrName>ppt_y</p:attrName>
                                        </p:attrNameLst>
                                      </p:cBhvr>
                                      <p:rCtr x="-12292" y="22639"/>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3.33333E-6 -2.22222E-6 L 0.3875 0.48472 " pathEditMode="relative" rAng="0" ptsTypes="AA">
                                      <p:cBhvr>
                                        <p:cTn id="26" dur="500" fill="hold"/>
                                        <p:tgtEl>
                                          <p:spTgt spid="32"/>
                                        </p:tgtEl>
                                        <p:attrNameLst>
                                          <p:attrName>ppt_x</p:attrName>
                                          <p:attrName>ppt_y</p:attrName>
                                        </p:attrNameLst>
                                      </p:cBhvr>
                                      <p:rCtr x="19375" y="2423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grpId="0" nodeType="clickEffect">
                                  <p:stCondLst>
                                    <p:cond delay="0"/>
                                  </p:stCondLst>
                                  <p:childTnLst>
                                    <p:animMotion origin="layout" path="M -3.33333E-6 1.11111E-6 L -0.15833 0.55139 " pathEditMode="relative" rAng="0" ptsTypes="AA">
                                      <p:cBhvr>
                                        <p:cTn id="30" dur="500" fill="hold"/>
                                        <p:tgtEl>
                                          <p:spTgt spid="34"/>
                                        </p:tgtEl>
                                        <p:attrNameLst>
                                          <p:attrName>ppt_x</p:attrName>
                                          <p:attrName>ppt_y</p:attrName>
                                        </p:attrNameLst>
                                      </p:cBhvr>
                                      <p:rCtr x="-7917" y="2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8" name="Picture 6" descr="randomfatch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17073"/>
            <a:ext cx="2530571"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7" descr="beo-phi-o-t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36" y="4038600"/>
            <a:ext cx="1864657" cy="261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786349894"/>
              </p:ext>
            </p:extLst>
          </p:nvPr>
        </p:nvGraphicFramePr>
        <p:xfrm>
          <a:off x="3886200" y="1040516"/>
          <a:ext cx="5181600" cy="2983493"/>
        </p:xfrm>
        <a:graphic>
          <a:graphicData uri="http://schemas.openxmlformats.org/presentationml/2006/ole">
            <mc:AlternateContent xmlns:mc="http://schemas.openxmlformats.org/markup-compatibility/2006">
              <mc:Choice xmlns:v="urn:schemas-microsoft-com:vml" Requires="v">
                <p:oleObj spid="_x0000_s12480" name="PBrush" r:id="rId5" imgW="5059800" imgH="4465440" progId="">
                  <p:embed/>
                </p:oleObj>
              </mc:Choice>
              <mc:Fallback>
                <p:oleObj name="PBrush" r:id="rId5" imgW="5059800" imgH="4465440" progId="">
                  <p:embed/>
                  <p:pic>
                    <p:nvPicPr>
                      <p:cNvPr id="0" name=""/>
                      <p:cNvPicPr/>
                      <p:nvPr/>
                    </p:nvPicPr>
                    <p:blipFill>
                      <a:blip r:embed="rId6"/>
                      <a:stretch>
                        <a:fillRect/>
                      </a:stretch>
                    </p:blipFill>
                    <p:spPr>
                      <a:xfrm>
                        <a:off x="3886200" y="1040516"/>
                        <a:ext cx="5181600" cy="298349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6205327"/>
              </p:ext>
            </p:extLst>
          </p:nvPr>
        </p:nvGraphicFramePr>
        <p:xfrm>
          <a:off x="4207476" y="4114800"/>
          <a:ext cx="4604162" cy="2651125"/>
        </p:xfrm>
        <a:graphic>
          <a:graphicData uri="http://schemas.openxmlformats.org/presentationml/2006/ole">
            <mc:AlternateContent xmlns:mc="http://schemas.openxmlformats.org/markup-compatibility/2006">
              <mc:Choice xmlns:v="urn:schemas-microsoft-com:vml" Requires="v">
                <p:oleObj spid="_x0000_s12481" name="PBrush" r:id="rId7" imgW="6202800" imgH="4084200" progId="">
                  <p:embed/>
                </p:oleObj>
              </mc:Choice>
              <mc:Fallback>
                <p:oleObj name="PBrush" r:id="rId7" imgW="6202800" imgH="4084200" progId="">
                  <p:embed/>
                  <p:pic>
                    <p:nvPicPr>
                      <p:cNvPr id="0" name=""/>
                      <p:cNvPicPr/>
                      <p:nvPr/>
                    </p:nvPicPr>
                    <p:blipFill>
                      <a:blip r:embed="rId8"/>
                      <a:stretch>
                        <a:fillRect/>
                      </a:stretch>
                    </p:blipFill>
                    <p:spPr>
                      <a:xfrm>
                        <a:off x="4207476" y="4114800"/>
                        <a:ext cx="4604162" cy="2651125"/>
                      </a:xfrm>
                      <a:prstGeom prst="rect">
                        <a:avLst/>
                      </a:prstGeom>
                    </p:spPr>
                  </p:pic>
                </p:oleObj>
              </mc:Fallback>
            </mc:AlternateContent>
          </a:graphicData>
        </a:graphic>
      </p:graphicFrame>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 y="476803"/>
            <a:ext cx="894797" cy="894797"/>
          </a:xfrm>
          <a:prstGeom prst="rect">
            <a:avLst/>
          </a:prstGeom>
        </p:spPr>
      </p:pic>
      <p:sp>
        <p:nvSpPr>
          <p:cNvPr id="9" name="Title 5"/>
          <p:cNvSpPr txBox="1">
            <a:spLocks/>
          </p:cNvSpPr>
          <p:nvPr/>
        </p:nvSpPr>
        <p:spPr bwMode="auto">
          <a:xfrm>
            <a:off x="899661" y="486934"/>
            <a:ext cx="8153400" cy="416217"/>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r>
              <a:rPr lang="vi-VN" sz="2400" b="1" kern="0" dirty="0">
                <a:solidFill>
                  <a:srgbClr val="FF0000"/>
                </a:solidFill>
                <a:effectLst/>
                <a:latin typeface="Times New Roman" pitchFamily="18" charset="0"/>
                <a:cs typeface="Times New Roman" pitchFamily="18" charset="0"/>
                <a:sym typeface="Wingdings"/>
              </a:rPr>
              <a:t>1.5 </a:t>
            </a:r>
            <a:r>
              <a:rPr lang="en-US" sz="2400" b="1" dirty="0">
                <a:solidFill>
                  <a:srgbClr val="FF0000"/>
                </a:solidFill>
                <a:effectLst/>
                <a:latin typeface="Times New Roman" pitchFamily="18" charset="0"/>
                <a:cs typeface="Times New Roman" pitchFamily="18" charset="0"/>
              </a:rPr>
              <a:t>Ở </a:t>
            </a:r>
            <a:r>
              <a:rPr lang="en-US" sz="2400" b="1" dirty="0" err="1">
                <a:solidFill>
                  <a:srgbClr val="FF0000"/>
                </a:solidFill>
                <a:effectLst/>
                <a:latin typeface="Times New Roman" pitchFamily="18" charset="0"/>
                <a:cs typeface="Times New Roman" pitchFamily="18" charset="0"/>
              </a:rPr>
              <a:t>người</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cần</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có</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chế</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độ</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ăn</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tinh</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bột</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đường</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như</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thế</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nào</a:t>
            </a:r>
            <a:r>
              <a:rPr lang="en-US" sz="2400" b="1" dirty="0">
                <a:solidFill>
                  <a:srgbClr val="FF0000"/>
                </a:solidFill>
                <a:effectLst/>
                <a:latin typeface="Times New Roman" pitchFamily="18" charset="0"/>
                <a:cs typeface="Times New Roman" pitchFamily="18" charset="0"/>
              </a:rPr>
              <a:t>?</a:t>
            </a:r>
          </a:p>
        </p:txBody>
      </p:sp>
      <p:sp>
        <p:nvSpPr>
          <p:cNvPr id="10" name="Rectangle 6"/>
          <p:cNvSpPr>
            <a:spLocks noChangeArrowheads="1"/>
          </p:cNvSpPr>
          <p:nvPr/>
        </p:nvSpPr>
        <p:spPr bwMode="auto">
          <a:xfrm>
            <a:off x="16213" y="0"/>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339418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1078"/>
                                        </p:tgtEl>
                                        <p:attrNameLst>
                                          <p:attrName>style.visibility</p:attrName>
                                        </p:attrNameLst>
                                      </p:cBhvr>
                                      <p:to>
                                        <p:strVal val="visible"/>
                                      </p:to>
                                    </p:set>
                                    <p:anim calcmode="lin" valueType="num">
                                      <p:cBhvr additive="base">
                                        <p:cTn id="7" dur="500" fill="hold"/>
                                        <p:tgtEl>
                                          <p:spTgt spid="131078"/>
                                        </p:tgtEl>
                                        <p:attrNameLst>
                                          <p:attrName>ppt_x</p:attrName>
                                        </p:attrNameLst>
                                      </p:cBhvr>
                                      <p:tavLst>
                                        <p:tav tm="0">
                                          <p:val>
                                            <p:strVal val="#ppt_x"/>
                                          </p:val>
                                        </p:tav>
                                        <p:tav tm="100000">
                                          <p:val>
                                            <p:strVal val="#ppt_x"/>
                                          </p:val>
                                        </p:tav>
                                      </p:tavLst>
                                    </p:anim>
                                    <p:anim calcmode="lin" valueType="num">
                                      <p:cBhvr additive="base">
                                        <p:cTn id="8" dur="500" fill="hold"/>
                                        <p:tgtEl>
                                          <p:spTgt spid="13107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3" presetClass="entr" presetSubtype="16" fill="hold" nodeType="afterEffect">
                                  <p:stCondLst>
                                    <p:cond delay="0"/>
                                  </p:stCondLst>
                                  <p:childTnLst>
                                    <p:set>
                                      <p:cBhvr>
                                        <p:cTn id="11" dur="1" fill="hold">
                                          <p:stCondLst>
                                            <p:cond delay="0"/>
                                          </p:stCondLst>
                                        </p:cTn>
                                        <p:tgtEl>
                                          <p:spTgt spid="131079"/>
                                        </p:tgtEl>
                                        <p:attrNameLst>
                                          <p:attrName>style.visibility</p:attrName>
                                        </p:attrNameLst>
                                      </p:cBhvr>
                                      <p:to>
                                        <p:strVal val="visible"/>
                                      </p:to>
                                    </p:set>
                                    <p:animEffect transition="in" filter="plus(in)">
                                      <p:cBhvr>
                                        <p:cTn id="12" dur="500"/>
                                        <p:tgtEl>
                                          <p:spTgt spid="13107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3762"/>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838200"/>
            <a:ext cx="894797" cy="894797"/>
          </a:xfrm>
          <a:prstGeom prst="rect">
            <a:avLst/>
          </a:prstGeom>
        </p:spPr>
      </p:pic>
      <p:sp>
        <p:nvSpPr>
          <p:cNvPr id="4" name="Title 5"/>
          <p:cNvSpPr txBox="1">
            <a:spLocks/>
          </p:cNvSpPr>
          <p:nvPr/>
        </p:nvSpPr>
        <p:spPr bwMode="auto">
          <a:xfrm>
            <a:off x="1295400" y="909197"/>
            <a:ext cx="6553200" cy="462403"/>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r>
              <a:rPr lang="vi-VN" sz="2400" b="1" kern="0" dirty="0">
                <a:solidFill>
                  <a:srgbClr val="FF0000"/>
                </a:solidFill>
                <a:effectLst/>
                <a:latin typeface="Times New Roman" pitchFamily="18" charset="0"/>
                <a:cs typeface="Times New Roman" pitchFamily="18" charset="0"/>
                <a:sym typeface="Wingdings"/>
              </a:rPr>
              <a:t>2.1 Lipid (chất béo) là gì? Gồm những loại nào?</a:t>
            </a:r>
            <a:endParaRPr lang="en-US" sz="2400" b="1" dirty="0">
              <a:solidFill>
                <a:srgbClr val="FF0000"/>
              </a:solidFill>
              <a:effectLst/>
              <a:latin typeface="Times New Roman" pitchFamily="18" charset="0"/>
              <a:cs typeface="Times New Roman" pitchFamily="18" charset="0"/>
            </a:endParaRPr>
          </a:p>
        </p:txBody>
      </p:sp>
      <p:sp>
        <p:nvSpPr>
          <p:cNvPr id="5" name="TextBox 4"/>
          <p:cNvSpPr txBox="1"/>
          <p:nvPr/>
        </p:nvSpPr>
        <p:spPr>
          <a:xfrm>
            <a:off x="752198" y="1905000"/>
            <a:ext cx="7782202"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Lipid là những phân tử kị nước có cấu trúc và chức năng rất đa dạng.</a:t>
            </a:r>
            <a:endParaRPr lang="en-US" sz="2400" dirty="0">
              <a:latin typeface="Times New Roman" panose="02020603050405020304" pitchFamily="18" charset="0"/>
              <a:cs typeface="Times New Roman" panose="02020603050405020304" pitchFamily="18" charset="0"/>
            </a:endParaRPr>
          </a:p>
        </p:txBody>
      </p:sp>
      <p:sp>
        <p:nvSpPr>
          <p:cNvPr id="6" name="Title 5"/>
          <p:cNvSpPr txBox="1">
            <a:spLocks/>
          </p:cNvSpPr>
          <p:nvPr/>
        </p:nvSpPr>
        <p:spPr bwMode="auto">
          <a:xfrm>
            <a:off x="914400" y="4267200"/>
            <a:ext cx="5943600" cy="462403"/>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defRPr/>
            </a:pPr>
            <a:r>
              <a:rPr lang="vi-VN" altLang="en-US" sz="2400" b="1" dirty="0">
                <a:solidFill>
                  <a:srgbClr val="FF0000"/>
                </a:solidFill>
                <a:effectLst/>
                <a:cs typeface="Times New Roman" panose="02020603050405020304" pitchFamily="18" charset="0"/>
              </a:rPr>
              <a:t>2.2 Hãy kể tên một số loại lipit mà em biết?</a:t>
            </a:r>
            <a:endParaRPr lang="en-US" altLang="en-US" sz="2400" b="1" dirty="0">
              <a:solidFill>
                <a:srgbClr val="FF0000"/>
              </a:solidFill>
              <a:effectLst/>
            </a:endParaRPr>
          </a:p>
        </p:txBody>
      </p:sp>
    </p:spTree>
    <p:extLst>
      <p:ext uri="{BB962C8B-B14F-4D97-AF65-F5344CB8AC3E}">
        <p14:creationId xmlns:p14="http://schemas.microsoft.com/office/powerpoint/2010/main" val="9514343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174625" y="122238"/>
            <a:ext cx="2738438" cy="3840162"/>
            <a:chOff x="249" y="0"/>
            <a:chExt cx="1455" cy="1635"/>
          </a:xfrm>
        </p:grpSpPr>
        <p:grpSp>
          <p:nvGrpSpPr>
            <p:cNvPr id="11287" name="Group 3"/>
            <p:cNvGrpSpPr>
              <a:grpSpLocks/>
            </p:cNvGrpSpPr>
            <p:nvPr/>
          </p:nvGrpSpPr>
          <p:grpSpPr bwMode="auto">
            <a:xfrm>
              <a:off x="288" y="0"/>
              <a:ext cx="1416" cy="1349"/>
              <a:chOff x="144" y="2016"/>
              <a:chExt cx="1392" cy="1056"/>
            </a:xfrm>
          </p:grpSpPr>
          <p:sp>
            <p:nvSpPr>
              <p:cNvPr id="11289" name="Rectangle 4"/>
              <p:cNvSpPr>
                <a:spLocks noChangeArrowheads="1"/>
              </p:cNvSpPr>
              <p:nvPr/>
            </p:nvSpPr>
            <p:spPr bwMode="auto">
              <a:xfrm>
                <a:off x="144" y="2016"/>
                <a:ext cx="192" cy="1056"/>
              </a:xfrm>
              <a:prstGeom prst="rect">
                <a:avLst/>
              </a:prstGeom>
              <a:solidFill>
                <a:srgbClr val="FFC000"/>
              </a:solidFill>
              <a:ln w="9525">
                <a:solidFill>
                  <a:schemeClr val="tx1"/>
                </a:solidFill>
                <a:miter lim="800000"/>
                <a:headEnd/>
                <a:tailEnd/>
              </a:ln>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latin typeface="Times New Roman" panose="02020603050405020304" pitchFamily="18" charset="0"/>
                    <a:cs typeface="Arial" panose="020B0604020202020204" pitchFamily="34" charset="0"/>
                  </a:rPr>
                  <a:t>Glycerol</a:t>
                </a:r>
                <a:endParaRPr lang="en-US" altLang="en-US" b="1" dirty="0">
                  <a:latin typeface="Times New Roman" panose="02020603050405020304" pitchFamily="18" charset="0"/>
                  <a:cs typeface="Arial" panose="020B0604020202020204" pitchFamily="34" charset="0"/>
                </a:endParaRPr>
              </a:p>
            </p:txBody>
          </p:sp>
          <p:sp>
            <p:nvSpPr>
              <p:cNvPr id="11290" name="Rectangle 5"/>
              <p:cNvSpPr>
                <a:spLocks noChangeArrowheads="1"/>
              </p:cNvSpPr>
              <p:nvPr/>
            </p:nvSpPr>
            <p:spPr bwMode="auto">
              <a:xfrm>
                <a:off x="480" y="2064"/>
                <a:ext cx="1056" cy="192"/>
              </a:xfrm>
              <a:prstGeom prst="rect">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FF00"/>
                    </a:solidFill>
                    <a:latin typeface="Times New Roman" panose="02020603050405020304" pitchFamily="18" charset="0"/>
                    <a:cs typeface="Arial" panose="020B0604020202020204" pitchFamily="34" charset="0"/>
                  </a:rPr>
                  <a:t>Acid</a:t>
                </a:r>
                <a:r>
                  <a:rPr lang="en-US" altLang="en-US" b="1" dirty="0">
                    <a:solidFill>
                      <a:srgbClr val="FFFF00"/>
                    </a:solidFill>
                    <a:latin typeface="Times New Roman" panose="02020603050405020304" pitchFamily="18" charset="0"/>
                    <a:cs typeface="Arial" panose="020B0604020202020204" pitchFamily="34" charset="0"/>
                  </a:rPr>
                  <a:t> </a:t>
                </a:r>
                <a:r>
                  <a:rPr lang="en-US" altLang="en-US" b="1" dirty="0" err="1">
                    <a:solidFill>
                      <a:srgbClr val="FFFF00"/>
                    </a:solidFill>
                    <a:latin typeface="Times New Roman" panose="02020603050405020304" pitchFamily="18" charset="0"/>
                    <a:cs typeface="Arial" panose="020B0604020202020204" pitchFamily="34" charset="0"/>
                  </a:rPr>
                  <a:t>béo</a:t>
                </a:r>
                <a:endParaRPr lang="en-US" altLang="en-US" b="1" dirty="0">
                  <a:solidFill>
                    <a:srgbClr val="FFFF00"/>
                  </a:solidFill>
                  <a:latin typeface="Times New Roman" panose="02020603050405020304" pitchFamily="18" charset="0"/>
                  <a:cs typeface="Arial" panose="020B0604020202020204" pitchFamily="34" charset="0"/>
                </a:endParaRPr>
              </a:p>
            </p:txBody>
          </p:sp>
          <p:sp>
            <p:nvSpPr>
              <p:cNvPr id="11291" name="Rectangle 6"/>
              <p:cNvSpPr>
                <a:spLocks noChangeArrowheads="1"/>
              </p:cNvSpPr>
              <p:nvPr/>
            </p:nvSpPr>
            <p:spPr bwMode="auto">
              <a:xfrm>
                <a:off x="480" y="2448"/>
                <a:ext cx="1056" cy="192"/>
              </a:xfrm>
              <a:prstGeom prst="rect">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FF00"/>
                    </a:solidFill>
                    <a:latin typeface="Times New Roman" panose="02020603050405020304" pitchFamily="18" charset="0"/>
                  </a:rPr>
                  <a:t>Acid</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béo</a:t>
                </a:r>
                <a:endParaRPr lang="en-US" altLang="en-US" b="1" dirty="0">
                  <a:solidFill>
                    <a:srgbClr val="FFFF00"/>
                  </a:solidFill>
                  <a:latin typeface="Times New Roman" panose="02020603050405020304" pitchFamily="18" charset="0"/>
                </a:endParaRPr>
              </a:p>
            </p:txBody>
          </p:sp>
          <p:sp>
            <p:nvSpPr>
              <p:cNvPr id="11292" name="Rectangle 7"/>
              <p:cNvSpPr>
                <a:spLocks noChangeArrowheads="1"/>
              </p:cNvSpPr>
              <p:nvPr/>
            </p:nvSpPr>
            <p:spPr bwMode="auto">
              <a:xfrm>
                <a:off x="480" y="2832"/>
                <a:ext cx="1056" cy="192"/>
              </a:xfrm>
              <a:prstGeom prst="rect">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FF00"/>
                    </a:solidFill>
                    <a:latin typeface="Times New Roman" panose="02020603050405020304" pitchFamily="18" charset="0"/>
                  </a:rPr>
                  <a:t>Acid</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béo</a:t>
                </a:r>
                <a:endParaRPr lang="en-US" altLang="en-US" b="1" dirty="0">
                  <a:latin typeface="Times New Roman" panose="02020603050405020304" pitchFamily="18" charset="0"/>
                  <a:cs typeface="Arial" panose="020B0604020202020204" pitchFamily="34" charset="0"/>
                </a:endParaRPr>
              </a:p>
            </p:txBody>
          </p:sp>
          <p:sp>
            <p:nvSpPr>
              <p:cNvPr id="11293" name="Line 8"/>
              <p:cNvSpPr>
                <a:spLocks noChangeShapeType="1"/>
              </p:cNvSpPr>
              <p:nvPr/>
            </p:nvSpPr>
            <p:spPr bwMode="auto">
              <a:xfrm>
                <a:off x="336" y="216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9"/>
              <p:cNvSpPr>
                <a:spLocks noChangeShapeType="1"/>
              </p:cNvSpPr>
              <p:nvPr/>
            </p:nvSpPr>
            <p:spPr bwMode="auto">
              <a:xfrm>
                <a:off x="336" y="25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10"/>
              <p:cNvSpPr>
                <a:spLocks noChangeShapeType="1"/>
              </p:cNvSpPr>
              <p:nvPr/>
            </p:nvSpPr>
            <p:spPr bwMode="auto">
              <a:xfrm>
                <a:off x="336" y="292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8" name="Text Box 11"/>
            <p:cNvSpPr txBox="1">
              <a:spLocks noChangeArrowheads="1"/>
            </p:cNvSpPr>
            <p:nvPr/>
          </p:nvSpPr>
          <p:spPr bwMode="auto">
            <a:xfrm>
              <a:off x="249" y="1412"/>
              <a:ext cx="1452"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800" b="1" i="1" dirty="0">
                  <a:solidFill>
                    <a:srgbClr val="00B0F0"/>
                  </a:solidFill>
                  <a:latin typeface="Times New Roman" panose="02020603050405020304" pitchFamily="18" charset="0"/>
                </a:rPr>
                <a:t>P</a:t>
              </a:r>
              <a:r>
                <a:rPr lang="en-US" altLang="en-US" sz="2800" b="1" i="1" dirty="0" err="1">
                  <a:solidFill>
                    <a:srgbClr val="00B0F0"/>
                  </a:solidFill>
                  <a:latin typeface="Times New Roman" panose="02020603050405020304" pitchFamily="18" charset="0"/>
                </a:rPr>
                <a:t>hân</a:t>
              </a:r>
              <a:r>
                <a:rPr lang="en-US" altLang="en-US" sz="2800" b="1" i="1" dirty="0">
                  <a:solidFill>
                    <a:srgbClr val="00B0F0"/>
                  </a:solidFill>
                  <a:latin typeface="Times New Roman" panose="02020603050405020304" pitchFamily="18" charset="0"/>
                </a:rPr>
                <a:t> </a:t>
              </a:r>
              <a:r>
                <a:rPr lang="en-US" altLang="en-US" sz="2800" b="1" i="1" dirty="0" err="1">
                  <a:solidFill>
                    <a:srgbClr val="00B0F0"/>
                  </a:solidFill>
                  <a:latin typeface="Times New Roman" panose="02020603050405020304" pitchFamily="18" charset="0"/>
                </a:rPr>
                <a:t>tử</a:t>
              </a:r>
              <a:r>
                <a:rPr lang="vi-VN" altLang="en-US" sz="2800" b="1" i="1" dirty="0">
                  <a:solidFill>
                    <a:srgbClr val="00B0F0"/>
                  </a:solidFill>
                  <a:latin typeface="Times New Roman" panose="02020603050405020304" pitchFamily="18" charset="0"/>
                </a:rPr>
                <a:t> mỡ</a:t>
              </a:r>
              <a:endParaRPr lang="en-US" altLang="en-US" sz="2800" b="1" i="1" dirty="0">
                <a:solidFill>
                  <a:srgbClr val="00B0F0"/>
                </a:solidFill>
                <a:latin typeface="Times New Roman" panose="02020603050405020304" pitchFamily="18" charset="0"/>
              </a:endParaRPr>
            </a:p>
          </p:txBody>
        </p:sp>
      </p:grpSp>
      <p:sp>
        <p:nvSpPr>
          <p:cNvPr id="28" name="TextBox 27"/>
          <p:cNvSpPr txBox="1">
            <a:spLocks noChangeArrowheads="1"/>
          </p:cNvSpPr>
          <p:nvPr/>
        </p:nvSpPr>
        <p:spPr bwMode="auto">
          <a:xfrm>
            <a:off x="174625" y="4864100"/>
            <a:ext cx="8382000" cy="10763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b="1">
                <a:latin typeface="Times New Roman" panose="02020603050405020304" pitchFamily="18" charset="0"/>
              </a:rPr>
              <a:t>Quan sát và cho biết điểm giống nhau và khác nhau giữa 2 hình trên?</a:t>
            </a:r>
            <a:endParaRPr lang="en-US" altLang="en-US" b="1">
              <a:latin typeface="Times New Roman" panose="02020603050405020304" pitchFamily="18" charset="0"/>
            </a:endParaRPr>
          </a:p>
        </p:txBody>
      </p:sp>
      <p:sp>
        <p:nvSpPr>
          <p:cNvPr id="11268" name="TextBox 28"/>
          <p:cNvSpPr txBox="1">
            <a:spLocks noChangeArrowheads="1"/>
          </p:cNvSpPr>
          <p:nvPr/>
        </p:nvSpPr>
        <p:spPr bwMode="auto">
          <a:xfrm>
            <a:off x="4778375" y="3392488"/>
            <a:ext cx="3962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i="1">
                <a:solidFill>
                  <a:srgbClr val="00B0F0"/>
                </a:solidFill>
                <a:latin typeface="Times New Roman" panose="02020603050405020304" pitchFamily="18" charset="0"/>
              </a:rPr>
              <a:t>Phân tử phôtpholipit</a:t>
            </a:r>
            <a:endParaRPr lang="en-US" altLang="en-US" sz="2800" b="1" i="1">
              <a:solidFill>
                <a:srgbClr val="00B0F0"/>
              </a:solidFill>
              <a:latin typeface="Times New Roman" panose="02020603050405020304" pitchFamily="18" charset="0"/>
            </a:endParaRPr>
          </a:p>
        </p:txBody>
      </p:sp>
      <p:sp>
        <p:nvSpPr>
          <p:cNvPr id="30" name="TextBox 29"/>
          <p:cNvSpPr txBox="1">
            <a:spLocks noChangeArrowheads="1"/>
          </p:cNvSpPr>
          <p:nvPr/>
        </p:nvSpPr>
        <p:spPr bwMode="auto">
          <a:xfrm>
            <a:off x="101600" y="3997325"/>
            <a:ext cx="8890000" cy="23698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latin typeface="Times New Roman" panose="02020603050405020304" pitchFamily="18" charset="0"/>
                <a:sym typeface="Wingdings" panose="05000000000000000000" pitchFamily="2" charset="2"/>
              </a:rPr>
              <a:t> </a:t>
            </a:r>
            <a:r>
              <a:rPr lang="vi-VN" altLang="en-US" sz="2400" b="1" dirty="0">
                <a:latin typeface="Times New Roman" panose="02020603050405020304" pitchFamily="18" charset="0"/>
              </a:rPr>
              <a:t>Gồm 2 loại lipit:</a:t>
            </a:r>
          </a:p>
          <a:p>
            <a:pPr>
              <a:lnSpc>
                <a:spcPct val="150000"/>
              </a:lnSpc>
              <a:spcBef>
                <a:spcPct val="0"/>
              </a:spcBef>
              <a:buFontTx/>
              <a:buNone/>
            </a:pPr>
            <a:r>
              <a:rPr lang="vi-VN" altLang="en-US" sz="2400" b="1" dirty="0">
                <a:latin typeface="Times New Roman" panose="02020603050405020304" pitchFamily="18" charset="0"/>
              </a:rPr>
              <a:t>+ Lipit đơn giản:</a:t>
            </a:r>
          </a:p>
          <a:p>
            <a:pPr>
              <a:lnSpc>
                <a:spcPct val="150000"/>
              </a:lnSpc>
              <a:spcBef>
                <a:spcPct val="0"/>
              </a:spcBef>
              <a:buFontTx/>
              <a:buNone/>
            </a:pPr>
            <a:r>
              <a:rPr lang="vi-VN" altLang="en-US" sz="2400" b="1" dirty="0">
                <a:latin typeface="Times New Roman" panose="02020603050405020304" pitchFamily="18" charset="0"/>
              </a:rPr>
              <a:t>+ Lipit phức tạp:</a:t>
            </a:r>
            <a:endParaRPr lang="en-US" altLang="en-US" sz="2400" b="1" dirty="0">
              <a:latin typeface="Times New Roman" panose="02020603050405020304" pitchFamily="18" charset="0"/>
            </a:endParaRPr>
          </a:p>
          <a:p>
            <a:pPr>
              <a:spcBef>
                <a:spcPct val="0"/>
              </a:spcBef>
              <a:buFontTx/>
              <a:buNone/>
            </a:pPr>
            <a:endParaRPr lang="en-US" altLang="en-US" sz="2400" b="1" dirty="0">
              <a:latin typeface="Times New Roman" panose="02020603050405020304" pitchFamily="18" charset="0"/>
            </a:endParaRPr>
          </a:p>
          <a:p>
            <a:pPr>
              <a:spcBef>
                <a:spcPct val="0"/>
              </a:spcBef>
              <a:buFontTx/>
              <a:buNone/>
            </a:pPr>
            <a:endParaRPr lang="en-US" altLang="en-US" sz="2400" b="1" dirty="0">
              <a:latin typeface="Times New Roman" panose="02020603050405020304" pitchFamily="18" charset="0"/>
            </a:endParaRPr>
          </a:p>
        </p:txBody>
      </p:sp>
      <p:sp>
        <p:nvSpPr>
          <p:cNvPr id="31" name="TextBox 30"/>
          <p:cNvSpPr txBox="1">
            <a:spLocks noChangeArrowheads="1"/>
          </p:cNvSpPr>
          <p:nvPr/>
        </p:nvSpPr>
        <p:spPr bwMode="auto">
          <a:xfrm>
            <a:off x="2436392" y="4536209"/>
            <a:ext cx="6304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dirty="0">
                <a:latin typeface="Times New Roman" panose="02020603050405020304" pitchFamily="18" charset="0"/>
              </a:rPr>
              <a:t> Cấu tạo từ glycerol và acid béo (mỡ, dầu và sáp)</a:t>
            </a:r>
            <a:endParaRPr lang="en-US" altLang="en-US" sz="2400" dirty="0">
              <a:latin typeface="Times New Roman" panose="02020603050405020304" pitchFamily="18" charset="0"/>
            </a:endParaRPr>
          </a:p>
        </p:txBody>
      </p:sp>
      <p:sp>
        <p:nvSpPr>
          <p:cNvPr id="33" name="TextBox 32"/>
          <p:cNvSpPr txBox="1">
            <a:spLocks noChangeArrowheads="1"/>
          </p:cNvSpPr>
          <p:nvPr/>
        </p:nvSpPr>
        <p:spPr bwMode="auto">
          <a:xfrm>
            <a:off x="1031875" y="5101491"/>
            <a:ext cx="78946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2400" dirty="0">
                <a:latin typeface="Times New Roman" panose="02020603050405020304" pitchFamily="18" charset="0"/>
              </a:rPr>
              <a:t>                    Ngoài thành phần glycerol và acid béo còn có thêm nhóm phosphate (gồm: phospholipid, steroit, carotenoid).</a:t>
            </a:r>
            <a:endParaRPr lang="en-US" altLang="en-US" sz="2400" dirty="0">
              <a:latin typeface="Times New Roman" panose="02020603050405020304" pitchFamily="18" charset="0"/>
            </a:endParaRPr>
          </a:p>
        </p:txBody>
      </p:sp>
      <p:grpSp>
        <p:nvGrpSpPr>
          <p:cNvPr id="11274" name="Group 4"/>
          <p:cNvGrpSpPr>
            <a:grpSpLocks/>
          </p:cNvGrpSpPr>
          <p:nvPr/>
        </p:nvGrpSpPr>
        <p:grpSpPr bwMode="auto">
          <a:xfrm>
            <a:off x="4611688" y="187325"/>
            <a:ext cx="3709987" cy="3151188"/>
            <a:chOff x="2738" y="1481"/>
            <a:chExt cx="1918" cy="1207"/>
          </a:xfrm>
        </p:grpSpPr>
        <p:sp>
          <p:nvSpPr>
            <p:cNvPr id="11280" name="Rectangle 5"/>
            <p:cNvSpPr>
              <a:spLocks noChangeArrowheads="1"/>
            </p:cNvSpPr>
            <p:nvPr/>
          </p:nvSpPr>
          <p:spPr bwMode="auto">
            <a:xfrm>
              <a:off x="2738" y="1632"/>
              <a:ext cx="190" cy="1056"/>
            </a:xfrm>
            <a:prstGeom prst="rect">
              <a:avLst/>
            </a:prstGeom>
            <a:solidFill>
              <a:srgbClr val="FFC000"/>
            </a:solidFill>
            <a:ln w="9525">
              <a:solidFill>
                <a:schemeClr val="tx1"/>
              </a:solidFill>
              <a:miter lim="800000"/>
              <a:headEnd/>
              <a:tailEnd/>
            </a:ln>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latin typeface="Times New Roman" panose="02020603050405020304" pitchFamily="18" charset="0"/>
                  <a:cs typeface="Arial" panose="020B0604020202020204" pitchFamily="34" charset="0"/>
                </a:rPr>
                <a:t>Glycerol</a:t>
              </a:r>
              <a:endParaRPr lang="en-US" altLang="en-US" b="1" dirty="0">
                <a:latin typeface="Times New Roman" panose="02020603050405020304" pitchFamily="18" charset="0"/>
                <a:cs typeface="Arial" panose="020B0604020202020204" pitchFamily="34" charset="0"/>
              </a:endParaRPr>
            </a:p>
          </p:txBody>
        </p:sp>
        <p:sp>
          <p:nvSpPr>
            <p:cNvPr id="11281" name="Rectangle 6"/>
            <p:cNvSpPr>
              <a:spLocks noChangeArrowheads="1"/>
            </p:cNvSpPr>
            <p:nvPr/>
          </p:nvSpPr>
          <p:spPr bwMode="auto">
            <a:xfrm>
              <a:off x="3072" y="2050"/>
              <a:ext cx="1100" cy="206"/>
            </a:xfrm>
            <a:prstGeom prst="rect">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FF00"/>
                  </a:solidFill>
                  <a:latin typeface="Times New Roman" panose="02020603050405020304" pitchFamily="18" charset="0"/>
                  <a:cs typeface="Arial" panose="020B0604020202020204" pitchFamily="34" charset="0"/>
                </a:rPr>
                <a:t>Acid</a:t>
              </a:r>
              <a:r>
                <a:rPr lang="en-US" altLang="en-US" b="1" dirty="0">
                  <a:solidFill>
                    <a:srgbClr val="FFFF00"/>
                  </a:solidFill>
                  <a:latin typeface="Times New Roman" panose="02020603050405020304" pitchFamily="18" charset="0"/>
                  <a:cs typeface="Arial" panose="020B0604020202020204" pitchFamily="34" charset="0"/>
                </a:rPr>
                <a:t> </a:t>
              </a:r>
              <a:r>
                <a:rPr lang="en-US" altLang="en-US" b="1" dirty="0" err="1">
                  <a:solidFill>
                    <a:srgbClr val="FFFF00"/>
                  </a:solidFill>
                  <a:latin typeface="Times New Roman" panose="02020603050405020304" pitchFamily="18" charset="0"/>
                  <a:cs typeface="Arial" panose="020B0604020202020204" pitchFamily="34" charset="0"/>
                </a:rPr>
                <a:t>béo</a:t>
              </a:r>
              <a:endParaRPr lang="en-US" altLang="en-US" b="1" dirty="0">
                <a:solidFill>
                  <a:srgbClr val="FFFF00"/>
                </a:solidFill>
                <a:latin typeface="Times New Roman" panose="02020603050405020304" pitchFamily="18" charset="0"/>
                <a:cs typeface="Arial" panose="020B0604020202020204" pitchFamily="34" charset="0"/>
              </a:endParaRPr>
            </a:p>
          </p:txBody>
        </p:sp>
        <p:sp>
          <p:nvSpPr>
            <p:cNvPr id="11282" name="Rectangle 7"/>
            <p:cNvSpPr>
              <a:spLocks noChangeArrowheads="1"/>
            </p:cNvSpPr>
            <p:nvPr/>
          </p:nvSpPr>
          <p:spPr bwMode="auto">
            <a:xfrm>
              <a:off x="3072" y="2421"/>
              <a:ext cx="1100" cy="219"/>
            </a:xfrm>
            <a:prstGeom prst="rect">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FF00"/>
                  </a:solidFill>
                  <a:latin typeface="Times New Roman" panose="02020603050405020304" pitchFamily="18" charset="0"/>
                </a:rPr>
                <a:t>Acid</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béo</a:t>
              </a:r>
              <a:endParaRPr lang="en-US" altLang="en-US" b="1" dirty="0">
                <a:solidFill>
                  <a:srgbClr val="FFFF00"/>
                </a:solidFill>
                <a:latin typeface="Times New Roman" panose="02020603050405020304" pitchFamily="18" charset="0"/>
              </a:endParaRPr>
            </a:p>
          </p:txBody>
        </p:sp>
        <p:sp>
          <p:nvSpPr>
            <p:cNvPr id="11283" name="Line 8"/>
            <p:cNvSpPr>
              <a:spLocks noChangeShapeType="1"/>
            </p:cNvSpPr>
            <p:nvPr/>
          </p:nvSpPr>
          <p:spPr bwMode="auto">
            <a:xfrm>
              <a:off x="2928" y="216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4" name="Line 9"/>
            <p:cNvSpPr>
              <a:spLocks noChangeShapeType="1"/>
            </p:cNvSpPr>
            <p:nvPr/>
          </p:nvSpPr>
          <p:spPr bwMode="auto">
            <a:xfrm>
              <a:off x="2928" y="25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5" name="Oval 10"/>
            <p:cNvSpPr>
              <a:spLocks noChangeArrowheads="1"/>
            </p:cNvSpPr>
            <p:nvPr/>
          </p:nvSpPr>
          <p:spPr bwMode="auto">
            <a:xfrm>
              <a:off x="2806" y="1481"/>
              <a:ext cx="244" cy="24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FF00"/>
                </a:solidFill>
                <a:latin typeface=".VnTime" pitchFamily="34" charset="0"/>
                <a:cs typeface="Arial" panose="020B0604020202020204" pitchFamily="34" charset="0"/>
              </a:endParaRPr>
            </a:p>
          </p:txBody>
        </p:sp>
        <p:sp>
          <p:nvSpPr>
            <p:cNvPr id="11286" name="Text Box 15"/>
            <p:cNvSpPr txBox="1">
              <a:spLocks noChangeArrowheads="1"/>
            </p:cNvSpPr>
            <p:nvPr/>
          </p:nvSpPr>
          <p:spPr bwMode="auto">
            <a:xfrm>
              <a:off x="3067" y="1522"/>
              <a:ext cx="158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cs typeface="Arial" panose="020B0604020202020204" pitchFamily="34" charset="0"/>
                </a:rPr>
                <a:t>Nhóm phôtph</a:t>
              </a:r>
              <a:r>
                <a:rPr lang="en-US" altLang="en-US" b="1">
                  <a:solidFill>
                    <a:srgbClr val="FF0000"/>
                  </a:solidFill>
                  <a:latin typeface="Times New Roman" panose="02020603050405020304" pitchFamily="18" charset="0"/>
                  <a:cs typeface="Arial" panose="020B0604020202020204" pitchFamily="34" charset="0"/>
                </a:rPr>
                <a:t>at</a:t>
              </a:r>
            </a:p>
          </p:txBody>
        </p:sp>
      </p:grpSp>
      <p:sp>
        <p:nvSpPr>
          <p:cNvPr id="2" name="TextBox 1"/>
          <p:cNvSpPr txBox="1">
            <a:spLocks noChangeArrowheads="1"/>
          </p:cNvSpPr>
          <p:nvPr/>
        </p:nvSpPr>
        <p:spPr bwMode="auto">
          <a:xfrm>
            <a:off x="3678238" y="1252538"/>
            <a:ext cx="76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b="1">
                <a:solidFill>
                  <a:srgbClr val="FF0000"/>
                </a:solidFill>
                <a:latin typeface="Times New Roman" panose="02020603050405020304" pitchFamily="18" charset="0"/>
              </a:rPr>
              <a:t>Lipit đơn giản</a:t>
            </a:r>
            <a:endParaRPr lang="en-US" altLang="en-US" sz="2000">
              <a:solidFill>
                <a:srgbClr val="FF0000"/>
              </a:solidFill>
              <a:latin typeface="Times New Roman" panose="02020603050405020304" pitchFamily="18" charset="0"/>
            </a:endParaRPr>
          </a:p>
        </p:txBody>
      </p:sp>
      <p:sp>
        <p:nvSpPr>
          <p:cNvPr id="3" name="TextBox 2"/>
          <p:cNvSpPr txBox="1">
            <a:spLocks noChangeArrowheads="1"/>
          </p:cNvSpPr>
          <p:nvPr/>
        </p:nvSpPr>
        <p:spPr bwMode="auto">
          <a:xfrm>
            <a:off x="8320088" y="1401763"/>
            <a:ext cx="7413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b="1">
                <a:solidFill>
                  <a:srgbClr val="FF0000"/>
                </a:solidFill>
                <a:latin typeface="Times New Roman" panose="02020603050405020304" pitchFamily="18" charset="0"/>
              </a:rPr>
              <a:t>Lipit phức tạp</a:t>
            </a:r>
            <a:endParaRPr lang="en-US" altLang="en-US" sz="2000">
              <a:solidFill>
                <a:srgbClr val="FF0000"/>
              </a:solidFill>
              <a:latin typeface="Times New Roman" panose="02020603050405020304" pitchFamily="18" charset="0"/>
            </a:endParaRPr>
          </a:p>
        </p:txBody>
      </p:sp>
      <p:sp>
        <p:nvSpPr>
          <p:cNvPr id="4" name="Right Arrow 3"/>
          <p:cNvSpPr/>
          <p:nvPr/>
        </p:nvSpPr>
        <p:spPr>
          <a:xfrm>
            <a:off x="2951163" y="1535113"/>
            <a:ext cx="714375" cy="446087"/>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7543800" y="1752600"/>
            <a:ext cx="674688"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9" name="TextBox 5"/>
          <p:cNvSpPr txBox="1">
            <a:spLocks noChangeArrowheads="1"/>
          </p:cNvSpPr>
          <p:nvPr/>
        </p:nvSpPr>
        <p:spPr bwMode="auto">
          <a:xfrm>
            <a:off x="4864100" y="293688"/>
            <a:ext cx="23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b="1">
                <a:solidFill>
                  <a:srgbClr val="FF0000"/>
                </a:solidFill>
                <a:latin typeface="Times New Roman" panose="02020603050405020304" pitchFamily="18" charset="0"/>
              </a:rPr>
              <a:t>P</a:t>
            </a:r>
            <a:endParaRPr lang="en-US" altLang="en-US" sz="18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71039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in)">
                                      <p:cBhvr>
                                        <p:cTn id="38" dur="2000"/>
                                        <p:tgtEl>
                                          <p:spTgt spid="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1" grpId="0"/>
      <p:bldP spid="33" grpId="0"/>
      <p:bldP spid="2" grpId="0"/>
      <p:bldP spid="3"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graphicFrame>
        <p:nvGraphicFramePr>
          <p:cNvPr id="3" name="Object 2"/>
          <p:cNvGraphicFramePr>
            <a:graphicFrameLocks noChangeAspect="1"/>
          </p:cNvGraphicFramePr>
          <p:nvPr>
            <p:extLst>
              <p:ext uri="{D42A27DB-BD31-4B8C-83A1-F6EECF244321}">
                <p14:modId xmlns:p14="http://schemas.microsoft.com/office/powerpoint/2010/main" val="40330724"/>
              </p:ext>
            </p:extLst>
          </p:nvPr>
        </p:nvGraphicFramePr>
        <p:xfrm>
          <a:off x="685800" y="2819400"/>
          <a:ext cx="7315200" cy="3505200"/>
        </p:xfrm>
        <a:graphic>
          <a:graphicData uri="http://schemas.openxmlformats.org/presentationml/2006/ole">
            <mc:AlternateContent xmlns:mc="http://schemas.openxmlformats.org/markup-compatibility/2006">
              <mc:Choice xmlns:v="urn:schemas-microsoft-com:vml" Requires="v">
                <p:oleObj spid="_x0000_s13397" name="PBrush" r:id="rId3" imgW="2926080" imgH="1203840" progId="">
                  <p:embed/>
                </p:oleObj>
              </mc:Choice>
              <mc:Fallback>
                <p:oleObj name="PBrush" r:id="rId3" imgW="2926080" imgH="1203840" progId="">
                  <p:embed/>
                  <p:pic>
                    <p:nvPicPr>
                      <p:cNvPr id="0" name=""/>
                      <p:cNvPicPr/>
                      <p:nvPr/>
                    </p:nvPicPr>
                    <p:blipFill>
                      <a:blip r:embed="rId4"/>
                      <a:stretch>
                        <a:fillRect/>
                      </a:stretch>
                    </p:blipFill>
                    <p:spPr>
                      <a:xfrm>
                        <a:off x="685800" y="2819400"/>
                        <a:ext cx="7315200" cy="3505200"/>
                      </a:xfrm>
                      <a:prstGeom prst="rect">
                        <a:avLst/>
                      </a:prstGeom>
                    </p:spPr>
                  </p:pic>
                </p:oleObj>
              </mc:Fallback>
            </mc:AlternateContent>
          </a:graphicData>
        </a:graphic>
      </p:graphicFrame>
      <p:sp>
        <p:nvSpPr>
          <p:cNvPr id="4" name="TextBox 3"/>
          <p:cNvSpPr txBox="1"/>
          <p:nvPr/>
        </p:nvSpPr>
        <p:spPr>
          <a:xfrm>
            <a:off x="213049" y="570658"/>
            <a:ext cx="4038600" cy="461665"/>
          </a:xfrm>
          <a:prstGeom prst="rect">
            <a:avLst/>
          </a:prstGeom>
          <a:noFill/>
        </p:spPr>
        <p:txBody>
          <a:bodyPr wrap="square" rtlCol="0">
            <a:spAutoFit/>
          </a:bodyPr>
          <a:lstStyle/>
          <a:p>
            <a:r>
              <a:rPr lang="vi-VN" sz="2400" b="1" dirty="0">
                <a:latin typeface="+mj-lt"/>
              </a:rPr>
              <a:t>a) Mỡ và dầu</a:t>
            </a:r>
            <a:endParaRPr lang="en-US" sz="2400" b="1" dirty="0">
              <a:latin typeface="+mj-lt"/>
            </a:endParaRPr>
          </a:p>
        </p:txBody>
      </p:sp>
      <p:sp>
        <p:nvSpPr>
          <p:cNvPr id="5" name="TextBox 4"/>
          <p:cNvSpPr txBox="1"/>
          <p:nvPr/>
        </p:nvSpPr>
        <p:spPr>
          <a:xfrm>
            <a:off x="76200" y="59871"/>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sp>
        <p:nvSpPr>
          <p:cNvPr id="6" name="TextBox 5"/>
          <p:cNvSpPr txBox="1"/>
          <p:nvPr/>
        </p:nvSpPr>
        <p:spPr>
          <a:xfrm>
            <a:off x="2769637" y="6324600"/>
            <a:ext cx="4038600" cy="369332"/>
          </a:xfrm>
          <a:prstGeom prst="rect">
            <a:avLst/>
          </a:prstGeom>
          <a:noFill/>
        </p:spPr>
        <p:txBody>
          <a:bodyPr wrap="square" rtlCol="0">
            <a:spAutoFit/>
          </a:bodyPr>
          <a:lstStyle/>
          <a:p>
            <a:r>
              <a:rPr lang="vi-VN" b="1" dirty="0">
                <a:latin typeface="+mj-lt"/>
              </a:rPr>
              <a:t>Cấu trúc của phân tử mỡ</a:t>
            </a:r>
            <a:endParaRPr lang="en-US" b="1" dirty="0">
              <a:latin typeface="+mj-lt"/>
            </a:endParaRPr>
          </a:p>
        </p:txBody>
      </p:sp>
      <p:sp>
        <p:nvSpPr>
          <p:cNvPr id="7" name="TextBox 6"/>
          <p:cNvSpPr txBox="1">
            <a:spLocks noChangeArrowheads="1"/>
          </p:cNvSpPr>
          <p:nvPr/>
        </p:nvSpPr>
        <p:spPr bwMode="auto">
          <a:xfrm>
            <a:off x="457200" y="1112549"/>
            <a:ext cx="79698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 </a:t>
            </a:r>
            <a:r>
              <a:rPr lang="vi-VN" altLang="en-US" sz="2000" b="1" dirty="0">
                <a:latin typeface="Times New Roman" panose="02020603050405020304" pitchFamily="18" charset="0"/>
              </a:rPr>
              <a:t>Cấu tạo: </a:t>
            </a:r>
            <a:r>
              <a:rPr lang="vi-VN" altLang="en-US" sz="2000" dirty="0">
                <a:latin typeface="Times New Roman" panose="02020603050405020304" pitchFamily="18" charset="0"/>
              </a:rPr>
              <a:t>gồm một phân tử glycerol liên kết với 3 phân tử acid béo. </a:t>
            </a:r>
            <a:endParaRPr lang="en-US" altLang="en-US" sz="2000" dirty="0">
              <a:latin typeface="Times New Roman" panose="02020603050405020304" pitchFamily="18" charset="0"/>
            </a:endParaRPr>
          </a:p>
        </p:txBody>
      </p:sp>
      <p:sp>
        <p:nvSpPr>
          <p:cNvPr id="8" name="TextBox 7"/>
          <p:cNvSpPr txBox="1">
            <a:spLocks noChangeArrowheads="1"/>
          </p:cNvSpPr>
          <p:nvPr/>
        </p:nvSpPr>
        <p:spPr bwMode="auto">
          <a:xfrm>
            <a:off x="533400" y="1550951"/>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2000" dirty="0">
                <a:latin typeface="Times New Roman" panose="02020603050405020304" pitchFamily="18" charset="0"/>
              </a:rPr>
              <a:t>- </a:t>
            </a:r>
            <a:r>
              <a:rPr lang="vi-VN" altLang="en-US" sz="2000" b="1" dirty="0">
                <a:latin typeface="Times New Roman" panose="02020603050405020304" pitchFamily="18" charset="0"/>
              </a:rPr>
              <a:t>Chức năng: </a:t>
            </a:r>
          </a:p>
          <a:p>
            <a:pPr>
              <a:spcBef>
                <a:spcPct val="0"/>
              </a:spcBef>
              <a:buNone/>
            </a:pPr>
            <a:r>
              <a:rPr lang="vi-VN" altLang="en-US" sz="2000" dirty="0">
                <a:latin typeface="Times New Roman" panose="02020603050405020304" pitchFamily="18" charset="0"/>
              </a:rPr>
              <a:t>+ Là chất dự trữ năng lượng của tế bào và cơ thể.</a:t>
            </a:r>
          </a:p>
          <a:p>
            <a:pPr>
              <a:spcBef>
                <a:spcPct val="0"/>
              </a:spcBef>
              <a:buNone/>
            </a:pPr>
            <a:r>
              <a:rPr lang="vi-VN" altLang="en-US" sz="2000" dirty="0">
                <a:latin typeface="Times New Roman" panose="02020603050405020304" pitchFamily="18" charset="0"/>
              </a:rPr>
              <a:t>+ Là dung môi hòa tan nhiều vitamin quan trọng như vitamin A, D, E, K,...</a:t>
            </a:r>
            <a:endParaRPr lang="en-US" altLang="en-US" sz="2000" dirty="0">
              <a:latin typeface="Times New Roman" panose="02020603050405020304" pitchFamily="18" charset="0"/>
            </a:endParaRPr>
          </a:p>
        </p:txBody>
      </p:sp>
    </p:spTree>
    <p:extLst>
      <p:ext uri="{BB962C8B-B14F-4D97-AF65-F5344CB8AC3E}">
        <p14:creationId xmlns:p14="http://schemas.microsoft.com/office/powerpoint/2010/main" val="19463678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38200"/>
            <a:ext cx="894797" cy="894797"/>
          </a:xfrm>
          <a:prstGeom prst="rect">
            <a:avLst/>
          </a:prstGeom>
        </p:spPr>
      </p:pic>
      <p:sp>
        <p:nvSpPr>
          <p:cNvPr id="4" name="Title 5"/>
          <p:cNvSpPr txBox="1">
            <a:spLocks/>
          </p:cNvSpPr>
          <p:nvPr/>
        </p:nvSpPr>
        <p:spPr bwMode="auto">
          <a:xfrm>
            <a:off x="1295399" y="909197"/>
            <a:ext cx="7086601" cy="823800"/>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r>
              <a:rPr lang="vi-VN" sz="2400" b="1" kern="0" dirty="0">
                <a:solidFill>
                  <a:srgbClr val="FF0000"/>
                </a:solidFill>
                <a:effectLst/>
                <a:latin typeface="Times New Roman" pitchFamily="18" charset="0"/>
                <a:cs typeface="Times New Roman" pitchFamily="18" charset="0"/>
                <a:sym typeface="Wingdings"/>
              </a:rPr>
              <a:t>2.3 </a:t>
            </a:r>
            <a:r>
              <a:rPr lang="en-US" altLang="en-US" sz="2400" b="1" dirty="0" err="1">
                <a:solidFill>
                  <a:srgbClr val="FF0000"/>
                </a:solidFill>
                <a:effectLst/>
                <a:latin typeface="Times New Roman" panose="02020603050405020304" pitchFamily="18" charset="0"/>
                <a:cs typeface="Times New Roman" panose="02020603050405020304" pitchFamily="18" charset="0"/>
              </a:rPr>
              <a:t>Tại</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sao</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người</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già</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không</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nên</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ăn</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nhiều</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mỡ</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en-US" altLang="en-US" sz="2400" b="1" dirty="0" err="1">
                <a:solidFill>
                  <a:srgbClr val="FF0000"/>
                </a:solidFill>
                <a:effectLst/>
                <a:latin typeface="Times New Roman" panose="02020603050405020304" pitchFamily="18" charset="0"/>
                <a:cs typeface="Times New Roman" panose="02020603050405020304" pitchFamily="18" charset="0"/>
              </a:rPr>
              <a:t>động</a:t>
            </a:r>
            <a:r>
              <a:rPr lang="en-US" altLang="en-US" sz="2400" b="1" dirty="0">
                <a:solidFill>
                  <a:srgbClr val="FF0000"/>
                </a:solidFill>
                <a:effectLst/>
                <a:latin typeface="Times New Roman" panose="02020603050405020304" pitchFamily="18" charset="0"/>
                <a:cs typeface="Times New Roman" panose="02020603050405020304" pitchFamily="18" charset="0"/>
              </a:rPr>
              <a:t> </a:t>
            </a:r>
            <a:r>
              <a:rPr lang="vi-VN" altLang="en-US" sz="2400" b="1" dirty="0">
                <a:solidFill>
                  <a:srgbClr val="FF0000"/>
                </a:solidFill>
                <a:effectLst/>
                <a:cs typeface="Times New Roman" panose="02020603050405020304" pitchFamily="18" charset="0"/>
              </a:rPr>
              <a:t>vật?</a:t>
            </a:r>
            <a:endParaRPr lang="en-US" altLang="en-US" sz="2400" b="1" dirty="0">
              <a:solidFill>
                <a:srgbClr val="FF0000"/>
              </a:solidFill>
              <a:effectLst/>
              <a:latin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200211809"/>
              </p:ext>
            </p:extLst>
          </p:nvPr>
        </p:nvGraphicFramePr>
        <p:xfrm>
          <a:off x="1676400" y="2089684"/>
          <a:ext cx="5724329" cy="3807578"/>
        </p:xfrm>
        <a:graphic>
          <a:graphicData uri="http://schemas.openxmlformats.org/presentationml/2006/ole">
            <mc:AlternateContent xmlns:mc="http://schemas.openxmlformats.org/markup-compatibility/2006">
              <mc:Choice xmlns:v="urn:schemas-microsoft-com:vml" Requires="v">
                <p:oleObj spid="_x0000_s15441" name="PBrush" r:id="rId4" imgW="5257800" imgH="3497760" progId="">
                  <p:embed/>
                </p:oleObj>
              </mc:Choice>
              <mc:Fallback>
                <p:oleObj name="PBrush" r:id="rId4" imgW="5257800" imgH="3497760" progId="">
                  <p:embed/>
                  <p:pic>
                    <p:nvPicPr>
                      <p:cNvPr id="0" name=""/>
                      <p:cNvPicPr/>
                      <p:nvPr/>
                    </p:nvPicPr>
                    <p:blipFill>
                      <a:blip r:embed="rId5"/>
                      <a:stretch>
                        <a:fillRect/>
                      </a:stretch>
                    </p:blipFill>
                    <p:spPr>
                      <a:xfrm>
                        <a:off x="1676400" y="2089684"/>
                        <a:ext cx="5724329" cy="3807578"/>
                      </a:xfrm>
                      <a:prstGeom prst="rect">
                        <a:avLst/>
                      </a:prstGeom>
                    </p:spPr>
                  </p:pic>
                </p:oleObj>
              </mc:Fallback>
            </mc:AlternateContent>
          </a:graphicData>
        </a:graphic>
      </p:graphicFrame>
    </p:spTree>
    <p:extLst>
      <p:ext uri="{BB962C8B-B14F-4D97-AF65-F5344CB8AC3E}">
        <p14:creationId xmlns:p14="http://schemas.microsoft.com/office/powerpoint/2010/main" val="28094924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26" y="52755"/>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sp>
        <p:nvSpPr>
          <p:cNvPr id="3" name="TextBox 2"/>
          <p:cNvSpPr txBox="1"/>
          <p:nvPr/>
        </p:nvSpPr>
        <p:spPr>
          <a:xfrm>
            <a:off x="72280" y="490070"/>
            <a:ext cx="4038600" cy="461665"/>
          </a:xfrm>
          <a:prstGeom prst="rect">
            <a:avLst/>
          </a:prstGeom>
          <a:noFill/>
        </p:spPr>
        <p:txBody>
          <a:bodyPr wrap="square" rtlCol="0">
            <a:spAutoFit/>
          </a:bodyPr>
          <a:lstStyle/>
          <a:p>
            <a:r>
              <a:rPr lang="vi-VN" sz="2400" b="1" dirty="0">
                <a:latin typeface="+mj-lt"/>
              </a:rPr>
              <a:t>b) Phospho lipid</a:t>
            </a:r>
            <a:endParaRPr lang="en-US" sz="2400" b="1" dirty="0">
              <a:latin typeface="+mj-l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07275363"/>
              </p:ext>
            </p:extLst>
          </p:nvPr>
        </p:nvGraphicFramePr>
        <p:xfrm>
          <a:off x="859519" y="2010516"/>
          <a:ext cx="7761966" cy="4625975"/>
        </p:xfrm>
        <a:graphic>
          <a:graphicData uri="http://schemas.openxmlformats.org/presentationml/2006/ole">
            <mc:AlternateContent xmlns:mc="http://schemas.openxmlformats.org/markup-compatibility/2006">
              <mc:Choice xmlns:v="urn:schemas-microsoft-com:vml" Requires="v">
                <p:oleObj spid="_x0000_s16462" name="PBrush" r:id="rId3" imgW="6256080" imgH="3482280" progId="">
                  <p:embed/>
                </p:oleObj>
              </mc:Choice>
              <mc:Fallback>
                <p:oleObj name="PBrush" r:id="rId3" imgW="6256080" imgH="3482280" progId="">
                  <p:embed/>
                  <p:pic>
                    <p:nvPicPr>
                      <p:cNvPr id="0" name=""/>
                      <p:cNvPicPr/>
                      <p:nvPr/>
                    </p:nvPicPr>
                    <p:blipFill>
                      <a:blip r:embed="rId4"/>
                      <a:stretch>
                        <a:fillRect/>
                      </a:stretch>
                    </p:blipFill>
                    <p:spPr>
                      <a:xfrm>
                        <a:off x="859519" y="2010516"/>
                        <a:ext cx="7761966" cy="4625975"/>
                      </a:xfrm>
                      <a:prstGeom prst="rect">
                        <a:avLst/>
                      </a:prstGeom>
                    </p:spPr>
                  </p:pic>
                </p:oleObj>
              </mc:Fallback>
            </mc:AlternateContent>
          </a:graphicData>
        </a:graphic>
      </p:graphicFrame>
      <p:sp>
        <p:nvSpPr>
          <p:cNvPr id="5" name="TextBox 4"/>
          <p:cNvSpPr txBox="1">
            <a:spLocks noChangeArrowheads="1"/>
          </p:cNvSpPr>
          <p:nvPr/>
        </p:nvSpPr>
        <p:spPr bwMode="auto">
          <a:xfrm>
            <a:off x="581834" y="972920"/>
            <a:ext cx="7969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 </a:t>
            </a:r>
            <a:r>
              <a:rPr lang="vi-VN" altLang="en-US" sz="2000" b="1" dirty="0">
                <a:latin typeface="Times New Roman" panose="02020603050405020304" pitchFamily="18" charset="0"/>
              </a:rPr>
              <a:t>Cấu tạo: </a:t>
            </a:r>
            <a:r>
              <a:rPr lang="vi-VN" altLang="en-US" sz="2000" dirty="0">
                <a:latin typeface="Times New Roman" panose="02020603050405020304" pitchFamily="18" charset="0"/>
              </a:rPr>
              <a:t>gồm một phân tử glycerol liên kết với 2 acid béo ở một đầu, đầu còn lại liên kết với nhóm phosphate (- PO</a:t>
            </a:r>
            <a:r>
              <a:rPr lang="vi-VN" altLang="en-US" sz="2000" baseline="-25000" dirty="0">
                <a:latin typeface="Times New Roman" panose="02020603050405020304" pitchFamily="18" charset="0"/>
              </a:rPr>
              <a:t>4</a:t>
            </a:r>
            <a:r>
              <a:rPr lang="vi-VN" altLang="en-US" sz="2000" baseline="30000" dirty="0">
                <a:latin typeface="Times New Roman" panose="02020603050405020304" pitchFamily="18" charset="0"/>
              </a:rPr>
              <a:t>3-</a:t>
            </a:r>
            <a:r>
              <a:rPr lang="vi-VN" altLang="en-US" sz="2000" dirty="0">
                <a:latin typeface="Times New Roman" panose="02020603050405020304" pitchFamily="18" charset="0"/>
              </a:rPr>
              <a:t>).</a:t>
            </a:r>
            <a:endParaRPr lang="en-US" altLang="en-US" sz="2000" dirty="0">
              <a:latin typeface="Times New Roman" panose="02020603050405020304" pitchFamily="18" charset="0"/>
            </a:endParaRPr>
          </a:p>
        </p:txBody>
      </p:sp>
      <p:sp>
        <p:nvSpPr>
          <p:cNvPr id="6" name="TextBox 5"/>
          <p:cNvSpPr txBox="1">
            <a:spLocks noChangeArrowheads="1"/>
          </p:cNvSpPr>
          <p:nvPr/>
        </p:nvSpPr>
        <p:spPr bwMode="auto">
          <a:xfrm>
            <a:off x="662473" y="1646384"/>
            <a:ext cx="79698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a:t>
            </a:r>
            <a:r>
              <a:rPr lang="vi-VN" altLang="en-US" sz="2000" b="1" dirty="0">
                <a:latin typeface="Times New Roman" panose="02020603050405020304" pitchFamily="18" charset="0"/>
              </a:rPr>
              <a:t>Chức năng: </a:t>
            </a:r>
            <a:r>
              <a:rPr lang="vi-VN" altLang="en-US" sz="2000" dirty="0">
                <a:latin typeface="Times New Roman" panose="02020603050405020304" pitchFamily="18" charset="0"/>
              </a:rPr>
              <a:t>Cấu trúc nên màng của các loại tế bào.</a:t>
            </a:r>
            <a:endParaRPr lang="en-US" altLang="en-US" sz="2000" dirty="0">
              <a:latin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871" y="142921"/>
            <a:ext cx="807329" cy="807329"/>
          </a:xfrm>
          <a:prstGeom prst="rect">
            <a:avLst/>
          </a:prstGeom>
        </p:spPr>
      </p:pic>
      <p:sp>
        <p:nvSpPr>
          <p:cNvPr id="8" name="Title 5"/>
          <p:cNvSpPr txBox="1">
            <a:spLocks/>
          </p:cNvSpPr>
          <p:nvPr/>
        </p:nvSpPr>
        <p:spPr bwMode="auto">
          <a:xfrm>
            <a:off x="3505200" y="197257"/>
            <a:ext cx="5437414" cy="636890"/>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r>
              <a:rPr lang="vi-VN" sz="2000" b="1" kern="0" dirty="0">
                <a:solidFill>
                  <a:srgbClr val="FF0000"/>
                </a:solidFill>
                <a:effectLst/>
                <a:latin typeface="Times New Roman" pitchFamily="18" charset="0"/>
                <a:cs typeface="Times New Roman" pitchFamily="18" charset="0"/>
                <a:sym typeface="Wingdings"/>
              </a:rPr>
              <a:t>2.4 </a:t>
            </a:r>
            <a:r>
              <a:rPr lang="en-US" sz="2000" b="1" dirty="0" err="1">
                <a:solidFill>
                  <a:srgbClr val="FF0000"/>
                </a:solidFill>
                <a:effectLst/>
                <a:latin typeface="Times New Roman" panose="02020603050405020304" pitchFamily="18" charset="0"/>
                <a:cs typeface="Times New Roman" panose="02020603050405020304" pitchFamily="18" charset="0"/>
              </a:rPr>
              <a:t>Đặc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điểm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nào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về</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mặt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cấu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trúc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hoá</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học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khiến</a:t>
            </a:r>
            <a:r>
              <a:rPr lang="en-US" sz="2000" b="1" dirty="0">
                <a:solidFill>
                  <a:srgbClr val="FF0000"/>
                </a:solidFill>
                <a:effectLst/>
                <a:latin typeface="Times New Roman" panose="02020603050405020304" pitchFamily="18" charset="0"/>
                <a:cs typeface="Times New Roman" panose="02020603050405020304" pitchFamily="18" charset="0"/>
              </a:rPr>
              <a:t> phospholipid </a:t>
            </a:r>
            <a:r>
              <a:rPr lang="en-US" sz="2000" b="1" dirty="0" err="1">
                <a:solidFill>
                  <a:srgbClr val="FF0000"/>
                </a:solidFill>
                <a:effectLst/>
                <a:latin typeface="Times New Roman" panose="02020603050405020304" pitchFamily="18" charset="0"/>
                <a:cs typeface="Times New Roman" panose="02020603050405020304" pitchFamily="18" charset="0"/>
              </a:rPr>
              <a:t>là</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một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chất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lưỡng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cực</a:t>
            </a:r>
            <a:r>
              <a:rPr lang="en-US" sz="2000" b="1"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39661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sp>
        <p:nvSpPr>
          <p:cNvPr id="3" name="TextBox 2"/>
          <p:cNvSpPr txBox="1"/>
          <p:nvPr/>
        </p:nvSpPr>
        <p:spPr>
          <a:xfrm>
            <a:off x="213049" y="570658"/>
            <a:ext cx="4038600" cy="461665"/>
          </a:xfrm>
          <a:prstGeom prst="rect">
            <a:avLst/>
          </a:prstGeom>
          <a:noFill/>
        </p:spPr>
        <p:txBody>
          <a:bodyPr wrap="square" rtlCol="0">
            <a:spAutoFit/>
          </a:bodyPr>
          <a:lstStyle/>
          <a:p>
            <a:r>
              <a:rPr lang="vi-VN" sz="2400" b="1" dirty="0">
                <a:latin typeface="+mj-lt"/>
              </a:rPr>
              <a:t>c) Steroid</a:t>
            </a:r>
            <a:endParaRPr lang="en-US" sz="2400" b="1" dirty="0">
              <a:latin typeface="+mj-lt"/>
            </a:endParaRPr>
          </a:p>
        </p:txBody>
      </p:sp>
      <p:sp>
        <p:nvSpPr>
          <p:cNvPr id="4" name="TextBox 3"/>
          <p:cNvSpPr txBox="1">
            <a:spLocks noChangeArrowheads="1"/>
          </p:cNvSpPr>
          <p:nvPr/>
        </p:nvSpPr>
        <p:spPr bwMode="auto">
          <a:xfrm>
            <a:off x="581834" y="972920"/>
            <a:ext cx="79698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 </a:t>
            </a:r>
            <a:r>
              <a:rPr lang="vi-VN" altLang="en-US" sz="2000" b="1" dirty="0">
                <a:latin typeface="Times New Roman" panose="02020603050405020304" pitchFamily="18" charset="0"/>
              </a:rPr>
              <a:t>Cấu tạo: </a:t>
            </a:r>
            <a:r>
              <a:rPr lang="vi-VN" altLang="en-US" sz="2000" dirty="0">
                <a:latin typeface="Times New Roman" panose="02020603050405020304" pitchFamily="18" charset="0"/>
              </a:rPr>
              <a:t>là một loại lipid đặc biệt, không chứa phân tử acid béo, các nguyên tử cacbon của chúng liên kết với nhau tạo nên 4 vòng.</a:t>
            </a:r>
          </a:p>
          <a:p>
            <a:pPr>
              <a:spcBef>
                <a:spcPct val="0"/>
              </a:spcBef>
              <a:buFontTx/>
              <a:buNone/>
            </a:pPr>
            <a:r>
              <a:rPr lang="vi-VN" altLang="en-US" sz="2000" dirty="0">
                <a:latin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G</a:t>
            </a:r>
            <a:r>
              <a:rPr lang="en-US" sz="2000" dirty="0" err="1">
                <a:latin typeface="Times New Roman" panose="02020603050405020304" pitchFamily="18" charset="0"/>
                <a:cs typeface="Times New Roman" panose="02020603050405020304" pitchFamily="18" charset="0"/>
              </a:rPr>
              <a:t>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cholesterol, testosterone, estrogen, vitamin D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cortisone,...</a:t>
            </a:r>
            <a:endParaRPr lang="en-US" altLang="en-US" sz="20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518188" y="5286004"/>
            <a:ext cx="83041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altLang="en-US" sz="2000" dirty="0">
                <a:latin typeface="Times New Roman" panose="02020603050405020304" pitchFamily="18" charset="0"/>
              </a:rPr>
              <a:t>- </a:t>
            </a:r>
            <a:r>
              <a:rPr lang="vi-VN" altLang="en-US" sz="2000" b="1" dirty="0">
                <a:latin typeface="Times New Roman" panose="02020603050405020304" pitchFamily="18" charset="0"/>
              </a:rPr>
              <a:t>Chức năng: </a:t>
            </a:r>
            <a:r>
              <a:rPr lang="vi-VN" sz="2000" dirty="0">
                <a:latin typeface="Times New Roman" panose="02020603050405020304" pitchFamily="18" charset="0"/>
                <a:cs typeface="Times New Roman" panose="02020603050405020304" pitchFamily="18" charset="0"/>
              </a:rPr>
              <a:t>Cholesterol là thành phần quan trọng của màng tế bào, ngoài ra còn là chất tiền thân để tạo nên testosterone và estrogen (là những hormone phát triển các đặc điểm khác biệt giữa nam và nữ).</a:t>
            </a:r>
            <a:endParaRPr lang="en-US" sz="20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012847435"/>
              </p:ext>
            </p:extLst>
          </p:nvPr>
        </p:nvGraphicFramePr>
        <p:xfrm>
          <a:off x="552400" y="2362200"/>
          <a:ext cx="8028765" cy="2857963"/>
        </p:xfrm>
        <a:graphic>
          <a:graphicData uri="http://schemas.openxmlformats.org/presentationml/2006/ole">
            <mc:AlternateContent xmlns:mc="http://schemas.openxmlformats.org/markup-compatibility/2006">
              <mc:Choice xmlns:v="urn:schemas-microsoft-com:vml" Requires="v">
                <p:oleObj spid="_x0000_s17480" name="PBrush" r:id="rId3" imgW="5821560" imgH="1501200" progId="">
                  <p:embed/>
                </p:oleObj>
              </mc:Choice>
              <mc:Fallback>
                <p:oleObj name="PBrush" r:id="rId3" imgW="5821560" imgH="1501200" progId="">
                  <p:embed/>
                  <p:pic>
                    <p:nvPicPr>
                      <p:cNvPr id="0" name=""/>
                      <p:cNvPicPr/>
                      <p:nvPr/>
                    </p:nvPicPr>
                    <p:blipFill>
                      <a:blip r:embed="rId4"/>
                      <a:stretch>
                        <a:fillRect/>
                      </a:stretch>
                    </p:blipFill>
                    <p:spPr>
                      <a:xfrm>
                        <a:off x="552400" y="2362200"/>
                        <a:ext cx="8028765" cy="2857963"/>
                      </a:xfrm>
                      <a:prstGeom prst="rect">
                        <a:avLst/>
                      </a:prstGeom>
                    </p:spPr>
                  </p:pic>
                </p:oleObj>
              </mc:Fallback>
            </mc:AlternateContent>
          </a:graphicData>
        </a:graphic>
      </p:graphicFrame>
    </p:spTree>
    <p:extLst>
      <p:ext uri="{BB962C8B-B14F-4D97-AF65-F5344CB8AC3E}">
        <p14:creationId xmlns:p14="http://schemas.microsoft.com/office/powerpoint/2010/main" val="18251151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sp>
        <p:nvSpPr>
          <p:cNvPr id="3" name="TextBox 2"/>
          <p:cNvSpPr txBox="1"/>
          <p:nvPr/>
        </p:nvSpPr>
        <p:spPr>
          <a:xfrm>
            <a:off x="213049" y="570658"/>
            <a:ext cx="4038600" cy="461665"/>
          </a:xfrm>
          <a:prstGeom prst="rect">
            <a:avLst/>
          </a:prstGeom>
          <a:noFill/>
        </p:spPr>
        <p:txBody>
          <a:bodyPr wrap="square" rtlCol="0">
            <a:spAutoFit/>
          </a:bodyPr>
          <a:lstStyle/>
          <a:p>
            <a:r>
              <a:rPr lang="vi-VN" sz="2400" b="1" dirty="0">
                <a:latin typeface="+mj-lt"/>
              </a:rPr>
              <a:t>d) Carotenoid</a:t>
            </a:r>
            <a:endParaRPr lang="en-US" sz="2400" b="1" dirty="0">
              <a:latin typeface="+mj-lt"/>
            </a:endParaRPr>
          </a:p>
        </p:txBody>
      </p:sp>
      <p:sp>
        <p:nvSpPr>
          <p:cNvPr id="4" name="TextBox 3"/>
          <p:cNvSpPr txBox="1">
            <a:spLocks noChangeArrowheads="1"/>
          </p:cNvSpPr>
          <p:nvPr/>
        </p:nvSpPr>
        <p:spPr bwMode="auto">
          <a:xfrm>
            <a:off x="581834" y="972920"/>
            <a:ext cx="7969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 </a:t>
            </a:r>
            <a:r>
              <a:rPr lang="vi-VN" altLang="en-US" sz="2000" b="1" dirty="0">
                <a:latin typeface="Times New Roman" panose="02020603050405020304" pitchFamily="18" charset="0"/>
              </a:rPr>
              <a:t>Cấu tạo: </a:t>
            </a:r>
            <a:r>
              <a:rPr lang="vi-VN" altLang="en-US" sz="2000" dirty="0">
                <a:latin typeface="Times New Roman" panose="02020603050405020304" pitchFamily="18" charset="0"/>
              </a:rPr>
              <a:t>là nhóm sắc tố màu vàng cam ở thực vật có bản chất là một loại lipid.</a:t>
            </a:r>
            <a:endParaRPr lang="en-US" altLang="en-US" sz="20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518188" y="5286004"/>
            <a:ext cx="83041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altLang="en-US" sz="2000" dirty="0">
                <a:latin typeface="Times New Roman" panose="02020603050405020304" pitchFamily="18" charset="0"/>
              </a:rPr>
              <a:t>- </a:t>
            </a:r>
            <a:r>
              <a:rPr lang="vi-VN" altLang="en-US" sz="2000" b="1" dirty="0">
                <a:latin typeface="Times New Roman" panose="02020603050405020304" pitchFamily="18" charset="0"/>
              </a:rPr>
              <a:t>Chức năng: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carotenoid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vitamin A,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võng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4119593081"/>
              </p:ext>
            </p:extLst>
          </p:nvPr>
        </p:nvGraphicFramePr>
        <p:xfrm>
          <a:off x="1905000" y="1694802"/>
          <a:ext cx="4868297" cy="3111389"/>
        </p:xfrm>
        <a:graphic>
          <a:graphicData uri="http://schemas.openxmlformats.org/presentationml/2006/ole">
            <mc:AlternateContent xmlns:mc="http://schemas.openxmlformats.org/markup-compatibility/2006">
              <mc:Choice xmlns:v="urn:schemas-microsoft-com:vml" Requires="v">
                <p:oleObj spid="_x0000_s18504" name="PBrush" r:id="rId3" imgW="5722560" imgH="3657600" progId="">
                  <p:embed/>
                </p:oleObj>
              </mc:Choice>
              <mc:Fallback>
                <p:oleObj name="PBrush" r:id="rId3" imgW="5722560" imgH="3657600" progId="">
                  <p:embed/>
                  <p:pic>
                    <p:nvPicPr>
                      <p:cNvPr id="0" name=""/>
                      <p:cNvPicPr/>
                      <p:nvPr/>
                    </p:nvPicPr>
                    <p:blipFill>
                      <a:blip r:embed="rId4"/>
                      <a:stretch>
                        <a:fillRect/>
                      </a:stretch>
                    </p:blipFill>
                    <p:spPr>
                      <a:xfrm>
                        <a:off x="1905000" y="1694802"/>
                        <a:ext cx="4868297" cy="3111389"/>
                      </a:xfrm>
                      <a:prstGeom prst="rect">
                        <a:avLst/>
                      </a:prstGeom>
                    </p:spPr>
                  </p:pic>
                </p:oleObj>
              </mc:Fallback>
            </mc:AlternateContent>
          </a:graphicData>
        </a:graphic>
      </p:graphicFrame>
    </p:spTree>
    <p:extLst>
      <p:ext uri="{BB962C8B-B14F-4D97-AF65-F5344CB8AC3E}">
        <p14:creationId xmlns:p14="http://schemas.microsoft.com/office/powerpoint/2010/main" val="5523959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241300" y="76200"/>
            <a:ext cx="8750300" cy="830997"/>
          </a:xfrm>
          <a:prstGeom prst="rect">
            <a:avLst/>
          </a:prstGeom>
          <a:solidFill>
            <a:srgbClr val="FEFAA0"/>
          </a:solidFill>
          <a:ln>
            <a:noFill/>
          </a:ln>
        </p:spPr>
        <p:txBody>
          <a:bodyPr wrap="square">
            <a:spAutoFit/>
          </a:bodyPr>
          <a:lstStyle/>
          <a:p>
            <a:pPr eaLnBrk="1" hangingPunct="1">
              <a:spcBef>
                <a:spcPct val="20000"/>
              </a:spcBef>
              <a:buClr>
                <a:srgbClr val="FFCC00"/>
              </a:buClr>
              <a:buSzPct val="120000"/>
            </a:pPr>
            <a:r>
              <a:rPr lang="en-US" altLang="vi-VN" sz="2400" b="1" dirty="0">
                <a:solidFill>
                  <a:srgbClr val="2F05C7"/>
                </a:solidFill>
                <a:latin typeface="Times New Roman" pitchFamily="18" charset="0"/>
                <a:cs typeface="Times New Roman" pitchFamily="18" charset="0"/>
              </a:rPr>
              <a:t>I. </a:t>
            </a:r>
            <a:r>
              <a:rPr lang="vi-VN" altLang="vi-VN" sz="2400" b="1" dirty="0">
                <a:solidFill>
                  <a:srgbClr val="2F05C7"/>
                </a:solidFill>
                <a:latin typeface="Times New Roman" pitchFamily="18" charset="0"/>
                <a:cs typeface="Times New Roman" pitchFamily="18" charset="0"/>
              </a:rPr>
              <a:t>KHÁI NIỆM VÀ THÀNH PHẦN CẤU TẠO CỦA CÁC PHÂN TỬ SINH HỌC TRONG TẾ BÀO</a:t>
            </a:r>
            <a:endParaRPr lang="en-US" altLang="vi-VN" sz="2400" b="1" dirty="0">
              <a:solidFill>
                <a:srgbClr val="2F05C7"/>
              </a:solidFill>
              <a:latin typeface="Times New Roman" pitchFamily="18" charset="0"/>
              <a:cs typeface="Times New Roman" pitchFamily="18" charset="0"/>
            </a:endParaRPr>
          </a:p>
        </p:txBody>
      </p:sp>
      <p:sp>
        <p:nvSpPr>
          <p:cNvPr id="2" name="TextBox 1"/>
          <p:cNvSpPr txBox="1"/>
          <p:nvPr/>
        </p:nvSpPr>
        <p:spPr>
          <a:xfrm>
            <a:off x="653142" y="907197"/>
            <a:ext cx="7271658" cy="461665"/>
          </a:xfrm>
          <a:prstGeom prst="rect">
            <a:avLst/>
          </a:prstGeom>
          <a:solidFill>
            <a:schemeClr val="accent5">
              <a:lumMod val="20000"/>
              <a:lumOff val="80000"/>
            </a:schemeClr>
          </a:solidFill>
        </p:spPr>
        <p:txBody>
          <a:bodyPr wrap="square" rtlCol="0">
            <a:spAutoFit/>
          </a:bodyPr>
          <a:lstStyle/>
          <a:p>
            <a:r>
              <a:rPr lang="vi-VN" sz="2400" b="1" dirty="0">
                <a:solidFill>
                  <a:srgbClr val="FF0000"/>
                </a:solidFill>
                <a:latin typeface="+mj-lt"/>
              </a:rPr>
              <a:t>Phân tử sinh học là gì? Gồm những loại chính nào? </a:t>
            </a:r>
            <a:endParaRPr lang="en-US" sz="2400" b="1" dirty="0">
              <a:solidFill>
                <a:srgbClr val="FF0000"/>
              </a:solidFill>
              <a:latin typeface="+mj-lt"/>
            </a:endParaRPr>
          </a:p>
        </p:txBody>
      </p:sp>
      <p:sp>
        <p:nvSpPr>
          <p:cNvPr id="10" name="TextBox 9"/>
          <p:cNvSpPr txBox="1"/>
          <p:nvPr/>
        </p:nvSpPr>
        <p:spPr>
          <a:xfrm>
            <a:off x="381001" y="909208"/>
            <a:ext cx="7696200" cy="830997"/>
          </a:xfrm>
          <a:prstGeom prst="rect">
            <a:avLst/>
          </a:prstGeom>
          <a:noFill/>
        </p:spPr>
        <p:txBody>
          <a:bodyPr wrap="square" rtlCol="0">
            <a:spAutoFit/>
          </a:bodyPr>
          <a:lstStyle/>
          <a:p>
            <a:r>
              <a:rPr lang="vi-VN" sz="2400" b="1" dirty="0">
                <a:latin typeface="+mj-lt"/>
              </a:rPr>
              <a:t>Phân tử sinh học là những phân tử hữu cơ được tổng hợp và tồn tại trong tế bào.</a:t>
            </a:r>
            <a:endParaRPr lang="en-US" sz="2400" b="1" dirty="0">
              <a:latin typeface="+mj-lt"/>
            </a:endParaRPr>
          </a:p>
        </p:txBody>
      </p:sp>
      <p:sp>
        <p:nvSpPr>
          <p:cNvPr id="11" name="TextBox 10"/>
          <p:cNvSpPr txBox="1"/>
          <p:nvPr/>
        </p:nvSpPr>
        <p:spPr>
          <a:xfrm>
            <a:off x="2286000" y="1957754"/>
            <a:ext cx="4876799" cy="461665"/>
          </a:xfrm>
          <a:prstGeom prst="rect">
            <a:avLst/>
          </a:prstGeom>
          <a:solidFill>
            <a:srgbClr val="FFFF00"/>
          </a:solidFill>
        </p:spPr>
        <p:txBody>
          <a:bodyPr wrap="square" rtlCol="0">
            <a:spAutoFit/>
          </a:bodyPr>
          <a:lstStyle/>
          <a:p>
            <a:r>
              <a:rPr lang="vi-VN" sz="2400" b="1" dirty="0">
                <a:latin typeface="+mj-lt"/>
              </a:rPr>
              <a:t>Các phân tử sinh học chính gồm </a:t>
            </a:r>
            <a:endParaRPr lang="en-US" sz="2400" b="1" dirty="0">
              <a:latin typeface="+mj-lt"/>
            </a:endParaRPr>
          </a:p>
        </p:txBody>
      </p:sp>
      <p:sp>
        <p:nvSpPr>
          <p:cNvPr id="12" name="TextBox 11"/>
          <p:cNvSpPr txBox="1"/>
          <p:nvPr/>
        </p:nvSpPr>
        <p:spPr>
          <a:xfrm>
            <a:off x="2228057" y="5139997"/>
            <a:ext cx="2002030" cy="707886"/>
          </a:xfrm>
          <a:prstGeom prst="rect">
            <a:avLst/>
          </a:prstGeom>
          <a:solidFill>
            <a:srgbClr val="FFC000"/>
          </a:solidFill>
        </p:spPr>
        <p:txBody>
          <a:bodyPr wrap="square" rtlCol="0">
            <a:spAutoFit/>
          </a:bodyPr>
          <a:lstStyle/>
          <a:p>
            <a:pPr algn="ctr"/>
            <a:r>
              <a:rPr lang="vi-VN" sz="2000" b="1" dirty="0">
                <a:solidFill>
                  <a:schemeClr val="bg1"/>
                </a:solidFill>
                <a:latin typeface="+mj-lt"/>
              </a:rPr>
              <a:t>Protein</a:t>
            </a:r>
          </a:p>
          <a:p>
            <a:pPr algn="ctr"/>
            <a:r>
              <a:rPr lang="vi-VN" sz="2000" b="1" dirty="0">
                <a:solidFill>
                  <a:schemeClr val="bg1"/>
                </a:solidFill>
                <a:latin typeface="+mj-lt"/>
              </a:rPr>
              <a:t>(chất đạm)</a:t>
            </a:r>
            <a:endParaRPr lang="en-US" sz="2000" b="1" dirty="0">
              <a:solidFill>
                <a:schemeClr val="bg1"/>
              </a:solidFill>
              <a:latin typeface="+mj-lt"/>
            </a:endParaRPr>
          </a:p>
        </p:txBody>
      </p:sp>
      <p:sp>
        <p:nvSpPr>
          <p:cNvPr id="13" name="TextBox 12"/>
          <p:cNvSpPr txBox="1"/>
          <p:nvPr/>
        </p:nvSpPr>
        <p:spPr>
          <a:xfrm>
            <a:off x="6792215" y="5261460"/>
            <a:ext cx="2265170" cy="707886"/>
          </a:xfrm>
          <a:prstGeom prst="rect">
            <a:avLst/>
          </a:prstGeom>
          <a:solidFill>
            <a:srgbClr val="30DA14"/>
          </a:solidFill>
        </p:spPr>
        <p:txBody>
          <a:bodyPr wrap="square" rtlCol="0">
            <a:spAutoFit/>
          </a:bodyPr>
          <a:lstStyle/>
          <a:p>
            <a:pPr algn="ctr"/>
            <a:r>
              <a:rPr lang="vi-VN" sz="2000" b="1" dirty="0">
                <a:solidFill>
                  <a:schemeClr val="bg1"/>
                </a:solidFill>
                <a:latin typeface="+mj-lt"/>
              </a:rPr>
              <a:t>Lipid</a:t>
            </a:r>
          </a:p>
          <a:p>
            <a:pPr algn="ctr"/>
            <a:r>
              <a:rPr lang="vi-VN" sz="2000" b="1" dirty="0">
                <a:solidFill>
                  <a:schemeClr val="bg1"/>
                </a:solidFill>
                <a:latin typeface="+mj-lt"/>
              </a:rPr>
              <a:t>(Chất béo)</a:t>
            </a:r>
          </a:p>
        </p:txBody>
      </p:sp>
      <p:sp>
        <p:nvSpPr>
          <p:cNvPr id="14" name="TextBox 13"/>
          <p:cNvSpPr txBox="1"/>
          <p:nvPr/>
        </p:nvSpPr>
        <p:spPr>
          <a:xfrm>
            <a:off x="84133" y="5163926"/>
            <a:ext cx="2105911" cy="707886"/>
          </a:xfrm>
          <a:prstGeom prst="rect">
            <a:avLst/>
          </a:prstGeom>
          <a:solidFill>
            <a:srgbClr val="7030A0"/>
          </a:solidFill>
        </p:spPr>
        <p:txBody>
          <a:bodyPr wrap="square" rtlCol="0">
            <a:spAutoFit/>
          </a:bodyPr>
          <a:lstStyle/>
          <a:p>
            <a:pPr algn="ctr"/>
            <a:r>
              <a:rPr lang="vi-VN" sz="2000" b="1" dirty="0">
                <a:solidFill>
                  <a:schemeClr val="bg1"/>
                </a:solidFill>
                <a:latin typeface="+mj-lt"/>
              </a:rPr>
              <a:t>Carbohydrate</a:t>
            </a:r>
          </a:p>
          <a:p>
            <a:pPr algn="ctr"/>
            <a:r>
              <a:rPr lang="vi-VN" sz="2000" b="1" dirty="0">
                <a:solidFill>
                  <a:schemeClr val="bg1"/>
                </a:solidFill>
                <a:latin typeface="+mj-lt"/>
              </a:rPr>
              <a:t>(chất đường bột)</a:t>
            </a:r>
            <a:endParaRPr lang="en-US" sz="2000" b="1" dirty="0">
              <a:solidFill>
                <a:schemeClr val="bg1"/>
              </a:solidFill>
              <a:latin typeface="+mj-lt"/>
            </a:endParaRPr>
          </a:p>
        </p:txBody>
      </p:sp>
      <p:sp>
        <p:nvSpPr>
          <p:cNvPr id="15" name="TextBox 14"/>
          <p:cNvSpPr txBox="1"/>
          <p:nvPr/>
        </p:nvSpPr>
        <p:spPr>
          <a:xfrm>
            <a:off x="4367702" y="5261460"/>
            <a:ext cx="2185497" cy="498663"/>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Nucleic acid</a:t>
            </a:r>
          </a:p>
        </p:txBody>
      </p:sp>
      <p:pic>
        <p:nvPicPr>
          <p:cNvPr id="16" name="Picture 5" descr="A plate of food and a cup of coffee&#10;&#10;Description generated with very high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48" y="3276600"/>
            <a:ext cx="2073492" cy="1796118"/>
          </a:xfrm>
          <a:prstGeom prst="rect">
            <a:avLst/>
          </a:prstGeom>
          <a:solidFill>
            <a:srgbClr val="CC3300"/>
          </a:solidFill>
          <a:ln w="38100" cmpd="dbl">
            <a:solidFill>
              <a:srgbClr val="000000"/>
            </a:solidFill>
            <a:prstDash val="lgDashDot"/>
            <a:miter lim="800000"/>
            <a:headEnd/>
            <a:tailEnd/>
          </a:ln>
        </p:spPr>
      </p:pic>
      <p:pic>
        <p:nvPicPr>
          <p:cNvPr id="17" name="Picture 6" descr="protein"/>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2259159" y="3281727"/>
            <a:ext cx="2002030" cy="179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2684323158"/>
              </p:ext>
            </p:extLst>
          </p:nvPr>
        </p:nvGraphicFramePr>
        <p:xfrm>
          <a:off x="4268121" y="3416170"/>
          <a:ext cx="2080782" cy="1819466"/>
        </p:xfrm>
        <a:graphic>
          <a:graphicData uri="http://schemas.openxmlformats.org/presentationml/2006/ole">
            <mc:AlternateContent xmlns:mc="http://schemas.openxmlformats.org/markup-compatibility/2006">
              <mc:Choice xmlns:v="urn:schemas-microsoft-com:vml" Requires="v">
                <p:oleObj spid="_x0000_s4368" name="PBrush" r:id="rId5" imgW="4739760" imgH="3848040" progId="">
                  <p:embed/>
                </p:oleObj>
              </mc:Choice>
              <mc:Fallback>
                <p:oleObj name="PBrush" r:id="rId5" imgW="4739760" imgH="3848040" progId="">
                  <p:embed/>
                  <p:pic>
                    <p:nvPicPr>
                      <p:cNvPr id="0" name=""/>
                      <p:cNvPicPr/>
                      <p:nvPr/>
                    </p:nvPicPr>
                    <p:blipFill>
                      <a:blip r:embed="rId6"/>
                      <a:stretch>
                        <a:fillRect/>
                      </a:stretch>
                    </p:blipFill>
                    <p:spPr>
                      <a:xfrm>
                        <a:off x="4268121" y="3416170"/>
                        <a:ext cx="2080782" cy="1819466"/>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199309287"/>
              </p:ext>
            </p:extLst>
          </p:nvPr>
        </p:nvGraphicFramePr>
        <p:xfrm>
          <a:off x="6790018" y="3319924"/>
          <a:ext cx="2219595" cy="1820073"/>
        </p:xfrm>
        <a:graphic>
          <a:graphicData uri="http://schemas.openxmlformats.org/presentationml/2006/ole">
            <mc:AlternateContent xmlns:mc="http://schemas.openxmlformats.org/markup-compatibility/2006">
              <mc:Choice xmlns:v="urn:schemas-microsoft-com:vml" Requires="v">
                <p:oleObj spid="_x0000_s4369" name="PBrush" r:id="rId7" imgW="6385680" imgH="3886200" progId="">
                  <p:embed/>
                </p:oleObj>
              </mc:Choice>
              <mc:Fallback>
                <p:oleObj name="PBrush" r:id="rId7" imgW="6385680" imgH="3886200" progId="">
                  <p:embed/>
                  <p:pic>
                    <p:nvPicPr>
                      <p:cNvPr id="6" name="Object 5"/>
                      <p:cNvPicPr/>
                      <p:nvPr/>
                    </p:nvPicPr>
                    <p:blipFill>
                      <a:blip r:embed="rId8"/>
                      <a:stretch>
                        <a:fillRect/>
                      </a:stretch>
                    </p:blipFill>
                    <p:spPr>
                      <a:xfrm>
                        <a:off x="6790018" y="3319924"/>
                        <a:ext cx="2219595" cy="1820073"/>
                      </a:xfrm>
                      <a:prstGeom prst="rect">
                        <a:avLst/>
                      </a:prstGeom>
                    </p:spPr>
                  </p:pic>
                </p:oleObj>
              </mc:Fallback>
            </mc:AlternateContent>
          </a:graphicData>
        </a:graphic>
      </p:graphicFrame>
      <p:cxnSp>
        <p:nvCxnSpPr>
          <p:cNvPr id="6" name="Straight Arrow Connector 5"/>
          <p:cNvCxnSpPr/>
          <p:nvPr/>
        </p:nvCxnSpPr>
        <p:spPr>
          <a:xfrm flipH="1">
            <a:off x="2011811" y="2419419"/>
            <a:ext cx="2304533" cy="72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79054" y="2419419"/>
            <a:ext cx="3417146" cy="7756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352800" y="2431868"/>
            <a:ext cx="936172" cy="727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280865" y="2431868"/>
            <a:ext cx="1027647" cy="7890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629400" y="3331068"/>
            <a:ext cx="0" cy="1844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Left Brace 45"/>
          <p:cNvSpPr/>
          <p:nvPr/>
        </p:nvSpPr>
        <p:spPr>
          <a:xfrm rot="16200000">
            <a:off x="3039633" y="3593136"/>
            <a:ext cx="461322" cy="4948712"/>
          </a:xfrm>
          <a:prstGeom prst="leftBrace">
            <a:avLst>
              <a:gd name="adj1" fmla="val 8333"/>
              <a:gd name="adj2" fmla="val 5157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1865489" y="6222581"/>
            <a:ext cx="2929199" cy="430887"/>
          </a:xfrm>
          <a:prstGeom prst="rect">
            <a:avLst/>
          </a:prstGeom>
          <a:noFill/>
        </p:spPr>
        <p:txBody>
          <a:bodyPr wrap="square" rtlCol="0">
            <a:spAutoFit/>
          </a:bodyPr>
          <a:lstStyle/>
          <a:p>
            <a:pPr algn="ctr"/>
            <a:r>
              <a:rPr lang="vi-VN" sz="2200" b="1" dirty="0">
                <a:solidFill>
                  <a:srgbClr val="FF0000"/>
                </a:solidFill>
                <a:latin typeface="+mj-lt"/>
              </a:rPr>
              <a:t>polymer</a:t>
            </a:r>
          </a:p>
        </p:txBody>
      </p:sp>
    </p:spTree>
    <p:extLst>
      <p:ext uri="{BB962C8B-B14F-4D97-AF65-F5344CB8AC3E}">
        <p14:creationId xmlns:p14="http://schemas.microsoft.com/office/powerpoint/2010/main" val="859001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par>
                                <p:cTn id="48" presetID="21" presetClass="entr" presetSubtype="1"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heel(1)">
                                      <p:cBhvr>
                                        <p:cTn id="50" dur="2000"/>
                                        <p:tgtEl>
                                          <p:spTgt spid="43"/>
                                        </p:tgtEl>
                                      </p:cBhvr>
                                    </p:animEffect>
                                  </p:childTnLst>
                                </p:cTn>
                              </p:par>
                              <p:par>
                                <p:cTn id="51" presetID="6" presetClass="entr" presetSubtype="16"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heel(1)">
                                      <p:cBhvr>
                                        <p:cTn id="63" dur="2000"/>
                                        <p:tgtEl>
                                          <p:spTgt spid="23"/>
                                        </p:tgtEl>
                                      </p:cBhvr>
                                    </p:animEffect>
                                  </p:childTnLst>
                                </p:cTn>
                              </p:par>
                              <p:par>
                                <p:cTn id="64" presetID="21" presetClass="entr" presetSubtype="1"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heel(1)">
                                      <p:cBhvr>
                                        <p:cTn id="66" dur="2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randombar(horizont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2000"/>
                                        <p:tgtEl>
                                          <p:spTgt spid="24"/>
                                        </p:tgtEl>
                                      </p:cBhvr>
                                    </p:animEffect>
                                  </p:childTnLst>
                                </p:cTn>
                              </p:par>
                              <p:par>
                                <p:cTn id="77" presetID="6" presetClass="entr" presetSubtype="16"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circle(in)">
                                      <p:cBhvr>
                                        <p:cTn id="79" dur="2000"/>
                                        <p:tgtEl>
                                          <p:spTgt spid="4"/>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heel(1)">
                                      <p:cBhvr>
                                        <p:cTn id="84" dur="20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childTnLst>
                          </p:cTn>
                        </p:par>
                        <p:par>
                          <p:cTn id="90" fill="hold">
                            <p:stCondLst>
                              <p:cond delay="500"/>
                            </p:stCondLst>
                            <p:childTnLst>
                              <p:par>
                                <p:cTn id="91" presetID="16" presetClass="entr" presetSubtype="21"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barn(inVertical)">
                                      <p:cBhvr>
                                        <p:cTn id="9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2" grpId="1" animBg="1"/>
      <p:bldP spid="10" grpId="0"/>
      <p:bldP spid="11" grpId="0" animBg="1"/>
      <p:bldP spid="12" grpId="0" animBg="1"/>
      <p:bldP spid="13" grpId="0" animBg="1"/>
      <p:bldP spid="14" grpId="0" animBg="1"/>
      <p:bldP spid="15" grpId="0" animBg="1"/>
      <p:bldP spid="46" grpId="0" animBg="1"/>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58" y="838200"/>
            <a:ext cx="963386" cy="963386"/>
          </a:xfrm>
          <a:prstGeom prst="rect">
            <a:avLst/>
          </a:prstGeom>
        </p:spPr>
      </p:pic>
      <p:sp>
        <p:nvSpPr>
          <p:cNvPr id="6" name="Title 5"/>
          <p:cNvSpPr txBox="1">
            <a:spLocks/>
          </p:cNvSpPr>
          <p:nvPr/>
        </p:nvSpPr>
        <p:spPr bwMode="auto">
          <a:xfrm>
            <a:off x="1182258" y="838200"/>
            <a:ext cx="7543800" cy="990600"/>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just">
              <a:lnSpc>
                <a:spcPct val="115000"/>
              </a:lnSpc>
              <a:spcBef>
                <a:spcPts val="600"/>
              </a:spcBef>
              <a:tabLst>
                <a:tab pos="6645910" algn="l"/>
              </a:tabLst>
            </a:pPr>
            <a:r>
              <a:rPr lang="vi-VN" sz="2400" b="1" kern="0" dirty="0">
                <a:solidFill>
                  <a:srgbClr val="FF0000"/>
                </a:solidFill>
                <a:effectLst/>
                <a:latin typeface="Times New Roman" pitchFamily="18" charset="0"/>
                <a:cs typeface="Times New Roman" pitchFamily="18" charset="0"/>
                <a:sym typeface="Wingdings"/>
              </a:rPr>
              <a:t>2.5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mỡ</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vitamin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127135" y="2362200"/>
            <a:ext cx="7598923" cy="1938992"/>
          </a:xfrm>
          <a:prstGeom prst="rect">
            <a:avLst/>
          </a:prstGeom>
          <a:solidFill>
            <a:srgbClr val="FEFAA0"/>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Khi ăn cà chua hoặc hành chưng trong mỡ, cơ thể người có thể hấp thụ những loại vitamin là A, D, E, K,.... Vì trong cà chua hay hành chứa nhiều loại vitamin có bản chất là lipid, đây là các vitamin không hoặc ít tan trong nước, nhưng tan tốt trong dung môi hữu cơ.</a:t>
            </a:r>
            <a:endParaRPr lang="en-US" sz="2400" dirty="0">
              <a:latin typeface="Times New Roman" panose="02020603050405020304" pitchFamily="18" charset="0"/>
              <a:cs typeface="Times New Roman" panose="02020603050405020304" pitchFamily="18" charset="0"/>
            </a:endParaRPr>
          </a:p>
        </p:txBody>
      </p:sp>
      <p:sp>
        <p:nvSpPr>
          <p:cNvPr id="8" name="Right Arrow 7"/>
          <p:cNvSpPr/>
          <p:nvPr/>
        </p:nvSpPr>
        <p:spPr>
          <a:xfrm>
            <a:off x="132945" y="2971800"/>
            <a:ext cx="963386" cy="4572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152400"/>
            <a:ext cx="2667000" cy="400110"/>
          </a:xfrm>
          <a:prstGeom prst="rect">
            <a:avLst/>
          </a:prstGeom>
          <a:solidFill>
            <a:srgbClr val="30DA14"/>
          </a:solidFill>
        </p:spPr>
        <p:txBody>
          <a:bodyPr wrap="square" rtlCol="0">
            <a:spAutoFit/>
          </a:bodyPr>
          <a:lstStyle/>
          <a:p>
            <a:r>
              <a:rPr lang="vi-VN" sz="2000" b="1" dirty="0">
                <a:solidFill>
                  <a:schemeClr val="bg1"/>
                </a:solidFill>
                <a:latin typeface="+mj-lt"/>
              </a:rPr>
              <a:t>2. Lipid  - Chất béo</a:t>
            </a:r>
          </a:p>
        </p:txBody>
      </p:sp>
    </p:spTree>
    <p:extLst>
      <p:ext uri="{BB962C8B-B14F-4D97-AF65-F5344CB8AC3E}">
        <p14:creationId xmlns:p14="http://schemas.microsoft.com/office/powerpoint/2010/main" val="32870637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7090"/>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85800"/>
            <a:ext cx="963386" cy="963386"/>
          </a:xfrm>
          <a:prstGeom prst="rect">
            <a:avLst/>
          </a:prstGeom>
        </p:spPr>
      </p:pic>
      <p:sp>
        <p:nvSpPr>
          <p:cNvPr id="4" name="Title 5"/>
          <p:cNvSpPr txBox="1">
            <a:spLocks/>
          </p:cNvSpPr>
          <p:nvPr/>
        </p:nvSpPr>
        <p:spPr bwMode="auto">
          <a:xfrm>
            <a:off x="1219200" y="685800"/>
            <a:ext cx="7543800" cy="990600"/>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just">
              <a:lnSpc>
                <a:spcPct val="115000"/>
              </a:lnSpc>
              <a:spcBef>
                <a:spcPts val="600"/>
              </a:spcBef>
              <a:tabLst>
                <a:tab pos="6645910" algn="l"/>
              </a:tabLst>
            </a:pPr>
            <a:r>
              <a:rPr lang="vi-VN" sz="2400" b="1" kern="0" dirty="0">
                <a:solidFill>
                  <a:srgbClr val="FF0000"/>
                </a:solidFill>
                <a:effectLst/>
                <a:latin typeface="Times New Roman" pitchFamily="18" charset="0"/>
                <a:cs typeface="Times New Roman" pitchFamily="18" charset="0"/>
                <a:sym typeface="Wingdings"/>
              </a:rPr>
              <a:t>3.1 Em hãy kể tên một số sản phẩm chứa protein mà em biết?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854907951"/>
              </p:ext>
            </p:extLst>
          </p:nvPr>
        </p:nvGraphicFramePr>
        <p:xfrm>
          <a:off x="1202987" y="2362200"/>
          <a:ext cx="6400800" cy="4079675"/>
        </p:xfrm>
        <a:graphic>
          <a:graphicData uri="http://schemas.openxmlformats.org/presentationml/2006/ole">
            <mc:AlternateContent xmlns:mc="http://schemas.openxmlformats.org/markup-compatibility/2006">
              <mc:Choice xmlns:v="urn:schemas-microsoft-com:vml" Requires="v">
                <p:oleObj spid="_x0000_s20543" name="PBrush" r:id="rId4" imgW="7604640" imgH="4846320" progId="">
                  <p:embed/>
                </p:oleObj>
              </mc:Choice>
              <mc:Fallback>
                <p:oleObj name="PBrush" r:id="rId4" imgW="7604640" imgH="4846320" progId="">
                  <p:embed/>
                  <p:pic>
                    <p:nvPicPr>
                      <p:cNvPr id="0" name=""/>
                      <p:cNvPicPr/>
                      <p:nvPr/>
                    </p:nvPicPr>
                    <p:blipFill>
                      <a:blip r:embed="rId5"/>
                      <a:stretch>
                        <a:fillRect/>
                      </a:stretch>
                    </p:blipFill>
                    <p:spPr>
                      <a:xfrm>
                        <a:off x="1202987" y="2362200"/>
                        <a:ext cx="6400800" cy="4079675"/>
                      </a:xfrm>
                      <a:prstGeom prst="rect">
                        <a:avLst/>
                      </a:prstGeom>
                    </p:spPr>
                  </p:pic>
                </p:oleObj>
              </mc:Fallback>
            </mc:AlternateContent>
          </a:graphicData>
        </a:graphic>
      </p:graphicFrame>
    </p:spTree>
    <p:extLst>
      <p:ext uri="{BB962C8B-B14F-4D97-AF65-F5344CB8AC3E}">
        <p14:creationId xmlns:p14="http://schemas.microsoft.com/office/powerpoint/2010/main" val="39423100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19" y="87508"/>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457200"/>
            <a:ext cx="963386" cy="963386"/>
          </a:xfrm>
          <a:prstGeom prst="rect">
            <a:avLst/>
          </a:prstGeom>
        </p:spPr>
      </p:pic>
      <p:sp>
        <p:nvSpPr>
          <p:cNvPr id="7" name="Title 5"/>
          <p:cNvSpPr txBox="1">
            <a:spLocks/>
          </p:cNvSpPr>
          <p:nvPr/>
        </p:nvSpPr>
        <p:spPr bwMode="auto">
          <a:xfrm>
            <a:off x="2438400" y="993119"/>
            <a:ext cx="5105400" cy="552855"/>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lnSpc>
                <a:spcPct val="115000"/>
              </a:lnSpc>
              <a:spcBef>
                <a:spcPts val="600"/>
              </a:spcBef>
              <a:tabLst>
                <a:tab pos="6645910" algn="l"/>
              </a:tabLst>
            </a:pPr>
            <a:r>
              <a:rPr lang="vi-VN" sz="2400" b="1" kern="0" dirty="0">
                <a:solidFill>
                  <a:srgbClr val="FF0000"/>
                </a:solidFill>
                <a:effectLst/>
                <a:latin typeface="Times New Roman" pitchFamily="18" charset="0"/>
                <a:cs typeface="Times New Roman" pitchFamily="18" charset="0"/>
                <a:sym typeface="Wingdings"/>
              </a:rPr>
              <a:t>3.2 Protein có những chức năng nào?</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76200" y="482092"/>
            <a:ext cx="4038600" cy="461665"/>
          </a:xfrm>
          <a:prstGeom prst="rect">
            <a:avLst/>
          </a:prstGeom>
          <a:noFill/>
        </p:spPr>
        <p:txBody>
          <a:bodyPr wrap="square" rtlCol="0">
            <a:spAutoFit/>
          </a:bodyPr>
          <a:lstStyle/>
          <a:p>
            <a:r>
              <a:rPr lang="vi-VN" sz="2400" b="1" dirty="0">
                <a:latin typeface="+mj-lt"/>
              </a:rPr>
              <a:t>a) Chức năng của protein</a:t>
            </a:r>
            <a:endParaRPr lang="en-US" sz="2400" b="1" dirty="0">
              <a:latin typeface="+mj-lt"/>
            </a:endParaRPr>
          </a:p>
        </p:txBody>
      </p:sp>
      <p:grpSp>
        <p:nvGrpSpPr>
          <p:cNvPr id="21" name="Group 20"/>
          <p:cNvGrpSpPr/>
          <p:nvPr/>
        </p:nvGrpSpPr>
        <p:grpSpPr>
          <a:xfrm>
            <a:off x="304800" y="1060826"/>
            <a:ext cx="8610600" cy="5257800"/>
            <a:chOff x="304800" y="1043403"/>
            <a:chExt cx="8610600" cy="5257800"/>
          </a:xfrm>
        </p:grpSpPr>
        <p:graphicFrame>
          <p:nvGraphicFramePr>
            <p:cNvPr id="10" name="Diagram 9"/>
            <p:cNvGraphicFramePr/>
            <p:nvPr>
              <p:extLst>
                <p:ext uri="{D42A27DB-BD31-4B8C-83A1-F6EECF244321}">
                  <p14:modId xmlns:p14="http://schemas.microsoft.com/office/powerpoint/2010/main" val="1852227433"/>
                </p:ext>
              </p:extLst>
            </p:nvPr>
          </p:nvGraphicFramePr>
          <p:xfrm>
            <a:off x="304800" y="1043403"/>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p:cNvGrpSpPr/>
            <p:nvPr/>
          </p:nvGrpSpPr>
          <p:grpSpPr>
            <a:xfrm>
              <a:off x="388701" y="1219140"/>
              <a:ext cx="1356198" cy="4906326"/>
              <a:chOff x="228600" y="1768118"/>
              <a:chExt cx="1356198" cy="4906326"/>
            </a:xfrm>
          </p:grpSpPr>
          <p:sp>
            <p:nvSpPr>
              <p:cNvPr id="11" name="Oval 10"/>
              <p:cNvSpPr/>
              <p:nvPr/>
            </p:nvSpPr>
            <p:spPr>
              <a:xfrm>
                <a:off x="228600" y="1768118"/>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Oval 11"/>
              <p:cNvSpPr/>
              <p:nvPr/>
            </p:nvSpPr>
            <p:spPr>
              <a:xfrm>
                <a:off x="685800" y="2605391"/>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2</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Oval 12"/>
              <p:cNvSpPr/>
              <p:nvPr/>
            </p:nvSpPr>
            <p:spPr>
              <a:xfrm>
                <a:off x="898998" y="3442664"/>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3</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76300" y="4253416"/>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Oval 14"/>
              <p:cNvSpPr/>
              <p:nvPr/>
            </p:nvSpPr>
            <p:spPr>
              <a:xfrm>
                <a:off x="685800" y="5090689"/>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5</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228600" y="5927962"/>
                <a:ext cx="685800" cy="7464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6</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4022256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6" presetClass="exit" presetSubtype="32" fill="hold" grpId="1" nodeType="withEffect">
                                  <p:stCondLst>
                                    <p:cond delay="0"/>
                                  </p:stCondLst>
                                  <p:childTnLst>
                                    <p:animEffect transition="out" filter="circle(out)">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6"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19" y="87508"/>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sp>
        <p:nvSpPr>
          <p:cNvPr id="3" name="TextBox 2"/>
          <p:cNvSpPr txBox="1"/>
          <p:nvPr/>
        </p:nvSpPr>
        <p:spPr>
          <a:xfrm>
            <a:off x="169425" y="457200"/>
            <a:ext cx="4038600" cy="461665"/>
          </a:xfrm>
          <a:prstGeom prst="rect">
            <a:avLst/>
          </a:prstGeom>
          <a:noFill/>
        </p:spPr>
        <p:txBody>
          <a:bodyPr wrap="square" rtlCol="0">
            <a:spAutoFit/>
          </a:bodyPr>
          <a:lstStyle/>
          <a:p>
            <a:r>
              <a:rPr lang="vi-VN" sz="2400" b="1" dirty="0">
                <a:latin typeface="+mj-lt"/>
              </a:rPr>
              <a:t>b) Cấu trúc của protein</a:t>
            </a:r>
            <a:endParaRPr lang="en-US" sz="2400" b="1" dirty="0">
              <a:latin typeface="+mj-lt"/>
            </a:endParaRPr>
          </a:p>
        </p:txBody>
      </p:sp>
      <p:sp>
        <p:nvSpPr>
          <p:cNvPr id="4" name="TextBox 3"/>
          <p:cNvSpPr txBox="1">
            <a:spLocks noChangeArrowheads="1"/>
          </p:cNvSpPr>
          <p:nvPr/>
        </p:nvSpPr>
        <p:spPr bwMode="auto">
          <a:xfrm>
            <a:off x="581834" y="972920"/>
            <a:ext cx="79698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altLang="en-US" sz="2000" dirty="0">
                <a:latin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Protein được cấu tạo theo nguyên tắc đa phân gồm nhiều đơn phân là amino acid.</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81000" y="5181600"/>
            <a:ext cx="7969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latin typeface="Times New Roman" panose="02020603050405020304" pitchFamily="18" charset="0"/>
              </a:rPr>
              <a:t> - Nhiều amino acid liên kết với nhau bằng liên kết peptide tạo thành chuỗi polypeptide.</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92847196"/>
              </p:ext>
            </p:extLst>
          </p:nvPr>
        </p:nvGraphicFramePr>
        <p:xfrm>
          <a:off x="2188725" y="1951388"/>
          <a:ext cx="3505200" cy="2951365"/>
        </p:xfrm>
        <a:graphic>
          <a:graphicData uri="http://schemas.openxmlformats.org/presentationml/2006/ole">
            <mc:AlternateContent xmlns:mc="http://schemas.openxmlformats.org/markup-compatibility/2006">
              <mc:Choice xmlns:v="urn:schemas-microsoft-com:vml" Requires="v">
                <p:oleObj spid="_x0000_s21564" name="PBrush" r:id="rId3" imgW="2651760" imgH="2331720" progId="">
                  <p:embed/>
                </p:oleObj>
              </mc:Choice>
              <mc:Fallback>
                <p:oleObj name="PBrush" r:id="rId3" imgW="2651760" imgH="2331720" progId="">
                  <p:embed/>
                  <p:pic>
                    <p:nvPicPr>
                      <p:cNvPr id="0" name=""/>
                      <p:cNvPicPr/>
                      <p:nvPr/>
                    </p:nvPicPr>
                    <p:blipFill>
                      <a:blip r:embed="rId4"/>
                      <a:stretch>
                        <a:fillRect/>
                      </a:stretch>
                    </p:blipFill>
                    <p:spPr>
                      <a:xfrm>
                        <a:off x="2188725" y="1951388"/>
                        <a:ext cx="3505200" cy="2951365"/>
                      </a:xfrm>
                      <a:prstGeom prst="rect">
                        <a:avLst/>
                      </a:prstGeom>
                    </p:spPr>
                  </p:pic>
                </p:oleObj>
              </mc:Fallback>
            </mc:AlternateContent>
          </a:graphicData>
        </a:graphic>
      </p:graphicFrame>
    </p:spTree>
    <p:extLst>
      <p:ext uri="{BB962C8B-B14F-4D97-AF65-F5344CB8AC3E}">
        <p14:creationId xmlns:p14="http://schemas.microsoft.com/office/powerpoint/2010/main" val="153203937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19" y="87508"/>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sp>
        <p:nvSpPr>
          <p:cNvPr id="6" name="TextBox 5"/>
          <p:cNvSpPr txBox="1"/>
          <p:nvPr/>
        </p:nvSpPr>
        <p:spPr>
          <a:xfrm>
            <a:off x="838200" y="918865"/>
            <a:ext cx="4038600" cy="461665"/>
          </a:xfrm>
          <a:prstGeom prst="rect">
            <a:avLst/>
          </a:prstGeom>
          <a:noFill/>
        </p:spPr>
        <p:txBody>
          <a:bodyPr wrap="square" rtlCol="0">
            <a:spAutoFit/>
          </a:bodyPr>
          <a:lstStyle/>
          <a:p>
            <a:r>
              <a:rPr lang="vi-VN" sz="2400" dirty="0">
                <a:latin typeface="+mj-lt"/>
              </a:rPr>
              <a:t>- Protein có bốn bậc cấu trúc:</a:t>
            </a:r>
            <a:endParaRPr lang="en-US" sz="2400" dirty="0">
              <a:latin typeface="+mj-lt"/>
            </a:endParaRPr>
          </a:p>
        </p:txBody>
      </p:sp>
      <p:sp>
        <p:nvSpPr>
          <p:cNvPr id="7" name="TextBox 6"/>
          <p:cNvSpPr txBox="1"/>
          <p:nvPr/>
        </p:nvSpPr>
        <p:spPr>
          <a:xfrm>
            <a:off x="169425" y="457200"/>
            <a:ext cx="4038600" cy="461665"/>
          </a:xfrm>
          <a:prstGeom prst="rect">
            <a:avLst/>
          </a:prstGeom>
          <a:noFill/>
        </p:spPr>
        <p:txBody>
          <a:bodyPr wrap="square" rtlCol="0">
            <a:spAutoFit/>
          </a:bodyPr>
          <a:lstStyle/>
          <a:p>
            <a:r>
              <a:rPr lang="vi-VN" sz="2400" b="1" dirty="0">
                <a:latin typeface="+mj-lt"/>
              </a:rPr>
              <a:t>b) Cấu trúc của protein</a:t>
            </a:r>
            <a:endParaRPr lang="en-US" sz="2400" b="1" dirty="0">
              <a:latin typeface="+mj-lt"/>
            </a:endParaRPr>
          </a:p>
        </p:txBody>
      </p:sp>
      <p:graphicFrame>
        <p:nvGraphicFramePr>
          <p:cNvPr id="8" name="Diagram 7"/>
          <p:cNvGraphicFramePr/>
          <p:nvPr>
            <p:extLst>
              <p:ext uri="{D42A27DB-BD31-4B8C-83A1-F6EECF244321}">
                <p14:modId xmlns:p14="http://schemas.microsoft.com/office/powerpoint/2010/main" val="2741397482"/>
              </p:ext>
            </p:extLst>
          </p:nvPr>
        </p:nvGraphicFramePr>
        <p:xfrm>
          <a:off x="333984" y="1658248"/>
          <a:ext cx="8048016" cy="4894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7729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519" y="87508"/>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92" y="578531"/>
            <a:ext cx="1773079" cy="1773079"/>
          </a:xfrm>
          <a:prstGeom prst="rect">
            <a:avLst/>
          </a:prstGeom>
        </p:spPr>
      </p:pic>
      <p:sp>
        <p:nvSpPr>
          <p:cNvPr id="5" name="Title 5"/>
          <p:cNvSpPr txBox="1">
            <a:spLocks/>
          </p:cNvSpPr>
          <p:nvPr/>
        </p:nvSpPr>
        <p:spPr bwMode="auto">
          <a:xfrm>
            <a:off x="1865279" y="685800"/>
            <a:ext cx="7086600" cy="482406"/>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just">
              <a:lnSpc>
                <a:spcPct val="115000"/>
              </a:lnSpc>
              <a:spcBef>
                <a:spcPts val="600"/>
              </a:spcBef>
              <a:tabLst>
                <a:tab pos="6645910" algn="l"/>
              </a:tabLst>
            </a:pPr>
            <a:r>
              <a:rPr lang="vi-VN" sz="2400" kern="0" dirty="0">
                <a:solidFill>
                  <a:srgbClr val="FF0000"/>
                </a:solidFill>
                <a:effectLst/>
                <a:latin typeface="Times New Roman" pitchFamily="18" charset="0"/>
                <a:cs typeface="Times New Roman" pitchFamily="18" charset="0"/>
                <a:sym typeface="Wingdings"/>
              </a:rPr>
              <a:t>3.4 </a:t>
            </a:r>
            <a:r>
              <a:rPr lang="en-US" sz="2400" dirty="0" err="1">
                <a:solidFill>
                  <a:srgbClr val="FF0000"/>
                </a:solidFill>
                <a:effectLst/>
                <a:latin typeface="Times New Roman" panose="02020603050405020304" pitchFamily="18" charset="0"/>
                <a:cs typeface="Times New Roman" panose="02020603050405020304" pitchFamily="18" charset="0"/>
              </a:rPr>
              <a:t>Các</a:t>
            </a:r>
            <a:r>
              <a:rPr lang="en-US" sz="2400" dirty="0">
                <a:solidFill>
                  <a:srgbClr val="FF0000"/>
                </a:solidFill>
                <a:effectLst/>
                <a:latin typeface="Times New Roman" panose="02020603050405020304" pitchFamily="18" charset="0"/>
                <a:cs typeface="Times New Roman" panose="02020603050405020304" pitchFamily="18" charset="0"/>
              </a:rPr>
              <a:t> amino acid </a:t>
            </a:r>
            <a:r>
              <a:rPr lang="en-US" sz="2400" dirty="0" err="1">
                <a:solidFill>
                  <a:srgbClr val="FF0000"/>
                </a:solidFill>
                <a:effectLst/>
                <a:latin typeface="Times New Roman" panose="02020603050405020304" pitchFamily="18" charset="0"/>
                <a:cs typeface="Times New Roman" panose="02020603050405020304" pitchFamily="18" charset="0"/>
              </a:rPr>
              <a:t>khác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nhau</a:t>
            </a:r>
            <a:r>
              <a:rPr lang="en-US" sz="2400" dirty="0">
                <a:solidFill>
                  <a:srgbClr val="FF0000"/>
                </a:solidFill>
                <a:effectLst/>
                <a:latin typeface="Times New Roman" panose="02020603050405020304" pitchFamily="18" charset="0"/>
                <a:cs typeface="Times New Roman" panose="02020603050405020304" pitchFamily="18" charset="0"/>
              </a:rPr>
              <a:t> ở </a:t>
            </a:r>
            <a:r>
              <a:rPr lang="en-US" sz="2400" dirty="0" err="1">
                <a:solidFill>
                  <a:srgbClr val="FF0000"/>
                </a:solidFill>
                <a:effectLst/>
                <a:latin typeface="Times New Roman" panose="02020603050405020304" pitchFamily="18" charset="0"/>
                <a:cs typeface="Times New Roman" panose="02020603050405020304" pitchFamily="18" charset="0"/>
              </a:rPr>
              <a:t>những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đặc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điểm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nào</a:t>
            </a:r>
            <a:r>
              <a:rPr lang="en-US" sz="240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5"/>
          <p:cNvSpPr txBox="1">
            <a:spLocks/>
          </p:cNvSpPr>
          <p:nvPr/>
        </p:nvSpPr>
        <p:spPr bwMode="auto">
          <a:xfrm>
            <a:off x="346143" y="4419600"/>
            <a:ext cx="8299314" cy="482406"/>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vi-VN" sz="2400" kern="0" dirty="0">
                <a:solidFill>
                  <a:srgbClr val="FF0000"/>
                </a:solidFill>
                <a:effectLst/>
                <a:latin typeface="Times New Roman" pitchFamily="18" charset="0"/>
                <a:cs typeface="Times New Roman" pitchFamily="18" charset="0"/>
                <a:sym typeface="Wingdings"/>
              </a:rPr>
              <a:t>3.5</a:t>
            </a:r>
            <a:r>
              <a:rPr lang="vi-VN" sz="2400" b="1" kern="0" dirty="0">
                <a:solidFill>
                  <a:srgbClr val="FF0000"/>
                </a:solidFill>
                <a:effectLst/>
                <a:latin typeface="Times New Roman" pitchFamily="18" charset="0"/>
                <a:cs typeface="Times New Roman" pitchFamily="18" charset="0"/>
                <a:sym typeface="Wingdings"/>
              </a:rPr>
              <a:t> </a:t>
            </a:r>
            <a:r>
              <a:rPr lang="en-US" sz="2400" dirty="0" err="1">
                <a:solidFill>
                  <a:srgbClr val="FF0000"/>
                </a:solidFill>
                <a:effectLst/>
                <a:latin typeface="Times New Roman" panose="02020603050405020304" pitchFamily="18" charset="0"/>
                <a:cs typeface="Times New Roman" panose="02020603050405020304" pitchFamily="18" charset="0"/>
              </a:rPr>
              <a:t>Đặc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điểm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cấu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trúc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nào</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giúp</a:t>
            </a:r>
            <a:r>
              <a:rPr lang="en-US" sz="2400" dirty="0">
                <a:solidFill>
                  <a:srgbClr val="FF0000"/>
                </a:solidFill>
                <a:effectLst/>
                <a:latin typeface="Times New Roman" panose="02020603050405020304" pitchFamily="18" charset="0"/>
                <a:cs typeface="Times New Roman" panose="02020603050405020304" pitchFamily="18" charset="0"/>
              </a:rPr>
              <a:t> protein </a:t>
            </a:r>
            <a:r>
              <a:rPr lang="en-US" sz="2400" dirty="0" err="1">
                <a:solidFill>
                  <a:srgbClr val="FF0000"/>
                </a:solidFill>
                <a:effectLst/>
                <a:latin typeface="Times New Roman" panose="02020603050405020304" pitchFamily="18" charset="0"/>
                <a:cs typeface="Times New Roman" panose="02020603050405020304" pitchFamily="18" charset="0"/>
              </a:rPr>
              <a:t>có</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chức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năng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rất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đa</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dạng</a:t>
            </a:r>
            <a:r>
              <a:rPr lang="en-US" sz="2400" dirty="0">
                <a:solidFill>
                  <a:srgbClr val="FF0000"/>
                </a:solidFill>
                <a:effectLst/>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392669131"/>
              </p:ext>
            </p:extLst>
          </p:nvPr>
        </p:nvGraphicFramePr>
        <p:xfrm>
          <a:off x="2743200" y="1332341"/>
          <a:ext cx="3505200" cy="2635271"/>
        </p:xfrm>
        <a:graphic>
          <a:graphicData uri="http://schemas.openxmlformats.org/presentationml/2006/ole">
            <mc:AlternateContent xmlns:mc="http://schemas.openxmlformats.org/markup-compatibility/2006">
              <mc:Choice xmlns:v="urn:schemas-microsoft-com:vml" Requires="v">
                <p:oleObj spid="_x0000_s22579" name="PBrush" r:id="rId4" imgW="2651760" imgH="2331720" progId="">
                  <p:embed/>
                </p:oleObj>
              </mc:Choice>
              <mc:Fallback>
                <p:oleObj name="PBrush" r:id="rId4" imgW="2651760" imgH="2331720" progId="">
                  <p:embed/>
                  <p:pic>
                    <p:nvPicPr>
                      <p:cNvPr id="6" name="Object 5"/>
                      <p:cNvPicPr/>
                      <p:nvPr/>
                    </p:nvPicPr>
                    <p:blipFill>
                      <a:blip r:embed="rId5"/>
                      <a:stretch>
                        <a:fillRect/>
                      </a:stretch>
                    </p:blipFill>
                    <p:spPr>
                      <a:xfrm>
                        <a:off x="2743200" y="1332341"/>
                        <a:ext cx="3505200" cy="2635271"/>
                      </a:xfrm>
                      <a:prstGeom prst="rect">
                        <a:avLst/>
                      </a:prstGeom>
                    </p:spPr>
                  </p:pic>
                </p:oleObj>
              </mc:Fallback>
            </mc:AlternateContent>
          </a:graphicData>
        </a:graphic>
      </p:graphicFrame>
      <p:sp>
        <p:nvSpPr>
          <p:cNvPr id="2" name="Oval 1"/>
          <p:cNvSpPr/>
          <p:nvPr/>
        </p:nvSpPr>
        <p:spPr>
          <a:xfrm>
            <a:off x="3375498" y="2988747"/>
            <a:ext cx="2033081"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4608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519" y="87508"/>
            <a:ext cx="3581400" cy="400110"/>
          </a:xfrm>
          <a:prstGeom prst="rect">
            <a:avLst/>
          </a:prstGeom>
          <a:solidFill>
            <a:srgbClr val="FFC000"/>
          </a:solidFill>
        </p:spPr>
        <p:txBody>
          <a:bodyPr wrap="square" rtlCol="0">
            <a:spAutoFit/>
          </a:bodyPr>
          <a:lstStyle/>
          <a:p>
            <a:r>
              <a:rPr lang="vi-VN" sz="2000" b="1" dirty="0">
                <a:solidFill>
                  <a:schemeClr val="bg1"/>
                </a:solidFill>
                <a:latin typeface="+mj-lt"/>
              </a:rPr>
              <a:t>3. Protein  - chất đạm</a:t>
            </a:r>
            <a:endParaRPr lang="en-US" sz="2000" b="1" dirty="0">
              <a:solidFill>
                <a:schemeClr val="bg1"/>
              </a:solidFill>
              <a:latin typeface="+mj-lt"/>
            </a:endParaRPr>
          </a:p>
        </p:txBody>
      </p:sp>
      <p:sp>
        <p:nvSpPr>
          <p:cNvPr id="4" name="Title 5"/>
          <p:cNvSpPr txBox="1">
            <a:spLocks/>
          </p:cNvSpPr>
          <p:nvPr/>
        </p:nvSpPr>
        <p:spPr bwMode="auto">
          <a:xfrm>
            <a:off x="533400" y="665921"/>
            <a:ext cx="8132150" cy="1315279"/>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just">
              <a:lnSpc>
                <a:spcPct val="115000"/>
              </a:lnSpc>
              <a:spcBef>
                <a:spcPts val="600"/>
              </a:spcBef>
              <a:tabLst>
                <a:tab pos="6645910" algn="l"/>
              </a:tabLst>
            </a:pPr>
            <a:r>
              <a:rPr lang="vi-VN" sz="2400" kern="0" dirty="0">
                <a:solidFill>
                  <a:srgbClr val="FF0000"/>
                </a:solidFill>
                <a:effectLst/>
                <a:latin typeface="Times New Roman" pitchFamily="18" charset="0"/>
                <a:cs typeface="Times New Roman" pitchFamily="18" charset="0"/>
                <a:sym typeface="Wingdings"/>
              </a:rPr>
              <a:t>3.6 </a:t>
            </a:r>
            <a:r>
              <a:rPr lang="en-US" sz="2400" dirty="0" err="1">
                <a:solidFill>
                  <a:srgbClr val="FF0000"/>
                </a:solidFill>
                <a:effectLst/>
                <a:latin typeface="Times New Roman" panose="02020603050405020304" pitchFamily="18" charset="0"/>
                <a:cs typeface="Times New Roman" panose="02020603050405020304" pitchFamily="18" charset="0"/>
              </a:rPr>
              <a:t>Bậc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cấu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trúc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nào</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đảm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bảo</a:t>
            </a:r>
            <a:r>
              <a:rPr lang="en-US" sz="2400" dirty="0">
                <a:solidFill>
                  <a:srgbClr val="FF0000"/>
                </a:solidFill>
                <a:effectLst/>
                <a:latin typeface="Times New Roman" panose="02020603050405020304" pitchFamily="18" charset="0"/>
                <a:cs typeface="Times New Roman" panose="02020603050405020304" pitchFamily="18" charset="0"/>
              </a:rPr>
              <a:t> protein </a:t>
            </a:r>
            <a:r>
              <a:rPr lang="en-US" sz="2400" dirty="0" err="1">
                <a:solidFill>
                  <a:srgbClr val="FF0000"/>
                </a:solidFill>
                <a:effectLst/>
                <a:latin typeface="Times New Roman" panose="02020603050405020304" pitchFamily="18" charset="0"/>
                <a:cs typeface="Times New Roman" panose="02020603050405020304" pitchFamily="18" charset="0"/>
              </a:rPr>
              <a:t>có</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được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chức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năng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sinh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Các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liên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kết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yếu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trong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phân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tử</a:t>
            </a:r>
            <a:r>
              <a:rPr lang="en-US" sz="2400" dirty="0">
                <a:solidFill>
                  <a:srgbClr val="FF0000"/>
                </a:solidFill>
                <a:effectLst/>
                <a:latin typeface="Times New Roman" panose="02020603050405020304" pitchFamily="18" charset="0"/>
                <a:cs typeface="Times New Roman" panose="02020603050405020304" pitchFamily="18" charset="0"/>
              </a:rPr>
              <a:t> protein </a:t>
            </a:r>
            <a:r>
              <a:rPr lang="en-US" sz="2400" dirty="0" err="1">
                <a:solidFill>
                  <a:srgbClr val="FF0000"/>
                </a:solidFill>
                <a:effectLst/>
                <a:latin typeface="Times New Roman" panose="02020603050405020304" pitchFamily="18" charset="0"/>
                <a:cs typeface="Times New Roman" panose="02020603050405020304" pitchFamily="18" charset="0"/>
              </a:rPr>
              <a:t>có</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liên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quan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gì</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đến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chức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năng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sinh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học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của</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nó</a:t>
            </a:r>
            <a:r>
              <a:rPr lang="en-US" sz="2400" dirty="0">
                <a:solidFill>
                  <a:srgbClr val="FF0000"/>
                </a:solidFill>
                <a:effectLst/>
                <a:latin typeface="Times New Roman" panose="02020603050405020304" pitchFamily="18" charset="0"/>
                <a:cs typeface="Times New Roman" panose="02020603050405020304" pitchFamily="18"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2888912055"/>
              </p:ext>
            </p:extLst>
          </p:nvPr>
        </p:nvGraphicFramePr>
        <p:xfrm>
          <a:off x="533400" y="1981201"/>
          <a:ext cx="7924800" cy="3505200"/>
        </p:xfrm>
        <a:graphic>
          <a:graphicData uri="http://schemas.openxmlformats.org/presentationml/2006/ole">
            <mc:AlternateContent xmlns:mc="http://schemas.openxmlformats.org/markup-compatibility/2006">
              <mc:Choice xmlns:v="urn:schemas-microsoft-com:vml" Requires="v">
                <p:oleObj spid="_x0000_s23602" name="PBrush" r:id="rId3" imgW="3749040" imgH="2697480" progId="">
                  <p:embed/>
                </p:oleObj>
              </mc:Choice>
              <mc:Fallback>
                <p:oleObj name="PBrush" r:id="rId3" imgW="3749040" imgH="2697480" progId="">
                  <p:embed/>
                  <p:pic>
                    <p:nvPicPr>
                      <p:cNvPr id="0" name=""/>
                      <p:cNvPicPr/>
                      <p:nvPr/>
                    </p:nvPicPr>
                    <p:blipFill>
                      <a:blip r:embed="rId4"/>
                      <a:stretch>
                        <a:fillRect/>
                      </a:stretch>
                    </p:blipFill>
                    <p:spPr>
                      <a:xfrm>
                        <a:off x="533400" y="1981201"/>
                        <a:ext cx="7924800" cy="3505200"/>
                      </a:xfrm>
                      <a:prstGeom prst="rect">
                        <a:avLst/>
                      </a:prstGeom>
                    </p:spPr>
                  </p:pic>
                </p:oleObj>
              </mc:Fallback>
            </mc:AlternateContent>
          </a:graphicData>
        </a:graphic>
      </p:graphicFrame>
      <p:sp>
        <p:nvSpPr>
          <p:cNvPr id="6" name="TextBox 5"/>
          <p:cNvSpPr txBox="1"/>
          <p:nvPr/>
        </p:nvSpPr>
        <p:spPr>
          <a:xfrm>
            <a:off x="1143000" y="5476634"/>
            <a:ext cx="7968227" cy="1323439"/>
          </a:xfrm>
          <a:prstGeom prst="rect">
            <a:avLst/>
          </a:prstGeom>
          <a:solidFill>
            <a:srgbClr val="FEFAA0"/>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protein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4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protein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protein =&gt;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protein.</a:t>
            </a:r>
          </a:p>
        </p:txBody>
      </p:sp>
      <p:sp>
        <p:nvSpPr>
          <p:cNvPr id="7" name="Right Arrow 6"/>
          <p:cNvSpPr/>
          <p:nvPr/>
        </p:nvSpPr>
        <p:spPr>
          <a:xfrm>
            <a:off x="179614" y="5867400"/>
            <a:ext cx="963386" cy="4572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9541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Cloud Callout 2"/>
          <p:cNvSpPr/>
          <p:nvPr/>
        </p:nvSpPr>
        <p:spPr>
          <a:xfrm>
            <a:off x="1371600" y="630198"/>
            <a:ext cx="7620000" cy="2819400"/>
          </a:xfrm>
          <a:prstGeom prst="cloudCallout">
            <a:avLst>
              <a:gd name="adj1" fmla="val -41897"/>
              <a:gd name="adj2" fmla="val 99418"/>
            </a:avLst>
          </a:prstGeom>
          <a:solidFill>
            <a:srgbClr val="FEFA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latin typeface="Times New Roman" pitchFamily="18" charset="0"/>
                <a:cs typeface="Times New Roman" pitchFamily="18" charset="0"/>
              </a:rPr>
              <a:t>Nucleic </a:t>
            </a:r>
            <a:r>
              <a:rPr lang="vi-VN" sz="3200" dirty="0">
                <a:solidFill>
                  <a:schemeClr val="tx1"/>
                </a:solidFill>
                <a:latin typeface="Times New Roman" pitchFamily="18" charset="0"/>
                <a:cs typeface="Times New Roman" pitchFamily="18" charset="0"/>
              </a:rPr>
              <a:t>acid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gì? Được tìm thấy ở đâu trong tế bào?</a:t>
            </a:r>
          </a:p>
          <a:p>
            <a:pPr algn="ctr">
              <a:defRPr/>
            </a:pPr>
            <a:r>
              <a:rPr lang="vi-VN" sz="3200" dirty="0">
                <a:solidFill>
                  <a:schemeClr val="tx1"/>
                </a:solidFill>
                <a:latin typeface="Times New Roman" pitchFamily="18" charset="0"/>
                <a:cs typeface="Times New Roman" pitchFamily="18" charset="0"/>
              </a:rPr>
              <a:t>C</a:t>
            </a:r>
            <a:r>
              <a:rPr lang="en-US" sz="3200" dirty="0">
                <a:solidFill>
                  <a:schemeClr val="tx1"/>
                </a:solidFill>
                <a:latin typeface="Times New Roman" pitchFamily="18" charset="0"/>
                <a:cs typeface="Times New Roman" pitchFamily="18" charset="0"/>
              </a:rPr>
              <a:t>ó mấy loại?</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316317"/>
            <a:ext cx="2196831" cy="219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774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53" y="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TextBox 2"/>
          <p:cNvSpPr txBox="1"/>
          <p:nvPr/>
        </p:nvSpPr>
        <p:spPr>
          <a:xfrm>
            <a:off x="76200" y="533400"/>
            <a:ext cx="4724400" cy="461665"/>
          </a:xfrm>
          <a:prstGeom prst="rect">
            <a:avLst/>
          </a:prstGeom>
          <a:noFill/>
        </p:spPr>
        <p:txBody>
          <a:bodyPr wrap="square" rtlCol="0">
            <a:spAutoFit/>
          </a:bodyPr>
          <a:lstStyle/>
          <a:p>
            <a:r>
              <a:rPr lang="vi-VN" sz="2400" b="1" dirty="0">
                <a:latin typeface="+mj-lt"/>
              </a:rPr>
              <a:t>a) Deoxyribonucleic acid – DNA</a:t>
            </a:r>
          </a:p>
        </p:txBody>
      </p:sp>
      <p:sp>
        <p:nvSpPr>
          <p:cNvPr id="4" name="TextBox 3"/>
          <p:cNvSpPr txBox="1"/>
          <p:nvPr/>
        </p:nvSpPr>
        <p:spPr>
          <a:xfrm>
            <a:off x="294926" y="936621"/>
            <a:ext cx="8686800" cy="1200329"/>
          </a:xfrm>
          <a:prstGeom prst="rect">
            <a:avLst/>
          </a:prstGeom>
          <a:solidFill>
            <a:schemeClr val="bg1">
              <a:lumMod val="85000"/>
            </a:schemeClr>
          </a:solidFill>
        </p:spPr>
        <p:txBody>
          <a:bodyPr wrap="squar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4.1 Xem video và q</a:t>
            </a:r>
            <a:r>
              <a:rPr lang="en-US" sz="2400" dirty="0" err="1">
                <a:solidFill>
                  <a:srgbClr val="FF0000"/>
                </a:solidFill>
                <a:latin typeface="Times New Roman" panose="02020603050405020304" pitchFamily="18" charset="0"/>
                <a:cs typeface="Times New Roman" panose="02020603050405020304" pitchFamily="18" charset="0"/>
              </a:rPr>
              <a:t>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5.10</a:t>
            </a:r>
            <a:r>
              <a:rPr lang="vi-VN" sz="2400" dirty="0">
                <a:solidFill>
                  <a:srgbClr val="FF0000"/>
                </a:solidFill>
                <a:latin typeface="Times New Roman" panose="02020603050405020304" pitchFamily="18" charset="0"/>
                <a:cs typeface="Times New Roman" panose="02020603050405020304" pitchFamily="18" charset="0"/>
              </a:rPr>
              <a:t> SGK</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khiến</a:t>
            </a:r>
            <a:r>
              <a:rPr lang="en-US" sz="2400" dirty="0">
                <a:solidFill>
                  <a:srgbClr val="FF0000"/>
                </a:solidFill>
                <a:latin typeface="Times New Roman" panose="02020603050405020304" pitchFamily="18" charset="0"/>
                <a:cs typeface="Times New Roman" panose="02020603050405020304" pitchFamily="18" charset="0"/>
              </a:rPr>
              <a:t> DNA </a:t>
            </a:r>
            <a:r>
              <a:rPr lang="en-US" sz="2400" dirty="0" err="1">
                <a:solidFill>
                  <a:srgbClr val="FF0000"/>
                </a:solidFill>
                <a:latin typeface="Times New Roman" panose="02020603050405020304" pitchFamily="18" charset="0"/>
                <a:cs typeface="Times New Roman" panose="02020603050405020304" pitchFamily="18" charset="0"/>
              </a:rPr>
              <a:t>đảm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mang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di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5" name="ADN la g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1219199" y="2292192"/>
            <a:ext cx="6832033" cy="4020432"/>
          </a:xfrm>
          <a:prstGeom prst="rect">
            <a:avLst/>
          </a:prstGeom>
        </p:spPr>
      </p:pic>
    </p:spTree>
    <p:extLst>
      <p:ext uri="{BB962C8B-B14F-4D97-AF65-F5344CB8AC3E}">
        <p14:creationId xmlns:p14="http://schemas.microsoft.com/office/powerpoint/2010/main" val="3604535015"/>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TextBox 2"/>
          <p:cNvSpPr txBox="1"/>
          <p:nvPr/>
        </p:nvSpPr>
        <p:spPr>
          <a:xfrm>
            <a:off x="76200" y="630198"/>
            <a:ext cx="4724400" cy="461665"/>
          </a:xfrm>
          <a:prstGeom prst="rect">
            <a:avLst/>
          </a:prstGeom>
          <a:noFill/>
        </p:spPr>
        <p:txBody>
          <a:bodyPr wrap="square" rtlCol="0">
            <a:spAutoFit/>
          </a:bodyPr>
          <a:lstStyle/>
          <a:p>
            <a:r>
              <a:rPr lang="vi-VN" sz="2400" b="1" dirty="0">
                <a:latin typeface="+mj-lt"/>
              </a:rPr>
              <a:t>a) Deoxyribonucleic acid - DNA</a:t>
            </a:r>
            <a:endParaRPr lang="en-US" sz="2400" b="1" dirty="0">
              <a:latin typeface="+mj-lt"/>
            </a:endParaRPr>
          </a:p>
        </p:txBody>
      </p:sp>
      <p:sp>
        <p:nvSpPr>
          <p:cNvPr id="6" name="TextBox 5"/>
          <p:cNvSpPr txBox="1"/>
          <p:nvPr/>
        </p:nvSpPr>
        <p:spPr>
          <a:xfrm>
            <a:off x="309664" y="1167106"/>
            <a:ext cx="8814881"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Chức năng </a:t>
            </a:r>
            <a:r>
              <a:rPr lang="vi-VN" sz="2400" dirty="0">
                <a:latin typeface="Times New Roman" panose="02020603050405020304" pitchFamily="18" charset="0"/>
                <a:cs typeface="Times New Roman" panose="02020603050405020304" pitchFamily="18" charset="0"/>
              </a:rPr>
              <a:t>của DNA là mang, bảo quản và truyền đạt thông tin di truyền. </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057399" y="2362200"/>
            <a:ext cx="4579938" cy="3797685"/>
            <a:chOff x="2057399" y="2174983"/>
            <a:chExt cx="4579938" cy="2782165"/>
          </a:xfrm>
        </p:grpSpPr>
        <p:graphicFrame>
          <p:nvGraphicFramePr>
            <p:cNvPr id="8" name="Object 7"/>
            <p:cNvGraphicFramePr>
              <a:graphicFrameLocks noChangeAspect="1"/>
            </p:cNvGraphicFramePr>
            <p:nvPr>
              <p:extLst>
                <p:ext uri="{D42A27DB-BD31-4B8C-83A1-F6EECF244321}">
                  <p14:modId xmlns:p14="http://schemas.microsoft.com/office/powerpoint/2010/main" val="36054995"/>
                </p:ext>
              </p:extLst>
            </p:nvPr>
          </p:nvGraphicFramePr>
          <p:xfrm>
            <a:off x="2057400" y="2174983"/>
            <a:ext cx="4579937" cy="2412833"/>
          </p:xfrm>
          <a:graphic>
            <a:graphicData uri="http://schemas.openxmlformats.org/presentationml/2006/ole">
              <mc:AlternateContent xmlns:mc="http://schemas.openxmlformats.org/markup-compatibility/2006">
                <mc:Choice xmlns:v="urn:schemas-microsoft-com:vml" Requires="v">
                  <p:oleObj spid="_x0000_s24620" name="PBrush" r:id="rId3" imgW="4579560" imgH="3078360" progId="">
                    <p:embed/>
                  </p:oleObj>
                </mc:Choice>
                <mc:Fallback>
                  <p:oleObj name="PBrush" r:id="rId3" imgW="4579560" imgH="3078360" progId="">
                    <p:embed/>
                    <p:pic>
                      <p:nvPicPr>
                        <p:cNvPr id="0" name=""/>
                        <p:cNvPicPr/>
                        <p:nvPr/>
                      </p:nvPicPr>
                      <p:blipFill>
                        <a:blip r:embed="rId4"/>
                        <a:stretch>
                          <a:fillRect/>
                        </a:stretch>
                      </p:blipFill>
                      <p:spPr>
                        <a:xfrm>
                          <a:off x="2057400" y="2174983"/>
                          <a:ext cx="4579937" cy="2412833"/>
                        </a:xfrm>
                        <a:prstGeom prst="rect">
                          <a:avLst/>
                        </a:prstGeom>
                      </p:spPr>
                    </p:pic>
                  </p:oleObj>
                </mc:Fallback>
              </mc:AlternateContent>
            </a:graphicData>
          </a:graphic>
        </p:graphicFrame>
        <p:sp>
          <p:nvSpPr>
            <p:cNvPr id="9" name="TextBox 8"/>
            <p:cNvSpPr txBox="1"/>
            <p:nvPr/>
          </p:nvSpPr>
          <p:spPr>
            <a:xfrm>
              <a:off x="2057399" y="4587816"/>
              <a:ext cx="4579937" cy="369332"/>
            </a:xfrm>
            <a:prstGeom prst="rect">
              <a:avLst/>
            </a:prstGeom>
            <a:solidFill>
              <a:schemeClr val="bg1">
                <a:lumMod val="85000"/>
              </a:schemeClr>
            </a:solidFill>
          </p:spPr>
          <p:txBody>
            <a:bodyPr wrap="square" rtlCol="0">
              <a:spAutoFit/>
            </a:bodyPr>
            <a:lstStyle/>
            <a:p>
              <a:pPr algn="ctr"/>
              <a:r>
                <a:rPr lang="vi-VN" b="1" dirty="0">
                  <a:solidFill>
                    <a:schemeClr val="tx2"/>
                  </a:solidFill>
                  <a:latin typeface="Times New Roman" panose="02020603050405020304" pitchFamily="18" charset="0"/>
                  <a:cs typeface="Times New Roman" panose="02020603050405020304" pitchFamily="18" charset="0"/>
                </a:rPr>
                <a:t>Sơ đồ truyền đạt thông tin di truyền</a:t>
              </a:r>
              <a:endParaRPr lang="en-US" b="1" dirty="0">
                <a:solidFill>
                  <a:schemeClr val="tx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673635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A plate of food and a cup of coffee&#10;&#10;Description generated with very high confid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95400"/>
            <a:ext cx="3733800" cy="2286000"/>
          </a:xfrm>
          <a:prstGeom prst="rect">
            <a:avLst/>
          </a:prstGeom>
          <a:solidFill>
            <a:srgbClr val="CC3300"/>
          </a:solidFill>
          <a:ln w="38100" cmpd="dbl">
            <a:solidFill>
              <a:srgbClr val="000000"/>
            </a:solidFill>
            <a:prstDash val="lgDashDot"/>
            <a:miter lim="800000"/>
            <a:headEnd/>
            <a:tailEnd/>
          </a:ln>
        </p:spPr>
      </p:pic>
      <p:pic>
        <p:nvPicPr>
          <p:cNvPr id="4103" name="Picture 7" descr="A close up of celery&#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886200" cy="2286000"/>
          </a:xfrm>
          <a:prstGeom prst="rect">
            <a:avLst/>
          </a:prstGeom>
          <a:solidFill>
            <a:srgbClr val="CC3300"/>
          </a:solidFill>
          <a:ln w="38100" cmpd="dbl">
            <a:solidFill>
              <a:srgbClr val="000000"/>
            </a:solidFill>
            <a:prstDash val="dash"/>
            <a:miter lim="800000"/>
            <a:headEnd/>
            <a:tailEnd/>
          </a:ln>
        </p:spPr>
      </p:pic>
      <p:pic>
        <p:nvPicPr>
          <p:cNvPr id="4105" name="Picture 9" descr="A piece of cake on a table&#10;&#10;Description generated with high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3733800" cy="2590800"/>
          </a:xfrm>
          <a:prstGeom prst="rect">
            <a:avLst/>
          </a:prstGeom>
          <a:solidFill>
            <a:srgbClr val="CC3300"/>
          </a:solidFill>
          <a:ln w="38100" cmpd="dbl">
            <a:solidFill>
              <a:srgbClr val="000000"/>
            </a:solidFill>
            <a:prstDash val="dashDot"/>
            <a:miter lim="800000"/>
            <a:headEnd/>
            <a:tailEnd/>
          </a:ln>
        </p:spPr>
      </p:pic>
      <p:pic>
        <p:nvPicPr>
          <p:cNvPr id="4107" name="Picture 11" descr="A white plate topped with different types of food&#10;&#10;Description generated with very high confid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33800"/>
            <a:ext cx="3943350" cy="2538413"/>
          </a:xfrm>
          <a:prstGeom prst="rect">
            <a:avLst/>
          </a:prstGeom>
          <a:solidFill>
            <a:srgbClr val="CC3300"/>
          </a:solidFill>
          <a:ln w="38100" cmpd="dbl">
            <a:solidFill>
              <a:srgbClr val="000000"/>
            </a:solidFill>
            <a:prstDash val="dash"/>
            <a:miter lim="800000"/>
            <a:headEnd/>
            <a:tailEnd/>
          </a:ln>
        </p:spPr>
      </p:pic>
      <p:sp>
        <p:nvSpPr>
          <p:cNvPr id="8" name="Rectangle 6"/>
          <p:cNvSpPr>
            <a:spLocks noChangeArrowheads="1"/>
          </p:cNvSpPr>
          <p:nvPr/>
        </p:nvSpPr>
        <p:spPr bwMode="auto">
          <a:xfrm>
            <a:off x="241300" y="76200"/>
            <a:ext cx="4483100" cy="461665"/>
          </a:xfrm>
          <a:prstGeom prst="rect">
            <a:avLst/>
          </a:prstGeom>
          <a:solidFill>
            <a:srgbClr val="FEFAA0"/>
          </a:solidFill>
          <a:ln>
            <a:noFill/>
          </a:ln>
        </p:spPr>
        <p:txBody>
          <a:bodyPr wrap="square">
            <a:spAutoFit/>
          </a:bodyPr>
          <a:lstStyle/>
          <a:p>
            <a:pPr eaLnBrk="1" hangingPunct="1">
              <a:spcBef>
                <a:spcPct val="20000"/>
              </a:spcBef>
              <a:buClr>
                <a:srgbClr val="FFCC00"/>
              </a:buClr>
              <a:buSzPct val="120000"/>
            </a:pPr>
            <a:r>
              <a:rPr lang="vi-VN" altLang="vi-VN" sz="2400" b="1" dirty="0">
                <a:solidFill>
                  <a:srgbClr val="2F05C7"/>
                </a:solidFill>
                <a:latin typeface="Times New Roman" pitchFamily="18" charset="0"/>
                <a:cs typeface="Times New Roman" pitchFamily="18" charset="0"/>
              </a:rPr>
              <a:t>II. CÁC PHÂN TỬ SINH HỌC</a:t>
            </a:r>
            <a:endParaRPr lang="en-US" altLang="vi-VN" sz="2400" b="1" dirty="0">
              <a:solidFill>
                <a:srgbClr val="2F05C7"/>
              </a:solidFill>
              <a:latin typeface="Times New Roman" pitchFamily="18" charset="0"/>
              <a:cs typeface="Times New Roman" pitchFamily="18" charset="0"/>
            </a:endParaRPr>
          </a:p>
        </p:txBody>
      </p:sp>
      <p:sp>
        <p:nvSpPr>
          <p:cNvPr id="10" name="Rectangle 6"/>
          <p:cNvSpPr>
            <a:spLocks noChangeArrowheads="1"/>
          </p:cNvSpPr>
          <p:nvPr/>
        </p:nvSpPr>
        <p:spPr bwMode="auto">
          <a:xfrm>
            <a:off x="260755" y="537865"/>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96285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barn(inVertical)">
                                      <p:cBhvr>
                                        <p:cTn id="15" dur="500"/>
                                        <p:tgtEl>
                                          <p:spTgt spid="4101"/>
                                        </p:tgtEl>
                                      </p:cBhvr>
                                    </p:animEffect>
                                  </p:childTnLst>
                                </p:cTn>
                              </p:par>
                              <p:par>
                                <p:cTn id="16" presetID="16" presetClass="entr" presetSubtype="21" fill="hold"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barn(inVertical)">
                                      <p:cBhvr>
                                        <p:cTn id="18" dur="500"/>
                                        <p:tgtEl>
                                          <p:spTgt spid="4103"/>
                                        </p:tgtEl>
                                      </p:cBhvr>
                                    </p:animEffect>
                                  </p:childTnLst>
                                </p:cTn>
                              </p:par>
                              <p:par>
                                <p:cTn id="19" presetID="16" presetClass="entr" presetSubtype="21" fill="hold" nodeType="withEffect">
                                  <p:stCondLst>
                                    <p:cond delay="0"/>
                                  </p:stCondLst>
                                  <p:childTnLst>
                                    <p:set>
                                      <p:cBhvr>
                                        <p:cTn id="20" dur="1" fill="hold">
                                          <p:stCondLst>
                                            <p:cond delay="0"/>
                                          </p:stCondLst>
                                        </p:cTn>
                                        <p:tgtEl>
                                          <p:spTgt spid="4107"/>
                                        </p:tgtEl>
                                        <p:attrNameLst>
                                          <p:attrName>style.visibility</p:attrName>
                                        </p:attrNameLst>
                                      </p:cBhvr>
                                      <p:to>
                                        <p:strVal val="visible"/>
                                      </p:to>
                                    </p:set>
                                    <p:animEffect transition="in" filter="barn(inVertical)">
                                      <p:cBhvr>
                                        <p:cTn id="21" dur="500"/>
                                        <p:tgtEl>
                                          <p:spTgt spid="4107"/>
                                        </p:tgtEl>
                                      </p:cBhvr>
                                    </p:animEffect>
                                  </p:childTnLst>
                                </p:cTn>
                              </p:par>
                              <p:par>
                                <p:cTn id="22" presetID="16" presetClass="entr" presetSubtype="21" fill="hold" nodeType="withEffect">
                                  <p:stCondLst>
                                    <p:cond delay="0"/>
                                  </p:stCondLst>
                                  <p:childTnLst>
                                    <p:set>
                                      <p:cBhvr>
                                        <p:cTn id="23" dur="1" fill="hold">
                                          <p:stCondLst>
                                            <p:cond delay="0"/>
                                          </p:stCondLst>
                                        </p:cTn>
                                        <p:tgtEl>
                                          <p:spTgt spid="4105"/>
                                        </p:tgtEl>
                                        <p:attrNameLst>
                                          <p:attrName>style.visibility</p:attrName>
                                        </p:attrNameLst>
                                      </p:cBhvr>
                                      <p:to>
                                        <p:strVal val="visible"/>
                                      </p:to>
                                    </p:set>
                                    <p:animEffect transition="in" filter="barn(inVertical)">
                                      <p:cBhvr>
                                        <p:cTn id="2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TextBox 2"/>
          <p:cNvSpPr txBox="1"/>
          <p:nvPr/>
        </p:nvSpPr>
        <p:spPr>
          <a:xfrm>
            <a:off x="76200" y="630198"/>
            <a:ext cx="4724400" cy="461665"/>
          </a:xfrm>
          <a:prstGeom prst="rect">
            <a:avLst/>
          </a:prstGeom>
          <a:noFill/>
        </p:spPr>
        <p:txBody>
          <a:bodyPr wrap="square" rtlCol="0">
            <a:spAutoFit/>
          </a:bodyPr>
          <a:lstStyle/>
          <a:p>
            <a:r>
              <a:rPr lang="vi-VN" sz="2400" b="1" dirty="0">
                <a:latin typeface="+mj-lt"/>
              </a:rPr>
              <a:t>a) Deoxyribonucleic acid - DNA</a:t>
            </a:r>
            <a:endParaRPr lang="en-US" sz="2400" b="1" dirty="0">
              <a:latin typeface="+mj-lt"/>
            </a:endParaRPr>
          </a:p>
        </p:txBody>
      </p:sp>
      <p:sp>
        <p:nvSpPr>
          <p:cNvPr id="7" name="TextBox 6"/>
          <p:cNvSpPr txBox="1"/>
          <p:nvPr/>
        </p:nvSpPr>
        <p:spPr>
          <a:xfrm>
            <a:off x="228600" y="990600"/>
            <a:ext cx="8305800" cy="2554545"/>
          </a:xfrm>
          <a:prstGeom prst="rect">
            <a:avLst/>
          </a:prstGeom>
          <a:noFill/>
        </p:spPr>
        <p:txBody>
          <a:bodyPr wrap="square" rtlCol="0">
            <a:spAutoFit/>
          </a:bodyPr>
          <a:lstStyle/>
          <a:p>
            <a:pPr marL="285750" indent="-285750">
              <a:buFontTx/>
              <a:buChar char="-"/>
            </a:pPr>
            <a:r>
              <a:rPr lang="vi-VN" sz="2000" b="1" dirty="0">
                <a:latin typeface="Times New Roman" panose="02020603050405020304" pitchFamily="18" charset="0"/>
                <a:cs typeface="Times New Roman" panose="02020603050405020304" pitchFamily="18" charset="0"/>
              </a:rPr>
              <a:t>Cấu trúc</a:t>
            </a:r>
            <a:r>
              <a:rPr lang="vi-VN" sz="2000" dirty="0">
                <a:latin typeface="Times New Roman" panose="02020603050405020304" pitchFamily="18" charset="0"/>
                <a:cs typeface="Times New Roman" panose="02020603050405020304" pitchFamily="18" charset="0"/>
              </a:rPr>
              <a:t>:</a:t>
            </a:r>
          </a:p>
          <a:p>
            <a:r>
              <a:rPr lang="vi-VN" sz="2000" dirty="0">
                <a:latin typeface="Times New Roman" panose="02020603050405020304" pitchFamily="18" charset="0"/>
                <a:cs typeface="Times New Roman" panose="02020603050405020304" pitchFamily="18" charset="0"/>
              </a:rPr>
              <a:t>+ ADN cấu tạo theo nguyên tắc đa phân, đơn phân là 4 loại nucleotide. </a:t>
            </a:r>
          </a:p>
          <a:p>
            <a:r>
              <a:rPr lang="vi-VN" sz="2000" dirty="0">
                <a:latin typeface="Times New Roman" panose="02020603050405020304" pitchFamily="18" charset="0"/>
                <a:cs typeface="Times New Roman" panose="02020603050405020304" pitchFamily="18" charset="0"/>
              </a:rPr>
              <a:t>+ Số lượng và trình tự sắp xếp của các nucleotide tạo nên thông tin di truyền </a:t>
            </a:r>
          </a:p>
          <a:p>
            <a:r>
              <a:rPr lang="vi-VN" sz="2000" dirty="0">
                <a:latin typeface="Times New Roman" panose="02020603050405020304" pitchFamily="18" charset="0"/>
                <a:cs typeface="Times New Roman" panose="02020603050405020304" pitchFamily="18" charset="0"/>
              </a:rPr>
              <a:t>quy định trình tự amino acid trong protein =&gt; quy định tính trạng của mỗi sinh vật.</a:t>
            </a:r>
          </a:p>
          <a:p>
            <a:r>
              <a:rPr lang="vi-VN" sz="2000" dirty="0">
                <a:latin typeface="Times New Roman" panose="02020603050405020304" pitchFamily="18" charset="0"/>
                <a:cs typeface="Times New Roman" panose="02020603050405020304" pitchFamily="18" charset="0"/>
              </a:rPr>
              <a:t>+ Mỗi ADN được cấu tạo bởi hai chuỗi polynucleotide liên kết với nhau bằng các liên kết hidrogen (A=T, G=X). Mỗi nucleotide được cấu tạo từ 3 thành phần: base (gồm 4 loại: A, T, G, C), đường deoxyribose và gốc phosphat. </a:t>
            </a:r>
            <a:r>
              <a:rPr lang="en-US" sz="2000" dirty="0">
                <a:latin typeface="Times New Roman" panose="02020603050405020304" pitchFamily="18" charset="0"/>
                <a:cs typeface="Times New Roman" panose="02020603050405020304" pitchFamily="18"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2584382062"/>
              </p:ext>
            </p:extLst>
          </p:nvPr>
        </p:nvGraphicFramePr>
        <p:xfrm>
          <a:off x="609600" y="3545144"/>
          <a:ext cx="7696200" cy="3160455"/>
        </p:xfrm>
        <a:graphic>
          <a:graphicData uri="http://schemas.openxmlformats.org/presentationml/2006/ole">
            <mc:AlternateContent xmlns:mc="http://schemas.openxmlformats.org/markup-compatibility/2006">
              <mc:Choice xmlns:v="urn:schemas-microsoft-com:vml" Requires="v">
                <p:oleObj spid="_x0000_s25641" name="PBrush" r:id="rId3" imgW="5905440" imgH="3139560" progId="">
                  <p:embed/>
                </p:oleObj>
              </mc:Choice>
              <mc:Fallback>
                <p:oleObj name="PBrush" r:id="rId3" imgW="5905440" imgH="3139560" progId="">
                  <p:embed/>
                  <p:pic>
                    <p:nvPicPr>
                      <p:cNvPr id="0" name=""/>
                      <p:cNvPicPr/>
                      <p:nvPr/>
                    </p:nvPicPr>
                    <p:blipFill>
                      <a:blip r:embed="rId4"/>
                      <a:stretch>
                        <a:fillRect/>
                      </a:stretch>
                    </p:blipFill>
                    <p:spPr>
                      <a:xfrm>
                        <a:off x="609600" y="3545144"/>
                        <a:ext cx="7696200" cy="3160455"/>
                      </a:xfrm>
                      <a:prstGeom prst="rect">
                        <a:avLst/>
                      </a:prstGeom>
                    </p:spPr>
                  </p:pic>
                </p:oleObj>
              </mc:Fallback>
            </mc:AlternateContent>
          </a:graphicData>
        </a:graphic>
      </p:graphicFrame>
    </p:spTree>
    <p:extLst>
      <p:ext uri="{BB962C8B-B14F-4D97-AF65-F5344CB8AC3E}">
        <p14:creationId xmlns:p14="http://schemas.microsoft.com/office/powerpoint/2010/main" val="41216600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inVertical)">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down)">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TextBox 2"/>
          <p:cNvSpPr txBox="1"/>
          <p:nvPr/>
        </p:nvSpPr>
        <p:spPr>
          <a:xfrm>
            <a:off x="76200" y="630198"/>
            <a:ext cx="4724400" cy="461665"/>
          </a:xfrm>
          <a:prstGeom prst="rect">
            <a:avLst/>
          </a:prstGeom>
          <a:noFill/>
        </p:spPr>
        <p:txBody>
          <a:bodyPr wrap="square" rtlCol="0">
            <a:spAutoFit/>
          </a:bodyPr>
          <a:lstStyle/>
          <a:p>
            <a:r>
              <a:rPr lang="vi-VN" sz="2400" b="1" dirty="0">
                <a:latin typeface="+mj-lt"/>
              </a:rPr>
              <a:t>b) Ribonucleic acid - RNA</a:t>
            </a:r>
            <a:endParaRPr lang="en-US" sz="2400" b="1" dirty="0">
              <a:latin typeface="+mj-lt"/>
            </a:endParaRPr>
          </a:p>
        </p:txBody>
      </p:sp>
      <p:sp>
        <p:nvSpPr>
          <p:cNvPr id="6" name="TextBox 5"/>
          <p:cNvSpPr txBox="1"/>
          <p:nvPr/>
        </p:nvSpPr>
        <p:spPr>
          <a:xfrm>
            <a:off x="257790" y="1972854"/>
            <a:ext cx="2790210" cy="830997"/>
          </a:xfrm>
          <a:prstGeom prst="rect">
            <a:avLst/>
          </a:prstGeom>
          <a:solidFill>
            <a:schemeClr val="bg1">
              <a:lumMod val="85000"/>
            </a:schemeClr>
          </a:solidFill>
        </p:spPr>
        <p:txBody>
          <a:bodyPr wrap="squar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4.3 RNA có cấu trúc như thế nào?</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48354281"/>
              </p:ext>
            </p:extLst>
          </p:nvPr>
        </p:nvGraphicFramePr>
        <p:xfrm>
          <a:off x="3581400" y="152400"/>
          <a:ext cx="5410200" cy="4738513"/>
        </p:xfrm>
        <a:graphic>
          <a:graphicData uri="http://schemas.openxmlformats.org/presentationml/2006/ole">
            <mc:AlternateContent xmlns:mc="http://schemas.openxmlformats.org/markup-compatibility/2006">
              <mc:Choice xmlns:v="urn:schemas-microsoft-com:vml" Requires="v">
                <p:oleObj spid="_x0000_s27689" name="PBrush" r:id="rId3" imgW="3368160" imgH="3330000" progId="">
                  <p:embed/>
                </p:oleObj>
              </mc:Choice>
              <mc:Fallback>
                <p:oleObj name="PBrush" r:id="rId3" imgW="3368160" imgH="3330000" progId="">
                  <p:embed/>
                  <p:pic>
                    <p:nvPicPr>
                      <p:cNvPr id="0" name=""/>
                      <p:cNvPicPr/>
                      <p:nvPr/>
                    </p:nvPicPr>
                    <p:blipFill>
                      <a:blip r:embed="rId4"/>
                      <a:stretch>
                        <a:fillRect/>
                      </a:stretch>
                    </p:blipFill>
                    <p:spPr>
                      <a:xfrm>
                        <a:off x="3581400" y="152400"/>
                        <a:ext cx="5410200" cy="4738513"/>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49" y="2771425"/>
            <a:ext cx="1255891" cy="1255891"/>
          </a:xfrm>
          <a:prstGeom prst="rect">
            <a:avLst/>
          </a:prstGeom>
        </p:spPr>
      </p:pic>
      <p:sp>
        <p:nvSpPr>
          <p:cNvPr id="8" name="TextBox 7"/>
          <p:cNvSpPr txBox="1"/>
          <p:nvPr/>
        </p:nvSpPr>
        <p:spPr>
          <a:xfrm>
            <a:off x="107004" y="5171739"/>
            <a:ext cx="8839200"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ARN có cấu trúc chủ yếu từ một chuỗi polynucleotide. Mỗi nuclotide được cấu tạo từ base, đường ribose và nhóm phosphat. Có 4 loại base là A, U, G và 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7561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3" name="TextBox 2"/>
          <p:cNvSpPr txBox="1"/>
          <p:nvPr/>
        </p:nvSpPr>
        <p:spPr>
          <a:xfrm>
            <a:off x="76200" y="630198"/>
            <a:ext cx="4724400" cy="461665"/>
          </a:xfrm>
          <a:prstGeom prst="rect">
            <a:avLst/>
          </a:prstGeom>
          <a:noFill/>
        </p:spPr>
        <p:txBody>
          <a:bodyPr wrap="square" rtlCol="0">
            <a:spAutoFit/>
          </a:bodyPr>
          <a:lstStyle/>
          <a:p>
            <a:r>
              <a:rPr lang="vi-VN" sz="2400" b="1" dirty="0">
                <a:latin typeface="+mj-lt"/>
              </a:rPr>
              <a:t>b) Ribonucleic acid - RNA</a:t>
            </a:r>
            <a:endParaRPr lang="en-US" sz="2400" b="1" dirty="0">
              <a:latin typeface="+mj-lt"/>
            </a:endParaRPr>
          </a:p>
        </p:txBody>
      </p:sp>
      <p:sp>
        <p:nvSpPr>
          <p:cNvPr id="6" name="TextBox 5"/>
          <p:cNvSpPr txBox="1"/>
          <p:nvPr/>
        </p:nvSpPr>
        <p:spPr>
          <a:xfrm>
            <a:off x="1226708" y="1091863"/>
            <a:ext cx="6905010" cy="830997"/>
          </a:xfrm>
          <a:prstGeom prst="rect">
            <a:avLst/>
          </a:prstGeom>
          <a:solidFill>
            <a:schemeClr val="bg1">
              <a:lumMod val="85000"/>
            </a:schemeClr>
          </a:solidFill>
        </p:spPr>
        <p:txBody>
          <a:bodyPr wrap="squar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4.4 Quan sát hình trong mục 5.11 SGK, phân biệt các loại RNA về cấu trúc và chức năng.</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7915"/>
            <a:ext cx="1255891" cy="125589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373659821"/>
              </p:ext>
            </p:extLst>
          </p:nvPr>
        </p:nvGraphicFramePr>
        <p:xfrm>
          <a:off x="605247" y="2347754"/>
          <a:ext cx="7620000" cy="4294682"/>
        </p:xfrm>
        <a:graphic>
          <a:graphicData uri="http://schemas.openxmlformats.org/presentationml/2006/ole">
            <mc:AlternateContent xmlns:mc="http://schemas.openxmlformats.org/markup-compatibility/2006">
              <mc:Choice xmlns:v="urn:schemas-microsoft-com:vml" Requires="v">
                <p:oleObj spid="_x0000_s28712" name="PBrush" r:id="rId4" imgW="5890320" imgH="2438280" progId="">
                  <p:embed/>
                </p:oleObj>
              </mc:Choice>
              <mc:Fallback>
                <p:oleObj name="PBrush" r:id="rId4" imgW="5890320" imgH="2438280" progId="">
                  <p:embed/>
                  <p:pic>
                    <p:nvPicPr>
                      <p:cNvPr id="0" name=""/>
                      <p:cNvPicPr/>
                      <p:nvPr/>
                    </p:nvPicPr>
                    <p:blipFill>
                      <a:blip r:embed="rId5"/>
                      <a:stretch>
                        <a:fillRect/>
                      </a:stretch>
                    </p:blipFill>
                    <p:spPr>
                      <a:xfrm>
                        <a:off x="605247" y="2347754"/>
                        <a:ext cx="7620000" cy="4294682"/>
                      </a:xfrm>
                      <a:prstGeom prst="rect">
                        <a:avLst/>
                      </a:prstGeom>
                    </p:spPr>
                  </p:pic>
                </p:oleObj>
              </mc:Fallback>
            </mc:AlternateContent>
          </a:graphicData>
        </a:graphic>
      </p:graphicFrame>
    </p:spTree>
    <p:extLst>
      <p:ext uri="{BB962C8B-B14F-4D97-AF65-F5344CB8AC3E}">
        <p14:creationId xmlns:p14="http://schemas.microsoft.com/office/powerpoint/2010/main" val="22295558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08" y="1059449"/>
            <a:ext cx="8839200"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ARN gồm có: RNA thông tin (mRNA), RNA vận chuyển (tRNA) và RNA ribosome (rRNA).</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6200" y="7620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sp>
        <p:nvSpPr>
          <p:cNvPr id="4" name="TextBox 3"/>
          <p:cNvSpPr txBox="1"/>
          <p:nvPr/>
        </p:nvSpPr>
        <p:spPr>
          <a:xfrm>
            <a:off x="76200" y="630198"/>
            <a:ext cx="4724400" cy="461665"/>
          </a:xfrm>
          <a:prstGeom prst="rect">
            <a:avLst/>
          </a:prstGeom>
          <a:noFill/>
        </p:spPr>
        <p:txBody>
          <a:bodyPr wrap="square" rtlCol="0">
            <a:spAutoFit/>
          </a:bodyPr>
          <a:lstStyle/>
          <a:p>
            <a:r>
              <a:rPr lang="vi-VN" sz="2400" b="1" dirty="0">
                <a:latin typeface="+mj-lt"/>
              </a:rPr>
              <a:t>b) Ribonucleic acid - RNA</a:t>
            </a:r>
            <a:endParaRPr lang="en-US" sz="2400" b="1" dirty="0">
              <a:latin typeface="+mj-lt"/>
            </a:endParaRPr>
          </a:p>
        </p:txBody>
      </p:sp>
      <p:sp>
        <p:nvSpPr>
          <p:cNvPr id="12" name="Text Box 35"/>
          <p:cNvSpPr txBox="1">
            <a:spLocks noChangeArrowheads="1"/>
          </p:cNvSpPr>
          <p:nvPr/>
        </p:nvSpPr>
        <p:spPr bwMode="auto">
          <a:xfrm>
            <a:off x="3448277" y="4850266"/>
            <a:ext cx="165455" cy="27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graphicFrame>
        <p:nvGraphicFramePr>
          <p:cNvPr id="26" name="Diagram 25"/>
          <p:cNvGraphicFramePr/>
          <p:nvPr>
            <p:extLst>
              <p:ext uri="{D42A27DB-BD31-4B8C-83A1-F6EECF244321}">
                <p14:modId xmlns:p14="http://schemas.microsoft.com/office/powerpoint/2010/main" val="3561537247"/>
              </p:ext>
            </p:extLst>
          </p:nvPr>
        </p:nvGraphicFramePr>
        <p:xfrm>
          <a:off x="174548" y="2133600"/>
          <a:ext cx="881326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66360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728" y="619537"/>
            <a:ext cx="7848600" cy="461665"/>
          </a:xfrm>
          <a:prstGeom prst="rect">
            <a:avLst/>
          </a:prstGeom>
          <a:solidFill>
            <a:schemeClr val="bg1">
              <a:lumMod val="85000"/>
            </a:schemeClr>
          </a:solidFill>
        </p:spPr>
        <p:txBody>
          <a:bodyPr wrap="squar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4.5 Trình bày sự khác biệt về mặt cấu trúc giữa DNA và RNA</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57870"/>
            <a:ext cx="1332091" cy="1293347"/>
          </a:xfrm>
          <a:prstGeom prst="rect">
            <a:avLst/>
          </a:prstGeom>
        </p:spPr>
      </p:pic>
      <p:sp>
        <p:nvSpPr>
          <p:cNvPr id="18" name="TextBox 17"/>
          <p:cNvSpPr txBox="1"/>
          <p:nvPr/>
        </p:nvSpPr>
        <p:spPr>
          <a:xfrm>
            <a:off x="-3243" y="0"/>
            <a:ext cx="2185497" cy="553998"/>
          </a:xfrm>
          <a:prstGeom prst="rect">
            <a:avLst/>
          </a:prstGeom>
          <a:solidFill>
            <a:srgbClr val="0070C0"/>
          </a:solidFill>
        </p:spPr>
        <p:txBody>
          <a:bodyPr wrap="square" rtlCol="0">
            <a:spAutoFit/>
          </a:bodyPr>
          <a:lstStyle/>
          <a:p>
            <a:pPr algn="ctr">
              <a:lnSpc>
                <a:spcPct val="150000"/>
              </a:lnSpc>
            </a:pPr>
            <a:r>
              <a:rPr lang="vi-VN" sz="2000" b="1" dirty="0">
                <a:solidFill>
                  <a:schemeClr val="bg1"/>
                </a:solidFill>
                <a:latin typeface="+mj-lt"/>
              </a:rPr>
              <a:t>4. Nucleic acid</a:t>
            </a:r>
          </a:p>
        </p:txBody>
      </p:sp>
      <p:graphicFrame>
        <p:nvGraphicFramePr>
          <p:cNvPr id="2" name="Object 1"/>
          <p:cNvGraphicFramePr>
            <a:graphicFrameLocks noChangeAspect="1"/>
          </p:cNvGraphicFramePr>
          <p:nvPr>
            <p:extLst>
              <p:ext uri="{D42A27DB-BD31-4B8C-83A1-F6EECF244321}">
                <p14:modId xmlns:p14="http://schemas.microsoft.com/office/powerpoint/2010/main" val="4168365925"/>
              </p:ext>
            </p:extLst>
          </p:nvPr>
        </p:nvGraphicFramePr>
        <p:xfrm>
          <a:off x="838200" y="1219200"/>
          <a:ext cx="7086600" cy="5410199"/>
        </p:xfrm>
        <a:graphic>
          <a:graphicData uri="http://schemas.openxmlformats.org/presentationml/2006/ole">
            <mc:AlternateContent xmlns:mc="http://schemas.openxmlformats.org/markup-compatibility/2006">
              <mc:Choice xmlns:v="urn:schemas-microsoft-com:vml" Requires="v">
                <p:oleObj spid="_x0000_s29734" name="PBrush" r:id="rId4" imgW="4968360" imgH="4145400" progId="">
                  <p:embed/>
                </p:oleObj>
              </mc:Choice>
              <mc:Fallback>
                <p:oleObj name="PBrush" r:id="rId4" imgW="4968360" imgH="4145400" progId="">
                  <p:embed/>
                  <p:pic>
                    <p:nvPicPr>
                      <p:cNvPr id="0" name=""/>
                      <p:cNvPicPr/>
                      <p:nvPr/>
                    </p:nvPicPr>
                    <p:blipFill>
                      <a:blip r:embed="rId5"/>
                      <a:stretch>
                        <a:fillRect/>
                      </a:stretch>
                    </p:blipFill>
                    <p:spPr>
                      <a:xfrm>
                        <a:off x="838200" y="1219200"/>
                        <a:ext cx="7086600" cy="5410199"/>
                      </a:xfrm>
                      <a:prstGeom prst="rect">
                        <a:avLst/>
                      </a:prstGeom>
                    </p:spPr>
                  </p:pic>
                </p:oleObj>
              </mc:Fallback>
            </mc:AlternateContent>
          </a:graphicData>
        </a:graphic>
      </p:graphicFrame>
    </p:spTree>
    <p:extLst>
      <p:ext uri="{BB962C8B-B14F-4D97-AF65-F5344CB8AC3E}">
        <p14:creationId xmlns:p14="http://schemas.microsoft.com/office/powerpoint/2010/main" val="22513800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rot="1549059">
            <a:off x="321096" y="6092261"/>
            <a:ext cx="609600" cy="638944"/>
          </a:xfrm>
          <a:prstGeom prst="star8">
            <a:avLst>
              <a:gd name="adj"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2400" dirty="0"/>
          </a:p>
        </p:txBody>
      </p:sp>
      <p:sp>
        <p:nvSpPr>
          <p:cNvPr id="6" name="AutoShape 4"/>
          <p:cNvSpPr>
            <a:spLocks noChangeArrowheads="1"/>
          </p:cNvSpPr>
          <p:nvPr/>
        </p:nvSpPr>
        <p:spPr bwMode="auto">
          <a:xfrm rot="1549059">
            <a:off x="8153401" y="177053"/>
            <a:ext cx="609600" cy="638944"/>
          </a:xfrm>
          <a:prstGeom prst="star8">
            <a:avLst>
              <a:gd name="adj"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2400" dirty="0"/>
          </a:p>
        </p:txBody>
      </p:sp>
      <p:sp>
        <p:nvSpPr>
          <p:cNvPr id="5" name="AutoShape 4"/>
          <p:cNvSpPr>
            <a:spLocks noChangeArrowheads="1"/>
          </p:cNvSpPr>
          <p:nvPr/>
        </p:nvSpPr>
        <p:spPr bwMode="auto">
          <a:xfrm rot="1549059">
            <a:off x="8153402" y="6118201"/>
            <a:ext cx="609600" cy="638944"/>
          </a:xfrm>
          <a:prstGeom prst="star8">
            <a:avLst>
              <a:gd name="adj"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2400" dirty="0"/>
          </a:p>
        </p:txBody>
      </p:sp>
      <p:sp>
        <p:nvSpPr>
          <p:cNvPr id="51203" name="Rectangle 3"/>
          <p:cNvSpPr>
            <a:spLocks noGrp="1" noChangeArrowheads="1"/>
          </p:cNvSpPr>
          <p:nvPr>
            <p:ph type="body" idx="1"/>
          </p:nvPr>
        </p:nvSpPr>
        <p:spPr>
          <a:xfrm>
            <a:off x="228600" y="845641"/>
            <a:ext cx="8839200" cy="1516559"/>
          </a:xfrm>
        </p:spPr>
        <p:txBody>
          <a:bodyPr/>
          <a:lstStyle/>
          <a:p>
            <a:pPr marL="0" indent="0">
              <a:buNone/>
            </a:pPr>
            <a:r>
              <a:rPr lang="vi-VN" altLang="en-US" sz="2800" b="1" dirty="0">
                <a:solidFill>
                  <a:srgbClr val="FF0066"/>
                </a:solidFill>
                <a:latin typeface="Times New Roman" panose="02020603050405020304" pitchFamily="18" charset="0"/>
              </a:rPr>
              <a:t>Câu 1</a:t>
            </a:r>
            <a:r>
              <a:rPr lang="vi-VN" alt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Các</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axit</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amin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trong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phân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tử</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prôtêin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liên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kết</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với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nhau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bằng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liên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kết</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gì</a:t>
            </a:r>
            <a:r>
              <a:rPr lang="en-US" sz="2800" dirty="0">
                <a:solidFill>
                  <a:srgbClr val="FF0066"/>
                </a:solidFill>
                <a:latin typeface="Times New Roman" panose="02020603050405020304" pitchFamily="18" charset="0"/>
                <a:cs typeface="Times New Roman" panose="02020603050405020304" pitchFamily="18" charset="0"/>
              </a:rPr>
              <a:t>?</a:t>
            </a:r>
            <a:endParaRPr lang="vi-VN" altLang="en-US" sz="2800" dirty="0">
              <a:solidFill>
                <a:srgbClr val="FF0066"/>
              </a:solidFill>
              <a:latin typeface="Times New Roman" panose="02020603050405020304" pitchFamily="18" charset="0"/>
              <a:cs typeface="Times New Roman" panose="02020603050405020304" pitchFamily="18" charset="0"/>
            </a:endParaRPr>
          </a:p>
          <a:p>
            <a:pPr marL="0" indent="0">
              <a:buNone/>
            </a:pPr>
            <a:r>
              <a:rPr lang="vi-VN" altLang="en-US" sz="2800" dirty="0">
                <a:latin typeface="Times New Roman" panose="02020603050405020304" pitchFamily="18" charset="0"/>
              </a:rPr>
              <a:t>A. peptide	B. glycosidic 	C. bổ sung		D. hidro</a:t>
            </a:r>
          </a:p>
        </p:txBody>
      </p:sp>
      <p:sp>
        <p:nvSpPr>
          <p:cNvPr id="4" name="Rectangle 3"/>
          <p:cNvSpPr txBox="1">
            <a:spLocks noChangeArrowheads="1"/>
          </p:cNvSpPr>
          <p:nvPr/>
        </p:nvSpPr>
        <p:spPr bwMode="auto">
          <a:xfrm>
            <a:off x="76200" y="2399489"/>
            <a:ext cx="8915400" cy="26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609600" indent="-609600">
              <a:buFontTx/>
              <a:buNone/>
            </a:pPr>
            <a:r>
              <a:rPr lang="vi-VN" altLang="en-US" sz="2800" b="1" kern="0" dirty="0">
                <a:solidFill>
                  <a:srgbClr val="FF0066"/>
                </a:solidFill>
                <a:latin typeface="Times New Roman" panose="02020603050405020304" pitchFamily="18" charset="0"/>
                <a:cs typeface="Times New Roman" panose="02020603050405020304" pitchFamily="18" charset="0"/>
              </a:rPr>
              <a:t>Câu 2</a:t>
            </a:r>
            <a:r>
              <a:rPr lang="vi-VN" altLang="en-US" sz="2800" kern="0" dirty="0">
                <a:solidFill>
                  <a:srgbClr val="FF0066"/>
                </a:solidFill>
                <a:latin typeface="Times New Roman" panose="02020603050405020304" pitchFamily="18" charset="0"/>
                <a:cs typeface="Times New Roman" panose="02020603050405020304" pitchFamily="18" charset="0"/>
              </a:rPr>
              <a:t>: Mỡ được cấu tạo từ</a:t>
            </a:r>
            <a:endParaRPr lang="vi-VN" altLang="en-US" sz="2800" kern="0" dirty="0">
              <a:solidFill>
                <a:srgbClr val="FF0066"/>
              </a:solidFill>
              <a:latin typeface="Times New Roman" panose="02020603050405020304" pitchFamily="18" charset="0"/>
            </a:endParaRPr>
          </a:p>
          <a:p>
            <a:pPr marL="0" indent="0">
              <a:buNone/>
            </a:pPr>
            <a:r>
              <a:rPr lang="vi-VN" sz="2800" dirty="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glycerol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1 acid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photphat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r>
              <a:rPr lang="vi-VN" sz="2800" dirty="0">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glycerol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r>
              <a:rPr lang="vi-VN" altLang="en-US" sz="2800" kern="0" dirty="0">
                <a:latin typeface="Times New Roman" panose="02020603050405020304" pitchFamily="18"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glycerol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2 acid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r>
              <a:rPr lang="vi-VN" altLang="en-US" sz="2800" kern="0" dirty="0">
                <a:latin typeface="Times New Roman" panose="02020603050405020304" pitchFamily="18" charset="0"/>
                <a:cs typeface="Times New Roman" panose="02020603050405020304" pitchFamily="18" charset="0"/>
              </a:rPr>
              <a:t>D</a:t>
            </a:r>
            <a:r>
              <a:rPr lang="vi-VN" altLang="en-US" sz="2800" b="1" kern="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glycerol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3 acid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photphat</a:t>
            </a:r>
            <a:r>
              <a:rPr lang="en-US" sz="2800" dirty="0">
                <a:latin typeface="Times New Roman" panose="02020603050405020304" pitchFamily="18" charset="0"/>
                <a:cs typeface="Times New Roman" panose="02020603050405020304" pitchFamily="18" charset="0"/>
              </a:rPr>
              <a:t>.</a:t>
            </a:r>
            <a:endParaRPr lang="vi-VN" altLang="en-US" sz="2800" b="1" kern="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86000" y="76200"/>
            <a:ext cx="4114800"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LUYỆN TẬP</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8" name="Rectangle 3"/>
          <p:cNvSpPr txBox="1">
            <a:spLocks noChangeArrowheads="1"/>
          </p:cNvSpPr>
          <p:nvPr/>
        </p:nvSpPr>
        <p:spPr>
          <a:xfrm>
            <a:off x="212387" y="5098370"/>
            <a:ext cx="8824663" cy="20948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altLang="en-US" sz="2800" b="1" dirty="0">
                <a:solidFill>
                  <a:srgbClr val="FF0066"/>
                </a:solidFill>
                <a:latin typeface="Times New Roman" panose="02020603050405020304" pitchFamily="18" charset="0"/>
                <a:cs typeface="Times New Roman" panose="02020603050405020304" pitchFamily="18" charset="0"/>
              </a:rPr>
              <a:t>Câu 3: </a:t>
            </a:r>
            <a:r>
              <a:rPr lang="en-US" sz="2800" dirty="0" err="1">
                <a:solidFill>
                  <a:srgbClr val="FF0066"/>
                </a:solidFill>
                <a:latin typeface="Times New Roman" panose="02020603050405020304" pitchFamily="18" charset="0"/>
                <a:cs typeface="Times New Roman" panose="02020603050405020304" pitchFamily="18" charset="0"/>
              </a:rPr>
              <a:t>Cơ</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thể</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người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không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tiêu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hóa</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được</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loại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đường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nào</a:t>
            </a:r>
            <a:r>
              <a:rPr lang="en-US" sz="2800" dirty="0">
                <a:solidFill>
                  <a:srgbClr val="FF0066"/>
                </a:solidFill>
                <a:latin typeface="Times New Roman" panose="02020603050405020304" pitchFamily="18" charset="0"/>
                <a:cs typeface="Times New Roman" panose="02020603050405020304" pitchFamily="18" charset="0"/>
              </a:rPr>
              <a:t>?</a:t>
            </a:r>
          </a:p>
          <a:p>
            <a:pPr marL="0" indent="0">
              <a:buFont typeface="Arial" pitchFamily="34" charset="0"/>
              <a:buNone/>
            </a:pPr>
            <a:r>
              <a:rPr lang="vi-VN" altLang="en-US" sz="2800" dirty="0">
                <a:latin typeface="Times New Roman" panose="02020603050405020304" pitchFamily="18" charset="0"/>
                <a:cs typeface="Times New Roman" panose="02020603050405020304" pitchFamily="18" charset="0"/>
              </a:rPr>
              <a:t>A. L</a:t>
            </a:r>
            <a:r>
              <a:rPr lang="vi-VN" sz="2800" dirty="0">
                <a:latin typeface="Times New Roman" panose="02020603050405020304" pitchFamily="18" charset="0"/>
                <a:cs typeface="Times New Roman" panose="02020603050405020304" pitchFamily="18" charset="0"/>
              </a:rPr>
              <a:t>actose</a:t>
            </a:r>
            <a:r>
              <a:rPr lang="vi-VN" altLang="en-US" sz="2800" dirty="0">
                <a:latin typeface="Times New Roman" panose="02020603050405020304" pitchFamily="18" charset="0"/>
                <a:cs typeface="Times New Roman" panose="02020603050405020304" pitchFamily="18" charset="0"/>
              </a:rPr>
              <a:t>	    B. Maltose	C. Sucrose	D. Cellulose</a:t>
            </a:r>
          </a:p>
        </p:txBody>
      </p:sp>
    </p:spTree>
    <p:extLst>
      <p:ext uri="{BB962C8B-B14F-4D97-AF65-F5344CB8AC3E}">
        <p14:creationId xmlns:p14="http://schemas.microsoft.com/office/powerpoint/2010/main" val="3091796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03">
                                            <p:txEl>
                                              <p:pRg st="0" end="0"/>
                                            </p:txEl>
                                          </p:spTgt>
                                        </p:tgtEl>
                                        <p:attrNameLst>
                                          <p:attrName>style.visibility</p:attrName>
                                        </p:attrNameLst>
                                      </p:cBhvr>
                                      <p:to>
                                        <p:strVal val="visible"/>
                                      </p:to>
                                    </p:set>
                                    <p:anim calcmode="discrete" valueType="clr">
                                      <p:cBhvr override="childStyle">
                                        <p:cTn id="7" dur="80"/>
                                        <p:tgtEl>
                                          <p:spTgt spid="512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0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0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03">
                                            <p:txEl>
                                              <p:pRg st="1" end="1"/>
                                            </p:txEl>
                                          </p:spTgt>
                                        </p:tgtEl>
                                        <p:attrNameLst>
                                          <p:attrName>style.visibility</p:attrName>
                                        </p:attrNameLst>
                                      </p:cBhvr>
                                      <p:to>
                                        <p:strVal val="visible"/>
                                      </p:to>
                                    </p:set>
                                    <p:anim calcmode="discrete" valueType="clr">
                                      <p:cBhvr override="childStyle">
                                        <p:cTn id="14" dur="80"/>
                                        <p:tgtEl>
                                          <p:spTgt spid="5120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0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120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0" presetClass="path" presetSubtype="0" accel="50000" decel="50000" fill="hold" grpId="0" nodeType="clickEffect">
                                  <p:stCondLst>
                                    <p:cond delay="0"/>
                                  </p:stCondLst>
                                  <p:childTnLst>
                                    <p:animMotion origin="layout" path="M 0 2.59259E-6 L -0.44097 2.59259E-6 C -0.64271 2.59259E-6 -0.875 -0.17709 -0.875 -0.32014 L -0.875 -0.63866 " pathEditMode="relative" rAng="0" ptsTypes="AAAA">
                                      <p:cBhvr>
                                        <p:cTn id="20" dur="2000" fill="hold"/>
                                        <p:tgtEl>
                                          <p:spTgt spid="5"/>
                                        </p:tgtEl>
                                        <p:attrNameLst>
                                          <p:attrName>ppt_x</p:attrName>
                                          <p:attrName>ppt_y</p:attrName>
                                        </p:attrNameLst>
                                      </p:cBhvr>
                                      <p:rCtr x="-43750" y="-31944"/>
                                    </p:animMotion>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ox(in)">
                                      <p:cBhvr>
                                        <p:cTn id="25" dur="500"/>
                                        <p:tgtEl>
                                          <p:spTgt spid="4">
                                            <p:txEl>
                                              <p:pRg st="0" end="0"/>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ox(in)">
                                      <p:cBhvr>
                                        <p:cTn id="28" dur="500"/>
                                        <p:tgtEl>
                                          <p:spTgt spid="4">
                                            <p:txEl>
                                              <p:pRg st="1" end="1"/>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box(in)">
                                      <p:cBhvr>
                                        <p:cTn id="31" dur="500"/>
                                        <p:tgtEl>
                                          <p:spTgt spid="4">
                                            <p:txEl>
                                              <p:pRg st="2" end="2"/>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ox(in)">
                                      <p:cBhvr>
                                        <p:cTn id="34" dur="500"/>
                                        <p:tgtEl>
                                          <p:spTgt spid="4">
                                            <p:txEl>
                                              <p:pRg st="3" end="3"/>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box(i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path" presetSubtype="0" accel="50000" decel="50000" fill="hold" grpId="0" nodeType="clickEffect">
                                  <p:stCondLst>
                                    <p:cond delay="0"/>
                                  </p:stCondLst>
                                  <p:childTnLst>
                                    <p:animMotion origin="layout" path="M 0 0.00093 L -0.44531 0.00093 C -0.64913 0.00093 -0.88333 0.12824 -0.88333 0.23056 L -0.88333 0.46019 " pathEditMode="relative" rAng="0" ptsTypes="AAAA">
                                      <p:cBhvr>
                                        <p:cTn id="41" dur="2000" fill="hold"/>
                                        <p:tgtEl>
                                          <p:spTgt spid="6"/>
                                        </p:tgtEl>
                                        <p:attrNameLst>
                                          <p:attrName>ppt_x</p:attrName>
                                          <p:attrName>ppt_y</p:attrName>
                                        </p:attrNameLst>
                                      </p:cBhvr>
                                      <p:rCtr x="-44167" y="22963"/>
                                    </p:animMotion>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46"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48" dur="80"/>
                                        <p:tgtEl>
                                          <p:spTgt spid="8">
                                            <p:txEl>
                                              <p:pRg st="0" end="0"/>
                                            </p:txEl>
                                          </p:spTgt>
                                        </p:tgtEl>
                                        <p:attrNameLst>
                                          <p:attrName>fill.type</p:attrName>
                                        </p:attrNameLst>
                                      </p:cBhvr>
                                      <p:to>
                                        <p:strVal val="solid"/>
                                      </p:to>
                                    </p:set>
                                  </p:childTnLst>
                                </p:cTn>
                              </p:par>
                            </p:childTnLst>
                          </p:cTn>
                        </p:par>
                        <p:par>
                          <p:cTn id="49" fill="hold">
                            <p:stCondLst>
                              <p:cond delay="180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5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54" dur="80"/>
                                        <p:tgtEl>
                                          <p:spTgt spid="8">
                                            <p:txEl>
                                              <p:pRg st="1" end="1"/>
                                            </p:txEl>
                                          </p:spTgt>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50" presetClass="path" presetSubtype="0" accel="50000" decel="50000" fill="hold" grpId="0" nodeType="clickEffect">
                                  <p:stCondLst>
                                    <p:cond delay="0"/>
                                  </p:stCondLst>
                                  <p:childTnLst>
                                    <p:animMotion origin="layout" path="M -2.77778E-6 -3.7037E-6 L 0.34254 -3.7037E-6 C 0.50052 -3.7037E-6 0.6816 -0.02245 0.6816 -0.04027 L 0.6816 -0.07939 " pathEditMode="relative" rAng="0" ptsTypes="AAAA">
                                      <p:cBhvr>
                                        <p:cTn id="58" dur="2000" fill="hold"/>
                                        <p:tgtEl>
                                          <p:spTgt spid="9"/>
                                        </p:tgtEl>
                                        <p:attrNameLst>
                                          <p:attrName>ppt_x</p:attrName>
                                          <p:attrName>ppt_y</p:attrName>
                                        </p:attrNameLst>
                                      </p:cBhvr>
                                      <p:rCtr x="3408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5" grpId="0" animBg="1"/>
      <p:bldP spid="51203" grpId="0" build="p"/>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1549059">
            <a:off x="8399751" y="5014528"/>
            <a:ext cx="609600" cy="638944"/>
          </a:xfrm>
          <a:prstGeom prst="star8">
            <a:avLst>
              <a:gd name="adj"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2400" dirty="0"/>
          </a:p>
        </p:txBody>
      </p:sp>
      <p:sp>
        <p:nvSpPr>
          <p:cNvPr id="5" name="AutoShape 4"/>
          <p:cNvSpPr>
            <a:spLocks noChangeArrowheads="1"/>
          </p:cNvSpPr>
          <p:nvPr/>
        </p:nvSpPr>
        <p:spPr bwMode="auto">
          <a:xfrm rot="1549059">
            <a:off x="7881108" y="5968255"/>
            <a:ext cx="609600" cy="638944"/>
          </a:xfrm>
          <a:prstGeom prst="star8">
            <a:avLst>
              <a:gd name="adj"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2400" dirty="0"/>
          </a:p>
        </p:txBody>
      </p:sp>
      <p:sp>
        <p:nvSpPr>
          <p:cNvPr id="4" name="Rectangle 3"/>
          <p:cNvSpPr txBox="1">
            <a:spLocks noChangeArrowheads="1"/>
          </p:cNvSpPr>
          <p:nvPr/>
        </p:nvSpPr>
        <p:spPr bwMode="auto">
          <a:xfrm>
            <a:off x="17750" y="76200"/>
            <a:ext cx="897384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609600" indent="-609600">
              <a:buFontTx/>
              <a:buNone/>
            </a:pPr>
            <a:r>
              <a:rPr lang="vi-VN" altLang="en-US" sz="2600" b="1" kern="0" dirty="0">
                <a:solidFill>
                  <a:srgbClr val="FF0066"/>
                </a:solidFill>
                <a:latin typeface="Times New Roman" panose="02020603050405020304" pitchFamily="18" charset="0"/>
                <a:cs typeface="Times New Roman" panose="02020603050405020304" pitchFamily="18" charset="0"/>
              </a:rPr>
              <a:t>Câu 4:</a:t>
            </a:r>
            <a:r>
              <a:rPr lang="vi-VN" altLang="en-US" sz="2600" kern="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Sự</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khác</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biệt</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trong</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cấu</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trúc</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của</a:t>
            </a:r>
            <a:r>
              <a:rPr lang="en-US" sz="2600" dirty="0">
                <a:solidFill>
                  <a:srgbClr val="FF0066"/>
                </a:solidFill>
                <a:latin typeface="Times New Roman" panose="02020603050405020304" pitchFamily="18" charset="0"/>
                <a:cs typeface="Times New Roman" panose="02020603050405020304" pitchFamily="18" charset="0"/>
              </a:rPr>
              <a:t> </a:t>
            </a:r>
            <a:r>
              <a:rPr lang="vi-VN" sz="2600" dirty="0">
                <a:solidFill>
                  <a:srgbClr val="FF0066"/>
                </a:solidFill>
                <a:latin typeface="Times New Roman" panose="02020603050405020304" pitchFamily="18" charset="0"/>
                <a:cs typeface="Times New Roman" panose="02020603050405020304" pitchFamily="18" charset="0"/>
              </a:rPr>
              <a:t>DNA</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và</a:t>
            </a:r>
            <a:r>
              <a:rPr lang="en-US" sz="2600" dirty="0">
                <a:solidFill>
                  <a:srgbClr val="FF0066"/>
                </a:solidFill>
                <a:latin typeface="Times New Roman" panose="02020603050405020304" pitchFamily="18" charset="0"/>
                <a:cs typeface="Times New Roman" panose="02020603050405020304" pitchFamily="18" charset="0"/>
              </a:rPr>
              <a:t> </a:t>
            </a:r>
            <a:r>
              <a:rPr lang="vi-VN" sz="2600" dirty="0">
                <a:solidFill>
                  <a:srgbClr val="FF0066"/>
                </a:solidFill>
                <a:latin typeface="Times New Roman" panose="02020603050405020304" pitchFamily="18" charset="0"/>
                <a:cs typeface="Times New Roman" panose="02020603050405020304" pitchFamily="18" charset="0"/>
              </a:rPr>
              <a:t>RNA</a:t>
            </a:r>
            <a:r>
              <a:rPr lang="en-US"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thể</a:t>
            </a:r>
            <a:r>
              <a:rPr lang="vi-VN" sz="2600" dirty="0">
                <a:solidFill>
                  <a:srgbClr val="FF0066"/>
                </a:solidFill>
                <a:latin typeface="Times New Roman" panose="02020603050405020304" pitchFamily="18" charset="0"/>
                <a:cs typeface="Times New Roman" panose="02020603050405020304" pitchFamily="18" charset="0"/>
              </a:rPr>
              <a:t> </a:t>
            </a:r>
            <a:r>
              <a:rPr lang="en-US" sz="2600" dirty="0" err="1">
                <a:solidFill>
                  <a:srgbClr val="FF0066"/>
                </a:solidFill>
                <a:latin typeface="Times New Roman" panose="02020603050405020304" pitchFamily="18" charset="0"/>
                <a:cs typeface="Times New Roman" panose="02020603050405020304" pitchFamily="18" charset="0"/>
              </a:rPr>
              <a:t>hiện</a:t>
            </a:r>
            <a:r>
              <a:rPr lang="en-US" sz="2600" dirty="0">
                <a:solidFill>
                  <a:srgbClr val="FF0066"/>
                </a:solidFill>
                <a:latin typeface="Times New Roman" panose="02020603050405020304" pitchFamily="18" charset="0"/>
                <a:cs typeface="Times New Roman" panose="02020603050405020304" pitchFamily="18" charset="0"/>
              </a:rPr>
              <a:t> ở</a:t>
            </a:r>
            <a:endParaRPr lang="vi-VN" sz="2600" dirty="0">
              <a:solidFill>
                <a:srgbClr val="FF0066"/>
              </a:solidFill>
              <a:latin typeface="Times New Roman" panose="02020603050405020304" pitchFamily="18" charset="0"/>
              <a:cs typeface="Times New Roman" panose="02020603050405020304" pitchFamily="18" charset="0"/>
            </a:endParaRPr>
          </a:p>
          <a:p>
            <a:pPr marL="0" indent="0">
              <a:buNone/>
            </a:pPr>
            <a:r>
              <a:rPr lang="vi-VN" sz="2600" dirty="0">
                <a:latin typeface="Times New Roman" panose="02020603050405020304" pitchFamily="18" charset="0"/>
                <a:cs typeface="Times New Roman" panose="02020603050405020304" pitchFamily="18" charset="0"/>
              </a:rPr>
              <a:t>A. DNA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po</a:t>
            </a:r>
            <a:r>
              <a:rPr lang="vi-VN" sz="2600" dirty="0">
                <a:latin typeface="Times New Roman" panose="02020603050405020304" pitchFamily="18" charset="0"/>
                <a:cs typeface="Times New Roman" panose="02020603050405020304" pitchFamily="18" charset="0"/>
              </a:rPr>
              <a:t>linucleotide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còn</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po</a:t>
            </a:r>
            <a:r>
              <a:rPr lang="vi-VN" sz="2600" dirty="0">
                <a:latin typeface="Times New Roman" panose="02020603050405020304" pitchFamily="18" charset="0"/>
                <a:cs typeface="Times New Roman" panose="02020603050405020304" pitchFamily="18" charset="0"/>
              </a:rPr>
              <a:t>linucleotide</a:t>
            </a:r>
            <a:r>
              <a:rPr lang="en-US" sz="2600" dirty="0">
                <a:latin typeface="Times New Roman" panose="02020603050405020304" pitchFamily="18" charset="0"/>
                <a:cs typeface="Times New Roman" panose="02020603050405020304" pitchFamily="18" charset="0"/>
              </a:rPr>
              <a:t>.</a:t>
            </a:r>
            <a:endParaRPr lang="vi-VN" sz="2600" dirty="0">
              <a:latin typeface="Times New Roman" panose="02020603050405020304" pitchFamily="18" charset="0"/>
              <a:cs typeface="Times New Roman" panose="02020603050405020304" pitchFamily="18" charset="0"/>
            </a:endParaRPr>
          </a:p>
          <a:p>
            <a:pPr marL="0" indent="0">
              <a:buNone/>
            </a:pPr>
            <a:r>
              <a:rPr lang="vi-VN" sz="2600" dirty="0">
                <a:latin typeface="Times New Roman" panose="02020603050405020304" pitchFamily="18" charset="0"/>
                <a:cs typeface="Times New Roman" panose="02020603050405020304" pitchFamily="18" charset="0"/>
              </a:rPr>
              <a:t>B. DNA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po</a:t>
            </a:r>
            <a:r>
              <a:rPr lang="vi-VN" sz="2600" dirty="0">
                <a:latin typeface="Times New Roman" panose="02020603050405020304" pitchFamily="18" charset="0"/>
                <a:cs typeface="Times New Roman" panose="02020603050405020304" pitchFamily="18" charset="0"/>
              </a:rPr>
              <a:t>linucleotide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còn</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po</a:t>
            </a:r>
            <a:r>
              <a:rPr lang="vi-VN" sz="2600" dirty="0">
                <a:latin typeface="Times New Roman" panose="02020603050405020304" pitchFamily="18" charset="0"/>
                <a:cs typeface="Times New Roman" panose="02020603050405020304" pitchFamily="18" charset="0"/>
              </a:rPr>
              <a:t>linucleotide</a:t>
            </a:r>
            <a:r>
              <a:rPr lang="en-US" sz="2600" dirty="0">
                <a:latin typeface="Times New Roman" panose="02020603050405020304" pitchFamily="18" charset="0"/>
                <a:cs typeface="Times New Roman" panose="02020603050405020304" pitchFamily="18" charset="0"/>
              </a:rPr>
              <a:t>.</a:t>
            </a:r>
            <a:endParaRPr lang="vi-VN" sz="2600" dirty="0">
              <a:latin typeface="Times New Roman" panose="02020603050405020304" pitchFamily="18" charset="0"/>
              <a:cs typeface="Times New Roman" panose="02020603050405020304" pitchFamily="18" charset="0"/>
            </a:endParaRPr>
          </a:p>
          <a:p>
            <a:pPr marL="0" indent="0">
              <a:buNone/>
            </a:pPr>
            <a:r>
              <a:rPr lang="vi-VN" altLang="en-US" sz="2600" kern="0" dirty="0">
                <a:latin typeface="Times New Roman" panose="02020603050405020304" pitchFamily="18" charset="0"/>
                <a:cs typeface="Times New Roman" panose="02020603050405020304" pitchFamily="18" charset="0"/>
              </a:rPr>
              <a:t>C. </a:t>
            </a:r>
            <a:r>
              <a:rPr lang="vi-VN" sz="2600" dirty="0">
                <a:latin typeface="Times New Roman" panose="02020603050405020304" pitchFamily="18" charset="0"/>
                <a:cs typeface="Times New Roman" panose="02020603050405020304" pitchFamily="18" charset="0"/>
              </a:rPr>
              <a:t>DNA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di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còn</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di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DNA</a:t>
            </a:r>
            <a:r>
              <a:rPr lang="en-US" sz="2600" dirty="0">
                <a:latin typeface="Times New Roman" panose="02020603050405020304" pitchFamily="18" charset="0"/>
                <a:cs typeface="Times New Roman" panose="02020603050405020304" pitchFamily="18" charset="0"/>
              </a:rPr>
              <a:t>  sang protein.</a:t>
            </a:r>
          </a:p>
          <a:p>
            <a:pPr marL="0" indent="0">
              <a:buNone/>
            </a:pPr>
            <a:r>
              <a:rPr lang="vi-VN" altLang="en-US" sz="2600" kern="0" dirty="0">
                <a:latin typeface="Times New Roman" panose="02020603050405020304" pitchFamily="18" charset="0"/>
                <a:cs typeface="Times New Roman" panose="02020603050405020304" pitchFamily="18" charset="0"/>
              </a:rPr>
              <a:t>D</a:t>
            </a:r>
            <a:r>
              <a:rPr lang="vi-VN" altLang="en-US" sz="2600" b="1" kern="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DNA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a:t>
            </a:r>
          </a:p>
        </p:txBody>
      </p:sp>
      <p:sp>
        <p:nvSpPr>
          <p:cNvPr id="8" name="Rectangle 3"/>
          <p:cNvSpPr txBox="1">
            <a:spLocks noChangeArrowheads="1"/>
          </p:cNvSpPr>
          <p:nvPr/>
        </p:nvSpPr>
        <p:spPr bwMode="auto">
          <a:xfrm>
            <a:off x="228600" y="4003204"/>
            <a:ext cx="8088380" cy="26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609600" indent="-609600">
              <a:buFontTx/>
              <a:buNone/>
            </a:pPr>
            <a:r>
              <a:rPr lang="vi-VN" altLang="en-US" sz="2800" b="1" kern="0" dirty="0">
                <a:solidFill>
                  <a:srgbClr val="FF0066"/>
                </a:solidFill>
                <a:latin typeface="Times New Roman" panose="02020603050405020304" pitchFamily="18" charset="0"/>
                <a:cs typeface="Times New Roman" panose="02020603050405020304" pitchFamily="18" charset="0"/>
              </a:rPr>
              <a:t>Câu 5:</a:t>
            </a:r>
            <a:r>
              <a:rPr lang="vi-VN" altLang="en-US" sz="2800" kern="0" dirty="0">
                <a:solidFill>
                  <a:srgbClr val="FF0066"/>
                </a:solidFill>
                <a:latin typeface="Times New Roman" panose="02020603050405020304" pitchFamily="18" charset="0"/>
                <a:cs typeface="Times New Roman" panose="02020603050405020304" pitchFamily="18" charset="0"/>
              </a:rPr>
              <a:t> Chức năng của DNA là:</a:t>
            </a:r>
          </a:p>
          <a:p>
            <a:pPr marL="0" indent="0">
              <a:buNone/>
            </a:pPr>
            <a:r>
              <a:rPr lang="vi-VN" sz="2800" dirty="0">
                <a:latin typeface="Times New Roman" panose="02020603050405020304" pitchFamily="18" charset="0"/>
                <a:cs typeface="Times New Roman" panose="02020603050405020304" pitchFamily="18" charset="0"/>
              </a:rPr>
              <a:t>A. Mang, bảo quản và truyền đạt thông tin di truyền</a:t>
            </a:r>
          </a:p>
          <a:p>
            <a:pPr marL="0" indent="0">
              <a:buNone/>
            </a:pPr>
            <a:r>
              <a:rPr lang="vi-VN" sz="2800" dirty="0">
                <a:latin typeface="Times New Roman" panose="02020603050405020304" pitchFamily="18" charset="0"/>
                <a:cs typeface="Times New Roman" panose="02020603050405020304" pitchFamily="18" charset="0"/>
              </a:rPr>
              <a:t>B. cấu tạo nên tế bào</a:t>
            </a:r>
          </a:p>
          <a:p>
            <a:pPr marL="0" indent="0">
              <a:buNone/>
            </a:pPr>
            <a:r>
              <a:rPr lang="vi-VN" altLang="en-US" sz="2800" kern="0" dirty="0">
                <a:latin typeface="Times New Roman" panose="02020603050405020304" pitchFamily="18" charset="0"/>
                <a:cs typeface="Times New Roman" panose="02020603050405020304" pitchFamily="18" charset="0"/>
              </a:rPr>
              <a:t>C. Phiên mã để tổng hợp protein</a:t>
            </a:r>
          </a:p>
          <a:p>
            <a:pPr marL="0" indent="0">
              <a:buNone/>
            </a:pPr>
            <a:r>
              <a:rPr lang="vi-VN" altLang="en-US" sz="2800" kern="0" dirty="0">
                <a:latin typeface="Times New Roman" panose="02020603050405020304" pitchFamily="18" charset="0"/>
                <a:cs typeface="Times New Roman" panose="02020603050405020304" pitchFamily="18" charset="0"/>
              </a:rPr>
              <a:t>D</a:t>
            </a:r>
            <a:r>
              <a:rPr lang="vi-VN" altLang="en-US" sz="2800" b="1" kern="0" dirty="0">
                <a:latin typeface="Times New Roman" panose="02020603050405020304" pitchFamily="18" charset="0"/>
                <a:cs typeface="Times New Roman" panose="02020603050405020304" pitchFamily="18" charset="0"/>
              </a:rPr>
              <a:t>. </a:t>
            </a:r>
            <a:r>
              <a:rPr lang="vi-VN" altLang="en-US" sz="2800" kern="0" dirty="0">
                <a:latin typeface="Times New Roman" panose="02020603050405020304" pitchFamily="18" charset="0"/>
                <a:cs typeface="Times New Roman" panose="02020603050405020304" pitchFamily="18" charset="0"/>
              </a:rPr>
              <a:t>dự trữ năng lượng cho tế bào và cơ thể</a:t>
            </a:r>
            <a:r>
              <a:rPr lang="en-US" sz="2800" dirty="0">
                <a:latin typeface="Times New Roman" panose="02020603050405020304" pitchFamily="18" charset="0"/>
                <a:cs typeface="Times New Roman" panose="02020603050405020304" pitchFamily="18" charset="0"/>
              </a:rPr>
              <a:t>.</a:t>
            </a:r>
            <a:endParaRPr lang="vi-VN" altLang="en-US" sz="28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803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path" presetSubtype="0" accel="50000" decel="50000" fill="hold" grpId="0" nodeType="clickEffect">
                                  <p:stCondLst>
                                    <p:cond delay="0"/>
                                  </p:stCondLst>
                                  <p:childTnLst>
                                    <p:animMotion origin="layout" path="M -0.00833 0.00532 L -0.43802 0.00532 C -0.63455 0.00532 -0.86181 -0.21875 -0.86181 -0.39977 L -0.86181 -0.80278 " pathEditMode="relative" rAng="0" ptsTypes="AAAA">
                                      <p:cBhvr>
                                        <p:cTn id="31" dur="2000" fill="hold"/>
                                        <p:tgtEl>
                                          <p:spTgt spid="5"/>
                                        </p:tgtEl>
                                        <p:attrNameLst>
                                          <p:attrName>ppt_x</p:attrName>
                                          <p:attrName>ppt_y</p:attrName>
                                        </p:attrNameLst>
                                      </p:cBhvr>
                                      <p:rCtr x="-42674" y="-40417"/>
                                    </p:animMotion>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box(in)">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box(in)">
                                      <p:cBhvr>
                                        <p:cTn id="41" dur="500"/>
                                        <p:tgtEl>
                                          <p:spTgt spid="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box(in)">
                                      <p:cBhvr>
                                        <p:cTn id="46" dur="500"/>
                                        <p:tgtEl>
                                          <p:spTgt spid="8">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box(in)">
                                      <p:cBhvr>
                                        <p:cTn id="51" dur="500"/>
                                        <p:tgtEl>
                                          <p:spTgt spid="8">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box(in)">
                                      <p:cBhvr>
                                        <p:cTn id="56" dur="500"/>
                                        <p:tgtEl>
                                          <p:spTgt spid="8">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path" presetSubtype="0" accel="50000" decel="50000" fill="hold" grpId="0" nodeType="clickEffect">
                                  <p:stCondLst>
                                    <p:cond delay="0"/>
                                  </p:stCondLst>
                                  <p:childTnLst>
                                    <p:animMotion origin="layout" path="M -0.20313 0.48889 L -0.55538 0.48889 C -0.71649 0.48889 -0.90191 0.33125 -0.90191 0.2037 L -0.90191 -0.07986 " pathEditMode="relative" rAng="0" ptsTypes="AAAA">
                                      <p:cBhvr>
                                        <p:cTn id="60" dur="2000" fill="hold"/>
                                        <p:tgtEl>
                                          <p:spTgt spid="6"/>
                                        </p:tgtEl>
                                        <p:attrNameLst>
                                          <p:attrName>ppt_x</p:attrName>
                                          <p:attrName>ppt_y</p:attrName>
                                        </p:attrNameLst>
                                      </p:cBhvr>
                                      <p:rCtr x="-34948" y="-2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85925" y="1304870"/>
            <a:ext cx="7305675" cy="830997"/>
          </a:xfrm>
          <a:prstGeom prst="rect">
            <a:avLst/>
          </a:prstGeom>
          <a:solidFill>
            <a:schemeClr val="accent1">
              <a:lumMod val="20000"/>
              <a:lumOff val="80000"/>
            </a:schemeClr>
          </a:solidFill>
        </p:spPr>
        <p:txBody>
          <a:bodyPr wrap="square" rtlCol="0">
            <a:spAutoFit/>
          </a:bodyPr>
          <a:lstStyle/>
          <a:p>
            <a:r>
              <a:rPr lang="vi-VN" sz="2400" b="1" dirty="0">
                <a:solidFill>
                  <a:srgbClr val="FF0000"/>
                </a:solidFill>
                <a:latin typeface="+mj-lt"/>
              </a:rPr>
              <a:t>1.1 Carbohydrate là gì? Gồm những nhóm nào? Chức năng chính là gì?</a:t>
            </a:r>
          </a:p>
        </p:txBody>
      </p:sp>
      <p:sp>
        <p:nvSpPr>
          <p:cNvPr id="12" name="TextBox 11"/>
          <p:cNvSpPr txBox="1"/>
          <p:nvPr/>
        </p:nvSpPr>
        <p:spPr>
          <a:xfrm>
            <a:off x="898086" y="3429000"/>
            <a:ext cx="7924800" cy="1938992"/>
          </a:xfrm>
          <a:prstGeom prst="rect">
            <a:avLst/>
          </a:prstGeom>
          <a:noFill/>
        </p:spPr>
        <p:txBody>
          <a:bodyPr wrap="square" rtlCol="0">
            <a:spAutoFit/>
          </a:bodyPr>
          <a:lstStyle/>
          <a:p>
            <a:pPr marL="342900" indent="-342900">
              <a:buFontTx/>
              <a:buChar char="-"/>
            </a:pPr>
            <a:r>
              <a:rPr lang="nl-NL" sz="2400" dirty="0">
                <a:latin typeface="Times New Roman" panose="02020603050405020304" pitchFamily="18" charset="0"/>
                <a:cs typeface="Times New Roman" panose="02020603050405020304" pitchFamily="18" charset="0"/>
              </a:rPr>
              <a:t>Cacbohyđrat là được cấu tạo từ </a:t>
            </a:r>
            <a:r>
              <a:rPr lang="vi-VN" sz="2400" dirty="0">
                <a:latin typeface="Times New Roman" panose="02020603050405020304" pitchFamily="18" charset="0"/>
                <a:cs typeface="Times New Roman" panose="02020603050405020304" pitchFamily="18" charset="0"/>
              </a:rPr>
              <a:t>các</a:t>
            </a:r>
            <a:r>
              <a:rPr lang="nl-NL" sz="2400" dirty="0">
                <a:latin typeface="Times New Roman" panose="02020603050405020304" pitchFamily="18" charset="0"/>
                <a:cs typeface="Times New Roman" panose="02020603050405020304" pitchFamily="18" charset="0"/>
              </a:rPr>
              <a:t> nguyên </a:t>
            </a:r>
            <a:r>
              <a:rPr lang="vi-VN" sz="2400" dirty="0">
                <a:latin typeface="Times New Roman" panose="02020603050405020304" pitchFamily="18" charset="0"/>
                <a:cs typeface="Times New Roman" panose="02020603050405020304" pitchFamily="18" charset="0"/>
              </a:rPr>
              <a:t>tử</a:t>
            </a:r>
            <a:r>
              <a:rPr lang="nl-NL"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nl-NL"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 và</a:t>
            </a:r>
            <a:r>
              <a:rPr lang="nl-NL" sz="2400" dirty="0">
                <a:latin typeface="Times New Roman" panose="02020603050405020304" pitchFamily="18" charset="0"/>
                <a:cs typeface="Times New Roman" panose="02020603050405020304" pitchFamily="18" charset="0"/>
              </a:rPr>
              <a:t> O theo </a:t>
            </a:r>
            <a:r>
              <a:rPr lang="vi-VN" sz="2400" dirty="0">
                <a:latin typeface="Times New Roman" panose="02020603050405020304" pitchFamily="18" charset="0"/>
                <a:cs typeface="Times New Roman" panose="02020603050405020304" pitchFamily="18" charset="0"/>
              </a:rPr>
              <a:t>tỉ lệ 1 : 2 : 1 và </a:t>
            </a:r>
            <a:r>
              <a:rPr lang="nl-NL" sz="2400" dirty="0">
                <a:latin typeface="Times New Roman" panose="02020603050405020304" pitchFamily="18" charset="0"/>
                <a:cs typeface="Times New Roman" panose="02020603050405020304" pitchFamily="18" charset="0"/>
              </a:rPr>
              <a:t>công thức </a:t>
            </a:r>
            <a:r>
              <a:rPr lang="vi-VN" sz="2400" dirty="0">
                <a:latin typeface="Times New Roman" panose="02020603050405020304" pitchFamily="18" charset="0"/>
                <a:cs typeface="Times New Roman" panose="02020603050405020304" pitchFamily="18" charset="0"/>
              </a:rPr>
              <a:t>tổng quát là</a:t>
            </a:r>
            <a:r>
              <a:rPr lang="nl-NL"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vi-VN" sz="2400" baseline="-250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a:t>
            </a:r>
            <a:r>
              <a:rPr lang="vi-VN" sz="2400" baseline="-250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 bao g</a:t>
            </a:r>
            <a:r>
              <a:rPr lang="nl-NL" sz="2400" dirty="0">
                <a:latin typeface="Times New Roman" panose="02020603050405020304" pitchFamily="18" charset="0"/>
                <a:cs typeface="Times New Roman" panose="02020603050405020304" pitchFamily="18" charset="0"/>
              </a:rPr>
              <a:t>ồm</a:t>
            </a:r>
            <a:r>
              <a:rPr lang="vi-VN" sz="2400" dirty="0">
                <a:latin typeface="Times New Roman" panose="02020603050405020304" pitchFamily="18" charset="0"/>
                <a:cs typeface="Times New Roman" panose="02020603050405020304" pitchFamily="18" charset="0"/>
              </a:rPr>
              <a:t> các loại:</a:t>
            </a:r>
            <a:r>
              <a:rPr lang="nl-NL"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t>
            </a:r>
            <a:r>
              <a:rPr lang="nl-NL" sz="2400" dirty="0">
                <a:latin typeface="Times New Roman" panose="02020603050405020304" pitchFamily="18" charset="0"/>
                <a:cs typeface="Times New Roman" panose="02020603050405020304" pitchFamily="18" charset="0"/>
              </a:rPr>
              <a:t>ường đơn, đường đôi và đường đa.</a:t>
            </a:r>
            <a:endParaRPr lang="vi-VN" sz="2400" dirty="0">
              <a:latin typeface="Times New Roman" panose="02020603050405020304" pitchFamily="18" charset="0"/>
              <a:cs typeface="Times New Roman" panose="02020603050405020304" pitchFamily="18" charset="0"/>
            </a:endParaRPr>
          </a:p>
          <a:p>
            <a:pPr marL="342900" indent="-342900">
              <a:buFontTx/>
              <a:buChar char="-"/>
            </a:pPr>
            <a:r>
              <a:rPr lang="vi-VN" sz="2400" dirty="0">
                <a:latin typeface="Times New Roman" panose="02020603050405020304" pitchFamily="18" charset="0"/>
                <a:cs typeface="Times New Roman" panose="02020603050405020304" pitchFamily="18" charset="0"/>
              </a:rPr>
              <a:t>Chức năng chính là dự trữ năng lượng và cấu trúc nên các phân tử sinh học khác nhau.</a:t>
            </a:r>
            <a:endParaRPr lang="en-US" sz="2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78730"/>
            <a:ext cx="1381125" cy="1381125"/>
          </a:xfrm>
          <a:prstGeom prst="rect">
            <a:avLst/>
          </a:prstGeom>
        </p:spPr>
      </p:pic>
      <p:sp>
        <p:nvSpPr>
          <p:cNvPr id="5" name="Rectangle 6"/>
          <p:cNvSpPr>
            <a:spLocks noChangeArrowheads="1"/>
          </p:cNvSpPr>
          <p:nvPr/>
        </p:nvSpPr>
        <p:spPr bwMode="auto">
          <a:xfrm>
            <a:off x="0" y="0"/>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91199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43797577"/>
              </p:ext>
            </p:extLst>
          </p:nvPr>
        </p:nvGraphicFramePr>
        <p:xfrm>
          <a:off x="381000" y="1994817"/>
          <a:ext cx="8315997" cy="2817779"/>
        </p:xfrm>
        <a:graphic>
          <a:graphicData uri="http://schemas.openxmlformats.org/presentationml/2006/ole">
            <mc:AlternateContent xmlns:mc="http://schemas.openxmlformats.org/markup-compatibility/2006">
              <mc:Choice xmlns:v="urn:schemas-microsoft-com:vml" Requires="v">
                <p:oleObj spid="_x0000_s5480" name="PBrush" r:id="rId3" imgW="5996880" imgH="1866960" progId="">
                  <p:embed/>
                </p:oleObj>
              </mc:Choice>
              <mc:Fallback>
                <p:oleObj name="PBrush" r:id="rId3" imgW="5996880" imgH="1866960" progId="">
                  <p:embed/>
                  <p:pic>
                    <p:nvPicPr>
                      <p:cNvPr id="0" name=""/>
                      <p:cNvPicPr/>
                      <p:nvPr/>
                    </p:nvPicPr>
                    <p:blipFill>
                      <a:blip r:embed="rId4"/>
                      <a:stretch>
                        <a:fillRect/>
                      </a:stretch>
                    </p:blipFill>
                    <p:spPr>
                      <a:xfrm>
                        <a:off x="381000" y="1994817"/>
                        <a:ext cx="8315997" cy="2817779"/>
                      </a:xfrm>
                      <a:prstGeom prst="rect">
                        <a:avLst/>
                      </a:prstGeom>
                    </p:spPr>
                  </p:pic>
                </p:oleObj>
              </mc:Fallback>
            </mc:AlternateContent>
          </a:graphicData>
        </a:graphic>
      </p:graphicFrame>
      <p:sp>
        <p:nvSpPr>
          <p:cNvPr id="3" name="Rectangle 2"/>
          <p:cNvSpPr/>
          <p:nvPr/>
        </p:nvSpPr>
        <p:spPr>
          <a:xfrm>
            <a:off x="89170" y="459327"/>
            <a:ext cx="1856598" cy="461665"/>
          </a:xfrm>
          <a:prstGeom prst="rect">
            <a:avLst/>
          </a:prstGeom>
        </p:spPr>
        <p:txBody>
          <a:bodyPr wrap="none">
            <a:spAutoFit/>
          </a:bodyPr>
          <a:lstStyle/>
          <a:p>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đơn</a:t>
            </a:r>
            <a:endParaRPr lang="en-US" sz="2400" b="1" dirty="0">
              <a:latin typeface="Times New Roman" pitchFamily="18" charset="0"/>
              <a:cs typeface="Times New Roman" pitchFamily="18" charset="0"/>
            </a:endParaRPr>
          </a:p>
        </p:txBody>
      </p:sp>
      <p:pic>
        <p:nvPicPr>
          <p:cNvPr id="4" name="Picture 21" descr="KhongPhaiAiCungBietUongS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769834"/>
            <a:ext cx="1998744" cy="201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extLst>
              <p:ext uri="{D42A27DB-BD31-4B8C-83A1-F6EECF244321}">
                <p14:modId xmlns:p14="http://schemas.microsoft.com/office/powerpoint/2010/main" val="3124273593"/>
              </p:ext>
            </p:extLst>
          </p:nvPr>
        </p:nvGraphicFramePr>
        <p:xfrm>
          <a:off x="762000" y="4691441"/>
          <a:ext cx="1905000" cy="2038350"/>
        </p:xfrm>
        <a:graphic>
          <a:graphicData uri="http://schemas.openxmlformats.org/presentationml/2006/ole">
            <mc:AlternateContent xmlns:mc="http://schemas.openxmlformats.org/markup-compatibility/2006">
              <mc:Choice xmlns:v="urn:schemas-microsoft-com:vml" Requires="v">
                <p:oleObj spid="_x0000_s5481" name="PBrush" r:id="rId6" imgW="4922640" imgH="3772080" progId="">
                  <p:embed/>
                </p:oleObj>
              </mc:Choice>
              <mc:Fallback>
                <p:oleObj name="PBrush" r:id="rId6" imgW="4922640" imgH="3772080" progId="">
                  <p:embed/>
                  <p:pic>
                    <p:nvPicPr>
                      <p:cNvPr id="0" name=""/>
                      <p:cNvPicPr/>
                      <p:nvPr/>
                    </p:nvPicPr>
                    <p:blipFill>
                      <a:blip r:embed="rId7"/>
                      <a:stretch>
                        <a:fillRect/>
                      </a:stretch>
                    </p:blipFill>
                    <p:spPr>
                      <a:xfrm>
                        <a:off x="762000" y="4691441"/>
                        <a:ext cx="1905000" cy="20383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46271920"/>
              </p:ext>
            </p:extLst>
          </p:nvPr>
        </p:nvGraphicFramePr>
        <p:xfrm>
          <a:off x="6477000" y="4826160"/>
          <a:ext cx="2372397" cy="1903631"/>
        </p:xfrm>
        <a:graphic>
          <a:graphicData uri="http://schemas.openxmlformats.org/presentationml/2006/ole">
            <mc:AlternateContent xmlns:mc="http://schemas.openxmlformats.org/markup-compatibility/2006">
              <mc:Choice xmlns:v="urn:schemas-microsoft-com:vml" Requires="v">
                <p:oleObj spid="_x0000_s5482" name="PBrush" r:id="rId8" imgW="5235120" imgH="2781360" progId="">
                  <p:embed/>
                </p:oleObj>
              </mc:Choice>
              <mc:Fallback>
                <p:oleObj name="PBrush" r:id="rId8" imgW="5235120" imgH="2781360" progId="">
                  <p:embed/>
                  <p:pic>
                    <p:nvPicPr>
                      <p:cNvPr id="0" name=""/>
                      <p:cNvPicPr/>
                      <p:nvPr/>
                    </p:nvPicPr>
                    <p:blipFill>
                      <a:blip r:embed="rId9"/>
                      <a:stretch>
                        <a:fillRect/>
                      </a:stretch>
                    </p:blipFill>
                    <p:spPr>
                      <a:xfrm>
                        <a:off x="6477000" y="4826160"/>
                        <a:ext cx="2372397" cy="1903631"/>
                      </a:xfrm>
                      <a:prstGeom prst="rect">
                        <a:avLst/>
                      </a:prstGeom>
                    </p:spPr>
                  </p:pic>
                </p:oleObj>
              </mc:Fallback>
            </mc:AlternateContent>
          </a:graphicData>
        </a:graphic>
      </p:graphicFrame>
      <p:sp>
        <p:nvSpPr>
          <p:cNvPr id="7" name="Rectangle 6"/>
          <p:cNvSpPr/>
          <p:nvPr/>
        </p:nvSpPr>
        <p:spPr>
          <a:xfrm>
            <a:off x="89170" y="762000"/>
            <a:ext cx="8902430" cy="1569660"/>
          </a:xfrm>
          <a:prstGeom prst="rect">
            <a:avLst/>
          </a:prstGeom>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dùng làm nguồn cung cấp năng lượng cho các hoạt động sống của tế bào.</a:t>
            </a:r>
          </a:p>
          <a:p>
            <a:r>
              <a:rPr lang="vi-VN" sz="2400" dirty="0">
                <a:latin typeface="Times New Roman" pitchFamily="18" charset="0"/>
                <a:cs typeface="Times New Roman" pitchFamily="18" charset="0"/>
              </a:rPr>
              <a:t>+ dùng làm nguyên liệu để cấu tạo nên các loại phân tử sinh học khác nhau.</a:t>
            </a:r>
            <a:endParaRPr lang="en-US" sz="2400" dirty="0">
              <a:latin typeface="Times New Roman" pitchFamily="18" charset="0"/>
              <a:cs typeface="Times New Roman" pitchFamily="18" charset="0"/>
            </a:endParaRPr>
          </a:p>
        </p:txBody>
      </p:sp>
      <p:sp>
        <p:nvSpPr>
          <p:cNvPr id="8" name="Rectangle 6"/>
          <p:cNvSpPr>
            <a:spLocks noChangeArrowheads="1"/>
          </p:cNvSpPr>
          <p:nvPr/>
        </p:nvSpPr>
        <p:spPr bwMode="auto">
          <a:xfrm>
            <a:off x="51881" y="28466"/>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0314882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74860665"/>
              </p:ext>
            </p:extLst>
          </p:nvPr>
        </p:nvGraphicFramePr>
        <p:xfrm>
          <a:off x="617538" y="990600"/>
          <a:ext cx="7753350" cy="2971800"/>
        </p:xfrm>
        <a:graphic>
          <a:graphicData uri="http://schemas.openxmlformats.org/presentationml/2006/ole">
            <mc:AlternateContent xmlns:mc="http://schemas.openxmlformats.org/markup-compatibility/2006">
              <mc:Choice xmlns:v="urn:schemas-microsoft-com:vml" Requires="v">
                <p:oleObj spid="_x0000_s7284" name="PBrush" r:id="rId3" imgW="7124760" imgH="1455480" progId="">
                  <p:embed/>
                </p:oleObj>
              </mc:Choice>
              <mc:Fallback>
                <p:oleObj name="PBrush" r:id="rId3" imgW="7124760" imgH="1455480" progId="">
                  <p:embed/>
                  <p:pic>
                    <p:nvPicPr>
                      <p:cNvPr id="0" name=""/>
                      <p:cNvPicPr/>
                      <p:nvPr/>
                    </p:nvPicPr>
                    <p:blipFill>
                      <a:blip r:embed="rId4"/>
                      <a:stretch>
                        <a:fillRect/>
                      </a:stretch>
                    </p:blipFill>
                    <p:spPr>
                      <a:xfrm>
                        <a:off x="617538" y="990600"/>
                        <a:ext cx="7753350" cy="2971800"/>
                      </a:xfrm>
                      <a:prstGeom prst="rect">
                        <a:avLst/>
                      </a:prstGeom>
                    </p:spPr>
                  </p:pic>
                </p:oleObj>
              </mc:Fallback>
            </mc:AlternateContent>
          </a:graphicData>
        </a:graphic>
      </p:graphicFrame>
      <p:sp>
        <p:nvSpPr>
          <p:cNvPr id="3" name="Rectangle 10"/>
          <p:cNvSpPr>
            <a:spLocks noChangeArrowheads="1"/>
          </p:cNvSpPr>
          <p:nvPr/>
        </p:nvSpPr>
        <p:spPr bwMode="auto">
          <a:xfrm>
            <a:off x="617538" y="3699412"/>
            <a:ext cx="1439862" cy="57626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b="1" dirty="0" err="1">
                <a:latin typeface="Times New Roman" pitchFamily="18" charset="0"/>
                <a:cs typeface="Times New Roman" pitchFamily="18" charset="0"/>
              </a:rPr>
              <a:t>Glucôzơ</a:t>
            </a:r>
            <a:endParaRPr lang="en-US" b="1" dirty="0">
              <a:latin typeface="Times New Roman" pitchFamily="18" charset="0"/>
              <a:cs typeface="Times New Roman" pitchFamily="18" charset="0"/>
            </a:endParaRPr>
          </a:p>
        </p:txBody>
      </p:sp>
      <p:sp>
        <p:nvSpPr>
          <p:cNvPr id="4" name="Rectangle 11"/>
          <p:cNvSpPr>
            <a:spLocks noChangeArrowheads="1"/>
          </p:cNvSpPr>
          <p:nvPr/>
        </p:nvSpPr>
        <p:spPr bwMode="auto">
          <a:xfrm>
            <a:off x="2545702" y="3699412"/>
            <a:ext cx="1439863" cy="57626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b="1" dirty="0" err="1">
                <a:latin typeface="Times New Roman" pitchFamily="18" charset="0"/>
                <a:cs typeface="Times New Roman" pitchFamily="18" charset="0"/>
              </a:rPr>
              <a:t>Fructôzơ</a:t>
            </a:r>
            <a:endParaRPr lang="en-US" b="1" dirty="0">
              <a:latin typeface="Times New Roman" pitchFamily="18" charset="0"/>
              <a:cs typeface="Times New Roman" pitchFamily="18" charset="0"/>
            </a:endParaRPr>
          </a:p>
        </p:txBody>
      </p:sp>
      <p:sp>
        <p:nvSpPr>
          <p:cNvPr id="7" name="Rectangle 16"/>
          <p:cNvSpPr>
            <a:spLocks noChangeArrowheads="1"/>
          </p:cNvSpPr>
          <p:nvPr/>
        </p:nvSpPr>
        <p:spPr bwMode="auto">
          <a:xfrm>
            <a:off x="5480844" y="3663692"/>
            <a:ext cx="2159000" cy="792162"/>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b="1" dirty="0" err="1">
                <a:solidFill>
                  <a:srgbClr val="0000FF"/>
                </a:solidFill>
                <a:latin typeface="Times New Roman" pitchFamily="18" charset="0"/>
                <a:cs typeface="Times New Roman" pitchFamily="18" charset="0"/>
              </a:rPr>
              <a:t>Saccarôzơ</a:t>
            </a:r>
            <a:endParaRPr lang="en-US" b="1" dirty="0">
              <a:solidFill>
                <a:srgbClr val="0000FF"/>
              </a:solidFill>
              <a:latin typeface="Times New Roman" pitchFamily="18" charset="0"/>
              <a:cs typeface="Times New Roman" pitchFamily="18" charset="0"/>
            </a:endParaRPr>
          </a:p>
          <a:p>
            <a:pPr algn="ctr"/>
            <a:r>
              <a:rPr lang="en-US" b="1" dirty="0">
                <a:solidFill>
                  <a:srgbClr val="0000FF"/>
                </a:solidFill>
                <a:latin typeface="Times New Roman" pitchFamily="18" charset="0"/>
                <a:cs typeface="Times New Roman" pitchFamily="18" charset="0"/>
              </a:rPr>
              <a:t>(</a:t>
            </a:r>
            <a:r>
              <a:rPr lang="en-US" b="1" dirty="0" err="1">
                <a:solidFill>
                  <a:srgbClr val="0000FF"/>
                </a:solidFill>
                <a:latin typeface="Times New Roman" pitchFamily="18" charset="0"/>
                <a:cs typeface="Times New Roman" pitchFamily="18" charset="0"/>
              </a:rPr>
              <a:t>đường</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mía</a:t>
            </a:r>
            <a:r>
              <a:rPr lang="en-US" b="1" dirty="0">
                <a:solidFill>
                  <a:srgbClr val="0000FF"/>
                </a:solidFill>
                <a:latin typeface="Times New Roman" pitchFamily="18" charset="0"/>
                <a:cs typeface="Times New Roman" pitchFamily="18" charset="0"/>
              </a:rPr>
              <a:t>)</a:t>
            </a:r>
          </a:p>
        </p:txBody>
      </p:sp>
      <p:pic>
        <p:nvPicPr>
          <p:cNvPr id="8" name="Picture 20" descr="m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800" y="4495800"/>
            <a:ext cx="3621088" cy="2186541"/>
          </a:xfrm>
          <a:prstGeom prst="rect">
            <a:avLst/>
          </a:prstGeom>
          <a:ln/>
        </p:spPr>
        <p:style>
          <a:lnRef idx="1">
            <a:schemeClr val="accent3"/>
          </a:lnRef>
          <a:fillRef idx="2">
            <a:schemeClr val="accent3"/>
          </a:fillRef>
          <a:effectRef idx="1">
            <a:schemeClr val="accent3"/>
          </a:effectRef>
          <a:fontRef idx="minor">
            <a:schemeClr val="dk1"/>
          </a:fontRef>
        </p:style>
      </p:pic>
      <p:sp>
        <p:nvSpPr>
          <p:cNvPr id="9" name="Line 20"/>
          <p:cNvSpPr>
            <a:spLocks noChangeShapeType="1"/>
          </p:cNvSpPr>
          <p:nvPr/>
        </p:nvSpPr>
        <p:spPr bwMode="auto">
          <a:xfrm flipH="1" flipV="1">
            <a:off x="5735029" y="847820"/>
            <a:ext cx="796132" cy="155248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21"/>
          <p:cNvSpPr>
            <a:spLocks noChangeArrowheads="1"/>
          </p:cNvSpPr>
          <p:nvPr/>
        </p:nvSpPr>
        <p:spPr bwMode="auto">
          <a:xfrm>
            <a:off x="4267200" y="441990"/>
            <a:ext cx="2663825" cy="406027"/>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000" b="1" dirty="0" err="1">
                <a:solidFill>
                  <a:schemeClr val="tx1"/>
                </a:solidFill>
                <a:latin typeface="Times New Roman" pitchFamily="18" charset="0"/>
                <a:cs typeface="Times New Roman" pitchFamily="18" charset="0"/>
              </a:rPr>
              <a:t>Liên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kết</a:t>
            </a:r>
            <a:r>
              <a:rPr lang="en-US" sz="2000" b="1" dirty="0">
                <a:solidFill>
                  <a:schemeClr val="tx1"/>
                </a:solidFill>
                <a:latin typeface="Times New Roman" pitchFamily="18" charset="0"/>
                <a:cs typeface="Times New Roman" pitchFamily="18" charset="0"/>
              </a:rPr>
              <a:t> </a:t>
            </a:r>
            <a:r>
              <a:rPr lang="vi-VN" sz="2000" b="1" dirty="0">
                <a:solidFill>
                  <a:schemeClr val="tx1"/>
                </a:solidFill>
                <a:latin typeface="Times New Roman" pitchFamily="18" charset="0"/>
                <a:cs typeface="Times New Roman" pitchFamily="18" charset="0"/>
              </a:rPr>
              <a:t>glicosidic</a:t>
            </a:r>
            <a:endParaRPr lang="en-US" sz="2000" b="1" dirty="0">
              <a:solidFill>
                <a:schemeClr val="tx1"/>
              </a:solidFill>
              <a:latin typeface="Times New Roman" pitchFamily="18" charset="0"/>
              <a:cs typeface="Times New Roman" pitchFamily="18" charset="0"/>
            </a:endParaRPr>
          </a:p>
        </p:txBody>
      </p:sp>
      <p:sp>
        <p:nvSpPr>
          <p:cNvPr id="11" name="Rectangle 10"/>
          <p:cNvSpPr/>
          <p:nvPr/>
        </p:nvSpPr>
        <p:spPr>
          <a:xfrm>
            <a:off x="228600" y="494636"/>
            <a:ext cx="1754006" cy="461665"/>
          </a:xfrm>
          <a:prstGeom prst="rect">
            <a:avLst/>
          </a:prstGeom>
        </p:spPr>
        <p:txBody>
          <a:bodyPr wrap="none">
            <a:spAutoFit/>
          </a:bodyPr>
          <a:lstStyle/>
          <a:p>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đôi</a:t>
            </a:r>
            <a:endParaRPr lang="en-US" sz="2400" b="1" dirty="0">
              <a:latin typeface="Times New Roman" pitchFamily="18" charset="0"/>
              <a:cs typeface="Times New Roman" pitchFamily="18" charset="0"/>
            </a:endParaRPr>
          </a:p>
        </p:txBody>
      </p:sp>
      <p:sp>
        <p:nvSpPr>
          <p:cNvPr id="12" name="Rectangle 6"/>
          <p:cNvSpPr>
            <a:spLocks noChangeArrowheads="1"/>
          </p:cNvSpPr>
          <p:nvPr/>
        </p:nvSpPr>
        <p:spPr bwMode="auto">
          <a:xfrm>
            <a:off x="0" y="-1328"/>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16655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par>
                          <p:cTn id="22" fill="hold">
                            <p:stCondLst>
                              <p:cond delay="2000"/>
                            </p:stCondLst>
                            <p:childTnLst>
                              <p:par>
                                <p:cTn id="23" presetID="6"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224" y="726988"/>
            <a:ext cx="381635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Rectangle 12"/>
          <p:cNvSpPr>
            <a:spLocks noChangeArrowheads="1"/>
          </p:cNvSpPr>
          <p:nvPr/>
        </p:nvSpPr>
        <p:spPr bwMode="auto">
          <a:xfrm>
            <a:off x="7347657" y="2701923"/>
            <a:ext cx="1439863" cy="414939"/>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vi-VN" sz="2000" b="1" dirty="0">
                <a:latin typeface="Times New Roman" pitchFamily="18" charset="0"/>
                <a:cs typeface="Times New Roman" pitchFamily="18" charset="0"/>
              </a:rPr>
              <a:t>Glucose</a:t>
            </a:r>
            <a:endParaRPr lang="en-US" sz="2000" b="1" dirty="0">
              <a:latin typeface="Times New Roman" pitchFamily="18" charset="0"/>
              <a:cs typeface="Times New Roman" pitchFamily="18" charset="0"/>
            </a:endParaRPr>
          </a:p>
        </p:txBody>
      </p:sp>
      <p:sp>
        <p:nvSpPr>
          <p:cNvPr id="41997" name="Rectangle 13"/>
          <p:cNvSpPr>
            <a:spLocks noChangeArrowheads="1"/>
          </p:cNvSpPr>
          <p:nvPr/>
        </p:nvSpPr>
        <p:spPr bwMode="auto">
          <a:xfrm>
            <a:off x="5384707" y="2701923"/>
            <a:ext cx="1655762" cy="468401"/>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vi-VN" sz="2000" b="1" dirty="0">
                <a:latin typeface="Times New Roman" pitchFamily="18" charset="0"/>
                <a:cs typeface="Times New Roman" pitchFamily="18" charset="0"/>
              </a:rPr>
              <a:t>Galactose</a:t>
            </a:r>
            <a:endParaRPr lang="en-US" sz="2000" b="1" dirty="0">
              <a:latin typeface="Times New Roman" pitchFamily="18" charset="0"/>
              <a:cs typeface="Times New Roman" pitchFamily="18" charset="0"/>
            </a:endParaRPr>
          </a:p>
        </p:txBody>
      </p:sp>
      <p:sp>
        <p:nvSpPr>
          <p:cNvPr id="41998" name="AutoShape 14"/>
          <p:cNvSpPr>
            <a:spLocks/>
          </p:cNvSpPr>
          <p:nvPr/>
        </p:nvSpPr>
        <p:spPr bwMode="auto">
          <a:xfrm rot="5400000">
            <a:off x="6770570" y="2162174"/>
            <a:ext cx="504825" cy="2486025"/>
          </a:xfrm>
          <a:prstGeom prst="rightBrace">
            <a:avLst>
              <a:gd name="adj1" fmla="val 41038"/>
              <a:gd name="adj2" fmla="val 50000"/>
            </a:avLst>
          </a:prstGeom>
          <a:noFill/>
          <a:ln w="38100">
            <a:solidFill>
              <a:srgbClr val="FF006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en-US" sz="2000">
              <a:solidFill>
                <a:srgbClr val="FFFF00"/>
              </a:solidFill>
            </a:endParaRPr>
          </a:p>
        </p:txBody>
      </p:sp>
      <p:grpSp>
        <p:nvGrpSpPr>
          <p:cNvPr id="4" name="Group 19"/>
          <p:cNvGrpSpPr>
            <a:grpSpLocks/>
          </p:cNvGrpSpPr>
          <p:nvPr/>
        </p:nvGrpSpPr>
        <p:grpSpPr bwMode="auto">
          <a:xfrm>
            <a:off x="5410249" y="3657599"/>
            <a:ext cx="3240089" cy="3144289"/>
            <a:chOff x="3332" y="3295"/>
            <a:chExt cx="2041" cy="2230"/>
          </a:xfrm>
        </p:grpSpPr>
        <p:sp>
          <p:nvSpPr>
            <p:cNvPr id="17423" name="Rectangle 17"/>
            <p:cNvSpPr>
              <a:spLocks noChangeArrowheads="1"/>
            </p:cNvSpPr>
            <p:nvPr/>
          </p:nvSpPr>
          <p:spPr bwMode="auto">
            <a:xfrm>
              <a:off x="3332" y="3295"/>
              <a:ext cx="2041" cy="454"/>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b="1" dirty="0">
                  <a:solidFill>
                    <a:srgbClr val="0000FF"/>
                  </a:solidFill>
                  <a:latin typeface="Times New Roman" pitchFamily="18" charset="0"/>
                  <a:cs typeface="Times New Roman" pitchFamily="18" charset="0"/>
                </a:rPr>
                <a:t>Lactose</a:t>
              </a:r>
              <a:endParaRPr lang="en-US" sz="2000" b="1" dirty="0">
                <a:solidFill>
                  <a:srgbClr val="0000FF"/>
                </a:solidFill>
                <a:latin typeface="Times New Roman" pitchFamily="18" charset="0"/>
                <a:cs typeface="Times New Roman" pitchFamily="18" charset="0"/>
              </a:endParaRPr>
            </a:p>
            <a:p>
              <a:pPr algn="ctr"/>
              <a:r>
                <a:rPr lang="en-US" sz="2000" b="1" dirty="0">
                  <a:solidFill>
                    <a:srgbClr val="0000FF"/>
                  </a:solidFill>
                  <a:latin typeface="Times New Roman" pitchFamily="18" charset="0"/>
                  <a:cs typeface="Times New Roman" pitchFamily="18" charset="0"/>
                </a:rPr>
                <a:t>(</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sữa</a:t>
              </a:r>
              <a:r>
                <a:rPr lang="en-US" sz="2000" b="1" dirty="0">
                  <a:solidFill>
                    <a:srgbClr val="0000FF"/>
                  </a:solidFill>
                  <a:latin typeface="Times New Roman" pitchFamily="18" charset="0"/>
                  <a:cs typeface="Times New Roman" pitchFamily="18" charset="0"/>
                </a:rPr>
                <a:t>)</a:t>
              </a:r>
            </a:p>
          </p:txBody>
        </p:sp>
        <p:pic>
          <p:nvPicPr>
            <p:cNvPr id="17424" name="Picture 18" descr="1299309846-chat-luong-sua-t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 y="3834"/>
              <a:ext cx="1691" cy="1691"/>
            </a:xfrm>
            <a:prstGeom prst="rect">
              <a:avLst/>
            </a:prstGeom>
            <a:ln/>
          </p:spPr>
          <p:style>
            <a:lnRef idx="1">
              <a:schemeClr val="accent3"/>
            </a:lnRef>
            <a:fillRef idx="2">
              <a:schemeClr val="accent3"/>
            </a:fillRef>
            <a:effectRef idx="1">
              <a:schemeClr val="accent3"/>
            </a:effectRef>
            <a:fontRef idx="minor">
              <a:schemeClr val="dk1"/>
            </a:fontRef>
          </p:style>
        </p:pic>
      </p:grpSp>
      <p:grpSp>
        <p:nvGrpSpPr>
          <p:cNvPr id="16" name="Group 23"/>
          <p:cNvGrpSpPr>
            <a:grpSpLocks/>
          </p:cNvGrpSpPr>
          <p:nvPr/>
        </p:nvGrpSpPr>
        <p:grpSpPr bwMode="auto">
          <a:xfrm>
            <a:off x="262376" y="525607"/>
            <a:ext cx="4394200" cy="2662835"/>
            <a:chOff x="1973" y="1344"/>
            <a:chExt cx="3493" cy="2131"/>
          </a:xfrm>
        </p:grpSpPr>
        <p:pic>
          <p:nvPicPr>
            <p:cNvPr id="1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1344"/>
              <a:ext cx="3493" cy="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3969" y="3113"/>
              <a:ext cx="1406" cy="36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vi-VN" sz="2000" b="1" dirty="0">
                  <a:latin typeface="Times New Roman" pitchFamily="18" charset="0"/>
                  <a:cs typeface="Times New Roman" pitchFamily="18" charset="0"/>
                </a:rPr>
                <a:t>Glucose</a:t>
              </a:r>
              <a:endParaRPr lang="en-US" sz="2000" b="1" dirty="0">
                <a:latin typeface="Times New Roman" pitchFamily="18" charset="0"/>
                <a:cs typeface="Times New Roman" pitchFamily="18" charset="0"/>
              </a:endParaRPr>
            </a:p>
          </p:txBody>
        </p:sp>
        <p:sp>
          <p:nvSpPr>
            <p:cNvPr id="19" name="Rectangle 19"/>
            <p:cNvSpPr>
              <a:spLocks noChangeArrowheads="1"/>
            </p:cNvSpPr>
            <p:nvPr/>
          </p:nvSpPr>
          <p:spPr bwMode="auto">
            <a:xfrm>
              <a:off x="2109" y="3113"/>
              <a:ext cx="1406" cy="36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vi-VN" sz="2000" b="1" dirty="0">
                  <a:latin typeface="Times New Roman" pitchFamily="18" charset="0"/>
                  <a:cs typeface="Times New Roman" pitchFamily="18" charset="0"/>
                </a:rPr>
                <a:t>Glucose</a:t>
              </a:r>
              <a:endParaRPr lang="en-US" sz="2000" b="1" dirty="0">
                <a:latin typeface="Times New Roman" pitchFamily="18" charset="0"/>
                <a:cs typeface="Times New Roman" pitchFamily="18" charset="0"/>
              </a:endParaRPr>
            </a:p>
          </p:txBody>
        </p:sp>
      </p:grpSp>
      <p:sp>
        <p:nvSpPr>
          <p:cNvPr id="20" name="AutoShape 15"/>
          <p:cNvSpPr>
            <a:spLocks/>
          </p:cNvSpPr>
          <p:nvPr/>
        </p:nvSpPr>
        <p:spPr bwMode="auto">
          <a:xfrm rot="5400000">
            <a:off x="2157413" y="1815114"/>
            <a:ext cx="504825" cy="3230165"/>
          </a:xfrm>
          <a:prstGeom prst="rightBrace">
            <a:avLst>
              <a:gd name="adj1" fmla="val 41038"/>
              <a:gd name="adj2" fmla="val 50000"/>
            </a:avLst>
          </a:prstGeom>
          <a:noFill/>
          <a:ln w="38100">
            <a:solidFill>
              <a:srgbClr val="FF006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en-US" sz="2000">
              <a:solidFill>
                <a:srgbClr val="FFFF00"/>
              </a:solidFill>
            </a:endParaRPr>
          </a:p>
        </p:txBody>
      </p:sp>
      <p:sp>
        <p:nvSpPr>
          <p:cNvPr id="21" name="Rectangle 33"/>
          <p:cNvSpPr>
            <a:spLocks noChangeArrowheads="1"/>
          </p:cNvSpPr>
          <p:nvPr/>
        </p:nvSpPr>
        <p:spPr bwMode="auto">
          <a:xfrm>
            <a:off x="553621" y="3682609"/>
            <a:ext cx="3938825" cy="576263"/>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r>
              <a:rPr lang="vi-VN" sz="2000" b="1" dirty="0">
                <a:solidFill>
                  <a:srgbClr val="0000FF"/>
                </a:solidFill>
                <a:latin typeface="Times New Roman" pitchFamily="18" charset="0"/>
                <a:cs typeface="Times New Roman" pitchFamily="18" charset="0"/>
              </a:rPr>
              <a:t>Maltose</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mạch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nha</a:t>
            </a:r>
            <a:r>
              <a:rPr lang="en-US" sz="2000" b="1" dirty="0">
                <a:solidFill>
                  <a:srgbClr val="0000FF"/>
                </a:solidFill>
                <a:latin typeface="Times New Roman" pitchFamily="18" charset="0"/>
                <a:cs typeface="Times New Roman" pitchFamily="18"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3799441422"/>
              </p:ext>
            </p:extLst>
          </p:nvPr>
        </p:nvGraphicFramePr>
        <p:xfrm>
          <a:off x="794743" y="4488665"/>
          <a:ext cx="3621116" cy="2301875"/>
        </p:xfrm>
        <a:graphic>
          <a:graphicData uri="http://schemas.openxmlformats.org/presentationml/2006/ole">
            <mc:AlternateContent xmlns:mc="http://schemas.openxmlformats.org/markup-compatibility/2006">
              <mc:Choice xmlns:v="urn:schemas-microsoft-com:vml" Requires="v">
                <p:oleObj spid="_x0000_s8302" name="PBrush" r:id="rId6" imgW="4320720" imgH="2301120" progId="">
                  <p:embed/>
                </p:oleObj>
              </mc:Choice>
              <mc:Fallback>
                <p:oleObj name="PBrush" r:id="rId6" imgW="4320720" imgH="2301120" progId="">
                  <p:embed/>
                  <p:pic>
                    <p:nvPicPr>
                      <p:cNvPr id="0" name=""/>
                      <p:cNvPicPr/>
                      <p:nvPr/>
                    </p:nvPicPr>
                    <p:blipFill>
                      <a:blip r:embed="rId7"/>
                      <a:stretch>
                        <a:fillRect/>
                      </a:stretch>
                    </p:blipFill>
                    <p:spPr>
                      <a:xfrm>
                        <a:off x="794743" y="4488665"/>
                        <a:ext cx="3621116" cy="2301875"/>
                      </a:xfrm>
                      <a:prstGeom prst="rect">
                        <a:avLst/>
                      </a:prstGeom>
                    </p:spPr>
                  </p:pic>
                </p:oleObj>
              </mc:Fallback>
            </mc:AlternateContent>
          </a:graphicData>
        </a:graphic>
      </p:graphicFrame>
      <p:sp>
        <p:nvSpPr>
          <p:cNvPr id="23" name="Rectangle 6"/>
          <p:cNvSpPr>
            <a:spLocks noChangeArrowheads="1"/>
          </p:cNvSpPr>
          <p:nvPr/>
        </p:nvSpPr>
        <p:spPr bwMode="auto">
          <a:xfrm>
            <a:off x="0" y="22025"/>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91517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1993"/>
                                        </p:tgtEl>
                                        <p:attrNameLst>
                                          <p:attrName>style.visibility</p:attrName>
                                        </p:attrNameLst>
                                      </p:cBhvr>
                                      <p:to>
                                        <p:strVal val="visible"/>
                                      </p:to>
                                    </p:set>
                                    <p:animEffect transition="in" filter="circle(in)">
                                      <p:cBhvr>
                                        <p:cTn id="23" dur="2000"/>
                                        <p:tgtEl>
                                          <p:spTgt spid="4199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1997"/>
                                        </p:tgtEl>
                                        <p:attrNameLst>
                                          <p:attrName>style.visibility</p:attrName>
                                        </p:attrNameLst>
                                      </p:cBhvr>
                                      <p:to>
                                        <p:strVal val="visible"/>
                                      </p:to>
                                    </p:set>
                                    <p:animEffect transition="in" filter="circle(in)">
                                      <p:cBhvr>
                                        <p:cTn id="26" dur="2000"/>
                                        <p:tgtEl>
                                          <p:spTgt spid="4199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996"/>
                                        </p:tgtEl>
                                        <p:attrNameLst>
                                          <p:attrName>style.visibility</p:attrName>
                                        </p:attrNameLst>
                                      </p:cBhvr>
                                      <p:to>
                                        <p:strVal val="visible"/>
                                      </p:to>
                                    </p:set>
                                    <p:animEffect transition="in" filter="circle(in)">
                                      <p:cBhvr>
                                        <p:cTn id="29" dur="2000"/>
                                        <p:tgtEl>
                                          <p:spTgt spid="4199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998"/>
                                        </p:tgtEl>
                                        <p:attrNameLst>
                                          <p:attrName>style.visibility</p:attrName>
                                        </p:attrNameLst>
                                      </p:cBhvr>
                                      <p:to>
                                        <p:strVal val="visible"/>
                                      </p:to>
                                    </p:set>
                                    <p:animEffect transition="in" filter="circle(in)">
                                      <p:cBhvr>
                                        <p:cTn id="34" dur="2000"/>
                                        <p:tgtEl>
                                          <p:spTgt spid="41998"/>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6" grpId="0" animBg="1"/>
      <p:bldP spid="41997" grpId="0" animBg="1"/>
      <p:bldP spid="4199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59" name="Picture 27" descr="hatlua-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094" y="1049745"/>
            <a:ext cx="185633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Picture 30" descr="image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473" y="3113000"/>
            <a:ext cx="2372190" cy="17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2"/>
          <p:cNvGrpSpPr>
            <a:grpSpLocks/>
          </p:cNvGrpSpPr>
          <p:nvPr/>
        </p:nvGrpSpPr>
        <p:grpSpPr bwMode="auto">
          <a:xfrm>
            <a:off x="6976151" y="4957426"/>
            <a:ext cx="1819275" cy="1946275"/>
            <a:chOff x="4513" y="3094"/>
            <a:chExt cx="1146" cy="1226"/>
          </a:xfrm>
        </p:grpSpPr>
        <p:pic>
          <p:nvPicPr>
            <p:cNvPr id="18445" name="Picture 29" descr="l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 y="3385"/>
              <a:ext cx="771"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 y="3094"/>
              <a:ext cx="420"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70" name="Rectangle 38"/>
          <p:cNvSpPr>
            <a:spLocks noChangeArrowheads="1"/>
          </p:cNvSpPr>
          <p:nvPr/>
        </p:nvSpPr>
        <p:spPr bwMode="auto">
          <a:xfrm>
            <a:off x="5605970" y="878333"/>
            <a:ext cx="1377820" cy="34282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Glucose</a:t>
            </a:r>
            <a:endParaRPr lang="en-US" sz="2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394713" y="500694"/>
            <a:ext cx="8400713"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 là loại polymer được cấu tạo từ hàng trăm tới hàng nghìn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đơn.</a:t>
            </a:r>
            <a:endParaRPr lang="en-US" sz="2400" dirty="0">
              <a:latin typeface="Times New Roman" pitchFamily="18" charset="0"/>
              <a:cs typeface="Times New Roman"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016012231"/>
              </p:ext>
            </p:extLst>
          </p:nvPr>
        </p:nvGraphicFramePr>
        <p:xfrm>
          <a:off x="1905000" y="1229041"/>
          <a:ext cx="5165401" cy="2098279"/>
        </p:xfrm>
        <a:graphic>
          <a:graphicData uri="http://schemas.openxmlformats.org/presentationml/2006/ole">
            <mc:AlternateContent xmlns:mc="http://schemas.openxmlformats.org/markup-compatibility/2006">
              <mc:Choice xmlns:v="urn:schemas-microsoft-com:vml" Requires="v">
                <p:oleObj spid="_x0000_s9539" name="PBrush" r:id="rId7" imgW="4533840" imgH="1531800" progId="">
                  <p:embed/>
                </p:oleObj>
              </mc:Choice>
              <mc:Fallback>
                <p:oleObj name="PBrush" r:id="rId7" imgW="4533840" imgH="1531800" progId="">
                  <p:embed/>
                  <p:pic>
                    <p:nvPicPr>
                      <p:cNvPr id="8" name="Object 7"/>
                      <p:cNvPicPr/>
                      <p:nvPr/>
                    </p:nvPicPr>
                    <p:blipFill>
                      <a:blip r:embed="rId8"/>
                      <a:stretch>
                        <a:fillRect/>
                      </a:stretch>
                    </p:blipFill>
                    <p:spPr>
                      <a:xfrm>
                        <a:off x="1905000" y="1229041"/>
                        <a:ext cx="5165401" cy="209827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48315863"/>
              </p:ext>
            </p:extLst>
          </p:nvPr>
        </p:nvGraphicFramePr>
        <p:xfrm>
          <a:off x="1846201" y="2967075"/>
          <a:ext cx="5006934" cy="2138325"/>
        </p:xfrm>
        <a:graphic>
          <a:graphicData uri="http://schemas.openxmlformats.org/presentationml/2006/ole">
            <mc:AlternateContent xmlns:mc="http://schemas.openxmlformats.org/markup-compatibility/2006">
              <mc:Choice xmlns:v="urn:schemas-microsoft-com:vml" Requires="v">
                <p:oleObj spid="_x0000_s9540" name="PBrush" r:id="rId9" imgW="1592640" imgH="1066680" progId="">
                  <p:embed/>
                </p:oleObj>
              </mc:Choice>
              <mc:Fallback>
                <p:oleObj name="PBrush" r:id="rId9" imgW="1592640" imgH="1066680" progId="">
                  <p:embed/>
                  <p:pic>
                    <p:nvPicPr>
                      <p:cNvPr id="7" name="Object 6"/>
                      <p:cNvPicPr/>
                      <p:nvPr/>
                    </p:nvPicPr>
                    <p:blipFill>
                      <a:blip r:embed="rId10"/>
                      <a:stretch>
                        <a:fillRect/>
                      </a:stretch>
                    </p:blipFill>
                    <p:spPr>
                      <a:xfrm>
                        <a:off x="1846201" y="2967075"/>
                        <a:ext cx="5006934" cy="21383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656256894"/>
              </p:ext>
            </p:extLst>
          </p:nvPr>
        </p:nvGraphicFramePr>
        <p:xfrm>
          <a:off x="2048958" y="4978400"/>
          <a:ext cx="4495799" cy="1597025"/>
        </p:xfrm>
        <a:graphic>
          <a:graphicData uri="http://schemas.openxmlformats.org/presentationml/2006/ole">
            <mc:AlternateContent xmlns:mc="http://schemas.openxmlformats.org/markup-compatibility/2006">
              <mc:Choice xmlns:v="urn:schemas-microsoft-com:vml" Requires="v">
                <p:oleObj spid="_x0000_s9541" name="PBrush" r:id="rId11" imgW="2133720" imgH="1463040" progId="">
                  <p:embed/>
                </p:oleObj>
              </mc:Choice>
              <mc:Fallback>
                <p:oleObj name="PBrush" r:id="rId11" imgW="2133720" imgH="1463040" progId="">
                  <p:embed/>
                  <p:pic>
                    <p:nvPicPr>
                      <p:cNvPr id="6" name="Object 5"/>
                      <p:cNvPicPr/>
                      <p:nvPr/>
                    </p:nvPicPr>
                    <p:blipFill>
                      <a:blip r:embed="rId12"/>
                      <a:stretch>
                        <a:fillRect/>
                      </a:stretch>
                    </p:blipFill>
                    <p:spPr>
                      <a:xfrm>
                        <a:off x="2048958" y="4978400"/>
                        <a:ext cx="4495799" cy="1597025"/>
                      </a:xfrm>
                      <a:prstGeom prst="rect">
                        <a:avLst/>
                      </a:prstGeom>
                    </p:spPr>
                  </p:pic>
                </p:oleObj>
              </mc:Fallback>
            </mc:AlternateContent>
          </a:graphicData>
        </a:graphic>
      </p:graphicFrame>
      <p:cxnSp>
        <p:nvCxnSpPr>
          <p:cNvPr id="4" name="Straight Arrow Connector 3"/>
          <p:cNvCxnSpPr/>
          <p:nvPr/>
        </p:nvCxnSpPr>
        <p:spPr>
          <a:xfrm flipV="1">
            <a:off x="4983094" y="1188995"/>
            <a:ext cx="960506" cy="7434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38"/>
          <p:cNvSpPr>
            <a:spLocks noChangeArrowheads="1"/>
          </p:cNvSpPr>
          <p:nvPr/>
        </p:nvSpPr>
        <p:spPr bwMode="auto">
          <a:xfrm>
            <a:off x="159405" y="2039789"/>
            <a:ext cx="1377820" cy="34282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b="1" dirty="0">
                <a:latin typeface="Times New Roman" panose="02020603050405020304" pitchFamily="18" charset="0"/>
                <a:cs typeface="Times New Roman" pitchFamily="18" charset="0"/>
              </a:rPr>
              <a:t>Tinh bột</a:t>
            </a:r>
            <a:endParaRPr lang="en-US" sz="2000" b="1" dirty="0">
              <a:latin typeface="Times New Roman" pitchFamily="18" charset="0"/>
              <a:cs typeface="Times New Roman" pitchFamily="18" charset="0"/>
            </a:endParaRPr>
          </a:p>
        </p:txBody>
      </p:sp>
      <p:sp>
        <p:nvSpPr>
          <p:cNvPr id="22" name="Rectangle 38"/>
          <p:cNvSpPr>
            <a:spLocks noChangeArrowheads="1"/>
          </p:cNvSpPr>
          <p:nvPr/>
        </p:nvSpPr>
        <p:spPr bwMode="auto">
          <a:xfrm>
            <a:off x="159405" y="3657600"/>
            <a:ext cx="1377820" cy="520137"/>
          </a:xfrm>
          <a:prstGeom prst="rect">
            <a:avLst/>
          </a:prstGeom>
          <a:solidFill>
            <a:srgbClr val="00B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b="1" dirty="0">
                <a:solidFill>
                  <a:schemeClr val="bg1"/>
                </a:solidFill>
                <a:latin typeface="Times New Roman" panose="02020603050405020304" pitchFamily="18" charset="0"/>
                <a:cs typeface="Times New Roman" pitchFamily="18" charset="0"/>
              </a:rPr>
              <a:t>Cellulose</a:t>
            </a:r>
            <a:endParaRPr lang="en-US" sz="2000" b="1" dirty="0">
              <a:solidFill>
                <a:schemeClr val="bg1"/>
              </a:solidFill>
              <a:latin typeface="Times New Roman" pitchFamily="18" charset="0"/>
              <a:cs typeface="Times New Roman" pitchFamily="18" charset="0"/>
            </a:endParaRPr>
          </a:p>
        </p:txBody>
      </p:sp>
      <p:sp>
        <p:nvSpPr>
          <p:cNvPr id="23" name="Rectangle 38"/>
          <p:cNvSpPr>
            <a:spLocks noChangeArrowheads="1"/>
          </p:cNvSpPr>
          <p:nvPr/>
        </p:nvSpPr>
        <p:spPr bwMode="auto">
          <a:xfrm>
            <a:off x="159405" y="5562600"/>
            <a:ext cx="1377820" cy="410261"/>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b="1" dirty="0">
                <a:latin typeface="Times New Roman" panose="02020603050405020304" pitchFamily="18" charset="0"/>
                <a:cs typeface="Times New Roman" pitchFamily="18" charset="0"/>
              </a:rPr>
              <a:t>Glycogen</a:t>
            </a:r>
            <a:endParaRPr lang="en-US" sz="2000" b="1" dirty="0">
              <a:latin typeface="Times New Roman" pitchFamily="18" charset="0"/>
              <a:cs typeface="Times New Roman" pitchFamily="18" charset="0"/>
            </a:endParaRPr>
          </a:p>
        </p:txBody>
      </p:sp>
      <p:sp>
        <p:nvSpPr>
          <p:cNvPr id="24" name="Rectangle 23"/>
          <p:cNvSpPr/>
          <p:nvPr/>
        </p:nvSpPr>
        <p:spPr>
          <a:xfrm>
            <a:off x="159405" y="476730"/>
            <a:ext cx="1669047" cy="461665"/>
          </a:xfrm>
          <a:prstGeom prst="rect">
            <a:avLst/>
          </a:prstGeom>
        </p:spPr>
        <p:txBody>
          <a:bodyPr wrap="none">
            <a:spAutoFit/>
          </a:bodyPr>
          <a:lstStyle/>
          <a:p>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đa</a:t>
            </a:r>
            <a:endParaRPr lang="en-US" sz="2400" b="1" dirty="0">
              <a:latin typeface="Times New Roman" pitchFamily="18" charset="0"/>
              <a:cs typeface="Times New Roman" pitchFamily="18" charset="0"/>
            </a:endParaRPr>
          </a:p>
        </p:txBody>
      </p:sp>
      <p:sp>
        <p:nvSpPr>
          <p:cNvPr id="26" name="Rectangle 6"/>
          <p:cNvSpPr>
            <a:spLocks noChangeArrowheads="1"/>
          </p:cNvSpPr>
          <p:nvPr/>
        </p:nvSpPr>
        <p:spPr bwMode="auto">
          <a:xfrm>
            <a:off x="0" y="15065"/>
            <a:ext cx="4990289"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58590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4070"/>
                                        </p:tgtEl>
                                        <p:attrNameLst>
                                          <p:attrName>style.visibility</p:attrName>
                                        </p:attrNameLst>
                                      </p:cBhvr>
                                      <p:to>
                                        <p:strVal val="visible"/>
                                      </p:to>
                                    </p:set>
                                    <p:animEffect transition="in" filter="circle(in)">
                                      <p:cBhvr>
                                        <p:cTn id="28" dur="2000"/>
                                        <p:tgtEl>
                                          <p:spTgt spid="4407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059"/>
                                        </p:tgtEl>
                                        <p:attrNameLst>
                                          <p:attrName>style.visibility</p:attrName>
                                        </p:attrNameLst>
                                      </p:cBhvr>
                                      <p:to>
                                        <p:strVal val="visible"/>
                                      </p:to>
                                    </p:set>
                                    <p:animEffect transition="in" filter="circle(in)">
                                      <p:cBhvr>
                                        <p:cTn id="33" dur="2000"/>
                                        <p:tgtEl>
                                          <p:spTgt spid="4405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par>
                          <p:cTn id="42" fill="hold">
                            <p:stCondLst>
                              <p:cond delay="2000"/>
                            </p:stCondLst>
                            <p:childTnLst>
                              <p:par>
                                <p:cTn id="43" presetID="6" presetClass="entr" presetSubtype="16" fill="hold" nodeType="afterEffect">
                                  <p:stCondLst>
                                    <p:cond delay="0"/>
                                  </p:stCondLst>
                                  <p:childTnLst>
                                    <p:set>
                                      <p:cBhvr>
                                        <p:cTn id="44" dur="1" fill="hold">
                                          <p:stCondLst>
                                            <p:cond delay="0"/>
                                          </p:stCondLst>
                                        </p:cTn>
                                        <p:tgtEl>
                                          <p:spTgt spid="44062"/>
                                        </p:tgtEl>
                                        <p:attrNameLst>
                                          <p:attrName>style.visibility</p:attrName>
                                        </p:attrNameLst>
                                      </p:cBhvr>
                                      <p:to>
                                        <p:strVal val="visible"/>
                                      </p:to>
                                    </p:set>
                                    <p:animEffect transition="in" filter="circle(in)">
                                      <p:cBhvr>
                                        <p:cTn id="45" dur="2000"/>
                                        <p:tgtEl>
                                          <p:spTgt spid="440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par>
                          <p:cTn id="54" fill="hold">
                            <p:stCondLst>
                              <p:cond delay="2000"/>
                            </p:stCondLst>
                            <p:childTnLst>
                              <p:par>
                                <p:cTn id="55" presetID="6"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0" grpId="0"/>
      <p:bldP spid="3" grpId="0"/>
      <p:bldP spid="21" grpId="0"/>
      <p:bldP spid="22"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44" y="230832"/>
            <a:ext cx="3097212" cy="300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4126384873"/>
              </p:ext>
            </p:extLst>
          </p:nvPr>
        </p:nvGraphicFramePr>
        <p:xfrm>
          <a:off x="381000" y="461665"/>
          <a:ext cx="5035363" cy="3003550"/>
        </p:xfrm>
        <a:graphic>
          <a:graphicData uri="http://schemas.openxmlformats.org/presentationml/2006/ole">
            <mc:AlternateContent xmlns:mc="http://schemas.openxmlformats.org/markup-compatibility/2006">
              <mc:Choice xmlns:v="urn:schemas-microsoft-com:vml" Requires="v">
                <p:oleObj spid="_x0000_s11470" name="PBrush" r:id="rId4" imgW="6423840" imgH="3832920" progId="">
                  <p:embed/>
                </p:oleObj>
              </mc:Choice>
              <mc:Fallback>
                <p:oleObj name="PBrush" r:id="rId4" imgW="6423840" imgH="3832920" progId="">
                  <p:embed/>
                  <p:pic>
                    <p:nvPicPr>
                      <p:cNvPr id="0" name=""/>
                      <p:cNvPicPr/>
                      <p:nvPr/>
                    </p:nvPicPr>
                    <p:blipFill>
                      <a:blip r:embed="rId5"/>
                      <a:stretch>
                        <a:fillRect/>
                      </a:stretch>
                    </p:blipFill>
                    <p:spPr>
                      <a:xfrm>
                        <a:off x="381000" y="461665"/>
                        <a:ext cx="5035363" cy="30035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20122359"/>
              </p:ext>
            </p:extLst>
          </p:nvPr>
        </p:nvGraphicFramePr>
        <p:xfrm>
          <a:off x="1295400" y="3489534"/>
          <a:ext cx="6234113" cy="3124200"/>
        </p:xfrm>
        <a:graphic>
          <a:graphicData uri="http://schemas.openxmlformats.org/presentationml/2006/ole">
            <mc:AlternateContent xmlns:mc="http://schemas.openxmlformats.org/markup-compatibility/2006">
              <mc:Choice xmlns:v="urn:schemas-microsoft-com:vml" Requires="v">
                <p:oleObj spid="_x0000_s11471" name="PBrush" r:id="rId6" imgW="4389120" imgH="3177720" progId="">
                  <p:embed/>
                </p:oleObj>
              </mc:Choice>
              <mc:Fallback>
                <p:oleObj name="PBrush" r:id="rId6" imgW="4389120" imgH="3177720" progId="">
                  <p:embed/>
                  <p:pic>
                    <p:nvPicPr>
                      <p:cNvPr id="0" name=""/>
                      <p:cNvPicPr/>
                      <p:nvPr/>
                    </p:nvPicPr>
                    <p:blipFill>
                      <a:blip r:embed="rId7"/>
                      <a:stretch>
                        <a:fillRect/>
                      </a:stretch>
                    </p:blipFill>
                    <p:spPr>
                      <a:xfrm>
                        <a:off x="1295400" y="3489534"/>
                        <a:ext cx="6234113" cy="3124200"/>
                      </a:xfrm>
                      <a:prstGeom prst="rect">
                        <a:avLst/>
                      </a:prstGeom>
                    </p:spPr>
                  </p:pic>
                </p:oleObj>
              </mc:Fallback>
            </mc:AlternateContent>
          </a:graphicData>
        </a:graphic>
      </p:graphicFrame>
      <p:sp>
        <p:nvSpPr>
          <p:cNvPr id="9" name="Rectangle 38"/>
          <p:cNvSpPr>
            <a:spLocks noChangeArrowheads="1"/>
          </p:cNvSpPr>
          <p:nvPr/>
        </p:nvSpPr>
        <p:spPr bwMode="auto">
          <a:xfrm>
            <a:off x="2514736" y="2765192"/>
            <a:ext cx="1377820" cy="410261"/>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wrap="none" anchor="ctr"/>
          <a:lstStyle/>
          <a:p>
            <a:pPr algn="ctr"/>
            <a:r>
              <a:rPr lang="vi-VN" sz="2000" b="1" dirty="0">
                <a:latin typeface="Times New Roman" panose="02020603050405020304" pitchFamily="18" charset="0"/>
                <a:cs typeface="Times New Roman" pitchFamily="18" charset="0"/>
              </a:rPr>
              <a:t>Chitin</a:t>
            </a:r>
            <a:endParaRPr lang="en-US" sz="2000" b="1" dirty="0">
              <a:latin typeface="Times New Roman" pitchFamily="18" charset="0"/>
              <a:cs typeface="Times New Roman" pitchFamily="18" charset="0"/>
            </a:endParaRPr>
          </a:p>
        </p:txBody>
      </p:sp>
      <p:sp>
        <p:nvSpPr>
          <p:cNvPr id="10" name="Rectangle 6"/>
          <p:cNvSpPr>
            <a:spLocks noChangeArrowheads="1"/>
          </p:cNvSpPr>
          <p:nvPr/>
        </p:nvSpPr>
        <p:spPr bwMode="auto">
          <a:xfrm>
            <a:off x="16213" y="0"/>
            <a:ext cx="4997046" cy="461665"/>
          </a:xfrm>
          <a:prstGeom prst="rect">
            <a:avLst/>
          </a:prstGeom>
          <a:solidFill>
            <a:srgbClr val="7030A0"/>
          </a:solidFill>
          <a:ln>
            <a:noFill/>
          </a:ln>
        </p:spPr>
        <p:txBody>
          <a:bodyPr wrap="square">
            <a:spAutoFit/>
          </a:bodyPr>
          <a:lstStyle/>
          <a:p>
            <a:pPr eaLnBrk="1" hangingPunct="1">
              <a:spcBef>
                <a:spcPct val="20000"/>
              </a:spcBef>
              <a:buClr>
                <a:srgbClr val="FFCC00"/>
              </a:buClr>
              <a:buSzPct val="120000"/>
            </a:pPr>
            <a:r>
              <a:rPr lang="vi-VN" altLang="vi-VN" sz="2400" b="1" dirty="0">
                <a:solidFill>
                  <a:schemeClr val="bg1"/>
                </a:solidFill>
                <a:latin typeface="Times New Roman" pitchFamily="18" charset="0"/>
                <a:cs typeface="Times New Roman" pitchFamily="18" charset="0"/>
              </a:rPr>
              <a:t>1. Carbohydrate – chất đường bột </a:t>
            </a:r>
            <a:endParaRPr lang="en-US" altLang="vi-VN"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835979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2362</TotalTime>
  <Words>2199</Words>
  <Application>Microsoft Office PowerPoint</Application>
  <PresentationFormat>On-screen Show (4:3)</PresentationFormat>
  <Paragraphs>216</Paragraphs>
  <Slides>36</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.VnTime</vt:lpstr>
      <vt:lpstr>Arial</vt:lpstr>
      <vt:lpstr>Calibri</vt:lpstr>
      <vt:lpstr>Times New Roman</vt:lpstr>
      <vt:lpstr>Wingdings</vt:lpstr>
      <vt:lpstr>Office Theme</vt:lpstr>
      <vt:lpstr>PBrush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PC</cp:lastModifiedBy>
  <cp:revision>1</cp:revision>
  <dcterms:created xsi:type="dcterms:W3CDTF">2018-09-09T13:33:29Z</dcterms:created>
  <dcterms:modified xsi:type="dcterms:W3CDTF">2024-10-28T14:21:13Z</dcterms:modified>
</cp:coreProperties>
</file>