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76" r:id="rId2"/>
    <p:sldId id="275" r:id="rId3"/>
    <p:sldId id="256" r:id="rId4"/>
    <p:sldId id="277" r:id="rId5"/>
    <p:sldId id="260" r:id="rId6"/>
    <p:sldId id="280" r:id="rId7"/>
    <p:sldId id="272" r:id="rId8"/>
    <p:sldId id="261" r:id="rId9"/>
    <p:sldId id="263" r:id="rId10"/>
    <p:sldId id="258" r:id="rId11"/>
    <p:sldId id="273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ibre Franklin" panose="020B0604020202020204" charset="0"/>
      <p:regular r:id="rId24"/>
      <p:bold r:id="rId25"/>
      <p:italic r:id="rId26"/>
      <p:boldItalic r:id="rId27"/>
    </p:embeddedFont>
    <p:embeddedFont>
      <p:font typeface="Lifelogo" panose="020B0604020202020204" charset="0"/>
      <p:regular r:id="rId28"/>
    </p:embeddedFont>
    <p:embeddedFont>
      <p:font typeface="Rokkitt Medium" panose="020B0604020202020204" charset="0"/>
      <p:regular r:id="rId29"/>
    </p:embeddedFont>
    <p:embeddedFont>
      <p:font typeface="Rokkitt Medium Bold" panose="020B0604020202020204" charset="0"/>
      <p:regular r:id="rId3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2240B2-C4BE-4133-8D75-EC74AB97F8F3}">
  <a:tblStyle styleId="{BD2240B2-C4BE-4133-8D75-EC74AB97F8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4BC9-04AA-3112-4E3F-659EF7D18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1CAA1-B134-5A80-F298-3C25A26EE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BE59-A2E2-73B0-5638-BDEFA64F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685C-DC58-AFE0-1F88-847561E8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EB0E-394E-FB03-3900-045C1E7A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3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C151-386B-D678-445C-5CEF308B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0D6AD-591C-240F-C413-B4F807300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4E6DE-A841-EF1B-5476-AAFF460F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50063-90F2-7277-F583-03DD7620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88A3-D54C-FC15-57F5-A103BD9A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87F94B-AB8E-2389-7080-ADFD80779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74358-6B2E-180E-8F7A-C670A9C29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A4CD-368D-F9DF-2469-78EAC412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F5342-71F2-7687-8B56-9B862FD5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375E-1BD6-7AD1-8ADB-9FCE44A6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8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F0EBC-E949-0F13-6A62-E61253F6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63200-13C6-F505-0865-845458D2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1CBC-4B3B-4010-32A2-AF2DAFF2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B1F87-A12E-F6F2-D9D0-5C367D0C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4E8BD-D75B-D936-7A00-CE0D7EF8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98B3-DDB7-4AB2-2E2D-873250A3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C9B5C-8000-B3FE-BEB5-C0E86833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76C75-47F5-81A0-98AA-F60D1AA2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19BF2-B109-433B-E7B9-EF7605F3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C87B-743B-06E4-3B88-9FEA027C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0E23-6004-EBF6-08E2-7BACB046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1A1F9-A1D9-B3CC-9E62-93799C06E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8D809-DA60-3AFA-256B-ABC5B60D5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D3521-08E3-2305-E060-7B2FBD8B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953CB-1F76-7627-A2DD-8247F65B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0B62-4667-16AC-265A-68C67C2F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2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30DA-608B-B2B6-0647-BAC9453A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F28AD-BA2E-51CF-0299-394AB7FBB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9493F-0866-9855-05D9-303BA520E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B2F57-11ED-9F98-B135-C1DE22277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EFCC0-DCBB-0966-1B0F-ACF94BFCE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324C52-9713-EC31-3EAF-48134273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DC145-7BC8-9001-61C1-9C1BE0C3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815DC7-509A-4197-71E9-5AD24F5D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E5B9-BEA1-F31A-7A4B-5686CAAA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4D5B8-0CB5-B232-DC50-9ED271EE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95BA2-0BDC-93A4-7E54-10310E0D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C5555-E236-BB8E-244B-31415294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2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73FA1-3710-8B3C-5947-C3397FCF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09BE4-866D-A8C5-3136-91594D27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ECF80-DF89-4363-6BC3-643A54E1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F3A6-8D6A-74EB-B5D4-5EA06AC3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6BD64-F7F5-CD01-73C8-AD7C926D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80091-87C4-EFE2-C127-2FE9DE123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4B0F2-5524-DFF5-A7D4-922AF3C7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3E064-5CDA-20B8-CFAC-FDF31046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42949-EE92-8348-AFF7-FBC8551E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FBCE-F13D-28A0-076B-F3E54A87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C6F82-38A1-1097-E16E-E756A6D2E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AECE1-63F1-80B0-2115-B67D75FC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663B5-FC06-6790-F582-92964701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F385A-0F6D-6F18-82A9-85004434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1DC07-3853-FFA6-EF57-6D973D8C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889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6531A-11C1-E8D5-91E2-433FB40E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3BBDB-EC28-BA09-E711-5CA6169E6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B0F7-532C-3418-35ED-B1C072A06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AC124-1A4F-8AA6-13DE-97C7D9230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A3C14-35CD-B3A9-78F6-0A38BB266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ý thuyết tế bào nhân sơ - Sinh 10 Kết nối tri thức | SGK Sinh 10 - Kết nối  tri thức">
            <a:extLst>
              <a:ext uri="{FF2B5EF4-FFF2-40B4-BE49-F238E27FC236}">
                <a16:creationId xmlns:a16="http://schemas.microsoft.com/office/drawing/2014/main" id="{B6F5D48F-0F96-4806-607C-77AC8D328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7" y="2104499"/>
            <a:ext cx="7462684" cy="34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2EF6C92-94FF-84AA-E597-6E50300520D1}"/>
              </a:ext>
            </a:extLst>
          </p:cNvPr>
          <p:cNvSpPr/>
          <p:nvPr/>
        </p:nvSpPr>
        <p:spPr>
          <a:xfrm>
            <a:off x="913330" y="4753502"/>
            <a:ext cx="7701336" cy="188450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670A2-B7C7-13C7-D80F-9487E257D347}"/>
              </a:ext>
            </a:extLst>
          </p:cNvPr>
          <p:cNvSpPr/>
          <p:nvPr/>
        </p:nvSpPr>
        <p:spPr>
          <a:xfrm>
            <a:off x="0" y="1266298"/>
            <a:ext cx="8998659" cy="8382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vi-VN" sz="3200" dirty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micromet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1/10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10;p15">
            <a:extLst>
              <a:ext uri="{FF2B5EF4-FFF2-40B4-BE49-F238E27FC236}">
                <a16:creationId xmlns:a16="http://schemas.microsoft.com/office/drawing/2014/main" id="{24563067-94E9-DA55-647A-C93DBD08F11B}"/>
              </a:ext>
            </a:extLst>
          </p:cNvPr>
          <p:cNvSpPr txBox="1"/>
          <p:nvPr/>
        </p:nvSpPr>
        <p:spPr>
          <a:xfrm>
            <a:off x="0" y="667519"/>
            <a:ext cx="9144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I. ĐẶC ĐIỂM CHUNG CỦA TẾ BÀO NHÂN SƠ</a:t>
            </a:r>
            <a:endParaRPr sz="24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1;p18">
            <a:extLst>
              <a:ext uri="{FF2B5EF4-FFF2-40B4-BE49-F238E27FC236}">
                <a16:creationId xmlns:a16="http://schemas.microsoft.com/office/drawing/2014/main" id="{731F65A2-0B34-627F-07E9-577150FA43A9}"/>
              </a:ext>
            </a:extLst>
          </p:cNvPr>
          <p:cNvSpPr txBox="1"/>
          <p:nvPr/>
        </p:nvSpPr>
        <p:spPr>
          <a:xfrm>
            <a:off x="1" y="103238"/>
            <a:ext cx="9143999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mes New Roman"/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7. TẾ BÀO NHÂN SƠ </a:t>
            </a:r>
            <a:endParaRPr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/>
          <p:nvPr/>
        </p:nvSpPr>
        <p:spPr>
          <a:xfrm>
            <a:off x="1331640" y="4797152"/>
            <a:ext cx="1224136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4640560" y="5373216"/>
            <a:ext cx="3315816" cy="43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823910" y="1354162"/>
            <a:ext cx="832009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</a:t>
            </a:r>
            <a:endParaRPr lang="vi-VN" sz="2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D7D5B8-9B56-E201-0182-F5B53BCE3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525793"/>
              </p:ext>
            </p:extLst>
          </p:nvPr>
        </p:nvGraphicFramePr>
        <p:xfrm>
          <a:off x="313702" y="2060848"/>
          <a:ext cx="8610602" cy="4089229"/>
        </p:xfrm>
        <a:graphic>
          <a:graphicData uri="http://schemas.openxmlformats.org/drawingml/2006/table">
            <a:tbl>
              <a:tblPr firstRow="1" bandRow="1">
                <a:tableStyleId>{BD2240B2-C4BE-4133-8D75-EC74AB97F8F3}</a:tableStyleId>
              </a:tblPr>
              <a:tblGrid>
                <a:gridCol w="6632636">
                  <a:extLst>
                    <a:ext uri="{9D8B030D-6E8A-4147-A177-3AD203B41FA5}">
                      <a16:colId xmlns:a16="http://schemas.microsoft.com/office/drawing/2014/main" val="4134682980"/>
                    </a:ext>
                  </a:extLst>
                </a:gridCol>
                <a:gridCol w="811162">
                  <a:extLst>
                    <a:ext uri="{9D8B030D-6E8A-4147-A177-3AD203B41FA5}">
                      <a16:colId xmlns:a16="http://schemas.microsoft.com/office/drawing/2014/main" val="2320821392"/>
                    </a:ext>
                  </a:extLst>
                </a:gridCol>
                <a:gridCol w="1166804">
                  <a:extLst>
                    <a:ext uri="{9D8B030D-6E8A-4147-A177-3AD203B41FA5}">
                      <a16:colId xmlns:a16="http://schemas.microsoft.com/office/drawing/2014/main" val="1989805093"/>
                    </a:ext>
                  </a:extLst>
                </a:gridCol>
              </a:tblGrid>
              <a:tr h="483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</a:t>
                      </a: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điểm</a:t>
                      </a:r>
                      <a:endParaRPr lang="en-US"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245143907"/>
                  </a:ext>
                </a:extLst>
              </a:tr>
              <a:tr h="48356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nhân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882511"/>
                  </a:ext>
                </a:extLst>
              </a:tr>
              <a:tr h="48356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Kích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thước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nhỏ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bình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1- 5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micromet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2008268778"/>
                  </a:ext>
                </a:extLst>
              </a:tr>
              <a:tr h="99977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hệ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thống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nội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bao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bọc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3590240186"/>
                  </a:ext>
                </a:extLst>
              </a:tr>
              <a:tr h="48589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chỉ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1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loại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quan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là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Ribosome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738570121"/>
                  </a:ext>
                </a:extLst>
              </a:tr>
              <a:tr h="1152878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9909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984FE1-D85D-ECE7-8321-2020AB300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49718"/>
              </p:ext>
            </p:extLst>
          </p:nvPr>
        </p:nvGraphicFramePr>
        <p:xfrm>
          <a:off x="266699" y="885772"/>
          <a:ext cx="8610602" cy="5116822"/>
        </p:xfrm>
        <a:graphic>
          <a:graphicData uri="http://schemas.openxmlformats.org/drawingml/2006/table">
            <a:tbl>
              <a:tblPr firstRow="1" bandRow="1">
                <a:tableStyleId>{BD2240B2-C4BE-4133-8D75-EC74AB97F8F3}</a:tableStyleId>
              </a:tblPr>
              <a:tblGrid>
                <a:gridCol w="6632636">
                  <a:extLst>
                    <a:ext uri="{9D8B030D-6E8A-4147-A177-3AD203B41FA5}">
                      <a16:colId xmlns:a16="http://schemas.microsoft.com/office/drawing/2014/main" val="4134682980"/>
                    </a:ext>
                  </a:extLst>
                </a:gridCol>
                <a:gridCol w="811162">
                  <a:extLst>
                    <a:ext uri="{9D8B030D-6E8A-4147-A177-3AD203B41FA5}">
                      <a16:colId xmlns:a16="http://schemas.microsoft.com/office/drawing/2014/main" val="2320821392"/>
                    </a:ext>
                  </a:extLst>
                </a:gridCol>
                <a:gridCol w="1166804">
                  <a:extLst>
                    <a:ext uri="{9D8B030D-6E8A-4147-A177-3AD203B41FA5}">
                      <a16:colId xmlns:a16="http://schemas.microsoft.com/office/drawing/2014/main" val="1989805093"/>
                    </a:ext>
                  </a:extLst>
                </a:gridCol>
              </a:tblGrid>
              <a:tr h="6438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Đặc</a:t>
                      </a:r>
                      <a:r>
                        <a:rPr lang="en-US" sz="24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điểm</a:t>
                      </a:r>
                      <a:endParaRPr lang="en-US"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endParaRPr sz="2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245143907"/>
                  </a:ext>
                </a:extLst>
              </a:tr>
              <a:tr h="64382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nhân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x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882511"/>
                  </a:ext>
                </a:extLst>
              </a:tr>
              <a:tr h="64382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Kích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thước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nhỏ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bình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1- 5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micromet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x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2008268778"/>
                  </a:ext>
                </a:extLst>
              </a:tr>
              <a:tr h="948066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hệ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thống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nội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màng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bao </a:t>
                      </a:r>
                      <a:r>
                        <a:rPr lang="en-US" sz="24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bọc</a:t>
                      </a:r>
                      <a:r>
                        <a:rPr lang="en-US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 x</a:t>
                      </a:r>
                      <a:endParaRPr sz="2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3590240186"/>
                  </a:ext>
                </a:extLst>
              </a:tr>
              <a:tr h="556333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chỉ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1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loại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quan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là</a:t>
                      </a:r>
                      <a:r>
                        <a:rPr lang="en-US" sz="2400" u="none" strike="noStrike" cap="none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Ribosome</a:t>
                      </a: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Calibri"/>
                        </a:rPr>
                        <a:t>x</a:t>
                      </a:r>
                      <a:endParaRPr sz="2400" b="1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368380230"/>
                  </a:ext>
                </a:extLst>
              </a:tr>
              <a:tr h="1680936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vi-VN"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99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94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442452"/>
            <a:ext cx="8629650" cy="4125680"/>
            <a:chOff x="0" y="0"/>
            <a:chExt cx="12697442" cy="11001811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2697442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4250" dirty="0" err="1">
                  <a:latin typeface="Lifelogo"/>
                </a:rPr>
                <a:t>Luyện</a:t>
              </a:r>
              <a:r>
                <a:rPr lang="en-US" sz="4250" dirty="0">
                  <a:latin typeface="Lifelogo"/>
                </a:rPr>
                <a:t> </a:t>
              </a:r>
              <a:r>
                <a:rPr lang="en-US" sz="4250" dirty="0" err="1">
                  <a:latin typeface="Lifelogo"/>
                </a:rPr>
                <a:t>tập</a:t>
              </a:r>
              <a:endParaRPr lang="en-US" sz="4250" dirty="0">
                <a:latin typeface="Lifelog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931842"/>
              <a:ext cx="12004178" cy="7069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0"/>
                </a:lnSpc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>
                <a:lnSpc>
                  <a:spcPts val="298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98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98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98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980"/>
                </a:lnSpc>
              </a:pPr>
              <a:endParaRPr lang="en-US" sz="1862" dirty="0">
                <a:latin typeface="Rokkitt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4211" y="898284"/>
            <a:ext cx="8463815" cy="4392628"/>
            <a:chOff x="0" y="0"/>
            <a:chExt cx="17903352" cy="1171367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7903352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4250" dirty="0" err="1">
                  <a:latin typeface="Lifelogo"/>
                </a:rPr>
                <a:t>Luyện</a:t>
              </a:r>
              <a:r>
                <a:rPr lang="en-US" sz="4250" dirty="0">
                  <a:latin typeface="Lifelogo"/>
                </a:rPr>
                <a:t> </a:t>
              </a:r>
              <a:r>
                <a:rPr lang="en-US" sz="4250" dirty="0" err="1">
                  <a:latin typeface="Lifelogo"/>
                </a:rPr>
                <a:t>tập</a:t>
              </a:r>
              <a:endParaRPr lang="en-US" sz="4250" dirty="0">
                <a:latin typeface="Lifelog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48727" y="2697530"/>
              <a:ext cx="16925855" cy="901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80"/>
                </a:lnSpc>
              </a:pPr>
              <a:r>
                <a:rPr lang="en-US" sz="2400" b="1" dirty="0" err="1">
                  <a:latin typeface="Rokkitt Medium Bold"/>
                </a:rPr>
                <a:t>Câu</a:t>
              </a:r>
              <a:r>
                <a:rPr lang="en-US" sz="2400" b="1" dirty="0">
                  <a:latin typeface="Rokkitt Medium Bold"/>
                </a:rPr>
                <a:t> 2: Ý </a:t>
              </a:r>
              <a:r>
                <a:rPr lang="en-US" sz="2400" b="1" dirty="0" err="1">
                  <a:latin typeface="Rokkitt Medium Bold"/>
                </a:rPr>
                <a:t>nào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sau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đây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không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phải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là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đặc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điểm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chung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của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tất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cả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các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tế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bào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nhân</a:t>
              </a:r>
              <a:r>
                <a:rPr lang="en-US" sz="2400" b="1" dirty="0">
                  <a:latin typeface="Rokkitt Medium Bold"/>
                </a:rPr>
                <a:t> </a:t>
              </a:r>
              <a:r>
                <a:rPr lang="en-US" sz="2400" b="1" dirty="0" err="1">
                  <a:latin typeface="Rokkitt Medium Bold"/>
                </a:rPr>
                <a:t>sơ</a:t>
              </a:r>
              <a:r>
                <a:rPr lang="en-US" sz="2400" b="1" dirty="0">
                  <a:latin typeface="Rokkitt Medium Bold"/>
                </a:rPr>
                <a:t>?</a:t>
              </a: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 Bold"/>
                </a:rPr>
                <a:t>A. </a:t>
              </a:r>
              <a:r>
                <a:rPr lang="en-US" sz="2400" dirty="0" err="1">
                  <a:latin typeface="Rokkitt Medium Bold"/>
                </a:rPr>
                <a:t>Không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có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màng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nhân</a:t>
              </a:r>
              <a:endParaRPr lang="en-US" sz="2400" dirty="0">
                <a:latin typeface="Rokkitt Medium Bold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 Bold"/>
                </a:rPr>
                <a:t>B. </a:t>
              </a:r>
              <a:r>
                <a:rPr lang="en-US" sz="2400" dirty="0" err="1">
                  <a:latin typeface="Rokkitt Medium Bold"/>
                </a:rPr>
                <a:t>Không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có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nhiều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loại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bào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quan</a:t>
              </a:r>
              <a:endParaRPr lang="en-US" sz="2400" dirty="0">
                <a:latin typeface="Rokkitt Medium Bold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 Bold"/>
                </a:rPr>
                <a:t>C. </a:t>
              </a:r>
              <a:r>
                <a:rPr lang="en-US" sz="2400" dirty="0" err="1">
                  <a:latin typeface="Rokkitt Medium Bold"/>
                </a:rPr>
                <a:t>Không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có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hệ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thống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nội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màng</a:t>
              </a:r>
              <a:endParaRPr lang="en-US" sz="2400" dirty="0">
                <a:latin typeface="Rokkitt Medium Bold"/>
              </a:endParaRPr>
            </a:p>
            <a:p>
              <a:pPr>
                <a:lnSpc>
                  <a:spcPts val="3620"/>
                </a:lnSpc>
              </a:pPr>
              <a:r>
                <a:rPr lang="en-US" sz="2400" dirty="0">
                  <a:latin typeface="Rokkitt Medium Bold"/>
                </a:rPr>
                <a:t>D. </a:t>
              </a:r>
              <a:r>
                <a:rPr lang="en-US" sz="2400" dirty="0" err="1">
                  <a:latin typeface="Rokkitt Medium Bold"/>
                </a:rPr>
                <a:t>Không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có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thành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tế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bào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bằng</a:t>
              </a:r>
              <a:r>
                <a:rPr lang="en-US" sz="2400" dirty="0">
                  <a:latin typeface="Rokkitt Medium Bold"/>
                </a:rPr>
                <a:t> </a:t>
              </a:r>
              <a:r>
                <a:rPr lang="en-US" sz="2400" dirty="0" err="1">
                  <a:latin typeface="Rokkitt Medium Bold"/>
                </a:rPr>
                <a:t>peptidoglican</a:t>
              </a:r>
              <a:endParaRPr lang="en-US" sz="2400" dirty="0">
                <a:latin typeface="Rokkitt Medium Bold"/>
              </a:endParaRPr>
            </a:p>
            <a:p>
              <a:pPr>
                <a:lnSpc>
                  <a:spcPts val="2980"/>
                </a:lnSpc>
              </a:pPr>
              <a:endParaRPr lang="en-US" sz="2400" dirty="0">
                <a:latin typeface="Rokkitt Medium Bold"/>
              </a:endParaRPr>
            </a:p>
            <a:p>
              <a:pPr>
                <a:lnSpc>
                  <a:spcPts val="2980"/>
                </a:lnSpc>
              </a:pPr>
              <a:endParaRPr lang="en-US" sz="2400" dirty="0">
                <a:latin typeface="Rokkitt Medium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4211" y="898284"/>
            <a:ext cx="8699789" cy="3600059"/>
            <a:chOff x="0" y="0"/>
            <a:chExt cx="17903352" cy="9600156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7903352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4250" dirty="0" err="1">
                  <a:latin typeface="Lifelogo"/>
                </a:rPr>
                <a:t>Luyện</a:t>
              </a:r>
              <a:r>
                <a:rPr lang="en-US" sz="4250" dirty="0">
                  <a:latin typeface="Lifelogo"/>
                </a:rPr>
                <a:t> </a:t>
              </a:r>
              <a:r>
                <a:rPr lang="en-US" sz="4250" dirty="0" err="1">
                  <a:latin typeface="Lifelogo"/>
                </a:rPr>
                <a:t>tập</a:t>
              </a:r>
              <a:endParaRPr lang="en-US" sz="4250" dirty="0">
                <a:latin typeface="Lifelog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912789"/>
              <a:ext cx="16925856" cy="568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2400" b="1" dirty="0" err="1">
                  <a:latin typeface="Rokkitt Medium"/>
                </a:rPr>
                <a:t>Câu</a:t>
              </a:r>
              <a:r>
                <a:rPr lang="en-US" sz="2400" b="1" dirty="0">
                  <a:latin typeface="Rokkitt Medium"/>
                </a:rPr>
                <a:t> 3: </a:t>
              </a:r>
              <a:r>
                <a:rPr lang="en-US" sz="2400" b="1" dirty="0" err="1">
                  <a:latin typeface="Rokkitt Medium"/>
                </a:rPr>
                <a:t>Vùng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nhân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của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tế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bào</a:t>
              </a:r>
              <a:r>
                <a:rPr lang="en-US" sz="2400" b="1" dirty="0">
                  <a:latin typeface="Rokkitt Medium"/>
                </a:rPr>
                <a:t> vi </a:t>
              </a:r>
              <a:r>
                <a:rPr lang="en-US" sz="2400" b="1" dirty="0" err="1">
                  <a:latin typeface="Rokkitt Medium"/>
                </a:rPr>
                <a:t>khuẩn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có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đặc</a:t>
              </a:r>
              <a:r>
                <a:rPr lang="en-US" sz="2400" b="1" dirty="0">
                  <a:latin typeface="Rokkitt Medium"/>
                </a:rPr>
                <a:t> </a:t>
              </a:r>
              <a:r>
                <a:rPr lang="en-US" sz="2400" b="1" dirty="0" err="1">
                  <a:latin typeface="Rokkitt Medium"/>
                </a:rPr>
                <a:t>điểm</a:t>
              </a:r>
              <a:endParaRPr lang="en-US" sz="2400" b="1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"/>
                </a:rPr>
                <a:t>A. </a:t>
              </a:r>
              <a:r>
                <a:rPr lang="en-US" sz="2400" dirty="0" err="1">
                  <a:latin typeface="Rokkitt Medium"/>
                </a:rPr>
                <a:t>Chứa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một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phân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tử</a:t>
              </a:r>
              <a:r>
                <a:rPr lang="en-US" sz="2400" dirty="0">
                  <a:latin typeface="Rokkitt Medium"/>
                </a:rPr>
                <a:t> ADN </a:t>
              </a:r>
              <a:r>
                <a:rPr lang="en-US" sz="2400" dirty="0" err="1">
                  <a:latin typeface="Rokkitt Medium"/>
                </a:rPr>
                <a:t>dạng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vòng</a:t>
              </a:r>
              <a:r>
                <a:rPr lang="en-US" sz="2400" dirty="0">
                  <a:latin typeface="Rokkitt Medium"/>
                </a:rPr>
                <a:t>, </a:t>
              </a:r>
              <a:r>
                <a:rPr lang="en-US" sz="2400" dirty="0" err="1">
                  <a:latin typeface="Rokkitt Medium"/>
                </a:rPr>
                <a:t>đơn</a:t>
              </a:r>
              <a:endParaRPr lang="en-US" sz="2400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"/>
                </a:rPr>
                <a:t>B. </a:t>
              </a:r>
              <a:r>
                <a:rPr lang="en-US" sz="2400" dirty="0" err="1">
                  <a:latin typeface="Rokkitt Medium"/>
                </a:rPr>
                <a:t>Chứa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một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phân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tử</a:t>
              </a:r>
              <a:r>
                <a:rPr lang="en-US" sz="2400" dirty="0">
                  <a:latin typeface="Rokkitt Medium"/>
                </a:rPr>
                <a:t> ADN </a:t>
              </a:r>
              <a:r>
                <a:rPr lang="en-US" sz="2400" dirty="0" err="1">
                  <a:latin typeface="Rokkitt Medium"/>
                </a:rPr>
                <a:t>mạch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thẳng</a:t>
              </a:r>
              <a:r>
                <a:rPr lang="en-US" sz="2400" dirty="0">
                  <a:latin typeface="Rokkitt Medium"/>
                </a:rPr>
                <a:t>, </a:t>
              </a:r>
              <a:r>
                <a:rPr lang="en-US" sz="2400" dirty="0" err="1">
                  <a:latin typeface="Rokkitt Medium"/>
                </a:rPr>
                <a:t>xoắn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kép</a:t>
              </a:r>
              <a:endParaRPr lang="en-US" sz="2400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"/>
                </a:rPr>
                <a:t>C. </a:t>
              </a:r>
              <a:r>
                <a:rPr lang="en-US" sz="2400" dirty="0" err="1">
                  <a:latin typeface="Rokkitt Medium"/>
                </a:rPr>
                <a:t>Chứa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một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phân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tử</a:t>
              </a:r>
              <a:r>
                <a:rPr lang="en-US" sz="2400" dirty="0">
                  <a:latin typeface="Rokkitt Medium"/>
                </a:rPr>
                <a:t> ADN </a:t>
              </a:r>
              <a:r>
                <a:rPr lang="en-US" sz="2400" dirty="0" err="1">
                  <a:latin typeface="Rokkitt Medium"/>
                </a:rPr>
                <a:t>dạng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vòng</a:t>
              </a:r>
              <a:r>
                <a:rPr lang="en-US" sz="2400" dirty="0">
                  <a:latin typeface="Rokkitt Medium"/>
                </a:rPr>
                <a:t>, </a:t>
              </a:r>
              <a:r>
                <a:rPr lang="en-US" sz="2400" dirty="0" err="1">
                  <a:latin typeface="Rokkitt Medium"/>
                </a:rPr>
                <a:t>kép</a:t>
              </a:r>
              <a:endParaRPr lang="en-US" sz="2400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400" dirty="0">
                  <a:latin typeface="Rokkitt Medium"/>
                </a:rPr>
                <a:t>D. </a:t>
              </a:r>
              <a:r>
                <a:rPr lang="en-US" sz="2400" dirty="0" err="1">
                  <a:latin typeface="Rokkitt Medium"/>
                </a:rPr>
                <a:t>Chứa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một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phân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tử</a:t>
              </a:r>
              <a:r>
                <a:rPr lang="en-US" sz="2400" dirty="0">
                  <a:latin typeface="Rokkitt Medium"/>
                </a:rPr>
                <a:t> ADN </a:t>
              </a:r>
              <a:r>
                <a:rPr lang="en-US" sz="2400" dirty="0" err="1">
                  <a:latin typeface="Rokkitt Medium"/>
                </a:rPr>
                <a:t>liên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kết</a:t>
              </a:r>
              <a:r>
                <a:rPr lang="en-US" sz="2400" dirty="0">
                  <a:latin typeface="Rokkitt Medium"/>
                </a:rPr>
                <a:t> </a:t>
              </a:r>
              <a:r>
                <a:rPr lang="en-US" sz="2400" dirty="0" err="1">
                  <a:latin typeface="Rokkitt Medium"/>
                </a:rPr>
                <a:t>với</a:t>
              </a:r>
              <a:r>
                <a:rPr lang="en-US" sz="2400" dirty="0">
                  <a:latin typeface="Rokkitt Medium"/>
                </a:rPr>
                <a:t> protein</a:t>
              </a:r>
            </a:p>
          </p:txBody>
        </p:sp>
      </p:grp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668" y="0"/>
            <a:ext cx="5243957" cy="4886117"/>
            <a:chOff x="0" y="0"/>
            <a:chExt cx="11388171" cy="1739526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1388171" cy="2328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en-US" sz="4250" dirty="0" err="1">
                  <a:latin typeface="Lifelogo"/>
                </a:rPr>
                <a:t>Luyện</a:t>
              </a:r>
              <a:r>
                <a:rPr lang="en-US" sz="4250" dirty="0">
                  <a:latin typeface="Lifelogo"/>
                </a:rPr>
                <a:t> </a:t>
              </a:r>
              <a:r>
                <a:rPr lang="en-US" sz="4250" dirty="0" err="1">
                  <a:latin typeface="Lifelogo"/>
                </a:rPr>
                <a:t>tập</a:t>
              </a:r>
              <a:endParaRPr lang="en-US" sz="4250" dirty="0">
                <a:latin typeface="Lifelog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912791"/>
              <a:ext cx="10766394" cy="13482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en-US" sz="2112" b="1" dirty="0" err="1">
                  <a:latin typeface="Rokkitt Medium"/>
                </a:rPr>
                <a:t>Câu</a:t>
              </a:r>
              <a:r>
                <a:rPr lang="en-US" sz="2112" b="1" dirty="0">
                  <a:latin typeface="Rokkitt Medium"/>
                </a:rPr>
                <a:t> 4. </a:t>
              </a:r>
              <a:r>
                <a:rPr lang="en-US" sz="2112" b="1" dirty="0" err="1">
                  <a:latin typeface="Rokkitt Medium"/>
                </a:rPr>
                <a:t>Tế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bào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chất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của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tế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bào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nhân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sơ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có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chứa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cấu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trúc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nào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sau</a:t>
              </a:r>
              <a:r>
                <a:rPr lang="en-US" sz="2112" b="1" dirty="0">
                  <a:latin typeface="Rokkitt Medium"/>
                </a:rPr>
                <a:t> </a:t>
              </a:r>
              <a:r>
                <a:rPr lang="en-US" sz="2112" b="1" dirty="0" err="1">
                  <a:latin typeface="Rokkitt Medium"/>
                </a:rPr>
                <a:t>đây</a:t>
              </a:r>
              <a:r>
                <a:rPr lang="en-US" sz="2112" b="1" dirty="0">
                  <a:latin typeface="Rokkitt Medium"/>
                </a:rPr>
                <a:t>? </a:t>
              </a:r>
            </a:p>
            <a:p>
              <a:pPr>
                <a:lnSpc>
                  <a:spcPts val="3380"/>
                </a:lnSpc>
              </a:pPr>
              <a:r>
                <a:rPr lang="en-US" sz="2112" dirty="0">
                  <a:latin typeface="Rokkitt Medium"/>
                </a:rPr>
                <a:t>A. </a:t>
              </a:r>
              <a:r>
                <a:rPr lang="en-US" sz="2112" dirty="0" err="1">
                  <a:latin typeface="Rokkitt Medium"/>
                </a:rPr>
                <a:t>Hệ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thống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nội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màng</a:t>
              </a:r>
              <a:endParaRPr lang="en-US" sz="2112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112" dirty="0">
                  <a:latin typeface="Rokkitt Medium"/>
                </a:rPr>
                <a:t>B. </a:t>
              </a:r>
              <a:r>
                <a:rPr lang="en-US" sz="2112" dirty="0" err="1">
                  <a:latin typeface="Rokkitt Medium"/>
                </a:rPr>
                <a:t>Các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bào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quan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có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màng</a:t>
              </a:r>
              <a:r>
                <a:rPr lang="en-US" sz="2112" dirty="0">
                  <a:latin typeface="Rokkitt Medium"/>
                </a:rPr>
                <a:t> bao </a:t>
              </a:r>
              <a:r>
                <a:rPr lang="en-US" sz="2112" dirty="0" err="1">
                  <a:latin typeface="Rokkitt Medium"/>
                </a:rPr>
                <a:t>bọc</a:t>
              </a:r>
              <a:endParaRPr lang="en-US" sz="2112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112" dirty="0">
                  <a:latin typeface="Rokkitt Medium"/>
                </a:rPr>
                <a:t>C. </a:t>
              </a:r>
              <a:r>
                <a:rPr lang="en-US" sz="2112" dirty="0" err="1">
                  <a:latin typeface="Rokkitt Medium"/>
                </a:rPr>
                <a:t>Bộ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khung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xương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tế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bào</a:t>
              </a:r>
              <a:endParaRPr lang="en-US" sz="2112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r>
                <a:rPr lang="en-US" sz="2112" dirty="0">
                  <a:latin typeface="Rokkitt Medium"/>
                </a:rPr>
                <a:t>D. </a:t>
              </a:r>
              <a:r>
                <a:rPr lang="en-US" sz="2112" dirty="0" err="1">
                  <a:latin typeface="Rokkitt Medium"/>
                </a:rPr>
                <a:t>Riboxom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và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các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hạt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dự</a:t>
              </a:r>
              <a:r>
                <a:rPr lang="en-US" sz="2112" dirty="0">
                  <a:latin typeface="Rokkitt Medium"/>
                </a:rPr>
                <a:t> </a:t>
              </a:r>
              <a:r>
                <a:rPr lang="en-US" sz="2112" dirty="0" err="1">
                  <a:latin typeface="Rokkitt Medium"/>
                </a:rPr>
                <a:t>trữ</a:t>
              </a:r>
              <a:endParaRPr lang="en-US" sz="2112" dirty="0">
                <a:latin typeface="Rokkitt Medium"/>
              </a:endParaRPr>
            </a:p>
            <a:p>
              <a:pPr>
                <a:lnSpc>
                  <a:spcPts val="3380"/>
                </a:lnSpc>
              </a:pPr>
              <a:endParaRPr lang="en-US" sz="2112" dirty="0">
                <a:latin typeface="Rokkitt Medium"/>
              </a:endParaRPr>
            </a:p>
            <a:p>
              <a:pPr>
                <a:lnSpc>
                  <a:spcPts val="2980"/>
                </a:lnSpc>
              </a:pPr>
              <a:endParaRPr lang="en-US" sz="2112" dirty="0">
                <a:latin typeface="Rokkitt Medium"/>
              </a:endParaRPr>
            </a:p>
            <a:p>
              <a:pPr>
                <a:lnSpc>
                  <a:spcPts val="2980"/>
                </a:lnSpc>
              </a:pPr>
              <a:endParaRPr lang="en-US" sz="2112" dirty="0">
                <a:latin typeface="Rokkitt Medium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3293" r="7270"/>
          <a:stretch>
            <a:fillRect/>
          </a:stretch>
        </p:blipFill>
        <p:spPr>
          <a:xfrm>
            <a:off x="5840361" y="498550"/>
            <a:ext cx="3303639" cy="3439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equential Access Storage 3">
            <a:extLst>
              <a:ext uri="{FF2B5EF4-FFF2-40B4-BE49-F238E27FC236}">
                <a16:creationId xmlns:a16="http://schemas.microsoft.com/office/drawing/2014/main" id="{B3101728-00FD-36E3-38DF-9977418E597F}"/>
              </a:ext>
            </a:extLst>
          </p:cNvPr>
          <p:cNvSpPr/>
          <p:nvPr/>
        </p:nvSpPr>
        <p:spPr>
          <a:xfrm>
            <a:off x="3023419" y="286665"/>
            <a:ext cx="5641258" cy="2861187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mes New Roman"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ưu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vi-VN" sz="3200" dirty="0"/>
          </a:p>
        </p:txBody>
      </p:sp>
      <p:pic>
        <p:nvPicPr>
          <p:cNvPr id="5" name="Google Shape;125;p17">
            <a:extLst>
              <a:ext uri="{FF2B5EF4-FFF2-40B4-BE49-F238E27FC236}">
                <a16:creationId xmlns:a16="http://schemas.microsoft.com/office/drawing/2014/main" id="{2818BC06-C6A6-6986-9130-3AF0151408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2103" y="933340"/>
            <a:ext cx="2005781" cy="15678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4CCC00-947B-A305-FDC4-381FAD8324CB}"/>
              </a:ext>
            </a:extLst>
          </p:cNvPr>
          <p:cNvSpPr/>
          <p:nvPr/>
        </p:nvSpPr>
        <p:spPr>
          <a:xfrm>
            <a:off x="0" y="1755058"/>
            <a:ext cx="8998659" cy="13927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vi-VN" sz="3600" dirty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vi-VN" sz="2400" dirty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Sinh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algn="just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581" y="6120580"/>
            <a:ext cx="1449543" cy="58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Xem hơn 100 ảnh về hình vẽ tế bào nhân thực - NEC">
            <a:extLst>
              <a:ext uri="{FF2B5EF4-FFF2-40B4-BE49-F238E27FC236}">
                <a16:creationId xmlns:a16="http://schemas.microsoft.com/office/drawing/2014/main" id="{36B19A7E-B27B-2060-76F6-55CC7424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5" y="605146"/>
            <a:ext cx="7762057" cy="27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2CBE3783-5C81-1E50-7068-0B8C612378B3}"/>
              </a:ext>
            </a:extLst>
          </p:cNvPr>
          <p:cNvSpPr/>
          <p:nvPr/>
        </p:nvSpPr>
        <p:spPr>
          <a:xfrm>
            <a:off x="5361037" y="2864260"/>
            <a:ext cx="3452326" cy="3965369"/>
          </a:xfrm>
          <a:prstGeom prst="flowChartPunchedTap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0714B-D82D-BA08-02CB-20225BA3FD9A}"/>
              </a:ext>
            </a:extLst>
          </p:cNvPr>
          <p:cNvSpPr/>
          <p:nvPr/>
        </p:nvSpPr>
        <p:spPr>
          <a:xfrm>
            <a:off x="35666" y="3559584"/>
            <a:ext cx="5863689" cy="8382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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F5B182-BADB-5A4B-FBFE-68704CF14A75}"/>
              </a:ext>
            </a:extLst>
          </p:cNvPr>
          <p:cNvSpPr/>
          <p:nvPr/>
        </p:nvSpPr>
        <p:spPr>
          <a:xfrm>
            <a:off x="191730" y="4855291"/>
            <a:ext cx="2344994" cy="9328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05BF44-DEC0-3175-724D-A61D8AD9E8A4}"/>
              </a:ext>
            </a:extLst>
          </p:cNvPr>
          <p:cNvSpPr/>
          <p:nvPr/>
        </p:nvSpPr>
        <p:spPr>
          <a:xfrm>
            <a:off x="2698351" y="4855291"/>
            <a:ext cx="2195513" cy="84434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87919-CC66-9FB9-3201-B3F67FCA5600}"/>
              </a:ext>
            </a:extLst>
          </p:cNvPr>
          <p:cNvSpPr/>
          <p:nvPr/>
        </p:nvSpPr>
        <p:spPr>
          <a:xfrm>
            <a:off x="3620724" y="3615504"/>
            <a:ext cx="1873045" cy="844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0;p15">
            <a:extLst>
              <a:ext uri="{FF2B5EF4-FFF2-40B4-BE49-F238E27FC236}">
                <a16:creationId xmlns:a16="http://schemas.microsoft.com/office/drawing/2014/main" id="{DA6AB752-C145-B949-E9CD-B709D93CF8F9}"/>
              </a:ext>
            </a:extLst>
          </p:cNvPr>
          <p:cNvSpPr txBox="1"/>
          <p:nvPr/>
        </p:nvSpPr>
        <p:spPr>
          <a:xfrm>
            <a:off x="96863" y="28371"/>
            <a:ext cx="912725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I. ĐẶC ĐIỂM CHUNG CỦA TẾ BÀO NHÂN SƠ</a:t>
            </a:r>
            <a:endParaRPr sz="30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Xem hơn 100 ảnh về hình vẽ tế bào nhân thực - NEC">
            <a:extLst>
              <a:ext uri="{FF2B5EF4-FFF2-40B4-BE49-F238E27FC236}">
                <a16:creationId xmlns:a16="http://schemas.microsoft.com/office/drawing/2014/main" id="{E3BB3303-6FD7-1892-D73A-431B926E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0" y="529338"/>
            <a:ext cx="7762057" cy="28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E36D1-F720-BF51-67EA-9DDE156C3932}"/>
              </a:ext>
            </a:extLst>
          </p:cNvPr>
          <p:cNvSpPr/>
          <p:nvPr/>
        </p:nvSpPr>
        <p:spPr>
          <a:xfrm>
            <a:off x="16745" y="4033680"/>
            <a:ext cx="9127255" cy="8382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920D1-8DBF-F227-0D78-A41E34A61B93}"/>
              </a:ext>
            </a:extLst>
          </p:cNvPr>
          <p:cNvSpPr/>
          <p:nvPr/>
        </p:nvSpPr>
        <p:spPr>
          <a:xfrm>
            <a:off x="35666" y="4691584"/>
            <a:ext cx="9127255" cy="5492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4C40E1-B6F1-5AF9-ACBC-50E6438CB738}"/>
              </a:ext>
            </a:extLst>
          </p:cNvPr>
          <p:cNvSpPr/>
          <p:nvPr/>
        </p:nvSpPr>
        <p:spPr>
          <a:xfrm>
            <a:off x="0" y="5143857"/>
            <a:ext cx="9127255" cy="566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91F290A-311F-2C20-EB10-8D421A1F3F37}"/>
              </a:ext>
            </a:extLst>
          </p:cNvPr>
          <p:cNvSpPr/>
          <p:nvPr/>
        </p:nvSpPr>
        <p:spPr>
          <a:xfrm>
            <a:off x="3952568" y="3297643"/>
            <a:ext cx="5185058" cy="210164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10;p15">
            <a:extLst>
              <a:ext uri="{FF2B5EF4-FFF2-40B4-BE49-F238E27FC236}">
                <a16:creationId xmlns:a16="http://schemas.microsoft.com/office/drawing/2014/main" id="{C5EBDD60-0677-9574-846E-3C9B666DBCFD}"/>
              </a:ext>
            </a:extLst>
          </p:cNvPr>
          <p:cNvSpPr txBox="1"/>
          <p:nvPr/>
        </p:nvSpPr>
        <p:spPr>
          <a:xfrm>
            <a:off x="96863" y="28371"/>
            <a:ext cx="912725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I. ĐẶC ĐIỂM CHUNG CỦA TẾ BÀO NHÂN SƠ</a:t>
            </a:r>
            <a:endParaRPr sz="30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D7B0-F55C-B9A4-A533-D246C56E0630}"/>
              </a:ext>
            </a:extLst>
          </p:cNvPr>
          <p:cNvSpPr/>
          <p:nvPr/>
        </p:nvSpPr>
        <p:spPr>
          <a:xfrm>
            <a:off x="20917" y="5699015"/>
            <a:ext cx="9127255" cy="5663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CAF78-B129-1367-7CCA-107E0E8A125C}"/>
              </a:ext>
            </a:extLst>
          </p:cNvPr>
          <p:cNvSpPr txBox="1"/>
          <p:nvPr/>
        </p:nvSpPr>
        <p:spPr>
          <a:xfrm>
            <a:off x="96863" y="3402432"/>
            <a:ext cx="965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4800" dirty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0661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  <p:bldP spid="1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18">
            <a:extLst>
              <a:ext uri="{FF2B5EF4-FFF2-40B4-BE49-F238E27FC236}">
                <a16:creationId xmlns:a16="http://schemas.microsoft.com/office/drawing/2014/main" id="{8626066E-5266-F7B0-4789-827F417EDC67}"/>
              </a:ext>
            </a:extLst>
          </p:cNvPr>
          <p:cNvSpPr txBox="1"/>
          <p:nvPr/>
        </p:nvSpPr>
        <p:spPr>
          <a:xfrm>
            <a:off x="1" y="103238"/>
            <a:ext cx="9143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mes New Roman"/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CẤU TẠO TẾ BÀO NHÂN SƠ </a:t>
            </a:r>
            <a:endParaRPr sz="2400" dirty="0">
              <a:solidFill>
                <a:srgbClr val="00B05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26FF68-AC69-77F1-2605-4147025239F9}"/>
              </a:ext>
            </a:extLst>
          </p:cNvPr>
          <p:cNvGrpSpPr/>
          <p:nvPr/>
        </p:nvGrpSpPr>
        <p:grpSpPr>
          <a:xfrm>
            <a:off x="339213" y="771339"/>
            <a:ext cx="8465573" cy="3402455"/>
            <a:chOff x="-102592" y="874577"/>
            <a:chExt cx="7794239" cy="3402455"/>
          </a:xfrm>
        </p:grpSpPr>
        <p:pic>
          <p:nvPicPr>
            <p:cNvPr id="4098" name="Picture 2" descr="Tế bào nhân sơ là gì? Cấu tạo và Đặc điểm của tế bào nhân sơ">
              <a:extLst>
                <a:ext uri="{FF2B5EF4-FFF2-40B4-BE49-F238E27FC236}">
                  <a16:creationId xmlns:a16="http://schemas.microsoft.com/office/drawing/2014/main" id="{F7071161-F387-F625-2E16-03E3E37180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" t="14240" r="9484" b="9402"/>
            <a:stretch/>
          </p:blipFill>
          <p:spPr bwMode="auto">
            <a:xfrm>
              <a:off x="-102592" y="874577"/>
              <a:ext cx="7794239" cy="3402455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BABB82-F51F-613F-448F-CC6FE61CC12B}"/>
                </a:ext>
              </a:extLst>
            </p:cNvPr>
            <p:cNvSpPr/>
            <p:nvPr/>
          </p:nvSpPr>
          <p:spPr>
            <a:xfrm>
              <a:off x="5948997" y="3085370"/>
              <a:ext cx="1606863" cy="480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213B81F-6DF6-EA64-8D4D-9DBA1CE00F41}"/>
              </a:ext>
            </a:extLst>
          </p:cNvPr>
          <p:cNvSpPr/>
          <p:nvPr/>
        </p:nvSpPr>
        <p:spPr>
          <a:xfrm>
            <a:off x="309716" y="4866968"/>
            <a:ext cx="1253613" cy="461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CF255-E615-6C2C-4AF2-8717A484EE41}"/>
              </a:ext>
            </a:extLst>
          </p:cNvPr>
          <p:cNvSpPr/>
          <p:nvPr/>
        </p:nvSpPr>
        <p:spPr>
          <a:xfrm>
            <a:off x="5844474" y="6021766"/>
            <a:ext cx="2193966" cy="4616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DAD99-8ED0-1467-9205-6DE69D8743F8}"/>
              </a:ext>
            </a:extLst>
          </p:cNvPr>
          <p:cNvSpPr/>
          <p:nvPr/>
        </p:nvSpPr>
        <p:spPr>
          <a:xfrm>
            <a:off x="5844474" y="4866968"/>
            <a:ext cx="2269480" cy="46162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15806-F25B-580F-DB81-FE2049FE29E4}"/>
              </a:ext>
            </a:extLst>
          </p:cNvPr>
          <p:cNvSpPr/>
          <p:nvPr/>
        </p:nvSpPr>
        <p:spPr>
          <a:xfrm>
            <a:off x="309716" y="6021766"/>
            <a:ext cx="2193967" cy="461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BB053F-05B0-BE68-19FA-812E4B95FD2E}"/>
              </a:ext>
            </a:extLst>
          </p:cNvPr>
          <p:cNvSpPr/>
          <p:nvPr/>
        </p:nvSpPr>
        <p:spPr>
          <a:xfrm>
            <a:off x="1923578" y="4866968"/>
            <a:ext cx="1026098" cy="46162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Roi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46554-D439-FD1F-185B-748BC98A0512}"/>
              </a:ext>
            </a:extLst>
          </p:cNvPr>
          <p:cNvSpPr/>
          <p:nvPr/>
        </p:nvSpPr>
        <p:spPr>
          <a:xfrm>
            <a:off x="3299527" y="4866968"/>
            <a:ext cx="2174300" cy="46162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D931A-A7D4-8C6A-23A2-6DC077281312}"/>
              </a:ext>
            </a:extLst>
          </p:cNvPr>
          <p:cNvSpPr/>
          <p:nvPr/>
        </p:nvSpPr>
        <p:spPr>
          <a:xfrm>
            <a:off x="3309925" y="6021766"/>
            <a:ext cx="2174300" cy="4616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18">
            <a:extLst>
              <a:ext uri="{FF2B5EF4-FFF2-40B4-BE49-F238E27FC236}">
                <a16:creationId xmlns:a16="http://schemas.microsoft.com/office/drawing/2014/main" id="{8E8F30FE-AC5A-591A-B38E-2E5323DE66BB}"/>
              </a:ext>
            </a:extLst>
          </p:cNvPr>
          <p:cNvSpPr txBox="1"/>
          <p:nvPr/>
        </p:nvSpPr>
        <p:spPr>
          <a:xfrm>
            <a:off x="0" y="75857"/>
            <a:ext cx="9143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mes New Roman"/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CẤU TẠO TẾ BÀO NHÂN SƠ </a:t>
            </a:r>
            <a:endParaRPr sz="2400" dirty="0">
              <a:solidFill>
                <a:srgbClr val="00B050"/>
              </a:solidFill>
            </a:endParaRPr>
          </a:p>
        </p:txBody>
      </p:sp>
      <p:graphicFrame>
        <p:nvGraphicFramePr>
          <p:cNvPr id="3" name="Google Shape;137;p19">
            <a:extLst>
              <a:ext uri="{FF2B5EF4-FFF2-40B4-BE49-F238E27FC236}">
                <a16:creationId xmlns:a16="http://schemas.microsoft.com/office/drawing/2014/main" id="{3143F9E5-6641-86A3-3816-5AEDE4D0B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182605"/>
              </p:ext>
            </p:extLst>
          </p:nvPr>
        </p:nvGraphicFramePr>
        <p:xfrm>
          <a:off x="66368" y="2536727"/>
          <a:ext cx="9011264" cy="4129793"/>
        </p:xfrm>
        <a:graphic>
          <a:graphicData uri="http://schemas.openxmlformats.org/drawingml/2006/table">
            <a:tbl>
              <a:tblPr>
                <a:noFill/>
                <a:tableStyleId>{BD2240B2-C4BE-4133-8D75-EC74AB97F8F3}</a:tableStyleId>
              </a:tblPr>
              <a:tblGrid>
                <a:gridCol w="56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7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3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2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00B0F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  <a:sym typeface="Times New Roman"/>
                        </a:rPr>
                        <a:t>THÀNH PHẦN</a:t>
                      </a:r>
                      <a:endParaRPr lang="en-US" sz="2000" b="1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CẤU TẠO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CHỨC NĂNG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Roi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Lông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3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Màng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ngoài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3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4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5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sinh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lang="en-US"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235645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6</a:t>
                      </a:r>
                      <a:endParaRPr sz="2000" b="1" u="none" strike="noStrike" cap="none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Tế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bào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7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Vùng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nhân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BDC84223-B812-DBB1-1266-0032CFC519D6}"/>
              </a:ext>
            </a:extLst>
          </p:cNvPr>
          <p:cNvSpPr/>
          <p:nvPr/>
        </p:nvSpPr>
        <p:spPr>
          <a:xfrm>
            <a:off x="0" y="75857"/>
            <a:ext cx="9077632" cy="2623099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Roi;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Thành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37;p19">
            <a:extLst>
              <a:ext uri="{FF2B5EF4-FFF2-40B4-BE49-F238E27FC236}">
                <a16:creationId xmlns:a16="http://schemas.microsoft.com/office/drawing/2014/main" id="{3143F9E5-6641-86A3-3816-5AEDE4D0B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41856"/>
              </p:ext>
            </p:extLst>
          </p:nvPr>
        </p:nvGraphicFramePr>
        <p:xfrm>
          <a:off x="66368" y="2536727"/>
          <a:ext cx="9011264" cy="4129793"/>
        </p:xfrm>
        <a:graphic>
          <a:graphicData uri="http://schemas.openxmlformats.org/drawingml/2006/table">
            <a:tbl>
              <a:tblPr>
                <a:noFill/>
                <a:tableStyleId>{BD2240B2-C4BE-4133-8D75-EC74AB97F8F3}</a:tableStyleId>
              </a:tblPr>
              <a:tblGrid>
                <a:gridCol w="56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7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3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2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00B0F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  <a:sym typeface="Times New Roman"/>
                        </a:rPr>
                        <a:t>THÀNH PHẦN</a:t>
                      </a:r>
                      <a:endParaRPr lang="en-US" sz="2000" b="1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CẤU TẠO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CHỨC NĂNG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Roi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Lông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3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Màng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ngoài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3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4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5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sinh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lang="en-US"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235645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6</a:t>
                      </a:r>
                      <a:endParaRPr sz="2000" b="1" u="none" strike="noStrike" cap="none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Tế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bào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8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7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Vùng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nhân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91DA1751-B046-A301-9D72-EA02124E8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8732" y="193798"/>
            <a:ext cx="2286000" cy="1570923"/>
          </a:xfrm>
          <a:prstGeom prst="rect">
            <a:avLst/>
          </a:prstGeom>
        </p:spPr>
      </p:pic>
      <p:pic>
        <p:nvPicPr>
          <p:cNvPr id="8" name="Picture 2" descr="Khái niệm tế bào nhân sơ - cấu tạo tế bào nhân sơ">
            <a:extLst>
              <a:ext uri="{FF2B5EF4-FFF2-40B4-BE49-F238E27FC236}">
                <a16:creationId xmlns:a16="http://schemas.microsoft.com/office/drawing/2014/main" id="{6C21EDAB-CE24-387E-9071-5FBB7DE0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" y="-132737"/>
            <a:ext cx="6245942" cy="247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18">
            <a:extLst>
              <a:ext uri="{FF2B5EF4-FFF2-40B4-BE49-F238E27FC236}">
                <a16:creationId xmlns:a16="http://schemas.microsoft.com/office/drawing/2014/main" id="{1E37595E-086D-18A2-6F74-E44A9CD3C37C}"/>
              </a:ext>
            </a:extLst>
          </p:cNvPr>
          <p:cNvSpPr txBox="1"/>
          <p:nvPr/>
        </p:nvSpPr>
        <p:spPr>
          <a:xfrm>
            <a:off x="1" y="61109"/>
            <a:ext cx="9143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Times New Roman"/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CẤU TẠO TẾ BÀO NHÂN SƠ </a:t>
            </a:r>
            <a:endParaRPr sz="2400" dirty="0">
              <a:solidFill>
                <a:srgbClr val="00B050"/>
              </a:solidFill>
            </a:endParaRPr>
          </a:p>
        </p:txBody>
      </p:sp>
      <p:graphicFrame>
        <p:nvGraphicFramePr>
          <p:cNvPr id="3" name="Google Shape;137;p19">
            <a:extLst>
              <a:ext uri="{FF2B5EF4-FFF2-40B4-BE49-F238E27FC236}">
                <a16:creationId xmlns:a16="http://schemas.microsoft.com/office/drawing/2014/main" id="{D3153311-26E7-310F-2950-6391A334DF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594029"/>
              </p:ext>
            </p:extLst>
          </p:nvPr>
        </p:nvGraphicFramePr>
        <p:xfrm>
          <a:off x="-29497" y="522733"/>
          <a:ext cx="9107129" cy="6277927"/>
        </p:xfrm>
        <a:graphic>
          <a:graphicData uri="http://schemas.openxmlformats.org/drawingml/2006/table">
            <a:tbl>
              <a:tblPr>
                <a:noFill/>
                <a:tableStyleId>{BD2240B2-C4BE-4133-8D75-EC74AB97F8F3}</a:tableStyleId>
              </a:tblPr>
              <a:tblGrid>
                <a:gridCol w="501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7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lang="en-US" sz="2000" b="1" u="none" strike="noStrike" cap="none" dirty="0">
                        <a:solidFill>
                          <a:srgbClr val="00B0F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  <a:sym typeface="Times New Roman"/>
                        </a:rPr>
                        <a:t>Thành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  <a:sym typeface="Times New Roman"/>
                        </a:rPr>
                        <a:t>phần</a:t>
                      </a:r>
                      <a:endParaRPr lang="en-US" sz="2000" b="1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Cấu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tạo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Chức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năng</a:t>
                      </a:r>
                      <a:endParaRPr lang="en-US" sz="1800" u="none" strike="noStrike" cap="none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 Roi</a:t>
                      </a:r>
                      <a:endParaRPr lang="en-US"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Cấu trúc dạng sợi, thành phần là protein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; s</a:t>
                      </a:r>
                      <a:r>
                        <a:rPr lang="vi-VN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ố lượng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một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vài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roi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  <a:endParaRPr lang="vi-VN" sz="1800" b="1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Giúp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vận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động</a:t>
                      </a:r>
                      <a:endParaRPr sz="1800" b="1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Lông</a:t>
                      </a:r>
                      <a:endParaRPr lang="en-US"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Cấu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trúc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dạng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sợi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phần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là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protein;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số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lượng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nhiều</a:t>
                      </a:r>
                      <a:endParaRPr sz="1800" b="1" u="none" strike="noStrike" cap="none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Giúp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bám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dính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tiếp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hợp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với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nhau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  <a:endParaRPr sz="1800" b="1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3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Màng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ngoài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Cấu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tạo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từ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lipopolysaccharide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Bảo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vệ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4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Cấu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tạo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từ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peptidoglycan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VK Gram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dương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dày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bắt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màu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tím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; VK Gram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âm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mỏng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bắt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màu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đỏ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  <a:endParaRPr sz="1800" b="1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Giữ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ổn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định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hình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dạng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và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bảo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vệ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tế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18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  <a:endParaRPr sz="1800" b="1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9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5</a:t>
                      </a:r>
                      <a:endParaRPr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Màng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sinh</a:t>
                      </a:r>
                      <a:r>
                        <a:rPr lang="en-US" sz="18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lang="en-US" sz="18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Gồm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2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thành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phần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: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lớp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kép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phospholipid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và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protein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Trao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đổi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chất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có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chọn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lọc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Là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nơi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diễn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ra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quá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trình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chuyển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hóa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VC&amp;NL.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235645"/>
                  </a:ext>
                </a:extLst>
              </a:tr>
              <a:tr h="7554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6</a:t>
                      </a:r>
                      <a:endParaRPr sz="2000" b="1" u="none" strike="noStrike" cap="none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Tế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bào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Bào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tương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chứa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nước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,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hợp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chất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VC, HC,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hạt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dự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trữ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và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Ribosome.</a:t>
                      </a:r>
                      <a:endParaRPr sz="2000" b="1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Là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nơi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diễn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ra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các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phản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ứng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hóa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sinh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.</a:t>
                      </a:r>
                      <a:endParaRPr sz="2000" b="1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29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7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Vùng</a:t>
                      </a:r>
                      <a:r>
                        <a:rPr lang="en-US" sz="2000" b="1" u="none" strike="noStrike" cap="none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2000" b="1" u="none" strike="noStrike" cap="none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nhân</a:t>
                      </a:r>
                      <a:endParaRPr sz="2000" b="1" u="none" strike="noStrike" cap="none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Không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có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nhân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ADN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kép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vòng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Một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có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thêm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plasmit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Điều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khiển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mọi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sống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tế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bào</a:t>
                      </a:r>
                      <a:r>
                        <a:rPr lang="en-US" sz="1800" b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b="1" u="none" strike="noStrike" cap="none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61450" marR="61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545690" y="1430135"/>
            <a:ext cx="8598310" cy="59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bào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4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764" y="3896564"/>
            <a:ext cx="2195513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923</Words>
  <Application>Microsoft Office PowerPoint</Application>
  <PresentationFormat>On-screen Show (4:3)</PresentationFormat>
  <Paragraphs>160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Times New Roman</vt:lpstr>
      <vt:lpstr>Calibri Light</vt:lpstr>
      <vt:lpstr>Calibri</vt:lpstr>
      <vt:lpstr>Libre Franklin</vt:lpstr>
      <vt:lpstr>Lifelogo</vt:lpstr>
      <vt:lpstr>Arial</vt:lpstr>
      <vt:lpstr>Wingdings</vt:lpstr>
      <vt:lpstr>Rokkitt Medium</vt:lpstr>
      <vt:lpstr>Rokkitt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10</cp:revision>
  <dcterms:modified xsi:type="dcterms:W3CDTF">2024-03-07T14:54:35Z</dcterms:modified>
</cp:coreProperties>
</file>