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1" r:id="rId2"/>
    <p:sldId id="282" r:id="rId3"/>
    <p:sldId id="284" r:id="rId4"/>
    <p:sldId id="257" r:id="rId5"/>
    <p:sldId id="291" r:id="rId6"/>
    <p:sldId id="258" r:id="rId7"/>
    <p:sldId id="324" r:id="rId8"/>
    <p:sldId id="260" r:id="rId9"/>
    <p:sldId id="320" r:id="rId10"/>
    <p:sldId id="323" r:id="rId11"/>
    <p:sldId id="326" r:id="rId12"/>
    <p:sldId id="327" r:id="rId13"/>
    <p:sldId id="290" r:id="rId14"/>
    <p:sldId id="328" r:id="rId15"/>
    <p:sldId id="329" r:id="rId16"/>
    <p:sldId id="330" r:id="rId17"/>
    <p:sldId id="331" r:id="rId18"/>
    <p:sldId id="304" r:id="rId19"/>
    <p:sldId id="265" r:id="rId20"/>
    <p:sldId id="267" r:id="rId21"/>
    <p:sldId id="293" r:id="rId22"/>
    <p:sldId id="294" r:id="rId23"/>
    <p:sldId id="311" r:id="rId24"/>
    <p:sldId id="309" r:id="rId25"/>
    <p:sldId id="275"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100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93C57D-F2CA-45C8-A961-F61D6F830B38}" type="datetimeFigureOut">
              <a:rPr lang="en-US" smtClean="0"/>
              <a:pPr/>
              <a:t>25/2/2024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5332FB-E85C-42C5-BD11-69FAEFAC79AF}" type="slidenum">
              <a:rPr lang="en-US" smtClean="0"/>
              <a:pPr/>
              <a:t>‹#›</a:t>
            </a:fld>
            <a:endParaRPr lang="en-US"/>
          </a:p>
        </p:txBody>
      </p:sp>
    </p:spTree>
    <p:extLst>
      <p:ext uri="{BB962C8B-B14F-4D97-AF65-F5344CB8AC3E}">
        <p14:creationId xmlns:p14="http://schemas.microsoft.com/office/powerpoint/2010/main" val="2545385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charset="0"/>
              </a:rPr>
              <a:t>Do </a:t>
            </a:r>
          </a:p>
        </p:txBody>
      </p:sp>
      <p:sp>
        <p:nvSpPr>
          <p:cNvPr id="49156" name="Slide Number Placeholder 3"/>
          <p:cNvSpPr>
            <a:spLocks noGrp="1"/>
          </p:cNvSpPr>
          <p:nvPr>
            <p:ph type="sldNum" sz="quarter" idx="5"/>
          </p:nvPr>
        </p:nvSpPr>
        <p:spPr bwMode="auto">
          <a:noFill/>
          <a:ln>
            <a:miter lim="800000"/>
            <a:headEnd/>
            <a:tailEnd/>
          </a:ln>
        </p:spPr>
        <p:txBody>
          <a:bodyPr/>
          <a:lstStyle/>
          <a:p>
            <a:fld id="{D6960A37-8936-4411-A6C0-E03B3C664377}" type="slidenum">
              <a:rPr lang="en-US" smtClean="0">
                <a:latin typeface="Arial" charset="0"/>
              </a:rPr>
              <a:pPr/>
              <a:t>5</a:t>
            </a:fld>
            <a:endParaRPr lang="en-US" smtClean="0">
              <a:latin typeface="Arial" charset="0"/>
            </a:endParaRPr>
          </a:p>
        </p:txBody>
      </p:sp>
    </p:spTree>
    <p:extLst>
      <p:ext uri="{BB962C8B-B14F-4D97-AF65-F5344CB8AC3E}">
        <p14:creationId xmlns:p14="http://schemas.microsoft.com/office/powerpoint/2010/main" val="1009616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110F37-4954-40FA-B18F-30C0CCDF71EB}" type="datetimeFigureOut">
              <a:rPr lang="en-US" smtClean="0"/>
              <a:pPr/>
              <a:t>25/2/2024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019AA-D698-424D-A7F6-BBA83B4A96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110F37-4954-40FA-B18F-30C0CCDF71EB}" type="datetimeFigureOut">
              <a:rPr lang="en-US" smtClean="0"/>
              <a:pPr/>
              <a:t>25/2/2024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019AA-D698-424D-A7F6-BBA83B4A96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110F37-4954-40FA-B18F-30C0CCDF71EB}" type="datetimeFigureOut">
              <a:rPr lang="en-US" smtClean="0"/>
              <a:pPr/>
              <a:t>25/2/2024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019AA-D698-424D-A7F6-BBA83B4A96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110F37-4954-40FA-B18F-30C0CCDF71EB}" type="datetimeFigureOut">
              <a:rPr lang="en-US" smtClean="0"/>
              <a:pPr/>
              <a:t>25/2/2024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019AA-D698-424D-A7F6-BBA83B4A96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110F37-4954-40FA-B18F-30C0CCDF71EB}" type="datetimeFigureOut">
              <a:rPr lang="en-US" smtClean="0"/>
              <a:pPr/>
              <a:t>25/2/2024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019AA-D698-424D-A7F6-BBA83B4A96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110F37-4954-40FA-B18F-30C0CCDF71EB}" type="datetimeFigureOut">
              <a:rPr lang="en-US" smtClean="0"/>
              <a:pPr/>
              <a:t>25/2/2024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019AA-D698-424D-A7F6-BBA83B4A96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110F37-4954-40FA-B18F-30C0CCDF71EB}" type="datetimeFigureOut">
              <a:rPr lang="en-US" smtClean="0"/>
              <a:pPr/>
              <a:t>25/2/2024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E019AA-D698-424D-A7F6-BBA83B4A96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110F37-4954-40FA-B18F-30C0CCDF71EB}" type="datetimeFigureOut">
              <a:rPr lang="en-US" smtClean="0"/>
              <a:pPr/>
              <a:t>25/2/2024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E019AA-D698-424D-A7F6-BBA83B4A96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110F37-4954-40FA-B18F-30C0CCDF71EB}" type="datetimeFigureOut">
              <a:rPr lang="en-US" smtClean="0"/>
              <a:pPr/>
              <a:t>25/2/2024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E019AA-D698-424D-A7F6-BBA83B4A96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110F37-4954-40FA-B18F-30C0CCDF71EB}" type="datetimeFigureOut">
              <a:rPr lang="en-US" smtClean="0"/>
              <a:pPr/>
              <a:t>25/2/2024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019AA-D698-424D-A7F6-BBA83B4A96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110F37-4954-40FA-B18F-30C0CCDF71EB}" type="datetimeFigureOut">
              <a:rPr lang="en-US" smtClean="0"/>
              <a:pPr/>
              <a:t>25/2/2024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019AA-D698-424D-A7F6-BBA83B4A96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110F37-4954-40FA-B18F-30C0CCDF71EB}" type="datetimeFigureOut">
              <a:rPr lang="en-US" smtClean="0"/>
              <a:pPr/>
              <a:t>25/2/2024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019AA-D698-424D-A7F6-BBA83B4A96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jpeg"/><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457200" y="1295400"/>
            <a:ext cx="8001000" cy="5105400"/>
          </a:xfrm>
        </p:spPr>
        <p:txBody>
          <a:bodyPr>
            <a:normAutofit fontScale="92500" lnSpcReduction="10000"/>
          </a:bodyPr>
          <a:lstStyle/>
          <a:p>
            <a:pPr marL="609600" indent="-609600" eaLnBrk="1" hangingPunct="1">
              <a:lnSpc>
                <a:spcPct val="150000"/>
              </a:lnSpc>
              <a:spcBef>
                <a:spcPts val="0"/>
              </a:spcBef>
              <a:buFontTx/>
              <a:buNone/>
              <a:defRPr/>
            </a:pPr>
            <a:r>
              <a:rPr lang="en-US" sz="2000" b="1" dirty="0" err="1" smtClean="0">
                <a:latin typeface="Times New Roman" pitchFamily="18" charset="0"/>
              </a:rPr>
              <a:t>Câu</a:t>
            </a:r>
            <a:r>
              <a:rPr lang="en-US" sz="2000" b="1" dirty="0" smtClean="0">
                <a:latin typeface="Times New Roman" pitchFamily="18" charset="0"/>
              </a:rPr>
              <a:t> 1. </a:t>
            </a:r>
            <a:r>
              <a:rPr lang="en-US" sz="2000" b="1" dirty="0" err="1" smtClean="0">
                <a:solidFill>
                  <a:srgbClr val="FF3300"/>
                </a:solidFill>
                <a:latin typeface="Times New Roman" pitchFamily="18" charset="0"/>
              </a:rPr>
              <a:t>Thành</a:t>
            </a:r>
            <a:r>
              <a:rPr lang="en-US" sz="2000" b="1" dirty="0" smtClean="0">
                <a:solidFill>
                  <a:srgbClr val="FF3300"/>
                </a:solidFill>
                <a:latin typeface="Times New Roman" pitchFamily="18" charset="0"/>
              </a:rPr>
              <a:t> </a:t>
            </a:r>
            <a:r>
              <a:rPr lang="en-US" sz="2000" b="1" dirty="0" err="1" smtClean="0">
                <a:solidFill>
                  <a:srgbClr val="FF3300"/>
                </a:solidFill>
                <a:latin typeface="Times New Roman" pitchFamily="18" charset="0"/>
              </a:rPr>
              <a:t>phần</a:t>
            </a:r>
            <a:r>
              <a:rPr lang="en-US" sz="2000" b="1" dirty="0" smtClean="0">
                <a:solidFill>
                  <a:srgbClr val="FF3300"/>
                </a:solidFill>
                <a:latin typeface="Times New Roman" pitchFamily="18" charset="0"/>
              </a:rPr>
              <a:t> </a:t>
            </a:r>
            <a:r>
              <a:rPr lang="en-US" sz="2000" b="1" dirty="0" err="1" smtClean="0">
                <a:solidFill>
                  <a:srgbClr val="FF3300"/>
                </a:solidFill>
                <a:latin typeface="Times New Roman" pitchFamily="18" charset="0"/>
              </a:rPr>
              <a:t>của</a:t>
            </a:r>
            <a:r>
              <a:rPr lang="en-US" sz="2000" b="1" dirty="0" smtClean="0">
                <a:solidFill>
                  <a:srgbClr val="FF3300"/>
                </a:solidFill>
                <a:latin typeface="Times New Roman" pitchFamily="18" charset="0"/>
              </a:rPr>
              <a:t> </a:t>
            </a:r>
            <a:r>
              <a:rPr lang="en-US" sz="2000" b="1" dirty="0" err="1" smtClean="0">
                <a:solidFill>
                  <a:srgbClr val="FF3300"/>
                </a:solidFill>
                <a:latin typeface="Times New Roman" pitchFamily="18" charset="0"/>
              </a:rPr>
              <a:t>opêrôn</a:t>
            </a:r>
            <a:r>
              <a:rPr lang="en-US" sz="2000" b="1" dirty="0" smtClean="0">
                <a:solidFill>
                  <a:srgbClr val="FF3300"/>
                </a:solidFill>
                <a:latin typeface="Times New Roman" pitchFamily="18" charset="0"/>
              </a:rPr>
              <a:t> Lac ở </a:t>
            </a:r>
            <a:r>
              <a:rPr lang="en-US" sz="2000" b="1" dirty="0" err="1" smtClean="0">
                <a:solidFill>
                  <a:srgbClr val="FF3300"/>
                </a:solidFill>
                <a:latin typeface="Times New Roman" pitchFamily="18" charset="0"/>
              </a:rPr>
              <a:t>E.coli</a:t>
            </a:r>
            <a:r>
              <a:rPr lang="en-US" sz="2000" b="1" dirty="0" smtClean="0">
                <a:solidFill>
                  <a:srgbClr val="FF3300"/>
                </a:solidFill>
                <a:latin typeface="Times New Roman" pitchFamily="18" charset="0"/>
              </a:rPr>
              <a:t> </a:t>
            </a:r>
            <a:r>
              <a:rPr lang="en-US" sz="2000" b="1" dirty="0" err="1" smtClean="0">
                <a:solidFill>
                  <a:srgbClr val="FF3300"/>
                </a:solidFill>
                <a:latin typeface="Times New Roman" pitchFamily="18" charset="0"/>
              </a:rPr>
              <a:t>gồm</a:t>
            </a:r>
            <a:r>
              <a:rPr lang="en-US" sz="2000" b="1" dirty="0" smtClean="0">
                <a:solidFill>
                  <a:srgbClr val="0000CC"/>
                </a:solidFill>
                <a:latin typeface="Times New Roman" pitchFamily="18" charset="0"/>
              </a:rPr>
              <a:t> </a:t>
            </a:r>
          </a:p>
          <a:p>
            <a:pPr marL="609600" indent="-609600" eaLnBrk="1" hangingPunct="1">
              <a:lnSpc>
                <a:spcPct val="150000"/>
              </a:lnSpc>
              <a:spcBef>
                <a:spcPts val="0"/>
              </a:spcBef>
              <a:buFontTx/>
              <a:buNone/>
              <a:defRPr/>
            </a:pPr>
            <a:r>
              <a:rPr lang="en-US" sz="2000" b="1" dirty="0" smtClean="0">
                <a:solidFill>
                  <a:srgbClr val="0000CC"/>
                </a:solidFill>
                <a:latin typeface="Times New Roman" pitchFamily="18" charset="0"/>
              </a:rPr>
              <a:t>A. gen </a:t>
            </a:r>
            <a:r>
              <a:rPr lang="en-US" sz="2000" b="1" dirty="0" err="1" smtClean="0">
                <a:solidFill>
                  <a:srgbClr val="0000CC"/>
                </a:solidFill>
                <a:latin typeface="Times New Roman" pitchFamily="18" charset="0"/>
              </a:rPr>
              <a:t>điều</a:t>
            </a:r>
            <a:r>
              <a:rPr lang="en-US" sz="2000" b="1" dirty="0" smtClean="0">
                <a:solidFill>
                  <a:srgbClr val="0000CC"/>
                </a:solidFill>
                <a:latin typeface="Times New Roman" pitchFamily="18" charset="0"/>
              </a:rPr>
              <a:t> </a:t>
            </a:r>
            <a:r>
              <a:rPr lang="en-US" sz="2000" b="1" dirty="0" err="1" smtClean="0">
                <a:solidFill>
                  <a:srgbClr val="0000CC"/>
                </a:solidFill>
                <a:latin typeface="Times New Roman" pitchFamily="18" charset="0"/>
              </a:rPr>
              <a:t>hòa</a:t>
            </a:r>
            <a:r>
              <a:rPr lang="en-US" sz="2000" b="1" dirty="0" smtClean="0">
                <a:solidFill>
                  <a:srgbClr val="0000CC"/>
                </a:solidFill>
                <a:latin typeface="Times New Roman" pitchFamily="18" charset="0"/>
              </a:rPr>
              <a:t> (R), </a:t>
            </a:r>
            <a:r>
              <a:rPr lang="en-US" sz="2000" b="1" dirty="0" err="1" smtClean="0">
                <a:solidFill>
                  <a:srgbClr val="0000CC"/>
                </a:solidFill>
                <a:latin typeface="Times New Roman" pitchFamily="18" charset="0"/>
              </a:rPr>
              <a:t>nhóm</a:t>
            </a:r>
            <a:r>
              <a:rPr lang="en-US" sz="2000" b="1" dirty="0" smtClean="0">
                <a:solidFill>
                  <a:srgbClr val="0000CC"/>
                </a:solidFill>
                <a:latin typeface="Times New Roman" pitchFamily="18" charset="0"/>
              </a:rPr>
              <a:t> gen </a:t>
            </a:r>
            <a:r>
              <a:rPr lang="en-US" sz="2000" b="1" dirty="0" err="1" smtClean="0">
                <a:solidFill>
                  <a:srgbClr val="0000CC"/>
                </a:solidFill>
                <a:latin typeface="Times New Roman" pitchFamily="18" charset="0"/>
              </a:rPr>
              <a:t>cấu</a:t>
            </a:r>
            <a:r>
              <a:rPr lang="en-US" sz="2000" b="1" dirty="0" smtClean="0">
                <a:solidFill>
                  <a:srgbClr val="0000CC"/>
                </a:solidFill>
                <a:latin typeface="Times New Roman" pitchFamily="18" charset="0"/>
              </a:rPr>
              <a:t> </a:t>
            </a:r>
            <a:r>
              <a:rPr lang="en-US" sz="2000" b="1" dirty="0" err="1" smtClean="0">
                <a:solidFill>
                  <a:srgbClr val="0000CC"/>
                </a:solidFill>
                <a:latin typeface="Times New Roman" pitchFamily="18" charset="0"/>
              </a:rPr>
              <a:t>trúc</a:t>
            </a:r>
            <a:r>
              <a:rPr lang="en-US" sz="2000" b="1" dirty="0" smtClean="0">
                <a:solidFill>
                  <a:srgbClr val="0000CC"/>
                </a:solidFill>
                <a:latin typeface="Times New Roman" pitchFamily="18" charset="0"/>
              </a:rPr>
              <a:t> (Z, Y, A). </a:t>
            </a:r>
          </a:p>
          <a:p>
            <a:pPr marL="609600" indent="-609600" eaLnBrk="1" hangingPunct="1">
              <a:lnSpc>
                <a:spcPct val="150000"/>
              </a:lnSpc>
              <a:spcBef>
                <a:spcPts val="0"/>
              </a:spcBef>
              <a:buFontTx/>
              <a:buNone/>
              <a:defRPr/>
            </a:pPr>
            <a:r>
              <a:rPr lang="en-US" sz="2000" b="1" dirty="0" smtClean="0">
                <a:solidFill>
                  <a:srgbClr val="0000CC"/>
                </a:solidFill>
                <a:latin typeface="Times New Roman" pitchFamily="18" charset="0"/>
              </a:rPr>
              <a:t>B. gen </a:t>
            </a:r>
            <a:r>
              <a:rPr lang="en-US" sz="2000" b="1" dirty="0" err="1" smtClean="0">
                <a:solidFill>
                  <a:srgbClr val="0000CC"/>
                </a:solidFill>
                <a:latin typeface="Times New Roman" pitchFamily="18" charset="0"/>
              </a:rPr>
              <a:t>điều</a:t>
            </a:r>
            <a:r>
              <a:rPr lang="en-US" sz="2000" b="1" dirty="0" smtClean="0">
                <a:solidFill>
                  <a:srgbClr val="0000CC"/>
                </a:solidFill>
                <a:latin typeface="Times New Roman" pitchFamily="18" charset="0"/>
              </a:rPr>
              <a:t> </a:t>
            </a:r>
            <a:r>
              <a:rPr lang="en-US" sz="2000" b="1" dirty="0" err="1" smtClean="0">
                <a:solidFill>
                  <a:srgbClr val="0000CC"/>
                </a:solidFill>
                <a:latin typeface="Times New Roman" pitchFamily="18" charset="0"/>
              </a:rPr>
              <a:t>hòa</a:t>
            </a:r>
            <a:r>
              <a:rPr lang="en-US" sz="2000" b="1" dirty="0" smtClean="0">
                <a:solidFill>
                  <a:srgbClr val="0000CC"/>
                </a:solidFill>
                <a:latin typeface="Times New Roman" pitchFamily="18" charset="0"/>
              </a:rPr>
              <a:t> (R), </a:t>
            </a:r>
            <a:r>
              <a:rPr lang="en-US" sz="2000" b="1" dirty="0" err="1" smtClean="0">
                <a:solidFill>
                  <a:srgbClr val="0000CC"/>
                </a:solidFill>
                <a:latin typeface="Times New Roman" pitchFamily="18" charset="0"/>
              </a:rPr>
              <a:t>vùng</a:t>
            </a:r>
            <a:r>
              <a:rPr lang="en-US" sz="2000" b="1" dirty="0" smtClean="0">
                <a:solidFill>
                  <a:srgbClr val="0000CC"/>
                </a:solidFill>
                <a:latin typeface="Times New Roman" pitchFamily="18" charset="0"/>
              </a:rPr>
              <a:t> </a:t>
            </a:r>
            <a:r>
              <a:rPr lang="en-US" sz="2000" b="1" dirty="0" err="1" smtClean="0">
                <a:solidFill>
                  <a:srgbClr val="0000CC"/>
                </a:solidFill>
                <a:latin typeface="Times New Roman" pitchFamily="18" charset="0"/>
              </a:rPr>
              <a:t>khởi</a:t>
            </a:r>
            <a:r>
              <a:rPr lang="en-US" sz="2000" b="1" dirty="0" smtClean="0">
                <a:solidFill>
                  <a:srgbClr val="0000CC"/>
                </a:solidFill>
                <a:latin typeface="Times New Roman" pitchFamily="18" charset="0"/>
              </a:rPr>
              <a:t> </a:t>
            </a:r>
            <a:r>
              <a:rPr lang="en-US" sz="2000" b="1" dirty="0" err="1" smtClean="0">
                <a:solidFill>
                  <a:srgbClr val="0000CC"/>
                </a:solidFill>
                <a:latin typeface="Times New Roman" pitchFamily="18" charset="0"/>
              </a:rPr>
              <a:t>động</a:t>
            </a:r>
            <a:r>
              <a:rPr lang="en-US" sz="2000" b="1" dirty="0" smtClean="0">
                <a:solidFill>
                  <a:srgbClr val="0000CC"/>
                </a:solidFill>
                <a:latin typeface="Times New Roman" pitchFamily="18" charset="0"/>
              </a:rPr>
              <a:t> (P), </a:t>
            </a:r>
            <a:r>
              <a:rPr lang="en-US" sz="2000" b="1" dirty="0" err="1" smtClean="0">
                <a:solidFill>
                  <a:srgbClr val="0000CC"/>
                </a:solidFill>
                <a:latin typeface="Times New Roman" pitchFamily="18" charset="0"/>
              </a:rPr>
              <a:t>nhóm</a:t>
            </a:r>
            <a:r>
              <a:rPr lang="en-US" sz="2000" b="1" dirty="0" smtClean="0">
                <a:solidFill>
                  <a:srgbClr val="0000CC"/>
                </a:solidFill>
                <a:latin typeface="Times New Roman" pitchFamily="18" charset="0"/>
              </a:rPr>
              <a:t> gen </a:t>
            </a:r>
            <a:r>
              <a:rPr lang="en-US" sz="2000" b="1" dirty="0" err="1" smtClean="0">
                <a:solidFill>
                  <a:srgbClr val="0000CC"/>
                </a:solidFill>
                <a:latin typeface="Times New Roman" pitchFamily="18" charset="0"/>
              </a:rPr>
              <a:t>cấu</a:t>
            </a:r>
            <a:r>
              <a:rPr lang="en-US" sz="2000" b="1" dirty="0" smtClean="0">
                <a:solidFill>
                  <a:srgbClr val="0000CC"/>
                </a:solidFill>
                <a:latin typeface="Times New Roman" pitchFamily="18" charset="0"/>
              </a:rPr>
              <a:t> </a:t>
            </a:r>
            <a:r>
              <a:rPr lang="en-US" sz="2000" b="1" dirty="0" err="1" smtClean="0">
                <a:solidFill>
                  <a:srgbClr val="0000CC"/>
                </a:solidFill>
                <a:latin typeface="Times New Roman" pitchFamily="18" charset="0"/>
              </a:rPr>
              <a:t>trúc</a:t>
            </a:r>
            <a:r>
              <a:rPr lang="en-US" sz="2000" b="1" dirty="0" smtClean="0">
                <a:solidFill>
                  <a:srgbClr val="0000CC"/>
                </a:solidFill>
                <a:latin typeface="Times New Roman" pitchFamily="18" charset="0"/>
              </a:rPr>
              <a:t> (Z, Y, A). </a:t>
            </a:r>
          </a:p>
          <a:p>
            <a:pPr marL="609600" indent="-609600" eaLnBrk="1" hangingPunct="1">
              <a:lnSpc>
                <a:spcPct val="150000"/>
              </a:lnSpc>
              <a:spcBef>
                <a:spcPts val="0"/>
              </a:spcBef>
              <a:buFontTx/>
              <a:buNone/>
              <a:defRPr/>
            </a:pPr>
            <a:r>
              <a:rPr lang="en-US" sz="2000" b="1" dirty="0" smtClean="0">
                <a:solidFill>
                  <a:srgbClr val="0000CC"/>
                </a:solidFill>
                <a:latin typeface="Times New Roman" pitchFamily="18" charset="0"/>
              </a:rPr>
              <a:t>C. </a:t>
            </a:r>
            <a:r>
              <a:rPr lang="en-US" sz="2000" b="1" dirty="0" err="1" smtClean="0">
                <a:solidFill>
                  <a:srgbClr val="0000CC"/>
                </a:solidFill>
                <a:latin typeface="Times New Roman" pitchFamily="18" charset="0"/>
              </a:rPr>
              <a:t>vùng</a:t>
            </a:r>
            <a:r>
              <a:rPr lang="en-US" sz="2000" b="1" dirty="0" smtClean="0">
                <a:solidFill>
                  <a:srgbClr val="0000CC"/>
                </a:solidFill>
                <a:latin typeface="Times New Roman" pitchFamily="18" charset="0"/>
              </a:rPr>
              <a:t> </a:t>
            </a:r>
            <a:r>
              <a:rPr lang="en-US" sz="2000" b="1" dirty="0" err="1" smtClean="0">
                <a:solidFill>
                  <a:srgbClr val="0000CC"/>
                </a:solidFill>
                <a:latin typeface="Times New Roman" pitchFamily="18" charset="0"/>
              </a:rPr>
              <a:t>khởi</a:t>
            </a:r>
            <a:r>
              <a:rPr lang="en-US" sz="2000" b="1" dirty="0" smtClean="0">
                <a:solidFill>
                  <a:srgbClr val="0000CC"/>
                </a:solidFill>
                <a:latin typeface="Times New Roman" pitchFamily="18" charset="0"/>
              </a:rPr>
              <a:t> </a:t>
            </a:r>
            <a:r>
              <a:rPr lang="en-US" sz="2000" b="1" dirty="0" err="1" smtClean="0">
                <a:solidFill>
                  <a:srgbClr val="0000CC"/>
                </a:solidFill>
                <a:latin typeface="Times New Roman" pitchFamily="18" charset="0"/>
              </a:rPr>
              <a:t>động</a:t>
            </a:r>
            <a:r>
              <a:rPr lang="en-US" sz="2000" b="1" dirty="0" smtClean="0">
                <a:solidFill>
                  <a:srgbClr val="0000CC"/>
                </a:solidFill>
                <a:latin typeface="Times New Roman" pitchFamily="18" charset="0"/>
              </a:rPr>
              <a:t> (P), </a:t>
            </a:r>
            <a:r>
              <a:rPr lang="en-US" sz="2000" b="1" dirty="0" err="1" smtClean="0">
                <a:solidFill>
                  <a:srgbClr val="0000CC"/>
                </a:solidFill>
                <a:latin typeface="Times New Roman" pitchFamily="18" charset="0"/>
              </a:rPr>
              <a:t>vùng</a:t>
            </a:r>
            <a:r>
              <a:rPr lang="en-US" sz="2000" b="1" dirty="0" smtClean="0">
                <a:solidFill>
                  <a:srgbClr val="0000CC"/>
                </a:solidFill>
                <a:latin typeface="Times New Roman" pitchFamily="18" charset="0"/>
              </a:rPr>
              <a:t> </a:t>
            </a:r>
            <a:r>
              <a:rPr lang="en-US" sz="2000" b="1" dirty="0" err="1" smtClean="0">
                <a:solidFill>
                  <a:srgbClr val="0000CC"/>
                </a:solidFill>
                <a:latin typeface="Times New Roman" pitchFamily="18" charset="0"/>
              </a:rPr>
              <a:t>vận</a:t>
            </a:r>
            <a:r>
              <a:rPr lang="en-US" sz="2000" b="1" dirty="0" smtClean="0">
                <a:solidFill>
                  <a:srgbClr val="0000CC"/>
                </a:solidFill>
                <a:latin typeface="Times New Roman" pitchFamily="18" charset="0"/>
              </a:rPr>
              <a:t> </a:t>
            </a:r>
            <a:r>
              <a:rPr lang="en-US" sz="2000" b="1" dirty="0" err="1" smtClean="0">
                <a:solidFill>
                  <a:srgbClr val="0000CC"/>
                </a:solidFill>
                <a:latin typeface="Times New Roman" pitchFamily="18" charset="0"/>
              </a:rPr>
              <a:t>hành</a:t>
            </a:r>
            <a:r>
              <a:rPr lang="en-US" sz="2000" b="1" dirty="0" smtClean="0">
                <a:solidFill>
                  <a:srgbClr val="0000CC"/>
                </a:solidFill>
                <a:latin typeface="Times New Roman" pitchFamily="18" charset="0"/>
              </a:rPr>
              <a:t> (O), </a:t>
            </a:r>
            <a:r>
              <a:rPr lang="en-US" sz="2000" b="1" dirty="0" err="1" smtClean="0">
                <a:solidFill>
                  <a:srgbClr val="0000CC"/>
                </a:solidFill>
                <a:latin typeface="Times New Roman" pitchFamily="18" charset="0"/>
              </a:rPr>
              <a:t>nhóm</a:t>
            </a:r>
            <a:r>
              <a:rPr lang="en-US" sz="2000" b="1" dirty="0" smtClean="0">
                <a:solidFill>
                  <a:srgbClr val="0000CC"/>
                </a:solidFill>
                <a:latin typeface="Times New Roman" pitchFamily="18" charset="0"/>
              </a:rPr>
              <a:t> gen </a:t>
            </a:r>
            <a:r>
              <a:rPr lang="en-US" sz="2000" b="1" dirty="0" err="1" smtClean="0">
                <a:solidFill>
                  <a:srgbClr val="0000CC"/>
                </a:solidFill>
                <a:latin typeface="Times New Roman" pitchFamily="18" charset="0"/>
              </a:rPr>
              <a:t>cấu</a:t>
            </a:r>
            <a:r>
              <a:rPr lang="en-US" sz="2000" b="1" dirty="0" smtClean="0">
                <a:solidFill>
                  <a:srgbClr val="0000CC"/>
                </a:solidFill>
                <a:latin typeface="Times New Roman" pitchFamily="18" charset="0"/>
              </a:rPr>
              <a:t> </a:t>
            </a:r>
            <a:r>
              <a:rPr lang="en-US" sz="2000" b="1" dirty="0" err="1" smtClean="0">
                <a:solidFill>
                  <a:srgbClr val="0000CC"/>
                </a:solidFill>
                <a:latin typeface="Times New Roman" pitchFamily="18" charset="0"/>
              </a:rPr>
              <a:t>trúc</a:t>
            </a:r>
            <a:r>
              <a:rPr lang="en-US" sz="2000" b="1" dirty="0" smtClean="0">
                <a:solidFill>
                  <a:srgbClr val="0000CC"/>
                </a:solidFill>
                <a:latin typeface="Times New Roman" pitchFamily="18" charset="0"/>
              </a:rPr>
              <a:t> (Z, Y, A).</a:t>
            </a:r>
            <a:r>
              <a:rPr lang="en-US" sz="2000" dirty="0" smtClean="0">
                <a:latin typeface="Times New Roman" pitchFamily="18" charset="0"/>
              </a:rPr>
              <a:t>  </a:t>
            </a:r>
          </a:p>
          <a:p>
            <a:pPr marL="609600" indent="-609600" eaLnBrk="1" hangingPunct="1">
              <a:lnSpc>
                <a:spcPct val="150000"/>
              </a:lnSpc>
              <a:spcBef>
                <a:spcPts val="0"/>
              </a:spcBef>
              <a:buFontTx/>
              <a:buNone/>
              <a:defRPr/>
            </a:pPr>
            <a:r>
              <a:rPr lang="en-US" sz="2000" b="1" dirty="0" smtClean="0">
                <a:solidFill>
                  <a:srgbClr val="0000CC"/>
                </a:solidFill>
                <a:latin typeface="Times New Roman" pitchFamily="18" charset="0"/>
              </a:rPr>
              <a:t>D. gen </a:t>
            </a:r>
            <a:r>
              <a:rPr lang="en-US" sz="2000" b="1" dirty="0" err="1" smtClean="0">
                <a:solidFill>
                  <a:srgbClr val="0000CC"/>
                </a:solidFill>
                <a:latin typeface="Times New Roman" pitchFamily="18" charset="0"/>
              </a:rPr>
              <a:t>điều</a:t>
            </a:r>
            <a:r>
              <a:rPr lang="en-US" sz="2000" b="1" dirty="0" smtClean="0">
                <a:solidFill>
                  <a:srgbClr val="0000CC"/>
                </a:solidFill>
                <a:latin typeface="Times New Roman" pitchFamily="18" charset="0"/>
              </a:rPr>
              <a:t> </a:t>
            </a:r>
            <a:r>
              <a:rPr lang="en-US" sz="2000" b="1" dirty="0" err="1" smtClean="0">
                <a:solidFill>
                  <a:srgbClr val="0000CC"/>
                </a:solidFill>
                <a:latin typeface="Times New Roman" pitchFamily="18" charset="0"/>
              </a:rPr>
              <a:t>hòa</a:t>
            </a:r>
            <a:r>
              <a:rPr lang="en-US" sz="2000" b="1" dirty="0" smtClean="0">
                <a:solidFill>
                  <a:srgbClr val="0000CC"/>
                </a:solidFill>
                <a:latin typeface="Times New Roman" pitchFamily="18" charset="0"/>
              </a:rPr>
              <a:t> (R), </a:t>
            </a:r>
            <a:r>
              <a:rPr lang="en-US" sz="2000" b="1" dirty="0" err="1" smtClean="0">
                <a:solidFill>
                  <a:srgbClr val="0000CC"/>
                </a:solidFill>
                <a:latin typeface="Times New Roman" pitchFamily="18" charset="0"/>
              </a:rPr>
              <a:t>vùng</a:t>
            </a:r>
            <a:r>
              <a:rPr lang="en-US" sz="2000" b="1" dirty="0" smtClean="0">
                <a:solidFill>
                  <a:srgbClr val="0000CC"/>
                </a:solidFill>
                <a:latin typeface="Times New Roman" pitchFamily="18" charset="0"/>
              </a:rPr>
              <a:t> </a:t>
            </a:r>
            <a:r>
              <a:rPr lang="en-US" sz="2000" b="1" dirty="0" err="1" smtClean="0">
                <a:solidFill>
                  <a:srgbClr val="0000CC"/>
                </a:solidFill>
                <a:latin typeface="Times New Roman" pitchFamily="18" charset="0"/>
              </a:rPr>
              <a:t>vận</a:t>
            </a:r>
            <a:r>
              <a:rPr lang="en-US" sz="2000" b="1" dirty="0" smtClean="0">
                <a:solidFill>
                  <a:srgbClr val="0000CC"/>
                </a:solidFill>
                <a:latin typeface="Times New Roman" pitchFamily="18" charset="0"/>
              </a:rPr>
              <a:t> </a:t>
            </a:r>
            <a:r>
              <a:rPr lang="en-US" sz="2000" b="1" dirty="0" err="1" smtClean="0">
                <a:solidFill>
                  <a:srgbClr val="0000CC"/>
                </a:solidFill>
                <a:latin typeface="Times New Roman" pitchFamily="18" charset="0"/>
              </a:rPr>
              <a:t>hành</a:t>
            </a:r>
            <a:r>
              <a:rPr lang="en-US" sz="2000" b="1" dirty="0" smtClean="0">
                <a:solidFill>
                  <a:srgbClr val="0000CC"/>
                </a:solidFill>
                <a:latin typeface="Times New Roman" pitchFamily="18" charset="0"/>
              </a:rPr>
              <a:t>, </a:t>
            </a:r>
            <a:r>
              <a:rPr lang="en-US" sz="2000" b="1" dirty="0" err="1" smtClean="0">
                <a:solidFill>
                  <a:srgbClr val="0000CC"/>
                </a:solidFill>
                <a:latin typeface="Times New Roman" pitchFamily="18" charset="0"/>
              </a:rPr>
              <a:t>nhóm</a:t>
            </a:r>
            <a:r>
              <a:rPr lang="en-US" sz="2000" b="1" dirty="0" smtClean="0">
                <a:solidFill>
                  <a:srgbClr val="0000CC"/>
                </a:solidFill>
                <a:latin typeface="Times New Roman" pitchFamily="18" charset="0"/>
              </a:rPr>
              <a:t> gen </a:t>
            </a:r>
            <a:r>
              <a:rPr lang="en-US" sz="2000" b="1" dirty="0" err="1" smtClean="0">
                <a:solidFill>
                  <a:srgbClr val="0000CC"/>
                </a:solidFill>
                <a:latin typeface="Times New Roman" pitchFamily="18" charset="0"/>
              </a:rPr>
              <a:t>cấu</a:t>
            </a:r>
            <a:r>
              <a:rPr lang="en-US" sz="2000" b="1" dirty="0" smtClean="0">
                <a:solidFill>
                  <a:srgbClr val="0000CC"/>
                </a:solidFill>
                <a:latin typeface="Times New Roman" pitchFamily="18" charset="0"/>
              </a:rPr>
              <a:t> </a:t>
            </a:r>
            <a:r>
              <a:rPr lang="en-US" sz="2000" b="1" dirty="0" err="1" smtClean="0">
                <a:solidFill>
                  <a:srgbClr val="0000CC"/>
                </a:solidFill>
                <a:latin typeface="Times New Roman" pitchFamily="18" charset="0"/>
              </a:rPr>
              <a:t>trúc</a:t>
            </a:r>
            <a:r>
              <a:rPr lang="en-US" sz="2000" b="1" dirty="0" smtClean="0">
                <a:solidFill>
                  <a:srgbClr val="0000CC"/>
                </a:solidFill>
                <a:latin typeface="Times New Roman" pitchFamily="18" charset="0"/>
              </a:rPr>
              <a:t> (Z, Y, A). </a:t>
            </a:r>
          </a:p>
          <a:p>
            <a:pPr marL="609600" indent="-609600" eaLnBrk="1" hangingPunct="1">
              <a:lnSpc>
                <a:spcPct val="150000"/>
              </a:lnSpc>
              <a:spcBef>
                <a:spcPts val="0"/>
              </a:spcBef>
              <a:buFontTx/>
              <a:buNone/>
              <a:defRPr/>
            </a:pPr>
            <a:endParaRPr lang="en-US" sz="2000" b="1" dirty="0" smtClean="0">
              <a:solidFill>
                <a:srgbClr val="0000CC"/>
              </a:solidFill>
              <a:latin typeface="Times New Roman" pitchFamily="18" charset="0"/>
            </a:endParaRPr>
          </a:p>
          <a:p>
            <a:pPr>
              <a:lnSpc>
                <a:spcPct val="150000"/>
              </a:lnSpc>
              <a:spcBef>
                <a:spcPts val="0"/>
              </a:spcBef>
              <a:buFontTx/>
              <a:buNone/>
              <a:defRPr/>
            </a:pPr>
            <a:r>
              <a:rPr lang="en-US" sz="2000" b="1" dirty="0" err="1" smtClean="0">
                <a:latin typeface="Times New Roman" pitchFamily="18" charset="0"/>
              </a:rPr>
              <a:t>Câu</a:t>
            </a:r>
            <a:r>
              <a:rPr lang="en-US" sz="2000" b="1" dirty="0" smtClean="0">
                <a:latin typeface="Times New Roman" pitchFamily="18" charset="0"/>
              </a:rPr>
              <a:t> 2. </a:t>
            </a:r>
            <a:r>
              <a:rPr lang="en-US" sz="2000" b="1" dirty="0" err="1" smtClean="0">
                <a:solidFill>
                  <a:srgbClr val="CC0000"/>
                </a:solidFill>
                <a:latin typeface="Times New Roman" pitchFamily="18" charset="0"/>
              </a:rPr>
              <a:t>Trong</a:t>
            </a:r>
            <a:r>
              <a:rPr lang="en-US" sz="2000" b="1" dirty="0" smtClean="0">
                <a:solidFill>
                  <a:srgbClr val="CC0000"/>
                </a:solidFill>
                <a:latin typeface="Times New Roman" pitchFamily="18" charset="0"/>
              </a:rPr>
              <a:t> </a:t>
            </a:r>
            <a:r>
              <a:rPr lang="en-US" sz="2000" b="1" dirty="0" err="1" smtClean="0">
                <a:solidFill>
                  <a:srgbClr val="CC0000"/>
                </a:solidFill>
                <a:latin typeface="Times New Roman" pitchFamily="18" charset="0"/>
              </a:rPr>
              <a:t>cơ</a:t>
            </a:r>
            <a:r>
              <a:rPr lang="en-US" sz="2000" b="1" dirty="0" smtClean="0">
                <a:solidFill>
                  <a:srgbClr val="CC0000"/>
                </a:solidFill>
                <a:latin typeface="Times New Roman" pitchFamily="18" charset="0"/>
              </a:rPr>
              <a:t> </a:t>
            </a:r>
            <a:r>
              <a:rPr lang="en-US" sz="2000" b="1" dirty="0" err="1" smtClean="0">
                <a:solidFill>
                  <a:srgbClr val="CC0000"/>
                </a:solidFill>
                <a:latin typeface="Times New Roman" pitchFamily="18" charset="0"/>
              </a:rPr>
              <a:t>chế</a:t>
            </a:r>
            <a:r>
              <a:rPr lang="en-US" sz="2000" b="1" dirty="0" smtClean="0">
                <a:solidFill>
                  <a:srgbClr val="CC0000"/>
                </a:solidFill>
                <a:latin typeface="Times New Roman" pitchFamily="18" charset="0"/>
              </a:rPr>
              <a:t> </a:t>
            </a:r>
            <a:r>
              <a:rPr lang="en-US" sz="2000" b="1" dirty="0" err="1" smtClean="0">
                <a:solidFill>
                  <a:srgbClr val="CC0000"/>
                </a:solidFill>
                <a:latin typeface="Times New Roman" pitchFamily="18" charset="0"/>
              </a:rPr>
              <a:t>điều</a:t>
            </a:r>
            <a:r>
              <a:rPr lang="en-US" sz="2000" b="1" dirty="0" smtClean="0">
                <a:solidFill>
                  <a:srgbClr val="CC0000"/>
                </a:solidFill>
                <a:latin typeface="Times New Roman" pitchFamily="18" charset="0"/>
              </a:rPr>
              <a:t> </a:t>
            </a:r>
            <a:r>
              <a:rPr lang="en-US" sz="2000" b="1" dirty="0" err="1" smtClean="0">
                <a:solidFill>
                  <a:srgbClr val="CC0000"/>
                </a:solidFill>
                <a:latin typeface="Times New Roman" pitchFamily="18" charset="0"/>
              </a:rPr>
              <a:t>hòa</a:t>
            </a:r>
            <a:r>
              <a:rPr lang="en-US" sz="2000" b="1" dirty="0" smtClean="0">
                <a:solidFill>
                  <a:srgbClr val="CC0000"/>
                </a:solidFill>
                <a:latin typeface="Times New Roman" pitchFamily="18" charset="0"/>
              </a:rPr>
              <a:t> </a:t>
            </a:r>
            <a:r>
              <a:rPr lang="en-US" sz="2000" b="1" dirty="0" err="1" smtClean="0">
                <a:solidFill>
                  <a:srgbClr val="CC0000"/>
                </a:solidFill>
                <a:latin typeface="Times New Roman" pitchFamily="18" charset="0"/>
              </a:rPr>
              <a:t>hoạt</a:t>
            </a:r>
            <a:r>
              <a:rPr lang="en-US" sz="2000" b="1" dirty="0" smtClean="0">
                <a:solidFill>
                  <a:srgbClr val="CC0000"/>
                </a:solidFill>
                <a:latin typeface="Times New Roman" pitchFamily="18" charset="0"/>
              </a:rPr>
              <a:t> </a:t>
            </a:r>
            <a:r>
              <a:rPr lang="en-US" sz="2000" b="1" dirty="0" err="1" smtClean="0">
                <a:solidFill>
                  <a:srgbClr val="CC0000"/>
                </a:solidFill>
                <a:latin typeface="Times New Roman" pitchFamily="18" charset="0"/>
              </a:rPr>
              <a:t>động</a:t>
            </a:r>
            <a:r>
              <a:rPr lang="en-US" sz="2000" b="1" dirty="0" smtClean="0">
                <a:solidFill>
                  <a:srgbClr val="CC0000"/>
                </a:solidFill>
                <a:latin typeface="Times New Roman" pitchFamily="18" charset="0"/>
              </a:rPr>
              <a:t> gen ở SV </a:t>
            </a:r>
            <a:r>
              <a:rPr lang="en-US" sz="2000" b="1" dirty="0" err="1" smtClean="0">
                <a:solidFill>
                  <a:srgbClr val="CC0000"/>
                </a:solidFill>
                <a:latin typeface="Times New Roman" pitchFamily="18" charset="0"/>
              </a:rPr>
              <a:t>nhân</a:t>
            </a:r>
            <a:r>
              <a:rPr lang="en-US" sz="2000" b="1" dirty="0" smtClean="0">
                <a:solidFill>
                  <a:srgbClr val="CC0000"/>
                </a:solidFill>
                <a:latin typeface="Times New Roman" pitchFamily="18" charset="0"/>
              </a:rPr>
              <a:t> </a:t>
            </a:r>
            <a:r>
              <a:rPr lang="en-US" sz="2000" b="1" dirty="0" err="1" smtClean="0">
                <a:solidFill>
                  <a:srgbClr val="CC0000"/>
                </a:solidFill>
                <a:latin typeface="Times New Roman" pitchFamily="18" charset="0"/>
              </a:rPr>
              <a:t>sơ</a:t>
            </a:r>
            <a:r>
              <a:rPr lang="en-US" sz="2000" b="1" dirty="0" smtClean="0">
                <a:solidFill>
                  <a:srgbClr val="CC0000"/>
                </a:solidFill>
                <a:latin typeface="Times New Roman" pitchFamily="18" charset="0"/>
              </a:rPr>
              <a:t>, gen </a:t>
            </a:r>
            <a:r>
              <a:rPr lang="en-US" sz="2000" b="1" dirty="0" err="1" smtClean="0">
                <a:solidFill>
                  <a:srgbClr val="CC0000"/>
                </a:solidFill>
                <a:latin typeface="Times New Roman" pitchFamily="18" charset="0"/>
              </a:rPr>
              <a:t>điều</a:t>
            </a:r>
            <a:r>
              <a:rPr lang="en-US" sz="2000" b="1" dirty="0" smtClean="0">
                <a:solidFill>
                  <a:srgbClr val="CC0000"/>
                </a:solidFill>
                <a:latin typeface="Times New Roman" pitchFamily="18" charset="0"/>
              </a:rPr>
              <a:t> </a:t>
            </a:r>
            <a:r>
              <a:rPr lang="en-US" sz="2000" b="1" dirty="0" err="1" smtClean="0">
                <a:solidFill>
                  <a:srgbClr val="CC0000"/>
                </a:solidFill>
                <a:latin typeface="Times New Roman" pitchFamily="18" charset="0"/>
              </a:rPr>
              <a:t>hòa</a:t>
            </a:r>
            <a:r>
              <a:rPr lang="en-US" sz="2000" b="1" dirty="0" smtClean="0">
                <a:solidFill>
                  <a:srgbClr val="CC0000"/>
                </a:solidFill>
                <a:latin typeface="Times New Roman" pitchFamily="18" charset="0"/>
              </a:rPr>
              <a:t> R </a:t>
            </a:r>
            <a:r>
              <a:rPr lang="en-US" sz="2000" b="1" dirty="0" err="1" smtClean="0">
                <a:solidFill>
                  <a:srgbClr val="CC0000"/>
                </a:solidFill>
                <a:latin typeface="Times New Roman" pitchFamily="18" charset="0"/>
              </a:rPr>
              <a:t>có</a:t>
            </a:r>
            <a:r>
              <a:rPr lang="en-US" sz="2000" b="1" dirty="0" smtClean="0">
                <a:solidFill>
                  <a:srgbClr val="CC0000"/>
                </a:solidFill>
                <a:latin typeface="Times New Roman" pitchFamily="18" charset="0"/>
              </a:rPr>
              <a:t> </a:t>
            </a:r>
            <a:r>
              <a:rPr lang="en-US" sz="2000" b="1" dirty="0" err="1" smtClean="0">
                <a:solidFill>
                  <a:srgbClr val="CC0000"/>
                </a:solidFill>
                <a:latin typeface="Times New Roman" pitchFamily="18" charset="0"/>
              </a:rPr>
              <a:t>vai</a:t>
            </a:r>
            <a:r>
              <a:rPr lang="en-US" sz="2000" b="1" dirty="0" smtClean="0">
                <a:solidFill>
                  <a:srgbClr val="CC0000"/>
                </a:solidFill>
                <a:latin typeface="Times New Roman" pitchFamily="18" charset="0"/>
              </a:rPr>
              <a:t> </a:t>
            </a:r>
            <a:r>
              <a:rPr lang="en-US" sz="2000" b="1" dirty="0" err="1" smtClean="0">
                <a:solidFill>
                  <a:srgbClr val="CC0000"/>
                </a:solidFill>
                <a:latin typeface="Times New Roman" pitchFamily="18" charset="0"/>
              </a:rPr>
              <a:t>trò</a:t>
            </a:r>
            <a:endParaRPr lang="en-US" sz="2000" b="1" dirty="0" smtClean="0">
              <a:solidFill>
                <a:srgbClr val="CC0000"/>
              </a:solidFill>
              <a:latin typeface="Times New Roman" pitchFamily="18" charset="0"/>
            </a:endParaRPr>
          </a:p>
          <a:p>
            <a:pPr>
              <a:lnSpc>
                <a:spcPct val="150000"/>
              </a:lnSpc>
              <a:spcBef>
                <a:spcPts val="0"/>
              </a:spcBef>
              <a:buFontTx/>
              <a:buNone/>
              <a:defRPr/>
            </a:pPr>
            <a:r>
              <a:rPr lang="en-US" sz="2000" b="1" dirty="0" smtClean="0">
                <a:solidFill>
                  <a:srgbClr val="0000FF"/>
                </a:solidFill>
                <a:latin typeface="Times New Roman" pitchFamily="18" charset="0"/>
              </a:rPr>
              <a:t>A. </a:t>
            </a:r>
            <a:r>
              <a:rPr lang="en-US" sz="2000" b="1" dirty="0" err="1" smtClean="0">
                <a:solidFill>
                  <a:srgbClr val="0000FF"/>
                </a:solidFill>
                <a:latin typeface="Times New Roman" pitchFamily="18" charset="0"/>
              </a:rPr>
              <a:t>mang</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thông</a:t>
            </a:r>
            <a:r>
              <a:rPr lang="en-US" sz="2000" b="1" dirty="0" smtClean="0">
                <a:solidFill>
                  <a:srgbClr val="0000FF"/>
                </a:solidFill>
                <a:latin typeface="Times New Roman" pitchFamily="18" charset="0"/>
              </a:rPr>
              <a:t> tin </a:t>
            </a:r>
            <a:r>
              <a:rPr lang="en-US" sz="2000" b="1" dirty="0" err="1" smtClean="0">
                <a:solidFill>
                  <a:srgbClr val="0000FF"/>
                </a:solidFill>
                <a:latin typeface="Times New Roman" pitchFamily="18" charset="0"/>
              </a:rPr>
              <a:t>quy</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định</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enzim</a:t>
            </a:r>
            <a:r>
              <a:rPr lang="en-US" sz="2000" b="1" dirty="0" smtClean="0">
                <a:solidFill>
                  <a:srgbClr val="0000FF"/>
                </a:solidFill>
                <a:latin typeface="Times New Roman" pitchFamily="18" charset="0"/>
              </a:rPr>
              <a:t> ARN- </a:t>
            </a:r>
            <a:r>
              <a:rPr lang="en-US" sz="2000" b="1" dirty="0" err="1" smtClean="0">
                <a:solidFill>
                  <a:srgbClr val="0000FF"/>
                </a:solidFill>
                <a:latin typeface="Times New Roman" pitchFamily="18" charset="0"/>
              </a:rPr>
              <a:t>pôlimeraza</a:t>
            </a:r>
            <a:r>
              <a:rPr lang="en-US" sz="2000" b="1" dirty="0" smtClean="0">
                <a:solidFill>
                  <a:srgbClr val="0000FF"/>
                </a:solidFill>
                <a:latin typeface="Times New Roman" pitchFamily="18" charset="0"/>
              </a:rPr>
              <a:t>.</a:t>
            </a:r>
          </a:p>
          <a:p>
            <a:pPr>
              <a:lnSpc>
                <a:spcPct val="150000"/>
              </a:lnSpc>
              <a:spcBef>
                <a:spcPts val="0"/>
              </a:spcBef>
              <a:buFontTx/>
              <a:buNone/>
              <a:defRPr/>
            </a:pPr>
            <a:r>
              <a:rPr lang="en-US" sz="2000" b="1" dirty="0" smtClean="0">
                <a:solidFill>
                  <a:srgbClr val="0000FF"/>
                </a:solidFill>
                <a:latin typeface="Times New Roman" pitchFamily="18" charset="0"/>
              </a:rPr>
              <a:t>B. </a:t>
            </a:r>
            <a:r>
              <a:rPr lang="en-US" sz="2000" b="1" dirty="0" err="1" smtClean="0">
                <a:solidFill>
                  <a:srgbClr val="0000FF"/>
                </a:solidFill>
                <a:latin typeface="Times New Roman" pitchFamily="18" charset="0"/>
              </a:rPr>
              <a:t>mang</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thông</a:t>
            </a:r>
            <a:r>
              <a:rPr lang="en-US" sz="2000" b="1" dirty="0" smtClean="0">
                <a:solidFill>
                  <a:srgbClr val="0000FF"/>
                </a:solidFill>
                <a:latin typeface="Times New Roman" pitchFamily="18" charset="0"/>
              </a:rPr>
              <a:t> tin </a:t>
            </a:r>
            <a:r>
              <a:rPr lang="en-US" sz="2000" b="1" dirty="0" err="1" smtClean="0">
                <a:solidFill>
                  <a:srgbClr val="0000FF"/>
                </a:solidFill>
                <a:latin typeface="Times New Roman" pitchFamily="18" charset="0"/>
              </a:rPr>
              <a:t>quy</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định</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prôtêin</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điều</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hòa</a:t>
            </a:r>
            <a:r>
              <a:rPr lang="en-US" sz="2000" b="1" dirty="0" smtClean="0">
                <a:solidFill>
                  <a:srgbClr val="0000FF"/>
                </a:solidFill>
                <a:latin typeface="Times New Roman" pitchFamily="18" charset="0"/>
              </a:rPr>
              <a:t>. </a:t>
            </a:r>
          </a:p>
          <a:p>
            <a:pPr>
              <a:lnSpc>
                <a:spcPct val="150000"/>
              </a:lnSpc>
              <a:spcBef>
                <a:spcPts val="0"/>
              </a:spcBef>
              <a:buFontTx/>
              <a:buNone/>
              <a:defRPr/>
            </a:pPr>
            <a:r>
              <a:rPr lang="en-US" sz="2000" b="1" dirty="0" smtClean="0">
                <a:solidFill>
                  <a:srgbClr val="0000FF"/>
                </a:solidFill>
                <a:latin typeface="Times New Roman" pitchFamily="18" charset="0"/>
              </a:rPr>
              <a:t>C. </a:t>
            </a:r>
            <a:r>
              <a:rPr lang="en-US" sz="2000" b="1" dirty="0" err="1" smtClean="0">
                <a:solidFill>
                  <a:srgbClr val="0000FF"/>
                </a:solidFill>
                <a:latin typeface="Times New Roman" pitchFamily="18" charset="0"/>
              </a:rPr>
              <a:t>là</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nơi</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tiếp</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xúc</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với</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enzim</a:t>
            </a:r>
            <a:r>
              <a:rPr lang="en-US" sz="2000" b="1" dirty="0" smtClean="0">
                <a:solidFill>
                  <a:srgbClr val="0000FF"/>
                </a:solidFill>
                <a:latin typeface="Times New Roman" pitchFamily="18" charset="0"/>
              </a:rPr>
              <a:t> ARN- </a:t>
            </a:r>
            <a:r>
              <a:rPr lang="en-US" sz="2000" b="1" dirty="0" err="1" smtClean="0">
                <a:solidFill>
                  <a:srgbClr val="0000FF"/>
                </a:solidFill>
                <a:latin typeface="Times New Roman" pitchFamily="18" charset="0"/>
              </a:rPr>
              <a:t>pôlimeraza</a:t>
            </a:r>
            <a:r>
              <a:rPr lang="en-US" sz="2000" b="1" dirty="0" smtClean="0">
                <a:solidFill>
                  <a:srgbClr val="0000FF"/>
                </a:solidFill>
                <a:latin typeface="Times New Roman" pitchFamily="18" charset="0"/>
              </a:rPr>
              <a:t>.</a:t>
            </a:r>
          </a:p>
          <a:p>
            <a:pPr>
              <a:lnSpc>
                <a:spcPct val="150000"/>
              </a:lnSpc>
              <a:spcBef>
                <a:spcPts val="0"/>
              </a:spcBef>
              <a:buFontTx/>
              <a:buNone/>
              <a:defRPr/>
            </a:pPr>
            <a:r>
              <a:rPr lang="en-US" sz="2000" b="1" dirty="0" smtClean="0">
                <a:solidFill>
                  <a:srgbClr val="0000FF"/>
                </a:solidFill>
                <a:latin typeface="Times New Roman" pitchFamily="18" charset="0"/>
              </a:rPr>
              <a:t>D. </a:t>
            </a:r>
            <a:r>
              <a:rPr lang="en-US" sz="2000" b="1" dirty="0" err="1" smtClean="0">
                <a:solidFill>
                  <a:srgbClr val="0000FF"/>
                </a:solidFill>
                <a:latin typeface="Times New Roman" pitchFamily="18" charset="0"/>
              </a:rPr>
              <a:t>Là</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nơi</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liên</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kết</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với</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prôtêin</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điều</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hòa</a:t>
            </a:r>
            <a:r>
              <a:rPr lang="en-US" sz="2000" b="1" dirty="0" smtClean="0">
                <a:solidFill>
                  <a:srgbClr val="0000FF"/>
                </a:solidFill>
                <a:latin typeface="Times New Roman" pitchFamily="18" charset="0"/>
              </a:rPr>
              <a:t>.</a:t>
            </a:r>
          </a:p>
          <a:p>
            <a:pPr marL="609600" indent="-609600" eaLnBrk="1" hangingPunct="1">
              <a:spcBef>
                <a:spcPts val="0"/>
              </a:spcBef>
              <a:buFontTx/>
              <a:buNone/>
              <a:defRPr/>
            </a:pPr>
            <a:endParaRPr lang="en-US" sz="2000" b="1" dirty="0" smtClean="0">
              <a:solidFill>
                <a:srgbClr val="0000CC"/>
              </a:solidFill>
              <a:latin typeface="Times New Roman" pitchFamily="18" charset="0"/>
            </a:endParaRPr>
          </a:p>
        </p:txBody>
      </p:sp>
      <p:sp>
        <p:nvSpPr>
          <p:cNvPr id="2051" name="Line 3"/>
          <p:cNvSpPr>
            <a:spLocks noChangeShapeType="1"/>
          </p:cNvSpPr>
          <p:nvPr/>
        </p:nvSpPr>
        <p:spPr bwMode="auto">
          <a:xfrm>
            <a:off x="0" y="914400"/>
            <a:ext cx="9144000" cy="0"/>
          </a:xfrm>
          <a:prstGeom prst="line">
            <a:avLst/>
          </a:prstGeom>
          <a:noFill/>
          <a:ln w="38100">
            <a:solidFill>
              <a:srgbClr val="FF3300"/>
            </a:solidFill>
            <a:round/>
            <a:headEnd/>
            <a:tailEnd/>
          </a:ln>
        </p:spPr>
        <p:txBody>
          <a:bodyPr/>
          <a:lstStyle/>
          <a:p>
            <a:endParaRPr lang="en-US"/>
          </a:p>
        </p:txBody>
      </p:sp>
      <p:sp>
        <p:nvSpPr>
          <p:cNvPr id="2052" name="TextBox 5"/>
          <p:cNvSpPr txBox="1">
            <a:spLocks noChangeArrowheads="1"/>
          </p:cNvSpPr>
          <p:nvPr/>
        </p:nvSpPr>
        <p:spPr bwMode="auto">
          <a:xfrm>
            <a:off x="2362200" y="228600"/>
            <a:ext cx="4191000" cy="646113"/>
          </a:xfrm>
          <a:prstGeom prst="rect">
            <a:avLst/>
          </a:prstGeom>
          <a:noFill/>
          <a:ln w="9525">
            <a:noFill/>
            <a:miter lim="800000"/>
            <a:headEnd/>
            <a:tailEnd/>
          </a:ln>
        </p:spPr>
        <p:txBody>
          <a:bodyPr>
            <a:spAutoFit/>
          </a:bodyPr>
          <a:lstStyle/>
          <a:p>
            <a:pPr algn="ctr"/>
            <a:r>
              <a:rPr lang="en-US" sz="3600" b="1"/>
              <a:t>BÀI CŨ</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146">
                                            <p:txEl>
                                              <p:pRg st="3" end="3"/>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sz="half" idx="1"/>
          </p:nvPr>
        </p:nvSpPr>
        <p:spPr>
          <a:xfrm>
            <a:off x="685800" y="838200"/>
            <a:ext cx="8001000" cy="1219200"/>
          </a:xfrm>
        </p:spPr>
        <p:txBody>
          <a:bodyPr>
            <a:normAutofit fontScale="92500"/>
          </a:bodyPr>
          <a:lstStyle/>
          <a:p>
            <a:pPr marL="0" algn="just" eaLnBrk="1" hangingPunct="1">
              <a:spcBef>
                <a:spcPts val="0"/>
              </a:spcBef>
              <a:buFont typeface="Wingdings" pitchFamily="2" charset="2"/>
              <a:buChar char="v"/>
            </a:pPr>
            <a:r>
              <a:rPr lang="en-US" sz="2600" dirty="0" err="1" smtClean="0"/>
              <a:t>Ví</a:t>
            </a:r>
            <a:r>
              <a:rPr lang="en-US" sz="2600" dirty="0" smtClean="0"/>
              <a:t> </a:t>
            </a:r>
            <a:r>
              <a:rPr lang="en-US" sz="2600" dirty="0" err="1" smtClean="0"/>
              <a:t>dụ</a:t>
            </a:r>
            <a:r>
              <a:rPr lang="en-US" sz="2600" dirty="0" smtClean="0"/>
              <a:t>: </a:t>
            </a:r>
            <a:r>
              <a:rPr lang="en-US" sz="2600" dirty="0" err="1" smtClean="0"/>
              <a:t>Bệnh</a:t>
            </a:r>
            <a:r>
              <a:rPr lang="en-US" sz="2600" dirty="0" smtClean="0"/>
              <a:t> </a:t>
            </a:r>
            <a:r>
              <a:rPr lang="en-US" sz="2600" dirty="0" err="1" smtClean="0"/>
              <a:t>hồng</a:t>
            </a:r>
            <a:r>
              <a:rPr lang="en-US" sz="2600" dirty="0" smtClean="0"/>
              <a:t> </a:t>
            </a:r>
            <a:r>
              <a:rPr lang="en-US" sz="2600" dirty="0" err="1" smtClean="0"/>
              <a:t>cầu</a:t>
            </a:r>
            <a:r>
              <a:rPr lang="en-US" sz="2600" dirty="0" smtClean="0"/>
              <a:t> </a:t>
            </a:r>
            <a:r>
              <a:rPr lang="en-US" sz="2600" dirty="0" err="1" smtClean="0"/>
              <a:t>hình</a:t>
            </a:r>
            <a:r>
              <a:rPr lang="en-US" sz="2600" dirty="0" smtClean="0"/>
              <a:t> </a:t>
            </a:r>
            <a:r>
              <a:rPr lang="en-US" sz="2600" dirty="0" err="1" smtClean="0"/>
              <a:t>lưỡi</a:t>
            </a:r>
            <a:r>
              <a:rPr lang="en-US" sz="2600" dirty="0" smtClean="0"/>
              <a:t> </a:t>
            </a:r>
            <a:r>
              <a:rPr lang="en-US" sz="2600" dirty="0" err="1" smtClean="0"/>
              <a:t>liềm</a:t>
            </a:r>
            <a:r>
              <a:rPr lang="en-US" sz="2600" dirty="0" smtClean="0"/>
              <a:t> </a:t>
            </a:r>
            <a:r>
              <a:rPr lang="en-US" sz="2600" dirty="0" err="1" smtClean="0"/>
              <a:t>gây</a:t>
            </a:r>
            <a:r>
              <a:rPr lang="en-US" sz="2600" dirty="0" smtClean="0"/>
              <a:t> </a:t>
            </a:r>
            <a:r>
              <a:rPr lang="en-US" sz="2600" dirty="0" err="1" smtClean="0"/>
              <a:t>thiếu</a:t>
            </a:r>
            <a:r>
              <a:rPr lang="en-US" sz="2600" dirty="0" smtClean="0"/>
              <a:t> </a:t>
            </a:r>
            <a:r>
              <a:rPr lang="en-US" sz="2600" dirty="0" err="1" smtClean="0"/>
              <a:t>máu</a:t>
            </a:r>
            <a:r>
              <a:rPr lang="en-US" sz="2600" dirty="0" smtClean="0"/>
              <a:t> do </a:t>
            </a:r>
            <a:r>
              <a:rPr lang="en-US" sz="2600" dirty="0" err="1" smtClean="0"/>
              <a:t>đột</a:t>
            </a:r>
            <a:r>
              <a:rPr lang="en-US" sz="2600" dirty="0" smtClean="0"/>
              <a:t> </a:t>
            </a:r>
            <a:r>
              <a:rPr lang="en-US" sz="2600" dirty="0" err="1" smtClean="0"/>
              <a:t>biến</a:t>
            </a:r>
            <a:r>
              <a:rPr lang="en-US" sz="2600" dirty="0" smtClean="0"/>
              <a:t> gen </a:t>
            </a:r>
            <a:r>
              <a:rPr lang="en-US" sz="2600" dirty="0" err="1" smtClean="0"/>
              <a:t>thay</a:t>
            </a:r>
            <a:r>
              <a:rPr lang="en-US" sz="2600" dirty="0" smtClean="0"/>
              <a:t> </a:t>
            </a:r>
            <a:r>
              <a:rPr lang="en-US" sz="2600" dirty="0" err="1" smtClean="0"/>
              <a:t>thế</a:t>
            </a:r>
            <a:r>
              <a:rPr lang="en-US" sz="2600" dirty="0" smtClean="0"/>
              <a:t> </a:t>
            </a:r>
            <a:r>
              <a:rPr lang="en-US" sz="2600" dirty="0" err="1" smtClean="0"/>
              <a:t>cặp</a:t>
            </a:r>
            <a:r>
              <a:rPr lang="en-US" sz="2600" dirty="0" smtClean="0"/>
              <a:t> 	T-A  </a:t>
            </a:r>
            <a:r>
              <a:rPr lang="en-US" sz="2600" dirty="0" err="1" smtClean="0"/>
              <a:t>thành</a:t>
            </a:r>
            <a:r>
              <a:rPr lang="en-US" sz="2600" dirty="0" smtClean="0"/>
              <a:t> A – T, ở </a:t>
            </a:r>
            <a:r>
              <a:rPr lang="en-US" sz="2600" dirty="0" err="1" smtClean="0"/>
              <a:t>codon</a:t>
            </a:r>
            <a:r>
              <a:rPr lang="en-US" sz="2600" dirty="0" smtClean="0"/>
              <a:t> </a:t>
            </a:r>
            <a:r>
              <a:rPr lang="en-US" sz="2600" dirty="0" err="1" smtClean="0"/>
              <a:t>thứ</a:t>
            </a:r>
            <a:r>
              <a:rPr lang="en-US" sz="2600" dirty="0" smtClean="0"/>
              <a:t> 6 </a:t>
            </a:r>
            <a:r>
              <a:rPr lang="en-US" sz="2600" dirty="0" err="1" smtClean="0"/>
              <a:t>làm</a:t>
            </a:r>
            <a:r>
              <a:rPr lang="en-US" sz="2600" dirty="0" smtClean="0"/>
              <a:t> </a:t>
            </a:r>
            <a:r>
              <a:rPr lang="en-US" sz="2600" dirty="0" err="1" smtClean="0"/>
              <a:t>cho</a:t>
            </a:r>
            <a:r>
              <a:rPr lang="en-US" sz="2600" dirty="0" smtClean="0"/>
              <a:t> </a:t>
            </a:r>
            <a:r>
              <a:rPr lang="en-US" sz="2600" dirty="0" err="1" smtClean="0"/>
              <a:t>hồng</a:t>
            </a:r>
            <a:r>
              <a:rPr lang="en-US" sz="2600" dirty="0" smtClean="0"/>
              <a:t> </a:t>
            </a:r>
            <a:r>
              <a:rPr lang="en-US" sz="2600" dirty="0" err="1" smtClean="0"/>
              <a:t>cầu</a:t>
            </a:r>
            <a:r>
              <a:rPr lang="en-US" sz="2600" dirty="0" smtClean="0"/>
              <a:t> </a:t>
            </a:r>
            <a:r>
              <a:rPr lang="en-US" sz="2600" dirty="0" err="1" smtClean="0"/>
              <a:t>bị</a:t>
            </a:r>
            <a:r>
              <a:rPr lang="en-US" sz="2600" dirty="0" smtClean="0"/>
              <a:t> </a:t>
            </a:r>
            <a:r>
              <a:rPr lang="en-US" sz="2600" dirty="0" err="1" smtClean="0"/>
              <a:t>kéo</a:t>
            </a:r>
            <a:r>
              <a:rPr lang="en-US" sz="2600" dirty="0" smtClean="0"/>
              <a:t> </a:t>
            </a:r>
            <a:r>
              <a:rPr lang="en-US" sz="2600" dirty="0" err="1" smtClean="0"/>
              <a:t>dài</a:t>
            </a:r>
            <a:r>
              <a:rPr lang="en-US" sz="2600" dirty="0" smtClean="0"/>
              <a:t>, </a:t>
            </a:r>
            <a:r>
              <a:rPr lang="en-US" sz="2600" dirty="0" err="1" smtClean="0"/>
              <a:t>mất</a:t>
            </a:r>
            <a:r>
              <a:rPr lang="en-US" sz="2600" dirty="0" smtClean="0"/>
              <a:t> </a:t>
            </a:r>
            <a:r>
              <a:rPr lang="en-US" sz="2600" dirty="0" err="1" smtClean="0"/>
              <a:t>khả</a:t>
            </a:r>
            <a:r>
              <a:rPr lang="en-US" sz="2600" dirty="0" smtClean="0"/>
              <a:t> </a:t>
            </a:r>
            <a:r>
              <a:rPr lang="en-US" sz="2600" dirty="0" err="1" smtClean="0"/>
              <a:t>năng</a:t>
            </a:r>
            <a:r>
              <a:rPr lang="en-US" sz="2600" dirty="0" smtClean="0"/>
              <a:t> </a:t>
            </a:r>
            <a:r>
              <a:rPr lang="en-US" sz="2600" dirty="0" err="1" smtClean="0"/>
              <a:t>vận</a:t>
            </a:r>
            <a:r>
              <a:rPr lang="en-US" sz="2600" dirty="0" smtClean="0"/>
              <a:t> </a:t>
            </a:r>
            <a:r>
              <a:rPr lang="en-US" sz="2600" dirty="0" err="1" smtClean="0"/>
              <a:t>chuyển</a:t>
            </a:r>
            <a:r>
              <a:rPr lang="en-US" sz="2600" dirty="0" smtClean="0"/>
              <a:t> </a:t>
            </a:r>
            <a:r>
              <a:rPr lang="en-US" sz="2600" dirty="0" err="1" smtClean="0"/>
              <a:t>khí</a:t>
            </a:r>
            <a:r>
              <a:rPr lang="en-US" sz="2600" dirty="0" smtClean="0"/>
              <a:t> </a:t>
            </a:r>
            <a:r>
              <a:rPr lang="en-US" sz="2600" dirty="0" err="1" smtClean="0"/>
              <a:t>Oxi</a:t>
            </a:r>
            <a:r>
              <a:rPr lang="en-US" sz="2600" dirty="0" smtClean="0"/>
              <a:t>, CO2.</a:t>
            </a:r>
          </a:p>
          <a:p>
            <a:pPr eaLnBrk="1" hangingPunct="1">
              <a:lnSpc>
                <a:spcPct val="90000"/>
              </a:lnSpc>
              <a:buFont typeface="Arial" charset="0"/>
              <a:buNone/>
            </a:pPr>
            <a:endParaRPr lang="en-US" sz="2600" dirty="0" smtClean="0"/>
          </a:p>
        </p:txBody>
      </p:sp>
      <p:sp>
        <p:nvSpPr>
          <p:cNvPr id="41988" name="Date Placeholder 4"/>
          <p:cNvSpPr>
            <a:spLocks noGrp="1"/>
          </p:cNvSpPr>
          <p:nvPr>
            <p:ph type="dt" sz="quarter" idx="10"/>
          </p:nvPr>
        </p:nvSpPr>
        <p:spPr bwMode="auto">
          <a:noFill/>
          <a:ln>
            <a:miter lim="800000"/>
            <a:headEnd/>
            <a:tailEnd/>
          </a:ln>
        </p:spPr>
        <p:txBody>
          <a:bodyPr/>
          <a:lstStyle/>
          <a:p>
            <a:fld id="{9675E318-AFF8-486C-8D4A-1EDAB5DE5361}" type="datetime1">
              <a:rPr lang="en-US" smtClean="0">
                <a:latin typeface="Arial" charset="0"/>
              </a:rPr>
              <a:pPr/>
              <a:t>25/2/2024</a:t>
            </a:fld>
            <a:endParaRPr lang="en-US" smtClean="0">
              <a:latin typeface="Arial" charset="0"/>
            </a:endParaRPr>
          </a:p>
        </p:txBody>
      </p:sp>
      <p:sp>
        <p:nvSpPr>
          <p:cNvPr id="41989" name="Slide Number Placeholder 5"/>
          <p:cNvSpPr>
            <a:spLocks noGrp="1"/>
          </p:cNvSpPr>
          <p:nvPr>
            <p:ph type="sldNum" sz="quarter" idx="12"/>
          </p:nvPr>
        </p:nvSpPr>
        <p:spPr bwMode="auto">
          <a:noFill/>
          <a:ln>
            <a:miter lim="800000"/>
            <a:headEnd/>
            <a:tailEnd/>
          </a:ln>
        </p:spPr>
        <p:txBody>
          <a:bodyPr/>
          <a:lstStyle/>
          <a:p>
            <a:fld id="{CA080FE7-9239-41F6-B8B2-EC6CBC5ED929}" type="slidenum">
              <a:rPr lang="en-US" smtClean="0">
                <a:latin typeface="Arial" charset="0"/>
              </a:rPr>
              <a:pPr/>
              <a:t>10</a:t>
            </a:fld>
            <a:endParaRPr lang="en-US" smtClean="0">
              <a:latin typeface="Arial" charset="0"/>
            </a:endParaRPr>
          </a:p>
        </p:txBody>
      </p:sp>
      <p:pic>
        <p:nvPicPr>
          <p:cNvPr id="41990" name="Content Placeholder 9" descr="12893401241027098.jpg"/>
          <p:cNvPicPr>
            <a:picLocks noGrp="1" noChangeAspect="1"/>
          </p:cNvPicPr>
          <p:nvPr>
            <p:ph sz="half" idx="2"/>
          </p:nvPr>
        </p:nvPicPr>
        <p:blipFill>
          <a:blip r:embed="rId2"/>
          <a:srcRect/>
          <a:stretch>
            <a:fillRect/>
          </a:stretch>
        </p:blipFill>
        <p:spPr>
          <a:xfrm>
            <a:off x="3810000" y="3962400"/>
            <a:ext cx="2209800" cy="2286000"/>
          </a:xfrm>
        </p:spPr>
      </p:pic>
      <p:pic>
        <p:nvPicPr>
          <p:cNvPr id="8" name="Picture 4" descr="HongCau"/>
          <p:cNvPicPr>
            <a:picLocks noChangeAspect="1" noChangeArrowheads="1"/>
          </p:cNvPicPr>
          <p:nvPr/>
        </p:nvPicPr>
        <p:blipFill>
          <a:blip r:embed="rId3"/>
          <a:srcRect/>
          <a:stretch>
            <a:fillRect/>
          </a:stretch>
        </p:blipFill>
        <p:spPr bwMode="auto">
          <a:xfrm>
            <a:off x="1032849" y="3904059"/>
            <a:ext cx="2514600" cy="2344341"/>
          </a:xfrm>
          <a:prstGeom prst="rect">
            <a:avLst/>
          </a:prstGeom>
          <a:noFill/>
          <a:ln w="9525">
            <a:noFill/>
            <a:miter lim="800000"/>
            <a:headEnd/>
            <a:tailEnd/>
          </a:ln>
        </p:spPr>
      </p:pic>
      <p:pic>
        <p:nvPicPr>
          <p:cNvPr id="9" name="Picture 5" descr="HongCauLiem"/>
          <p:cNvPicPr>
            <a:picLocks noChangeAspect="1" noChangeArrowheads="1"/>
          </p:cNvPicPr>
          <p:nvPr/>
        </p:nvPicPr>
        <p:blipFill>
          <a:blip r:embed="rId4"/>
          <a:srcRect/>
          <a:stretch>
            <a:fillRect/>
          </a:stretch>
        </p:blipFill>
        <p:spPr bwMode="auto">
          <a:xfrm>
            <a:off x="6324600" y="3886200"/>
            <a:ext cx="2380275" cy="23443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7" name="Text Box 34"/>
          <p:cNvSpPr txBox="1">
            <a:spLocks noChangeArrowheads="1"/>
          </p:cNvSpPr>
          <p:nvPr/>
        </p:nvSpPr>
        <p:spPr bwMode="auto">
          <a:xfrm>
            <a:off x="5295900" y="46482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endParaRPr lang="en-US" i="1">
              <a:latin typeface="Arial" panose="020B0604020202020204" pitchFamily="34" charset="0"/>
              <a:cs typeface="Arial" panose="020B0604020202020204" pitchFamily="34" charset="0"/>
            </a:endParaRPr>
          </a:p>
        </p:txBody>
      </p:sp>
      <p:sp>
        <p:nvSpPr>
          <p:cNvPr id="124" name="Line 42"/>
          <p:cNvSpPr>
            <a:spLocks noChangeShapeType="1"/>
          </p:cNvSpPr>
          <p:nvPr/>
        </p:nvSpPr>
        <p:spPr bwMode="auto">
          <a:xfrm>
            <a:off x="3619500" y="1981200"/>
            <a:ext cx="1828800" cy="1828800"/>
          </a:xfrm>
          <a:prstGeom prst="line">
            <a:avLst/>
          </a:prstGeom>
          <a:noFill/>
          <a:ln w="571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59" name="Text Box 43"/>
          <p:cNvSpPr txBox="1">
            <a:spLocks noChangeArrowheads="1"/>
          </p:cNvSpPr>
          <p:nvPr/>
        </p:nvSpPr>
        <p:spPr bwMode="auto">
          <a:xfrm>
            <a:off x="5067300" y="4640263"/>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endParaRPr lang="en-US" i="1">
              <a:latin typeface="Arial" panose="020B0604020202020204" pitchFamily="34" charset="0"/>
              <a:cs typeface="Arial" panose="020B0604020202020204" pitchFamily="34" charset="0"/>
            </a:endParaRPr>
          </a:p>
        </p:txBody>
      </p:sp>
      <p:grpSp>
        <p:nvGrpSpPr>
          <p:cNvPr id="126" name="Group 94"/>
          <p:cNvGrpSpPr>
            <a:grpSpLocks/>
          </p:cNvGrpSpPr>
          <p:nvPr/>
        </p:nvGrpSpPr>
        <p:grpSpPr bwMode="auto">
          <a:xfrm>
            <a:off x="5143500" y="3214688"/>
            <a:ext cx="3779838" cy="1890712"/>
            <a:chOff x="3168" y="2361"/>
            <a:chExt cx="2381" cy="1191"/>
          </a:xfrm>
        </p:grpSpPr>
        <p:grpSp>
          <p:nvGrpSpPr>
            <p:cNvPr id="61461" name="Group 9"/>
            <p:cNvGrpSpPr>
              <a:grpSpLocks/>
            </p:cNvGrpSpPr>
            <p:nvPr/>
          </p:nvGrpSpPr>
          <p:grpSpPr bwMode="auto">
            <a:xfrm>
              <a:off x="4157" y="2361"/>
              <a:ext cx="1344" cy="672"/>
              <a:chOff x="4061" y="2304"/>
              <a:chExt cx="1344" cy="672"/>
            </a:xfrm>
          </p:grpSpPr>
          <p:grpSp>
            <p:nvGrpSpPr>
              <p:cNvPr id="61462" name="Group 10"/>
              <p:cNvGrpSpPr>
                <a:grpSpLocks/>
              </p:cNvGrpSpPr>
              <p:nvPr/>
            </p:nvGrpSpPr>
            <p:grpSpPr bwMode="auto">
              <a:xfrm>
                <a:off x="4061" y="2304"/>
                <a:ext cx="1344" cy="517"/>
                <a:chOff x="3552" y="2400"/>
                <a:chExt cx="1344" cy="517"/>
              </a:xfrm>
            </p:grpSpPr>
            <p:sp>
              <p:nvSpPr>
                <p:cNvPr id="61463" name="Line 11"/>
                <p:cNvSpPr>
                  <a:spLocks noChangeShapeType="1"/>
                </p:cNvSpPr>
                <p:nvPr/>
              </p:nvSpPr>
              <p:spPr bwMode="auto">
                <a:xfrm flipH="1">
                  <a:off x="3743" y="2688"/>
                  <a:ext cx="336" cy="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64" name="Text Box 12"/>
                <p:cNvSpPr txBox="1">
                  <a:spLocks noChangeArrowheads="1"/>
                </p:cNvSpPr>
                <p:nvPr/>
              </p:nvSpPr>
              <p:spPr bwMode="auto">
                <a:xfrm>
                  <a:off x="3552" y="2667"/>
                  <a:ext cx="27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sz="2000" b="1">
                      <a:solidFill>
                        <a:srgbClr val="FF3300"/>
                      </a:solidFill>
                      <a:latin typeface="Arial" panose="020B0604020202020204" pitchFamily="34" charset="0"/>
                      <a:cs typeface="Arial" panose="020B0604020202020204" pitchFamily="34" charset="0"/>
                    </a:rPr>
                    <a:t>A</a:t>
                  </a:r>
                </a:p>
              </p:txBody>
            </p:sp>
            <p:sp>
              <p:nvSpPr>
                <p:cNvPr id="61465" name="Text Box 13"/>
                <p:cNvSpPr txBox="1">
                  <a:spLocks noChangeArrowheads="1"/>
                </p:cNvSpPr>
                <p:nvPr/>
              </p:nvSpPr>
              <p:spPr bwMode="auto">
                <a:xfrm>
                  <a:off x="3552" y="2400"/>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sz="2000" b="1">
                      <a:solidFill>
                        <a:srgbClr val="FF3300"/>
                      </a:solidFill>
                      <a:latin typeface="Arial" panose="020B0604020202020204" pitchFamily="34" charset="0"/>
                      <a:cs typeface="Arial" panose="020B0604020202020204" pitchFamily="34" charset="0"/>
                    </a:rPr>
                    <a:t>T</a:t>
                  </a:r>
                </a:p>
              </p:txBody>
            </p:sp>
            <p:sp>
              <p:nvSpPr>
                <p:cNvPr id="61466" name="Text Box 14"/>
                <p:cNvSpPr txBox="1">
                  <a:spLocks noChangeArrowheads="1"/>
                </p:cNvSpPr>
                <p:nvPr/>
              </p:nvSpPr>
              <p:spPr bwMode="auto">
                <a:xfrm>
                  <a:off x="4080" y="2504"/>
                  <a:ext cx="8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b="1">
                      <a:solidFill>
                        <a:srgbClr val="FF3300"/>
                      </a:solidFill>
                      <a:latin typeface="Arial" panose="020B0604020202020204" pitchFamily="34" charset="0"/>
                      <a:cs typeface="Arial" panose="020B0604020202020204" pitchFamily="34" charset="0"/>
                    </a:rPr>
                    <a:t>Thêm vào</a:t>
                  </a:r>
                </a:p>
              </p:txBody>
            </p:sp>
          </p:grpSp>
          <p:sp>
            <p:nvSpPr>
              <p:cNvPr id="61467" name="Line 15"/>
              <p:cNvSpPr>
                <a:spLocks noChangeShapeType="1"/>
              </p:cNvSpPr>
              <p:nvPr/>
            </p:nvSpPr>
            <p:spPr bwMode="auto">
              <a:xfrm>
                <a:off x="4176" y="2784"/>
                <a:ext cx="0" cy="192"/>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1468" name="Group 44"/>
            <p:cNvGrpSpPr>
              <a:grpSpLocks/>
            </p:cNvGrpSpPr>
            <p:nvPr/>
          </p:nvGrpSpPr>
          <p:grpSpPr bwMode="auto">
            <a:xfrm>
              <a:off x="3168" y="3018"/>
              <a:ext cx="2381" cy="534"/>
              <a:chOff x="3168" y="3132"/>
              <a:chExt cx="2381" cy="534"/>
            </a:xfrm>
          </p:grpSpPr>
          <p:grpSp>
            <p:nvGrpSpPr>
              <p:cNvPr id="61469" name="Group 45"/>
              <p:cNvGrpSpPr>
                <a:grpSpLocks/>
              </p:cNvGrpSpPr>
              <p:nvPr/>
            </p:nvGrpSpPr>
            <p:grpSpPr bwMode="auto">
              <a:xfrm>
                <a:off x="3677" y="3132"/>
                <a:ext cx="1824" cy="250"/>
                <a:chOff x="3677" y="3132"/>
                <a:chExt cx="1824" cy="250"/>
              </a:xfrm>
            </p:grpSpPr>
            <p:sp>
              <p:nvSpPr>
                <p:cNvPr id="61470" name="Line 46"/>
                <p:cNvSpPr>
                  <a:spLocks noChangeShapeType="1"/>
                </p:cNvSpPr>
                <p:nvPr/>
              </p:nvSpPr>
              <p:spPr bwMode="auto">
                <a:xfrm>
                  <a:off x="3719" y="3153"/>
                  <a:ext cx="1488" cy="0"/>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1" name="Text Box 47"/>
                <p:cNvSpPr txBox="1">
                  <a:spLocks noChangeArrowheads="1"/>
                </p:cNvSpPr>
                <p:nvPr/>
              </p:nvSpPr>
              <p:spPr bwMode="auto">
                <a:xfrm>
                  <a:off x="3677" y="3132"/>
                  <a:ext cx="182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sz="2000" b="1">
                      <a:latin typeface="Arial" panose="020B0604020202020204" pitchFamily="34" charset="0"/>
                      <a:cs typeface="Arial" panose="020B0604020202020204" pitchFamily="34" charset="0"/>
                    </a:rPr>
                    <a:t>A T G </a:t>
                  </a:r>
                  <a:r>
                    <a:rPr lang="en-US" sz="2000" b="1">
                      <a:solidFill>
                        <a:srgbClr val="CC3300"/>
                      </a:solidFill>
                      <a:latin typeface="Arial" panose="020B0604020202020204" pitchFamily="34" charset="0"/>
                      <a:cs typeface="Arial" panose="020B0604020202020204" pitchFamily="34" charset="0"/>
                    </a:rPr>
                    <a:t>T</a:t>
                  </a:r>
                  <a:r>
                    <a:rPr lang="en-US" sz="2000" b="1">
                      <a:latin typeface="Arial" panose="020B0604020202020204" pitchFamily="34" charset="0"/>
                      <a:cs typeface="Arial" panose="020B0604020202020204" pitchFamily="34" charset="0"/>
                    </a:rPr>
                    <a:t> </a:t>
                  </a:r>
                  <a:r>
                    <a:rPr lang="en-US" sz="2000" b="1">
                      <a:solidFill>
                        <a:srgbClr val="FF3300"/>
                      </a:solidFill>
                      <a:latin typeface="Arial" panose="020B0604020202020204" pitchFamily="34" charset="0"/>
                      <a:cs typeface="Arial" panose="020B0604020202020204" pitchFamily="34" charset="0"/>
                    </a:rPr>
                    <a:t>A A</a:t>
                  </a:r>
                  <a:r>
                    <a:rPr lang="en-US" sz="2000" b="1">
                      <a:latin typeface="Arial" panose="020B0604020202020204" pitchFamily="34" charset="0"/>
                      <a:cs typeface="Arial" panose="020B0604020202020204" pitchFamily="34" charset="0"/>
                    </a:rPr>
                    <a:t> </a:t>
                  </a:r>
                  <a:r>
                    <a:rPr lang="en-US" sz="2000" b="1">
                      <a:solidFill>
                        <a:srgbClr val="FF3300"/>
                      </a:solidFill>
                      <a:latin typeface="Arial" panose="020B0604020202020204" pitchFamily="34" charset="0"/>
                      <a:cs typeface="Arial" panose="020B0604020202020204" pitchFamily="34" charset="0"/>
                    </a:rPr>
                    <a:t>G </a:t>
                  </a:r>
                  <a:r>
                    <a:rPr lang="en-US" sz="2000" b="1">
                      <a:latin typeface="Arial" panose="020B0604020202020204" pitchFamily="34" charset="0"/>
                      <a:cs typeface="Arial" panose="020B0604020202020204" pitchFamily="34" charset="0"/>
                    </a:rPr>
                    <a:t>T T T</a:t>
                  </a:r>
                </a:p>
              </p:txBody>
            </p:sp>
          </p:grpSp>
          <p:grpSp>
            <p:nvGrpSpPr>
              <p:cNvPr id="61472" name="Group 48"/>
              <p:cNvGrpSpPr>
                <a:grpSpLocks/>
              </p:cNvGrpSpPr>
              <p:nvPr/>
            </p:nvGrpSpPr>
            <p:grpSpPr bwMode="auto">
              <a:xfrm>
                <a:off x="3677" y="3416"/>
                <a:ext cx="1872" cy="250"/>
                <a:chOff x="3677" y="3520"/>
                <a:chExt cx="1872" cy="250"/>
              </a:xfrm>
            </p:grpSpPr>
            <p:sp>
              <p:nvSpPr>
                <p:cNvPr id="61473" name="Line 49"/>
                <p:cNvSpPr>
                  <a:spLocks noChangeShapeType="1"/>
                </p:cNvSpPr>
                <p:nvPr/>
              </p:nvSpPr>
              <p:spPr bwMode="auto">
                <a:xfrm>
                  <a:off x="3745" y="3737"/>
                  <a:ext cx="1488" cy="0"/>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4" name="Text Box 50"/>
                <p:cNvSpPr txBox="1">
                  <a:spLocks noChangeArrowheads="1"/>
                </p:cNvSpPr>
                <p:nvPr/>
              </p:nvSpPr>
              <p:spPr bwMode="auto">
                <a:xfrm>
                  <a:off x="3677" y="3520"/>
                  <a:ext cx="187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sz="2000" b="1">
                      <a:latin typeface="Arial" panose="020B0604020202020204" pitchFamily="34" charset="0"/>
                      <a:cs typeface="Arial" panose="020B0604020202020204" pitchFamily="34" charset="0"/>
                    </a:rPr>
                    <a:t>T A X  </a:t>
                  </a:r>
                  <a:r>
                    <a:rPr lang="en-US" sz="2000" b="1">
                      <a:solidFill>
                        <a:srgbClr val="CC3300"/>
                      </a:solidFill>
                      <a:latin typeface="Arial" panose="020B0604020202020204" pitchFamily="34" charset="0"/>
                      <a:cs typeface="Arial" panose="020B0604020202020204" pitchFamily="34" charset="0"/>
                    </a:rPr>
                    <a:t>A</a:t>
                  </a:r>
                  <a:r>
                    <a:rPr lang="en-US" sz="2000" b="1">
                      <a:latin typeface="Arial" panose="020B0604020202020204" pitchFamily="34" charset="0"/>
                      <a:cs typeface="Arial" panose="020B0604020202020204" pitchFamily="34" charset="0"/>
                    </a:rPr>
                    <a:t> </a:t>
                  </a:r>
                  <a:r>
                    <a:rPr lang="en-US" sz="2000" b="1">
                      <a:solidFill>
                        <a:srgbClr val="FF3300"/>
                      </a:solidFill>
                      <a:latin typeface="Arial" panose="020B0604020202020204" pitchFamily="34" charset="0"/>
                      <a:cs typeface="Arial" panose="020B0604020202020204" pitchFamily="34" charset="0"/>
                    </a:rPr>
                    <a:t>T T</a:t>
                  </a:r>
                  <a:r>
                    <a:rPr lang="en-US" sz="2000" b="1">
                      <a:latin typeface="Arial" panose="020B0604020202020204" pitchFamily="34" charset="0"/>
                      <a:cs typeface="Arial" panose="020B0604020202020204" pitchFamily="34" charset="0"/>
                    </a:rPr>
                    <a:t> </a:t>
                  </a:r>
                  <a:r>
                    <a:rPr lang="en-US" sz="2000" b="1">
                      <a:solidFill>
                        <a:srgbClr val="FF3300"/>
                      </a:solidFill>
                      <a:latin typeface="Arial" panose="020B0604020202020204" pitchFamily="34" charset="0"/>
                      <a:cs typeface="Arial" panose="020B0604020202020204" pitchFamily="34" charset="0"/>
                    </a:rPr>
                    <a:t>X </a:t>
                  </a:r>
                  <a:r>
                    <a:rPr lang="en-US" sz="2000" b="1">
                      <a:latin typeface="Arial" panose="020B0604020202020204" pitchFamily="34" charset="0"/>
                      <a:cs typeface="Arial" panose="020B0604020202020204" pitchFamily="34" charset="0"/>
                    </a:rPr>
                    <a:t>A A A</a:t>
                  </a:r>
                </a:p>
              </p:txBody>
            </p:sp>
          </p:grpSp>
          <p:sp>
            <p:nvSpPr>
              <p:cNvPr id="61475" name="Text Box 51"/>
              <p:cNvSpPr txBox="1">
                <a:spLocks noChangeArrowheads="1"/>
              </p:cNvSpPr>
              <p:nvPr/>
            </p:nvSpPr>
            <p:spPr bwMode="auto">
              <a:xfrm>
                <a:off x="3168" y="3168"/>
                <a:ext cx="384" cy="288"/>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50000"/>
                  </a:spcBef>
                </a:pPr>
                <a:r>
                  <a:rPr lang="en-US" sz="2400" b="1">
                    <a:solidFill>
                      <a:srgbClr val="FFFF00"/>
                    </a:solidFill>
                    <a:latin typeface="Arial" panose="020B0604020202020204" pitchFamily="34" charset="0"/>
                    <a:cs typeface="Arial" panose="020B0604020202020204" pitchFamily="34" charset="0"/>
                  </a:rPr>
                  <a:t>IV</a:t>
                </a:r>
              </a:p>
            </p:txBody>
          </p:sp>
        </p:grpSp>
      </p:grpSp>
      <p:grpSp>
        <p:nvGrpSpPr>
          <p:cNvPr id="142" name="Group 92"/>
          <p:cNvGrpSpPr>
            <a:grpSpLocks/>
          </p:cNvGrpSpPr>
          <p:nvPr/>
        </p:nvGrpSpPr>
        <p:grpSpPr bwMode="auto">
          <a:xfrm>
            <a:off x="495300" y="2971800"/>
            <a:ext cx="3540125" cy="2171700"/>
            <a:chOff x="240" y="2208"/>
            <a:chExt cx="2230" cy="1368"/>
          </a:xfrm>
        </p:grpSpPr>
        <p:grpSp>
          <p:nvGrpSpPr>
            <p:cNvPr id="61477" name="Group 26"/>
            <p:cNvGrpSpPr>
              <a:grpSpLocks/>
            </p:cNvGrpSpPr>
            <p:nvPr/>
          </p:nvGrpSpPr>
          <p:grpSpPr bwMode="auto">
            <a:xfrm>
              <a:off x="240" y="3041"/>
              <a:ext cx="2178" cy="535"/>
              <a:chOff x="240" y="3014"/>
              <a:chExt cx="2178" cy="535"/>
            </a:xfrm>
          </p:grpSpPr>
          <p:grpSp>
            <p:nvGrpSpPr>
              <p:cNvPr id="61478" name="Group 27"/>
              <p:cNvGrpSpPr>
                <a:grpSpLocks/>
              </p:cNvGrpSpPr>
              <p:nvPr/>
            </p:nvGrpSpPr>
            <p:grpSpPr bwMode="auto">
              <a:xfrm>
                <a:off x="584" y="3014"/>
                <a:ext cx="1834" cy="250"/>
                <a:chOff x="584" y="3014"/>
                <a:chExt cx="1834" cy="250"/>
              </a:xfrm>
            </p:grpSpPr>
            <p:sp>
              <p:nvSpPr>
                <p:cNvPr id="61479" name="Line 28"/>
                <p:cNvSpPr>
                  <a:spLocks noChangeShapeType="1"/>
                </p:cNvSpPr>
                <p:nvPr/>
              </p:nvSpPr>
              <p:spPr bwMode="auto">
                <a:xfrm>
                  <a:off x="584" y="3040"/>
                  <a:ext cx="1488" cy="0"/>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0" name="Text Box 29"/>
                <p:cNvSpPr txBox="1">
                  <a:spLocks noChangeArrowheads="1"/>
                </p:cNvSpPr>
                <p:nvPr/>
              </p:nvSpPr>
              <p:spPr bwMode="auto">
                <a:xfrm>
                  <a:off x="594" y="3014"/>
                  <a:ext cx="182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sz="2000" b="1">
                      <a:latin typeface="Arial" panose="020B0604020202020204" pitchFamily="34" charset="0"/>
                      <a:cs typeface="Arial" panose="020B0604020202020204" pitchFamily="34" charset="0"/>
                    </a:rPr>
                    <a:t>A T G </a:t>
                  </a:r>
                  <a:r>
                    <a:rPr lang="en-US" sz="2000" b="1">
                      <a:solidFill>
                        <a:srgbClr val="FF3300"/>
                      </a:solidFill>
                      <a:latin typeface="Arial" panose="020B0604020202020204" pitchFamily="34" charset="0"/>
                      <a:cs typeface="Arial" panose="020B0604020202020204" pitchFamily="34" charset="0"/>
                    </a:rPr>
                    <a:t>A  G  </a:t>
                  </a:r>
                  <a:r>
                    <a:rPr lang="en-US" sz="2000" b="1">
                      <a:latin typeface="Arial" panose="020B0604020202020204" pitchFamily="34" charset="0"/>
                      <a:cs typeface="Arial" panose="020B0604020202020204" pitchFamily="34" charset="0"/>
                    </a:rPr>
                    <a:t>T T T</a:t>
                  </a:r>
                </a:p>
              </p:txBody>
            </p:sp>
          </p:grpSp>
          <p:grpSp>
            <p:nvGrpSpPr>
              <p:cNvPr id="61481" name="Group 30"/>
              <p:cNvGrpSpPr>
                <a:grpSpLocks/>
              </p:cNvGrpSpPr>
              <p:nvPr/>
            </p:nvGrpSpPr>
            <p:grpSpPr bwMode="auto">
              <a:xfrm>
                <a:off x="571" y="3299"/>
                <a:ext cx="1655" cy="250"/>
                <a:chOff x="571" y="3702"/>
                <a:chExt cx="1655" cy="250"/>
              </a:xfrm>
            </p:grpSpPr>
            <p:sp>
              <p:nvSpPr>
                <p:cNvPr id="61482" name="Line 31"/>
                <p:cNvSpPr>
                  <a:spLocks noChangeShapeType="1"/>
                </p:cNvSpPr>
                <p:nvPr/>
              </p:nvSpPr>
              <p:spPr bwMode="auto">
                <a:xfrm>
                  <a:off x="571" y="3919"/>
                  <a:ext cx="1488" cy="0"/>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3" name="Text Box 32"/>
                <p:cNvSpPr txBox="1">
                  <a:spLocks noChangeArrowheads="1"/>
                </p:cNvSpPr>
                <p:nvPr/>
              </p:nvSpPr>
              <p:spPr bwMode="auto">
                <a:xfrm>
                  <a:off x="594" y="3702"/>
                  <a:ext cx="16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sz="2000" b="1">
                      <a:latin typeface="Arial" panose="020B0604020202020204" pitchFamily="34" charset="0"/>
                      <a:cs typeface="Arial" panose="020B0604020202020204" pitchFamily="34" charset="0"/>
                    </a:rPr>
                    <a:t>T A X  </a:t>
                  </a:r>
                  <a:r>
                    <a:rPr lang="en-US" sz="2000" b="1">
                      <a:solidFill>
                        <a:srgbClr val="FF3300"/>
                      </a:solidFill>
                      <a:latin typeface="Arial" panose="020B0604020202020204" pitchFamily="34" charset="0"/>
                      <a:cs typeface="Arial" panose="020B0604020202020204" pitchFamily="34" charset="0"/>
                    </a:rPr>
                    <a:t>T  X</a:t>
                  </a:r>
                  <a:r>
                    <a:rPr lang="en-US" sz="2000" b="1">
                      <a:latin typeface="Arial" panose="020B0604020202020204" pitchFamily="34" charset="0"/>
                      <a:cs typeface="Arial" panose="020B0604020202020204" pitchFamily="34" charset="0"/>
                    </a:rPr>
                    <a:t> A A A</a:t>
                  </a:r>
                </a:p>
              </p:txBody>
            </p:sp>
          </p:grpSp>
          <p:sp>
            <p:nvSpPr>
              <p:cNvPr id="61484" name="Text Box 33"/>
              <p:cNvSpPr txBox="1">
                <a:spLocks noChangeArrowheads="1"/>
              </p:cNvSpPr>
              <p:nvPr/>
            </p:nvSpPr>
            <p:spPr bwMode="auto">
              <a:xfrm>
                <a:off x="240" y="3168"/>
                <a:ext cx="288" cy="288"/>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sz="2400" b="1">
                    <a:solidFill>
                      <a:srgbClr val="FFFF00"/>
                    </a:solidFill>
                    <a:latin typeface="Arial" panose="020B0604020202020204" pitchFamily="34" charset="0"/>
                    <a:cs typeface="Arial" panose="020B0604020202020204" pitchFamily="34" charset="0"/>
                  </a:rPr>
                  <a:t>III</a:t>
                </a:r>
              </a:p>
            </p:txBody>
          </p:sp>
        </p:grpSp>
        <p:grpSp>
          <p:nvGrpSpPr>
            <p:cNvPr id="61485" name="Group 35"/>
            <p:cNvGrpSpPr>
              <a:grpSpLocks/>
            </p:cNvGrpSpPr>
            <p:nvPr/>
          </p:nvGrpSpPr>
          <p:grpSpPr bwMode="auto">
            <a:xfrm>
              <a:off x="1173" y="2374"/>
              <a:ext cx="1297" cy="720"/>
              <a:chOff x="1077" y="2304"/>
              <a:chExt cx="1297" cy="720"/>
            </a:xfrm>
          </p:grpSpPr>
          <p:sp>
            <p:nvSpPr>
              <p:cNvPr id="61486" name="Line 36"/>
              <p:cNvSpPr>
                <a:spLocks noChangeShapeType="1"/>
              </p:cNvSpPr>
              <p:nvPr/>
            </p:nvSpPr>
            <p:spPr bwMode="auto">
              <a:xfrm flipV="1">
                <a:off x="1200" y="2832"/>
                <a:ext cx="0" cy="192"/>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7" name="Line 37"/>
              <p:cNvSpPr>
                <a:spLocks noChangeShapeType="1"/>
              </p:cNvSpPr>
              <p:nvPr/>
            </p:nvSpPr>
            <p:spPr bwMode="auto">
              <a:xfrm>
                <a:off x="1248" y="2550"/>
                <a:ext cx="336" cy="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1488" name="Group 38"/>
              <p:cNvGrpSpPr>
                <a:grpSpLocks/>
              </p:cNvGrpSpPr>
              <p:nvPr/>
            </p:nvGrpSpPr>
            <p:grpSpPr bwMode="auto">
              <a:xfrm>
                <a:off x="1077" y="2304"/>
                <a:ext cx="1297" cy="538"/>
                <a:chOff x="3599" y="2400"/>
                <a:chExt cx="1297" cy="538"/>
              </a:xfrm>
            </p:grpSpPr>
            <p:sp>
              <p:nvSpPr>
                <p:cNvPr id="61489" name="Text Box 39"/>
                <p:cNvSpPr txBox="1">
                  <a:spLocks noChangeArrowheads="1"/>
                </p:cNvSpPr>
                <p:nvPr/>
              </p:nvSpPr>
              <p:spPr bwMode="auto">
                <a:xfrm>
                  <a:off x="3599" y="2400"/>
                  <a:ext cx="27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sz="2000" b="1">
                      <a:solidFill>
                        <a:srgbClr val="FF3300"/>
                      </a:solidFill>
                      <a:latin typeface="Arial" panose="020B0604020202020204" pitchFamily="34" charset="0"/>
                      <a:cs typeface="Arial" panose="020B0604020202020204" pitchFamily="34" charset="0"/>
                    </a:rPr>
                    <a:t>A</a:t>
                  </a:r>
                </a:p>
              </p:txBody>
            </p:sp>
            <p:sp>
              <p:nvSpPr>
                <p:cNvPr id="61490" name="Text Box 40"/>
                <p:cNvSpPr txBox="1">
                  <a:spLocks noChangeArrowheads="1"/>
                </p:cNvSpPr>
                <p:nvPr/>
              </p:nvSpPr>
              <p:spPr bwMode="auto">
                <a:xfrm>
                  <a:off x="3619" y="2688"/>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sz="2000" b="1">
                      <a:solidFill>
                        <a:srgbClr val="FF3300"/>
                      </a:solidFill>
                      <a:latin typeface="Arial" panose="020B0604020202020204" pitchFamily="34" charset="0"/>
                      <a:cs typeface="Arial" panose="020B0604020202020204" pitchFamily="34" charset="0"/>
                    </a:rPr>
                    <a:t>T</a:t>
                  </a:r>
                </a:p>
              </p:txBody>
            </p:sp>
            <p:sp>
              <p:nvSpPr>
                <p:cNvPr id="61491" name="Text Box 41"/>
                <p:cNvSpPr txBox="1">
                  <a:spLocks noChangeArrowheads="1"/>
                </p:cNvSpPr>
                <p:nvPr/>
              </p:nvSpPr>
              <p:spPr bwMode="auto">
                <a:xfrm>
                  <a:off x="4080" y="2504"/>
                  <a:ext cx="8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b="1">
                      <a:solidFill>
                        <a:srgbClr val="FF3300"/>
                      </a:solidFill>
                      <a:latin typeface="Arial" panose="020B0604020202020204" pitchFamily="34" charset="0"/>
                      <a:cs typeface="Arial" panose="020B0604020202020204" pitchFamily="34" charset="0"/>
                    </a:rPr>
                    <a:t>Mất đi</a:t>
                  </a:r>
                </a:p>
              </p:txBody>
            </p:sp>
          </p:grpSp>
        </p:grpSp>
        <p:sp>
          <p:nvSpPr>
            <p:cNvPr id="61492" name="Line 52"/>
            <p:cNvSpPr>
              <a:spLocks noChangeShapeType="1"/>
            </p:cNvSpPr>
            <p:nvPr/>
          </p:nvSpPr>
          <p:spPr bwMode="auto">
            <a:xfrm>
              <a:off x="864" y="2208"/>
              <a:ext cx="0" cy="576"/>
            </a:xfrm>
            <a:prstGeom prst="line">
              <a:avLst/>
            </a:prstGeom>
            <a:noFill/>
            <a:ln w="571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493" name="Text Box 54"/>
          <p:cNvSpPr txBox="1">
            <a:spLocks noChangeArrowheads="1"/>
          </p:cNvSpPr>
          <p:nvPr/>
        </p:nvSpPr>
        <p:spPr bwMode="auto">
          <a:xfrm>
            <a:off x="1104900" y="1785938"/>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sz="2000" b="1">
                <a:latin typeface="Arial" panose="020B0604020202020204" pitchFamily="34" charset="0"/>
                <a:cs typeface="Arial" panose="020B0604020202020204" pitchFamily="34" charset="0"/>
              </a:rPr>
              <a:t>A U G </a:t>
            </a:r>
            <a:r>
              <a:rPr lang="en-US" sz="2000" b="1">
                <a:solidFill>
                  <a:srgbClr val="FF3300"/>
                </a:solidFill>
                <a:latin typeface="Arial" panose="020B0604020202020204" pitchFamily="34" charset="0"/>
                <a:cs typeface="Arial" panose="020B0604020202020204" pitchFamily="34" charset="0"/>
              </a:rPr>
              <a:t>A A G</a:t>
            </a:r>
            <a:r>
              <a:rPr lang="en-US" sz="2000" b="1">
                <a:latin typeface="Arial" panose="020B0604020202020204" pitchFamily="34" charset="0"/>
                <a:cs typeface="Arial" panose="020B0604020202020204" pitchFamily="34" charset="0"/>
              </a:rPr>
              <a:t> U U U</a:t>
            </a:r>
          </a:p>
        </p:txBody>
      </p:sp>
      <p:sp>
        <p:nvSpPr>
          <p:cNvPr id="61494" name="Text Box 55"/>
          <p:cNvSpPr txBox="1">
            <a:spLocks noChangeArrowheads="1"/>
          </p:cNvSpPr>
          <p:nvPr/>
        </p:nvSpPr>
        <p:spPr bwMode="auto">
          <a:xfrm>
            <a:off x="114300" y="17526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sz="2000" b="1">
                <a:solidFill>
                  <a:srgbClr val="0000FF"/>
                </a:solidFill>
                <a:latin typeface="Arial" panose="020B0604020202020204" pitchFamily="34" charset="0"/>
                <a:cs typeface="Arial" panose="020B0604020202020204" pitchFamily="34" charset="0"/>
              </a:rPr>
              <a:t>mARN</a:t>
            </a:r>
          </a:p>
        </p:txBody>
      </p:sp>
      <p:sp>
        <p:nvSpPr>
          <p:cNvPr id="61495" name="Line 56"/>
          <p:cNvSpPr>
            <a:spLocks noChangeShapeType="1"/>
          </p:cNvSpPr>
          <p:nvPr/>
        </p:nvSpPr>
        <p:spPr bwMode="auto">
          <a:xfrm>
            <a:off x="1104900" y="1801813"/>
            <a:ext cx="236220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1496" name="Group 57"/>
          <p:cNvGrpSpPr>
            <a:grpSpLocks/>
          </p:cNvGrpSpPr>
          <p:nvPr/>
        </p:nvGrpSpPr>
        <p:grpSpPr bwMode="auto">
          <a:xfrm>
            <a:off x="179388" y="304800"/>
            <a:ext cx="4221162" cy="1295400"/>
            <a:chOff x="125" y="576"/>
            <a:chExt cx="2659" cy="816"/>
          </a:xfrm>
        </p:grpSpPr>
        <p:sp>
          <p:nvSpPr>
            <p:cNvPr id="61497" name="Text Box 58"/>
            <p:cNvSpPr txBox="1">
              <a:spLocks noChangeArrowheads="1"/>
            </p:cNvSpPr>
            <p:nvPr/>
          </p:nvSpPr>
          <p:spPr bwMode="auto">
            <a:xfrm>
              <a:off x="342" y="576"/>
              <a:ext cx="196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ct val="50000"/>
                </a:spcBef>
              </a:pPr>
              <a:r>
                <a:rPr lang="en-US" sz="2000" b="1">
                  <a:solidFill>
                    <a:srgbClr val="660033"/>
                  </a:solidFill>
                  <a:cs typeface="Arial" panose="020B0604020202020204" pitchFamily="34" charset="0"/>
                </a:rPr>
                <a:t>Gen ban đầu</a:t>
              </a:r>
            </a:p>
          </p:txBody>
        </p:sp>
        <p:grpSp>
          <p:nvGrpSpPr>
            <p:cNvPr id="61498" name="Group 59"/>
            <p:cNvGrpSpPr>
              <a:grpSpLocks/>
            </p:cNvGrpSpPr>
            <p:nvPr/>
          </p:nvGrpSpPr>
          <p:grpSpPr bwMode="auto">
            <a:xfrm>
              <a:off x="591" y="804"/>
              <a:ext cx="1618" cy="250"/>
              <a:chOff x="576" y="829"/>
              <a:chExt cx="1558" cy="250"/>
            </a:xfrm>
          </p:grpSpPr>
          <p:sp>
            <p:nvSpPr>
              <p:cNvPr id="61499" name="Line 60"/>
              <p:cNvSpPr>
                <a:spLocks noChangeShapeType="1"/>
              </p:cNvSpPr>
              <p:nvPr/>
            </p:nvSpPr>
            <p:spPr bwMode="auto">
              <a:xfrm>
                <a:off x="576" y="851"/>
                <a:ext cx="1488" cy="0"/>
              </a:xfrm>
              <a:prstGeom prst="line">
                <a:avLst/>
              </a:prstGeom>
              <a:noFill/>
              <a:ln w="5715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00" name="Text Box 61"/>
              <p:cNvSpPr txBox="1">
                <a:spLocks noChangeArrowheads="1"/>
              </p:cNvSpPr>
              <p:nvPr/>
            </p:nvSpPr>
            <p:spPr bwMode="auto">
              <a:xfrm>
                <a:off x="598" y="829"/>
                <a:ext cx="15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sz="2000" b="1">
                    <a:latin typeface="Arial" panose="020B0604020202020204" pitchFamily="34" charset="0"/>
                    <a:cs typeface="Arial" panose="020B0604020202020204" pitchFamily="34" charset="0"/>
                  </a:rPr>
                  <a:t>A T G </a:t>
                </a:r>
                <a:r>
                  <a:rPr lang="en-US" sz="2000" b="1">
                    <a:solidFill>
                      <a:srgbClr val="FF3300"/>
                    </a:solidFill>
                    <a:latin typeface="Arial" panose="020B0604020202020204" pitchFamily="34" charset="0"/>
                    <a:cs typeface="Arial" panose="020B0604020202020204" pitchFamily="34" charset="0"/>
                  </a:rPr>
                  <a:t>A A G</a:t>
                </a:r>
                <a:r>
                  <a:rPr lang="en-US" sz="2000" b="1">
                    <a:latin typeface="Arial" panose="020B0604020202020204" pitchFamily="34" charset="0"/>
                    <a:cs typeface="Arial" panose="020B0604020202020204" pitchFamily="34" charset="0"/>
                  </a:rPr>
                  <a:t> T T T</a:t>
                </a:r>
              </a:p>
            </p:txBody>
          </p:sp>
        </p:grpSp>
        <p:grpSp>
          <p:nvGrpSpPr>
            <p:cNvPr id="61501" name="Group 62"/>
            <p:cNvGrpSpPr>
              <a:grpSpLocks/>
            </p:cNvGrpSpPr>
            <p:nvPr/>
          </p:nvGrpSpPr>
          <p:grpSpPr bwMode="auto">
            <a:xfrm>
              <a:off x="576" y="1056"/>
              <a:ext cx="1645" cy="250"/>
              <a:chOff x="576" y="1103"/>
              <a:chExt cx="1584" cy="250"/>
            </a:xfrm>
          </p:grpSpPr>
          <p:sp>
            <p:nvSpPr>
              <p:cNvPr id="61502" name="Line 63"/>
              <p:cNvSpPr>
                <a:spLocks noChangeShapeType="1"/>
              </p:cNvSpPr>
              <p:nvPr/>
            </p:nvSpPr>
            <p:spPr bwMode="auto">
              <a:xfrm>
                <a:off x="576" y="1318"/>
                <a:ext cx="1488" cy="0"/>
              </a:xfrm>
              <a:prstGeom prst="line">
                <a:avLst/>
              </a:prstGeom>
              <a:noFill/>
              <a:ln w="57150" cmpd="thickThin">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03" name="Text Box 64"/>
              <p:cNvSpPr txBox="1">
                <a:spLocks noChangeArrowheads="1"/>
              </p:cNvSpPr>
              <p:nvPr/>
            </p:nvSpPr>
            <p:spPr bwMode="auto">
              <a:xfrm>
                <a:off x="624" y="1103"/>
                <a:ext cx="15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sz="2000" b="1">
                    <a:latin typeface="Arial" panose="020B0604020202020204" pitchFamily="34" charset="0"/>
                    <a:cs typeface="Arial" panose="020B0604020202020204" pitchFamily="34" charset="0"/>
                  </a:rPr>
                  <a:t>T A X </a:t>
                </a:r>
                <a:r>
                  <a:rPr lang="en-US" sz="2000" b="1">
                    <a:solidFill>
                      <a:srgbClr val="FF3300"/>
                    </a:solidFill>
                    <a:latin typeface="Arial" panose="020B0604020202020204" pitchFamily="34" charset="0"/>
                    <a:cs typeface="Arial" panose="020B0604020202020204" pitchFamily="34" charset="0"/>
                  </a:rPr>
                  <a:t>T T X</a:t>
                </a:r>
                <a:r>
                  <a:rPr lang="en-US" sz="2000" b="1">
                    <a:latin typeface="Arial" panose="020B0604020202020204" pitchFamily="34" charset="0"/>
                    <a:cs typeface="Arial" panose="020B0604020202020204" pitchFamily="34" charset="0"/>
                  </a:rPr>
                  <a:t> A A A</a:t>
                </a:r>
              </a:p>
            </p:txBody>
          </p:sp>
        </p:grpSp>
        <p:sp>
          <p:nvSpPr>
            <p:cNvPr id="61504" name="Text Box 65"/>
            <p:cNvSpPr txBox="1">
              <a:spLocks noChangeArrowheads="1"/>
            </p:cNvSpPr>
            <p:nvPr/>
          </p:nvSpPr>
          <p:spPr bwMode="auto">
            <a:xfrm>
              <a:off x="125" y="916"/>
              <a:ext cx="199" cy="288"/>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sz="2400" b="1">
                  <a:solidFill>
                    <a:srgbClr val="FFFF00"/>
                  </a:solidFill>
                  <a:latin typeface="Arial" panose="020B0604020202020204" pitchFamily="34" charset="0"/>
                  <a:cs typeface="Arial" panose="020B0604020202020204" pitchFamily="34" charset="0"/>
                </a:rPr>
                <a:t>I</a:t>
              </a:r>
            </a:p>
          </p:txBody>
        </p:sp>
        <p:sp>
          <p:nvSpPr>
            <p:cNvPr id="61505" name="Text Box 66"/>
            <p:cNvSpPr txBox="1">
              <a:spLocks noChangeArrowheads="1"/>
            </p:cNvSpPr>
            <p:nvPr/>
          </p:nvSpPr>
          <p:spPr bwMode="auto">
            <a:xfrm>
              <a:off x="2236" y="825"/>
              <a:ext cx="5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endParaRPr lang="en-US" sz="2000" b="1">
                <a:solidFill>
                  <a:srgbClr val="0000FF"/>
                </a:solidFill>
                <a:latin typeface="Arial" panose="020B0604020202020204" pitchFamily="34" charset="0"/>
                <a:cs typeface="Arial" panose="020B0604020202020204" pitchFamily="34" charset="0"/>
              </a:endParaRPr>
            </a:p>
          </p:txBody>
        </p:sp>
        <p:sp>
          <p:nvSpPr>
            <p:cNvPr id="61506" name="Text Box 67"/>
            <p:cNvSpPr txBox="1">
              <a:spLocks noChangeArrowheads="1"/>
            </p:cNvSpPr>
            <p:nvPr/>
          </p:nvSpPr>
          <p:spPr bwMode="auto">
            <a:xfrm>
              <a:off x="288" y="1104"/>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sz="2400" b="1">
                  <a:solidFill>
                    <a:srgbClr val="660066"/>
                  </a:solidFill>
                  <a:cs typeface="Arial" panose="020B0604020202020204" pitchFamily="34" charset="0"/>
                </a:rPr>
                <a:t>2</a:t>
              </a:r>
            </a:p>
          </p:txBody>
        </p:sp>
        <p:sp>
          <p:nvSpPr>
            <p:cNvPr id="61507" name="Text Box 68"/>
            <p:cNvSpPr txBox="1">
              <a:spLocks noChangeArrowheads="1"/>
            </p:cNvSpPr>
            <p:nvPr/>
          </p:nvSpPr>
          <p:spPr bwMode="auto">
            <a:xfrm>
              <a:off x="300" y="684"/>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sz="2400" b="1">
                  <a:solidFill>
                    <a:srgbClr val="660066"/>
                  </a:solidFill>
                  <a:cs typeface="Arial" panose="020B0604020202020204" pitchFamily="34" charset="0"/>
                </a:rPr>
                <a:t>1</a:t>
              </a:r>
            </a:p>
          </p:txBody>
        </p:sp>
      </p:grpSp>
      <p:sp>
        <p:nvSpPr>
          <p:cNvPr id="61508" name="Text Box 71"/>
          <p:cNvSpPr txBox="1">
            <a:spLocks noChangeArrowheads="1"/>
          </p:cNvSpPr>
          <p:nvPr/>
        </p:nvSpPr>
        <p:spPr bwMode="auto">
          <a:xfrm>
            <a:off x="1238250" y="2362200"/>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sz="2000" b="1">
                <a:solidFill>
                  <a:srgbClr val="0000FF"/>
                </a:solidFill>
                <a:latin typeface="Arial" panose="020B0604020202020204" pitchFamily="34" charset="0"/>
                <a:cs typeface="Arial" panose="020B0604020202020204" pitchFamily="34" charset="0"/>
              </a:rPr>
              <a:t>- Met – </a:t>
            </a:r>
            <a:r>
              <a:rPr lang="en-US" sz="2000" b="1">
                <a:solidFill>
                  <a:srgbClr val="FF0000"/>
                </a:solidFill>
                <a:latin typeface="Arial" panose="020B0604020202020204" pitchFamily="34" charset="0"/>
                <a:cs typeface="Arial" panose="020B0604020202020204" pitchFamily="34" charset="0"/>
              </a:rPr>
              <a:t>Lys </a:t>
            </a:r>
            <a:r>
              <a:rPr lang="en-US" sz="2000" b="1">
                <a:solidFill>
                  <a:srgbClr val="0000FF"/>
                </a:solidFill>
                <a:latin typeface="Arial" panose="020B0604020202020204" pitchFamily="34" charset="0"/>
                <a:cs typeface="Arial" panose="020B0604020202020204" pitchFamily="34" charset="0"/>
              </a:rPr>
              <a:t>– Phe …</a:t>
            </a:r>
          </a:p>
        </p:txBody>
      </p:sp>
      <p:sp>
        <p:nvSpPr>
          <p:cNvPr id="61509" name="Text Box 72"/>
          <p:cNvSpPr txBox="1">
            <a:spLocks noChangeArrowheads="1"/>
          </p:cNvSpPr>
          <p:nvPr/>
        </p:nvSpPr>
        <p:spPr bwMode="auto">
          <a:xfrm>
            <a:off x="38100" y="2362200"/>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sz="2000" b="1">
                <a:solidFill>
                  <a:srgbClr val="0000FF"/>
                </a:solidFill>
                <a:latin typeface="Arial" panose="020B0604020202020204" pitchFamily="34" charset="0"/>
                <a:cs typeface="Arial" panose="020B0604020202020204" pitchFamily="34" charset="0"/>
              </a:rPr>
              <a:t>pôlipeptit</a:t>
            </a:r>
          </a:p>
        </p:txBody>
      </p:sp>
      <p:grpSp>
        <p:nvGrpSpPr>
          <p:cNvPr id="181" name="Group 84"/>
          <p:cNvGrpSpPr>
            <a:grpSpLocks/>
          </p:cNvGrpSpPr>
          <p:nvPr/>
        </p:nvGrpSpPr>
        <p:grpSpPr bwMode="auto">
          <a:xfrm>
            <a:off x="5981700" y="5391150"/>
            <a:ext cx="3230563" cy="441325"/>
            <a:chOff x="3677" y="3696"/>
            <a:chExt cx="2035" cy="278"/>
          </a:xfrm>
        </p:grpSpPr>
        <p:sp>
          <p:nvSpPr>
            <p:cNvPr id="61516" name="Text Box 85"/>
            <p:cNvSpPr txBox="1">
              <a:spLocks noChangeArrowheads="1"/>
            </p:cNvSpPr>
            <p:nvPr/>
          </p:nvSpPr>
          <p:spPr bwMode="auto">
            <a:xfrm>
              <a:off x="3677" y="3724"/>
              <a:ext cx="20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sz="2000" b="1">
                  <a:latin typeface="Arial" panose="020B0604020202020204" pitchFamily="34" charset="0"/>
                </a:rPr>
                <a:t>A U G </a:t>
              </a:r>
              <a:r>
                <a:rPr lang="en-US" sz="2000" b="1">
                  <a:solidFill>
                    <a:srgbClr val="FF3300"/>
                  </a:solidFill>
                  <a:latin typeface="Arial" panose="020B0604020202020204" pitchFamily="34" charset="0"/>
                </a:rPr>
                <a:t>U A A G </a:t>
              </a:r>
              <a:r>
                <a:rPr lang="en-US" sz="2000" b="1">
                  <a:latin typeface="Arial" panose="020B0604020202020204" pitchFamily="34" charset="0"/>
                </a:rPr>
                <a:t>U U U</a:t>
              </a:r>
            </a:p>
          </p:txBody>
        </p:sp>
        <p:sp>
          <p:nvSpPr>
            <p:cNvPr id="61517" name="Line 86"/>
            <p:cNvSpPr>
              <a:spLocks noChangeShapeType="1"/>
            </p:cNvSpPr>
            <p:nvPr/>
          </p:nvSpPr>
          <p:spPr bwMode="auto">
            <a:xfrm>
              <a:off x="3725" y="3696"/>
              <a:ext cx="1488"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4" name="Group 88"/>
          <p:cNvGrpSpPr>
            <a:grpSpLocks/>
          </p:cNvGrpSpPr>
          <p:nvPr/>
        </p:nvGrpSpPr>
        <p:grpSpPr bwMode="auto">
          <a:xfrm>
            <a:off x="1028700" y="5410200"/>
            <a:ext cx="2438400" cy="441325"/>
            <a:chOff x="671" y="3696"/>
            <a:chExt cx="1536" cy="278"/>
          </a:xfrm>
        </p:grpSpPr>
        <p:sp>
          <p:nvSpPr>
            <p:cNvPr id="61519" name="Text Box 89"/>
            <p:cNvSpPr txBox="1">
              <a:spLocks noChangeArrowheads="1"/>
            </p:cNvSpPr>
            <p:nvPr/>
          </p:nvSpPr>
          <p:spPr bwMode="auto">
            <a:xfrm>
              <a:off x="671" y="3724"/>
              <a:ext cx="15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sz="2000" b="1">
                  <a:latin typeface="Arial" panose="020B0604020202020204" pitchFamily="34" charset="0"/>
                </a:rPr>
                <a:t>A U G </a:t>
              </a:r>
              <a:r>
                <a:rPr lang="en-US" sz="2000" b="1">
                  <a:solidFill>
                    <a:srgbClr val="FF3300"/>
                  </a:solidFill>
                  <a:latin typeface="Arial" panose="020B0604020202020204" pitchFamily="34" charset="0"/>
                </a:rPr>
                <a:t>A G</a:t>
              </a:r>
              <a:r>
                <a:rPr lang="en-US" sz="2000" b="1">
                  <a:latin typeface="Arial" panose="020B0604020202020204" pitchFamily="34" charset="0"/>
                </a:rPr>
                <a:t> U U U</a:t>
              </a:r>
            </a:p>
          </p:txBody>
        </p:sp>
        <p:sp>
          <p:nvSpPr>
            <p:cNvPr id="61520" name="Line 90"/>
            <p:cNvSpPr>
              <a:spLocks noChangeShapeType="1"/>
            </p:cNvSpPr>
            <p:nvPr/>
          </p:nvSpPr>
          <p:spPr bwMode="auto">
            <a:xfrm>
              <a:off x="671" y="3696"/>
              <a:ext cx="1488"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521" name="AutoShape 97"/>
          <p:cNvSpPr>
            <a:spLocks/>
          </p:cNvSpPr>
          <p:nvPr/>
        </p:nvSpPr>
        <p:spPr bwMode="auto">
          <a:xfrm rot="5400000">
            <a:off x="1476375" y="1857375"/>
            <a:ext cx="152400" cy="66675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p>
        </p:txBody>
      </p:sp>
      <p:grpSp>
        <p:nvGrpSpPr>
          <p:cNvPr id="190" name="Group 112"/>
          <p:cNvGrpSpPr>
            <a:grpSpLocks/>
          </p:cNvGrpSpPr>
          <p:nvPr/>
        </p:nvGrpSpPr>
        <p:grpSpPr bwMode="auto">
          <a:xfrm>
            <a:off x="6027738" y="5791200"/>
            <a:ext cx="2982912" cy="514350"/>
            <a:chOff x="3802" y="3984"/>
            <a:chExt cx="1879" cy="324"/>
          </a:xfrm>
        </p:grpSpPr>
        <p:sp>
          <p:nvSpPr>
            <p:cNvPr id="61523" name="Text Box 87"/>
            <p:cNvSpPr txBox="1">
              <a:spLocks noChangeArrowheads="1"/>
            </p:cNvSpPr>
            <p:nvPr/>
          </p:nvSpPr>
          <p:spPr bwMode="auto">
            <a:xfrm>
              <a:off x="3802" y="4058"/>
              <a:ext cx="134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sz="2000" b="1">
                  <a:solidFill>
                    <a:srgbClr val="0000FF"/>
                  </a:solidFill>
                  <a:latin typeface="Arial" panose="020B0604020202020204" pitchFamily="34" charset="0"/>
                </a:rPr>
                <a:t>- Met – </a:t>
              </a:r>
              <a:r>
                <a:rPr lang="en-US" sz="2000" b="1">
                  <a:solidFill>
                    <a:srgbClr val="FF3300"/>
                  </a:solidFill>
                  <a:latin typeface="Arial" panose="020B0604020202020204" pitchFamily="34" charset="0"/>
                </a:rPr>
                <a:t>Kết thúc</a:t>
              </a:r>
            </a:p>
          </p:txBody>
        </p:sp>
        <p:sp>
          <p:nvSpPr>
            <p:cNvPr id="61524" name="AutoShape 98"/>
            <p:cNvSpPr>
              <a:spLocks/>
            </p:cNvSpPr>
            <p:nvPr/>
          </p:nvSpPr>
          <p:spPr bwMode="auto">
            <a:xfrm rot="5400000">
              <a:off x="4962" y="3822"/>
              <a:ext cx="96" cy="42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p>
          </p:txBody>
        </p:sp>
        <p:sp>
          <p:nvSpPr>
            <p:cNvPr id="61525" name="AutoShape 99"/>
            <p:cNvSpPr>
              <a:spLocks/>
            </p:cNvSpPr>
            <p:nvPr/>
          </p:nvSpPr>
          <p:spPr bwMode="auto">
            <a:xfrm rot="5400000">
              <a:off x="5423" y="3822"/>
              <a:ext cx="96" cy="42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p>
          </p:txBody>
        </p:sp>
        <p:sp>
          <p:nvSpPr>
            <p:cNvPr id="61526" name="AutoShape 100"/>
            <p:cNvSpPr>
              <a:spLocks/>
            </p:cNvSpPr>
            <p:nvPr/>
          </p:nvSpPr>
          <p:spPr bwMode="auto">
            <a:xfrm rot="5400000">
              <a:off x="4482" y="3822"/>
              <a:ext cx="96" cy="42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p>
          </p:txBody>
        </p:sp>
        <p:sp>
          <p:nvSpPr>
            <p:cNvPr id="61527" name="AutoShape 101"/>
            <p:cNvSpPr>
              <a:spLocks/>
            </p:cNvSpPr>
            <p:nvPr/>
          </p:nvSpPr>
          <p:spPr bwMode="auto">
            <a:xfrm rot="5400000">
              <a:off x="4002" y="3822"/>
              <a:ext cx="96" cy="42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p>
          </p:txBody>
        </p:sp>
      </p:grpSp>
      <p:sp>
        <p:nvSpPr>
          <p:cNvPr id="61528" name="AutoShape 103"/>
          <p:cNvSpPr>
            <a:spLocks/>
          </p:cNvSpPr>
          <p:nvPr/>
        </p:nvSpPr>
        <p:spPr bwMode="auto">
          <a:xfrm rot="5400000">
            <a:off x="3038475" y="1857375"/>
            <a:ext cx="152400" cy="66675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p>
        </p:txBody>
      </p:sp>
      <p:sp>
        <p:nvSpPr>
          <p:cNvPr id="61529" name="AutoShape 104"/>
          <p:cNvSpPr>
            <a:spLocks/>
          </p:cNvSpPr>
          <p:nvPr/>
        </p:nvSpPr>
        <p:spPr bwMode="auto">
          <a:xfrm rot="5400000">
            <a:off x="2276475" y="1857375"/>
            <a:ext cx="152400" cy="66675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p>
        </p:txBody>
      </p:sp>
      <p:grpSp>
        <p:nvGrpSpPr>
          <p:cNvPr id="198" name="Group 111"/>
          <p:cNvGrpSpPr>
            <a:grpSpLocks/>
          </p:cNvGrpSpPr>
          <p:nvPr/>
        </p:nvGrpSpPr>
        <p:grpSpPr bwMode="auto">
          <a:xfrm>
            <a:off x="952500" y="5791200"/>
            <a:ext cx="2363788" cy="533400"/>
            <a:chOff x="575" y="3984"/>
            <a:chExt cx="1489" cy="336"/>
          </a:xfrm>
        </p:grpSpPr>
        <p:sp>
          <p:nvSpPr>
            <p:cNvPr id="61531" name="Text Box 91"/>
            <p:cNvSpPr txBox="1">
              <a:spLocks noChangeArrowheads="1"/>
            </p:cNvSpPr>
            <p:nvPr/>
          </p:nvSpPr>
          <p:spPr bwMode="auto">
            <a:xfrm>
              <a:off x="575" y="4070"/>
              <a:ext cx="134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sz="2000" b="1">
                  <a:solidFill>
                    <a:srgbClr val="0000FF"/>
                  </a:solidFill>
                  <a:latin typeface="Arial" panose="020B0604020202020204" pitchFamily="34" charset="0"/>
                </a:rPr>
                <a:t>- Met – Ser</a:t>
              </a:r>
            </a:p>
          </p:txBody>
        </p:sp>
        <p:sp>
          <p:nvSpPr>
            <p:cNvPr id="61532" name="AutoShape 102"/>
            <p:cNvSpPr>
              <a:spLocks/>
            </p:cNvSpPr>
            <p:nvPr/>
          </p:nvSpPr>
          <p:spPr bwMode="auto">
            <a:xfrm rot="5400000">
              <a:off x="1806" y="3822"/>
              <a:ext cx="96" cy="42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p>
          </p:txBody>
        </p:sp>
        <p:sp>
          <p:nvSpPr>
            <p:cNvPr id="61533" name="AutoShape 105"/>
            <p:cNvSpPr>
              <a:spLocks/>
            </p:cNvSpPr>
            <p:nvPr/>
          </p:nvSpPr>
          <p:spPr bwMode="auto">
            <a:xfrm rot="5400000">
              <a:off x="834" y="3822"/>
              <a:ext cx="96" cy="42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p>
          </p:txBody>
        </p:sp>
        <p:sp>
          <p:nvSpPr>
            <p:cNvPr id="61534" name="AutoShape 106"/>
            <p:cNvSpPr>
              <a:spLocks/>
            </p:cNvSpPr>
            <p:nvPr/>
          </p:nvSpPr>
          <p:spPr bwMode="auto">
            <a:xfrm rot="5400000">
              <a:off x="1314" y="3822"/>
              <a:ext cx="96" cy="420"/>
            </a:xfrm>
            <a:prstGeom prst="rightBrace">
              <a:avLst>
                <a:gd name="adj1" fmla="val 36458"/>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p>
          </p:txBody>
        </p:sp>
      </p:grpSp>
      <p:sp>
        <p:nvSpPr>
          <p:cNvPr id="61542" name="Text Box 102"/>
          <p:cNvSpPr txBox="1">
            <a:spLocks noChangeArrowheads="1"/>
          </p:cNvSpPr>
          <p:nvPr/>
        </p:nvSpPr>
        <p:spPr bwMode="auto">
          <a:xfrm>
            <a:off x="5334000" y="0"/>
            <a:ext cx="3429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err="1">
                <a:solidFill>
                  <a:srgbClr val="FF0000"/>
                </a:solidFill>
                <a:latin typeface="Times New Roman" panose="02020603050405020304" pitchFamily="18" charset="0"/>
              </a:rPr>
              <a:t>Tổng</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số</a:t>
            </a:r>
            <a:r>
              <a:rPr lang="en-US" sz="3200" dirty="0">
                <a:solidFill>
                  <a:srgbClr val="FF0000"/>
                </a:solidFill>
                <a:latin typeface="Times New Roman" panose="02020603050405020304" pitchFamily="18" charset="0"/>
              </a:rPr>
              <a:t> </a:t>
            </a:r>
            <a:r>
              <a:rPr lang="en-US" sz="3200" dirty="0" smtClean="0">
                <a:solidFill>
                  <a:srgbClr val="FF0000"/>
                </a:solidFill>
                <a:latin typeface="Times New Roman" panose="02020603050405020304" pitchFamily="18" charset="0"/>
              </a:rPr>
              <a:t>N</a:t>
            </a:r>
          </a:p>
          <a:p>
            <a:pPr>
              <a:spcBef>
                <a:spcPct val="50000"/>
              </a:spcBef>
            </a:pPr>
            <a:r>
              <a:rPr lang="en-US" sz="3200" dirty="0" err="1" smtClean="0">
                <a:solidFill>
                  <a:srgbClr val="FF0000"/>
                </a:solidFill>
                <a:latin typeface="Times New Roman" panose="02020603050405020304" pitchFamily="18" charset="0"/>
              </a:rPr>
              <a:t>Chiêu</a:t>
            </a:r>
            <a:r>
              <a:rPr lang="en-US" sz="3200" dirty="0" smtClean="0">
                <a:solidFill>
                  <a:srgbClr val="FF0000"/>
                </a:solidFill>
                <a:latin typeface="Times New Roman" panose="02020603050405020304" pitchFamily="18" charset="0"/>
              </a:rPr>
              <a:t> </a:t>
            </a:r>
            <a:r>
              <a:rPr lang="en-US" sz="3200" dirty="0" err="1" smtClean="0">
                <a:solidFill>
                  <a:srgbClr val="FF0000"/>
                </a:solidFill>
                <a:latin typeface="Times New Roman" panose="02020603050405020304" pitchFamily="18" charset="0"/>
              </a:rPr>
              <a:t>dài</a:t>
            </a:r>
            <a:endParaRPr lang="en-US" sz="3200" dirty="0">
              <a:solidFill>
                <a:srgbClr val="FF0000"/>
              </a:solidFill>
              <a:latin typeface="Times New Roman" panose="02020603050405020304" pitchFamily="18" charset="0"/>
            </a:endParaRPr>
          </a:p>
          <a:p>
            <a:pPr>
              <a:spcBef>
                <a:spcPct val="50000"/>
              </a:spcBef>
            </a:pPr>
            <a:r>
              <a:rPr lang="en-US" sz="3200" dirty="0" err="1">
                <a:solidFill>
                  <a:srgbClr val="FF0000"/>
                </a:solidFill>
                <a:latin typeface="Times New Roman" panose="02020603050405020304" pitchFamily="18" charset="0"/>
              </a:rPr>
              <a:t>Liên</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kết</a:t>
            </a:r>
            <a:r>
              <a:rPr lang="en-US" sz="3200" dirty="0">
                <a:solidFill>
                  <a:srgbClr val="FF0000"/>
                </a:solidFill>
                <a:latin typeface="Times New Roman" panose="02020603050405020304" pitchFamily="18" charset="0"/>
              </a:rPr>
              <a:t> H</a:t>
            </a:r>
          </a:p>
          <a:p>
            <a:pPr>
              <a:spcBef>
                <a:spcPct val="50000"/>
              </a:spcBef>
            </a:pPr>
            <a:r>
              <a:rPr lang="en-US" sz="3200" dirty="0" err="1">
                <a:solidFill>
                  <a:srgbClr val="FF0000"/>
                </a:solidFill>
                <a:latin typeface="Times New Roman" panose="02020603050405020304" pitchFamily="18" charset="0"/>
              </a:rPr>
              <a:t>Số</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aa</a:t>
            </a:r>
            <a:endParaRPr lang="en-US" sz="3200" dirty="0">
              <a:solidFill>
                <a:srgbClr val="FF0000"/>
              </a:solidFill>
              <a:latin typeface="Times New Roman" panose="02020603050405020304" pitchFamily="18" charset="0"/>
            </a:endParaRPr>
          </a:p>
          <a:p>
            <a:pPr>
              <a:spcBef>
                <a:spcPct val="50000"/>
              </a:spcBef>
            </a:pPr>
            <a:r>
              <a:rPr lang="en-US" sz="3200" dirty="0" err="1">
                <a:solidFill>
                  <a:srgbClr val="FF0000"/>
                </a:solidFill>
                <a:latin typeface="Times New Roman" panose="02020603050405020304" pitchFamily="18" charset="0"/>
              </a:rPr>
              <a:t>Cấu</a:t>
            </a:r>
            <a:r>
              <a:rPr lang="en-US" sz="3200" dirty="0">
                <a:solidFill>
                  <a:srgbClr val="FF0000"/>
                </a:solidFill>
                <a:latin typeface="Times New Roman" panose="02020603050405020304" pitchFamily="18" charset="0"/>
              </a:rPr>
              <a:t> </a:t>
            </a:r>
            <a:r>
              <a:rPr lang="en-US" sz="3200" dirty="0" err="1">
                <a:solidFill>
                  <a:srgbClr val="FF0000"/>
                </a:solidFill>
                <a:latin typeface="Times New Roman" panose="02020603050405020304" pitchFamily="18" charset="0"/>
              </a:rPr>
              <a:t>trúc</a:t>
            </a:r>
            <a:r>
              <a:rPr lang="en-US" sz="3200" dirty="0">
                <a:solidFill>
                  <a:srgbClr val="FF0000"/>
                </a:solidFill>
                <a:latin typeface="Times New Roman" panose="02020603050405020304" pitchFamily="18" charset="0"/>
              </a:rPr>
              <a:t> protein</a:t>
            </a:r>
          </a:p>
        </p:txBody>
      </p:sp>
    </p:spTree>
    <p:extLst>
      <p:ext uri="{BB962C8B-B14F-4D97-AF65-F5344CB8AC3E}">
        <p14:creationId xmlns:p14="http://schemas.microsoft.com/office/powerpoint/2010/main" val="2889607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blinds(horizontal)">
                                      <p:cBhvr>
                                        <p:cTn id="7" dur="500"/>
                                        <p:tgtEl>
                                          <p:spTgt spid="14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4"/>
                                        </p:tgtEl>
                                        <p:attrNameLst>
                                          <p:attrName>style.visibility</p:attrName>
                                        </p:attrNameLst>
                                      </p:cBhvr>
                                      <p:to>
                                        <p:strVal val="visible"/>
                                      </p:to>
                                    </p:set>
                                    <p:animEffect transition="in" filter="box(in)">
                                      <p:cBhvr>
                                        <p:cTn id="10" dur="500"/>
                                        <p:tgtEl>
                                          <p:spTgt spid="124"/>
                                        </p:tgtEl>
                                      </p:cBhvr>
                                    </p:animEffect>
                                  </p:childTnLst>
                                </p:cTn>
                              </p:par>
                              <p:par>
                                <p:cTn id="11" presetID="4" presetClass="entr" presetSubtype="16" fill="hold" nodeType="withEffect">
                                  <p:stCondLst>
                                    <p:cond delay="0"/>
                                  </p:stCondLst>
                                  <p:childTnLst>
                                    <p:set>
                                      <p:cBhvr>
                                        <p:cTn id="12" dur="1" fill="hold">
                                          <p:stCondLst>
                                            <p:cond delay="0"/>
                                          </p:stCondLst>
                                        </p:cTn>
                                        <p:tgtEl>
                                          <p:spTgt spid="126"/>
                                        </p:tgtEl>
                                        <p:attrNameLst>
                                          <p:attrName>style.visibility</p:attrName>
                                        </p:attrNameLst>
                                      </p:cBhvr>
                                      <p:to>
                                        <p:strVal val="visible"/>
                                      </p:to>
                                    </p:set>
                                    <p:animEffect transition="in" filter="box(in)">
                                      <p:cBhvr>
                                        <p:cTn id="13" dur="500"/>
                                        <p:tgtEl>
                                          <p:spTgt spid="12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84"/>
                                        </p:tgtEl>
                                        <p:attrNameLst>
                                          <p:attrName>style.visibility</p:attrName>
                                        </p:attrNameLst>
                                      </p:cBhvr>
                                      <p:to>
                                        <p:strVal val="visible"/>
                                      </p:to>
                                    </p:set>
                                    <p:animEffect transition="in" filter="dissolve">
                                      <p:cBhvr>
                                        <p:cTn id="18" dur="500"/>
                                        <p:tgtEl>
                                          <p:spTgt spid="18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98"/>
                                        </p:tgtEl>
                                        <p:attrNameLst>
                                          <p:attrName>style.visibility</p:attrName>
                                        </p:attrNameLst>
                                      </p:cBhvr>
                                      <p:to>
                                        <p:strVal val="visible"/>
                                      </p:to>
                                    </p:set>
                                    <p:animEffect transition="in" filter="blinds(horizontal)">
                                      <p:cBhvr>
                                        <p:cTn id="23" dur="500"/>
                                        <p:tgtEl>
                                          <p:spTgt spid="19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181"/>
                                        </p:tgtEl>
                                        <p:attrNameLst>
                                          <p:attrName>style.visibility</p:attrName>
                                        </p:attrNameLst>
                                      </p:cBhvr>
                                      <p:to>
                                        <p:strVal val="visible"/>
                                      </p:to>
                                    </p:set>
                                    <p:animEffect transition="in" filter="checkerboard(across)">
                                      <p:cBhvr>
                                        <p:cTn id="28" dur="500"/>
                                        <p:tgtEl>
                                          <p:spTgt spid="18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190"/>
                                        </p:tgtEl>
                                        <p:attrNameLst>
                                          <p:attrName>style.visibility</p:attrName>
                                        </p:attrNameLst>
                                      </p:cBhvr>
                                      <p:to>
                                        <p:strVal val="visible"/>
                                      </p:to>
                                    </p:set>
                                    <p:animEffect transition="in" filter="blinds(horizontal)">
                                      <p:cBhvr>
                                        <p:cTn id="33" dur="500"/>
                                        <p:tgtEl>
                                          <p:spTgt spid="19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61542"/>
                                        </p:tgtEl>
                                        <p:attrNameLst>
                                          <p:attrName>style.visibility</p:attrName>
                                        </p:attrNameLst>
                                      </p:cBhvr>
                                      <p:to>
                                        <p:strVal val="visible"/>
                                      </p:to>
                                    </p:set>
                                    <p:animEffect transition="in" filter="box(in)">
                                      <p:cBhvr>
                                        <p:cTn id="38" dur="500"/>
                                        <p:tgtEl>
                                          <p:spTgt spid="61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615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body" idx="1"/>
          </p:nvPr>
        </p:nvSpPr>
        <p:spPr>
          <a:xfrm>
            <a:off x="304800" y="838200"/>
            <a:ext cx="8839200" cy="5105400"/>
          </a:xfrm>
        </p:spPr>
        <p:txBody>
          <a:bodyPr>
            <a:normAutofit fontScale="92500" lnSpcReduction="10000"/>
          </a:bodyPr>
          <a:lstStyle/>
          <a:p>
            <a:pPr>
              <a:lnSpc>
                <a:spcPct val="80000"/>
              </a:lnSpc>
            </a:pPr>
            <a:r>
              <a:rPr lang="it-IT" sz="3600" b="1" dirty="0"/>
              <a:t>Khái niệm (SGK)</a:t>
            </a:r>
          </a:p>
          <a:p>
            <a:pPr>
              <a:lnSpc>
                <a:spcPct val="80000"/>
              </a:lnSpc>
            </a:pPr>
            <a:r>
              <a:rPr lang="it-IT" sz="3600" b="1" dirty="0"/>
              <a:t>Đặc điểm</a:t>
            </a:r>
          </a:p>
          <a:p>
            <a:r>
              <a:rPr lang="it-IT" sz="3600" dirty="0" smtClean="0">
                <a:solidFill>
                  <a:srgbClr val="0000CC"/>
                </a:solidFill>
              </a:rPr>
              <a:t>N: giảm 2 Nu ( 1Cặp)</a:t>
            </a:r>
          </a:p>
          <a:p>
            <a:r>
              <a:rPr lang="it-IT" sz="3600" dirty="0" smtClean="0">
                <a:solidFill>
                  <a:srgbClr val="0000CC"/>
                </a:solidFill>
              </a:rPr>
              <a:t>L giảm 3.4A0</a:t>
            </a:r>
          </a:p>
          <a:p>
            <a:r>
              <a:rPr lang="it-IT" sz="3600" dirty="0" smtClean="0">
                <a:solidFill>
                  <a:srgbClr val="FF0000"/>
                </a:solidFill>
              </a:rPr>
              <a:t>H giảm 2 </a:t>
            </a:r>
            <a:r>
              <a:rPr lang="it-IT" sz="3600" dirty="0" smtClean="0">
                <a:solidFill>
                  <a:srgbClr val="0000CC"/>
                </a:solidFill>
              </a:rPr>
              <a:t>khi mất cặp A – T, </a:t>
            </a:r>
          </a:p>
          <a:p>
            <a:r>
              <a:rPr lang="it-IT" sz="3600" dirty="0" smtClean="0">
                <a:solidFill>
                  <a:srgbClr val="0000CC"/>
                </a:solidFill>
              </a:rPr>
              <a:t>H giảm 3 khi mất cặp G – X </a:t>
            </a:r>
          </a:p>
          <a:p>
            <a:r>
              <a:rPr lang="it-IT" sz="3600" dirty="0" smtClean="0">
                <a:solidFill>
                  <a:srgbClr val="FF0000"/>
                </a:solidFill>
              </a:rPr>
              <a:t>Số aa giảm</a:t>
            </a:r>
            <a:r>
              <a:rPr lang="it-IT" sz="3600" dirty="0" smtClean="0">
                <a:solidFill>
                  <a:srgbClr val="0000CC"/>
                </a:solidFill>
              </a:rPr>
              <a:t>, cấu trúc protein thay đổi từ vị trí đột biến về sau </a:t>
            </a:r>
            <a:r>
              <a:rPr lang="it-IT" sz="3600" dirty="0" smtClean="0">
                <a:solidFill>
                  <a:srgbClr val="0000CC"/>
                </a:solidFill>
                <a:sym typeface="Wingdings" panose="05000000000000000000" pitchFamily="2" charset="2"/>
              </a:rPr>
              <a:t></a:t>
            </a:r>
            <a:r>
              <a:rPr lang="it-IT" sz="3600" dirty="0" smtClean="0">
                <a:solidFill>
                  <a:srgbClr val="0000CC"/>
                </a:solidFill>
              </a:rPr>
              <a:t> Đb dịch khung</a:t>
            </a:r>
          </a:p>
          <a:p>
            <a:r>
              <a:rPr lang="it-IT" sz="3600" dirty="0" smtClean="0">
                <a:solidFill>
                  <a:srgbClr val="0000CC"/>
                </a:solidFill>
              </a:rPr>
              <a:t>Hậu quả nghiêm</a:t>
            </a:r>
            <a:r>
              <a:rPr lang="sv-SE" sz="3600" dirty="0" smtClean="0">
                <a:solidFill>
                  <a:srgbClr val="0000CC"/>
                </a:solidFill>
              </a:rPr>
              <a:t> trọng nhất, nhất là ở đầu gen</a:t>
            </a:r>
            <a:endParaRPr lang="en-US" sz="3600" dirty="0" smtClean="0">
              <a:solidFill>
                <a:srgbClr val="0000CC"/>
              </a:solidFill>
            </a:endParaRPr>
          </a:p>
        </p:txBody>
      </p:sp>
      <p:sp>
        <p:nvSpPr>
          <p:cNvPr id="3" name="WordArt 43"/>
          <p:cNvSpPr>
            <a:spLocks noChangeArrowheads="1" noChangeShapeType="1" noTextEdit="1"/>
          </p:cNvSpPr>
          <p:nvPr/>
        </p:nvSpPr>
        <p:spPr bwMode="auto">
          <a:xfrm>
            <a:off x="321860" y="124115"/>
            <a:ext cx="6459940" cy="533400"/>
          </a:xfrm>
          <a:prstGeom prst="rect">
            <a:avLst/>
          </a:prstGeom>
        </p:spPr>
        <p:txBody>
          <a:bodyPr wrap="none" fromWordArt="1">
            <a:prstTxWarp prst="textPlain">
              <a:avLst>
                <a:gd name="adj" fmla="val 50000"/>
              </a:avLst>
            </a:prstTxWarp>
          </a:bodyPr>
          <a:lstStyle/>
          <a:p>
            <a:pPr algn="ctr"/>
            <a:r>
              <a:rPr lang="en-US" sz="36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b</a:t>
            </a:r>
            <a:r>
              <a:rPr lang="en-US" sz="3600" b="1" kern="10" dirty="0" smtClean="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 Đ</a:t>
            </a:r>
            <a:r>
              <a:rPr lang="vi-VN" sz="3600" b="1" kern="10" dirty="0" smtClean="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ột </a:t>
            </a:r>
            <a:r>
              <a:rPr lang="vi-VN" sz="36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biến </a:t>
            </a:r>
            <a:r>
              <a:rPr lang="en-US" sz="3600" b="1" kern="10" dirty="0" smtClean="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them </a:t>
            </a:r>
            <a:r>
              <a:rPr lang="en-US" sz="3600" b="1" kern="10" dirty="0" err="1" smtClean="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hoặc</a:t>
            </a:r>
            <a:r>
              <a:rPr lang="en-US" sz="3600" b="1" kern="10" dirty="0" smtClean="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mất</a:t>
            </a:r>
            <a:r>
              <a:rPr lang="en-US" sz="3600" b="1" kern="10" dirty="0" smtClean="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 1 </a:t>
            </a:r>
            <a:r>
              <a:rPr lang="en-US" sz="3600" b="1" kern="10" dirty="0" err="1" smtClean="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cặp</a:t>
            </a:r>
            <a:r>
              <a:rPr lang="en-US" sz="3600" b="1" kern="10" dirty="0" smtClean="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nuclêôtit</a:t>
            </a:r>
            <a:endParaRPr lang="en-US" sz="36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156196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Effect transition="in" filter="barn(inVertical)">
                                      <p:cBhvr>
                                        <p:cTn id="7" dur="500"/>
                                        <p:tgtEl>
                                          <p:spTgt spid="624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2466">
                                            <p:txEl>
                                              <p:pRg st="1" end="1"/>
                                            </p:txEl>
                                          </p:spTgt>
                                        </p:tgtEl>
                                        <p:attrNameLst>
                                          <p:attrName>style.visibility</p:attrName>
                                        </p:attrNameLst>
                                      </p:cBhvr>
                                      <p:to>
                                        <p:strVal val="visible"/>
                                      </p:to>
                                    </p:set>
                                    <p:animEffect transition="in" filter="barn(inVertical)">
                                      <p:cBhvr>
                                        <p:cTn id="12" dur="500"/>
                                        <p:tgtEl>
                                          <p:spTgt spid="624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2466">
                                            <p:txEl>
                                              <p:pRg st="2" end="2"/>
                                            </p:txEl>
                                          </p:spTgt>
                                        </p:tgtEl>
                                        <p:attrNameLst>
                                          <p:attrName>style.visibility</p:attrName>
                                        </p:attrNameLst>
                                      </p:cBhvr>
                                      <p:to>
                                        <p:strVal val="visible"/>
                                      </p:to>
                                    </p:set>
                                    <p:animEffect transition="in" filter="barn(inVertical)">
                                      <p:cBhvr>
                                        <p:cTn id="17" dur="500"/>
                                        <p:tgtEl>
                                          <p:spTgt spid="624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2466">
                                            <p:txEl>
                                              <p:pRg st="3" end="3"/>
                                            </p:txEl>
                                          </p:spTgt>
                                        </p:tgtEl>
                                        <p:attrNameLst>
                                          <p:attrName>style.visibility</p:attrName>
                                        </p:attrNameLst>
                                      </p:cBhvr>
                                      <p:to>
                                        <p:strVal val="visible"/>
                                      </p:to>
                                    </p:set>
                                    <p:animEffect transition="in" filter="barn(inVertical)">
                                      <p:cBhvr>
                                        <p:cTn id="22" dur="500"/>
                                        <p:tgtEl>
                                          <p:spTgt spid="624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2466">
                                            <p:txEl>
                                              <p:pRg st="4" end="4"/>
                                            </p:txEl>
                                          </p:spTgt>
                                        </p:tgtEl>
                                        <p:attrNameLst>
                                          <p:attrName>style.visibility</p:attrName>
                                        </p:attrNameLst>
                                      </p:cBhvr>
                                      <p:to>
                                        <p:strVal val="visible"/>
                                      </p:to>
                                    </p:set>
                                    <p:animEffect transition="in" filter="barn(inVertical)">
                                      <p:cBhvr>
                                        <p:cTn id="27" dur="500"/>
                                        <p:tgtEl>
                                          <p:spTgt spid="6246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2466">
                                            <p:txEl>
                                              <p:pRg st="5" end="5"/>
                                            </p:txEl>
                                          </p:spTgt>
                                        </p:tgtEl>
                                        <p:attrNameLst>
                                          <p:attrName>style.visibility</p:attrName>
                                        </p:attrNameLst>
                                      </p:cBhvr>
                                      <p:to>
                                        <p:strVal val="visible"/>
                                      </p:to>
                                    </p:set>
                                    <p:animEffect transition="in" filter="barn(inVertical)">
                                      <p:cBhvr>
                                        <p:cTn id="32" dur="500"/>
                                        <p:tgtEl>
                                          <p:spTgt spid="6246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2466">
                                            <p:txEl>
                                              <p:pRg st="6" end="6"/>
                                            </p:txEl>
                                          </p:spTgt>
                                        </p:tgtEl>
                                        <p:attrNameLst>
                                          <p:attrName>style.visibility</p:attrName>
                                        </p:attrNameLst>
                                      </p:cBhvr>
                                      <p:to>
                                        <p:strVal val="visible"/>
                                      </p:to>
                                    </p:set>
                                    <p:animEffect transition="in" filter="barn(inVertical)">
                                      <p:cBhvr>
                                        <p:cTn id="37" dur="500"/>
                                        <p:tgtEl>
                                          <p:spTgt spid="6246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2466">
                                            <p:txEl>
                                              <p:pRg st="7" end="7"/>
                                            </p:txEl>
                                          </p:spTgt>
                                        </p:tgtEl>
                                        <p:attrNameLst>
                                          <p:attrName>style.visibility</p:attrName>
                                        </p:attrNameLst>
                                      </p:cBhvr>
                                      <p:to>
                                        <p:strVal val="visible"/>
                                      </p:to>
                                    </p:set>
                                    <p:animEffect transition="in" filter="barn(inVertical)">
                                      <p:cBhvr>
                                        <p:cTn id="42" dur="500"/>
                                        <p:tgtEl>
                                          <p:spTgt spid="6246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4"/>
          <p:cNvSpPr>
            <a:spLocks noGrp="1"/>
          </p:cNvSpPr>
          <p:nvPr>
            <p:ph type="dt" sz="quarter" idx="10"/>
          </p:nvPr>
        </p:nvSpPr>
        <p:spPr bwMode="auto">
          <a:noFill/>
          <a:ln>
            <a:miter lim="800000"/>
            <a:headEnd/>
            <a:tailEnd/>
          </a:ln>
        </p:spPr>
        <p:txBody>
          <a:bodyPr/>
          <a:lstStyle/>
          <a:p>
            <a:fld id="{80727E03-6247-4CED-85BD-9E4CDD2B41FA}" type="datetime1">
              <a:rPr lang="en-US" smtClean="0">
                <a:latin typeface="Arial" charset="0"/>
              </a:rPr>
              <a:pPr/>
              <a:t>25/2/2024</a:t>
            </a:fld>
            <a:endParaRPr lang="en-US" smtClean="0">
              <a:latin typeface="Arial" charset="0"/>
            </a:endParaRPr>
          </a:p>
        </p:txBody>
      </p:sp>
      <p:pic>
        <p:nvPicPr>
          <p:cNvPr id="14343" name="Picture 7" descr="D:\Phan Huy Chu\Lop 12 tong hop\bai giang pp lop 12\Bai 4- 12- dot bien gen\thuoc tru sau.jpg"/>
          <p:cNvPicPr>
            <a:picLocks noChangeAspect="1" noChangeArrowheads="1"/>
          </p:cNvPicPr>
          <p:nvPr/>
        </p:nvPicPr>
        <p:blipFill>
          <a:blip r:embed="rId2"/>
          <a:srcRect/>
          <a:stretch>
            <a:fillRect/>
          </a:stretch>
        </p:blipFill>
        <p:spPr bwMode="auto">
          <a:xfrm>
            <a:off x="0" y="252413"/>
            <a:ext cx="5686425" cy="4167187"/>
          </a:xfrm>
          <a:prstGeom prst="rect">
            <a:avLst/>
          </a:prstGeom>
          <a:noFill/>
          <a:ln w="9525">
            <a:noFill/>
            <a:miter lim="800000"/>
            <a:headEnd/>
            <a:tailEnd/>
          </a:ln>
        </p:spPr>
      </p:pic>
      <p:pic>
        <p:nvPicPr>
          <p:cNvPr id="14344" name="Picture 8" descr="D:\Phan Huy Chu\Lop 12 tong hop\bai giang pp lop 12\Bai 4- 12- dot bien gen\tia phong xa.jpg"/>
          <p:cNvPicPr>
            <a:picLocks noChangeAspect="1" noChangeArrowheads="1"/>
          </p:cNvPicPr>
          <p:nvPr/>
        </p:nvPicPr>
        <p:blipFill>
          <a:blip r:embed="rId3"/>
          <a:srcRect/>
          <a:stretch>
            <a:fillRect/>
          </a:stretch>
        </p:blipFill>
        <p:spPr bwMode="auto">
          <a:xfrm>
            <a:off x="-19050" y="0"/>
            <a:ext cx="7185025" cy="5029200"/>
          </a:xfrm>
          <a:prstGeom prst="rect">
            <a:avLst/>
          </a:prstGeom>
          <a:noFill/>
          <a:ln w="9525">
            <a:noFill/>
            <a:miter lim="800000"/>
            <a:headEnd/>
            <a:tailEnd/>
          </a:ln>
        </p:spPr>
      </p:pic>
      <p:pic>
        <p:nvPicPr>
          <p:cNvPr id="14345" name="Picture 9" descr="D:\Phan Huy Chu\Lop 12 tong hop\bai giang pp lop 12\Bai 4- 12- dot bien gen\tia tu ngoai uv.gif"/>
          <p:cNvPicPr>
            <a:picLocks noChangeAspect="1" noChangeArrowheads="1"/>
          </p:cNvPicPr>
          <p:nvPr/>
        </p:nvPicPr>
        <p:blipFill>
          <a:blip r:embed="rId4"/>
          <a:srcRect/>
          <a:stretch>
            <a:fillRect/>
          </a:stretch>
        </p:blipFill>
        <p:spPr bwMode="auto">
          <a:xfrm>
            <a:off x="573088" y="244475"/>
            <a:ext cx="5849937" cy="5851525"/>
          </a:xfrm>
          <a:prstGeom prst="rect">
            <a:avLst/>
          </a:prstGeom>
          <a:noFill/>
          <a:ln w="9525">
            <a:noFill/>
            <a:miter lim="800000"/>
            <a:headEnd/>
            <a:tailEnd/>
          </a:ln>
        </p:spPr>
      </p:pic>
      <p:pic>
        <p:nvPicPr>
          <p:cNvPr id="14346" name="Picture 10" descr="D:\Phan Huy Chu\Lop 12 tong hop\bai giang pp lop 12\Bai 4- 12- dot bien gen\soc nhiet.jpg"/>
          <p:cNvPicPr>
            <a:picLocks noChangeAspect="1" noChangeArrowheads="1"/>
          </p:cNvPicPr>
          <p:nvPr/>
        </p:nvPicPr>
        <p:blipFill>
          <a:blip r:embed="rId5"/>
          <a:srcRect/>
          <a:stretch>
            <a:fillRect/>
          </a:stretch>
        </p:blipFill>
        <p:spPr bwMode="auto">
          <a:xfrm>
            <a:off x="0" y="252413"/>
            <a:ext cx="9291638" cy="5807075"/>
          </a:xfrm>
          <a:prstGeom prst="rect">
            <a:avLst/>
          </a:prstGeom>
          <a:noFill/>
          <a:ln w="9525">
            <a:noFill/>
            <a:miter lim="800000"/>
            <a:headEnd/>
            <a:tailEnd/>
          </a:ln>
        </p:spPr>
      </p:pic>
      <p:pic>
        <p:nvPicPr>
          <p:cNvPr id="51202" name="Picture 2" descr="D:\Phan Huy Chu\Lop 12 tong hop\bai giang pp lop 12\Bai 4- 12- dot bien gen\phong xa nhat ban.jpg"/>
          <p:cNvPicPr>
            <a:picLocks noChangeAspect="1" noChangeArrowheads="1"/>
          </p:cNvPicPr>
          <p:nvPr/>
        </p:nvPicPr>
        <p:blipFill>
          <a:blip r:embed="rId6"/>
          <a:srcRect/>
          <a:stretch>
            <a:fillRect/>
          </a:stretch>
        </p:blipFill>
        <p:spPr bwMode="auto">
          <a:xfrm>
            <a:off x="228600" y="533400"/>
            <a:ext cx="8382000" cy="5588000"/>
          </a:xfrm>
          <a:prstGeom prst="rect">
            <a:avLst/>
          </a:prstGeom>
          <a:noFill/>
          <a:ln w="9525">
            <a:noFill/>
            <a:miter lim="800000"/>
            <a:headEnd/>
            <a:tailEnd/>
          </a:ln>
        </p:spPr>
      </p:pic>
      <p:pic>
        <p:nvPicPr>
          <p:cNvPr id="8" name="Picture 3"/>
          <p:cNvPicPr>
            <a:picLocks noChangeAspect="1" noChangeArrowheads="1"/>
          </p:cNvPicPr>
          <p:nvPr/>
        </p:nvPicPr>
        <p:blipFill>
          <a:blip r:embed="rId7"/>
          <a:srcRect/>
          <a:stretch>
            <a:fillRect/>
          </a:stretch>
        </p:blipFill>
        <p:spPr bwMode="auto">
          <a:xfrm>
            <a:off x="4876800" y="0"/>
            <a:ext cx="4267200" cy="2895600"/>
          </a:xfrm>
          <a:prstGeom prst="rect">
            <a:avLst/>
          </a:prstGeom>
          <a:noFill/>
          <a:ln w="9525">
            <a:noFill/>
            <a:miter lim="800000"/>
            <a:headEnd/>
            <a:tailEnd/>
          </a:ln>
        </p:spPr>
      </p:pic>
      <p:pic>
        <p:nvPicPr>
          <p:cNvPr id="51203" name="Picture 3" descr="D:\Phan Huy Chu\Lop 12 tong hop\bai giang pp lop 12\Bai 4- 12- dot bien gen\thuoc tru sau.jpg"/>
          <p:cNvPicPr>
            <a:picLocks noChangeAspect="1" noChangeArrowheads="1"/>
          </p:cNvPicPr>
          <p:nvPr/>
        </p:nvPicPr>
        <p:blipFill>
          <a:blip r:embed="rId2"/>
          <a:srcRect/>
          <a:stretch>
            <a:fillRect/>
          </a:stretch>
        </p:blipFill>
        <p:spPr bwMode="auto">
          <a:xfrm>
            <a:off x="1503363" y="855663"/>
            <a:ext cx="6746875" cy="4943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4344"/>
                                        </p:tgtEl>
                                        <p:attrNameLst>
                                          <p:attrName>style.visibility</p:attrName>
                                        </p:attrNameLst>
                                      </p:cBhvr>
                                      <p:to>
                                        <p:strVal val="visible"/>
                                      </p:to>
                                    </p:set>
                                    <p:animEffect transition="in" filter="randombar(horizontal)">
                                      <p:cBhvr>
                                        <p:cTn id="12" dur="500"/>
                                        <p:tgtEl>
                                          <p:spTgt spid="143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14344"/>
                                        </p:tgtEl>
                                        <p:attrNameLst>
                                          <p:attrName>style.visibility</p:attrName>
                                        </p:attrNameLst>
                                      </p:cBhvr>
                                      <p:to>
                                        <p:strVal val="hidden"/>
                                      </p:to>
                                    </p:set>
                                  </p:childTnLst>
                                </p:cTn>
                              </p:par>
                              <p:par>
                                <p:cTn id="17" presetID="14" presetClass="entr" presetSubtype="10" fill="hold" nodeType="withEffect">
                                  <p:stCondLst>
                                    <p:cond delay="0"/>
                                  </p:stCondLst>
                                  <p:childTnLst>
                                    <p:set>
                                      <p:cBhvr>
                                        <p:cTn id="18" dur="1" fill="hold">
                                          <p:stCondLst>
                                            <p:cond delay="0"/>
                                          </p:stCondLst>
                                        </p:cTn>
                                        <p:tgtEl>
                                          <p:spTgt spid="51202"/>
                                        </p:tgtEl>
                                        <p:attrNameLst>
                                          <p:attrName>style.visibility</p:attrName>
                                        </p:attrNameLst>
                                      </p:cBhvr>
                                      <p:to>
                                        <p:strVal val="visible"/>
                                      </p:to>
                                    </p:set>
                                    <p:animEffect transition="in" filter="randombar(horizontal)">
                                      <p:cBhvr>
                                        <p:cTn id="19" dur="500"/>
                                        <p:tgtEl>
                                          <p:spTgt spid="5120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xit" presetSubtype="0" fill="hold" nodeType="click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51202"/>
                                        </p:tgtEl>
                                        <p:attrNameLst>
                                          <p:attrName>style.visibility</p:attrName>
                                        </p:attrNameLst>
                                      </p:cBhvr>
                                      <p:to>
                                        <p:strVal val="hidden"/>
                                      </p:to>
                                    </p:set>
                                  </p:childTnLst>
                                </p:cTn>
                              </p:par>
                              <p:par>
                                <p:cTn id="26" presetID="14" presetClass="entr" presetSubtype="10" fill="hold" nodeType="withEffect">
                                  <p:stCondLst>
                                    <p:cond delay="0"/>
                                  </p:stCondLst>
                                  <p:childTnLst>
                                    <p:set>
                                      <p:cBhvr>
                                        <p:cTn id="27" dur="1" fill="hold">
                                          <p:stCondLst>
                                            <p:cond delay="0"/>
                                          </p:stCondLst>
                                        </p:cTn>
                                        <p:tgtEl>
                                          <p:spTgt spid="14345"/>
                                        </p:tgtEl>
                                        <p:attrNameLst>
                                          <p:attrName>style.visibility</p:attrName>
                                        </p:attrNameLst>
                                      </p:cBhvr>
                                      <p:to>
                                        <p:strVal val="visible"/>
                                      </p:to>
                                    </p:set>
                                    <p:animEffect transition="in" filter="randombar(horizontal)">
                                      <p:cBhvr>
                                        <p:cTn id="28" dur="500"/>
                                        <p:tgtEl>
                                          <p:spTgt spid="1434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nodeType="clickEffect">
                                  <p:stCondLst>
                                    <p:cond delay="0"/>
                                  </p:stCondLst>
                                  <p:childTnLst>
                                    <p:set>
                                      <p:cBhvr>
                                        <p:cTn id="32" dur="1" fill="hold">
                                          <p:stCondLst>
                                            <p:cond delay="0"/>
                                          </p:stCondLst>
                                        </p:cTn>
                                        <p:tgtEl>
                                          <p:spTgt spid="14346"/>
                                        </p:tgtEl>
                                        <p:attrNameLst>
                                          <p:attrName>style.visibility</p:attrName>
                                        </p:attrNameLst>
                                      </p:cBhvr>
                                      <p:to>
                                        <p:strVal val="visible"/>
                                      </p:to>
                                    </p:set>
                                    <p:animEffect transition="in" filter="randombar(horizontal)">
                                      <p:cBhvr>
                                        <p:cTn id="33" dur="500"/>
                                        <p:tgtEl>
                                          <p:spTgt spid="1434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nodeType="clickEffect">
                                  <p:stCondLst>
                                    <p:cond delay="0"/>
                                  </p:stCondLst>
                                  <p:childTnLst>
                                    <p:set>
                                      <p:cBhvr>
                                        <p:cTn id="37" dur="1" fill="hold">
                                          <p:stCondLst>
                                            <p:cond delay="0"/>
                                          </p:stCondLst>
                                        </p:cTn>
                                        <p:tgtEl>
                                          <p:spTgt spid="14343"/>
                                        </p:tgtEl>
                                        <p:attrNameLst>
                                          <p:attrName>style.visibility</p:attrName>
                                        </p:attrNameLst>
                                      </p:cBhvr>
                                      <p:to>
                                        <p:strVal val="visible"/>
                                      </p:to>
                                    </p:set>
                                    <p:animEffect transition="in" filter="randombar(horizontal)">
                                      <p:cBhvr>
                                        <p:cTn id="38" dur="500"/>
                                        <p:tgtEl>
                                          <p:spTgt spid="1434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4" presetClass="entr" presetSubtype="10" fill="hold" nodeType="clickEffect">
                                  <p:stCondLst>
                                    <p:cond delay="0"/>
                                  </p:stCondLst>
                                  <p:childTnLst>
                                    <p:set>
                                      <p:cBhvr>
                                        <p:cTn id="42" dur="1" fill="hold">
                                          <p:stCondLst>
                                            <p:cond delay="0"/>
                                          </p:stCondLst>
                                        </p:cTn>
                                        <p:tgtEl>
                                          <p:spTgt spid="51203"/>
                                        </p:tgtEl>
                                        <p:attrNameLst>
                                          <p:attrName>style.visibility</p:attrName>
                                        </p:attrNameLst>
                                      </p:cBhvr>
                                      <p:to>
                                        <p:strVal val="visible"/>
                                      </p:to>
                                    </p:set>
                                    <p:animEffect transition="in" filter="randombar(horizontal)">
                                      <p:cBhvr>
                                        <p:cTn id="43" dur="5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7"/>
          <p:cNvSpPr txBox="1">
            <a:spLocks noChangeArrowheads="1"/>
          </p:cNvSpPr>
          <p:nvPr/>
        </p:nvSpPr>
        <p:spPr bwMode="auto">
          <a:xfrm>
            <a:off x="152400" y="76200"/>
            <a:ext cx="82946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2800" b="1">
                <a:solidFill>
                  <a:srgbClr val="FF0000"/>
                </a:solidFill>
                <a:latin typeface="Times New Roman" panose="02020603050405020304" pitchFamily="18" charset="0"/>
                <a:cs typeface="Times New Roman" panose="02020603050405020304" pitchFamily="18" charset="0"/>
              </a:rPr>
              <a:t>II. NGUYÊN NHÂN VÀ CƠ CHẾ PHÁT SINH ĐBG</a:t>
            </a:r>
          </a:p>
        </p:txBody>
      </p:sp>
      <p:sp>
        <p:nvSpPr>
          <p:cNvPr id="9" name="TextBox 8"/>
          <p:cNvSpPr txBox="1">
            <a:spLocks noChangeArrowheads="1"/>
          </p:cNvSpPr>
          <p:nvPr/>
        </p:nvSpPr>
        <p:spPr bwMode="auto">
          <a:xfrm>
            <a:off x="609600" y="762000"/>
            <a:ext cx="2555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Tx/>
              <a:buAutoNum type="arabicPeriod"/>
            </a:pPr>
            <a:r>
              <a:rPr lang="en-US" sz="2800" b="1">
                <a:solidFill>
                  <a:srgbClr val="7030A0"/>
                </a:solidFill>
                <a:latin typeface="Times New Roman" panose="02020603050405020304" pitchFamily="18" charset="0"/>
                <a:cs typeface="Times New Roman" panose="02020603050405020304" pitchFamily="18" charset="0"/>
              </a:rPr>
              <a:t>Nguyên nhân</a:t>
            </a:r>
          </a:p>
        </p:txBody>
      </p:sp>
      <p:sp>
        <p:nvSpPr>
          <p:cNvPr id="14" name="Oval 13"/>
          <p:cNvSpPr/>
          <p:nvPr/>
        </p:nvSpPr>
        <p:spPr>
          <a:xfrm>
            <a:off x="280988" y="3881438"/>
            <a:ext cx="20574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err="1">
                <a:solidFill>
                  <a:srgbClr val="FF0000"/>
                </a:solidFill>
                <a:latin typeface="Times New Roman" pitchFamily="18" charset="0"/>
                <a:cs typeface="Times New Roman" pitchFamily="18" charset="0"/>
              </a:rPr>
              <a:t>Nguyên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nhân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đột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biến</a:t>
            </a:r>
            <a:r>
              <a:rPr lang="en-US" sz="2400" dirty="0">
                <a:solidFill>
                  <a:srgbClr val="FF0000"/>
                </a:solidFill>
                <a:latin typeface="Times New Roman" pitchFamily="18" charset="0"/>
                <a:cs typeface="Times New Roman" pitchFamily="18" charset="0"/>
              </a:rPr>
              <a:t> gen</a:t>
            </a:r>
          </a:p>
        </p:txBody>
      </p:sp>
      <p:sp>
        <p:nvSpPr>
          <p:cNvPr id="16" name="Oval 15"/>
          <p:cNvSpPr/>
          <p:nvPr/>
        </p:nvSpPr>
        <p:spPr>
          <a:xfrm>
            <a:off x="2605088" y="3043238"/>
            <a:ext cx="1676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err="1">
                <a:latin typeface="Times New Roman" pitchFamily="18" charset="0"/>
                <a:cs typeface="Times New Roman" pitchFamily="18" charset="0"/>
              </a:rPr>
              <a:t>Bên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ngoài</a:t>
            </a:r>
            <a:endParaRPr lang="en-US" sz="2400" dirty="0">
              <a:latin typeface="Times New Roman" pitchFamily="18" charset="0"/>
              <a:cs typeface="Times New Roman" pitchFamily="18" charset="0"/>
            </a:endParaRPr>
          </a:p>
        </p:txBody>
      </p:sp>
      <p:sp>
        <p:nvSpPr>
          <p:cNvPr id="17" name="Oval 16"/>
          <p:cNvSpPr/>
          <p:nvPr/>
        </p:nvSpPr>
        <p:spPr>
          <a:xfrm>
            <a:off x="2605088" y="5676900"/>
            <a:ext cx="1676400" cy="1028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err="1">
                <a:solidFill>
                  <a:srgbClr val="FFFF00"/>
                </a:solidFill>
                <a:latin typeface="Times New Roman" pitchFamily="18" charset="0"/>
                <a:cs typeface="Times New Roman" pitchFamily="18" charset="0"/>
              </a:rPr>
              <a:t>Bên</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trong</a:t>
            </a:r>
            <a:endParaRPr lang="en-US" sz="2400" dirty="0">
              <a:solidFill>
                <a:srgbClr val="FFFF00"/>
              </a:solidFill>
              <a:latin typeface="Times New Roman" pitchFamily="18" charset="0"/>
              <a:cs typeface="Times New Roman" pitchFamily="18" charset="0"/>
            </a:endParaRPr>
          </a:p>
        </p:txBody>
      </p:sp>
      <p:sp>
        <p:nvSpPr>
          <p:cNvPr id="18" name="Flowchart: Terminator 17"/>
          <p:cNvSpPr/>
          <p:nvPr/>
        </p:nvSpPr>
        <p:spPr>
          <a:xfrm>
            <a:off x="4953000" y="2058988"/>
            <a:ext cx="3657600" cy="75565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a:t>
            </a:r>
          </a:p>
        </p:txBody>
      </p:sp>
      <p:sp>
        <p:nvSpPr>
          <p:cNvPr id="19" name="Flowchart: Terminator 18"/>
          <p:cNvSpPr/>
          <p:nvPr/>
        </p:nvSpPr>
        <p:spPr>
          <a:xfrm>
            <a:off x="4876800" y="3119438"/>
            <a:ext cx="3733800" cy="7620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200" dirty="0" err="1">
                <a:solidFill>
                  <a:srgbClr val="FFFFFF"/>
                </a:solidFill>
                <a:latin typeface="Times New Roman" pitchFamily="18" charset="0"/>
                <a:cs typeface="Times New Roman" pitchFamily="18" charset="0"/>
              </a:rPr>
              <a:t>Hóa</a:t>
            </a:r>
            <a:r>
              <a:rPr lang="en-US" sz="2200" dirty="0">
                <a:solidFill>
                  <a:srgbClr val="FFFFFF"/>
                </a:solidFill>
                <a:latin typeface="Times New Roman" pitchFamily="18" charset="0"/>
                <a:cs typeface="Times New Roman" pitchFamily="18" charset="0"/>
              </a:rPr>
              <a:t> </a:t>
            </a:r>
            <a:r>
              <a:rPr lang="en-US" sz="2200" dirty="0" err="1">
                <a:solidFill>
                  <a:srgbClr val="FFFFFF"/>
                </a:solidFill>
                <a:latin typeface="Times New Roman" pitchFamily="18" charset="0"/>
                <a:cs typeface="Times New Roman" pitchFamily="18" charset="0"/>
              </a:rPr>
              <a:t>học</a:t>
            </a:r>
            <a:r>
              <a:rPr lang="en-US" sz="2200" dirty="0">
                <a:solidFill>
                  <a:srgbClr val="FFFFFF"/>
                </a:solidFill>
                <a:latin typeface="Times New Roman" pitchFamily="18" charset="0"/>
                <a:cs typeface="Times New Roman" pitchFamily="18" charset="0"/>
              </a:rPr>
              <a:t> (</a:t>
            </a:r>
            <a:r>
              <a:rPr lang="en-US" sz="2200" dirty="0" err="1">
                <a:solidFill>
                  <a:srgbClr val="FFFFFF"/>
                </a:solidFill>
                <a:latin typeface="Times New Roman" pitchFamily="18" charset="0"/>
                <a:cs typeface="Times New Roman" pitchFamily="18" charset="0"/>
              </a:rPr>
              <a:t>các</a:t>
            </a:r>
            <a:r>
              <a:rPr lang="en-US" sz="2200" dirty="0">
                <a:solidFill>
                  <a:srgbClr val="FFFFFF"/>
                </a:solidFill>
                <a:latin typeface="Times New Roman" pitchFamily="18" charset="0"/>
                <a:cs typeface="Times New Roman" pitchFamily="18" charset="0"/>
              </a:rPr>
              <a:t> </a:t>
            </a:r>
            <a:r>
              <a:rPr lang="en-US" sz="2200" dirty="0" err="1">
                <a:solidFill>
                  <a:srgbClr val="FFFFFF"/>
                </a:solidFill>
                <a:latin typeface="Times New Roman" pitchFamily="18" charset="0"/>
                <a:cs typeface="Times New Roman" pitchFamily="18" charset="0"/>
              </a:rPr>
              <a:t>hóa</a:t>
            </a:r>
            <a:r>
              <a:rPr lang="en-US" sz="2200" dirty="0">
                <a:solidFill>
                  <a:srgbClr val="FFFFFF"/>
                </a:solidFill>
                <a:latin typeface="Times New Roman" pitchFamily="18" charset="0"/>
                <a:cs typeface="Times New Roman" pitchFamily="18" charset="0"/>
              </a:rPr>
              <a:t> </a:t>
            </a:r>
            <a:r>
              <a:rPr lang="en-US" sz="2200" dirty="0" err="1">
                <a:solidFill>
                  <a:srgbClr val="FFFFFF"/>
                </a:solidFill>
                <a:latin typeface="Times New Roman" pitchFamily="18" charset="0"/>
                <a:cs typeface="Times New Roman" pitchFamily="18" charset="0"/>
              </a:rPr>
              <a:t>chất</a:t>
            </a:r>
            <a:r>
              <a:rPr lang="en-US" sz="2200" dirty="0">
                <a:solidFill>
                  <a:srgbClr val="FFFFFF"/>
                </a:solidFill>
                <a:latin typeface="Times New Roman" pitchFamily="18" charset="0"/>
                <a:cs typeface="Times New Roman" pitchFamily="18" charset="0"/>
              </a:rPr>
              <a:t> 5BU, </a:t>
            </a:r>
            <a:r>
              <a:rPr lang="en-US" sz="2200" dirty="0" err="1">
                <a:solidFill>
                  <a:srgbClr val="FFFFFF"/>
                </a:solidFill>
                <a:latin typeface="Times New Roman" pitchFamily="18" charset="0"/>
                <a:cs typeface="Times New Roman" pitchFamily="18" charset="0"/>
              </a:rPr>
              <a:t>Acrydin</a:t>
            </a:r>
            <a:r>
              <a:rPr lang="en-US" sz="2200" dirty="0">
                <a:solidFill>
                  <a:srgbClr val="FFFFFF"/>
                </a:solidFill>
                <a:latin typeface="Times New Roman" pitchFamily="18" charset="0"/>
                <a:cs typeface="Times New Roman" pitchFamily="18" charset="0"/>
              </a:rPr>
              <a:t>, EMS, NMU,…)</a:t>
            </a:r>
          </a:p>
        </p:txBody>
      </p:sp>
      <p:sp>
        <p:nvSpPr>
          <p:cNvPr id="20" name="Flowchart: Terminator 19"/>
          <p:cNvSpPr/>
          <p:nvPr/>
        </p:nvSpPr>
        <p:spPr>
          <a:xfrm>
            <a:off x="4953000" y="4186238"/>
            <a:ext cx="3657600" cy="7620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virut</a:t>
            </a:r>
            <a:r>
              <a:rPr lang="en-US" sz="2400" dirty="0">
                <a:latin typeface="Times New Roman" pitchFamily="18" charset="0"/>
                <a:cs typeface="Times New Roman" pitchFamily="18" charset="0"/>
              </a:rPr>
              <a:t>,…)</a:t>
            </a:r>
          </a:p>
        </p:txBody>
      </p:sp>
      <p:sp>
        <p:nvSpPr>
          <p:cNvPr id="21" name="Flowchart: Terminator 20"/>
          <p:cNvSpPr/>
          <p:nvPr/>
        </p:nvSpPr>
        <p:spPr>
          <a:xfrm>
            <a:off x="4953000" y="5786438"/>
            <a:ext cx="3657600" cy="85725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err="1">
                <a:solidFill>
                  <a:srgbClr val="FFFF00"/>
                </a:solidFill>
                <a:latin typeface="Times New Roman" pitchFamily="18" charset="0"/>
                <a:cs typeface="Times New Roman" pitchFamily="18" charset="0"/>
              </a:rPr>
              <a:t>Rối</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loạn</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sinh</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lí</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sinh</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hóa</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trong</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tế</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bào</a:t>
            </a:r>
            <a:r>
              <a:rPr lang="en-US" sz="2400" dirty="0">
                <a:solidFill>
                  <a:srgbClr val="FFFF00"/>
                </a:solidFill>
                <a:latin typeface="Times New Roman" pitchFamily="18" charset="0"/>
                <a:cs typeface="Times New Roman" pitchFamily="18" charset="0"/>
              </a:rPr>
              <a:t>.</a:t>
            </a:r>
          </a:p>
        </p:txBody>
      </p:sp>
      <p:cxnSp>
        <p:nvCxnSpPr>
          <p:cNvPr id="24" name="Straight Connector 23"/>
          <p:cNvCxnSpPr>
            <a:stCxn id="14" idx="7"/>
            <a:endCxn id="14" idx="7"/>
          </p:cNvCxnSpPr>
          <p:nvPr/>
        </p:nvCxnSpPr>
        <p:spPr>
          <a:xfrm>
            <a:off x="2036763" y="417195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4" idx="6"/>
            <a:endCxn id="16" idx="2"/>
          </p:cNvCxnSpPr>
          <p:nvPr/>
        </p:nvCxnSpPr>
        <p:spPr>
          <a:xfrm flipV="1">
            <a:off x="2338388" y="3500438"/>
            <a:ext cx="266700" cy="1371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6" idx="6"/>
            <a:endCxn id="18" idx="1"/>
          </p:cNvCxnSpPr>
          <p:nvPr/>
        </p:nvCxnSpPr>
        <p:spPr>
          <a:xfrm flipV="1">
            <a:off x="4281488" y="2436813"/>
            <a:ext cx="671512" cy="10636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6" idx="6"/>
            <a:endCxn id="19" idx="1"/>
          </p:cNvCxnSpPr>
          <p:nvPr/>
        </p:nvCxnSpPr>
        <p:spPr>
          <a:xfrm>
            <a:off x="4281488" y="3500438"/>
            <a:ext cx="59531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6" idx="6"/>
            <a:endCxn id="20" idx="1"/>
          </p:cNvCxnSpPr>
          <p:nvPr/>
        </p:nvCxnSpPr>
        <p:spPr>
          <a:xfrm>
            <a:off x="4281488" y="3500438"/>
            <a:ext cx="671512" cy="1066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4" idx="6"/>
            <a:endCxn id="17" idx="2"/>
          </p:cNvCxnSpPr>
          <p:nvPr/>
        </p:nvCxnSpPr>
        <p:spPr>
          <a:xfrm>
            <a:off x="2338388" y="4872038"/>
            <a:ext cx="266700" cy="13192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7" idx="6"/>
            <a:endCxn id="21" idx="1"/>
          </p:cNvCxnSpPr>
          <p:nvPr/>
        </p:nvCxnSpPr>
        <p:spPr>
          <a:xfrm>
            <a:off x="4281488" y="6191250"/>
            <a:ext cx="671512" cy="2381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20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arn(inVertical)">
                                      <p:cBhvr>
                                        <p:cTn id="25" dur="500"/>
                                        <p:tgtEl>
                                          <p:spTgt spid="3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arn(inVertical)">
                                      <p:cBhvr>
                                        <p:cTn id="33" dur="500"/>
                                        <p:tgtEl>
                                          <p:spTgt spid="3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barn(inVertical)">
                                      <p:cBhvr>
                                        <p:cTn id="41" dur="500"/>
                                        <p:tgtEl>
                                          <p:spTgt spid="32"/>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1"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barn(inVertical)">
                                      <p:cBhvr>
                                        <p:cTn id="49" dur="500"/>
                                        <p:tgtEl>
                                          <p:spTgt spid="34"/>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barn(inVertical)">
                                      <p:cBhvr>
                                        <p:cTn id="57" dur="500"/>
                                        <p:tgtEl>
                                          <p:spTgt spid="38"/>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arn(inVertical)">
                                      <p:cBhvr>
                                        <p:cTn id="6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6" grpId="0" animBg="1"/>
      <p:bldP spid="17" grpId="0" animBg="1"/>
      <p:bldP spid="18" grpId="0" animBg="1"/>
      <p:bldP spid="1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4286250" y="2319338"/>
            <a:ext cx="609600" cy="990600"/>
            <a:chOff x="3744" y="2760"/>
            <a:chExt cx="384" cy="624"/>
          </a:xfrm>
        </p:grpSpPr>
        <p:sp>
          <p:nvSpPr>
            <p:cNvPr id="3" name="Rectangle 47"/>
            <p:cNvSpPr>
              <a:spLocks noChangeArrowheads="1"/>
            </p:cNvSpPr>
            <p:nvPr/>
          </p:nvSpPr>
          <p:spPr bwMode="auto">
            <a:xfrm>
              <a:off x="3744" y="2760"/>
              <a:ext cx="384" cy="624"/>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eaLnBrk="1" fontAlgn="auto" hangingPunct="1">
                <a:spcBef>
                  <a:spcPts val="0"/>
                </a:spcBef>
                <a:spcAft>
                  <a:spcPts val="0"/>
                </a:spcAft>
                <a:defRPr/>
              </a:pPr>
              <a:r>
                <a:rPr lang="en-US" sz="2800" dirty="0">
                  <a:latin typeface="Times New Roman" pitchFamily="18" charset="0"/>
                  <a:cs typeface="Times New Roman" pitchFamily="18" charset="0"/>
                </a:rPr>
                <a:t>G</a:t>
              </a:r>
              <a:r>
                <a:rPr lang="en-US" sz="2800" baseline="30000" dirty="0">
                  <a:latin typeface="Times New Roman" pitchFamily="18" charset="0"/>
                  <a:cs typeface="Times New Roman" pitchFamily="18" charset="0"/>
                </a:rPr>
                <a:t>*</a:t>
              </a:r>
            </a:p>
            <a:p>
              <a:pPr algn="ctr" eaLnBrk="1" fontAlgn="auto" hangingPunct="1">
                <a:spcBef>
                  <a:spcPts val="0"/>
                </a:spcBef>
                <a:spcAft>
                  <a:spcPts val="0"/>
                </a:spcAft>
                <a:defRPr/>
              </a:pPr>
              <a:endParaRPr lang="en-US" sz="2800" baseline="30000" dirty="0">
                <a:latin typeface="Times New Roman" pitchFamily="18" charset="0"/>
                <a:cs typeface="Times New Roman" pitchFamily="18" charset="0"/>
              </a:endParaRPr>
            </a:p>
            <a:p>
              <a:pPr algn="ctr" eaLnBrk="1" fontAlgn="auto" hangingPunct="1">
                <a:spcBef>
                  <a:spcPts val="0"/>
                </a:spcBef>
                <a:spcAft>
                  <a:spcPts val="0"/>
                </a:spcAft>
                <a:defRPr/>
              </a:pPr>
              <a:r>
                <a:rPr lang="en-US" sz="2800" dirty="0">
                  <a:latin typeface="Times New Roman" pitchFamily="18" charset="0"/>
                  <a:cs typeface="Times New Roman" pitchFamily="18" charset="0"/>
                </a:rPr>
                <a:t>T</a:t>
              </a:r>
            </a:p>
          </p:txBody>
        </p:sp>
        <p:sp>
          <p:nvSpPr>
            <p:cNvPr id="4" name="Line 48"/>
            <p:cNvSpPr>
              <a:spLocks noChangeShapeType="1"/>
            </p:cNvSpPr>
            <p:nvPr/>
          </p:nvSpPr>
          <p:spPr bwMode="auto">
            <a:xfrm>
              <a:off x="3876" y="2952"/>
              <a:ext cx="0" cy="240"/>
            </a:xfrm>
            <a:prstGeom prst="line">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lstStyle/>
            <a:p>
              <a:pPr eaLnBrk="1" fontAlgn="auto" hangingPunct="1">
                <a:spcBef>
                  <a:spcPts val="0"/>
                </a:spcBef>
                <a:spcAft>
                  <a:spcPts val="0"/>
                </a:spcAft>
                <a:defRPr/>
              </a:pPr>
              <a:endParaRPr lang="en-US">
                <a:latin typeface="Times New Roman" pitchFamily="18" charset="0"/>
                <a:cs typeface="Times New Roman" pitchFamily="18" charset="0"/>
              </a:endParaRPr>
            </a:p>
          </p:txBody>
        </p:sp>
        <p:sp>
          <p:nvSpPr>
            <p:cNvPr id="5" name="Line 49"/>
            <p:cNvSpPr>
              <a:spLocks noChangeShapeType="1"/>
            </p:cNvSpPr>
            <p:nvPr/>
          </p:nvSpPr>
          <p:spPr bwMode="auto">
            <a:xfrm>
              <a:off x="3936" y="2952"/>
              <a:ext cx="0" cy="240"/>
            </a:xfrm>
            <a:prstGeom prst="line">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lstStyle/>
            <a:p>
              <a:pPr eaLnBrk="1" fontAlgn="auto" hangingPunct="1">
                <a:spcBef>
                  <a:spcPts val="0"/>
                </a:spcBef>
                <a:spcAft>
                  <a:spcPts val="0"/>
                </a:spcAft>
                <a:defRPr/>
              </a:pPr>
              <a:endParaRPr lang="en-US">
                <a:latin typeface="Times New Roman" pitchFamily="18" charset="0"/>
                <a:cs typeface="Times New Roman" pitchFamily="18" charset="0"/>
              </a:endParaRPr>
            </a:p>
          </p:txBody>
        </p:sp>
        <p:sp>
          <p:nvSpPr>
            <p:cNvPr id="6" name="Line 50"/>
            <p:cNvSpPr>
              <a:spLocks noChangeShapeType="1"/>
            </p:cNvSpPr>
            <p:nvPr/>
          </p:nvSpPr>
          <p:spPr bwMode="auto">
            <a:xfrm>
              <a:off x="3978" y="2952"/>
              <a:ext cx="0" cy="240"/>
            </a:xfrm>
            <a:prstGeom prst="line">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lstStyle/>
            <a:p>
              <a:pPr eaLnBrk="1" fontAlgn="auto" hangingPunct="1">
                <a:spcBef>
                  <a:spcPts val="0"/>
                </a:spcBef>
                <a:spcAft>
                  <a:spcPts val="0"/>
                </a:spcAft>
                <a:defRPr/>
              </a:pPr>
              <a:endParaRPr lang="en-US">
                <a:latin typeface="Times New Roman" pitchFamily="18" charset="0"/>
                <a:cs typeface="Times New Roman" pitchFamily="18" charset="0"/>
              </a:endParaRPr>
            </a:p>
          </p:txBody>
        </p:sp>
      </p:grpSp>
      <p:grpSp>
        <p:nvGrpSpPr>
          <p:cNvPr id="7" name="Group 51"/>
          <p:cNvGrpSpPr>
            <a:grpSpLocks/>
          </p:cNvGrpSpPr>
          <p:nvPr/>
        </p:nvGrpSpPr>
        <p:grpSpPr bwMode="auto">
          <a:xfrm>
            <a:off x="7448550" y="3365500"/>
            <a:ext cx="609600" cy="990600"/>
            <a:chOff x="4962" y="2952"/>
            <a:chExt cx="384" cy="624"/>
          </a:xfrm>
        </p:grpSpPr>
        <p:sp>
          <p:nvSpPr>
            <p:cNvPr id="8" name="Rectangle 52"/>
            <p:cNvSpPr>
              <a:spLocks noChangeArrowheads="1"/>
            </p:cNvSpPr>
            <p:nvPr/>
          </p:nvSpPr>
          <p:spPr bwMode="auto">
            <a:xfrm>
              <a:off x="4962" y="2952"/>
              <a:ext cx="384" cy="624"/>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eaLnBrk="1" fontAlgn="auto" hangingPunct="1">
                <a:spcBef>
                  <a:spcPts val="0"/>
                </a:spcBef>
                <a:spcAft>
                  <a:spcPts val="0"/>
                </a:spcAft>
                <a:defRPr/>
              </a:pPr>
              <a:r>
                <a:rPr lang="en-US" sz="2800">
                  <a:latin typeface="Times New Roman" pitchFamily="18" charset="0"/>
                  <a:cs typeface="Times New Roman" pitchFamily="18" charset="0"/>
                </a:rPr>
                <a:t>A</a:t>
              </a:r>
              <a:endParaRPr lang="en-US" sz="2800" baseline="30000">
                <a:latin typeface="Times New Roman" pitchFamily="18" charset="0"/>
                <a:cs typeface="Times New Roman" pitchFamily="18" charset="0"/>
              </a:endParaRPr>
            </a:p>
            <a:p>
              <a:pPr algn="ctr" eaLnBrk="1" fontAlgn="auto" hangingPunct="1">
                <a:spcBef>
                  <a:spcPts val="0"/>
                </a:spcBef>
                <a:spcAft>
                  <a:spcPts val="0"/>
                </a:spcAft>
                <a:defRPr/>
              </a:pPr>
              <a:endParaRPr lang="en-US" sz="2800" baseline="30000">
                <a:latin typeface="Times New Roman" pitchFamily="18" charset="0"/>
                <a:cs typeface="Times New Roman" pitchFamily="18" charset="0"/>
              </a:endParaRPr>
            </a:p>
            <a:p>
              <a:pPr algn="ctr" eaLnBrk="1" fontAlgn="auto" hangingPunct="1">
                <a:spcBef>
                  <a:spcPts val="0"/>
                </a:spcBef>
                <a:spcAft>
                  <a:spcPts val="0"/>
                </a:spcAft>
                <a:defRPr/>
              </a:pPr>
              <a:r>
                <a:rPr lang="en-US" sz="2800">
                  <a:latin typeface="Times New Roman" pitchFamily="18" charset="0"/>
                  <a:cs typeface="Times New Roman" pitchFamily="18" charset="0"/>
                </a:rPr>
                <a:t>T</a:t>
              </a:r>
            </a:p>
          </p:txBody>
        </p:sp>
        <p:sp>
          <p:nvSpPr>
            <p:cNvPr id="20482" name="Line 53"/>
            <p:cNvSpPr>
              <a:spLocks noChangeShapeType="1"/>
            </p:cNvSpPr>
            <p:nvPr/>
          </p:nvSpPr>
          <p:spPr bwMode="auto">
            <a:xfrm>
              <a:off x="5124" y="3144"/>
              <a:ext cx="0" cy="240"/>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eaLnBrk="1" fontAlgn="auto" hangingPunct="1">
                <a:spcBef>
                  <a:spcPts val="0"/>
                </a:spcBef>
                <a:spcAft>
                  <a:spcPts val="0"/>
                </a:spcAft>
                <a:defRPr/>
              </a:pPr>
              <a:endParaRPr lang="en-US">
                <a:latin typeface="Times New Roman" pitchFamily="18" charset="0"/>
                <a:cs typeface="Times New Roman" pitchFamily="18" charset="0"/>
              </a:endParaRPr>
            </a:p>
          </p:txBody>
        </p:sp>
        <p:sp>
          <p:nvSpPr>
            <p:cNvPr id="10" name="Line 54"/>
            <p:cNvSpPr>
              <a:spLocks noChangeShapeType="1"/>
            </p:cNvSpPr>
            <p:nvPr/>
          </p:nvSpPr>
          <p:spPr bwMode="auto">
            <a:xfrm>
              <a:off x="5166" y="3144"/>
              <a:ext cx="0" cy="240"/>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eaLnBrk="1" fontAlgn="auto" hangingPunct="1">
                <a:spcBef>
                  <a:spcPts val="0"/>
                </a:spcBef>
                <a:spcAft>
                  <a:spcPts val="0"/>
                </a:spcAft>
                <a:defRPr/>
              </a:pPr>
              <a:endParaRPr lang="en-US">
                <a:latin typeface="Times New Roman" pitchFamily="18" charset="0"/>
                <a:cs typeface="Times New Roman" pitchFamily="18" charset="0"/>
              </a:endParaRPr>
            </a:p>
          </p:txBody>
        </p:sp>
      </p:grpSp>
      <p:grpSp>
        <p:nvGrpSpPr>
          <p:cNvPr id="11" name="Group 55"/>
          <p:cNvGrpSpPr>
            <a:grpSpLocks/>
          </p:cNvGrpSpPr>
          <p:nvPr/>
        </p:nvGrpSpPr>
        <p:grpSpPr bwMode="auto">
          <a:xfrm>
            <a:off x="1447800" y="4343400"/>
            <a:ext cx="6324600" cy="228600"/>
            <a:chOff x="2562" y="3624"/>
            <a:chExt cx="2592" cy="144"/>
          </a:xfrm>
        </p:grpSpPr>
        <p:sp>
          <p:nvSpPr>
            <p:cNvPr id="17443" name="Line 56"/>
            <p:cNvSpPr>
              <a:spLocks noChangeShapeType="1"/>
            </p:cNvSpPr>
            <p:nvPr/>
          </p:nvSpPr>
          <p:spPr bwMode="auto">
            <a:xfrm>
              <a:off x="2562" y="3768"/>
              <a:ext cx="2592" cy="0"/>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4" name="Line 57"/>
            <p:cNvSpPr>
              <a:spLocks noChangeShapeType="1"/>
            </p:cNvSpPr>
            <p:nvPr/>
          </p:nvSpPr>
          <p:spPr bwMode="auto">
            <a:xfrm>
              <a:off x="5154" y="3624"/>
              <a:ext cx="0" cy="144"/>
            </a:xfrm>
            <a:prstGeom prst="line">
              <a:avLst/>
            </a:prstGeom>
            <a:noFill/>
            <a:ln w="38100">
              <a:solidFill>
                <a:srgbClr val="80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5" name="Line 58"/>
            <p:cNvSpPr>
              <a:spLocks noChangeShapeType="1"/>
            </p:cNvSpPr>
            <p:nvPr/>
          </p:nvSpPr>
          <p:spPr bwMode="auto">
            <a:xfrm>
              <a:off x="2562" y="3624"/>
              <a:ext cx="0" cy="144"/>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 name="Group 59"/>
          <p:cNvGrpSpPr>
            <a:grpSpLocks/>
          </p:cNvGrpSpPr>
          <p:nvPr/>
        </p:nvGrpSpPr>
        <p:grpSpPr bwMode="auto">
          <a:xfrm>
            <a:off x="1447800" y="3352800"/>
            <a:ext cx="628650" cy="1009650"/>
            <a:chOff x="2400" y="3000"/>
            <a:chExt cx="384" cy="624"/>
          </a:xfrm>
        </p:grpSpPr>
        <p:sp>
          <p:nvSpPr>
            <p:cNvPr id="12" name="Rectangle 60"/>
            <p:cNvSpPr>
              <a:spLocks noChangeArrowheads="1"/>
            </p:cNvSpPr>
            <p:nvPr/>
          </p:nvSpPr>
          <p:spPr bwMode="auto">
            <a:xfrm>
              <a:off x="2400" y="3000"/>
              <a:ext cx="384" cy="624"/>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eaLnBrk="1" fontAlgn="auto" hangingPunct="1">
                <a:spcBef>
                  <a:spcPts val="0"/>
                </a:spcBef>
                <a:spcAft>
                  <a:spcPts val="0"/>
                </a:spcAft>
                <a:defRPr/>
              </a:pPr>
              <a:r>
                <a:rPr lang="en-US" sz="2800" dirty="0">
                  <a:latin typeface="Times New Roman" pitchFamily="18" charset="0"/>
                  <a:cs typeface="Times New Roman" pitchFamily="18" charset="0"/>
                </a:rPr>
                <a:t>G</a:t>
              </a:r>
              <a:r>
                <a:rPr lang="en-US" sz="2800" baseline="30000" dirty="0">
                  <a:latin typeface="Times New Roman" pitchFamily="18" charset="0"/>
                  <a:cs typeface="Times New Roman" pitchFamily="18" charset="0"/>
                </a:rPr>
                <a:t>*</a:t>
              </a:r>
            </a:p>
            <a:p>
              <a:pPr algn="ctr" eaLnBrk="1" fontAlgn="auto" hangingPunct="1">
                <a:spcBef>
                  <a:spcPts val="0"/>
                </a:spcBef>
                <a:spcAft>
                  <a:spcPts val="0"/>
                </a:spcAft>
                <a:defRPr/>
              </a:pPr>
              <a:endParaRPr lang="en-US" sz="2800" baseline="30000" dirty="0">
                <a:latin typeface="Times New Roman" pitchFamily="18" charset="0"/>
                <a:cs typeface="Times New Roman" pitchFamily="18" charset="0"/>
              </a:endParaRPr>
            </a:p>
            <a:p>
              <a:pPr algn="ctr" eaLnBrk="1" fontAlgn="auto" hangingPunct="1">
                <a:spcBef>
                  <a:spcPts val="0"/>
                </a:spcBef>
                <a:spcAft>
                  <a:spcPts val="0"/>
                </a:spcAft>
                <a:defRPr/>
              </a:pPr>
              <a:r>
                <a:rPr lang="en-US" sz="2800" dirty="0">
                  <a:latin typeface="Times New Roman" pitchFamily="18" charset="0"/>
                  <a:cs typeface="Times New Roman" pitchFamily="18" charset="0"/>
                </a:rPr>
                <a:t>X</a:t>
              </a:r>
            </a:p>
          </p:txBody>
        </p:sp>
        <p:grpSp>
          <p:nvGrpSpPr>
            <p:cNvPr id="17439" name="Group 61"/>
            <p:cNvGrpSpPr>
              <a:grpSpLocks/>
            </p:cNvGrpSpPr>
            <p:nvPr/>
          </p:nvGrpSpPr>
          <p:grpSpPr bwMode="auto">
            <a:xfrm>
              <a:off x="2526" y="3192"/>
              <a:ext cx="84" cy="240"/>
              <a:chOff x="2610" y="3120"/>
              <a:chExt cx="84" cy="240"/>
            </a:xfrm>
          </p:grpSpPr>
          <p:sp>
            <p:nvSpPr>
              <p:cNvPr id="13" name="Line 62"/>
              <p:cNvSpPr>
                <a:spLocks noChangeShapeType="1"/>
              </p:cNvSpPr>
              <p:nvPr/>
            </p:nvSpPr>
            <p:spPr bwMode="auto">
              <a:xfrm>
                <a:off x="2610" y="3120"/>
                <a:ext cx="0" cy="234"/>
              </a:xfrm>
              <a:prstGeom prst="lin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eaLnBrk="1" fontAlgn="auto" hangingPunct="1">
                  <a:spcBef>
                    <a:spcPts val="0"/>
                  </a:spcBef>
                  <a:spcAft>
                    <a:spcPts val="0"/>
                  </a:spcAft>
                  <a:defRPr/>
                </a:pPr>
                <a:endParaRPr lang="en-US">
                  <a:latin typeface="Times New Roman" pitchFamily="18" charset="0"/>
                  <a:cs typeface="Times New Roman" pitchFamily="18" charset="0"/>
                </a:endParaRPr>
              </a:p>
            </p:txBody>
          </p:sp>
          <p:sp>
            <p:nvSpPr>
              <p:cNvPr id="14" name="Line 63"/>
              <p:cNvSpPr>
                <a:spLocks noChangeShapeType="1"/>
              </p:cNvSpPr>
              <p:nvPr/>
            </p:nvSpPr>
            <p:spPr bwMode="auto">
              <a:xfrm>
                <a:off x="2659" y="3120"/>
                <a:ext cx="0" cy="234"/>
              </a:xfrm>
              <a:prstGeom prst="lin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eaLnBrk="1" fontAlgn="auto" hangingPunct="1">
                  <a:spcBef>
                    <a:spcPts val="0"/>
                  </a:spcBef>
                  <a:spcAft>
                    <a:spcPts val="0"/>
                  </a:spcAft>
                  <a:defRPr/>
                </a:pPr>
                <a:endParaRPr lang="en-US">
                  <a:latin typeface="Times New Roman" pitchFamily="18" charset="0"/>
                  <a:cs typeface="Times New Roman" pitchFamily="18" charset="0"/>
                </a:endParaRPr>
              </a:p>
            </p:txBody>
          </p:sp>
          <p:sp>
            <p:nvSpPr>
              <p:cNvPr id="17" name="Line 64"/>
              <p:cNvSpPr>
                <a:spLocks noChangeShapeType="1"/>
              </p:cNvSpPr>
              <p:nvPr/>
            </p:nvSpPr>
            <p:spPr bwMode="auto">
              <a:xfrm>
                <a:off x="2694" y="3120"/>
                <a:ext cx="0" cy="234"/>
              </a:xfrm>
              <a:prstGeom prst="lin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eaLnBrk="1" fontAlgn="auto" hangingPunct="1">
                  <a:spcBef>
                    <a:spcPts val="0"/>
                  </a:spcBef>
                  <a:spcAft>
                    <a:spcPts val="0"/>
                  </a:spcAft>
                  <a:defRPr/>
                </a:pPr>
                <a:endParaRPr lang="en-US">
                  <a:latin typeface="Times New Roman" pitchFamily="18" charset="0"/>
                  <a:cs typeface="Times New Roman" pitchFamily="18" charset="0"/>
                </a:endParaRPr>
              </a:p>
            </p:txBody>
          </p:sp>
        </p:grpSp>
      </p:grpSp>
      <p:sp>
        <p:nvSpPr>
          <p:cNvPr id="21" name="Text Box 65"/>
          <p:cNvSpPr txBox="1">
            <a:spLocks noChangeArrowheads="1"/>
          </p:cNvSpPr>
          <p:nvPr/>
        </p:nvSpPr>
        <p:spPr bwMode="auto">
          <a:xfrm>
            <a:off x="1447800" y="4572000"/>
            <a:ext cx="658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sz="2400" b="1">
                <a:solidFill>
                  <a:srgbClr val="800000"/>
                </a:solidFill>
                <a:latin typeface="Times New Roman" panose="02020603050405020304" pitchFamily="18" charset="0"/>
                <a:cs typeface="Times New Roman" panose="02020603050405020304" pitchFamily="18" charset="0"/>
                <a:sym typeface="Wingdings 2" panose="05020102010507070707" pitchFamily="18" charset="2"/>
              </a:rPr>
              <a:t>Do kết cặp không hợp đôi trong nhân đôi ADN</a:t>
            </a:r>
          </a:p>
        </p:txBody>
      </p:sp>
      <p:cxnSp>
        <p:nvCxnSpPr>
          <p:cNvPr id="22" name="Straight Connector 21"/>
          <p:cNvCxnSpPr>
            <a:endCxn id="3" idx="1"/>
          </p:cNvCxnSpPr>
          <p:nvPr/>
        </p:nvCxnSpPr>
        <p:spPr>
          <a:xfrm flipV="1">
            <a:off x="2089150" y="2814638"/>
            <a:ext cx="2184400" cy="10429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6" idx="3"/>
          </p:cNvCxnSpPr>
          <p:nvPr/>
        </p:nvCxnSpPr>
        <p:spPr>
          <a:xfrm>
            <a:off x="2057400" y="3886200"/>
            <a:ext cx="1416050" cy="5048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3" idx="3"/>
          </p:cNvCxnSpPr>
          <p:nvPr/>
        </p:nvCxnSpPr>
        <p:spPr>
          <a:xfrm flipV="1">
            <a:off x="4895850" y="2236788"/>
            <a:ext cx="1973263" cy="5778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3" idx="3"/>
            <a:endCxn id="8" idx="1"/>
          </p:cNvCxnSpPr>
          <p:nvPr/>
        </p:nvCxnSpPr>
        <p:spPr>
          <a:xfrm>
            <a:off x="4895850" y="2814638"/>
            <a:ext cx="2552700" cy="104616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TextBox 25"/>
          <p:cNvSpPr txBox="1">
            <a:spLocks noChangeArrowheads="1"/>
          </p:cNvSpPr>
          <p:nvPr/>
        </p:nvSpPr>
        <p:spPr bwMode="auto">
          <a:xfrm>
            <a:off x="2676525" y="3476625"/>
            <a:ext cx="1322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2400">
                <a:latin typeface="Times New Roman" panose="02020603050405020304" pitchFamily="18" charset="0"/>
                <a:cs typeface="Times New Roman" panose="02020603050405020304" pitchFamily="18" charset="0"/>
              </a:rPr>
              <a:t>Nhân đôi</a:t>
            </a:r>
          </a:p>
        </p:txBody>
      </p:sp>
      <p:sp>
        <p:nvSpPr>
          <p:cNvPr id="27" name="TextBox 26"/>
          <p:cNvSpPr txBox="1">
            <a:spLocks noChangeArrowheads="1"/>
          </p:cNvSpPr>
          <p:nvPr/>
        </p:nvSpPr>
        <p:spPr bwMode="auto">
          <a:xfrm>
            <a:off x="5668963" y="2624138"/>
            <a:ext cx="1322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2400">
                <a:latin typeface="Times New Roman" panose="02020603050405020304" pitchFamily="18" charset="0"/>
                <a:cs typeface="Times New Roman" panose="02020603050405020304" pitchFamily="18" charset="0"/>
              </a:rPr>
              <a:t>Nhân đôi</a:t>
            </a:r>
          </a:p>
        </p:txBody>
      </p:sp>
      <p:sp>
        <p:nvSpPr>
          <p:cNvPr id="17421" name="TextBox 27"/>
          <p:cNvSpPr txBox="1">
            <a:spLocks noChangeArrowheads="1"/>
          </p:cNvSpPr>
          <p:nvPr/>
        </p:nvSpPr>
        <p:spPr bwMode="auto">
          <a:xfrm>
            <a:off x="457200" y="1143000"/>
            <a:ext cx="830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2400">
                <a:solidFill>
                  <a:srgbClr val="FF0000"/>
                </a:solidFill>
                <a:latin typeface="Times New Roman" panose="02020603050405020304" pitchFamily="18" charset="0"/>
                <a:cs typeface="Times New Roman" panose="02020603050405020304" pitchFamily="18" charset="0"/>
              </a:rPr>
              <a:t>Ví dụ: Guanin dạng hiếm (G*) kết cặp với Timin trong quá trình nhân đôi, tạo nên đột biến G-X </a:t>
            </a:r>
            <a:r>
              <a:rPr lang="en-US" sz="24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a:solidFill>
                  <a:srgbClr val="FF0000"/>
                </a:solidFill>
                <a:latin typeface="Times New Roman" panose="02020603050405020304" pitchFamily="18" charset="0"/>
                <a:cs typeface="Times New Roman" panose="02020603050405020304" pitchFamily="18" charset="0"/>
              </a:rPr>
              <a:t> A-T</a:t>
            </a:r>
          </a:p>
        </p:txBody>
      </p:sp>
      <p:sp>
        <p:nvSpPr>
          <p:cNvPr id="17422" name="Rectangle 31"/>
          <p:cNvSpPr>
            <a:spLocks noChangeArrowheads="1"/>
          </p:cNvSpPr>
          <p:nvPr/>
        </p:nvSpPr>
        <p:spPr bwMode="auto">
          <a:xfrm>
            <a:off x="685800" y="5181600"/>
            <a:ext cx="7543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sz="2400">
              <a:latin typeface="Times New Roman" panose="02020603050405020304" pitchFamily="18" charset="0"/>
              <a:cs typeface="Times New Roman" panose="02020603050405020304" pitchFamily="18" charset="0"/>
            </a:endParaRPr>
          </a:p>
        </p:txBody>
      </p:sp>
      <p:grpSp>
        <p:nvGrpSpPr>
          <p:cNvPr id="28" name="Group 59"/>
          <p:cNvGrpSpPr>
            <a:grpSpLocks/>
          </p:cNvGrpSpPr>
          <p:nvPr/>
        </p:nvGrpSpPr>
        <p:grpSpPr bwMode="auto">
          <a:xfrm>
            <a:off x="1447800" y="3352800"/>
            <a:ext cx="628650" cy="1009650"/>
            <a:chOff x="2400" y="3000"/>
            <a:chExt cx="384" cy="624"/>
          </a:xfrm>
        </p:grpSpPr>
        <p:sp>
          <p:nvSpPr>
            <p:cNvPr id="29" name="Rectangle 60"/>
            <p:cNvSpPr>
              <a:spLocks noChangeArrowheads="1"/>
            </p:cNvSpPr>
            <p:nvPr/>
          </p:nvSpPr>
          <p:spPr bwMode="auto">
            <a:xfrm>
              <a:off x="2400" y="3000"/>
              <a:ext cx="384" cy="624"/>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eaLnBrk="1" fontAlgn="auto" hangingPunct="1">
                <a:spcBef>
                  <a:spcPts val="0"/>
                </a:spcBef>
                <a:spcAft>
                  <a:spcPts val="0"/>
                </a:spcAft>
                <a:defRPr/>
              </a:pPr>
              <a:r>
                <a:rPr lang="en-US" sz="2800" dirty="0">
                  <a:latin typeface="Times New Roman" pitchFamily="18" charset="0"/>
                  <a:cs typeface="Times New Roman" pitchFamily="18" charset="0"/>
                </a:rPr>
                <a:t>G</a:t>
              </a:r>
              <a:r>
                <a:rPr lang="en-US" sz="2800" baseline="30000" dirty="0">
                  <a:latin typeface="Times New Roman" pitchFamily="18" charset="0"/>
                  <a:cs typeface="Times New Roman" pitchFamily="18" charset="0"/>
                </a:rPr>
                <a:t>*</a:t>
              </a:r>
            </a:p>
            <a:p>
              <a:pPr algn="ctr" eaLnBrk="1" fontAlgn="auto" hangingPunct="1">
                <a:spcBef>
                  <a:spcPts val="0"/>
                </a:spcBef>
                <a:spcAft>
                  <a:spcPts val="0"/>
                </a:spcAft>
                <a:defRPr/>
              </a:pPr>
              <a:endParaRPr lang="en-US" sz="2800" baseline="30000" dirty="0">
                <a:latin typeface="Times New Roman" pitchFamily="18" charset="0"/>
                <a:cs typeface="Times New Roman" pitchFamily="18" charset="0"/>
              </a:endParaRPr>
            </a:p>
            <a:p>
              <a:pPr algn="ctr" eaLnBrk="1" fontAlgn="auto" hangingPunct="1">
                <a:spcBef>
                  <a:spcPts val="0"/>
                </a:spcBef>
                <a:spcAft>
                  <a:spcPts val="0"/>
                </a:spcAft>
                <a:defRPr/>
              </a:pPr>
              <a:r>
                <a:rPr lang="en-US" sz="2800" dirty="0">
                  <a:latin typeface="Times New Roman" pitchFamily="18" charset="0"/>
                  <a:cs typeface="Times New Roman" pitchFamily="18" charset="0"/>
                </a:rPr>
                <a:t>X</a:t>
              </a:r>
            </a:p>
          </p:txBody>
        </p:sp>
        <p:grpSp>
          <p:nvGrpSpPr>
            <p:cNvPr id="17434" name="Group 61"/>
            <p:cNvGrpSpPr>
              <a:grpSpLocks/>
            </p:cNvGrpSpPr>
            <p:nvPr/>
          </p:nvGrpSpPr>
          <p:grpSpPr bwMode="auto">
            <a:xfrm>
              <a:off x="2526" y="3192"/>
              <a:ext cx="84" cy="240"/>
              <a:chOff x="2610" y="3120"/>
              <a:chExt cx="84" cy="240"/>
            </a:xfrm>
          </p:grpSpPr>
          <p:sp>
            <p:nvSpPr>
              <p:cNvPr id="30" name="Line 62"/>
              <p:cNvSpPr>
                <a:spLocks noChangeShapeType="1"/>
              </p:cNvSpPr>
              <p:nvPr/>
            </p:nvSpPr>
            <p:spPr bwMode="auto">
              <a:xfrm>
                <a:off x="2610" y="3120"/>
                <a:ext cx="0" cy="234"/>
              </a:xfrm>
              <a:prstGeom prst="lin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eaLnBrk="1" fontAlgn="auto" hangingPunct="1">
                  <a:spcBef>
                    <a:spcPts val="0"/>
                  </a:spcBef>
                  <a:spcAft>
                    <a:spcPts val="0"/>
                  </a:spcAft>
                  <a:defRPr/>
                </a:pPr>
                <a:endParaRPr lang="en-US">
                  <a:latin typeface="Times New Roman" pitchFamily="18" charset="0"/>
                  <a:cs typeface="Times New Roman" pitchFamily="18" charset="0"/>
                </a:endParaRPr>
              </a:p>
            </p:txBody>
          </p:sp>
          <p:sp>
            <p:nvSpPr>
              <p:cNvPr id="31" name="Line 63"/>
              <p:cNvSpPr>
                <a:spLocks noChangeShapeType="1"/>
              </p:cNvSpPr>
              <p:nvPr/>
            </p:nvSpPr>
            <p:spPr bwMode="auto">
              <a:xfrm>
                <a:off x="2659" y="3120"/>
                <a:ext cx="0" cy="234"/>
              </a:xfrm>
              <a:prstGeom prst="lin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eaLnBrk="1" fontAlgn="auto" hangingPunct="1">
                  <a:spcBef>
                    <a:spcPts val="0"/>
                  </a:spcBef>
                  <a:spcAft>
                    <a:spcPts val="0"/>
                  </a:spcAft>
                  <a:defRPr/>
                </a:pPr>
                <a:endParaRPr lang="en-US">
                  <a:latin typeface="Times New Roman" pitchFamily="18" charset="0"/>
                  <a:cs typeface="Times New Roman" pitchFamily="18" charset="0"/>
                </a:endParaRPr>
              </a:p>
            </p:txBody>
          </p:sp>
          <p:sp>
            <p:nvSpPr>
              <p:cNvPr id="20480" name="Line 64"/>
              <p:cNvSpPr>
                <a:spLocks noChangeShapeType="1"/>
              </p:cNvSpPr>
              <p:nvPr/>
            </p:nvSpPr>
            <p:spPr bwMode="auto">
              <a:xfrm>
                <a:off x="2694" y="3120"/>
                <a:ext cx="0" cy="234"/>
              </a:xfrm>
              <a:prstGeom prst="lin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eaLnBrk="1" fontAlgn="auto" hangingPunct="1">
                  <a:spcBef>
                    <a:spcPts val="0"/>
                  </a:spcBef>
                  <a:spcAft>
                    <a:spcPts val="0"/>
                  </a:spcAft>
                  <a:defRPr/>
                </a:pPr>
                <a:endParaRPr lang="en-US">
                  <a:latin typeface="Times New Roman" pitchFamily="18" charset="0"/>
                  <a:cs typeface="Times New Roman" pitchFamily="18" charset="0"/>
                </a:endParaRPr>
              </a:p>
            </p:txBody>
          </p:sp>
        </p:grpSp>
      </p:grpSp>
      <p:grpSp>
        <p:nvGrpSpPr>
          <p:cNvPr id="20481" name="Group 59"/>
          <p:cNvGrpSpPr>
            <a:grpSpLocks/>
          </p:cNvGrpSpPr>
          <p:nvPr/>
        </p:nvGrpSpPr>
        <p:grpSpPr bwMode="auto">
          <a:xfrm>
            <a:off x="228600" y="3352800"/>
            <a:ext cx="628650" cy="1009650"/>
            <a:chOff x="2400" y="3000"/>
            <a:chExt cx="384" cy="624"/>
          </a:xfrm>
        </p:grpSpPr>
        <p:sp>
          <p:nvSpPr>
            <p:cNvPr id="16" name="Rectangle 60"/>
            <p:cNvSpPr>
              <a:spLocks noChangeArrowheads="1"/>
            </p:cNvSpPr>
            <p:nvPr/>
          </p:nvSpPr>
          <p:spPr bwMode="auto">
            <a:xfrm>
              <a:off x="2400" y="3000"/>
              <a:ext cx="384" cy="624"/>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eaLnBrk="1" hangingPunct="1">
                <a:defRPr/>
              </a:pPr>
              <a:r>
                <a:rPr lang="en-US" sz="2800">
                  <a:solidFill>
                    <a:srgbClr val="FFFFFF"/>
                  </a:solidFill>
                  <a:latin typeface="Times New Roman" pitchFamily="18" charset="0"/>
                  <a:cs typeface="Times New Roman" pitchFamily="18" charset="0"/>
                </a:rPr>
                <a:t>G</a:t>
              </a:r>
              <a:endParaRPr lang="en-US" sz="2800" baseline="30000">
                <a:solidFill>
                  <a:srgbClr val="FFFFFF"/>
                </a:solidFill>
                <a:latin typeface="Times New Roman" pitchFamily="18" charset="0"/>
                <a:cs typeface="Times New Roman" pitchFamily="18" charset="0"/>
              </a:endParaRPr>
            </a:p>
            <a:p>
              <a:pPr eaLnBrk="1" hangingPunct="1">
                <a:defRPr/>
              </a:pPr>
              <a:endParaRPr lang="en-US" sz="2800" baseline="30000">
                <a:solidFill>
                  <a:srgbClr val="FFFFFF"/>
                </a:solidFill>
                <a:latin typeface="Times New Roman" pitchFamily="18" charset="0"/>
                <a:cs typeface="Times New Roman" pitchFamily="18" charset="0"/>
              </a:endParaRPr>
            </a:p>
            <a:p>
              <a:pPr eaLnBrk="1" hangingPunct="1">
                <a:defRPr/>
              </a:pPr>
              <a:r>
                <a:rPr lang="en-US" sz="2800">
                  <a:solidFill>
                    <a:srgbClr val="FFFFFF"/>
                  </a:solidFill>
                  <a:latin typeface="Times New Roman" pitchFamily="18" charset="0"/>
                  <a:cs typeface="Times New Roman" pitchFamily="18" charset="0"/>
                </a:rPr>
                <a:t>X</a:t>
              </a:r>
            </a:p>
          </p:txBody>
        </p:sp>
        <p:grpSp>
          <p:nvGrpSpPr>
            <p:cNvPr id="17429" name="Group 61"/>
            <p:cNvGrpSpPr>
              <a:grpSpLocks/>
            </p:cNvGrpSpPr>
            <p:nvPr/>
          </p:nvGrpSpPr>
          <p:grpSpPr bwMode="auto">
            <a:xfrm>
              <a:off x="2526" y="3192"/>
              <a:ext cx="84" cy="240"/>
              <a:chOff x="2610" y="3120"/>
              <a:chExt cx="84" cy="240"/>
            </a:xfrm>
          </p:grpSpPr>
          <p:sp>
            <p:nvSpPr>
              <p:cNvPr id="18" name="Line 62"/>
              <p:cNvSpPr>
                <a:spLocks noChangeShapeType="1"/>
              </p:cNvSpPr>
              <p:nvPr/>
            </p:nvSpPr>
            <p:spPr bwMode="auto">
              <a:xfrm>
                <a:off x="2610" y="3120"/>
                <a:ext cx="0" cy="234"/>
              </a:xfrm>
              <a:prstGeom prst="lin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eaLnBrk="1" fontAlgn="auto" hangingPunct="1">
                  <a:spcBef>
                    <a:spcPts val="0"/>
                  </a:spcBef>
                  <a:spcAft>
                    <a:spcPts val="0"/>
                  </a:spcAft>
                  <a:defRPr/>
                </a:pPr>
                <a:endParaRPr lang="en-US">
                  <a:latin typeface="Times New Roman" pitchFamily="18" charset="0"/>
                  <a:cs typeface="Times New Roman" pitchFamily="18" charset="0"/>
                </a:endParaRPr>
              </a:p>
            </p:txBody>
          </p:sp>
          <p:sp>
            <p:nvSpPr>
              <p:cNvPr id="19" name="Line 63"/>
              <p:cNvSpPr>
                <a:spLocks noChangeShapeType="1"/>
              </p:cNvSpPr>
              <p:nvPr/>
            </p:nvSpPr>
            <p:spPr bwMode="auto">
              <a:xfrm>
                <a:off x="2659" y="3120"/>
                <a:ext cx="0" cy="234"/>
              </a:xfrm>
              <a:prstGeom prst="lin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eaLnBrk="1" fontAlgn="auto" hangingPunct="1">
                  <a:spcBef>
                    <a:spcPts val="0"/>
                  </a:spcBef>
                  <a:spcAft>
                    <a:spcPts val="0"/>
                  </a:spcAft>
                  <a:defRPr/>
                </a:pPr>
                <a:endParaRPr lang="en-US">
                  <a:latin typeface="Times New Roman" pitchFamily="18" charset="0"/>
                  <a:cs typeface="Times New Roman" pitchFamily="18" charset="0"/>
                </a:endParaRPr>
              </a:p>
            </p:txBody>
          </p:sp>
          <p:sp>
            <p:nvSpPr>
              <p:cNvPr id="20" name="Line 64"/>
              <p:cNvSpPr>
                <a:spLocks noChangeShapeType="1"/>
              </p:cNvSpPr>
              <p:nvPr/>
            </p:nvSpPr>
            <p:spPr bwMode="auto">
              <a:xfrm>
                <a:off x="2694" y="3120"/>
                <a:ext cx="0" cy="234"/>
              </a:xfrm>
              <a:prstGeom prst="lin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eaLnBrk="1" fontAlgn="auto" hangingPunct="1">
                  <a:spcBef>
                    <a:spcPts val="0"/>
                  </a:spcBef>
                  <a:spcAft>
                    <a:spcPts val="0"/>
                  </a:spcAft>
                  <a:defRPr/>
                </a:pPr>
                <a:endParaRPr lang="en-US">
                  <a:latin typeface="Times New Roman" pitchFamily="18" charset="0"/>
                  <a:cs typeface="Times New Roman" pitchFamily="18" charset="0"/>
                </a:endParaRPr>
              </a:p>
            </p:txBody>
          </p:sp>
        </p:grpSp>
      </p:grpSp>
      <p:sp>
        <p:nvSpPr>
          <p:cNvPr id="17425" name="Line 45"/>
          <p:cNvSpPr>
            <a:spLocks noChangeShapeType="1"/>
          </p:cNvSpPr>
          <p:nvPr/>
        </p:nvSpPr>
        <p:spPr bwMode="auto">
          <a:xfrm>
            <a:off x="914400" y="38862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7" name="Rectangle 47"/>
          <p:cNvSpPr>
            <a:spLocks noChangeArrowheads="1"/>
          </p:cNvSpPr>
          <p:nvPr/>
        </p:nvSpPr>
        <p:spPr bwMode="auto">
          <a:xfrm>
            <a:off x="685800" y="586740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sz="2400">
                <a:latin typeface="Times New Roman" panose="02020603050405020304" pitchFamily="18" charset="0"/>
                <a:cs typeface="Times New Roman" panose="02020603050405020304" pitchFamily="18" charset="0"/>
              </a:rPr>
              <a:t>=&gt; ĐBG chỉ xảy ra qua ít nhất 2 lần nhân đôi của ADN</a:t>
            </a:r>
          </a:p>
        </p:txBody>
      </p:sp>
      <p:sp>
        <p:nvSpPr>
          <p:cNvPr id="9" name="TextBox 8"/>
          <p:cNvSpPr txBox="1">
            <a:spLocks noChangeArrowheads="1"/>
          </p:cNvSpPr>
          <p:nvPr/>
        </p:nvSpPr>
        <p:spPr bwMode="auto">
          <a:xfrm>
            <a:off x="685800" y="304800"/>
            <a:ext cx="56721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Tx/>
              <a:buAutoNum type="arabicPeriod"/>
            </a:pPr>
            <a:r>
              <a:rPr lang="en-US" sz="3200" b="1">
                <a:solidFill>
                  <a:srgbClr val="7030A0"/>
                </a:solidFill>
                <a:latin typeface="Times New Roman" panose="02020603050405020304" pitchFamily="18" charset="0"/>
                <a:cs typeface="Times New Roman" panose="02020603050405020304" pitchFamily="18" charset="0"/>
              </a:rPr>
              <a:t>Cơ chế phát sinh đột biến gen</a:t>
            </a:r>
          </a:p>
        </p:txBody>
      </p:sp>
    </p:spTree>
    <p:extLst>
      <p:ext uri="{BB962C8B-B14F-4D97-AF65-F5344CB8AC3E}">
        <p14:creationId xmlns:p14="http://schemas.microsoft.com/office/powerpoint/2010/main" val="4008392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5"/>
          <p:cNvSpPr txBox="1">
            <a:spLocks noChangeArrowheads="1"/>
          </p:cNvSpPr>
          <p:nvPr/>
        </p:nvSpPr>
        <p:spPr bwMode="auto">
          <a:xfrm>
            <a:off x="990600" y="977900"/>
            <a:ext cx="56689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2400" b="1">
                <a:solidFill>
                  <a:srgbClr val="7030A0"/>
                </a:solidFill>
                <a:latin typeface="Times New Roman" panose="02020603050405020304" pitchFamily="18" charset="0"/>
                <a:cs typeface="Times New Roman" panose="02020603050405020304" pitchFamily="18" charset="0"/>
              </a:rPr>
              <a:t>b. Tác động của các tác nhân gây đột biến</a:t>
            </a:r>
          </a:p>
        </p:txBody>
      </p:sp>
      <p:sp>
        <p:nvSpPr>
          <p:cNvPr id="7" name="TextBox 6"/>
          <p:cNvSpPr txBox="1">
            <a:spLocks noChangeArrowheads="1"/>
          </p:cNvSpPr>
          <p:nvPr/>
        </p:nvSpPr>
        <p:spPr bwMode="auto">
          <a:xfrm>
            <a:off x="498475" y="1435100"/>
            <a:ext cx="8001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2800">
                <a:solidFill>
                  <a:srgbClr val="0000CC"/>
                </a:solidFill>
                <a:latin typeface="Times New Roman" panose="02020603050405020304" pitchFamily="18" charset="0"/>
                <a:cs typeface="Times New Roman" panose="02020603050405020304" pitchFamily="18" charset="0"/>
              </a:rPr>
              <a:t>- Tác nhân vật lí: tia tử ngoại (UV) có thể làm cho hai bazơ Timin trên cùng một mạch ADN liên kết với nhau dẫn đến phát sinh đột biến gen.</a:t>
            </a:r>
          </a:p>
        </p:txBody>
      </p:sp>
    </p:spTree>
    <p:extLst>
      <p:ext uri="{BB962C8B-B14F-4D97-AF65-F5344CB8AC3E}">
        <p14:creationId xmlns:p14="http://schemas.microsoft.com/office/powerpoint/2010/main" val="43986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74"/>
          <p:cNvGrpSpPr>
            <a:grpSpLocks/>
          </p:cNvGrpSpPr>
          <p:nvPr/>
        </p:nvGrpSpPr>
        <p:grpSpPr bwMode="auto">
          <a:xfrm>
            <a:off x="976313" y="2835275"/>
            <a:ext cx="609600" cy="990600"/>
            <a:chOff x="720" y="3093"/>
            <a:chExt cx="384" cy="624"/>
          </a:xfrm>
        </p:grpSpPr>
        <p:sp>
          <p:nvSpPr>
            <p:cNvPr id="2" name="Rectangle 4"/>
            <p:cNvSpPr>
              <a:spLocks noChangeArrowheads="1"/>
            </p:cNvSpPr>
            <p:nvPr/>
          </p:nvSpPr>
          <p:spPr bwMode="auto">
            <a:xfrm>
              <a:off x="720" y="3093"/>
              <a:ext cx="384" cy="624"/>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eaLnBrk="1" fontAlgn="auto" hangingPunct="1">
                <a:spcBef>
                  <a:spcPts val="0"/>
                </a:spcBef>
                <a:spcAft>
                  <a:spcPts val="0"/>
                </a:spcAft>
                <a:defRPr/>
              </a:pPr>
              <a:r>
                <a:rPr lang="en-US" sz="2400" dirty="0">
                  <a:latin typeface="Times New Roman" pitchFamily="18" charset="0"/>
                  <a:cs typeface="Times New Roman" pitchFamily="18" charset="0"/>
                </a:rPr>
                <a:t>A</a:t>
              </a:r>
              <a:endParaRPr lang="en-US" sz="2400" baseline="30000" dirty="0">
                <a:latin typeface="Times New Roman" pitchFamily="18" charset="0"/>
                <a:cs typeface="Times New Roman" pitchFamily="18" charset="0"/>
              </a:endParaRPr>
            </a:p>
            <a:p>
              <a:pPr algn="ctr" eaLnBrk="1" fontAlgn="auto" hangingPunct="1">
                <a:spcBef>
                  <a:spcPts val="0"/>
                </a:spcBef>
                <a:spcAft>
                  <a:spcPts val="0"/>
                </a:spcAft>
                <a:defRPr/>
              </a:pPr>
              <a:endParaRPr lang="en-US" sz="2400" baseline="30000" dirty="0">
                <a:latin typeface="Times New Roman" pitchFamily="18" charset="0"/>
                <a:cs typeface="Times New Roman" pitchFamily="18" charset="0"/>
              </a:endParaRPr>
            </a:p>
            <a:p>
              <a:pPr algn="ctr" eaLnBrk="1" fontAlgn="auto" hangingPunct="1">
                <a:spcBef>
                  <a:spcPts val="0"/>
                </a:spcBef>
                <a:spcAft>
                  <a:spcPts val="0"/>
                </a:spcAft>
                <a:defRPr/>
              </a:pPr>
              <a:r>
                <a:rPr lang="en-US" sz="2400" dirty="0">
                  <a:latin typeface="Times New Roman" pitchFamily="18" charset="0"/>
                  <a:cs typeface="Times New Roman" pitchFamily="18" charset="0"/>
                </a:rPr>
                <a:t>T</a:t>
              </a:r>
            </a:p>
          </p:txBody>
        </p:sp>
        <p:sp>
          <p:nvSpPr>
            <p:cNvPr id="3" name="Line 5"/>
            <p:cNvSpPr>
              <a:spLocks noChangeShapeType="1"/>
            </p:cNvSpPr>
            <p:nvPr/>
          </p:nvSpPr>
          <p:spPr bwMode="auto">
            <a:xfrm>
              <a:off x="864" y="3264"/>
              <a:ext cx="0" cy="240"/>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eaLnBrk="1" fontAlgn="auto" hangingPunct="1">
                <a:spcBef>
                  <a:spcPts val="0"/>
                </a:spcBef>
                <a:spcAft>
                  <a:spcPts val="0"/>
                </a:spcAft>
                <a:defRPr/>
              </a:pPr>
              <a:endParaRPr lang="en-US" sz="2400">
                <a:latin typeface="Times New Roman" pitchFamily="18" charset="0"/>
                <a:cs typeface="Times New Roman" pitchFamily="18" charset="0"/>
              </a:endParaRPr>
            </a:p>
          </p:txBody>
        </p:sp>
        <p:sp>
          <p:nvSpPr>
            <p:cNvPr id="4" name="Line 6"/>
            <p:cNvSpPr>
              <a:spLocks noChangeShapeType="1"/>
            </p:cNvSpPr>
            <p:nvPr/>
          </p:nvSpPr>
          <p:spPr bwMode="auto">
            <a:xfrm>
              <a:off x="912" y="3264"/>
              <a:ext cx="0" cy="240"/>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eaLnBrk="1" fontAlgn="auto" hangingPunct="1">
                <a:spcBef>
                  <a:spcPts val="0"/>
                </a:spcBef>
                <a:spcAft>
                  <a:spcPts val="0"/>
                </a:spcAft>
                <a:defRPr/>
              </a:pPr>
              <a:endParaRPr lang="en-US" sz="2400">
                <a:latin typeface="Times New Roman" pitchFamily="18" charset="0"/>
                <a:cs typeface="Times New Roman" pitchFamily="18" charset="0"/>
              </a:endParaRPr>
            </a:p>
          </p:txBody>
        </p:sp>
      </p:grpSp>
      <p:grpSp>
        <p:nvGrpSpPr>
          <p:cNvPr id="107" name="Group 98"/>
          <p:cNvGrpSpPr>
            <a:grpSpLocks/>
          </p:cNvGrpSpPr>
          <p:nvPr/>
        </p:nvGrpSpPr>
        <p:grpSpPr bwMode="auto">
          <a:xfrm>
            <a:off x="1281113" y="4413250"/>
            <a:ext cx="6553200" cy="795338"/>
            <a:chOff x="900" y="3408"/>
            <a:chExt cx="3948" cy="501"/>
          </a:xfrm>
        </p:grpSpPr>
        <p:sp>
          <p:nvSpPr>
            <p:cNvPr id="19493" name="Line 17"/>
            <p:cNvSpPr>
              <a:spLocks noChangeShapeType="1"/>
            </p:cNvSpPr>
            <p:nvPr/>
          </p:nvSpPr>
          <p:spPr bwMode="auto">
            <a:xfrm>
              <a:off x="900" y="3765"/>
              <a:ext cx="0" cy="144"/>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4" name="Line 18"/>
            <p:cNvSpPr>
              <a:spLocks noChangeShapeType="1"/>
            </p:cNvSpPr>
            <p:nvPr/>
          </p:nvSpPr>
          <p:spPr bwMode="auto">
            <a:xfrm>
              <a:off x="912" y="3900"/>
              <a:ext cx="3936" cy="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5" name="Line 19"/>
            <p:cNvSpPr>
              <a:spLocks noChangeShapeType="1"/>
            </p:cNvSpPr>
            <p:nvPr/>
          </p:nvSpPr>
          <p:spPr bwMode="auto">
            <a:xfrm flipH="1">
              <a:off x="4836" y="3408"/>
              <a:ext cx="12" cy="501"/>
            </a:xfrm>
            <a:prstGeom prst="line">
              <a:avLst/>
            </a:prstGeom>
            <a:noFill/>
            <a:ln w="38100">
              <a:solidFill>
                <a:srgbClr val="6633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1" name="Group 91"/>
          <p:cNvGrpSpPr>
            <a:grpSpLocks/>
          </p:cNvGrpSpPr>
          <p:nvPr/>
        </p:nvGrpSpPr>
        <p:grpSpPr bwMode="auto">
          <a:xfrm>
            <a:off x="7491413" y="3297238"/>
            <a:ext cx="685800" cy="1143000"/>
            <a:chOff x="4992" y="2976"/>
            <a:chExt cx="432" cy="720"/>
          </a:xfrm>
        </p:grpSpPr>
        <p:sp>
          <p:nvSpPr>
            <p:cNvPr id="112" name="Rectangle 27"/>
            <p:cNvSpPr>
              <a:spLocks noChangeArrowheads="1"/>
            </p:cNvSpPr>
            <p:nvPr/>
          </p:nvSpPr>
          <p:spPr bwMode="auto">
            <a:xfrm>
              <a:off x="4992" y="2976"/>
              <a:ext cx="432" cy="72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eaLnBrk="1" fontAlgn="auto" hangingPunct="1">
                <a:spcBef>
                  <a:spcPts val="0"/>
                </a:spcBef>
                <a:spcAft>
                  <a:spcPts val="0"/>
                </a:spcAft>
                <a:defRPr/>
              </a:pPr>
              <a:r>
                <a:rPr lang="en-US" sz="2400">
                  <a:latin typeface="Times New Roman" pitchFamily="18" charset="0"/>
                  <a:cs typeface="Times New Roman" pitchFamily="18" charset="0"/>
                </a:rPr>
                <a:t>G</a:t>
              </a:r>
              <a:endParaRPr lang="en-US" sz="2400" baseline="30000">
                <a:latin typeface="Times New Roman" pitchFamily="18" charset="0"/>
                <a:cs typeface="Times New Roman" pitchFamily="18" charset="0"/>
              </a:endParaRPr>
            </a:p>
            <a:p>
              <a:pPr algn="ctr" eaLnBrk="1" fontAlgn="auto" hangingPunct="1">
                <a:spcBef>
                  <a:spcPts val="0"/>
                </a:spcBef>
                <a:spcAft>
                  <a:spcPts val="0"/>
                </a:spcAft>
                <a:defRPr/>
              </a:pPr>
              <a:endParaRPr lang="en-US" sz="2400" baseline="30000">
                <a:latin typeface="Times New Roman" pitchFamily="18" charset="0"/>
                <a:cs typeface="Times New Roman" pitchFamily="18" charset="0"/>
              </a:endParaRPr>
            </a:p>
            <a:p>
              <a:pPr algn="ctr" eaLnBrk="1" fontAlgn="auto" hangingPunct="1">
                <a:spcBef>
                  <a:spcPts val="0"/>
                </a:spcBef>
                <a:spcAft>
                  <a:spcPts val="0"/>
                </a:spcAft>
                <a:defRPr/>
              </a:pPr>
              <a:r>
                <a:rPr lang="en-US" sz="2400">
                  <a:latin typeface="Times New Roman" pitchFamily="18" charset="0"/>
                  <a:cs typeface="Times New Roman" pitchFamily="18" charset="0"/>
                </a:rPr>
                <a:t>X</a:t>
              </a:r>
            </a:p>
          </p:txBody>
        </p:sp>
        <p:sp>
          <p:nvSpPr>
            <p:cNvPr id="113" name="Line 28"/>
            <p:cNvSpPr>
              <a:spLocks noChangeShapeType="1"/>
            </p:cNvSpPr>
            <p:nvPr/>
          </p:nvSpPr>
          <p:spPr bwMode="auto">
            <a:xfrm>
              <a:off x="5166" y="3237"/>
              <a:ext cx="0" cy="240"/>
            </a:xfrm>
            <a:prstGeom prst="lin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eaLnBrk="1" fontAlgn="auto" hangingPunct="1">
                <a:spcBef>
                  <a:spcPts val="0"/>
                </a:spcBef>
                <a:spcAft>
                  <a:spcPts val="0"/>
                </a:spcAft>
                <a:defRPr/>
              </a:pPr>
              <a:endParaRPr lang="en-US" sz="2400">
                <a:latin typeface="Times New Roman" pitchFamily="18" charset="0"/>
                <a:cs typeface="Times New Roman" pitchFamily="18" charset="0"/>
              </a:endParaRPr>
            </a:p>
          </p:txBody>
        </p:sp>
        <p:sp>
          <p:nvSpPr>
            <p:cNvPr id="114" name="Line 29"/>
            <p:cNvSpPr>
              <a:spLocks noChangeShapeType="1"/>
            </p:cNvSpPr>
            <p:nvPr/>
          </p:nvSpPr>
          <p:spPr bwMode="auto">
            <a:xfrm>
              <a:off x="5208" y="3237"/>
              <a:ext cx="0" cy="240"/>
            </a:xfrm>
            <a:prstGeom prst="lin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eaLnBrk="1" fontAlgn="auto" hangingPunct="1">
                <a:spcBef>
                  <a:spcPts val="0"/>
                </a:spcBef>
                <a:spcAft>
                  <a:spcPts val="0"/>
                </a:spcAft>
                <a:defRPr/>
              </a:pPr>
              <a:endParaRPr lang="en-US" sz="2400">
                <a:latin typeface="Times New Roman" pitchFamily="18" charset="0"/>
                <a:cs typeface="Times New Roman" pitchFamily="18" charset="0"/>
              </a:endParaRPr>
            </a:p>
          </p:txBody>
        </p:sp>
        <p:sp>
          <p:nvSpPr>
            <p:cNvPr id="115" name="Line 30"/>
            <p:cNvSpPr>
              <a:spLocks noChangeShapeType="1"/>
            </p:cNvSpPr>
            <p:nvPr/>
          </p:nvSpPr>
          <p:spPr bwMode="auto">
            <a:xfrm>
              <a:off x="5241" y="3237"/>
              <a:ext cx="0" cy="240"/>
            </a:xfrm>
            <a:prstGeom prst="lin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eaLnBrk="1" fontAlgn="auto" hangingPunct="1">
                <a:spcBef>
                  <a:spcPts val="0"/>
                </a:spcBef>
                <a:spcAft>
                  <a:spcPts val="0"/>
                </a:spcAft>
                <a:defRPr/>
              </a:pPr>
              <a:endParaRPr lang="en-US" sz="2400">
                <a:latin typeface="Times New Roman" pitchFamily="18" charset="0"/>
                <a:cs typeface="Times New Roman" pitchFamily="18" charset="0"/>
              </a:endParaRPr>
            </a:p>
          </p:txBody>
        </p:sp>
      </p:grpSp>
      <p:sp>
        <p:nvSpPr>
          <p:cNvPr id="116" name="Text Box 35"/>
          <p:cNvSpPr txBox="1">
            <a:spLocks noChangeArrowheads="1"/>
          </p:cNvSpPr>
          <p:nvPr/>
        </p:nvSpPr>
        <p:spPr bwMode="auto">
          <a:xfrm>
            <a:off x="1206500" y="52578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sz="2400" b="1">
                <a:solidFill>
                  <a:srgbClr val="800000"/>
                </a:solidFill>
                <a:latin typeface="Times New Roman" panose="02020603050405020304" pitchFamily="18" charset="0"/>
                <a:cs typeface="Times New Roman" panose="02020603050405020304" pitchFamily="18" charset="0"/>
              </a:rPr>
              <a:t>Do tác động của 5BU</a:t>
            </a:r>
          </a:p>
        </p:txBody>
      </p:sp>
      <p:cxnSp>
        <p:nvCxnSpPr>
          <p:cNvPr id="117" name="Straight Connector 116"/>
          <p:cNvCxnSpPr>
            <a:stCxn id="19493" idx="0"/>
          </p:cNvCxnSpPr>
          <p:nvPr/>
        </p:nvCxnSpPr>
        <p:spPr>
          <a:xfrm flipV="1">
            <a:off x="1281113" y="3838575"/>
            <a:ext cx="0" cy="1122363"/>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a:spLocks noChangeArrowheads="1"/>
          </p:cNvSpPr>
          <p:nvPr/>
        </p:nvSpPr>
        <p:spPr bwMode="auto">
          <a:xfrm>
            <a:off x="3505200" y="227806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sz="2400">
                <a:latin typeface="Times New Roman" panose="02020603050405020304" pitchFamily="18" charset="0"/>
                <a:cs typeface="Times New Roman" panose="02020603050405020304" pitchFamily="18" charset="0"/>
              </a:rPr>
              <a:t>A</a:t>
            </a:r>
          </a:p>
        </p:txBody>
      </p:sp>
      <p:cxnSp>
        <p:nvCxnSpPr>
          <p:cNvPr id="119" name="Straight Connector 118"/>
          <p:cNvCxnSpPr>
            <a:stCxn id="118" idx="2"/>
          </p:cNvCxnSpPr>
          <p:nvPr/>
        </p:nvCxnSpPr>
        <p:spPr>
          <a:xfrm>
            <a:off x="3708400" y="2735263"/>
            <a:ext cx="0" cy="357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118" idx="2"/>
          </p:cNvCxnSpPr>
          <p:nvPr/>
        </p:nvCxnSpPr>
        <p:spPr>
          <a:xfrm>
            <a:off x="3708400" y="2735263"/>
            <a:ext cx="0" cy="209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3641725" y="2749550"/>
            <a:ext cx="0" cy="357188"/>
          </a:xfrm>
          <a:prstGeom prst="line">
            <a:avLst/>
          </a:prstGeom>
        </p:spPr>
        <p:style>
          <a:lnRef idx="1">
            <a:schemeClr val="accent1"/>
          </a:lnRef>
          <a:fillRef idx="0">
            <a:schemeClr val="accent1"/>
          </a:fillRef>
          <a:effectRef idx="0">
            <a:schemeClr val="accent1"/>
          </a:effectRef>
          <a:fontRef idx="minor">
            <a:schemeClr val="tx1"/>
          </a:fontRef>
        </p:style>
      </p:cxnSp>
      <p:sp>
        <p:nvSpPr>
          <p:cNvPr id="122" name="TextBox 121"/>
          <p:cNvSpPr txBox="1">
            <a:spLocks noChangeArrowheads="1"/>
          </p:cNvSpPr>
          <p:nvPr/>
        </p:nvSpPr>
        <p:spPr bwMode="auto">
          <a:xfrm>
            <a:off x="3392488" y="3106738"/>
            <a:ext cx="760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2400">
                <a:latin typeface="Times New Roman" panose="02020603050405020304" pitchFamily="18" charset="0"/>
                <a:cs typeface="Times New Roman" panose="02020603050405020304" pitchFamily="18" charset="0"/>
              </a:rPr>
              <a:t>5BU</a:t>
            </a:r>
          </a:p>
        </p:txBody>
      </p:sp>
      <p:sp>
        <p:nvSpPr>
          <p:cNvPr id="123" name="TextBox 122"/>
          <p:cNvSpPr txBox="1">
            <a:spLocks noChangeArrowheads="1"/>
          </p:cNvSpPr>
          <p:nvPr/>
        </p:nvSpPr>
        <p:spPr bwMode="auto">
          <a:xfrm>
            <a:off x="5486400" y="258286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2400">
                <a:latin typeface="Times New Roman" panose="02020603050405020304" pitchFamily="18" charset="0"/>
                <a:cs typeface="Times New Roman" panose="02020603050405020304" pitchFamily="18" charset="0"/>
              </a:rPr>
              <a:t>G</a:t>
            </a:r>
          </a:p>
        </p:txBody>
      </p:sp>
      <p:cxnSp>
        <p:nvCxnSpPr>
          <p:cNvPr id="124" name="Straight Connector 123"/>
          <p:cNvCxnSpPr>
            <a:stCxn id="123" idx="2"/>
          </p:cNvCxnSpPr>
          <p:nvPr/>
        </p:nvCxnSpPr>
        <p:spPr>
          <a:xfrm>
            <a:off x="5689600" y="3040063"/>
            <a:ext cx="0" cy="323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648325" y="3033713"/>
            <a:ext cx="0" cy="323850"/>
          </a:xfrm>
          <a:prstGeom prst="line">
            <a:avLst/>
          </a:prstGeom>
        </p:spPr>
        <p:style>
          <a:lnRef idx="1">
            <a:schemeClr val="accent1"/>
          </a:lnRef>
          <a:fillRef idx="0">
            <a:schemeClr val="accent1"/>
          </a:fillRef>
          <a:effectRef idx="0">
            <a:schemeClr val="accent1"/>
          </a:effectRef>
          <a:fontRef idx="minor">
            <a:schemeClr val="tx1"/>
          </a:fontRef>
        </p:style>
      </p:cxnSp>
      <p:sp>
        <p:nvSpPr>
          <p:cNvPr id="126" name="TextBox 125"/>
          <p:cNvSpPr txBox="1">
            <a:spLocks noChangeArrowheads="1"/>
          </p:cNvSpPr>
          <p:nvPr/>
        </p:nvSpPr>
        <p:spPr bwMode="auto">
          <a:xfrm>
            <a:off x="5486400" y="3344863"/>
            <a:ext cx="760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2400">
                <a:latin typeface="Times New Roman" panose="02020603050405020304" pitchFamily="18" charset="0"/>
                <a:cs typeface="Times New Roman" panose="02020603050405020304" pitchFamily="18" charset="0"/>
              </a:rPr>
              <a:t>5BU</a:t>
            </a:r>
          </a:p>
        </p:txBody>
      </p:sp>
      <p:cxnSp>
        <p:nvCxnSpPr>
          <p:cNvPr id="127" name="Straight Connector 126"/>
          <p:cNvCxnSpPr/>
          <p:nvPr/>
        </p:nvCxnSpPr>
        <p:spPr>
          <a:xfrm flipV="1">
            <a:off x="1598613" y="2667000"/>
            <a:ext cx="1587500" cy="663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598613" y="3330575"/>
            <a:ext cx="1206500" cy="760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4038600" y="2201863"/>
            <a:ext cx="1116013" cy="593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4065588" y="2795588"/>
            <a:ext cx="838200" cy="9826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6021388" y="2460625"/>
            <a:ext cx="1012825" cy="623888"/>
          </a:xfrm>
          <a:prstGeom prst="line">
            <a:avLst/>
          </a:prstGeom>
        </p:spPr>
        <p:style>
          <a:lnRef idx="1">
            <a:schemeClr val="accent1"/>
          </a:lnRef>
          <a:fillRef idx="0">
            <a:schemeClr val="accent1"/>
          </a:fillRef>
          <a:effectRef idx="0">
            <a:schemeClr val="accent1"/>
          </a:effectRef>
          <a:fontRef idx="minor">
            <a:schemeClr val="tx1"/>
          </a:fontRef>
        </p:style>
      </p:cxnSp>
      <p:sp>
        <p:nvSpPr>
          <p:cNvPr id="133" name="TextBox 132"/>
          <p:cNvSpPr txBox="1">
            <a:spLocks noChangeArrowheads="1"/>
          </p:cNvSpPr>
          <p:nvPr/>
        </p:nvSpPr>
        <p:spPr bwMode="auto">
          <a:xfrm>
            <a:off x="6307138" y="2876550"/>
            <a:ext cx="1309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2400">
                <a:latin typeface="Times New Roman" panose="02020603050405020304" pitchFamily="18" charset="0"/>
                <a:cs typeface="Times New Roman" panose="02020603050405020304" pitchFamily="18" charset="0"/>
              </a:rPr>
              <a:t>Nhân đôi</a:t>
            </a:r>
          </a:p>
        </p:txBody>
      </p:sp>
      <p:sp>
        <p:nvSpPr>
          <p:cNvPr id="134" name="TextBox 133"/>
          <p:cNvSpPr txBox="1">
            <a:spLocks noChangeArrowheads="1"/>
          </p:cNvSpPr>
          <p:nvPr/>
        </p:nvSpPr>
        <p:spPr bwMode="auto">
          <a:xfrm>
            <a:off x="4268788" y="2667000"/>
            <a:ext cx="1309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2400">
                <a:latin typeface="Times New Roman" panose="02020603050405020304" pitchFamily="18" charset="0"/>
                <a:cs typeface="Times New Roman" panose="02020603050405020304" pitchFamily="18" charset="0"/>
              </a:rPr>
              <a:t>Nhân đôi</a:t>
            </a:r>
          </a:p>
        </p:txBody>
      </p:sp>
      <p:sp>
        <p:nvSpPr>
          <p:cNvPr id="135" name="TextBox 134"/>
          <p:cNvSpPr txBox="1">
            <a:spLocks noChangeArrowheads="1"/>
          </p:cNvSpPr>
          <p:nvPr/>
        </p:nvSpPr>
        <p:spPr bwMode="auto">
          <a:xfrm>
            <a:off x="2058988" y="3124200"/>
            <a:ext cx="1309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2400">
                <a:latin typeface="Times New Roman" panose="02020603050405020304" pitchFamily="18" charset="0"/>
                <a:cs typeface="Times New Roman" panose="02020603050405020304" pitchFamily="18" charset="0"/>
              </a:rPr>
              <a:t>Nhân đôi</a:t>
            </a:r>
          </a:p>
        </p:txBody>
      </p:sp>
      <p:cxnSp>
        <p:nvCxnSpPr>
          <p:cNvPr id="137" name="Straight Connector 136"/>
          <p:cNvCxnSpPr>
            <a:endCxn id="112" idx="1"/>
          </p:cNvCxnSpPr>
          <p:nvPr/>
        </p:nvCxnSpPr>
        <p:spPr>
          <a:xfrm>
            <a:off x="6008688" y="3067050"/>
            <a:ext cx="1470025" cy="801688"/>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134"/>
          <p:cNvSpPr txBox="1">
            <a:spLocks noChangeArrowheads="1"/>
          </p:cNvSpPr>
          <p:nvPr/>
        </p:nvSpPr>
        <p:spPr bwMode="auto">
          <a:xfrm>
            <a:off x="2058988" y="3124200"/>
            <a:ext cx="1309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2400">
                <a:latin typeface="Times New Roman" panose="02020603050405020304" pitchFamily="18" charset="0"/>
                <a:cs typeface="Times New Roman" panose="02020603050405020304" pitchFamily="18" charset="0"/>
              </a:rPr>
              <a:t>Nhân đôi</a:t>
            </a:r>
          </a:p>
        </p:txBody>
      </p:sp>
      <p:sp>
        <p:nvSpPr>
          <p:cNvPr id="19482" name="Rectangle 81"/>
          <p:cNvSpPr>
            <a:spLocks noChangeArrowheads="1"/>
          </p:cNvSpPr>
          <p:nvPr/>
        </p:nvSpPr>
        <p:spPr bwMode="auto">
          <a:xfrm>
            <a:off x="228600" y="457200"/>
            <a:ext cx="8534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sz="2400">
                <a:solidFill>
                  <a:srgbClr val="0000CC"/>
                </a:solidFill>
                <a:latin typeface="Times New Roman" panose="02020603050405020304" pitchFamily="18" charset="0"/>
                <a:cs typeface="Times New Roman" panose="02020603050405020304" pitchFamily="18" charset="0"/>
              </a:rPr>
              <a:t>- Tác nhân hóa học: 5-brôm uraxin (5BU) là chất đồng đẳng của Timin gây thay thế A-T bằng G-X.</a:t>
            </a:r>
          </a:p>
          <a:p>
            <a:pPr eaLnBrk="1" hangingPunct="1">
              <a:buFont typeface="Arial" panose="020B0604020202020204" pitchFamily="34" charset="0"/>
              <a:buNone/>
            </a:pPr>
            <a:r>
              <a:rPr lang="en-US" sz="2400">
                <a:solidFill>
                  <a:srgbClr val="0000CC"/>
                </a:solidFill>
                <a:latin typeface="Times New Roman" panose="02020603050405020304" pitchFamily="18" charset="0"/>
                <a:cs typeface="Times New Roman" panose="02020603050405020304" pitchFamily="18" charset="0"/>
              </a:rPr>
              <a:t>   VD: A-T </a:t>
            </a:r>
            <a:r>
              <a:rPr lang="en-US" sz="240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A-5BU  G-5BU  G-X (3 lần nhân đôi).</a:t>
            </a:r>
            <a:endParaRPr lang="en-US" sz="2400">
              <a:solidFill>
                <a:srgbClr val="0000CC"/>
              </a:solidFill>
              <a:latin typeface="Times New Roman" panose="02020603050405020304" pitchFamily="18" charset="0"/>
              <a:cs typeface="Times New Roman" panose="02020603050405020304" pitchFamily="18" charset="0"/>
            </a:endParaRPr>
          </a:p>
        </p:txBody>
      </p:sp>
      <p:cxnSp>
        <p:nvCxnSpPr>
          <p:cNvPr id="6" name="Straight Connector 116"/>
          <p:cNvCxnSpPr>
            <a:endCxn id="104" idx="2"/>
          </p:cNvCxnSpPr>
          <p:nvPr/>
        </p:nvCxnSpPr>
        <p:spPr>
          <a:xfrm flipV="1">
            <a:off x="1296988" y="3810000"/>
            <a:ext cx="0" cy="1154113"/>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74"/>
          <p:cNvGrpSpPr>
            <a:grpSpLocks/>
          </p:cNvGrpSpPr>
          <p:nvPr/>
        </p:nvGrpSpPr>
        <p:grpSpPr bwMode="auto">
          <a:xfrm>
            <a:off x="992188" y="2819400"/>
            <a:ext cx="609600" cy="990600"/>
            <a:chOff x="720" y="3093"/>
            <a:chExt cx="384" cy="624"/>
          </a:xfrm>
        </p:grpSpPr>
        <p:sp>
          <p:nvSpPr>
            <p:cNvPr id="104" name="Rectangle 4"/>
            <p:cNvSpPr>
              <a:spLocks noChangeArrowheads="1"/>
            </p:cNvSpPr>
            <p:nvPr/>
          </p:nvSpPr>
          <p:spPr bwMode="auto">
            <a:xfrm>
              <a:off x="720" y="3093"/>
              <a:ext cx="384" cy="624"/>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eaLnBrk="1" fontAlgn="auto" hangingPunct="1">
                <a:spcBef>
                  <a:spcPts val="0"/>
                </a:spcBef>
                <a:spcAft>
                  <a:spcPts val="0"/>
                </a:spcAft>
                <a:defRPr/>
              </a:pPr>
              <a:r>
                <a:rPr lang="en-US" sz="2400" dirty="0">
                  <a:latin typeface="Times New Roman" pitchFamily="18" charset="0"/>
                  <a:cs typeface="Times New Roman" pitchFamily="18" charset="0"/>
                </a:rPr>
                <a:t>A</a:t>
              </a:r>
              <a:endParaRPr lang="en-US" sz="2400" baseline="30000" dirty="0">
                <a:latin typeface="Times New Roman" pitchFamily="18" charset="0"/>
                <a:cs typeface="Times New Roman" pitchFamily="18" charset="0"/>
              </a:endParaRPr>
            </a:p>
            <a:p>
              <a:pPr algn="ctr" eaLnBrk="1" fontAlgn="auto" hangingPunct="1">
                <a:spcBef>
                  <a:spcPts val="0"/>
                </a:spcBef>
                <a:spcAft>
                  <a:spcPts val="0"/>
                </a:spcAft>
                <a:defRPr/>
              </a:pPr>
              <a:endParaRPr lang="en-US" sz="2400" baseline="30000" dirty="0">
                <a:latin typeface="Times New Roman" pitchFamily="18" charset="0"/>
                <a:cs typeface="Times New Roman" pitchFamily="18" charset="0"/>
              </a:endParaRPr>
            </a:p>
            <a:p>
              <a:pPr algn="ctr" eaLnBrk="1" fontAlgn="auto" hangingPunct="1">
                <a:spcBef>
                  <a:spcPts val="0"/>
                </a:spcBef>
                <a:spcAft>
                  <a:spcPts val="0"/>
                </a:spcAft>
                <a:defRPr/>
              </a:pPr>
              <a:r>
                <a:rPr lang="en-US" sz="2400" dirty="0">
                  <a:latin typeface="Times New Roman" pitchFamily="18" charset="0"/>
                  <a:cs typeface="Times New Roman" pitchFamily="18" charset="0"/>
                </a:rPr>
                <a:t>T</a:t>
              </a:r>
            </a:p>
          </p:txBody>
        </p:sp>
        <p:sp>
          <p:nvSpPr>
            <p:cNvPr id="105" name="Line 5"/>
            <p:cNvSpPr>
              <a:spLocks noChangeShapeType="1"/>
            </p:cNvSpPr>
            <p:nvPr/>
          </p:nvSpPr>
          <p:spPr bwMode="auto">
            <a:xfrm>
              <a:off x="864" y="3264"/>
              <a:ext cx="0" cy="240"/>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eaLnBrk="1" fontAlgn="auto" hangingPunct="1">
                <a:spcBef>
                  <a:spcPts val="0"/>
                </a:spcBef>
                <a:spcAft>
                  <a:spcPts val="0"/>
                </a:spcAft>
                <a:defRPr/>
              </a:pPr>
              <a:endParaRPr lang="en-US" sz="2400">
                <a:latin typeface="Times New Roman" pitchFamily="18" charset="0"/>
                <a:cs typeface="Times New Roman" pitchFamily="18" charset="0"/>
              </a:endParaRPr>
            </a:p>
          </p:txBody>
        </p:sp>
        <p:sp>
          <p:nvSpPr>
            <p:cNvPr id="106" name="Line 6"/>
            <p:cNvSpPr>
              <a:spLocks noChangeShapeType="1"/>
            </p:cNvSpPr>
            <p:nvPr/>
          </p:nvSpPr>
          <p:spPr bwMode="auto">
            <a:xfrm>
              <a:off x="912" y="3264"/>
              <a:ext cx="0" cy="240"/>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eaLnBrk="1" fontAlgn="auto" hangingPunct="1">
                <a:spcBef>
                  <a:spcPts val="0"/>
                </a:spcBef>
                <a:spcAft>
                  <a:spcPts val="0"/>
                </a:spcAft>
                <a:defRPr/>
              </a:pPr>
              <a:endParaRPr lang="en-US" sz="2400">
                <a:latin typeface="Times New Roman" pitchFamily="18" charset="0"/>
                <a:cs typeface="Times New Roman" pitchFamily="18" charset="0"/>
              </a:endParaRPr>
            </a:p>
          </p:txBody>
        </p:sp>
      </p:grpSp>
      <p:cxnSp>
        <p:nvCxnSpPr>
          <p:cNvPr id="8" name="Straight Connector 116"/>
          <p:cNvCxnSpPr>
            <a:endCxn id="104" idx="2"/>
          </p:cNvCxnSpPr>
          <p:nvPr/>
        </p:nvCxnSpPr>
        <p:spPr>
          <a:xfrm flipV="1">
            <a:off x="1312863" y="3794125"/>
            <a:ext cx="0" cy="1154113"/>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524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500"/>
                                        <p:tgtEl>
                                          <p:spTgt spid="1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barn(inVertical)">
                                      <p:cBhvr>
                                        <p:cTn id="12" dur="500"/>
                                        <p:tgtEl>
                                          <p:spTgt spid="127"/>
                                        </p:tgtEl>
                                      </p:cBhvr>
                                    </p:animEffect>
                                  </p:childTnLst>
                                </p:cTn>
                              </p:par>
                              <p:par>
                                <p:cTn id="13" presetID="16" presetClass="entr" presetSubtype="21" fill="hold" nodeType="withEffect">
                                  <p:stCondLst>
                                    <p:cond delay="0"/>
                                  </p:stCondLst>
                                  <p:childTnLst>
                                    <p:set>
                                      <p:cBhvr>
                                        <p:cTn id="14" dur="1" fill="hold">
                                          <p:stCondLst>
                                            <p:cond delay="0"/>
                                          </p:stCondLst>
                                        </p:cTn>
                                        <p:tgtEl>
                                          <p:spTgt spid="128"/>
                                        </p:tgtEl>
                                        <p:attrNameLst>
                                          <p:attrName>style.visibility</p:attrName>
                                        </p:attrNameLst>
                                      </p:cBhvr>
                                      <p:to>
                                        <p:strVal val="visible"/>
                                      </p:to>
                                    </p:set>
                                    <p:animEffect transition="in" filter="barn(inVertical)">
                                      <p:cBhvr>
                                        <p:cTn id="15" dur="500"/>
                                        <p:tgtEl>
                                          <p:spTgt spid="12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5"/>
                                        </p:tgtEl>
                                        <p:attrNameLst>
                                          <p:attrName>style.visibility</p:attrName>
                                        </p:attrNameLst>
                                      </p:cBhvr>
                                      <p:to>
                                        <p:strVal val="visible"/>
                                      </p:to>
                                    </p:set>
                                    <p:animEffect transition="in" filter="barn(inVertical)">
                                      <p:cBhvr>
                                        <p:cTn id="18" dur="500"/>
                                        <p:tgtEl>
                                          <p:spTgt spid="13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8"/>
                                        </p:tgtEl>
                                        <p:attrNameLst>
                                          <p:attrName>style.visibility</p:attrName>
                                        </p:attrNameLst>
                                      </p:cBhvr>
                                      <p:to>
                                        <p:strVal val="visible"/>
                                      </p:to>
                                    </p:set>
                                    <p:animEffect transition="in" filter="barn(inVertical)">
                                      <p:cBhvr>
                                        <p:cTn id="21" dur="500"/>
                                        <p:tgtEl>
                                          <p:spTgt spid="118"/>
                                        </p:tgtEl>
                                      </p:cBhvr>
                                    </p:animEffect>
                                  </p:childTnLst>
                                </p:cTn>
                              </p:par>
                              <p:par>
                                <p:cTn id="22" presetID="16" presetClass="entr" presetSubtype="21" fill="hold" nodeType="withEffect">
                                  <p:stCondLst>
                                    <p:cond delay="0"/>
                                  </p:stCondLst>
                                  <p:childTnLst>
                                    <p:set>
                                      <p:cBhvr>
                                        <p:cTn id="23" dur="1" fill="hold">
                                          <p:stCondLst>
                                            <p:cond delay="0"/>
                                          </p:stCondLst>
                                        </p:cTn>
                                        <p:tgtEl>
                                          <p:spTgt spid="121"/>
                                        </p:tgtEl>
                                        <p:attrNameLst>
                                          <p:attrName>style.visibility</p:attrName>
                                        </p:attrNameLst>
                                      </p:cBhvr>
                                      <p:to>
                                        <p:strVal val="visible"/>
                                      </p:to>
                                    </p:set>
                                    <p:animEffect transition="in" filter="barn(inVertical)">
                                      <p:cBhvr>
                                        <p:cTn id="24" dur="500"/>
                                        <p:tgtEl>
                                          <p:spTgt spid="121"/>
                                        </p:tgtEl>
                                      </p:cBhvr>
                                    </p:animEffect>
                                  </p:childTnLst>
                                </p:cTn>
                              </p:par>
                              <p:par>
                                <p:cTn id="25" presetID="16" presetClass="entr" presetSubtype="21" fill="hold" nodeType="with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barn(inVertical)">
                                      <p:cBhvr>
                                        <p:cTn id="27" dur="500"/>
                                        <p:tgtEl>
                                          <p:spTgt spid="11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2"/>
                                        </p:tgtEl>
                                        <p:attrNameLst>
                                          <p:attrName>style.visibility</p:attrName>
                                        </p:attrNameLst>
                                      </p:cBhvr>
                                      <p:to>
                                        <p:strVal val="visible"/>
                                      </p:to>
                                    </p:set>
                                    <p:animEffect transition="in" filter="barn(inVertical)">
                                      <p:cBhvr>
                                        <p:cTn id="30" dur="500"/>
                                        <p:tgtEl>
                                          <p:spTgt spid="12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nodeType="clickEffect">
                                  <p:stCondLst>
                                    <p:cond delay="0"/>
                                  </p:stCondLst>
                                  <p:childTnLst>
                                    <p:set>
                                      <p:cBhvr>
                                        <p:cTn id="34" dur="1" fill="hold">
                                          <p:stCondLst>
                                            <p:cond delay="0"/>
                                          </p:stCondLst>
                                        </p:cTn>
                                        <p:tgtEl>
                                          <p:spTgt spid="129"/>
                                        </p:tgtEl>
                                        <p:attrNameLst>
                                          <p:attrName>style.visibility</p:attrName>
                                        </p:attrNameLst>
                                      </p:cBhvr>
                                      <p:to>
                                        <p:strVal val="visible"/>
                                      </p:to>
                                    </p:set>
                                    <p:animEffect transition="in" filter="barn(inVertical)">
                                      <p:cBhvr>
                                        <p:cTn id="35" dur="500"/>
                                        <p:tgtEl>
                                          <p:spTgt spid="129"/>
                                        </p:tgtEl>
                                      </p:cBhvr>
                                    </p:animEffect>
                                  </p:childTnLst>
                                </p:cTn>
                              </p:par>
                              <p:par>
                                <p:cTn id="36" presetID="16" presetClass="entr" presetSubtype="21" fill="hold" nodeType="withEffect">
                                  <p:stCondLst>
                                    <p:cond delay="0"/>
                                  </p:stCondLst>
                                  <p:childTnLst>
                                    <p:set>
                                      <p:cBhvr>
                                        <p:cTn id="37" dur="1" fill="hold">
                                          <p:stCondLst>
                                            <p:cond delay="0"/>
                                          </p:stCondLst>
                                        </p:cTn>
                                        <p:tgtEl>
                                          <p:spTgt spid="130"/>
                                        </p:tgtEl>
                                        <p:attrNameLst>
                                          <p:attrName>style.visibility</p:attrName>
                                        </p:attrNameLst>
                                      </p:cBhvr>
                                      <p:to>
                                        <p:strVal val="visible"/>
                                      </p:to>
                                    </p:set>
                                    <p:animEffect transition="in" filter="barn(inVertical)">
                                      <p:cBhvr>
                                        <p:cTn id="38" dur="500"/>
                                        <p:tgtEl>
                                          <p:spTgt spid="130"/>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34"/>
                                        </p:tgtEl>
                                        <p:attrNameLst>
                                          <p:attrName>style.visibility</p:attrName>
                                        </p:attrNameLst>
                                      </p:cBhvr>
                                      <p:to>
                                        <p:strVal val="visible"/>
                                      </p:to>
                                    </p:set>
                                    <p:animEffect transition="in" filter="barn(inVertical)">
                                      <p:cBhvr>
                                        <p:cTn id="41" dur="500"/>
                                        <p:tgtEl>
                                          <p:spTgt spid="13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23"/>
                                        </p:tgtEl>
                                        <p:attrNameLst>
                                          <p:attrName>style.visibility</p:attrName>
                                        </p:attrNameLst>
                                      </p:cBhvr>
                                      <p:to>
                                        <p:strVal val="visible"/>
                                      </p:to>
                                    </p:set>
                                    <p:animEffect transition="in" filter="barn(inVertical)">
                                      <p:cBhvr>
                                        <p:cTn id="44" dur="500"/>
                                        <p:tgtEl>
                                          <p:spTgt spid="123"/>
                                        </p:tgtEl>
                                      </p:cBhvr>
                                    </p:animEffect>
                                  </p:childTnLst>
                                </p:cTn>
                              </p:par>
                              <p:par>
                                <p:cTn id="45" presetID="16" presetClass="entr" presetSubtype="21" fill="hold" nodeType="withEffect">
                                  <p:stCondLst>
                                    <p:cond delay="0"/>
                                  </p:stCondLst>
                                  <p:childTnLst>
                                    <p:set>
                                      <p:cBhvr>
                                        <p:cTn id="46" dur="1" fill="hold">
                                          <p:stCondLst>
                                            <p:cond delay="0"/>
                                          </p:stCondLst>
                                        </p:cTn>
                                        <p:tgtEl>
                                          <p:spTgt spid="125"/>
                                        </p:tgtEl>
                                        <p:attrNameLst>
                                          <p:attrName>style.visibility</p:attrName>
                                        </p:attrNameLst>
                                      </p:cBhvr>
                                      <p:to>
                                        <p:strVal val="visible"/>
                                      </p:to>
                                    </p:set>
                                    <p:animEffect transition="in" filter="barn(inVertical)">
                                      <p:cBhvr>
                                        <p:cTn id="47" dur="500"/>
                                        <p:tgtEl>
                                          <p:spTgt spid="125"/>
                                        </p:tgtEl>
                                      </p:cBhvr>
                                    </p:animEffect>
                                  </p:childTnLst>
                                </p:cTn>
                              </p:par>
                              <p:par>
                                <p:cTn id="48" presetID="16" presetClass="entr" presetSubtype="21" fill="hold" nodeType="withEffect">
                                  <p:stCondLst>
                                    <p:cond delay="0"/>
                                  </p:stCondLst>
                                  <p:childTnLst>
                                    <p:set>
                                      <p:cBhvr>
                                        <p:cTn id="49" dur="1" fill="hold">
                                          <p:stCondLst>
                                            <p:cond delay="0"/>
                                          </p:stCondLst>
                                        </p:cTn>
                                        <p:tgtEl>
                                          <p:spTgt spid="124"/>
                                        </p:tgtEl>
                                        <p:attrNameLst>
                                          <p:attrName>style.visibility</p:attrName>
                                        </p:attrNameLst>
                                      </p:cBhvr>
                                      <p:to>
                                        <p:strVal val="visible"/>
                                      </p:to>
                                    </p:set>
                                    <p:animEffect transition="in" filter="barn(inVertical)">
                                      <p:cBhvr>
                                        <p:cTn id="50" dur="500"/>
                                        <p:tgtEl>
                                          <p:spTgt spid="124"/>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26"/>
                                        </p:tgtEl>
                                        <p:attrNameLst>
                                          <p:attrName>style.visibility</p:attrName>
                                        </p:attrNameLst>
                                      </p:cBhvr>
                                      <p:to>
                                        <p:strVal val="visible"/>
                                      </p:to>
                                    </p:set>
                                    <p:animEffect transition="in" filter="barn(inVertical)">
                                      <p:cBhvr>
                                        <p:cTn id="53" dur="500"/>
                                        <p:tgtEl>
                                          <p:spTgt spid="12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ntr" presetSubtype="21" fill="hold" nodeType="clickEffect">
                                  <p:stCondLst>
                                    <p:cond delay="0"/>
                                  </p:stCondLst>
                                  <p:childTnLst>
                                    <p:set>
                                      <p:cBhvr>
                                        <p:cTn id="57" dur="1" fill="hold">
                                          <p:stCondLst>
                                            <p:cond delay="0"/>
                                          </p:stCondLst>
                                        </p:cTn>
                                        <p:tgtEl>
                                          <p:spTgt spid="131"/>
                                        </p:tgtEl>
                                        <p:attrNameLst>
                                          <p:attrName>style.visibility</p:attrName>
                                        </p:attrNameLst>
                                      </p:cBhvr>
                                      <p:to>
                                        <p:strVal val="visible"/>
                                      </p:to>
                                    </p:set>
                                    <p:animEffect transition="in" filter="barn(inVertical)">
                                      <p:cBhvr>
                                        <p:cTn id="58" dur="500"/>
                                        <p:tgtEl>
                                          <p:spTgt spid="131"/>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33"/>
                                        </p:tgtEl>
                                        <p:attrNameLst>
                                          <p:attrName>style.visibility</p:attrName>
                                        </p:attrNameLst>
                                      </p:cBhvr>
                                      <p:to>
                                        <p:strVal val="visible"/>
                                      </p:to>
                                    </p:set>
                                    <p:animEffect transition="in" filter="barn(inVertical)">
                                      <p:cBhvr>
                                        <p:cTn id="61" dur="500"/>
                                        <p:tgtEl>
                                          <p:spTgt spid="133"/>
                                        </p:tgtEl>
                                      </p:cBhvr>
                                    </p:animEffect>
                                  </p:childTnLst>
                                </p:cTn>
                              </p:par>
                              <p:par>
                                <p:cTn id="62" presetID="16" presetClass="entr" presetSubtype="21" fill="hold" nodeType="withEffect">
                                  <p:stCondLst>
                                    <p:cond delay="0"/>
                                  </p:stCondLst>
                                  <p:childTnLst>
                                    <p:set>
                                      <p:cBhvr>
                                        <p:cTn id="63" dur="1" fill="hold">
                                          <p:stCondLst>
                                            <p:cond delay="0"/>
                                          </p:stCondLst>
                                        </p:cTn>
                                        <p:tgtEl>
                                          <p:spTgt spid="137"/>
                                        </p:tgtEl>
                                        <p:attrNameLst>
                                          <p:attrName>style.visibility</p:attrName>
                                        </p:attrNameLst>
                                      </p:cBhvr>
                                      <p:to>
                                        <p:strVal val="visible"/>
                                      </p:to>
                                    </p:set>
                                    <p:animEffect transition="in" filter="barn(inVertical)">
                                      <p:cBhvr>
                                        <p:cTn id="64" dur="500"/>
                                        <p:tgtEl>
                                          <p:spTgt spid="137"/>
                                        </p:tgtEl>
                                      </p:cBhvr>
                                    </p:animEffect>
                                  </p:childTnLst>
                                </p:cTn>
                              </p:par>
                              <p:par>
                                <p:cTn id="65" presetID="16" presetClass="entr" presetSubtype="21" fill="hold" nodeType="withEffect">
                                  <p:stCondLst>
                                    <p:cond delay="0"/>
                                  </p:stCondLst>
                                  <p:childTnLst>
                                    <p:set>
                                      <p:cBhvr>
                                        <p:cTn id="66" dur="1" fill="hold">
                                          <p:stCondLst>
                                            <p:cond delay="0"/>
                                          </p:stCondLst>
                                        </p:cTn>
                                        <p:tgtEl>
                                          <p:spTgt spid="111"/>
                                        </p:tgtEl>
                                        <p:attrNameLst>
                                          <p:attrName>style.visibility</p:attrName>
                                        </p:attrNameLst>
                                      </p:cBhvr>
                                      <p:to>
                                        <p:strVal val="visible"/>
                                      </p:to>
                                    </p:set>
                                    <p:animEffect transition="in" filter="barn(inVertical)">
                                      <p:cBhvr>
                                        <p:cTn id="67" dur="500"/>
                                        <p:tgtEl>
                                          <p:spTgt spid="11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ntr" presetSubtype="21" fill="hold" nodeType="clickEffect">
                                  <p:stCondLst>
                                    <p:cond delay="0"/>
                                  </p:stCondLst>
                                  <p:childTnLst>
                                    <p:set>
                                      <p:cBhvr>
                                        <p:cTn id="71" dur="1" fill="hold">
                                          <p:stCondLst>
                                            <p:cond delay="0"/>
                                          </p:stCondLst>
                                        </p:cTn>
                                        <p:tgtEl>
                                          <p:spTgt spid="107"/>
                                        </p:tgtEl>
                                        <p:attrNameLst>
                                          <p:attrName>style.visibility</p:attrName>
                                        </p:attrNameLst>
                                      </p:cBhvr>
                                      <p:to>
                                        <p:strVal val="visible"/>
                                      </p:to>
                                    </p:set>
                                    <p:animEffect transition="in" filter="barn(inVertical)">
                                      <p:cBhvr>
                                        <p:cTn id="72" dur="500"/>
                                        <p:tgtEl>
                                          <p:spTgt spid="107"/>
                                        </p:tgtEl>
                                      </p:cBhvr>
                                    </p:animEffect>
                                  </p:childTnLst>
                                </p:cTn>
                              </p:par>
                              <p:par>
                                <p:cTn id="73" presetID="16" presetClass="entr" presetSubtype="21" fill="hold" nodeType="withEffect">
                                  <p:stCondLst>
                                    <p:cond delay="0"/>
                                  </p:stCondLst>
                                  <p:childTnLst>
                                    <p:set>
                                      <p:cBhvr>
                                        <p:cTn id="74" dur="1" fill="hold">
                                          <p:stCondLst>
                                            <p:cond delay="0"/>
                                          </p:stCondLst>
                                        </p:cTn>
                                        <p:tgtEl>
                                          <p:spTgt spid="117"/>
                                        </p:tgtEl>
                                        <p:attrNameLst>
                                          <p:attrName>style.visibility</p:attrName>
                                        </p:attrNameLst>
                                      </p:cBhvr>
                                      <p:to>
                                        <p:strVal val="visible"/>
                                      </p:to>
                                    </p:set>
                                    <p:animEffect transition="in" filter="barn(inVertical)">
                                      <p:cBhvr>
                                        <p:cTn id="75" dur="500"/>
                                        <p:tgtEl>
                                          <p:spTgt spid="11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116"/>
                                        </p:tgtEl>
                                        <p:attrNameLst>
                                          <p:attrName>style.visibility</p:attrName>
                                        </p:attrNameLst>
                                      </p:cBhvr>
                                      <p:to>
                                        <p:strVal val="visible"/>
                                      </p:to>
                                    </p:set>
                                    <p:animEffect transition="in" filter="barn(inVertical)">
                                      <p:cBhvr>
                                        <p:cTn id="80" dur="500"/>
                                        <p:tgtEl>
                                          <p:spTgt spid="116"/>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barn(inVertical)">
                                      <p:cBhvr>
                                        <p:cTn id="83" dur="500"/>
                                        <p:tgtEl>
                                          <p:spTgt spid="5"/>
                                        </p:tgtEl>
                                      </p:cBhvr>
                                    </p:animEffect>
                                  </p:childTnLst>
                                </p:cTn>
                              </p:par>
                              <p:par>
                                <p:cTn id="84" presetID="16" presetClass="entr" presetSubtype="21" fill="hold" nodeType="with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barn(inVertical)">
                                      <p:cBhvr>
                                        <p:cTn id="86" dur="500"/>
                                        <p:tgtEl>
                                          <p:spTgt spid="6"/>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6" presetClass="entr" presetSubtype="21" fill="hold"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barn(inVertical)">
                                      <p:cBhvr>
                                        <p:cTn id="91" dur="500"/>
                                        <p:tgtEl>
                                          <p:spTgt spid="7"/>
                                        </p:tgtEl>
                                      </p:cBhvr>
                                    </p:animEffect>
                                  </p:childTnLst>
                                </p:cTn>
                              </p:par>
                              <p:par>
                                <p:cTn id="92" presetID="16" presetClass="entr" presetSubtype="21" fill="hold" nodeType="with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barn(inVertical)">
                                      <p:cBhvr>
                                        <p:cTn id="9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8" grpId="0"/>
      <p:bldP spid="122" grpId="0"/>
      <p:bldP spid="123" grpId="0"/>
      <p:bldP spid="126" grpId="0"/>
      <p:bldP spid="133" grpId="0"/>
      <p:bldP spid="134" grpId="0"/>
      <p:bldP spid="135"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sz="half" idx="1"/>
          </p:nvPr>
        </p:nvSpPr>
        <p:spPr/>
        <p:txBody>
          <a:bodyPr/>
          <a:lstStyle/>
          <a:p>
            <a:pPr algn="just">
              <a:lnSpc>
                <a:spcPct val="130000"/>
              </a:lnSpc>
              <a:buNone/>
            </a:pPr>
            <a:r>
              <a:rPr lang="en-US" sz="2400" dirty="0" smtClean="0">
                <a:solidFill>
                  <a:srgbClr val="C00000"/>
                </a:solidFill>
              </a:rPr>
              <a:t>b. </a:t>
            </a:r>
            <a:r>
              <a:rPr lang="en-US" sz="2400" dirty="0" err="1" smtClean="0">
                <a:solidFill>
                  <a:srgbClr val="C00000"/>
                </a:solidFill>
              </a:rPr>
              <a:t>Tác</a:t>
            </a:r>
            <a:r>
              <a:rPr lang="en-US" sz="2400" dirty="0" smtClean="0">
                <a:solidFill>
                  <a:srgbClr val="C00000"/>
                </a:solidFill>
              </a:rPr>
              <a:t> </a:t>
            </a:r>
            <a:r>
              <a:rPr lang="en-US" sz="2400" dirty="0" err="1" smtClean="0">
                <a:solidFill>
                  <a:srgbClr val="C00000"/>
                </a:solidFill>
              </a:rPr>
              <a:t>động</a:t>
            </a:r>
            <a:r>
              <a:rPr lang="en-US" sz="2400" dirty="0" smtClean="0">
                <a:solidFill>
                  <a:srgbClr val="C00000"/>
                </a:solidFill>
              </a:rPr>
              <a:t> </a:t>
            </a:r>
            <a:r>
              <a:rPr lang="en-US" sz="2400" dirty="0" err="1" smtClean="0">
                <a:solidFill>
                  <a:srgbClr val="C00000"/>
                </a:solidFill>
              </a:rPr>
              <a:t>của</a:t>
            </a:r>
            <a:r>
              <a:rPr lang="en-US" sz="2400" dirty="0" smtClean="0">
                <a:solidFill>
                  <a:srgbClr val="C00000"/>
                </a:solidFill>
              </a:rPr>
              <a:t> </a:t>
            </a:r>
            <a:r>
              <a:rPr lang="en-US" sz="2400" dirty="0" err="1" smtClean="0">
                <a:solidFill>
                  <a:srgbClr val="C00000"/>
                </a:solidFill>
              </a:rPr>
              <a:t>các</a:t>
            </a:r>
            <a:r>
              <a:rPr lang="en-US" sz="2400" dirty="0" smtClean="0">
                <a:solidFill>
                  <a:srgbClr val="C00000"/>
                </a:solidFill>
              </a:rPr>
              <a:t> </a:t>
            </a:r>
            <a:r>
              <a:rPr lang="en-US" sz="2400" dirty="0" err="1" smtClean="0">
                <a:solidFill>
                  <a:srgbClr val="C00000"/>
                </a:solidFill>
              </a:rPr>
              <a:t>tác</a:t>
            </a:r>
            <a:r>
              <a:rPr lang="en-US" sz="2400" dirty="0" smtClean="0">
                <a:solidFill>
                  <a:srgbClr val="C00000"/>
                </a:solidFill>
              </a:rPr>
              <a:t> </a:t>
            </a:r>
            <a:r>
              <a:rPr lang="en-US" sz="2400" dirty="0" err="1" smtClean="0">
                <a:solidFill>
                  <a:srgbClr val="C00000"/>
                </a:solidFill>
              </a:rPr>
              <a:t>nhân</a:t>
            </a:r>
            <a:r>
              <a:rPr lang="en-US" sz="2400" dirty="0" smtClean="0">
                <a:solidFill>
                  <a:srgbClr val="C00000"/>
                </a:solidFill>
              </a:rPr>
              <a:t> </a:t>
            </a:r>
            <a:r>
              <a:rPr lang="en-US" sz="2400" dirty="0" err="1" smtClean="0">
                <a:solidFill>
                  <a:srgbClr val="C00000"/>
                </a:solidFill>
              </a:rPr>
              <a:t>gây</a:t>
            </a:r>
            <a:r>
              <a:rPr lang="en-US" sz="2400" dirty="0" smtClean="0">
                <a:solidFill>
                  <a:srgbClr val="C00000"/>
                </a:solidFill>
              </a:rPr>
              <a:t> </a:t>
            </a:r>
            <a:r>
              <a:rPr lang="en-US" sz="2400" dirty="0" err="1" smtClean="0">
                <a:solidFill>
                  <a:srgbClr val="C00000"/>
                </a:solidFill>
              </a:rPr>
              <a:t>đột</a:t>
            </a:r>
            <a:r>
              <a:rPr lang="en-US" sz="2400" dirty="0" smtClean="0">
                <a:solidFill>
                  <a:srgbClr val="C00000"/>
                </a:solidFill>
              </a:rPr>
              <a:t> </a:t>
            </a:r>
            <a:r>
              <a:rPr lang="en-US" sz="2400" dirty="0" err="1" smtClean="0">
                <a:solidFill>
                  <a:srgbClr val="C00000"/>
                </a:solidFill>
              </a:rPr>
              <a:t>biến</a:t>
            </a:r>
            <a:r>
              <a:rPr lang="en-US" sz="2400" dirty="0" smtClean="0"/>
              <a:t>: </a:t>
            </a:r>
          </a:p>
          <a:p>
            <a:pPr algn="just">
              <a:lnSpc>
                <a:spcPct val="130000"/>
              </a:lnSpc>
              <a:buNone/>
            </a:pPr>
            <a:r>
              <a:rPr lang="en-US" sz="2400" dirty="0" smtClean="0">
                <a:solidFill>
                  <a:srgbClr val="C00000"/>
                </a:solidFill>
              </a:rPr>
              <a:t>* </a:t>
            </a:r>
            <a:r>
              <a:rPr lang="en-US" sz="2400" dirty="0" err="1" smtClean="0">
                <a:solidFill>
                  <a:srgbClr val="C00000"/>
                </a:solidFill>
              </a:rPr>
              <a:t>Tác</a:t>
            </a:r>
            <a:r>
              <a:rPr lang="en-US" sz="2400" dirty="0" smtClean="0">
                <a:solidFill>
                  <a:srgbClr val="C00000"/>
                </a:solidFill>
              </a:rPr>
              <a:t> </a:t>
            </a:r>
            <a:r>
              <a:rPr lang="en-US" sz="2400" dirty="0" err="1" smtClean="0">
                <a:solidFill>
                  <a:srgbClr val="C00000"/>
                </a:solidFill>
              </a:rPr>
              <a:t>nhân</a:t>
            </a:r>
            <a:r>
              <a:rPr lang="en-US" sz="2400" dirty="0" smtClean="0">
                <a:solidFill>
                  <a:srgbClr val="C00000"/>
                </a:solidFill>
              </a:rPr>
              <a:t> </a:t>
            </a:r>
            <a:r>
              <a:rPr lang="en-US" sz="2400" dirty="0" err="1" smtClean="0">
                <a:solidFill>
                  <a:srgbClr val="C00000"/>
                </a:solidFill>
              </a:rPr>
              <a:t>sinh</a:t>
            </a:r>
            <a:r>
              <a:rPr lang="en-US" sz="2400" dirty="0" smtClean="0">
                <a:solidFill>
                  <a:srgbClr val="C00000"/>
                </a:solidFill>
              </a:rPr>
              <a:t> </a:t>
            </a:r>
            <a:r>
              <a:rPr lang="en-US" sz="2400" dirty="0" err="1" smtClean="0">
                <a:solidFill>
                  <a:srgbClr val="C00000"/>
                </a:solidFill>
              </a:rPr>
              <a:t>học</a:t>
            </a:r>
            <a:r>
              <a:rPr lang="en-US" sz="2400" dirty="0" smtClean="0">
                <a:solidFill>
                  <a:srgbClr val="C00000"/>
                </a:solidFill>
              </a:rPr>
              <a:t>: </a:t>
            </a:r>
            <a:r>
              <a:rPr lang="en-US" sz="2400" dirty="0" smtClean="0"/>
              <a:t>do </a:t>
            </a:r>
            <a:r>
              <a:rPr lang="en-US" sz="2400" dirty="0" err="1" smtClean="0"/>
              <a:t>một</a:t>
            </a:r>
            <a:r>
              <a:rPr lang="en-US" sz="2400" dirty="0" smtClean="0"/>
              <a:t> </a:t>
            </a:r>
            <a:r>
              <a:rPr lang="en-US" sz="2400" dirty="0" err="1" smtClean="0"/>
              <a:t>số</a:t>
            </a:r>
            <a:r>
              <a:rPr lang="en-US" sz="2400" dirty="0" smtClean="0"/>
              <a:t> virus </a:t>
            </a:r>
            <a:r>
              <a:rPr lang="en-US" sz="2400" dirty="0" err="1" smtClean="0"/>
              <a:t>cũng</a:t>
            </a:r>
            <a:r>
              <a:rPr lang="en-US" sz="2400" dirty="0" smtClean="0"/>
              <a:t> </a:t>
            </a:r>
            <a:r>
              <a:rPr lang="en-US" sz="2400" dirty="0" err="1" smtClean="0"/>
              <a:t>gây</a:t>
            </a:r>
            <a:r>
              <a:rPr lang="en-US" sz="2400" dirty="0" smtClean="0"/>
              <a:t> </a:t>
            </a:r>
            <a:r>
              <a:rPr lang="en-US" sz="2400" dirty="0" err="1" smtClean="0"/>
              <a:t>đột</a:t>
            </a:r>
            <a:r>
              <a:rPr lang="en-US" sz="2400" dirty="0" smtClean="0"/>
              <a:t> </a:t>
            </a:r>
            <a:r>
              <a:rPr lang="en-US" sz="2400" dirty="0" err="1" smtClean="0"/>
              <a:t>biến</a:t>
            </a:r>
            <a:r>
              <a:rPr lang="en-US" sz="2400" dirty="0" smtClean="0"/>
              <a:t> gen </a:t>
            </a:r>
            <a:r>
              <a:rPr lang="en-US" sz="2400" dirty="0" err="1" smtClean="0"/>
              <a:t>như</a:t>
            </a:r>
            <a:r>
              <a:rPr lang="en-US" sz="2400" dirty="0" smtClean="0"/>
              <a:t> </a:t>
            </a:r>
            <a:r>
              <a:rPr lang="en-US" sz="2400" dirty="0" err="1" smtClean="0"/>
              <a:t>virut</a:t>
            </a:r>
            <a:r>
              <a:rPr lang="en-US" sz="2400" dirty="0" smtClean="0"/>
              <a:t> </a:t>
            </a:r>
            <a:r>
              <a:rPr lang="en-US" sz="2400" dirty="0" err="1" smtClean="0"/>
              <a:t>viêm</a:t>
            </a:r>
            <a:r>
              <a:rPr lang="en-US" sz="2400" dirty="0" smtClean="0"/>
              <a:t> </a:t>
            </a:r>
            <a:r>
              <a:rPr lang="en-US" sz="2400" dirty="0" err="1" smtClean="0"/>
              <a:t>gan</a:t>
            </a:r>
            <a:r>
              <a:rPr lang="en-US" sz="2400" dirty="0" smtClean="0"/>
              <a:t> B, </a:t>
            </a:r>
            <a:r>
              <a:rPr lang="en-US" sz="2400" dirty="0" err="1" smtClean="0"/>
              <a:t>virut</a:t>
            </a:r>
            <a:r>
              <a:rPr lang="en-US" sz="2400" dirty="0" smtClean="0"/>
              <a:t> </a:t>
            </a:r>
            <a:r>
              <a:rPr lang="en-US" sz="2400" dirty="0" err="1" smtClean="0"/>
              <a:t>hecpet</a:t>
            </a:r>
            <a:r>
              <a:rPr lang="en-US" sz="2400" dirty="0" smtClean="0"/>
              <a:t>…</a:t>
            </a:r>
          </a:p>
          <a:p>
            <a:pPr eaLnBrk="1" hangingPunct="1">
              <a:lnSpc>
                <a:spcPct val="80000"/>
              </a:lnSpc>
              <a:buFont typeface="Arial" charset="0"/>
              <a:buNone/>
            </a:pPr>
            <a:endParaRPr lang="en-US" sz="2400" dirty="0" smtClean="0"/>
          </a:p>
        </p:txBody>
      </p:sp>
      <p:pic>
        <p:nvPicPr>
          <p:cNvPr id="27652" name="Content Placeholder 6" descr="Virus-HepatitisB.jpg"/>
          <p:cNvPicPr>
            <a:picLocks noGrp="1" noChangeAspect="1"/>
          </p:cNvPicPr>
          <p:nvPr>
            <p:ph sz="half" idx="2"/>
          </p:nvPr>
        </p:nvPicPr>
        <p:blipFill>
          <a:blip r:embed="rId2"/>
          <a:srcRect/>
          <a:stretch>
            <a:fillRect/>
          </a:stretch>
        </p:blipFill>
        <p:spPr>
          <a:xfrm>
            <a:off x="6248400" y="1600200"/>
            <a:ext cx="2286000" cy="2438400"/>
          </a:xfrm>
        </p:spPr>
      </p:pic>
      <p:sp>
        <p:nvSpPr>
          <p:cNvPr id="27653" name="Date Placeholder 3"/>
          <p:cNvSpPr>
            <a:spLocks noGrp="1"/>
          </p:cNvSpPr>
          <p:nvPr>
            <p:ph type="dt" sz="quarter" idx="10"/>
          </p:nvPr>
        </p:nvSpPr>
        <p:spPr bwMode="auto">
          <a:noFill/>
          <a:ln>
            <a:miter lim="800000"/>
            <a:headEnd/>
            <a:tailEnd/>
          </a:ln>
        </p:spPr>
        <p:txBody>
          <a:bodyPr/>
          <a:lstStyle/>
          <a:p>
            <a:fld id="{35E8A6F3-BA9B-48F6-8E91-2636381174A9}" type="datetime1">
              <a:rPr lang="en-US" smtClean="0">
                <a:latin typeface="Arial" charset="0"/>
              </a:rPr>
              <a:pPr/>
              <a:t>25/2/2024</a:t>
            </a:fld>
            <a:endParaRPr lang="en-US" smtClean="0">
              <a:latin typeface="Arial" charset="0"/>
            </a:endParaRPr>
          </a:p>
        </p:txBody>
      </p:sp>
      <p:sp>
        <p:nvSpPr>
          <p:cNvPr id="27654" name="Slide Number Placeholder 4"/>
          <p:cNvSpPr>
            <a:spLocks noGrp="1"/>
          </p:cNvSpPr>
          <p:nvPr>
            <p:ph type="sldNum" sz="quarter" idx="12"/>
          </p:nvPr>
        </p:nvSpPr>
        <p:spPr bwMode="auto">
          <a:noFill/>
          <a:ln>
            <a:miter lim="800000"/>
            <a:headEnd/>
            <a:tailEnd/>
          </a:ln>
        </p:spPr>
        <p:txBody>
          <a:bodyPr/>
          <a:lstStyle/>
          <a:p>
            <a:fld id="{AC4D657D-D3D4-48DD-B60E-47633594C11C}" type="slidenum">
              <a:rPr lang="en-US" smtClean="0">
                <a:latin typeface="Arial" charset="0"/>
              </a:rPr>
              <a:pPr/>
              <a:t>18</a:t>
            </a:fld>
            <a:endParaRPr lang="en-US" smtClean="0">
              <a:latin typeface="Arial" charset="0"/>
            </a:endParaRPr>
          </a:p>
        </p:txBody>
      </p:sp>
      <p:sp>
        <p:nvSpPr>
          <p:cNvPr id="8" name="Rectangle 7"/>
          <p:cNvSpPr/>
          <p:nvPr/>
        </p:nvSpPr>
        <p:spPr>
          <a:xfrm>
            <a:off x="5638800" y="3886200"/>
            <a:ext cx="3733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err="1">
                <a:solidFill>
                  <a:srgbClr val="FF0000"/>
                </a:solidFill>
              </a:rPr>
              <a:t>virut</a:t>
            </a:r>
            <a:r>
              <a:rPr lang="en-US" sz="2400" b="1" dirty="0">
                <a:solidFill>
                  <a:srgbClr val="FF0000"/>
                </a:solidFill>
              </a:rPr>
              <a:t> </a:t>
            </a:r>
            <a:r>
              <a:rPr lang="en-US" sz="2400" b="1" dirty="0" err="1">
                <a:solidFill>
                  <a:srgbClr val="FF0000"/>
                </a:solidFill>
              </a:rPr>
              <a:t>viêm</a:t>
            </a:r>
            <a:r>
              <a:rPr lang="en-US" sz="2400" b="1" dirty="0">
                <a:solidFill>
                  <a:srgbClr val="FF0000"/>
                </a:solidFill>
              </a:rPr>
              <a:t> </a:t>
            </a:r>
            <a:r>
              <a:rPr lang="en-US" sz="2400" b="1" dirty="0" err="1">
                <a:solidFill>
                  <a:srgbClr val="FF0000"/>
                </a:solidFill>
              </a:rPr>
              <a:t>gan</a:t>
            </a:r>
            <a:r>
              <a:rPr lang="en-US" sz="2400" b="1" dirty="0">
                <a:solidFill>
                  <a:srgbClr val="FF0000"/>
                </a:solidFill>
              </a:rPr>
              <a:t> B</a:t>
            </a:r>
          </a:p>
        </p:txBody>
      </p:sp>
      <p:pic>
        <p:nvPicPr>
          <p:cNvPr id="9" name="Picture 2" descr="D:\Phan Huy Chu\Lop 12 tong hop\bai giang pp lop 12\Bai 4- 12- dot bien gen\hecpet.jpg"/>
          <p:cNvPicPr>
            <a:picLocks noChangeAspect="1" noChangeArrowheads="1"/>
          </p:cNvPicPr>
          <p:nvPr/>
        </p:nvPicPr>
        <p:blipFill>
          <a:blip r:embed="rId3"/>
          <a:srcRect/>
          <a:stretch>
            <a:fillRect/>
          </a:stretch>
        </p:blipFill>
        <p:spPr bwMode="auto">
          <a:xfrm>
            <a:off x="6019800" y="4648200"/>
            <a:ext cx="2819400"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200400" y="1066800"/>
            <a:ext cx="381000" cy="5791200"/>
          </a:xfrm>
          <a:prstGeom prst="rect">
            <a:avLst/>
          </a:prstGeom>
          <a:solidFill>
            <a:schemeClr val="bg1"/>
          </a:solidFill>
          <a:ln w="9525">
            <a:noFill/>
            <a:miter lim="800000"/>
            <a:headEnd/>
            <a:tailEnd/>
          </a:ln>
          <a:effectLst/>
        </p:spPr>
        <p:txBody>
          <a:bodyPr wrap="none" anchor="ctr"/>
          <a:lstStyle/>
          <a:p>
            <a:pPr algn="ctr"/>
            <a:endParaRPr lang="en-US">
              <a:latin typeface="Arial" charset="0"/>
            </a:endParaRPr>
          </a:p>
        </p:txBody>
      </p:sp>
      <p:sp>
        <p:nvSpPr>
          <p:cNvPr id="41987" name="WordArt 3"/>
          <p:cNvSpPr>
            <a:spLocks noChangeArrowheads="1" noChangeShapeType="1" noTextEdit="1"/>
          </p:cNvSpPr>
          <p:nvPr/>
        </p:nvSpPr>
        <p:spPr bwMode="auto">
          <a:xfrm>
            <a:off x="3048000" y="0"/>
            <a:ext cx="3286125" cy="457200"/>
          </a:xfrm>
          <a:prstGeom prst="rect">
            <a:avLst/>
          </a:prstGeom>
        </p:spPr>
        <p:txBody>
          <a:bodyPr wrap="none" fromWordArt="1">
            <a:prstTxWarp prst="textPlain">
              <a:avLst>
                <a:gd name="adj" fmla="val 50000"/>
              </a:avLst>
            </a:prstTxWarp>
          </a:bodyPr>
          <a:lstStyle/>
          <a:p>
            <a:pPr algn="ctr"/>
            <a:r>
              <a:rPr lang="vi-VN" sz="3600" b="1" kern="10" dirty="0">
                <a:ln w="9525">
                  <a:noFill/>
                  <a:round/>
                  <a:headEnd/>
                  <a:tailEnd/>
                </a:ln>
                <a:solidFill>
                  <a:srgbClr val="800080"/>
                </a:solidFill>
                <a:effectLst>
                  <a:outerShdw dist="45791" dir="2021404" algn="ctr" rotWithShape="0">
                    <a:srgbClr val="B2B2B2">
                      <a:alpha val="80000"/>
                    </a:srgbClr>
                  </a:outerShdw>
                </a:effectLst>
                <a:latin typeface="Times New Roman"/>
                <a:cs typeface="Times New Roman"/>
              </a:rPr>
              <a:t>Một số thể đột biến gen</a:t>
            </a:r>
            <a:endParaRPr lang="en-US" sz="3600" b="1" kern="10" dirty="0">
              <a:ln w="9525">
                <a:noFill/>
                <a:round/>
                <a:headEnd/>
                <a:tailEnd/>
              </a:ln>
              <a:solidFill>
                <a:srgbClr val="800080"/>
              </a:solidFill>
              <a:effectLst>
                <a:outerShdw dist="45791" dir="2021404" algn="ctr" rotWithShape="0">
                  <a:srgbClr val="B2B2B2">
                    <a:alpha val="80000"/>
                  </a:srgbClr>
                </a:outerShdw>
              </a:effectLst>
              <a:latin typeface="Times New Roman"/>
              <a:cs typeface="Times New Roman"/>
            </a:endParaRPr>
          </a:p>
        </p:txBody>
      </p:sp>
      <p:pic>
        <p:nvPicPr>
          <p:cNvPr id="41988" name="Picture 4" descr="DSC03107"/>
          <p:cNvPicPr>
            <a:picLocks noChangeAspect="1" noChangeArrowheads="1"/>
          </p:cNvPicPr>
          <p:nvPr/>
        </p:nvPicPr>
        <p:blipFill>
          <a:blip r:embed="rId2"/>
          <a:srcRect/>
          <a:stretch>
            <a:fillRect/>
          </a:stretch>
        </p:blipFill>
        <p:spPr bwMode="auto">
          <a:xfrm>
            <a:off x="228600" y="1219200"/>
            <a:ext cx="4114800" cy="5334000"/>
          </a:xfrm>
          <a:prstGeom prst="rect">
            <a:avLst/>
          </a:prstGeom>
          <a:noFill/>
        </p:spPr>
      </p:pic>
      <p:pic>
        <p:nvPicPr>
          <p:cNvPr id="41989" name="Picture 5" descr="HongCauHinhLiem"/>
          <p:cNvPicPr>
            <a:picLocks noChangeAspect="1" noChangeArrowheads="1"/>
          </p:cNvPicPr>
          <p:nvPr/>
        </p:nvPicPr>
        <p:blipFill>
          <a:blip r:embed="rId3"/>
          <a:srcRect/>
          <a:stretch>
            <a:fillRect/>
          </a:stretch>
        </p:blipFill>
        <p:spPr bwMode="auto">
          <a:xfrm>
            <a:off x="4686300" y="1219200"/>
            <a:ext cx="4229100" cy="5334000"/>
          </a:xfrm>
          <a:prstGeom prst="rect">
            <a:avLst/>
          </a:prstGeom>
          <a:noFill/>
          <a:ln w="28575">
            <a:solidFill>
              <a:srgbClr val="8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blinds(horizontal)">
                                      <p:cBhvr>
                                        <p:cTn id="7" dur="500"/>
                                        <p:tgtEl>
                                          <p:spTgt spid="41987"/>
                                        </p:tgtEl>
                                      </p:cBhvr>
                                    </p:animEffect>
                                  </p:childTnLst>
                                </p:cTn>
                              </p:par>
                              <p:par>
                                <p:cTn id="8" presetID="3" presetClass="entr" presetSubtype="10" fill="hold" nodeType="withEffect">
                                  <p:stCondLst>
                                    <p:cond delay="0"/>
                                  </p:stCondLst>
                                  <p:childTnLst>
                                    <p:set>
                                      <p:cBhvr>
                                        <p:cTn id="9" dur="1" fill="hold">
                                          <p:stCondLst>
                                            <p:cond delay="0"/>
                                          </p:stCondLst>
                                        </p:cTn>
                                        <p:tgtEl>
                                          <p:spTgt spid="41988"/>
                                        </p:tgtEl>
                                        <p:attrNameLst>
                                          <p:attrName>style.visibility</p:attrName>
                                        </p:attrNameLst>
                                      </p:cBhvr>
                                      <p:to>
                                        <p:strVal val="visible"/>
                                      </p:to>
                                    </p:set>
                                    <p:animEffect transition="in" filter="blinds(horizontal)">
                                      <p:cBhvr>
                                        <p:cTn id="10" dur="500"/>
                                        <p:tgtEl>
                                          <p:spTgt spid="41988"/>
                                        </p:tgtEl>
                                      </p:cBhvr>
                                    </p:animEffect>
                                  </p:childTnLst>
                                </p:cTn>
                              </p:par>
                              <p:par>
                                <p:cTn id="11" presetID="3" presetClass="entr" presetSubtype="10" fill="hold" nodeType="withEffect">
                                  <p:stCondLst>
                                    <p:cond delay="0"/>
                                  </p:stCondLst>
                                  <p:childTnLst>
                                    <p:set>
                                      <p:cBhvr>
                                        <p:cTn id="12" dur="1" fill="hold">
                                          <p:stCondLst>
                                            <p:cond delay="0"/>
                                          </p:stCondLst>
                                        </p:cTn>
                                        <p:tgtEl>
                                          <p:spTgt spid="41989"/>
                                        </p:tgtEl>
                                        <p:attrNameLst>
                                          <p:attrName>style.visibility</p:attrName>
                                        </p:attrNameLst>
                                      </p:cBhvr>
                                      <p:to>
                                        <p:strVal val="visible"/>
                                      </p:to>
                                    </p:set>
                                    <p:animEffect transition="in" filter="blinds(horizontal)">
                                      <p:cBhvr>
                                        <p:cTn id="13" dur="5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
          <p:cNvSpPr>
            <a:spLocks noChangeShapeType="1"/>
          </p:cNvSpPr>
          <p:nvPr/>
        </p:nvSpPr>
        <p:spPr bwMode="auto">
          <a:xfrm>
            <a:off x="0" y="1066800"/>
            <a:ext cx="9144000" cy="0"/>
          </a:xfrm>
          <a:prstGeom prst="line">
            <a:avLst/>
          </a:prstGeom>
          <a:noFill/>
          <a:ln w="38100">
            <a:solidFill>
              <a:srgbClr val="FF3300"/>
            </a:solidFill>
            <a:round/>
            <a:headEnd/>
            <a:tailEnd/>
          </a:ln>
        </p:spPr>
        <p:txBody>
          <a:bodyPr/>
          <a:lstStyle/>
          <a:p>
            <a:endParaRPr lang="en-US"/>
          </a:p>
        </p:txBody>
      </p:sp>
      <p:sp>
        <p:nvSpPr>
          <p:cNvPr id="8195" name="Text Box 3"/>
          <p:cNvSpPr txBox="1">
            <a:spLocks noChangeArrowheads="1"/>
          </p:cNvSpPr>
          <p:nvPr/>
        </p:nvSpPr>
        <p:spPr bwMode="auto">
          <a:xfrm>
            <a:off x="533400" y="1447800"/>
            <a:ext cx="8229600" cy="3013075"/>
          </a:xfrm>
          <a:prstGeom prst="rect">
            <a:avLst/>
          </a:prstGeom>
          <a:noFill/>
          <a:ln w="9525">
            <a:noFill/>
            <a:miter lim="800000"/>
            <a:headEnd/>
            <a:tailEnd/>
          </a:ln>
        </p:spPr>
        <p:txBody>
          <a:bodyPr>
            <a:spAutoFit/>
          </a:bodyPr>
          <a:lstStyle/>
          <a:p>
            <a:pPr marL="342900" indent="-342900">
              <a:spcBef>
                <a:spcPct val="50000"/>
              </a:spcBef>
            </a:pPr>
            <a:r>
              <a:rPr lang="en-US" sz="2400" b="1">
                <a:solidFill>
                  <a:srgbClr val="0000CC"/>
                </a:solidFill>
                <a:latin typeface="Times New Roman" pitchFamily="18" charset="0"/>
              </a:rPr>
              <a:t>Câu 3. </a:t>
            </a:r>
            <a:r>
              <a:rPr lang="sv-SE" sz="2400" b="1">
                <a:solidFill>
                  <a:srgbClr val="CC0000"/>
                </a:solidFill>
                <a:latin typeface="Times New Roman" pitchFamily="18" charset="0"/>
              </a:rPr>
              <a:t>Trong mô hình điều hòa của Mônô và Jacôp theo Ôperôn Lac, chất cảm ứng là</a:t>
            </a:r>
          </a:p>
          <a:p>
            <a:pPr marL="342900" indent="-342900">
              <a:spcBef>
                <a:spcPct val="50000"/>
              </a:spcBef>
            </a:pPr>
            <a:r>
              <a:rPr lang="sv-SE" sz="2400" b="1">
                <a:solidFill>
                  <a:srgbClr val="0000CC"/>
                </a:solidFill>
                <a:latin typeface="Times New Roman" pitchFamily="18" charset="0"/>
              </a:rPr>
              <a:t>A. Đường galactôzơ.	           </a:t>
            </a:r>
          </a:p>
          <a:p>
            <a:pPr marL="342900" indent="-342900">
              <a:spcBef>
                <a:spcPct val="50000"/>
              </a:spcBef>
            </a:pPr>
            <a:r>
              <a:rPr lang="sv-SE" sz="2400" b="1">
                <a:solidFill>
                  <a:srgbClr val="0000CC"/>
                </a:solidFill>
                <a:latin typeface="Times New Roman" pitchFamily="18" charset="0"/>
              </a:rPr>
              <a:t>B. Đường Lactôzơ.</a:t>
            </a:r>
          </a:p>
          <a:p>
            <a:pPr marL="342900" indent="-342900">
              <a:spcBef>
                <a:spcPct val="50000"/>
              </a:spcBef>
            </a:pPr>
            <a:r>
              <a:rPr lang="sv-SE" sz="2400" b="1">
                <a:solidFill>
                  <a:srgbClr val="0000CC"/>
                </a:solidFill>
                <a:latin typeface="Times New Roman" pitchFamily="18" charset="0"/>
              </a:rPr>
              <a:t>C. Đường Glucôzơ.	           </a:t>
            </a:r>
          </a:p>
          <a:p>
            <a:pPr marL="342900" indent="-342900">
              <a:spcBef>
                <a:spcPct val="50000"/>
              </a:spcBef>
            </a:pPr>
            <a:r>
              <a:rPr lang="sv-SE" sz="2400" b="1">
                <a:solidFill>
                  <a:srgbClr val="0000CC"/>
                </a:solidFill>
                <a:latin typeface="Times New Roman" pitchFamily="18" charset="0"/>
              </a:rPr>
              <a:t>D. Prôtêin ức chế.</a:t>
            </a:r>
            <a:endParaRPr lang="en-US" sz="2400" b="1">
              <a:solidFill>
                <a:srgbClr val="0000CC"/>
              </a:solidFill>
              <a:latin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8195">
                                            <p:txEl>
                                              <p:pRg st="2" end="2"/>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Lúa Khang Dân ĐB"/>
          <p:cNvPicPr>
            <a:picLocks noChangeAspect="1" noChangeArrowheads="1"/>
          </p:cNvPicPr>
          <p:nvPr/>
        </p:nvPicPr>
        <p:blipFill>
          <a:blip r:embed="rId2"/>
          <a:srcRect/>
          <a:stretch>
            <a:fillRect/>
          </a:stretch>
        </p:blipFill>
        <p:spPr bwMode="auto">
          <a:xfrm>
            <a:off x="533400" y="3581400"/>
            <a:ext cx="4191000" cy="2971800"/>
          </a:xfrm>
          <a:prstGeom prst="rect">
            <a:avLst/>
          </a:prstGeom>
          <a:noFill/>
        </p:spPr>
      </p:pic>
      <p:grpSp>
        <p:nvGrpSpPr>
          <p:cNvPr id="2" name="Group 3"/>
          <p:cNvGrpSpPr>
            <a:grpSpLocks/>
          </p:cNvGrpSpPr>
          <p:nvPr/>
        </p:nvGrpSpPr>
        <p:grpSpPr bwMode="auto">
          <a:xfrm>
            <a:off x="609600" y="931863"/>
            <a:ext cx="4038600" cy="2687637"/>
            <a:chOff x="528" y="384"/>
            <a:chExt cx="2544" cy="1693"/>
          </a:xfrm>
        </p:grpSpPr>
        <p:sp>
          <p:nvSpPr>
            <p:cNvPr id="44036" name="Text Box 4"/>
            <p:cNvSpPr txBox="1">
              <a:spLocks noChangeArrowheads="1"/>
            </p:cNvSpPr>
            <p:nvPr/>
          </p:nvSpPr>
          <p:spPr bwMode="auto">
            <a:xfrm>
              <a:off x="576" y="1821"/>
              <a:ext cx="2448" cy="256"/>
            </a:xfrm>
            <a:prstGeom prst="rect">
              <a:avLst/>
            </a:prstGeom>
            <a:gradFill rotWithShape="1">
              <a:gsLst>
                <a:gs pos="0">
                  <a:srgbClr val="66FFFF"/>
                </a:gs>
                <a:gs pos="100000">
                  <a:schemeClr val="bg1"/>
                </a:gs>
              </a:gsLst>
              <a:lin ang="5400000" scaled="1"/>
            </a:gradFill>
            <a:ln w="9525">
              <a:solidFill>
                <a:srgbClr val="000099"/>
              </a:solidFill>
              <a:miter lim="800000"/>
              <a:headEnd/>
              <a:tailEnd/>
            </a:ln>
            <a:effectLst/>
          </p:spPr>
          <p:txBody>
            <a:bodyPr>
              <a:spAutoFit/>
            </a:bodyPr>
            <a:lstStyle/>
            <a:p>
              <a:pPr algn="ctr">
                <a:spcBef>
                  <a:spcPct val="50000"/>
                </a:spcBef>
              </a:pPr>
              <a:r>
                <a:rPr lang="en-US" sz="2000" b="1" i="1">
                  <a:solidFill>
                    <a:srgbClr val="800000"/>
                  </a:solidFill>
                  <a:cs typeface="Times New Roman" pitchFamily="18" charset="0"/>
                </a:rPr>
                <a:t>Ngô đột biến chống được sâu hại</a:t>
              </a:r>
            </a:p>
          </p:txBody>
        </p:sp>
        <p:pic>
          <p:nvPicPr>
            <p:cNvPr id="44037" name="Picture 5" descr="ngô mạng gen chống saou hại"/>
            <p:cNvPicPr>
              <a:picLocks noChangeAspect="1" noChangeArrowheads="1"/>
            </p:cNvPicPr>
            <p:nvPr/>
          </p:nvPicPr>
          <p:blipFill>
            <a:blip r:embed="rId3"/>
            <a:srcRect/>
            <a:stretch>
              <a:fillRect/>
            </a:stretch>
          </p:blipFill>
          <p:spPr bwMode="auto">
            <a:xfrm>
              <a:off x="528" y="384"/>
              <a:ext cx="2544" cy="1440"/>
            </a:xfrm>
            <a:prstGeom prst="rect">
              <a:avLst/>
            </a:prstGeom>
            <a:noFill/>
            <a:ln w="9525">
              <a:solidFill>
                <a:schemeClr val="tx2"/>
              </a:solidFill>
              <a:miter lim="800000"/>
              <a:headEnd/>
              <a:tailEnd/>
            </a:ln>
          </p:spPr>
        </p:pic>
      </p:grpSp>
      <p:grpSp>
        <p:nvGrpSpPr>
          <p:cNvPr id="3" name="Group 6"/>
          <p:cNvGrpSpPr>
            <a:grpSpLocks/>
          </p:cNvGrpSpPr>
          <p:nvPr/>
        </p:nvGrpSpPr>
        <p:grpSpPr bwMode="auto">
          <a:xfrm>
            <a:off x="4953000" y="762000"/>
            <a:ext cx="3962400" cy="5827713"/>
            <a:chOff x="3639" y="384"/>
            <a:chExt cx="1968" cy="1593"/>
          </a:xfrm>
        </p:grpSpPr>
        <p:sp>
          <p:nvSpPr>
            <p:cNvPr id="44039" name="Rectangle 7"/>
            <p:cNvSpPr>
              <a:spLocks noChangeArrowheads="1"/>
            </p:cNvSpPr>
            <p:nvPr/>
          </p:nvSpPr>
          <p:spPr bwMode="auto">
            <a:xfrm>
              <a:off x="3639" y="1866"/>
              <a:ext cx="1968" cy="111"/>
            </a:xfrm>
            <a:prstGeom prst="rect">
              <a:avLst/>
            </a:prstGeom>
            <a:gradFill rotWithShape="1">
              <a:gsLst>
                <a:gs pos="0">
                  <a:srgbClr val="66FFFF"/>
                </a:gs>
                <a:gs pos="100000">
                  <a:schemeClr val="bg1"/>
                </a:gs>
              </a:gsLst>
              <a:lin ang="5400000" scaled="1"/>
            </a:gradFill>
            <a:ln w="9525" algn="ctr">
              <a:solidFill>
                <a:srgbClr val="000099"/>
              </a:solidFill>
              <a:miter lim="800000"/>
              <a:headEnd/>
              <a:tailEnd/>
            </a:ln>
            <a:effectLst/>
          </p:spPr>
          <p:txBody>
            <a:bodyPr>
              <a:spAutoFit/>
            </a:bodyPr>
            <a:lstStyle/>
            <a:p>
              <a:pPr algn="ctr">
                <a:spcBef>
                  <a:spcPct val="50000"/>
                </a:spcBef>
              </a:pPr>
              <a:r>
                <a:rPr lang="en-US" sz="2000" b="1" i="1">
                  <a:solidFill>
                    <a:srgbClr val="800000"/>
                  </a:solidFill>
                  <a:cs typeface="Times New Roman" pitchFamily="18" charset="0"/>
                </a:rPr>
                <a:t>Chuối đột biến – 200 nải </a:t>
              </a:r>
            </a:p>
          </p:txBody>
        </p:sp>
        <p:pic>
          <p:nvPicPr>
            <p:cNvPr id="44040" name="Picture 8" descr="chuối đb"/>
            <p:cNvPicPr>
              <a:picLocks noChangeAspect="1" noChangeArrowheads="1"/>
            </p:cNvPicPr>
            <p:nvPr/>
          </p:nvPicPr>
          <p:blipFill>
            <a:blip r:embed="rId4"/>
            <a:srcRect/>
            <a:stretch>
              <a:fillRect/>
            </a:stretch>
          </p:blipFill>
          <p:spPr bwMode="auto">
            <a:xfrm>
              <a:off x="3648" y="384"/>
              <a:ext cx="1944" cy="1488"/>
            </a:xfrm>
            <a:prstGeom prst="rect">
              <a:avLst/>
            </a:prstGeom>
            <a:noFill/>
            <a:ln w="9525">
              <a:solidFill>
                <a:schemeClr val="tx2"/>
              </a:solid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blinds(horizontal)">
                                      <p:cBhvr>
                                        <p:cTn id="7"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381000" y="381000"/>
            <a:ext cx="3192463" cy="3643313"/>
            <a:chOff x="48" y="96"/>
            <a:chExt cx="2011" cy="2295"/>
          </a:xfrm>
        </p:grpSpPr>
        <p:pic>
          <p:nvPicPr>
            <p:cNvPr id="12301" name="Picture 9"/>
            <p:cNvPicPr>
              <a:picLocks noChangeAspect="1" noChangeArrowheads="1"/>
            </p:cNvPicPr>
            <p:nvPr/>
          </p:nvPicPr>
          <p:blipFill>
            <a:blip r:embed="rId2"/>
            <a:srcRect/>
            <a:stretch>
              <a:fillRect/>
            </a:stretch>
          </p:blipFill>
          <p:spPr bwMode="auto">
            <a:xfrm>
              <a:off x="48" y="96"/>
              <a:ext cx="2011" cy="2064"/>
            </a:xfrm>
            <a:prstGeom prst="rect">
              <a:avLst/>
            </a:prstGeom>
            <a:noFill/>
            <a:ln w="9525">
              <a:noFill/>
              <a:miter lim="800000"/>
              <a:headEnd/>
              <a:tailEnd/>
            </a:ln>
          </p:spPr>
        </p:pic>
        <p:sp>
          <p:nvSpPr>
            <p:cNvPr id="12302" name="Text Box 10"/>
            <p:cNvSpPr txBox="1">
              <a:spLocks noChangeArrowheads="1"/>
            </p:cNvSpPr>
            <p:nvPr/>
          </p:nvSpPr>
          <p:spPr bwMode="auto">
            <a:xfrm>
              <a:off x="288" y="2160"/>
              <a:ext cx="1392" cy="231"/>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rPr>
                <a:t>Bệnh già trước tuổi</a:t>
              </a:r>
            </a:p>
          </p:txBody>
        </p:sp>
      </p:grpSp>
      <p:grpSp>
        <p:nvGrpSpPr>
          <p:cNvPr id="3" name="Group 11"/>
          <p:cNvGrpSpPr>
            <a:grpSpLocks/>
          </p:cNvGrpSpPr>
          <p:nvPr/>
        </p:nvGrpSpPr>
        <p:grpSpPr bwMode="auto">
          <a:xfrm>
            <a:off x="4724400" y="1066800"/>
            <a:ext cx="2971800" cy="2652713"/>
            <a:chOff x="2160" y="432"/>
            <a:chExt cx="2208" cy="1671"/>
          </a:xfrm>
        </p:grpSpPr>
        <p:pic>
          <p:nvPicPr>
            <p:cNvPr id="12299" name="Picture 12" descr="Kumthekar40881"/>
            <p:cNvPicPr>
              <a:picLocks noChangeAspect="1" noChangeArrowheads="1"/>
            </p:cNvPicPr>
            <p:nvPr/>
          </p:nvPicPr>
          <p:blipFill>
            <a:blip r:embed="rId3"/>
            <a:srcRect/>
            <a:stretch>
              <a:fillRect/>
            </a:stretch>
          </p:blipFill>
          <p:spPr bwMode="auto">
            <a:xfrm>
              <a:off x="2160" y="432"/>
              <a:ext cx="2208" cy="1430"/>
            </a:xfrm>
            <a:prstGeom prst="rect">
              <a:avLst/>
            </a:prstGeom>
            <a:noFill/>
            <a:ln w="9525">
              <a:noFill/>
              <a:miter lim="800000"/>
              <a:headEnd/>
              <a:tailEnd/>
            </a:ln>
          </p:spPr>
        </p:pic>
        <p:sp>
          <p:nvSpPr>
            <p:cNvPr id="12300" name="Text Box 13"/>
            <p:cNvSpPr txBox="1">
              <a:spLocks noChangeArrowheads="1"/>
            </p:cNvSpPr>
            <p:nvPr/>
          </p:nvSpPr>
          <p:spPr bwMode="auto">
            <a:xfrm>
              <a:off x="2496" y="1872"/>
              <a:ext cx="1536" cy="231"/>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rPr>
                <a:t>Người nhiều ngón</a:t>
              </a:r>
            </a:p>
          </p:txBody>
        </p:sp>
      </p:grpSp>
      <p:sp>
        <p:nvSpPr>
          <p:cNvPr id="12292" name="Text Box 16"/>
          <p:cNvSpPr txBox="1">
            <a:spLocks noChangeArrowheads="1"/>
          </p:cNvSpPr>
          <p:nvPr/>
        </p:nvSpPr>
        <p:spPr bwMode="auto">
          <a:xfrm>
            <a:off x="3352800" y="6248400"/>
            <a:ext cx="2209800" cy="366713"/>
          </a:xfrm>
          <a:prstGeom prst="rect">
            <a:avLst/>
          </a:prstGeom>
          <a:noFill/>
          <a:ln w="9525">
            <a:noFill/>
            <a:miter lim="800000"/>
            <a:headEnd/>
            <a:tailEnd/>
          </a:ln>
        </p:spPr>
        <p:txBody>
          <a:bodyPr>
            <a:spAutoFit/>
          </a:bodyPr>
          <a:lstStyle/>
          <a:p>
            <a:pPr algn="ctr">
              <a:spcBef>
                <a:spcPct val="50000"/>
              </a:spcBef>
            </a:pPr>
            <a:r>
              <a:rPr lang="en-US" b="1">
                <a:solidFill>
                  <a:srgbClr val="0000FF"/>
                </a:solidFill>
                <a:latin typeface="Times New Roman" pitchFamily="18" charset="0"/>
              </a:rPr>
              <a:t>Rắn 2 đầu</a:t>
            </a:r>
          </a:p>
        </p:txBody>
      </p:sp>
      <p:grpSp>
        <p:nvGrpSpPr>
          <p:cNvPr id="4" name="Group 17"/>
          <p:cNvGrpSpPr>
            <a:grpSpLocks/>
          </p:cNvGrpSpPr>
          <p:nvPr/>
        </p:nvGrpSpPr>
        <p:grpSpPr bwMode="auto">
          <a:xfrm>
            <a:off x="5943600" y="3962400"/>
            <a:ext cx="2667000" cy="2293938"/>
            <a:chOff x="4080" y="658"/>
            <a:chExt cx="1680" cy="1445"/>
          </a:xfrm>
        </p:grpSpPr>
        <p:pic>
          <p:nvPicPr>
            <p:cNvPr id="12297" name="Picture 18" descr="dvkyquac22120081"/>
            <p:cNvPicPr>
              <a:picLocks noChangeAspect="1" noChangeArrowheads="1"/>
            </p:cNvPicPr>
            <p:nvPr/>
          </p:nvPicPr>
          <p:blipFill>
            <a:blip r:embed="rId4"/>
            <a:srcRect/>
            <a:stretch>
              <a:fillRect/>
            </a:stretch>
          </p:blipFill>
          <p:spPr bwMode="auto">
            <a:xfrm>
              <a:off x="4080" y="658"/>
              <a:ext cx="1680" cy="1201"/>
            </a:xfrm>
            <a:prstGeom prst="rect">
              <a:avLst/>
            </a:prstGeom>
            <a:noFill/>
            <a:ln w="9525">
              <a:noFill/>
              <a:miter lim="800000"/>
              <a:headEnd/>
              <a:tailEnd/>
            </a:ln>
          </p:spPr>
        </p:pic>
        <p:sp>
          <p:nvSpPr>
            <p:cNvPr id="12298" name="Text Box 19"/>
            <p:cNvSpPr txBox="1">
              <a:spLocks noChangeArrowheads="1"/>
            </p:cNvSpPr>
            <p:nvPr/>
          </p:nvSpPr>
          <p:spPr bwMode="auto">
            <a:xfrm>
              <a:off x="4224" y="1872"/>
              <a:ext cx="1296" cy="231"/>
            </a:xfrm>
            <a:prstGeom prst="rect">
              <a:avLst/>
            </a:prstGeom>
            <a:noFill/>
            <a:ln w="9525">
              <a:noFill/>
              <a:miter lim="800000"/>
              <a:headEnd/>
              <a:tailEnd/>
            </a:ln>
          </p:spPr>
          <p:txBody>
            <a:bodyPr>
              <a:spAutoFit/>
            </a:bodyPr>
            <a:lstStyle/>
            <a:p>
              <a:pPr algn="ctr">
                <a:spcBef>
                  <a:spcPct val="50000"/>
                </a:spcBef>
              </a:pPr>
              <a:r>
                <a:rPr lang="en-US" b="1">
                  <a:solidFill>
                    <a:srgbClr val="0000FF"/>
                  </a:solidFill>
                  <a:latin typeface="Times New Roman" pitchFamily="18" charset="0"/>
                </a:rPr>
                <a:t>Vịt con 4 chân</a:t>
              </a:r>
            </a:p>
          </p:txBody>
        </p:sp>
      </p:grpSp>
      <p:sp>
        <p:nvSpPr>
          <p:cNvPr id="12294" name="WordArt 20"/>
          <p:cNvSpPr>
            <a:spLocks noChangeArrowheads="1" noChangeShapeType="1" noTextEdit="1"/>
          </p:cNvSpPr>
          <p:nvPr/>
        </p:nvSpPr>
        <p:spPr bwMode="auto">
          <a:xfrm>
            <a:off x="3810000" y="228600"/>
            <a:ext cx="3286125" cy="457200"/>
          </a:xfrm>
          <a:prstGeom prst="rect">
            <a:avLst/>
          </a:prstGeom>
        </p:spPr>
        <p:txBody>
          <a:bodyPr wrap="none" fromWordArt="1">
            <a:prstTxWarp prst="textPlain">
              <a:avLst>
                <a:gd name="adj" fmla="val 50000"/>
              </a:avLst>
            </a:prstTxWarp>
          </a:bodyPr>
          <a:lstStyle/>
          <a:p>
            <a:pPr algn="ctr"/>
            <a:r>
              <a:rPr lang="vi-VN" sz="3600" b="1" kern="1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Một số thể đột biến gen</a:t>
            </a:r>
            <a:endParaRPr lang="en-US" sz="3600" b="1" kern="1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pic>
        <p:nvPicPr>
          <p:cNvPr id="20" name="Picture 19"/>
          <p:cNvPicPr>
            <a:picLocks noChangeAspect="1"/>
          </p:cNvPicPr>
          <p:nvPr/>
        </p:nvPicPr>
        <p:blipFill>
          <a:blip r:embed="rId5" cstate="print">
            <a:extLst/>
          </a:blip>
          <a:stretch>
            <a:fillRect/>
          </a:stretch>
        </p:blipFill>
        <p:spPr>
          <a:xfrm rot="20849887">
            <a:off x="2990386" y="4084446"/>
            <a:ext cx="2741554" cy="1880045"/>
          </a:xfrm>
          <a:prstGeom prst="rect">
            <a:avLst/>
          </a:prstGeom>
          <a:scene3d>
            <a:camera prst="orthographicFront">
              <a:rot lat="0" lon="0" rev="20999999"/>
            </a:camera>
            <a:lightRig rig="threePt" dir="t"/>
          </a:scene3d>
        </p:spPr>
      </p:pic>
      <p:pic>
        <p:nvPicPr>
          <p:cNvPr id="12296" name="Picture 18" descr="Résultat de recherche d'images pour &quot;bệnh hói đầu&quot;"/>
          <p:cNvPicPr>
            <a:picLocks noChangeAspect="1" noChangeArrowheads="1"/>
          </p:cNvPicPr>
          <p:nvPr/>
        </p:nvPicPr>
        <p:blipFill>
          <a:blip r:embed="rId6"/>
          <a:srcRect/>
          <a:stretch>
            <a:fillRect/>
          </a:stretch>
        </p:blipFill>
        <p:spPr bwMode="auto">
          <a:xfrm>
            <a:off x="381000" y="4191000"/>
            <a:ext cx="24384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5181600" y="2895600"/>
            <a:ext cx="3473450" cy="3733800"/>
            <a:chOff x="2755" y="2118"/>
            <a:chExt cx="1994" cy="2198"/>
          </a:xfrm>
        </p:grpSpPr>
        <p:pic>
          <p:nvPicPr>
            <p:cNvPr id="13318" name="Picture 7"/>
            <p:cNvPicPr>
              <a:picLocks noChangeAspect="1" noChangeArrowheads="1"/>
            </p:cNvPicPr>
            <p:nvPr/>
          </p:nvPicPr>
          <p:blipFill>
            <a:blip r:embed="rId2"/>
            <a:srcRect/>
            <a:stretch>
              <a:fillRect/>
            </a:stretch>
          </p:blipFill>
          <p:spPr bwMode="auto">
            <a:xfrm>
              <a:off x="2755" y="2118"/>
              <a:ext cx="1968" cy="1875"/>
            </a:xfrm>
            <a:prstGeom prst="rect">
              <a:avLst/>
            </a:prstGeom>
            <a:noFill/>
            <a:ln w="9525">
              <a:noFill/>
              <a:miter lim="800000"/>
              <a:headEnd/>
              <a:tailEnd/>
            </a:ln>
          </p:spPr>
        </p:pic>
        <p:sp>
          <p:nvSpPr>
            <p:cNvPr id="13319" name="Text Box 8"/>
            <p:cNvSpPr txBox="1">
              <a:spLocks noChangeArrowheads="1"/>
            </p:cNvSpPr>
            <p:nvPr/>
          </p:nvSpPr>
          <p:spPr bwMode="auto">
            <a:xfrm>
              <a:off x="3105" y="4047"/>
              <a:ext cx="1644" cy="269"/>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0000FF"/>
                  </a:solidFill>
                  <a:latin typeface="Times New Roman" pitchFamily="18" charset="0"/>
                </a:rPr>
                <a:t>Cụm hoa nhiều màu</a:t>
              </a:r>
            </a:p>
          </p:txBody>
        </p:sp>
      </p:grpSp>
      <p:pic>
        <p:nvPicPr>
          <p:cNvPr id="13315" name="Picture 17" descr="http://truyenthongkhoahoc.vn/upload_images/Lua%201.jpg"/>
          <p:cNvPicPr>
            <a:picLocks noChangeAspect="1" noChangeArrowheads="1"/>
          </p:cNvPicPr>
          <p:nvPr/>
        </p:nvPicPr>
        <p:blipFill>
          <a:blip r:embed="rId3"/>
          <a:srcRect/>
          <a:stretch>
            <a:fillRect/>
          </a:stretch>
        </p:blipFill>
        <p:spPr bwMode="auto">
          <a:xfrm>
            <a:off x="304800" y="228600"/>
            <a:ext cx="8229600" cy="2171700"/>
          </a:xfrm>
          <a:prstGeom prst="rect">
            <a:avLst/>
          </a:prstGeom>
          <a:noFill/>
          <a:ln w="9525">
            <a:noFill/>
            <a:miter lim="800000"/>
            <a:headEnd/>
            <a:tailEnd/>
          </a:ln>
        </p:spPr>
      </p:pic>
      <p:sp>
        <p:nvSpPr>
          <p:cNvPr id="13316" name="TextBox 14"/>
          <p:cNvSpPr txBox="1">
            <a:spLocks noChangeArrowheads="1"/>
          </p:cNvSpPr>
          <p:nvPr/>
        </p:nvSpPr>
        <p:spPr bwMode="auto">
          <a:xfrm>
            <a:off x="381000" y="2438400"/>
            <a:ext cx="3886200" cy="923925"/>
          </a:xfrm>
          <a:prstGeom prst="rect">
            <a:avLst/>
          </a:prstGeom>
          <a:noFill/>
          <a:ln w="9525">
            <a:noFill/>
            <a:miter lim="800000"/>
            <a:headEnd/>
            <a:tailEnd/>
          </a:ln>
        </p:spPr>
        <p:txBody>
          <a:bodyPr>
            <a:spAutoFit/>
          </a:bodyPr>
          <a:lstStyle/>
          <a:p>
            <a:r>
              <a:rPr lang="vi-VN" i="1"/>
              <a:t>Giống siêu lúa NPT4, NPT5 và giống QP-5 được chọn tạo băng phương pháp gây đột biến</a:t>
            </a:r>
            <a:endParaRPr lang="vi-VN"/>
          </a:p>
        </p:txBody>
      </p:sp>
      <p:pic>
        <p:nvPicPr>
          <p:cNvPr id="13317" name="Picture 19" descr="Thực vật bị đột biến gen vì phóng xạ gần Fukushima"/>
          <p:cNvPicPr>
            <a:picLocks noChangeAspect="1" noChangeArrowheads="1"/>
          </p:cNvPicPr>
          <p:nvPr/>
        </p:nvPicPr>
        <p:blipFill>
          <a:blip r:embed="rId4"/>
          <a:srcRect/>
          <a:stretch>
            <a:fillRect/>
          </a:stretch>
        </p:blipFill>
        <p:spPr bwMode="auto">
          <a:xfrm>
            <a:off x="381000" y="3581400"/>
            <a:ext cx="41910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Rectangle 7"/>
          <p:cNvSpPr>
            <a:spLocks noChangeArrowheads="1"/>
          </p:cNvSpPr>
          <p:nvPr/>
        </p:nvSpPr>
        <p:spPr bwMode="auto">
          <a:xfrm>
            <a:off x="3200400" y="1066800"/>
            <a:ext cx="304800" cy="5791200"/>
          </a:xfrm>
          <a:prstGeom prst="rect">
            <a:avLst/>
          </a:prstGeom>
          <a:solidFill>
            <a:schemeClr val="bg1"/>
          </a:solidFill>
          <a:ln w="9525">
            <a:noFill/>
            <a:miter lim="800000"/>
            <a:headEnd/>
            <a:tailEnd/>
          </a:ln>
          <a:effectLst/>
        </p:spPr>
        <p:txBody>
          <a:bodyPr wrap="none" anchor="ctr"/>
          <a:lstStyle/>
          <a:p>
            <a:pPr algn="ctr"/>
            <a:endParaRPr lang="en-US">
              <a:latin typeface="Arial" charset="0"/>
            </a:endParaRPr>
          </a:p>
        </p:txBody>
      </p:sp>
      <p:sp>
        <p:nvSpPr>
          <p:cNvPr id="13316" name="Text Box 4"/>
          <p:cNvSpPr txBox="1">
            <a:spLocks noChangeArrowheads="1"/>
          </p:cNvSpPr>
          <p:nvPr/>
        </p:nvSpPr>
        <p:spPr bwMode="auto">
          <a:xfrm>
            <a:off x="609600" y="2133600"/>
            <a:ext cx="8534400" cy="3938588"/>
          </a:xfrm>
          <a:prstGeom prst="rect">
            <a:avLst/>
          </a:prstGeom>
          <a:noFill/>
          <a:ln w="9525">
            <a:noFill/>
            <a:miter lim="800000"/>
            <a:headEnd/>
            <a:tailEnd/>
          </a:ln>
          <a:effectLst/>
        </p:spPr>
        <p:txBody>
          <a:bodyPr>
            <a:spAutoFit/>
          </a:bodyPr>
          <a:lstStyle/>
          <a:p>
            <a:pPr eaLnBrk="0" hangingPunct="0">
              <a:spcBef>
                <a:spcPct val="50000"/>
              </a:spcBef>
            </a:pPr>
            <a:r>
              <a:rPr lang="pt-BR" sz="2800" b="1" u="sng">
                <a:solidFill>
                  <a:srgbClr val="800000"/>
                </a:solidFill>
              </a:rPr>
              <a:t>Câu 1.</a:t>
            </a:r>
            <a:r>
              <a:rPr lang="pt-BR" sz="2800" b="1">
                <a:solidFill>
                  <a:srgbClr val="0000FF"/>
                </a:solidFill>
              </a:rPr>
              <a:t> </a:t>
            </a:r>
            <a:r>
              <a:rPr lang="en-US" sz="2800" b="1" i="1"/>
              <a:t>Đột biến điểm là những biến đổi</a:t>
            </a:r>
          </a:p>
          <a:p>
            <a:pPr eaLnBrk="0" hangingPunct="0">
              <a:spcBef>
                <a:spcPct val="50000"/>
              </a:spcBef>
            </a:pPr>
            <a:r>
              <a:rPr lang="en-US" sz="2800" b="1">
                <a:solidFill>
                  <a:srgbClr val="000066"/>
                </a:solidFill>
              </a:rPr>
              <a:t>A. kiểu gen của cơ thể do lai giống.</a:t>
            </a:r>
          </a:p>
          <a:p>
            <a:pPr eaLnBrk="0" hangingPunct="0">
              <a:spcBef>
                <a:spcPct val="50000"/>
              </a:spcBef>
            </a:pPr>
            <a:r>
              <a:rPr lang="en-US" sz="2800" b="1">
                <a:solidFill>
                  <a:srgbClr val="000066"/>
                </a:solidFill>
              </a:rPr>
              <a:t>B. trong vật chất di truyền ở cấp độ tế bào.</a:t>
            </a:r>
          </a:p>
          <a:p>
            <a:pPr eaLnBrk="0" hangingPunct="0">
              <a:spcBef>
                <a:spcPct val="50000"/>
              </a:spcBef>
            </a:pPr>
            <a:r>
              <a:rPr lang="en-US" sz="2800" b="1">
                <a:solidFill>
                  <a:srgbClr val="000066"/>
                </a:solidFill>
              </a:rPr>
              <a:t>C. trong cấu trúc của gen, liên quan đến một số cặp nuclêôtit.</a:t>
            </a:r>
          </a:p>
          <a:p>
            <a:pPr eaLnBrk="0" hangingPunct="0">
              <a:spcBef>
                <a:spcPct val="50000"/>
              </a:spcBef>
            </a:pPr>
            <a:r>
              <a:rPr lang="en-US" sz="2800" b="1">
                <a:solidFill>
                  <a:srgbClr val="000066"/>
                </a:solidFill>
              </a:rPr>
              <a:t>D. trong cấu trúc của gen, liên quan đến một cặp nuclêôtit.</a:t>
            </a:r>
          </a:p>
        </p:txBody>
      </p:sp>
      <p:sp>
        <p:nvSpPr>
          <p:cNvPr id="13317" name="Text Box 5"/>
          <p:cNvSpPr txBox="1">
            <a:spLocks noChangeArrowheads="1"/>
          </p:cNvSpPr>
          <p:nvPr/>
        </p:nvSpPr>
        <p:spPr bwMode="auto">
          <a:xfrm>
            <a:off x="2133600" y="857250"/>
            <a:ext cx="4343400" cy="528638"/>
          </a:xfrm>
          <a:prstGeom prst="rect">
            <a:avLst/>
          </a:prstGeom>
          <a:solidFill>
            <a:srgbClr val="CCFFFF"/>
          </a:solidFill>
          <a:ln w="9525">
            <a:solidFill>
              <a:schemeClr val="accent1"/>
            </a:solidFill>
            <a:miter lim="800000"/>
            <a:headEnd/>
            <a:tailEnd/>
          </a:ln>
          <a:effectLst/>
        </p:spPr>
        <p:txBody>
          <a:bodyPr>
            <a:spAutoFit/>
          </a:bodyPr>
          <a:lstStyle/>
          <a:p>
            <a:pPr algn="ctr" eaLnBrk="0" hangingPunct="0">
              <a:spcBef>
                <a:spcPct val="50000"/>
              </a:spcBef>
            </a:pPr>
            <a:r>
              <a:rPr lang="en-US" sz="2800" b="1" i="1" dirty="0" err="1">
                <a:solidFill>
                  <a:srgbClr val="FF3300"/>
                </a:solidFill>
              </a:rPr>
              <a:t>Chọn</a:t>
            </a:r>
            <a:r>
              <a:rPr lang="en-US" sz="2800" b="1" i="1" dirty="0">
                <a:solidFill>
                  <a:srgbClr val="FF3300"/>
                </a:solidFill>
              </a:rPr>
              <a:t> </a:t>
            </a:r>
            <a:r>
              <a:rPr lang="en-US" sz="2800" b="1" i="1" dirty="0" err="1">
                <a:solidFill>
                  <a:srgbClr val="FF3300"/>
                </a:solidFill>
              </a:rPr>
              <a:t>câu</a:t>
            </a:r>
            <a:r>
              <a:rPr lang="en-US" sz="2800" b="1" i="1" dirty="0">
                <a:solidFill>
                  <a:srgbClr val="FF3300"/>
                </a:solidFill>
              </a:rPr>
              <a:t> </a:t>
            </a:r>
            <a:r>
              <a:rPr lang="en-US" sz="2800" b="1" i="1" dirty="0" err="1">
                <a:solidFill>
                  <a:srgbClr val="FF3300"/>
                </a:solidFill>
              </a:rPr>
              <a:t>trả</a:t>
            </a:r>
            <a:r>
              <a:rPr lang="en-US" sz="2800" b="1" i="1" dirty="0">
                <a:solidFill>
                  <a:srgbClr val="FF3300"/>
                </a:solidFill>
              </a:rPr>
              <a:t> </a:t>
            </a:r>
            <a:r>
              <a:rPr lang="en-US" sz="2800" b="1" i="1" dirty="0" err="1">
                <a:solidFill>
                  <a:srgbClr val="FF3300"/>
                </a:solidFill>
              </a:rPr>
              <a:t>lời</a:t>
            </a:r>
            <a:r>
              <a:rPr lang="en-US" sz="2800" b="1" i="1" dirty="0">
                <a:solidFill>
                  <a:srgbClr val="FF3300"/>
                </a:solidFill>
              </a:rPr>
              <a:t> </a:t>
            </a:r>
            <a:r>
              <a:rPr lang="en-US" sz="2800" b="1" i="1" dirty="0" err="1">
                <a:solidFill>
                  <a:srgbClr val="FF3300"/>
                </a:solidFill>
              </a:rPr>
              <a:t>đúng</a:t>
            </a:r>
            <a:r>
              <a:rPr lang="en-US" sz="2800" b="1" i="1" dirty="0">
                <a:solidFill>
                  <a:srgbClr val="FF3300"/>
                </a:solidFill>
              </a:rPr>
              <a:t>:</a:t>
            </a:r>
          </a:p>
        </p:txBody>
      </p:sp>
      <p:sp>
        <p:nvSpPr>
          <p:cNvPr id="5" name="Oval 4"/>
          <p:cNvSpPr/>
          <p:nvPr/>
        </p:nvSpPr>
        <p:spPr>
          <a:xfrm>
            <a:off x="609600" y="51054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latin typeface="Times New Roman" pitchFamily="18" charset="0"/>
                <a:cs typeface="Times New Roman" pitchFamily="18" charset="0"/>
              </a:rPr>
              <a:t>D</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3316">
                                            <p:txEl>
                                              <p:pRg st="4" end="4"/>
                                            </p:txEl>
                                          </p:spTgt>
                                        </p:tgtEl>
                                        <p:attrNameLst>
                                          <p:attrName>style.color</p:attrName>
                                        </p:attrNameLst>
                                      </p:cBhvr>
                                      <p:to>
                                        <a:srgbClr val="FF3300"/>
                                      </p:to>
                                    </p:animClr>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457200" y="1143000"/>
            <a:ext cx="8077200" cy="3970338"/>
          </a:xfrm>
          <a:prstGeom prst="rect">
            <a:avLst/>
          </a:prstGeom>
          <a:noFill/>
          <a:ln w="9525">
            <a:noFill/>
            <a:miter lim="800000"/>
            <a:headEnd/>
            <a:tailEnd/>
          </a:ln>
        </p:spPr>
        <p:txBody>
          <a:bodyPr>
            <a:spAutoFit/>
          </a:bodyPr>
          <a:lstStyle/>
          <a:p>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2: </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Một đột biến điểm xảy ra không liên quan đến bộ ba mở đầu, bộ ba kết thúc và không làm thay đổi chiều dài của gen. Chuỗi pôlipeptit do gen đột biến tổng hợp sẽ thay đổi thế nào so với gen ban đầu :</a:t>
            </a:r>
            <a:endParaRPr lang="en-US" sz="2800" dirty="0">
              <a:latin typeface="Times New Roman" pitchFamily="18" charset="0"/>
              <a:cs typeface="Times New Roman" pitchFamily="18" charset="0"/>
            </a:endParaRPr>
          </a:p>
          <a:p>
            <a:pPr fontAlgn="ctr"/>
            <a:r>
              <a:rPr lang="vi-VN" sz="2800" dirty="0">
                <a:latin typeface="Times New Roman" pitchFamily="18" charset="0"/>
                <a:cs typeface="Times New Roman" pitchFamily="18" charset="0"/>
              </a:rPr>
              <a:t>A. </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Thay đổi toàn bộ các axitamin kể từ điểm bị đột biến tương ứng trở về sau</a:t>
            </a:r>
          </a:p>
          <a:p>
            <a:pPr fontAlgn="ctr"/>
            <a:r>
              <a:rPr lang="vi-VN" sz="2800" dirty="0">
                <a:latin typeface="Times New Roman" pitchFamily="18" charset="0"/>
                <a:cs typeface="Times New Roman" pitchFamily="18" charset="0"/>
              </a:rPr>
              <a:t>B. </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Mất hoặc thay 1 axitamin</a:t>
            </a:r>
          </a:p>
          <a:p>
            <a:pPr fontAlgn="ctr"/>
            <a:r>
              <a:rPr lang="vi-VN" sz="2800" dirty="0">
                <a:latin typeface="Times New Roman" pitchFamily="18" charset="0"/>
                <a:cs typeface="Times New Roman" pitchFamily="18" charset="0"/>
              </a:rPr>
              <a:t>C. </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Không thay đổi hoặc làm thay đổi 1 axit amin D. </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Không thay đổi hoặc mất 1 axit amin</a:t>
            </a:r>
          </a:p>
        </p:txBody>
      </p:sp>
      <p:sp>
        <p:nvSpPr>
          <p:cNvPr id="4" name="Oval 3"/>
          <p:cNvSpPr/>
          <p:nvPr/>
        </p:nvSpPr>
        <p:spPr>
          <a:xfrm>
            <a:off x="381000" y="4114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latin typeface="Times New Roman" pitchFamily="18" charset="0"/>
                <a:cs typeface="Times New Roman" pitchFamily="18" charset="0"/>
              </a:rPr>
              <a:t>C</a:t>
            </a:r>
          </a:p>
        </p:txBody>
      </p:sp>
      <p:sp>
        <p:nvSpPr>
          <p:cNvPr id="5" name="Text Box 5"/>
          <p:cNvSpPr txBox="1">
            <a:spLocks noChangeArrowheads="1"/>
          </p:cNvSpPr>
          <p:nvPr/>
        </p:nvSpPr>
        <p:spPr bwMode="auto">
          <a:xfrm>
            <a:off x="2209800" y="457200"/>
            <a:ext cx="4343400" cy="528638"/>
          </a:xfrm>
          <a:prstGeom prst="rect">
            <a:avLst/>
          </a:prstGeom>
          <a:solidFill>
            <a:srgbClr val="CCFFFF"/>
          </a:solidFill>
          <a:ln w="9525">
            <a:solidFill>
              <a:schemeClr val="accent1"/>
            </a:solidFill>
            <a:miter lim="800000"/>
            <a:headEnd/>
            <a:tailEnd/>
          </a:ln>
          <a:effectLst/>
        </p:spPr>
        <p:txBody>
          <a:bodyPr>
            <a:spAutoFit/>
          </a:bodyPr>
          <a:lstStyle/>
          <a:p>
            <a:pPr algn="ctr" eaLnBrk="0" hangingPunct="0">
              <a:spcBef>
                <a:spcPct val="50000"/>
              </a:spcBef>
            </a:pPr>
            <a:r>
              <a:rPr lang="en-US" sz="2800" b="1" i="1" dirty="0" err="1">
                <a:solidFill>
                  <a:srgbClr val="FF3300"/>
                </a:solidFill>
              </a:rPr>
              <a:t>Chọn</a:t>
            </a:r>
            <a:r>
              <a:rPr lang="en-US" sz="2800" b="1" i="1" dirty="0">
                <a:solidFill>
                  <a:srgbClr val="FF3300"/>
                </a:solidFill>
              </a:rPr>
              <a:t> </a:t>
            </a:r>
            <a:r>
              <a:rPr lang="en-US" sz="2800" b="1" i="1" dirty="0" err="1">
                <a:solidFill>
                  <a:srgbClr val="FF3300"/>
                </a:solidFill>
              </a:rPr>
              <a:t>câu</a:t>
            </a:r>
            <a:r>
              <a:rPr lang="en-US" sz="2800" b="1" i="1" dirty="0">
                <a:solidFill>
                  <a:srgbClr val="FF3300"/>
                </a:solidFill>
              </a:rPr>
              <a:t> </a:t>
            </a:r>
            <a:r>
              <a:rPr lang="en-US" sz="2800" b="1" i="1" dirty="0" err="1">
                <a:solidFill>
                  <a:srgbClr val="FF3300"/>
                </a:solidFill>
              </a:rPr>
              <a:t>trả</a:t>
            </a:r>
            <a:r>
              <a:rPr lang="en-US" sz="2800" b="1" i="1" dirty="0">
                <a:solidFill>
                  <a:srgbClr val="FF3300"/>
                </a:solidFill>
              </a:rPr>
              <a:t> </a:t>
            </a:r>
            <a:r>
              <a:rPr lang="en-US" sz="2800" b="1" i="1" dirty="0" err="1">
                <a:solidFill>
                  <a:srgbClr val="FF3300"/>
                </a:solidFill>
              </a:rPr>
              <a:t>lời</a:t>
            </a:r>
            <a:r>
              <a:rPr lang="en-US" sz="2800" b="1" i="1" dirty="0">
                <a:solidFill>
                  <a:srgbClr val="FF3300"/>
                </a:solidFill>
              </a:rPr>
              <a:t> </a:t>
            </a:r>
            <a:r>
              <a:rPr lang="en-US" sz="2800" b="1" i="1" dirty="0" err="1">
                <a:solidFill>
                  <a:srgbClr val="FF3300"/>
                </a:solidFill>
              </a:rPr>
              <a:t>đúng</a:t>
            </a:r>
            <a:r>
              <a:rPr lang="en-US" sz="2800" b="1" i="1" dirty="0">
                <a:solidFill>
                  <a:srgbClr val="FF33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Rectangle 9"/>
          <p:cNvSpPr>
            <a:spLocks noChangeArrowheads="1"/>
          </p:cNvSpPr>
          <p:nvPr/>
        </p:nvSpPr>
        <p:spPr bwMode="auto">
          <a:xfrm>
            <a:off x="3276600" y="1066800"/>
            <a:ext cx="228600" cy="5791200"/>
          </a:xfrm>
          <a:prstGeom prst="rect">
            <a:avLst/>
          </a:prstGeom>
          <a:solidFill>
            <a:schemeClr val="bg1"/>
          </a:solidFill>
          <a:ln w="9525">
            <a:noFill/>
            <a:miter lim="800000"/>
            <a:headEnd/>
            <a:tailEnd/>
          </a:ln>
          <a:effectLst/>
        </p:spPr>
        <p:txBody>
          <a:bodyPr wrap="none" anchor="ctr"/>
          <a:lstStyle/>
          <a:p>
            <a:pPr algn="ctr"/>
            <a:endParaRPr lang="en-US">
              <a:latin typeface="Arial" charset="0"/>
            </a:endParaRPr>
          </a:p>
        </p:txBody>
      </p:sp>
      <p:sp>
        <p:nvSpPr>
          <p:cNvPr id="14339" name="Text Box 3"/>
          <p:cNvSpPr txBox="1">
            <a:spLocks noChangeArrowheads="1"/>
          </p:cNvSpPr>
          <p:nvPr/>
        </p:nvSpPr>
        <p:spPr bwMode="auto">
          <a:xfrm>
            <a:off x="609600" y="1676400"/>
            <a:ext cx="7924800" cy="3722688"/>
          </a:xfrm>
          <a:prstGeom prst="rect">
            <a:avLst/>
          </a:prstGeom>
          <a:noFill/>
          <a:ln w="9525">
            <a:noFill/>
            <a:miter lim="800000"/>
            <a:headEnd/>
            <a:tailEnd/>
          </a:ln>
          <a:effectLst/>
        </p:spPr>
        <p:txBody>
          <a:bodyPr>
            <a:spAutoFit/>
          </a:bodyPr>
          <a:lstStyle/>
          <a:p>
            <a:pPr marL="342900" indent="-342900" algn="just" eaLnBrk="0" hangingPunct="0">
              <a:spcBef>
                <a:spcPct val="10000"/>
              </a:spcBef>
            </a:pPr>
            <a:r>
              <a:rPr lang="en-US" sz="2800" b="1" u="sng" dirty="0" err="1">
                <a:solidFill>
                  <a:srgbClr val="800000"/>
                </a:solidFill>
              </a:rPr>
              <a:t>Câu</a:t>
            </a:r>
            <a:r>
              <a:rPr lang="en-US" sz="2800" b="1" u="sng" dirty="0">
                <a:solidFill>
                  <a:srgbClr val="800000"/>
                </a:solidFill>
              </a:rPr>
              <a:t> </a:t>
            </a:r>
            <a:r>
              <a:rPr lang="en-US" sz="2800" b="1" u="sng" dirty="0" smtClean="0">
                <a:solidFill>
                  <a:srgbClr val="800000"/>
                </a:solidFill>
              </a:rPr>
              <a:t>3.</a:t>
            </a:r>
            <a:r>
              <a:rPr lang="en-US" sz="2800" b="1" dirty="0" smtClean="0">
                <a:solidFill>
                  <a:srgbClr val="0000FF"/>
                </a:solidFill>
              </a:rPr>
              <a:t> </a:t>
            </a:r>
            <a:r>
              <a:rPr lang="en-US" sz="2800" b="1" i="1" dirty="0" err="1">
                <a:solidFill>
                  <a:srgbClr val="660066"/>
                </a:solidFill>
              </a:rPr>
              <a:t>Một</a:t>
            </a:r>
            <a:r>
              <a:rPr lang="en-US" sz="2800" b="1" i="1" dirty="0">
                <a:solidFill>
                  <a:srgbClr val="660066"/>
                </a:solidFill>
              </a:rPr>
              <a:t> gen </a:t>
            </a:r>
            <a:r>
              <a:rPr lang="en-US" sz="2800" b="1" i="1" dirty="0" err="1">
                <a:solidFill>
                  <a:srgbClr val="660066"/>
                </a:solidFill>
              </a:rPr>
              <a:t>sau</a:t>
            </a:r>
            <a:r>
              <a:rPr lang="en-US" sz="2800" b="1" i="1" dirty="0">
                <a:solidFill>
                  <a:srgbClr val="660066"/>
                </a:solidFill>
              </a:rPr>
              <a:t> </a:t>
            </a:r>
            <a:r>
              <a:rPr lang="en-US" sz="2800" b="1" i="1" dirty="0" err="1">
                <a:solidFill>
                  <a:srgbClr val="660066"/>
                </a:solidFill>
              </a:rPr>
              <a:t>đột</a:t>
            </a:r>
            <a:r>
              <a:rPr lang="en-US" sz="2800" b="1" i="1" dirty="0">
                <a:solidFill>
                  <a:srgbClr val="660066"/>
                </a:solidFill>
              </a:rPr>
              <a:t> </a:t>
            </a:r>
            <a:r>
              <a:rPr lang="en-US" sz="2800" b="1" i="1" dirty="0" err="1">
                <a:solidFill>
                  <a:srgbClr val="660066"/>
                </a:solidFill>
              </a:rPr>
              <a:t>biến</a:t>
            </a:r>
            <a:r>
              <a:rPr lang="en-US" sz="2800" b="1" i="1" dirty="0">
                <a:solidFill>
                  <a:srgbClr val="660066"/>
                </a:solidFill>
              </a:rPr>
              <a:t> </a:t>
            </a:r>
            <a:r>
              <a:rPr lang="en-US" sz="2800" b="1" i="1" dirty="0" err="1">
                <a:solidFill>
                  <a:srgbClr val="660066"/>
                </a:solidFill>
              </a:rPr>
              <a:t>có</a:t>
            </a:r>
            <a:r>
              <a:rPr lang="en-US" sz="2800" b="1" i="1" dirty="0">
                <a:solidFill>
                  <a:srgbClr val="660066"/>
                </a:solidFill>
              </a:rPr>
              <a:t> </a:t>
            </a:r>
            <a:r>
              <a:rPr lang="en-US" sz="2800" b="1" i="1" dirty="0" err="1">
                <a:solidFill>
                  <a:srgbClr val="660066"/>
                </a:solidFill>
              </a:rPr>
              <a:t>chiều</a:t>
            </a:r>
            <a:r>
              <a:rPr lang="en-US" sz="2800" b="1" i="1" dirty="0">
                <a:solidFill>
                  <a:srgbClr val="660066"/>
                </a:solidFill>
              </a:rPr>
              <a:t> </a:t>
            </a:r>
            <a:r>
              <a:rPr lang="en-US" sz="2800" b="1" i="1" dirty="0" err="1">
                <a:solidFill>
                  <a:srgbClr val="660066"/>
                </a:solidFill>
              </a:rPr>
              <a:t>dài</a:t>
            </a:r>
            <a:r>
              <a:rPr lang="en-US" sz="2800" b="1" i="1" dirty="0">
                <a:solidFill>
                  <a:srgbClr val="660066"/>
                </a:solidFill>
              </a:rPr>
              <a:t> </a:t>
            </a:r>
            <a:r>
              <a:rPr lang="en-US" sz="2800" b="1" i="1" dirty="0" err="1">
                <a:solidFill>
                  <a:srgbClr val="660066"/>
                </a:solidFill>
              </a:rPr>
              <a:t>không</a:t>
            </a:r>
            <a:r>
              <a:rPr lang="en-US" sz="2800" b="1" i="1" dirty="0">
                <a:solidFill>
                  <a:srgbClr val="660066"/>
                </a:solidFill>
              </a:rPr>
              <a:t> </a:t>
            </a:r>
            <a:r>
              <a:rPr lang="en-US" sz="2800" b="1" i="1" dirty="0" err="1">
                <a:solidFill>
                  <a:srgbClr val="660066"/>
                </a:solidFill>
              </a:rPr>
              <a:t>đổi</a:t>
            </a:r>
            <a:r>
              <a:rPr lang="en-US" sz="2800" b="1" i="1" dirty="0">
                <a:solidFill>
                  <a:srgbClr val="660066"/>
                </a:solidFill>
              </a:rPr>
              <a:t> </a:t>
            </a:r>
            <a:r>
              <a:rPr lang="en-US" sz="2800" b="1" i="1" dirty="0" err="1">
                <a:solidFill>
                  <a:srgbClr val="660066"/>
                </a:solidFill>
              </a:rPr>
              <a:t>nhưng</a:t>
            </a:r>
            <a:r>
              <a:rPr lang="en-US" sz="2800" b="1" i="1" dirty="0">
                <a:solidFill>
                  <a:srgbClr val="660066"/>
                </a:solidFill>
              </a:rPr>
              <a:t> </a:t>
            </a:r>
            <a:r>
              <a:rPr lang="en-US" sz="2800" b="1" i="1" dirty="0" err="1">
                <a:solidFill>
                  <a:srgbClr val="660066"/>
                </a:solidFill>
              </a:rPr>
              <a:t>tăng</a:t>
            </a:r>
            <a:r>
              <a:rPr lang="en-US" sz="2800" b="1" i="1" dirty="0">
                <a:solidFill>
                  <a:srgbClr val="660066"/>
                </a:solidFill>
              </a:rPr>
              <a:t> </a:t>
            </a:r>
            <a:r>
              <a:rPr lang="en-US" sz="2800" b="1" i="1" dirty="0" err="1">
                <a:solidFill>
                  <a:srgbClr val="660066"/>
                </a:solidFill>
              </a:rPr>
              <a:t>thêm</a:t>
            </a:r>
            <a:r>
              <a:rPr lang="en-US" sz="2800" b="1" i="1" dirty="0">
                <a:solidFill>
                  <a:srgbClr val="660066"/>
                </a:solidFill>
              </a:rPr>
              <a:t> </a:t>
            </a:r>
            <a:r>
              <a:rPr lang="en-US" sz="2800" b="1" i="1" dirty="0" err="1">
                <a:solidFill>
                  <a:srgbClr val="660066"/>
                </a:solidFill>
              </a:rPr>
              <a:t>một</a:t>
            </a:r>
            <a:r>
              <a:rPr lang="en-US" sz="2800" b="1" i="1" dirty="0">
                <a:solidFill>
                  <a:srgbClr val="660066"/>
                </a:solidFill>
              </a:rPr>
              <a:t> </a:t>
            </a:r>
            <a:r>
              <a:rPr lang="en-US" sz="2800" b="1" i="1" dirty="0" err="1">
                <a:solidFill>
                  <a:srgbClr val="660066"/>
                </a:solidFill>
              </a:rPr>
              <a:t>liên</a:t>
            </a:r>
            <a:r>
              <a:rPr lang="en-US" sz="2800" b="1" i="1" dirty="0">
                <a:solidFill>
                  <a:srgbClr val="660066"/>
                </a:solidFill>
              </a:rPr>
              <a:t> </a:t>
            </a:r>
            <a:r>
              <a:rPr lang="en-US" sz="2800" b="1" i="1" dirty="0" err="1">
                <a:solidFill>
                  <a:srgbClr val="660066"/>
                </a:solidFill>
              </a:rPr>
              <a:t>kết</a:t>
            </a:r>
            <a:r>
              <a:rPr lang="en-US" sz="2800" b="1" i="1" dirty="0">
                <a:solidFill>
                  <a:srgbClr val="660066"/>
                </a:solidFill>
              </a:rPr>
              <a:t> </a:t>
            </a:r>
            <a:r>
              <a:rPr lang="en-US" sz="2800" b="1" i="1" dirty="0" err="1">
                <a:solidFill>
                  <a:srgbClr val="660066"/>
                </a:solidFill>
              </a:rPr>
              <a:t>hiđrô</a:t>
            </a:r>
            <a:r>
              <a:rPr lang="en-US" sz="2800" b="1" i="1" dirty="0">
                <a:solidFill>
                  <a:srgbClr val="660066"/>
                </a:solidFill>
              </a:rPr>
              <a:t>. Gen </a:t>
            </a:r>
            <a:r>
              <a:rPr lang="en-US" sz="2800" b="1" i="1" dirty="0" err="1">
                <a:solidFill>
                  <a:srgbClr val="660066"/>
                </a:solidFill>
              </a:rPr>
              <a:t>này</a:t>
            </a:r>
            <a:r>
              <a:rPr lang="en-US" sz="2800" b="1" i="1" dirty="0">
                <a:solidFill>
                  <a:srgbClr val="660066"/>
                </a:solidFill>
              </a:rPr>
              <a:t> </a:t>
            </a:r>
            <a:r>
              <a:rPr lang="en-US" sz="2800" b="1" i="1" dirty="0" err="1">
                <a:solidFill>
                  <a:srgbClr val="660066"/>
                </a:solidFill>
              </a:rPr>
              <a:t>bị</a:t>
            </a:r>
            <a:r>
              <a:rPr lang="en-US" sz="2800" b="1" i="1" dirty="0">
                <a:solidFill>
                  <a:srgbClr val="660066"/>
                </a:solidFill>
              </a:rPr>
              <a:t> </a:t>
            </a:r>
            <a:r>
              <a:rPr lang="en-US" sz="2800" b="1" i="1" dirty="0" err="1">
                <a:solidFill>
                  <a:srgbClr val="660066"/>
                </a:solidFill>
              </a:rPr>
              <a:t>đột</a:t>
            </a:r>
            <a:r>
              <a:rPr lang="en-US" sz="2800" b="1" i="1" dirty="0">
                <a:solidFill>
                  <a:srgbClr val="660066"/>
                </a:solidFill>
              </a:rPr>
              <a:t> </a:t>
            </a:r>
            <a:r>
              <a:rPr lang="en-US" sz="2800" b="1" i="1" dirty="0" err="1">
                <a:solidFill>
                  <a:srgbClr val="660066"/>
                </a:solidFill>
              </a:rPr>
              <a:t>biến</a:t>
            </a:r>
            <a:r>
              <a:rPr lang="en-US" sz="2800" b="1" i="1" dirty="0">
                <a:solidFill>
                  <a:srgbClr val="660066"/>
                </a:solidFill>
              </a:rPr>
              <a:t> </a:t>
            </a:r>
            <a:r>
              <a:rPr lang="en-US" sz="2800" b="1" i="1" dirty="0" err="1">
                <a:solidFill>
                  <a:srgbClr val="660066"/>
                </a:solidFill>
              </a:rPr>
              <a:t>thuộc</a:t>
            </a:r>
            <a:r>
              <a:rPr lang="en-US" sz="2800" b="1" i="1" dirty="0">
                <a:solidFill>
                  <a:srgbClr val="660066"/>
                </a:solidFill>
              </a:rPr>
              <a:t> </a:t>
            </a:r>
            <a:r>
              <a:rPr lang="en-US" sz="2800" b="1" i="1" dirty="0" err="1">
                <a:solidFill>
                  <a:srgbClr val="660066"/>
                </a:solidFill>
              </a:rPr>
              <a:t>dạng</a:t>
            </a:r>
            <a:endParaRPr lang="en-US" sz="2800" b="1" i="1" dirty="0">
              <a:solidFill>
                <a:srgbClr val="660066"/>
              </a:solidFill>
            </a:endParaRPr>
          </a:p>
          <a:p>
            <a:pPr marL="342900" indent="-342900" algn="just" eaLnBrk="0" hangingPunct="0">
              <a:spcBef>
                <a:spcPct val="10000"/>
              </a:spcBef>
            </a:pPr>
            <a:endParaRPr lang="en-US" sz="2800" b="1" i="1" dirty="0">
              <a:solidFill>
                <a:srgbClr val="660066"/>
              </a:solidFill>
            </a:endParaRPr>
          </a:p>
          <a:p>
            <a:pPr marL="342900" indent="-342900" algn="just" eaLnBrk="0" hangingPunct="0">
              <a:spcBef>
                <a:spcPct val="10000"/>
              </a:spcBef>
              <a:buFontTx/>
              <a:buAutoNum type="alphaUcPeriod"/>
            </a:pPr>
            <a:r>
              <a:rPr lang="en-US" sz="2800" b="1" dirty="0" err="1">
                <a:solidFill>
                  <a:srgbClr val="000066"/>
                </a:solidFill>
              </a:rPr>
              <a:t>mất</a:t>
            </a:r>
            <a:r>
              <a:rPr lang="en-US" sz="2800" b="1" dirty="0">
                <a:solidFill>
                  <a:srgbClr val="000066"/>
                </a:solidFill>
              </a:rPr>
              <a:t> </a:t>
            </a:r>
            <a:r>
              <a:rPr lang="en-US" sz="2800" b="1" dirty="0" err="1">
                <a:solidFill>
                  <a:srgbClr val="000066"/>
                </a:solidFill>
              </a:rPr>
              <a:t>một</a:t>
            </a:r>
            <a:r>
              <a:rPr lang="en-US" sz="2800" b="1" dirty="0">
                <a:solidFill>
                  <a:srgbClr val="000066"/>
                </a:solidFill>
              </a:rPr>
              <a:t> </a:t>
            </a:r>
            <a:r>
              <a:rPr lang="en-US" sz="2800" b="1" dirty="0" err="1">
                <a:solidFill>
                  <a:srgbClr val="000066"/>
                </a:solidFill>
              </a:rPr>
              <a:t>cặp</a:t>
            </a:r>
            <a:r>
              <a:rPr lang="en-US" sz="2800" b="1" dirty="0">
                <a:solidFill>
                  <a:srgbClr val="000066"/>
                </a:solidFill>
              </a:rPr>
              <a:t> </a:t>
            </a:r>
            <a:r>
              <a:rPr lang="en-US" sz="2800" b="1" dirty="0" err="1">
                <a:solidFill>
                  <a:srgbClr val="000066"/>
                </a:solidFill>
              </a:rPr>
              <a:t>nuclêôtit</a:t>
            </a:r>
            <a:r>
              <a:rPr lang="en-US" sz="2800" b="1" dirty="0">
                <a:solidFill>
                  <a:srgbClr val="000066"/>
                </a:solidFill>
              </a:rPr>
              <a:t>.	</a:t>
            </a:r>
          </a:p>
          <a:p>
            <a:pPr marL="342900" indent="-342900" algn="just" eaLnBrk="0" hangingPunct="0">
              <a:spcBef>
                <a:spcPct val="10000"/>
              </a:spcBef>
            </a:pPr>
            <a:r>
              <a:rPr lang="en-US" sz="2800" b="1" dirty="0">
                <a:solidFill>
                  <a:srgbClr val="000066"/>
                </a:solidFill>
              </a:rPr>
              <a:t>B. </a:t>
            </a:r>
            <a:r>
              <a:rPr lang="en-US" sz="2800" b="1" dirty="0" err="1">
                <a:solidFill>
                  <a:srgbClr val="000066"/>
                </a:solidFill>
              </a:rPr>
              <a:t>thay</a:t>
            </a:r>
            <a:r>
              <a:rPr lang="en-US" sz="2800" b="1" dirty="0">
                <a:solidFill>
                  <a:srgbClr val="000066"/>
                </a:solidFill>
              </a:rPr>
              <a:t> </a:t>
            </a:r>
            <a:r>
              <a:rPr lang="en-US" sz="2800" b="1" dirty="0" err="1">
                <a:solidFill>
                  <a:srgbClr val="000066"/>
                </a:solidFill>
              </a:rPr>
              <a:t>thế</a:t>
            </a:r>
            <a:r>
              <a:rPr lang="en-US" sz="2800" b="1" dirty="0">
                <a:solidFill>
                  <a:srgbClr val="000066"/>
                </a:solidFill>
              </a:rPr>
              <a:t> </a:t>
            </a:r>
            <a:r>
              <a:rPr lang="en-US" sz="2800" b="1" dirty="0" err="1">
                <a:solidFill>
                  <a:srgbClr val="000066"/>
                </a:solidFill>
              </a:rPr>
              <a:t>một</a:t>
            </a:r>
            <a:r>
              <a:rPr lang="en-US" sz="2800" b="1" dirty="0">
                <a:solidFill>
                  <a:srgbClr val="000066"/>
                </a:solidFill>
              </a:rPr>
              <a:t> </a:t>
            </a:r>
            <a:r>
              <a:rPr lang="en-US" sz="2800" b="1" dirty="0" err="1">
                <a:solidFill>
                  <a:srgbClr val="000066"/>
                </a:solidFill>
              </a:rPr>
              <a:t>cặp</a:t>
            </a:r>
            <a:r>
              <a:rPr lang="en-US" sz="2800" b="1" dirty="0">
                <a:solidFill>
                  <a:srgbClr val="000066"/>
                </a:solidFill>
              </a:rPr>
              <a:t> A - T </a:t>
            </a:r>
            <a:r>
              <a:rPr lang="en-US" sz="2800" b="1" dirty="0" err="1">
                <a:solidFill>
                  <a:srgbClr val="000066"/>
                </a:solidFill>
              </a:rPr>
              <a:t>bằng</a:t>
            </a:r>
            <a:r>
              <a:rPr lang="en-US" sz="2800" b="1" dirty="0">
                <a:solidFill>
                  <a:srgbClr val="000066"/>
                </a:solidFill>
              </a:rPr>
              <a:t> </a:t>
            </a:r>
            <a:r>
              <a:rPr lang="en-US" sz="2800" b="1" dirty="0" err="1">
                <a:solidFill>
                  <a:srgbClr val="000066"/>
                </a:solidFill>
              </a:rPr>
              <a:t>một</a:t>
            </a:r>
            <a:r>
              <a:rPr lang="en-US" sz="2800" b="1" dirty="0">
                <a:solidFill>
                  <a:srgbClr val="000066"/>
                </a:solidFill>
              </a:rPr>
              <a:t> </a:t>
            </a:r>
            <a:r>
              <a:rPr lang="en-US" sz="2800" b="1" dirty="0" err="1">
                <a:solidFill>
                  <a:srgbClr val="000066"/>
                </a:solidFill>
              </a:rPr>
              <a:t>cặp</a:t>
            </a:r>
            <a:r>
              <a:rPr lang="en-US" sz="2800" b="1" dirty="0">
                <a:solidFill>
                  <a:srgbClr val="000066"/>
                </a:solidFill>
              </a:rPr>
              <a:t> G - X.</a:t>
            </a:r>
          </a:p>
          <a:p>
            <a:pPr marL="342900" indent="-342900" algn="just" eaLnBrk="0" hangingPunct="0">
              <a:spcBef>
                <a:spcPct val="10000"/>
              </a:spcBef>
            </a:pPr>
            <a:r>
              <a:rPr lang="en-US" sz="2800" b="1" dirty="0">
                <a:solidFill>
                  <a:srgbClr val="000066"/>
                </a:solidFill>
              </a:rPr>
              <a:t>C. </a:t>
            </a:r>
            <a:r>
              <a:rPr lang="en-US" sz="2800" b="1" dirty="0" err="1">
                <a:solidFill>
                  <a:srgbClr val="000066"/>
                </a:solidFill>
              </a:rPr>
              <a:t>thay</a:t>
            </a:r>
            <a:r>
              <a:rPr lang="en-US" sz="2800" b="1" dirty="0">
                <a:solidFill>
                  <a:srgbClr val="000066"/>
                </a:solidFill>
              </a:rPr>
              <a:t> </a:t>
            </a:r>
            <a:r>
              <a:rPr lang="en-US" sz="2800" b="1" dirty="0" err="1">
                <a:solidFill>
                  <a:srgbClr val="000066"/>
                </a:solidFill>
              </a:rPr>
              <a:t>thế</a:t>
            </a:r>
            <a:r>
              <a:rPr lang="en-US" sz="2800" b="1" dirty="0">
                <a:solidFill>
                  <a:srgbClr val="000066"/>
                </a:solidFill>
              </a:rPr>
              <a:t> </a:t>
            </a:r>
            <a:r>
              <a:rPr lang="en-US" sz="2800" b="1" dirty="0" err="1">
                <a:solidFill>
                  <a:srgbClr val="000066"/>
                </a:solidFill>
              </a:rPr>
              <a:t>một</a:t>
            </a:r>
            <a:r>
              <a:rPr lang="en-US" sz="2800" b="1" dirty="0">
                <a:solidFill>
                  <a:srgbClr val="000066"/>
                </a:solidFill>
              </a:rPr>
              <a:t> </a:t>
            </a:r>
            <a:r>
              <a:rPr lang="en-US" sz="2800" b="1" dirty="0" err="1">
                <a:solidFill>
                  <a:srgbClr val="000066"/>
                </a:solidFill>
              </a:rPr>
              <a:t>cặp</a:t>
            </a:r>
            <a:r>
              <a:rPr lang="en-US" sz="2800" b="1" dirty="0">
                <a:solidFill>
                  <a:srgbClr val="000066"/>
                </a:solidFill>
              </a:rPr>
              <a:t> G - X </a:t>
            </a:r>
            <a:r>
              <a:rPr lang="en-US" sz="2800" b="1" dirty="0" err="1">
                <a:solidFill>
                  <a:srgbClr val="000066"/>
                </a:solidFill>
              </a:rPr>
              <a:t>bằng</a:t>
            </a:r>
            <a:r>
              <a:rPr lang="en-US" sz="2800" b="1" dirty="0">
                <a:solidFill>
                  <a:srgbClr val="000066"/>
                </a:solidFill>
              </a:rPr>
              <a:t> </a:t>
            </a:r>
            <a:r>
              <a:rPr lang="en-US" sz="2800" b="1" dirty="0" err="1">
                <a:solidFill>
                  <a:srgbClr val="000066"/>
                </a:solidFill>
              </a:rPr>
              <a:t>một</a:t>
            </a:r>
            <a:r>
              <a:rPr lang="en-US" sz="2800" b="1" dirty="0">
                <a:solidFill>
                  <a:srgbClr val="000066"/>
                </a:solidFill>
              </a:rPr>
              <a:t> </a:t>
            </a:r>
            <a:r>
              <a:rPr lang="en-US" sz="2800" b="1" dirty="0" err="1">
                <a:solidFill>
                  <a:srgbClr val="000066"/>
                </a:solidFill>
              </a:rPr>
              <a:t>cặp</a:t>
            </a:r>
            <a:r>
              <a:rPr lang="en-US" sz="2800" b="1" dirty="0">
                <a:solidFill>
                  <a:srgbClr val="000066"/>
                </a:solidFill>
              </a:rPr>
              <a:t> A - T.   </a:t>
            </a:r>
          </a:p>
          <a:p>
            <a:pPr marL="342900" indent="-342900" algn="just" eaLnBrk="0" hangingPunct="0">
              <a:spcBef>
                <a:spcPct val="10000"/>
              </a:spcBef>
            </a:pPr>
            <a:r>
              <a:rPr lang="en-US" sz="2800" b="1" dirty="0">
                <a:solidFill>
                  <a:srgbClr val="000066"/>
                </a:solidFill>
              </a:rPr>
              <a:t>D. </a:t>
            </a:r>
            <a:r>
              <a:rPr lang="en-US" sz="2800" b="1" dirty="0" err="1">
                <a:solidFill>
                  <a:srgbClr val="000066"/>
                </a:solidFill>
              </a:rPr>
              <a:t>thêm</a:t>
            </a:r>
            <a:r>
              <a:rPr lang="en-US" sz="2800" b="1" dirty="0">
                <a:solidFill>
                  <a:srgbClr val="000066"/>
                </a:solidFill>
              </a:rPr>
              <a:t> </a:t>
            </a:r>
            <a:r>
              <a:rPr lang="en-US" sz="2800" b="1" dirty="0" err="1">
                <a:solidFill>
                  <a:srgbClr val="000066"/>
                </a:solidFill>
              </a:rPr>
              <a:t>một</a:t>
            </a:r>
            <a:r>
              <a:rPr lang="en-US" sz="2800" b="1" dirty="0">
                <a:solidFill>
                  <a:srgbClr val="000066"/>
                </a:solidFill>
              </a:rPr>
              <a:t> </a:t>
            </a:r>
            <a:r>
              <a:rPr lang="en-US" sz="2800" b="1" dirty="0" err="1">
                <a:solidFill>
                  <a:srgbClr val="000066"/>
                </a:solidFill>
              </a:rPr>
              <a:t>cặp</a:t>
            </a:r>
            <a:r>
              <a:rPr lang="en-US" sz="2800" b="1" dirty="0">
                <a:solidFill>
                  <a:srgbClr val="000066"/>
                </a:solidFill>
              </a:rPr>
              <a:t> </a:t>
            </a:r>
            <a:r>
              <a:rPr lang="en-US" sz="2800" b="1" dirty="0" err="1">
                <a:solidFill>
                  <a:srgbClr val="000066"/>
                </a:solidFill>
              </a:rPr>
              <a:t>nuclêôtit</a:t>
            </a:r>
            <a:r>
              <a:rPr lang="en-US" sz="2800" b="1" dirty="0">
                <a:solidFill>
                  <a:srgbClr val="000066"/>
                </a:solidFill>
              </a:rPr>
              <a:t>.</a:t>
            </a:r>
          </a:p>
        </p:txBody>
      </p:sp>
      <p:sp>
        <p:nvSpPr>
          <p:cNvPr id="14344" name="Text Box 8"/>
          <p:cNvSpPr txBox="1">
            <a:spLocks noChangeArrowheads="1"/>
          </p:cNvSpPr>
          <p:nvPr/>
        </p:nvSpPr>
        <p:spPr bwMode="auto">
          <a:xfrm>
            <a:off x="2514600" y="762000"/>
            <a:ext cx="4343400" cy="528637"/>
          </a:xfrm>
          <a:prstGeom prst="rect">
            <a:avLst/>
          </a:prstGeom>
          <a:solidFill>
            <a:srgbClr val="CCFFFF"/>
          </a:solidFill>
          <a:ln w="9525">
            <a:solidFill>
              <a:schemeClr val="accent1"/>
            </a:solidFill>
            <a:miter lim="800000"/>
            <a:headEnd/>
            <a:tailEnd/>
          </a:ln>
          <a:effectLst/>
        </p:spPr>
        <p:txBody>
          <a:bodyPr>
            <a:spAutoFit/>
          </a:bodyPr>
          <a:lstStyle/>
          <a:p>
            <a:pPr algn="ctr" eaLnBrk="0" hangingPunct="0">
              <a:spcBef>
                <a:spcPct val="50000"/>
              </a:spcBef>
            </a:pPr>
            <a:r>
              <a:rPr lang="en-US" sz="2800" b="1" i="1" dirty="0" err="1">
                <a:solidFill>
                  <a:srgbClr val="FF3300"/>
                </a:solidFill>
              </a:rPr>
              <a:t>Chọn</a:t>
            </a:r>
            <a:r>
              <a:rPr lang="en-US" sz="2800" b="1" i="1" dirty="0">
                <a:solidFill>
                  <a:srgbClr val="FF3300"/>
                </a:solidFill>
              </a:rPr>
              <a:t> </a:t>
            </a:r>
            <a:r>
              <a:rPr lang="en-US" sz="2800" b="1" i="1" dirty="0" err="1">
                <a:solidFill>
                  <a:srgbClr val="FF3300"/>
                </a:solidFill>
              </a:rPr>
              <a:t>câu</a:t>
            </a:r>
            <a:r>
              <a:rPr lang="en-US" sz="2800" b="1" i="1" dirty="0">
                <a:solidFill>
                  <a:srgbClr val="FF3300"/>
                </a:solidFill>
              </a:rPr>
              <a:t> </a:t>
            </a:r>
            <a:r>
              <a:rPr lang="en-US" sz="2800" b="1" i="1" dirty="0" err="1">
                <a:solidFill>
                  <a:srgbClr val="FF3300"/>
                </a:solidFill>
              </a:rPr>
              <a:t>trả</a:t>
            </a:r>
            <a:r>
              <a:rPr lang="en-US" sz="2800" b="1" i="1" dirty="0">
                <a:solidFill>
                  <a:srgbClr val="FF3300"/>
                </a:solidFill>
              </a:rPr>
              <a:t> </a:t>
            </a:r>
            <a:r>
              <a:rPr lang="en-US" sz="2800" b="1" i="1" dirty="0" err="1">
                <a:solidFill>
                  <a:srgbClr val="FF3300"/>
                </a:solidFill>
              </a:rPr>
              <a:t>lời</a:t>
            </a:r>
            <a:r>
              <a:rPr lang="en-US" sz="2800" b="1" i="1" dirty="0">
                <a:solidFill>
                  <a:srgbClr val="FF3300"/>
                </a:solidFill>
              </a:rPr>
              <a:t> </a:t>
            </a:r>
            <a:r>
              <a:rPr lang="en-US" sz="2800" b="1" i="1" dirty="0" err="1">
                <a:solidFill>
                  <a:srgbClr val="FF3300"/>
                </a:solidFill>
              </a:rPr>
              <a:t>đúng</a:t>
            </a:r>
            <a:r>
              <a:rPr lang="en-US" sz="2800" b="1" i="1" dirty="0">
                <a:solidFill>
                  <a:srgbClr val="FF3300"/>
                </a:solidFill>
              </a:rPr>
              <a:t>:</a:t>
            </a:r>
          </a:p>
        </p:txBody>
      </p:sp>
      <p:sp>
        <p:nvSpPr>
          <p:cNvPr id="5" name="Oval 4"/>
          <p:cNvSpPr/>
          <p:nvPr/>
        </p:nvSpPr>
        <p:spPr>
          <a:xfrm>
            <a:off x="457200" y="38862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latin typeface="Times New Roman" pitchFamily="18" charset="0"/>
                <a:cs typeface="Times New Roman" pitchFamily="18" charset="0"/>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4339">
                                            <p:txEl>
                                              <p:pRg st="3" end="3"/>
                                            </p:txEl>
                                          </p:spTgt>
                                        </p:tgtEl>
                                        <p:attrNameLst>
                                          <p:attrName>style.color</p:attrName>
                                        </p:attrNameLst>
                                      </p:cBhvr>
                                      <p:to>
                                        <a:srgbClr val="FF3300"/>
                                      </p:to>
                                    </p:animClr>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1" name="Rectangle 11"/>
          <p:cNvSpPr>
            <a:spLocks noChangeArrowheads="1"/>
          </p:cNvSpPr>
          <p:nvPr/>
        </p:nvSpPr>
        <p:spPr bwMode="auto">
          <a:xfrm>
            <a:off x="3200400" y="1066800"/>
            <a:ext cx="304800" cy="5791200"/>
          </a:xfrm>
          <a:prstGeom prst="rect">
            <a:avLst/>
          </a:prstGeom>
          <a:solidFill>
            <a:schemeClr val="bg1"/>
          </a:solidFill>
          <a:ln w="9525">
            <a:noFill/>
            <a:miter lim="800000"/>
            <a:headEnd/>
            <a:tailEnd/>
          </a:ln>
          <a:effectLst/>
        </p:spPr>
        <p:txBody>
          <a:bodyPr wrap="none" anchor="ctr"/>
          <a:lstStyle/>
          <a:p>
            <a:pPr algn="ctr"/>
            <a:endParaRPr lang="en-US">
              <a:latin typeface="Arial" charset="0"/>
            </a:endParaRPr>
          </a:p>
        </p:txBody>
      </p:sp>
      <p:sp>
        <p:nvSpPr>
          <p:cNvPr id="15366" name="Text Box 6"/>
          <p:cNvSpPr txBox="1">
            <a:spLocks noChangeArrowheads="1"/>
          </p:cNvSpPr>
          <p:nvPr/>
        </p:nvSpPr>
        <p:spPr bwMode="auto">
          <a:xfrm>
            <a:off x="304800" y="1866900"/>
            <a:ext cx="8382000" cy="946150"/>
          </a:xfrm>
          <a:prstGeom prst="rect">
            <a:avLst/>
          </a:prstGeom>
          <a:noFill/>
          <a:ln w="9525">
            <a:noFill/>
            <a:miter lim="800000"/>
            <a:headEnd/>
            <a:tailEnd/>
          </a:ln>
          <a:effectLst/>
        </p:spPr>
        <p:txBody>
          <a:bodyPr>
            <a:spAutoFit/>
          </a:bodyPr>
          <a:lstStyle/>
          <a:p>
            <a:pPr marL="457200" indent="-457200">
              <a:spcBef>
                <a:spcPct val="20000"/>
              </a:spcBef>
              <a:buClr>
                <a:schemeClr val="hlink"/>
              </a:buClr>
              <a:buSzPct val="70000"/>
              <a:buFont typeface="Wingdings" pitchFamily="2" charset="2"/>
              <a:buNone/>
            </a:pPr>
            <a:r>
              <a:rPr lang="en-US" sz="2800" b="1" i="1">
                <a:solidFill>
                  <a:srgbClr val="FFFF00"/>
                </a:solidFill>
                <a:effectLst>
                  <a:outerShdw blurRad="38100" dist="38100" dir="2700000" algn="tl">
                    <a:srgbClr val="C0C0C0"/>
                  </a:outerShdw>
                </a:effectLst>
              </a:rPr>
              <a:t> </a:t>
            </a:r>
            <a:r>
              <a:rPr lang="en-US" sz="2800" b="1" u="sng">
                <a:solidFill>
                  <a:srgbClr val="800000"/>
                </a:solidFill>
                <a:effectLst>
                  <a:outerShdw blurRad="38100" dist="38100" dir="2700000" algn="tl">
                    <a:srgbClr val="C0C0C0"/>
                  </a:outerShdw>
                </a:effectLst>
              </a:rPr>
              <a:t>Câu 4.</a:t>
            </a:r>
            <a:r>
              <a:rPr lang="en-US" sz="2800" b="1" i="1">
                <a:solidFill>
                  <a:srgbClr val="FFFF00"/>
                </a:solidFill>
                <a:effectLst>
                  <a:outerShdw blurRad="38100" dist="38100" dir="2700000" algn="tl">
                    <a:srgbClr val="C0C0C0"/>
                  </a:outerShdw>
                </a:effectLst>
              </a:rPr>
              <a:t> </a:t>
            </a:r>
            <a:r>
              <a:rPr lang="de-DE" sz="2800" b="1" i="1">
                <a:solidFill>
                  <a:srgbClr val="660066"/>
                </a:solidFill>
                <a:effectLst>
                  <a:outerShdw blurRad="38100" dist="38100" dir="2700000" algn="tl">
                    <a:srgbClr val="C0C0C0"/>
                  </a:outerShdw>
                </a:effectLst>
              </a:rPr>
              <a:t>Tác nhân hoá học như 5- brômuraxin là chất đồng đẳng của timin gây</a:t>
            </a:r>
            <a:endParaRPr lang="en-US" sz="2800" b="1" i="1">
              <a:solidFill>
                <a:srgbClr val="660066"/>
              </a:solidFill>
              <a:effectLst>
                <a:outerShdw blurRad="38100" dist="38100" dir="2700000" algn="tl">
                  <a:srgbClr val="C0C0C0"/>
                </a:outerShdw>
              </a:effectLst>
            </a:endParaRPr>
          </a:p>
        </p:txBody>
      </p:sp>
      <p:sp>
        <p:nvSpPr>
          <p:cNvPr id="15367" name="Text Box 7"/>
          <p:cNvSpPr txBox="1">
            <a:spLocks noChangeArrowheads="1"/>
          </p:cNvSpPr>
          <p:nvPr/>
        </p:nvSpPr>
        <p:spPr bwMode="auto">
          <a:xfrm>
            <a:off x="1047750" y="2933700"/>
            <a:ext cx="8458200" cy="519113"/>
          </a:xfrm>
          <a:prstGeom prst="rect">
            <a:avLst/>
          </a:prstGeom>
          <a:noFill/>
          <a:ln w="9525">
            <a:noFill/>
            <a:miter lim="800000"/>
            <a:headEnd/>
            <a:tailEnd/>
          </a:ln>
          <a:effectLst/>
        </p:spPr>
        <p:txBody>
          <a:bodyPr>
            <a:spAutoFit/>
          </a:bodyPr>
          <a:lstStyle/>
          <a:p>
            <a:pPr marL="457200" indent="-457200">
              <a:spcBef>
                <a:spcPct val="20000"/>
              </a:spcBef>
              <a:buClr>
                <a:schemeClr val="hlink"/>
              </a:buClr>
              <a:buSzPct val="70000"/>
              <a:buFont typeface="Wingdings" pitchFamily="2" charset="2"/>
              <a:buNone/>
            </a:pPr>
            <a:r>
              <a:rPr lang="en-US" sz="2800" b="1"/>
              <a:t>A. đột biến thêm A. </a:t>
            </a:r>
          </a:p>
        </p:txBody>
      </p:sp>
      <p:sp>
        <p:nvSpPr>
          <p:cNvPr id="15368" name="Text Box 8"/>
          <p:cNvSpPr txBox="1">
            <a:spLocks noChangeArrowheads="1"/>
          </p:cNvSpPr>
          <p:nvPr/>
        </p:nvSpPr>
        <p:spPr bwMode="auto">
          <a:xfrm>
            <a:off x="1009650" y="3543300"/>
            <a:ext cx="8915400" cy="519113"/>
          </a:xfrm>
          <a:prstGeom prst="rect">
            <a:avLst/>
          </a:prstGeom>
          <a:noFill/>
          <a:ln w="9525">
            <a:noFill/>
            <a:miter lim="800000"/>
            <a:headEnd/>
            <a:tailEnd/>
          </a:ln>
          <a:effectLst/>
        </p:spPr>
        <p:txBody>
          <a:bodyPr>
            <a:spAutoFit/>
          </a:bodyPr>
          <a:lstStyle/>
          <a:p>
            <a:pPr marL="457200" indent="-457200">
              <a:spcBef>
                <a:spcPct val="20000"/>
              </a:spcBef>
              <a:buClr>
                <a:schemeClr val="hlink"/>
              </a:buClr>
              <a:buSzPct val="70000"/>
              <a:buFont typeface="Wingdings" pitchFamily="2" charset="2"/>
              <a:buNone/>
            </a:pPr>
            <a:r>
              <a:rPr lang="en-US" sz="2800" b="1"/>
              <a:t>B. </a:t>
            </a:r>
            <a:r>
              <a:rPr lang="de-DE" sz="2800" b="1"/>
              <a:t>đột biến mất A.</a:t>
            </a:r>
            <a:endParaRPr lang="en-US" sz="2800" b="1"/>
          </a:p>
        </p:txBody>
      </p:sp>
      <p:sp>
        <p:nvSpPr>
          <p:cNvPr id="15369" name="Text Box 9"/>
          <p:cNvSpPr txBox="1">
            <a:spLocks noChangeArrowheads="1"/>
          </p:cNvSpPr>
          <p:nvPr/>
        </p:nvSpPr>
        <p:spPr bwMode="auto">
          <a:xfrm>
            <a:off x="971550" y="4229100"/>
            <a:ext cx="8915400" cy="519113"/>
          </a:xfrm>
          <a:prstGeom prst="rect">
            <a:avLst/>
          </a:prstGeom>
          <a:noFill/>
          <a:ln w="9525">
            <a:noFill/>
            <a:miter lim="800000"/>
            <a:headEnd/>
            <a:tailEnd/>
          </a:ln>
          <a:effectLst/>
        </p:spPr>
        <p:txBody>
          <a:bodyPr>
            <a:spAutoFit/>
          </a:bodyPr>
          <a:lstStyle/>
          <a:p>
            <a:pPr marL="457200" indent="-457200">
              <a:spcBef>
                <a:spcPct val="20000"/>
              </a:spcBef>
              <a:buClr>
                <a:schemeClr val="hlink"/>
              </a:buClr>
              <a:buSzPct val="70000"/>
              <a:buFont typeface="Wingdings" pitchFamily="2" charset="2"/>
              <a:buNone/>
            </a:pPr>
            <a:r>
              <a:rPr lang="en-US" sz="2800" b="1"/>
              <a:t>C. </a:t>
            </a:r>
            <a:r>
              <a:rPr lang="de-DE" sz="2800" b="1"/>
              <a:t>đột biến G-X</a:t>
            </a:r>
            <a:r>
              <a:rPr lang="pt-BR" sz="2800" b="1">
                <a:sym typeface="Wingdings 3" pitchFamily="18" charset="2"/>
              </a:rPr>
              <a:t></a:t>
            </a:r>
            <a:r>
              <a:rPr lang="de-DE" sz="2800" b="1"/>
              <a:t>A-T.</a:t>
            </a:r>
            <a:endParaRPr lang="en-US" sz="2800" b="1"/>
          </a:p>
        </p:txBody>
      </p:sp>
      <p:sp>
        <p:nvSpPr>
          <p:cNvPr id="15370" name="Text Box 10"/>
          <p:cNvSpPr txBox="1">
            <a:spLocks noChangeArrowheads="1"/>
          </p:cNvSpPr>
          <p:nvPr/>
        </p:nvSpPr>
        <p:spPr bwMode="auto">
          <a:xfrm>
            <a:off x="952500" y="4838700"/>
            <a:ext cx="3886200" cy="457200"/>
          </a:xfrm>
          <a:prstGeom prst="rect">
            <a:avLst/>
          </a:prstGeom>
          <a:noFill/>
          <a:ln w="9525">
            <a:noFill/>
            <a:miter lim="800000"/>
            <a:headEnd/>
            <a:tailEnd/>
          </a:ln>
          <a:effectLst/>
        </p:spPr>
        <p:txBody>
          <a:bodyPr>
            <a:spAutoFit/>
          </a:bodyPr>
          <a:lstStyle/>
          <a:p>
            <a:pPr marL="457200" indent="-457200" algn="just">
              <a:spcBef>
                <a:spcPct val="20000"/>
              </a:spcBef>
              <a:buClr>
                <a:schemeClr val="hlink"/>
              </a:buClr>
              <a:buSzPct val="70000"/>
              <a:buFont typeface="Wingdings" pitchFamily="2" charset="2"/>
              <a:buNone/>
            </a:pPr>
            <a:r>
              <a:rPr lang="en-US" sz="2400">
                <a:effectLst>
                  <a:outerShdw blurRad="38100" dist="38100" dir="2700000" algn="tl">
                    <a:srgbClr val="C0C0C0"/>
                  </a:outerShdw>
                </a:effectLst>
              </a:rPr>
              <a:t>d. </a:t>
            </a:r>
            <a:r>
              <a:rPr lang="de-DE" sz="2400"/>
              <a:t>đột biến A-T</a:t>
            </a:r>
            <a:r>
              <a:rPr lang="pt-BR" sz="2400">
                <a:sym typeface="Wingdings 3" pitchFamily="18" charset="2"/>
              </a:rPr>
              <a:t></a:t>
            </a:r>
            <a:r>
              <a:rPr lang="de-DE" sz="2400"/>
              <a:t>G-X.</a:t>
            </a:r>
            <a:endParaRPr lang="en-US" sz="2400"/>
          </a:p>
        </p:txBody>
      </p:sp>
      <p:sp>
        <p:nvSpPr>
          <p:cNvPr id="15373" name="Text Box 13"/>
          <p:cNvSpPr txBox="1">
            <a:spLocks noChangeArrowheads="1"/>
          </p:cNvSpPr>
          <p:nvPr/>
        </p:nvSpPr>
        <p:spPr bwMode="auto">
          <a:xfrm>
            <a:off x="933450" y="4876800"/>
            <a:ext cx="3886200" cy="528638"/>
          </a:xfrm>
          <a:prstGeom prst="rect">
            <a:avLst/>
          </a:prstGeom>
          <a:solidFill>
            <a:schemeClr val="bg1"/>
          </a:solidFill>
          <a:ln w="9525">
            <a:solidFill>
              <a:schemeClr val="bg1"/>
            </a:solidFill>
            <a:miter lim="800000"/>
            <a:headEnd/>
            <a:tailEnd/>
          </a:ln>
          <a:effectLst/>
        </p:spPr>
        <p:txBody>
          <a:bodyPr>
            <a:spAutoFit/>
          </a:bodyPr>
          <a:lstStyle/>
          <a:p>
            <a:pPr marL="457200" indent="-457200" algn="just">
              <a:spcBef>
                <a:spcPct val="20000"/>
              </a:spcBef>
              <a:buClr>
                <a:schemeClr val="hlink"/>
              </a:buClr>
              <a:buSzPct val="70000"/>
              <a:buFont typeface="Wingdings" pitchFamily="2" charset="2"/>
              <a:buNone/>
            </a:pPr>
            <a:r>
              <a:rPr lang="en-US" sz="2800" b="1"/>
              <a:t>D. </a:t>
            </a:r>
            <a:r>
              <a:rPr lang="de-DE" sz="2800" b="1"/>
              <a:t>đột biến A-T</a:t>
            </a:r>
            <a:r>
              <a:rPr lang="pt-BR" sz="2800" b="1">
                <a:sym typeface="Wingdings 3" pitchFamily="18" charset="2"/>
              </a:rPr>
              <a:t></a:t>
            </a:r>
            <a:r>
              <a:rPr lang="de-DE" sz="2800" b="1"/>
              <a:t>G-X.</a:t>
            </a:r>
            <a:endParaRPr lang="en-US" sz="2800" b="1"/>
          </a:p>
        </p:txBody>
      </p:sp>
      <p:sp>
        <p:nvSpPr>
          <p:cNvPr id="9" name="Oval 8"/>
          <p:cNvSpPr/>
          <p:nvPr/>
        </p:nvSpPr>
        <p:spPr>
          <a:xfrm>
            <a:off x="914400" y="48006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latin typeface="Times New Roman" pitchFamily="18" charset="0"/>
                <a:cs typeface="Times New Roman" pitchFamily="18" charset="0"/>
              </a:rPr>
              <a:t>D</a:t>
            </a:r>
          </a:p>
        </p:txBody>
      </p:sp>
      <p:sp>
        <p:nvSpPr>
          <p:cNvPr id="10" name="Text Box 8"/>
          <p:cNvSpPr txBox="1">
            <a:spLocks noChangeArrowheads="1"/>
          </p:cNvSpPr>
          <p:nvPr/>
        </p:nvSpPr>
        <p:spPr bwMode="auto">
          <a:xfrm>
            <a:off x="2514600" y="762000"/>
            <a:ext cx="4343400" cy="528637"/>
          </a:xfrm>
          <a:prstGeom prst="rect">
            <a:avLst/>
          </a:prstGeom>
          <a:solidFill>
            <a:srgbClr val="CCFFFF"/>
          </a:solidFill>
          <a:ln w="9525">
            <a:solidFill>
              <a:schemeClr val="accent1"/>
            </a:solidFill>
            <a:miter lim="800000"/>
            <a:headEnd/>
            <a:tailEnd/>
          </a:ln>
          <a:effectLst/>
        </p:spPr>
        <p:txBody>
          <a:bodyPr>
            <a:spAutoFit/>
          </a:bodyPr>
          <a:lstStyle/>
          <a:p>
            <a:pPr algn="ctr" eaLnBrk="0" hangingPunct="0">
              <a:spcBef>
                <a:spcPct val="50000"/>
              </a:spcBef>
            </a:pPr>
            <a:r>
              <a:rPr lang="en-US" sz="2800" b="1" i="1" dirty="0" err="1">
                <a:solidFill>
                  <a:srgbClr val="FF3300"/>
                </a:solidFill>
              </a:rPr>
              <a:t>Chọn</a:t>
            </a:r>
            <a:r>
              <a:rPr lang="en-US" sz="2800" b="1" i="1" dirty="0">
                <a:solidFill>
                  <a:srgbClr val="FF3300"/>
                </a:solidFill>
              </a:rPr>
              <a:t> </a:t>
            </a:r>
            <a:r>
              <a:rPr lang="en-US" sz="2800" b="1" i="1" dirty="0" err="1">
                <a:solidFill>
                  <a:srgbClr val="FF3300"/>
                </a:solidFill>
              </a:rPr>
              <a:t>câu</a:t>
            </a:r>
            <a:r>
              <a:rPr lang="en-US" sz="2800" b="1" i="1" dirty="0">
                <a:solidFill>
                  <a:srgbClr val="FF3300"/>
                </a:solidFill>
              </a:rPr>
              <a:t> </a:t>
            </a:r>
            <a:r>
              <a:rPr lang="en-US" sz="2800" b="1" i="1" dirty="0" err="1">
                <a:solidFill>
                  <a:srgbClr val="FF3300"/>
                </a:solidFill>
              </a:rPr>
              <a:t>trả</a:t>
            </a:r>
            <a:r>
              <a:rPr lang="en-US" sz="2800" b="1" i="1" dirty="0">
                <a:solidFill>
                  <a:srgbClr val="FF3300"/>
                </a:solidFill>
              </a:rPr>
              <a:t> </a:t>
            </a:r>
            <a:r>
              <a:rPr lang="en-US" sz="2800" b="1" i="1" dirty="0" err="1">
                <a:solidFill>
                  <a:srgbClr val="FF3300"/>
                </a:solidFill>
              </a:rPr>
              <a:t>lời</a:t>
            </a:r>
            <a:r>
              <a:rPr lang="en-US" sz="2800" b="1" i="1" dirty="0">
                <a:solidFill>
                  <a:srgbClr val="FF3300"/>
                </a:solidFill>
              </a:rPr>
              <a:t> </a:t>
            </a:r>
            <a:r>
              <a:rPr lang="en-US" sz="2800" b="1" i="1" dirty="0" err="1">
                <a:solidFill>
                  <a:srgbClr val="FF3300"/>
                </a:solidFill>
              </a:rPr>
              <a:t>đúng</a:t>
            </a:r>
            <a:r>
              <a:rPr lang="en-US" sz="2800" b="1" i="1" dirty="0">
                <a:solidFill>
                  <a:srgbClr val="FF33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5373"/>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3"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Hình ảnh có liên quan"/>
          <p:cNvPicPr>
            <a:picLocks noGrp="1" noChangeAspect="1" noChangeArrowheads="1"/>
          </p:cNvPicPr>
          <p:nvPr>
            <p:ph type="body" idx="1"/>
          </p:nvPr>
        </p:nvPicPr>
        <p:blipFill>
          <a:blip r:embed="rId2"/>
          <a:srcRect/>
          <a:stretch>
            <a:fillRect/>
          </a:stretch>
        </p:blipFill>
        <p:spPr>
          <a:xfrm>
            <a:off x="179388" y="115888"/>
            <a:ext cx="3960812" cy="3025775"/>
          </a:xfrm>
          <a:ln/>
        </p:spPr>
      </p:pic>
      <p:pic>
        <p:nvPicPr>
          <p:cNvPr id="35845" name="Picture 5" descr="Kết quả hình ảnh cho Bàn tay 6 ngón"/>
          <p:cNvPicPr>
            <a:picLocks noChangeAspect="1" noChangeArrowheads="1"/>
          </p:cNvPicPr>
          <p:nvPr/>
        </p:nvPicPr>
        <p:blipFill>
          <a:blip r:embed="rId3"/>
          <a:srcRect/>
          <a:stretch>
            <a:fillRect/>
          </a:stretch>
        </p:blipFill>
        <p:spPr bwMode="auto">
          <a:xfrm>
            <a:off x="4932363" y="188913"/>
            <a:ext cx="3394075" cy="2952750"/>
          </a:xfrm>
          <a:prstGeom prst="rect">
            <a:avLst/>
          </a:prstGeom>
          <a:noFill/>
          <a:ln w="9525">
            <a:noFill/>
            <a:miter lim="800000"/>
            <a:headEnd/>
            <a:tailEnd/>
          </a:ln>
        </p:spPr>
      </p:pic>
      <p:pic>
        <p:nvPicPr>
          <p:cNvPr id="35846" name="Picture 6" descr="Kết quả hình ảnh cho Hình ảnh &amp;dstrok;ột biến gen ở thực vật"/>
          <p:cNvPicPr>
            <a:picLocks noChangeAspect="1" noChangeArrowheads="1"/>
          </p:cNvPicPr>
          <p:nvPr/>
        </p:nvPicPr>
        <p:blipFill>
          <a:blip r:embed="rId4"/>
          <a:srcRect/>
          <a:stretch>
            <a:fillRect/>
          </a:stretch>
        </p:blipFill>
        <p:spPr bwMode="auto">
          <a:xfrm>
            <a:off x="323850" y="3644900"/>
            <a:ext cx="3816350" cy="2743200"/>
          </a:xfrm>
          <a:prstGeom prst="rect">
            <a:avLst/>
          </a:prstGeom>
          <a:noFill/>
          <a:ln w="9525">
            <a:noFill/>
            <a:miter lim="800000"/>
            <a:headEnd/>
            <a:tailEnd/>
          </a:ln>
        </p:spPr>
      </p:pic>
      <p:pic>
        <p:nvPicPr>
          <p:cNvPr id="35847" name="Picture 7" descr="Hình ảnh có liên quan"/>
          <p:cNvPicPr>
            <a:picLocks noChangeAspect="1" noChangeArrowheads="1"/>
          </p:cNvPicPr>
          <p:nvPr/>
        </p:nvPicPr>
        <p:blipFill>
          <a:blip r:embed="rId5"/>
          <a:srcRect/>
          <a:stretch>
            <a:fillRect/>
          </a:stretch>
        </p:blipFill>
        <p:spPr bwMode="auto">
          <a:xfrm>
            <a:off x="5003800" y="3644900"/>
            <a:ext cx="3429000" cy="2808288"/>
          </a:xfrm>
          <a:prstGeom prst="rect">
            <a:avLst/>
          </a:prstGeom>
          <a:noFill/>
          <a:ln w="9525">
            <a:noFill/>
            <a:miter lim="800000"/>
            <a:headEnd/>
            <a:tailEnd/>
          </a:ln>
        </p:spPr>
      </p:pic>
      <p:sp>
        <p:nvSpPr>
          <p:cNvPr id="35848" name="Text Box 8"/>
          <p:cNvSpPr txBox="1">
            <a:spLocks noChangeArrowheads="1"/>
          </p:cNvSpPr>
          <p:nvPr/>
        </p:nvSpPr>
        <p:spPr bwMode="auto">
          <a:xfrm>
            <a:off x="1476375" y="3213100"/>
            <a:ext cx="1873250" cy="366713"/>
          </a:xfrm>
          <a:prstGeom prst="rect">
            <a:avLst/>
          </a:prstGeom>
          <a:noFill/>
          <a:ln w="9525">
            <a:noFill/>
            <a:miter lim="800000"/>
            <a:headEnd/>
            <a:tailEnd/>
          </a:ln>
          <a:effectLst>
            <a:prstShdw prst="shdw18" dist="17961" dir="13500000">
              <a:schemeClr val="accent1">
                <a:gamma/>
                <a:shade val="60000"/>
                <a:invGamma/>
              </a:schemeClr>
            </a:prstShdw>
          </a:effectLst>
        </p:spPr>
        <p:txBody>
          <a:bodyPr>
            <a:spAutoFit/>
          </a:bodyPr>
          <a:lstStyle/>
          <a:p>
            <a:pPr>
              <a:spcBef>
                <a:spcPct val="50000"/>
              </a:spcBef>
            </a:pPr>
            <a:r>
              <a:rPr lang="en-US" b="1">
                <a:solidFill>
                  <a:srgbClr val="FF0000"/>
                </a:solidFill>
              </a:rPr>
              <a:t>Hình ảnh 1</a:t>
            </a:r>
          </a:p>
        </p:txBody>
      </p:sp>
      <p:sp>
        <p:nvSpPr>
          <p:cNvPr id="35849" name="Text Box 9"/>
          <p:cNvSpPr txBox="1">
            <a:spLocks noChangeArrowheads="1"/>
          </p:cNvSpPr>
          <p:nvPr/>
        </p:nvSpPr>
        <p:spPr bwMode="auto">
          <a:xfrm>
            <a:off x="6011863" y="3213100"/>
            <a:ext cx="1873250" cy="366713"/>
          </a:xfrm>
          <a:prstGeom prst="rect">
            <a:avLst/>
          </a:prstGeom>
          <a:noFill/>
          <a:ln w="9525">
            <a:noFill/>
            <a:miter lim="800000"/>
            <a:headEnd/>
            <a:tailEnd/>
          </a:ln>
          <a:effectLst>
            <a:prstShdw prst="shdw18" dist="17961" dir="13500000">
              <a:schemeClr val="accent1">
                <a:gamma/>
                <a:shade val="60000"/>
                <a:invGamma/>
              </a:schemeClr>
            </a:prstShdw>
          </a:effectLst>
        </p:spPr>
        <p:txBody>
          <a:bodyPr>
            <a:spAutoFit/>
          </a:bodyPr>
          <a:lstStyle/>
          <a:p>
            <a:pPr>
              <a:spcBef>
                <a:spcPct val="50000"/>
              </a:spcBef>
            </a:pPr>
            <a:r>
              <a:rPr lang="en-US" b="1">
                <a:solidFill>
                  <a:srgbClr val="FF0000"/>
                </a:solidFill>
              </a:rPr>
              <a:t>Hình ảnh 2</a:t>
            </a:r>
          </a:p>
        </p:txBody>
      </p:sp>
      <p:sp>
        <p:nvSpPr>
          <p:cNvPr id="35850" name="Text Box 10"/>
          <p:cNvSpPr txBox="1">
            <a:spLocks noChangeArrowheads="1"/>
          </p:cNvSpPr>
          <p:nvPr/>
        </p:nvSpPr>
        <p:spPr bwMode="auto">
          <a:xfrm>
            <a:off x="1403350" y="6491288"/>
            <a:ext cx="1873250" cy="366712"/>
          </a:xfrm>
          <a:prstGeom prst="rect">
            <a:avLst/>
          </a:prstGeom>
          <a:noFill/>
          <a:ln w="9525">
            <a:noFill/>
            <a:miter lim="800000"/>
            <a:headEnd/>
            <a:tailEnd/>
          </a:ln>
          <a:effectLst>
            <a:prstShdw prst="shdw18" dist="17961" dir="13500000">
              <a:schemeClr val="accent1">
                <a:gamma/>
                <a:shade val="60000"/>
                <a:invGamma/>
              </a:schemeClr>
            </a:prstShdw>
          </a:effectLst>
        </p:spPr>
        <p:txBody>
          <a:bodyPr>
            <a:spAutoFit/>
          </a:bodyPr>
          <a:lstStyle/>
          <a:p>
            <a:pPr>
              <a:spcBef>
                <a:spcPct val="50000"/>
              </a:spcBef>
            </a:pPr>
            <a:r>
              <a:rPr lang="en-US" b="1">
                <a:solidFill>
                  <a:srgbClr val="0000FF"/>
                </a:solidFill>
              </a:rPr>
              <a:t>Hình ảnh 3</a:t>
            </a:r>
          </a:p>
        </p:txBody>
      </p:sp>
      <p:sp>
        <p:nvSpPr>
          <p:cNvPr id="35851" name="Text Box 11"/>
          <p:cNvSpPr txBox="1">
            <a:spLocks noChangeArrowheads="1"/>
          </p:cNvSpPr>
          <p:nvPr/>
        </p:nvSpPr>
        <p:spPr bwMode="auto">
          <a:xfrm>
            <a:off x="6156325" y="6491288"/>
            <a:ext cx="1873250" cy="366712"/>
          </a:xfrm>
          <a:prstGeom prst="rect">
            <a:avLst/>
          </a:prstGeom>
          <a:noFill/>
          <a:ln w="9525">
            <a:noFill/>
            <a:miter lim="800000"/>
            <a:headEnd/>
            <a:tailEnd/>
          </a:ln>
          <a:effectLst>
            <a:prstShdw prst="shdw18" dist="17961" dir="13500000">
              <a:schemeClr val="accent1">
                <a:gamma/>
                <a:shade val="60000"/>
                <a:invGamma/>
              </a:schemeClr>
            </a:prstShdw>
          </a:effectLst>
        </p:spPr>
        <p:txBody>
          <a:bodyPr>
            <a:spAutoFit/>
          </a:bodyPr>
          <a:lstStyle/>
          <a:p>
            <a:pPr>
              <a:spcBef>
                <a:spcPct val="50000"/>
              </a:spcBef>
            </a:pPr>
            <a:r>
              <a:rPr lang="en-US" b="1">
                <a:solidFill>
                  <a:srgbClr val="0000FF"/>
                </a:solidFill>
              </a:rPr>
              <a:t>Hình ảnh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box(in)">
                                      <p:cBhvr>
                                        <p:cTn id="7" dur="500"/>
                                        <p:tgtEl>
                                          <p:spTgt spid="3584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5848"/>
                                        </p:tgtEl>
                                        <p:attrNameLst>
                                          <p:attrName>style.visibility</p:attrName>
                                        </p:attrNameLst>
                                      </p:cBhvr>
                                      <p:to>
                                        <p:strVal val="visible"/>
                                      </p:to>
                                    </p:set>
                                    <p:animEffect transition="in" filter="box(in)">
                                      <p:cBhvr>
                                        <p:cTn id="12" dur="500"/>
                                        <p:tgtEl>
                                          <p:spTgt spid="3584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5845"/>
                                        </p:tgtEl>
                                        <p:attrNameLst>
                                          <p:attrName>style.visibility</p:attrName>
                                        </p:attrNameLst>
                                      </p:cBhvr>
                                      <p:to>
                                        <p:strVal val="visible"/>
                                      </p:to>
                                    </p:set>
                                    <p:animEffect transition="in" filter="box(in)">
                                      <p:cBhvr>
                                        <p:cTn id="17" dur="500"/>
                                        <p:tgtEl>
                                          <p:spTgt spid="3584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5849"/>
                                        </p:tgtEl>
                                        <p:attrNameLst>
                                          <p:attrName>style.visibility</p:attrName>
                                        </p:attrNameLst>
                                      </p:cBhvr>
                                      <p:to>
                                        <p:strVal val="visible"/>
                                      </p:to>
                                    </p:set>
                                    <p:animEffect transition="in" filter="box(in)">
                                      <p:cBhvr>
                                        <p:cTn id="22" dur="500"/>
                                        <p:tgtEl>
                                          <p:spTgt spid="3584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5846"/>
                                        </p:tgtEl>
                                        <p:attrNameLst>
                                          <p:attrName>style.visibility</p:attrName>
                                        </p:attrNameLst>
                                      </p:cBhvr>
                                      <p:to>
                                        <p:strVal val="visible"/>
                                      </p:to>
                                    </p:set>
                                    <p:animEffect transition="in" filter="box(in)">
                                      <p:cBhvr>
                                        <p:cTn id="27" dur="500"/>
                                        <p:tgtEl>
                                          <p:spTgt spid="3584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5850"/>
                                        </p:tgtEl>
                                        <p:attrNameLst>
                                          <p:attrName>style.visibility</p:attrName>
                                        </p:attrNameLst>
                                      </p:cBhvr>
                                      <p:to>
                                        <p:strVal val="visible"/>
                                      </p:to>
                                    </p:set>
                                    <p:animEffect transition="in" filter="box(in)">
                                      <p:cBhvr>
                                        <p:cTn id="32" dur="500"/>
                                        <p:tgtEl>
                                          <p:spTgt spid="3585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5847"/>
                                        </p:tgtEl>
                                        <p:attrNameLst>
                                          <p:attrName>style.visibility</p:attrName>
                                        </p:attrNameLst>
                                      </p:cBhvr>
                                      <p:to>
                                        <p:strVal val="visible"/>
                                      </p:to>
                                    </p:set>
                                    <p:animEffect transition="in" filter="box(in)">
                                      <p:cBhvr>
                                        <p:cTn id="37" dur="500"/>
                                        <p:tgtEl>
                                          <p:spTgt spid="3584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5851"/>
                                        </p:tgtEl>
                                        <p:attrNameLst>
                                          <p:attrName>style.visibility</p:attrName>
                                        </p:attrNameLst>
                                      </p:cBhvr>
                                      <p:to>
                                        <p:strVal val="visible"/>
                                      </p:to>
                                    </p:set>
                                    <p:animEffect transition="in" filter="box(in)">
                                      <p:cBhvr>
                                        <p:cTn id="42" dur="500"/>
                                        <p:tgtEl>
                                          <p:spTgt spid="3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8" grpId="0"/>
      <p:bldP spid="35849" grpId="0"/>
      <p:bldP spid="35850" grpId="0"/>
      <p:bldP spid="358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Picture2"/>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00FF00"/>
          </a:solidFill>
        </p:spPr>
      </p:pic>
      <p:graphicFrame>
        <p:nvGraphicFramePr>
          <p:cNvPr id="11269" name="Object 5"/>
          <p:cNvGraphicFramePr>
            <a:graphicFrameLocks noChangeAspect="1"/>
          </p:cNvGraphicFramePr>
          <p:nvPr/>
        </p:nvGraphicFramePr>
        <p:xfrm>
          <a:off x="6553200" y="4484688"/>
          <a:ext cx="2590800" cy="2373312"/>
        </p:xfrm>
        <a:graphic>
          <a:graphicData uri="http://schemas.openxmlformats.org/presentationml/2006/ole">
            <mc:AlternateContent xmlns:mc="http://schemas.openxmlformats.org/markup-compatibility/2006">
              <mc:Choice xmlns:v="urn:schemas-microsoft-com:vml" Requires="v">
                <p:oleObj spid="_x0000_s1036" name="Clip" r:id="rId4" imgW="1999440" imgH="1831320" progId="">
                  <p:embed/>
                </p:oleObj>
              </mc:Choice>
              <mc:Fallback>
                <p:oleObj name="Clip" r:id="rId4" imgW="1999440" imgH="183132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484688"/>
                        <a:ext cx="2590800" cy="2373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6"/>
          <p:cNvGraphicFramePr>
            <a:graphicFrameLocks noChangeAspect="1"/>
          </p:cNvGraphicFramePr>
          <p:nvPr/>
        </p:nvGraphicFramePr>
        <p:xfrm>
          <a:off x="0" y="0"/>
          <a:ext cx="2133600" cy="2124075"/>
        </p:xfrm>
        <a:graphic>
          <a:graphicData uri="http://schemas.openxmlformats.org/presentationml/2006/ole">
            <mc:AlternateContent xmlns:mc="http://schemas.openxmlformats.org/markup-compatibility/2006">
              <mc:Choice xmlns:v="urn:schemas-microsoft-com:vml" Requires="v">
                <p:oleObj spid="_x0000_s1037" name="Clip" r:id="rId6" imgW="1278360" imgH="1274040" progId="">
                  <p:embed/>
                </p:oleObj>
              </mc:Choice>
              <mc:Fallback>
                <p:oleObj name="Clip" r:id="rId6" imgW="1278360" imgH="127404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33600" cy="212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2" name="Text Box 8"/>
          <p:cNvSpPr txBox="1">
            <a:spLocks noChangeArrowheads="1"/>
          </p:cNvSpPr>
          <p:nvPr/>
        </p:nvSpPr>
        <p:spPr bwMode="auto">
          <a:xfrm>
            <a:off x="1447800" y="2019300"/>
            <a:ext cx="7467600" cy="641350"/>
          </a:xfrm>
          <a:prstGeom prst="rect">
            <a:avLst/>
          </a:prstGeom>
          <a:noFill/>
          <a:ln w="9525" algn="ctr">
            <a:noFill/>
            <a:miter lim="800000"/>
            <a:headEnd/>
            <a:tailEnd/>
          </a:ln>
          <a:effectLst/>
        </p:spPr>
        <p:txBody>
          <a:bodyPr>
            <a:spAutoFit/>
          </a:bodyPr>
          <a:lstStyle/>
          <a:p>
            <a:pPr algn="ctr" eaLnBrk="0" hangingPunct="0">
              <a:spcBef>
                <a:spcPct val="50000"/>
              </a:spcBef>
            </a:pPr>
            <a:r>
              <a:rPr lang="en-US" sz="3600" b="1" dirty="0" err="1" smtClean="0">
                <a:solidFill>
                  <a:srgbClr val="FF0000"/>
                </a:solidFill>
              </a:rPr>
              <a:t>Bài</a:t>
            </a:r>
            <a:r>
              <a:rPr lang="en-US" sz="3600" b="1" dirty="0" smtClean="0">
                <a:solidFill>
                  <a:srgbClr val="FF0000"/>
                </a:solidFill>
              </a:rPr>
              <a:t> </a:t>
            </a:r>
            <a:r>
              <a:rPr lang="en-US" sz="3600" b="1" dirty="0">
                <a:solidFill>
                  <a:srgbClr val="FF0000"/>
                </a:solidFill>
              </a:rPr>
              <a:t>4:</a:t>
            </a:r>
          </a:p>
        </p:txBody>
      </p:sp>
      <p:sp>
        <p:nvSpPr>
          <p:cNvPr id="11273" name="WordArt 9"/>
          <p:cNvSpPr>
            <a:spLocks noChangeArrowheads="1" noChangeShapeType="1" noTextEdit="1"/>
          </p:cNvSpPr>
          <p:nvPr/>
        </p:nvSpPr>
        <p:spPr bwMode="auto">
          <a:xfrm>
            <a:off x="2286000" y="2743200"/>
            <a:ext cx="6096000" cy="16002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0000FF"/>
                </a:solidFill>
                <a:effectLst>
                  <a:outerShdw dist="45791" dir="2021404" algn="ctr" rotWithShape="0">
                    <a:srgbClr val="B2B2B2">
                      <a:alpha val="80000"/>
                    </a:srgbClr>
                  </a:outerShdw>
                </a:effectLst>
                <a:latin typeface="Times New Roman"/>
                <a:cs typeface="Times New Roman"/>
              </a:rPr>
              <a:t>ĐỘT BIẾN GEN</a:t>
            </a:r>
          </a:p>
        </p:txBody>
      </p:sp>
      <p:pic>
        <p:nvPicPr>
          <p:cNvPr id="11274" name="Picture 10" descr="logo"/>
          <p:cNvPicPr>
            <a:picLocks noChangeAspect="1" noChangeArrowheads="1"/>
          </p:cNvPicPr>
          <p:nvPr/>
        </p:nvPicPr>
        <p:blipFill>
          <a:blip r:embed="rId8"/>
          <a:srcRect/>
          <a:stretch>
            <a:fillRect/>
          </a:stretch>
        </p:blipFill>
        <p:spPr bwMode="auto">
          <a:xfrm>
            <a:off x="4419600" y="457200"/>
            <a:ext cx="1143000" cy="1066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609600" y="1981200"/>
            <a:ext cx="1905000" cy="4876800"/>
          </a:xfrm>
          <a:prstGeom prst="rect">
            <a:avLst/>
          </a:prstGeom>
          <a:noFill/>
          <a:ln w="9525">
            <a:noFill/>
            <a:miter lim="800000"/>
            <a:headEnd/>
            <a:tailEnd/>
          </a:ln>
        </p:spPr>
      </p:pic>
      <p:pic>
        <p:nvPicPr>
          <p:cNvPr id="2051" name="Picture 3"/>
          <p:cNvPicPr>
            <a:picLocks noChangeAspect="1" noChangeArrowheads="1"/>
          </p:cNvPicPr>
          <p:nvPr/>
        </p:nvPicPr>
        <p:blipFill>
          <a:blip r:embed="rId4"/>
          <a:srcRect/>
          <a:stretch>
            <a:fillRect/>
          </a:stretch>
        </p:blipFill>
        <p:spPr bwMode="auto">
          <a:xfrm>
            <a:off x="2819400" y="3048000"/>
            <a:ext cx="1752600" cy="1727200"/>
          </a:xfrm>
          <a:prstGeom prst="rect">
            <a:avLst/>
          </a:prstGeom>
          <a:noFill/>
          <a:ln w="9525">
            <a:noFill/>
            <a:miter lim="800000"/>
            <a:headEnd/>
            <a:tailEnd/>
          </a:ln>
        </p:spPr>
      </p:pic>
      <p:pic>
        <p:nvPicPr>
          <p:cNvPr id="2052" name="Picture 4"/>
          <p:cNvPicPr>
            <a:picLocks noChangeAspect="1" noChangeArrowheads="1"/>
          </p:cNvPicPr>
          <p:nvPr/>
        </p:nvPicPr>
        <p:blipFill>
          <a:blip r:embed="rId5"/>
          <a:srcRect/>
          <a:stretch>
            <a:fillRect/>
          </a:stretch>
        </p:blipFill>
        <p:spPr bwMode="auto">
          <a:xfrm>
            <a:off x="4724400" y="1600200"/>
            <a:ext cx="4419600" cy="5257800"/>
          </a:xfrm>
          <a:prstGeom prst="rect">
            <a:avLst/>
          </a:prstGeom>
          <a:noFill/>
          <a:ln w="9525">
            <a:noFill/>
            <a:miter lim="800000"/>
            <a:headEnd/>
            <a:tailEnd/>
          </a:ln>
        </p:spPr>
      </p:pic>
      <p:cxnSp>
        <p:nvCxnSpPr>
          <p:cNvPr id="7" name="Straight Arrow Connector 6"/>
          <p:cNvCxnSpPr/>
          <p:nvPr/>
        </p:nvCxnSpPr>
        <p:spPr>
          <a:xfrm>
            <a:off x="2438400" y="3962400"/>
            <a:ext cx="3810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a:xfrm flipV="1">
            <a:off x="3733800" y="2667000"/>
            <a:ext cx="2743200" cy="990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Oval 14"/>
          <p:cNvSpPr/>
          <p:nvPr/>
        </p:nvSpPr>
        <p:spPr>
          <a:xfrm>
            <a:off x="7772400" y="1600200"/>
            <a:ext cx="1066800" cy="2209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3200400" y="33528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3"/>
          <p:cNvSpPr txBox="1">
            <a:spLocks noChangeArrowheads="1"/>
          </p:cNvSpPr>
          <p:nvPr/>
        </p:nvSpPr>
        <p:spPr>
          <a:xfrm>
            <a:off x="2590800" y="152400"/>
            <a:ext cx="3706812" cy="1949450"/>
          </a:xfrm>
          <a:prstGeom prst="rect">
            <a:avLst/>
          </a:prstGeom>
          <a:solidFill>
            <a:schemeClr val="accent6">
              <a:lumMod val="20000"/>
              <a:lumOff val="80000"/>
            </a:schemeClr>
          </a:solidFill>
          <a:ln>
            <a:solidFill>
              <a:schemeClr val="tx1"/>
            </a:solidFill>
          </a:ln>
        </p:spPr>
        <p:txBody>
          <a:bodyPr>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Em</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hãy</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phân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biệt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các</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khái</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niệm</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1" i="1"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1" u="none" strike="noStrike" kern="1200" cap="none" spc="0" normalizeH="0" baseline="0" noProof="0" dirty="0" err="1" smtClean="0">
                <a:ln>
                  <a:noFill/>
                </a:ln>
                <a:solidFill>
                  <a:schemeClr val="tx1"/>
                </a:solidFill>
                <a:effectLst/>
                <a:uLnTx/>
                <a:uFillTx/>
                <a:latin typeface="+mn-lt"/>
                <a:ea typeface="+mn-ea"/>
                <a:cs typeface="+mn-cs"/>
              </a:rPr>
              <a:t>Đột</a:t>
            </a:r>
            <a:r>
              <a:rPr kumimoji="0" lang="en-US" sz="2000" b="1" i="1"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1" u="none" strike="noStrike" kern="1200" cap="none" spc="0" normalizeH="0" baseline="0" noProof="0" dirty="0" err="1" smtClean="0">
                <a:ln>
                  <a:noFill/>
                </a:ln>
                <a:solidFill>
                  <a:schemeClr val="tx1"/>
                </a:solidFill>
                <a:effectLst/>
                <a:uLnTx/>
                <a:uFillTx/>
                <a:latin typeface="+mn-lt"/>
                <a:ea typeface="+mn-ea"/>
                <a:cs typeface="+mn-cs"/>
              </a:rPr>
              <a:t>biến</a:t>
            </a:r>
            <a:r>
              <a:rPr kumimoji="0" lang="en-US" sz="2000" b="1" i="1"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1" i="1"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1" u="none" strike="noStrike" kern="1200" cap="none" spc="0" normalizeH="0" baseline="0" noProof="0" dirty="0" err="1" smtClean="0">
                <a:ln>
                  <a:noFill/>
                </a:ln>
                <a:solidFill>
                  <a:schemeClr val="tx1"/>
                </a:solidFill>
                <a:effectLst/>
                <a:uLnTx/>
                <a:uFillTx/>
                <a:latin typeface="+mn-lt"/>
                <a:ea typeface="+mn-ea"/>
                <a:cs typeface="+mn-cs"/>
              </a:rPr>
              <a:t>Đột</a:t>
            </a:r>
            <a:r>
              <a:rPr kumimoji="0" lang="en-US" sz="2000" b="1" i="1"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1" u="none" strike="noStrike" kern="1200" cap="none" spc="0" normalizeH="0" baseline="0" noProof="0" dirty="0" err="1" smtClean="0">
                <a:ln>
                  <a:noFill/>
                </a:ln>
                <a:solidFill>
                  <a:schemeClr val="tx1"/>
                </a:solidFill>
                <a:effectLst/>
                <a:uLnTx/>
                <a:uFillTx/>
                <a:latin typeface="+mn-lt"/>
                <a:ea typeface="+mn-ea"/>
                <a:cs typeface="+mn-cs"/>
              </a:rPr>
              <a:t>biến</a:t>
            </a:r>
            <a:r>
              <a:rPr kumimoji="0" lang="en-US" sz="2000" b="1" i="1" u="none" strike="noStrike" kern="1200" cap="none" spc="0" normalizeH="0" baseline="0" noProof="0" dirty="0" smtClean="0">
                <a:ln>
                  <a:noFill/>
                </a:ln>
                <a:solidFill>
                  <a:schemeClr val="tx1"/>
                </a:solidFill>
                <a:effectLst/>
                <a:uLnTx/>
                <a:uFillTx/>
                <a:latin typeface="+mn-lt"/>
                <a:ea typeface="+mn-ea"/>
                <a:cs typeface="+mn-cs"/>
              </a:rPr>
              <a:t> gen?</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1" i="1"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1" u="none" strike="noStrike" kern="1200" cap="none" spc="0" normalizeH="0" baseline="0" noProof="0" dirty="0" err="1" smtClean="0">
                <a:ln>
                  <a:noFill/>
                </a:ln>
                <a:solidFill>
                  <a:schemeClr val="tx1"/>
                </a:solidFill>
                <a:effectLst/>
                <a:uLnTx/>
                <a:uFillTx/>
                <a:latin typeface="+mn-lt"/>
                <a:ea typeface="+mn-ea"/>
                <a:cs typeface="+mn-cs"/>
              </a:rPr>
              <a:t>Đột</a:t>
            </a:r>
            <a:r>
              <a:rPr kumimoji="0" lang="en-US" sz="2000" b="1" i="1"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1" u="none" strike="noStrike" kern="1200" cap="none" spc="0" normalizeH="0" baseline="0" noProof="0" dirty="0" err="1" smtClean="0">
                <a:ln>
                  <a:noFill/>
                </a:ln>
                <a:solidFill>
                  <a:schemeClr val="tx1"/>
                </a:solidFill>
                <a:effectLst/>
                <a:uLnTx/>
                <a:uFillTx/>
                <a:latin typeface="+mn-lt"/>
                <a:ea typeface="+mn-ea"/>
                <a:cs typeface="+mn-cs"/>
              </a:rPr>
              <a:t>biến</a:t>
            </a:r>
            <a:r>
              <a:rPr kumimoji="0" lang="en-US" sz="2000" b="1" i="1"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1" u="none" strike="noStrike" kern="1200" cap="none" spc="0" normalizeH="0" baseline="0" noProof="0" dirty="0" err="1" smtClean="0">
                <a:ln>
                  <a:noFill/>
                </a:ln>
                <a:solidFill>
                  <a:schemeClr val="tx1"/>
                </a:solidFill>
                <a:effectLst/>
                <a:uLnTx/>
                <a:uFillTx/>
                <a:latin typeface="+mn-lt"/>
                <a:ea typeface="+mn-ea"/>
                <a:cs typeface="+mn-cs"/>
              </a:rPr>
              <a:t>điểm</a:t>
            </a:r>
            <a:r>
              <a:rPr kumimoji="0" lang="en-US" sz="2000" b="1" i="1"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1" i="1"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1" u="none" strike="noStrike" kern="1200" cap="none" spc="0" normalizeH="0" baseline="0" noProof="0" dirty="0" err="1" smtClean="0">
                <a:ln>
                  <a:noFill/>
                </a:ln>
                <a:solidFill>
                  <a:schemeClr val="tx1"/>
                </a:solidFill>
                <a:effectLst/>
                <a:uLnTx/>
                <a:uFillTx/>
                <a:latin typeface="+mn-lt"/>
                <a:ea typeface="+mn-ea"/>
                <a:cs typeface="+mn-cs"/>
              </a:rPr>
              <a:t>Thể</a:t>
            </a:r>
            <a:r>
              <a:rPr kumimoji="0" lang="en-US" sz="2000" b="1" i="1"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1" u="none" strike="noStrike" kern="1200" cap="none" spc="0" normalizeH="0" baseline="0" noProof="0" dirty="0" err="1" smtClean="0">
                <a:ln>
                  <a:noFill/>
                </a:ln>
                <a:solidFill>
                  <a:schemeClr val="tx1"/>
                </a:solidFill>
                <a:effectLst/>
                <a:uLnTx/>
                <a:uFillTx/>
                <a:latin typeface="+mn-lt"/>
                <a:ea typeface="+mn-ea"/>
                <a:cs typeface="+mn-cs"/>
              </a:rPr>
              <a:t>đột</a:t>
            </a:r>
            <a:r>
              <a:rPr kumimoji="0" lang="en-US" sz="2000" b="1" i="1"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1" u="none" strike="noStrike" kern="1200" cap="none" spc="0" normalizeH="0" baseline="0" noProof="0" dirty="0" err="1" smtClean="0">
                <a:ln>
                  <a:noFill/>
                </a:ln>
                <a:solidFill>
                  <a:schemeClr val="tx1"/>
                </a:solidFill>
                <a:effectLst/>
                <a:uLnTx/>
                <a:uFillTx/>
                <a:latin typeface="+mn-lt"/>
                <a:ea typeface="+mn-ea"/>
                <a:cs typeface="+mn-cs"/>
              </a:rPr>
              <a:t>biến</a:t>
            </a:r>
            <a:r>
              <a:rPr kumimoji="0" lang="en-US" sz="2000" b="1" i="1"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1" i="1"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1" u="none" strike="noStrike" kern="1200" cap="none" spc="0" normalizeH="0" baseline="0" noProof="0" dirty="0" err="1" smtClean="0">
                <a:ln>
                  <a:noFill/>
                </a:ln>
                <a:solidFill>
                  <a:schemeClr val="tx1"/>
                </a:solidFill>
                <a:effectLst/>
                <a:uLnTx/>
                <a:uFillTx/>
                <a:latin typeface="+mn-lt"/>
                <a:ea typeface="+mn-ea"/>
                <a:cs typeface="+mn-cs"/>
              </a:rPr>
              <a:t>Tác</a:t>
            </a:r>
            <a:r>
              <a:rPr kumimoji="0" lang="en-US" sz="2000" b="1" i="1"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1" u="none" strike="noStrike" kern="1200" cap="none" spc="0" normalizeH="0" baseline="0" noProof="0" dirty="0" err="1" smtClean="0">
                <a:ln>
                  <a:noFill/>
                </a:ln>
                <a:solidFill>
                  <a:schemeClr val="tx1"/>
                </a:solidFill>
                <a:effectLst/>
                <a:uLnTx/>
                <a:uFillTx/>
                <a:latin typeface="+mn-lt"/>
                <a:ea typeface="+mn-ea"/>
                <a:cs typeface="+mn-cs"/>
              </a:rPr>
              <a:t>nhân</a:t>
            </a:r>
            <a:r>
              <a:rPr kumimoji="0" lang="en-US" sz="2000" b="1" i="1"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1" u="none" strike="noStrike" kern="1200" cap="none" spc="0" normalizeH="0" baseline="0" noProof="0" dirty="0" err="1" smtClean="0">
                <a:ln>
                  <a:noFill/>
                </a:ln>
                <a:solidFill>
                  <a:schemeClr val="tx1"/>
                </a:solidFill>
                <a:effectLst/>
                <a:uLnTx/>
                <a:uFillTx/>
                <a:latin typeface="+mn-lt"/>
                <a:ea typeface="+mn-ea"/>
                <a:cs typeface="+mn-cs"/>
              </a:rPr>
              <a:t>đột</a:t>
            </a:r>
            <a:r>
              <a:rPr kumimoji="0" lang="en-US" sz="2000" b="1" i="1"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1" u="none" strike="noStrike" kern="1200" cap="none" spc="0" normalizeH="0" baseline="0" noProof="0" dirty="0" err="1" smtClean="0">
                <a:ln>
                  <a:noFill/>
                </a:ln>
                <a:solidFill>
                  <a:schemeClr val="tx1"/>
                </a:solidFill>
                <a:effectLst/>
                <a:uLnTx/>
                <a:uFillTx/>
                <a:latin typeface="+mn-lt"/>
                <a:ea typeface="+mn-ea"/>
                <a:cs typeface="+mn-cs"/>
              </a:rPr>
              <a:t>biến</a:t>
            </a:r>
            <a:r>
              <a:rPr kumimoji="0" lang="en-US" sz="2000" b="1" i="1" u="none" strike="noStrike" kern="1200" cap="none" spc="0" normalizeH="0" baseline="0" noProof="0" dirty="0" smtClean="0">
                <a:ln>
                  <a:noFill/>
                </a:ln>
                <a:solidFill>
                  <a:schemeClr val="tx1"/>
                </a:solidFill>
                <a:effectLst/>
                <a:uLnTx/>
                <a:uFillTx/>
                <a:latin typeface="+mn-lt"/>
                <a:ea typeface="+mn-ea"/>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box(in)">
                                      <p:cBhvr>
                                        <p:cTn id="18" dur="500"/>
                                        <p:tgtEl>
                                          <p:spTgt spid="205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ox(in)">
                                      <p:cBhvr>
                                        <p:cTn id="23" dur="500"/>
                                        <p:tgtEl>
                                          <p:spTgt spid="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nodeType="clickEffect">
                                  <p:stCondLst>
                                    <p:cond delay="0"/>
                                  </p:stCondLst>
                                  <p:childTnLst>
                                    <p:set>
                                      <p:cBhvr>
                                        <p:cTn id="33" dur="1" fill="hold">
                                          <p:stCondLst>
                                            <p:cond delay="0"/>
                                          </p:stCondLst>
                                        </p:cTn>
                                        <p:tgtEl>
                                          <p:spTgt spid="2052"/>
                                        </p:tgtEl>
                                        <p:attrNameLst>
                                          <p:attrName>style.visibility</p:attrName>
                                        </p:attrNameLst>
                                      </p:cBhvr>
                                      <p:to>
                                        <p:strVal val="visible"/>
                                      </p:to>
                                    </p:set>
                                    <p:animEffect transition="in" filter="diamond(in)">
                                      <p:cBhvr>
                                        <p:cTn id="34" dur="2000"/>
                                        <p:tgtEl>
                                          <p:spTgt spid="205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ox(in)">
                                      <p:cBhvr>
                                        <p:cTn id="39" dur="500"/>
                                        <p:tgtEl>
                                          <p:spTgt spid="1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16" fill="hold" grpId="1"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diamond(in)">
                                      <p:cBhvr>
                                        <p:cTn id="4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ChangeArrowheads="1"/>
          </p:cNvSpPr>
          <p:nvPr/>
        </p:nvSpPr>
        <p:spPr bwMode="auto">
          <a:xfrm>
            <a:off x="914400" y="381000"/>
            <a:ext cx="4670425" cy="519113"/>
          </a:xfrm>
          <a:prstGeom prst="rect">
            <a:avLst/>
          </a:prstGeom>
          <a:noFill/>
          <a:ln w="9525">
            <a:noFill/>
            <a:miter lim="800000"/>
            <a:headEnd/>
            <a:tailEnd/>
          </a:ln>
          <a:effectLst/>
        </p:spPr>
        <p:txBody>
          <a:bodyPr wrap="none">
            <a:spAutoFit/>
          </a:bodyPr>
          <a:lstStyle/>
          <a:p>
            <a:r>
              <a:rPr lang="pt-BR" sz="2800" b="1" dirty="0"/>
              <a:t>I. KN VÀ CÁC DẠNG  ĐBG.</a:t>
            </a:r>
            <a:endParaRPr lang="en-US" sz="2800" b="1" dirty="0"/>
          </a:p>
        </p:txBody>
      </p:sp>
      <p:sp>
        <p:nvSpPr>
          <p:cNvPr id="31750" name="Rectangle 6"/>
          <p:cNvSpPr>
            <a:spLocks noChangeArrowheads="1"/>
          </p:cNvSpPr>
          <p:nvPr/>
        </p:nvSpPr>
        <p:spPr bwMode="auto">
          <a:xfrm>
            <a:off x="533400" y="990600"/>
            <a:ext cx="2031325" cy="954107"/>
          </a:xfrm>
          <a:prstGeom prst="rect">
            <a:avLst/>
          </a:prstGeom>
          <a:noFill/>
          <a:ln w="9525">
            <a:noFill/>
            <a:miter lim="800000"/>
            <a:headEnd/>
            <a:tailEnd/>
          </a:ln>
          <a:effectLst/>
        </p:spPr>
        <p:txBody>
          <a:bodyPr wrap="none">
            <a:spAutoFit/>
          </a:bodyPr>
          <a:lstStyle/>
          <a:p>
            <a:pPr marL="514350" indent="-514350">
              <a:buAutoNum type="arabicPeriod"/>
            </a:pPr>
            <a:r>
              <a:rPr lang="pt-BR" sz="2800" b="1" dirty="0" smtClean="0">
                <a:solidFill>
                  <a:srgbClr val="0000FF"/>
                </a:solidFill>
              </a:rPr>
              <a:t>KN</a:t>
            </a:r>
          </a:p>
          <a:p>
            <a:pPr marL="514350" indent="-514350"/>
            <a:r>
              <a:rPr lang="pt-BR" sz="2800" b="1" dirty="0" smtClean="0">
                <a:solidFill>
                  <a:srgbClr val="0000FF"/>
                </a:solidFill>
              </a:rPr>
              <a:t>a. Khái niệm</a:t>
            </a:r>
            <a:endParaRPr lang="en-US" sz="2800" b="1" dirty="0">
              <a:solidFill>
                <a:srgbClr val="0000FF"/>
              </a:solidFill>
            </a:endParaRPr>
          </a:p>
        </p:txBody>
      </p:sp>
      <p:sp>
        <p:nvSpPr>
          <p:cNvPr id="31766" name="Rectangle 22"/>
          <p:cNvSpPr>
            <a:spLocks noChangeArrowheads="1"/>
          </p:cNvSpPr>
          <p:nvPr/>
        </p:nvSpPr>
        <p:spPr bwMode="auto">
          <a:xfrm>
            <a:off x="0" y="1905000"/>
            <a:ext cx="9144000" cy="0"/>
          </a:xfrm>
          <a:prstGeom prst="rect">
            <a:avLst/>
          </a:prstGeom>
          <a:noFill/>
          <a:ln w="9525">
            <a:noFill/>
            <a:miter lim="800000"/>
            <a:headEnd/>
            <a:tailEnd/>
          </a:ln>
          <a:effectLst/>
        </p:spPr>
        <p:txBody>
          <a:bodyPr wrap="none" anchor="ctr">
            <a:spAutoFit/>
          </a:bodyPr>
          <a:lstStyle/>
          <a:p>
            <a:endParaRPr lang="en-US"/>
          </a:p>
        </p:txBody>
      </p:sp>
      <p:sp>
        <p:nvSpPr>
          <p:cNvPr id="31788" name="Rectangle 44"/>
          <p:cNvSpPr>
            <a:spLocks noChangeArrowheads="1"/>
          </p:cNvSpPr>
          <p:nvPr/>
        </p:nvSpPr>
        <p:spPr bwMode="auto">
          <a:xfrm>
            <a:off x="457200" y="1752600"/>
            <a:ext cx="2971800" cy="1938992"/>
          </a:xfrm>
          <a:prstGeom prst="rect">
            <a:avLst/>
          </a:prstGeom>
          <a:noFill/>
          <a:ln w="9525">
            <a:noFill/>
            <a:miter lim="800000"/>
            <a:headEnd/>
            <a:tailEnd/>
          </a:ln>
          <a:effectLst/>
        </p:spPr>
        <p:txBody>
          <a:bodyPr wrap="square">
            <a:spAutoFit/>
          </a:bodyPr>
          <a:lstStyle/>
          <a:p>
            <a:r>
              <a:rPr lang="pt-BR" sz="2400" b="1" i="1" dirty="0">
                <a:solidFill>
                  <a:srgbClr val="FF0000"/>
                </a:solidFill>
              </a:rPr>
              <a:t>* Đột biến</a:t>
            </a:r>
            <a:r>
              <a:rPr lang="pt-BR" sz="2400" b="1" i="1" dirty="0" smtClean="0">
                <a:solidFill>
                  <a:srgbClr val="FF0000"/>
                </a:solidFill>
              </a:rPr>
              <a:t>:</a:t>
            </a:r>
            <a:r>
              <a:rPr lang="pt-BR" sz="2400" dirty="0" smtClean="0"/>
              <a:t> Là những </a:t>
            </a:r>
            <a:r>
              <a:rPr lang="pt-BR" sz="2400" dirty="0" smtClean="0">
                <a:solidFill>
                  <a:srgbClr val="FF0000"/>
                </a:solidFill>
              </a:rPr>
              <a:t>biến đổi trong VCDT</a:t>
            </a:r>
            <a:r>
              <a:rPr lang="pt-BR" sz="2400" dirty="0" smtClean="0"/>
              <a:t> ở cấp </a:t>
            </a:r>
            <a:r>
              <a:rPr lang="pt-BR" sz="2400" dirty="0" smtClean="0">
                <a:solidFill>
                  <a:srgbClr val="FF0000"/>
                </a:solidFill>
              </a:rPr>
              <a:t>phân tử</a:t>
            </a:r>
            <a:r>
              <a:rPr lang="pt-BR" sz="2400" dirty="0" smtClean="0"/>
              <a:t> </a:t>
            </a:r>
            <a:r>
              <a:rPr lang="pt-BR" sz="2400" i="1" dirty="0" smtClean="0"/>
              <a:t>(gen)</a:t>
            </a:r>
            <a:r>
              <a:rPr lang="pt-BR" sz="2400" dirty="0" smtClean="0"/>
              <a:t> hoặc cấp </a:t>
            </a:r>
            <a:r>
              <a:rPr lang="pt-BR" sz="2400" dirty="0" smtClean="0">
                <a:solidFill>
                  <a:srgbClr val="FF0000"/>
                </a:solidFill>
              </a:rPr>
              <a:t>TB </a:t>
            </a:r>
            <a:r>
              <a:rPr lang="pt-BR" sz="2400" i="1" dirty="0" smtClean="0"/>
              <a:t>(NST).</a:t>
            </a:r>
            <a:endParaRPr lang="en-US" sz="2400" i="1" dirty="0" smtClean="0"/>
          </a:p>
          <a:p>
            <a:r>
              <a:rPr lang="pt-BR" sz="2400" dirty="0" smtClean="0"/>
              <a:t> </a:t>
            </a:r>
            <a:endParaRPr lang="en-US" sz="2400" dirty="0"/>
          </a:p>
        </p:txBody>
      </p:sp>
      <p:grpSp>
        <p:nvGrpSpPr>
          <p:cNvPr id="2" name="Group 56"/>
          <p:cNvGrpSpPr>
            <a:grpSpLocks/>
          </p:cNvGrpSpPr>
          <p:nvPr/>
        </p:nvGrpSpPr>
        <p:grpSpPr bwMode="auto">
          <a:xfrm>
            <a:off x="3733800" y="914400"/>
            <a:ext cx="5029200" cy="3276600"/>
            <a:chOff x="1488" y="504"/>
            <a:chExt cx="4272" cy="3816"/>
          </a:xfrm>
        </p:grpSpPr>
        <p:grpSp>
          <p:nvGrpSpPr>
            <p:cNvPr id="3" name="Group 55"/>
            <p:cNvGrpSpPr>
              <a:grpSpLocks/>
            </p:cNvGrpSpPr>
            <p:nvPr/>
          </p:nvGrpSpPr>
          <p:grpSpPr bwMode="auto">
            <a:xfrm>
              <a:off x="1488" y="864"/>
              <a:ext cx="4272" cy="3456"/>
              <a:chOff x="1488" y="864"/>
              <a:chExt cx="4272" cy="3456"/>
            </a:xfrm>
          </p:grpSpPr>
          <p:pic>
            <p:nvPicPr>
              <p:cNvPr id="31792" name="Picture 48" descr="tải xuống (1)"/>
              <p:cNvPicPr>
                <a:picLocks noChangeAspect="1" noChangeArrowheads="1"/>
              </p:cNvPicPr>
              <p:nvPr/>
            </p:nvPicPr>
            <p:blipFill>
              <a:blip r:embed="rId2"/>
              <a:srcRect/>
              <a:stretch>
                <a:fillRect/>
              </a:stretch>
            </p:blipFill>
            <p:spPr bwMode="auto">
              <a:xfrm>
                <a:off x="2400" y="864"/>
                <a:ext cx="3360" cy="3456"/>
              </a:xfrm>
              <a:prstGeom prst="rect">
                <a:avLst/>
              </a:prstGeom>
              <a:noFill/>
            </p:spPr>
          </p:pic>
          <p:pic>
            <p:nvPicPr>
              <p:cNvPr id="31793" name="Picture 49" descr="so-do-bien-the-gen"/>
              <p:cNvPicPr>
                <a:picLocks noChangeAspect="1" noChangeArrowheads="1"/>
              </p:cNvPicPr>
              <p:nvPr/>
            </p:nvPicPr>
            <p:blipFill>
              <a:blip r:embed="rId3"/>
              <a:srcRect/>
              <a:stretch>
                <a:fillRect/>
              </a:stretch>
            </p:blipFill>
            <p:spPr bwMode="auto">
              <a:xfrm>
                <a:off x="1488" y="1104"/>
                <a:ext cx="2160" cy="3216"/>
              </a:xfrm>
              <a:prstGeom prst="rect">
                <a:avLst/>
              </a:prstGeom>
              <a:noFill/>
            </p:spPr>
          </p:pic>
          <p:sp>
            <p:nvSpPr>
              <p:cNvPr id="31794" name="Text Box 50"/>
              <p:cNvSpPr txBox="1">
                <a:spLocks noChangeArrowheads="1"/>
              </p:cNvSpPr>
              <p:nvPr/>
            </p:nvSpPr>
            <p:spPr bwMode="auto">
              <a:xfrm>
                <a:off x="1728" y="3984"/>
                <a:ext cx="1680" cy="288"/>
              </a:xfrm>
              <a:prstGeom prst="rect">
                <a:avLst/>
              </a:prstGeom>
              <a:solidFill>
                <a:schemeClr val="bg1"/>
              </a:solidFill>
              <a:ln w="9525">
                <a:noFill/>
                <a:miter lim="800000"/>
                <a:headEnd/>
                <a:tailEnd/>
              </a:ln>
              <a:effectLst/>
            </p:spPr>
            <p:txBody>
              <a:bodyPr>
                <a:spAutoFit/>
              </a:bodyPr>
              <a:lstStyle/>
              <a:p>
                <a:pPr algn="ctr">
                  <a:spcBef>
                    <a:spcPct val="50000"/>
                  </a:spcBef>
                </a:pPr>
                <a:r>
                  <a:rPr lang="en-US" sz="2400" b="1" i="1" dirty="0" err="1">
                    <a:solidFill>
                      <a:srgbClr val="FF0000"/>
                    </a:solidFill>
                  </a:rPr>
                  <a:t>Đột</a:t>
                </a:r>
                <a:r>
                  <a:rPr lang="en-US" sz="2400" b="1" i="1" dirty="0">
                    <a:solidFill>
                      <a:srgbClr val="FF0000"/>
                    </a:solidFill>
                  </a:rPr>
                  <a:t> </a:t>
                </a:r>
                <a:r>
                  <a:rPr lang="en-US" sz="2400" b="1" i="1" dirty="0" err="1">
                    <a:solidFill>
                      <a:srgbClr val="FF0000"/>
                    </a:solidFill>
                  </a:rPr>
                  <a:t>biến</a:t>
                </a:r>
                <a:r>
                  <a:rPr lang="en-US" sz="2400" b="1" i="1" dirty="0">
                    <a:solidFill>
                      <a:srgbClr val="FF0000"/>
                    </a:solidFill>
                  </a:rPr>
                  <a:t> gen</a:t>
                </a:r>
              </a:p>
            </p:txBody>
          </p:sp>
          <p:sp>
            <p:nvSpPr>
              <p:cNvPr id="31795" name="Text Box 51"/>
              <p:cNvSpPr txBox="1">
                <a:spLocks noChangeArrowheads="1"/>
              </p:cNvSpPr>
              <p:nvPr/>
            </p:nvSpPr>
            <p:spPr bwMode="auto">
              <a:xfrm>
                <a:off x="3264" y="3984"/>
                <a:ext cx="2208" cy="288"/>
              </a:xfrm>
              <a:prstGeom prst="rect">
                <a:avLst/>
              </a:prstGeom>
              <a:solidFill>
                <a:schemeClr val="bg1"/>
              </a:solidFill>
              <a:ln w="9525">
                <a:noFill/>
                <a:miter lim="800000"/>
                <a:headEnd/>
                <a:tailEnd/>
              </a:ln>
              <a:effectLst/>
            </p:spPr>
            <p:txBody>
              <a:bodyPr>
                <a:spAutoFit/>
              </a:bodyPr>
              <a:lstStyle/>
              <a:p>
                <a:pPr algn="r">
                  <a:spcBef>
                    <a:spcPct val="50000"/>
                  </a:spcBef>
                </a:pPr>
                <a:r>
                  <a:rPr lang="en-US" sz="2400" b="1" i="1">
                    <a:solidFill>
                      <a:srgbClr val="FF0000"/>
                    </a:solidFill>
                  </a:rPr>
                  <a:t>Đột biến NST</a:t>
                </a:r>
              </a:p>
            </p:txBody>
          </p:sp>
        </p:grpSp>
        <p:sp>
          <p:nvSpPr>
            <p:cNvPr id="31796" name="Rectangle 52"/>
            <p:cNvSpPr>
              <a:spLocks noChangeArrowheads="1"/>
            </p:cNvSpPr>
            <p:nvPr/>
          </p:nvSpPr>
          <p:spPr bwMode="auto">
            <a:xfrm>
              <a:off x="1496" y="1536"/>
              <a:ext cx="192" cy="2064"/>
            </a:xfrm>
            <a:prstGeom prst="rect">
              <a:avLst/>
            </a:prstGeom>
            <a:solidFill>
              <a:schemeClr val="bg1"/>
            </a:solidFill>
            <a:ln w="9525">
              <a:noFill/>
              <a:miter lim="800000"/>
              <a:headEnd/>
              <a:tailEnd/>
            </a:ln>
            <a:effectLst/>
          </p:spPr>
          <p:txBody>
            <a:bodyPr wrap="none" anchor="ctr"/>
            <a:lstStyle/>
            <a:p>
              <a:endParaRPr lang="en-US"/>
            </a:p>
          </p:txBody>
        </p:sp>
        <p:sp>
          <p:nvSpPr>
            <p:cNvPr id="31797" name="Rectangle 53"/>
            <p:cNvSpPr>
              <a:spLocks noChangeArrowheads="1"/>
            </p:cNvSpPr>
            <p:nvPr/>
          </p:nvSpPr>
          <p:spPr bwMode="auto">
            <a:xfrm>
              <a:off x="3488" y="1152"/>
              <a:ext cx="288" cy="2688"/>
            </a:xfrm>
            <a:prstGeom prst="rect">
              <a:avLst/>
            </a:prstGeom>
            <a:solidFill>
              <a:schemeClr val="bg1"/>
            </a:solidFill>
            <a:ln w="9525">
              <a:noFill/>
              <a:miter lim="800000"/>
              <a:headEnd/>
              <a:tailEnd/>
            </a:ln>
            <a:effectLst/>
          </p:spPr>
          <p:txBody>
            <a:bodyPr wrap="none" anchor="ctr"/>
            <a:lstStyle/>
            <a:p>
              <a:endParaRPr lang="en-US"/>
            </a:p>
          </p:txBody>
        </p:sp>
        <p:sp>
          <p:nvSpPr>
            <p:cNvPr id="31798" name="Rectangle 54"/>
            <p:cNvSpPr>
              <a:spLocks noChangeArrowheads="1"/>
            </p:cNvSpPr>
            <p:nvPr/>
          </p:nvSpPr>
          <p:spPr bwMode="auto">
            <a:xfrm>
              <a:off x="3552" y="504"/>
              <a:ext cx="1920" cy="624"/>
            </a:xfrm>
            <a:prstGeom prst="rect">
              <a:avLst/>
            </a:prstGeom>
            <a:solidFill>
              <a:schemeClr val="bg1"/>
            </a:solidFill>
            <a:ln w="9525">
              <a:noFill/>
              <a:miter lim="800000"/>
              <a:headEnd/>
              <a:tailEnd/>
            </a:ln>
            <a:effectLst/>
          </p:spPr>
          <p:txBody>
            <a:bodyPr wrap="none" anchor="ctr"/>
            <a:lstStyle/>
            <a:p>
              <a:endParaRPr lang="en-US"/>
            </a:p>
          </p:txBody>
        </p:sp>
      </p:grpSp>
      <p:sp>
        <p:nvSpPr>
          <p:cNvPr id="16" name="Rectangle 16"/>
          <p:cNvSpPr>
            <a:spLocks noChangeArrowheads="1"/>
          </p:cNvSpPr>
          <p:nvPr/>
        </p:nvSpPr>
        <p:spPr bwMode="auto">
          <a:xfrm>
            <a:off x="0" y="5867400"/>
            <a:ext cx="9144000" cy="461665"/>
          </a:xfrm>
          <a:prstGeom prst="rect">
            <a:avLst/>
          </a:prstGeom>
          <a:noFill/>
          <a:ln w="9525">
            <a:noFill/>
            <a:miter lim="800000"/>
            <a:headEnd/>
            <a:tailEnd/>
          </a:ln>
          <a:effectLst/>
        </p:spPr>
        <p:txBody>
          <a:bodyPr wrap="square">
            <a:spAutoFit/>
          </a:bodyPr>
          <a:lstStyle/>
          <a:p>
            <a:r>
              <a:rPr lang="pt-BR" sz="2400" b="1" i="1" dirty="0">
                <a:solidFill>
                  <a:srgbClr val="FF0000"/>
                </a:solidFill>
              </a:rPr>
              <a:t>* Thể ĐB:</a:t>
            </a:r>
            <a:r>
              <a:rPr lang="pt-BR" sz="2400" dirty="0"/>
              <a:t> Là những cá thể</a:t>
            </a:r>
            <a:r>
              <a:rPr lang="pt-BR" sz="2400" dirty="0">
                <a:solidFill>
                  <a:srgbClr val="FF0000"/>
                </a:solidFill>
              </a:rPr>
              <a:t> mang ĐB </a:t>
            </a:r>
            <a:r>
              <a:rPr lang="pt-BR" sz="2400" dirty="0"/>
              <a:t>đã </a:t>
            </a:r>
            <a:r>
              <a:rPr lang="pt-BR" sz="2400" dirty="0">
                <a:solidFill>
                  <a:srgbClr val="FF0000"/>
                </a:solidFill>
              </a:rPr>
              <a:t>biểu hiện ra kiểu hình.</a:t>
            </a:r>
            <a:endParaRPr lang="en-US" sz="2400" dirty="0">
              <a:solidFill>
                <a:srgbClr val="FF0000"/>
              </a:solidFill>
            </a:endParaRPr>
          </a:p>
        </p:txBody>
      </p:sp>
      <p:sp>
        <p:nvSpPr>
          <p:cNvPr id="17" name="Rectangle 17"/>
          <p:cNvSpPr>
            <a:spLocks noChangeArrowheads="1"/>
          </p:cNvSpPr>
          <p:nvPr/>
        </p:nvSpPr>
        <p:spPr bwMode="auto">
          <a:xfrm>
            <a:off x="0" y="4572000"/>
            <a:ext cx="9144000" cy="830997"/>
          </a:xfrm>
          <a:prstGeom prst="rect">
            <a:avLst/>
          </a:prstGeom>
          <a:noFill/>
          <a:ln w="9525">
            <a:noFill/>
            <a:miter lim="800000"/>
            <a:headEnd/>
            <a:tailEnd/>
          </a:ln>
          <a:effectLst/>
        </p:spPr>
        <p:txBody>
          <a:bodyPr wrap="square" anchor="ctr">
            <a:spAutoFit/>
          </a:bodyPr>
          <a:lstStyle/>
          <a:p>
            <a:pPr algn="ctr"/>
            <a:r>
              <a:rPr lang="pt-BR" sz="2400" b="1" i="1" dirty="0">
                <a:solidFill>
                  <a:srgbClr val="FF0000"/>
                </a:solidFill>
              </a:rPr>
              <a:t>* ĐBG:</a:t>
            </a:r>
            <a:r>
              <a:rPr lang="pt-BR" sz="2400" dirty="0"/>
              <a:t> Là những </a:t>
            </a:r>
            <a:r>
              <a:rPr lang="pt-BR" sz="2400" dirty="0">
                <a:solidFill>
                  <a:srgbClr val="FF0000"/>
                </a:solidFill>
              </a:rPr>
              <a:t>biến </a:t>
            </a:r>
            <a:r>
              <a:rPr lang="pt-BR" sz="2400" dirty="0" smtClean="0">
                <a:solidFill>
                  <a:srgbClr val="FF0000"/>
                </a:solidFill>
              </a:rPr>
              <a:t>đổi nhỏ </a:t>
            </a:r>
            <a:r>
              <a:rPr lang="pt-BR" sz="2400" dirty="0">
                <a:solidFill>
                  <a:srgbClr val="FF0000"/>
                </a:solidFill>
              </a:rPr>
              <a:t>trong cấu trúc gen</a:t>
            </a:r>
            <a:r>
              <a:rPr lang="pt-BR" sz="2400" dirty="0"/>
              <a:t> liên quan đến 1 cặp nu </a:t>
            </a:r>
            <a:r>
              <a:rPr lang="pt-BR" sz="2400" i="1" dirty="0"/>
              <a:t>(</a:t>
            </a:r>
            <a:r>
              <a:rPr lang="pt-BR" sz="2400" b="1" i="1" u="sng" dirty="0">
                <a:solidFill>
                  <a:srgbClr val="FF0000"/>
                </a:solidFill>
              </a:rPr>
              <a:t>ĐB điểm</a:t>
            </a:r>
            <a:r>
              <a:rPr lang="pt-BR" sz="2400" i="1" dirty="0"/>
              <a:t>)</a:t>
            </a:r>
            <a:r>
              <a:rPr lang="pt-BR" sz="2400" dirty="0"/>
              <a:t> hoặc 1 số cặp nu xảy ra tại 1 điểm nào đó trên phân tử ADN.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88"/>
                                        </p:tgtEl>
                                        <p:attrNameLst>
                                          <p:attrName>style.visibility</p:attrName>
                                        </p:attrNameLst>
                                      </p:cBhvr>
                                      <p:to>
                                        <p:strVal val="visible"/>
                                      </p:to>
                                    </p:set>
                                    <p:animEffect transition="in" filter="blinds(horizontal)">
                                      <p:cBhvr>
                                        <p:cTn id="7" dur="500"/>
                                        <p:tgtEl>
                                          <p:spTgt spid="3178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23"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88"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NHóm máu - ĐBG"/>
          <p:cNvPicPr>
            <a:picLocks noChangeAspect="1" noChangeArrowheads="1"/>
          </p:cNvPicPr>
          <p:nvPr/>
        </p:nvPicPr>
        <p:blipFill>
          <a:blip r:embed="rId2"/>
          <a:srcRect/>
          <a:stretch>
            <a:fillRect/>
          </a:stretch>
        </p:blipFill>
        <p:spPr bwMode="auto">
          <a:xfrm>
            <a:off x="3124200" y="3962400"/>
            <a:ext cx="4800600" cy="2667000"/>
          </a:xfrm>
          <a:prstGeom prst="rect">
            <a:avLst/>
          </a:prstGeom>
          <a:noFill/>
        </p:spPr>
      </p:pic>
      <p:sp>
        <p:nvSpPr>
          <p:cNvPr id="4" name="Rectangle 3"/>
          <p:cNvSpPr/>
          <p:nvPr/>
        </p:nvSpPr>
        <p:spPr>
          <a:xfrm>
            <a:off x="304800" y="381000"/>
            <a:ext cx="1375698" cy="646331"/>
          </a:xfrm>
          <a:prstGeom prst="rect">
            <a:avLst/>
          </a:prstGeom>
        </p:spPr>
        <p:txBody>
          <a:bodyPr wrap="none">
            <a:spAutoFit/>
          </a:bodyPr>
          <a:lstStyle/>
          <a:p>
            <a:pPr marL="514350" indent="-514350"/>
            <a:r>
              <a:rPr lang="pt-BR" b="1" dirty="0" smtClean="0">
                <a:solidFill>
                  <a:srgbClr val="0000FF"/>
                </a:solidFill>
              </a:rPr>
              <a:t>b. Đặc điểm </a:t>
            </a:r>
          </a:p>
          <a:p>
            <a:pPr marL="514350" indent="-514350"/>
            <a:endParaRPr lang="en-US" b="1" dirty="0">
              <a:solidFill>
                <a:srgbClr val="0000FF"/>
              </a:solidFill>
            </a:endParaRPr>
          </a:p>
        </p:txBody>
      </p:sp>
      <p:sp>
        <p:nvSpPr>
          <p:cNvPr id="5" name="TextBox 4"/>
          <p:cNvSpPr txBox="1"/>
          <p:nvPr/>
        </p:nvSpPr>
        <p:spPr>
          <a:xfrm>
            <a:off x="609600" y="838201"/>
            <a:ext cx="8153400" cy="830997"/>
          </a:xfrm>
          <a:prstGeom prst="rect">
            <a:avLst/>
          </a:prstGeom>
          <a:solidFill>
            <a:schemeClr val="accent6">
              <a:lumMod val="20000"/>
              <a:lumOff val="80000"/>
            </a:schemeClr>
          </a:solidFill>
          <a:ln>
            <a:solidFill>
              <a:schemeClr val="tx1"/>
            </a:solidFill>
          </a:ln>
        </p:spPr>
        <p:txBody>
          <a:bodyPr wrap="square" rtlCol="0">
            <a:spAutoFit/>
          </a:bodyPr>
          <a:lstStyle/>
          <a:p>
            <a:r>
              <a:rPr lang="en-US" sz="2400" b="1" dirty="0" smtClean="0"/>
              <a:t>? </a:t>
            </a:r>
            <a:r>
              <a:rPr lang="en-US" sz="2400" b="1" dirty="0" err="1" smtClean="0"/>
              <a:t>Trong</a:t>
            </a:r>
            <a:r>
              <a:rPr lang="en-US" sz="2400" b="1" dirty="0" smtClean="0"/>
              <a:t> </a:t>
            </a:r>
            <a:r>
              <a:rPr lang="en-US" sz="2400" b="1" dirty="0" err="1" smtClean="0"/>
              <a:t>tự</a:t>
            </a:r>
            <a:r>
              <a:rPr lang="en-US" sz="2400" b="1" dirty="0" smtClean="0"/>
              <a:t> </a:t>
            </a:r>
            <a:r>
              <a:rPr lang="en-US" sz="2400" b="1" dirty="0" err="1" smtClean="0"/>
              <a:t>nhiên</a:t>
            </a:r>
            <a:r>
              <a:rPr lang="en-US" sz="2400" b="1" dirty="0" smtClean="0"/>
              <a:t> </a:t>
            </a:r>
            <a:r>
              <a:rPr lang="en-US" sz="2400" b="1" dirty="0" err="1" smtClean="0"/>
              <a:t>có</a:t>
            </a:r>
            <a:r>
              <a:rPr lang="en-US" sz="2400" b="1" dirty="0" smtClean="0"/>
              <a:t> gen </a:t>
            </a:r>
            <a:r>
              <a:rPr lang="en-US" sz="2400" b="1" dirty="0" err="1" smtClean="0"/>
              <a:t>nào</a:t>
            </a:r>
            <a:r>
              <a:rPr lang="en-US" sz="2400" b="1" dirty="0" smtClean="0"/>
              <a:t> </a:t>
            </a:r>
            <a:r>
              <a:rPr lang="en-US" sz="2400" b="1" dirty="0" err="1" smtClean="0"/>
              <a:t>đột</a:t>
            </a:r>
            <a:r>
              <a:rPr lang="en-US" sz="2400" b="1" dirty="0" smtClean="0"/>
              <a:t> </a:t>
            </a:r>
            <a:r>
              <a:rPr lang="en-US" sz="2400" b="1" dirty="0" err="1" smtClean="0"/>
              <a:t>biến</a:t>
            </a:r>
            <a:r>
              <a:rPr lang="en-US" sz="2400" b="1" dirty="0" smtClean="0"/>
              <a:t>, gen </a:t>
            </a:r>
            <a:r>
              <a:rPr lang="en-US" sz="2400" b="1" dirty="0" err="1" smtClean="0"/>
              <a:t>nào</a:t>
            </a:r>
            <a:r>
              <a:rPr lang="en-US" sz="2400" b="1" dirty="0" smtClean="0"/>
              <a:t> </a:t>
            </a:r>
            <a:r>
              <a:rPr lang="en-US" sz="2400" b="1" dirty="0" err="1" smtClean="0"/>
              <a:t>không</a:t>
            </a:r>
            <a:r>
              <a:rPr lang="en-US" sz="2400" b="1" dirty="0" smtClean="0"/>
              <a:t> </a:t>
            </a:r>
            <a:r>
              <a:rPr lang="en-US" sz="2400" b="1" dirty="0" err="1" smtClean="0"/>
              <a:t>đột</a:t>
            </a:r>
            <a:r>
              <a:rPr lang="en-US" sz="2400" b="1" dirty="0" smtClean="0"/>
              <a:t> </a:t>
            </a:r>
            <a:r>
              <a:rPr lang="en-US" sz="2400" b="1" dirty="0" err="1" smtClean="0"/>
              <a:t>biến</a:t>
            </a:r>
            <a:r>
              <a:rPr lang="en-US" sz="2400" b="1" dirty="0" smtClean="0"/>
              <a:t>?</a:t>
            </a:r>
          </a:p>
          <a:p>
            <a:endParaRPr lang="en-US" sz="2400" b="1" dirty="0"/>
          </a:p>
        </p:txBody>
      </p:sp>
      <p:sp>
        <p:nvSpPr>
          <p:cNvPr id="7" name="TextBox 6"/>
          <p:cNvSpPr txBox="1"/>
          <p:nvPr/>
        </p:nvSpPr>
        <p:spPr>
          <a:xfrm>
            <a:off x="609600" y="1981200"/>
            <a:ext cx="8077200" cy="1631216"/>
          </a:xfrm>
          <a:prstGeom prst="rect">
            <a:avLst/>
          </a:prstGeom>
          <a:noFill/>
        </p:spPr>
        <p:txBody>
          <a:bodyPr wrap="square" rtlCol="0">
            <a:spAutoFit/>
          </a:bodyPr>
          <a:lstStyle/>
          <a:p>
            <a:r>
              <a:rPr lang="en-US" sz="2000" b="1" dirty="0" smtClean="0"/>
              <a:t>+ </a:t>
            </a:r>
            <a:r>
              <a:rPr lang="en-US" sz="2000" b="1" dirty="0" err="1" smtClean="0"/>
              <a:t>Trong</a:t>
            </a:r>
            <a:r>
              <a:rPr lang="en-US" sz="2000" b="1" dirty="0" smtClean="0"/>
              <a:t> </a:t>
            </a:r>
            <a:r>
              <a:rPr lang="en-US" sz="2000" b="1" dirty="0" err="1" smtClean="0"/>
              <a:t>tự</a:t>
            </a:r>
            <a:r>
              <a:rPr lang="en-US" sz="2000" b="1" dirty="0" smtClean="0"/>
              <a:t> </a:t>
            </a:r>
            <a:r>
              <a:rPr lang="en-US" sz="2000" b="1" dirty="0" err="1" smtClean="0"/>
              <a:t>nhiên</a:t>
            </a:r>
            <a:r>
              <a:rPr lang="en-US" sz="2000" b="1" dirty="0" smtClean="0"/>
              <a:t> </a:t>
            </a:r>
            <a:r>
              <a:rPr lang="en-US" sz="2000" b="1" dirty="0" err="1" smtClean="0"/>
              <a:t>mọi</a:t>
            </a:r>
            <a:r>
              <a:rPr lang="en-US" sz="2000" b="1" dirty="0" smtClean="0"/>
              <a:t> gen </a:t>
            </a:r>
            <a:r>
              <a:rPr lang="en-US" sz="2000" b="1" dirty="0" err="1" smtClean="0"/>
              <a:t>đều</a:t>
            </a:r>
            <a:r>
              <a:rPr lang="en-US" sz="2000" b="1" dirty="0" smtClean="0"/>
              <a:t> </a:t>
            </a:r>
            <a:r>
              <a:rPr lang="en-US" sz="2000" b="1" dirty="0" err="1" smtClean="0"/>
              <a:t>đột</a:t>
            </a:r>
            <a:r>
              <a:rPr lang="en-US" sz="2000" b="1" dirty="0" smtClean="0"/>
              <a:t> </a:t>
            </a:r>
            <a:r>
              <a:rPr lang="en-US" sz="2000" b="1" dirty="0" err="1" smtClean="0"/>
              <a:t>biến</a:t>
            </a:r>
            <a:r>
              <a:rPr lang="en-US" sz="2000" b="1" dirty="0" smtClean="0"/>
              <a:t> </a:t>
            </a:r>
            <a:r>
              <a:rPr lang="en-US" sz="2000" b="1" dirty="0" err="1" smtClean="0"/>
              <a:t>với</a:t>
            </a:r>
            <a:r>
              <a:rPr lang="en-US" sz="2000" b="1" dirty="0" smtClean="0"/>
              <a:t> </a:t>
            </a:r>
            <a:r>
              <a:rPr lang="en-US" sz="2000" b="1" dirty="0" err="1" smtClean="0"/>
              <a:t>tần</a:t>
            </a:r>
            <a:r>
              <a:rPr lang="en-US" sz="2000" b="1" dirty="0" smtClean="0"/>
              <a:t> </a:t>
            </a:r>
            <a:r>
              <a:rPr lang="en-US" sz="2000" b="1" dirty="0" err="1" smtClean="0"/>
              <a:t>số</a:t>
            </a:r>
            <a:r>
              <a:rPr lang="en-US" sz="2000" b="1" dirty="0" smtClean="0"/>
              <a:t> </a:t>
            </a:r>
            <a:r>
              <a:rPr lang="en-US" sz="2000" b="1" dirty="0" err="1" smtClean="0"/>
              <a:t>thấp</a:t>
            </a:r>
            <a:r>
              <a:rPr lang="en-US" sz="2000" b="1" dirty="0" smtClean="0"/>
              <a:t>: 10</a:t>
            </a:r>
            <a:r>
              <a:rPr lang="en-US" sz="2000" b="1" baseline="30000" dirty="0" smtClean="0"/>
              <a:t>-6 </a:t>
            </a:r>
            <a:r>
              <a:rPr lang="en-US" sz="2000" b="1" dirty="0" smtClean="0"/>
              <a:t> -10</a:t>
            </a:r>
            <a:r>
              <a:rPr lang="en-US" sz="2000" b="1" baseline="30000" dirty="0" smtClean="0"/>
              <a:t>-4</a:t>
            </a:r>
            <a:r>
              <a:rPr lang="en-US" sz="2000" b="1" dirty="0" smtClean="0"/>
              <a:t> </a:t>
            </a:r>
          </a:p>
          <a:p>
            <a:r>
              <a:rPr lang="en-US" sz="2000" b="1" dirty="0" smtClean="0"/>
              <a:t>+ </a:t>
            </a:r>
            <a:r>
              <a:rPr lang="en-US" sz="2000" b="1" dirty="0" err="1" smtClean="0"/>
              <a:t>Đột</a:t>
            </a:r>
            <a:r>
              <a:rPr lang="en-US" sz="2000" b="1" dirty="0" smtClean="0"/>
              <a:t> </a:t>
            </a:r>
            <a:r>
              <a:rPr lang="en-US" sz="2000" b="1" dirty="0" err="1" smtClean="0"/>
              <a:t>biến</a:t>
            </a:r>
            <a:r>
              <a:rPr lang="en-US" sz="2000" b="1" dirty="0" smtClean="0"/>
              <a:t>  gen </a:t>
            </a:r>
            <a:r>
              <a:rPr lang="en-US" sz="2000" b="1" dirty="0" err="1" smtClean="0"/>
              <a:t>làm</a:t>
            </a:r>
            <a:r>
              <a:rPr lang="en-US" sz="2000" b="1" dirty="0" smtClean="0"/>
              <a:t> </a:t>
            </a:r>
            <a:r>
              <a:rPr lang="en-US" sz="2000" b="1" dirty="0" err="1" smtClean="0"/>
              <a:t>phát</a:t>
            </a:r>
            <a:r>
              <a:rPr lang="en-US" sz="2000" b="1" dirty="0" smtClean="0"/>
              <a:t> </a:t>
            </a:r>
            <a:r>
              <a:rPr lang="en-US" sz="2000" b="1" dirty="0" err="1" smtClean="0"/>
              <a:t>sinh</a:t>
            </a:r>
            <a:r>
              <a:rPr lang="en-US" sz="2000" b="1" dirty="0" smtClean="0"/>
              <a:t> gen </a:t>
            </a:r>
            <a:r>
              <a:rPr lang="en-US" sz="2000" b="1" dirty="0" err="1" smtClean="0"/>
              <a:t>mới</a:t>
            </a:r>
            <a:r>
              <a:rPr lang="en-US" sz="2000" b="1" dirty="0" smtClean="0">
                <a:sym typeface="Wingdings" pitchFamily="2" charset="2"/>
              </a:rPr>
              <a:t> ĐB </a:t>
            </a:r>
            <a:r>
              <a:rPr lang="en-US" sz="2000" b="1" dirty="0" err="1" smtClean="0">
                <a:sym typeface="Wingdings" pitchFamily="2" charset="2"/>
              </a:rPr>
              <a:t>nhiều</a:t>
            </a:r>
            <a:r>
              <a:rPr lang="en-US" sz="2000" b="1" dirty="0" smtClean="0">
                <a:sym typeface="Wingdings" pitchFamily="2" charset="2"/>
              </a:rPr>
              <a:t>, </a:t>
            </a:r>
            <a:r>
              <a:rPr lang="en-US" sz="2000" b="1" dirty="0" err="1" smtClean="0">
                <a:sym typeface="Wingdings" pitchFamily="2" charset="2"/>
              </a:rPr>
              <a:t>phát</a:t>
            </a:r>
            <a:r>
              <a:rPr lang="en-US" sz="2000" b="1" dirty="0" smtClean="0">
                <a:sym typeface="Wingdings" pitchFamily="2" charset="2"/>
              </a:rPr>
              <a:t> </a:t>
            </a:r>
            <a:r>
              <a:rPr lang="en-US" sz="2000" b="1" dirty="0" err="1" smtClean="0">
                <a:sym typeface="Wingdings" pitchFamily="2" charset="2"/>
              </a:rPr>
              <a:t>sinh</a:t>
            </a:r>
            <a:r>
              <a:rPr lang="en-US" sz="2000" b="1" dirty="0" smtClean="0">
                <a:sym typeface="Wingdings" pitchFamily="2" charset="2"/>
              </a:rPr>
              <a:t> </a:t>
            </a:r>
            <a:r>
              <a:rPr lang="en-US" sz="2000" b="1" dirty="0" err="1" smtClean="0">
                <a:sym typeface="Wingdings" pitchFamily="2" charset="2"/>
              </a:rPr>
              <a:t>nhiều</a:t>
            </a:r>
            <a:r>
              <a:rPr lang="en-US" sz="2000" b="1" dirty="0" smtClean="0">
                <a:sym typeface="Wingdings" pitchFamily="2" charset="2"/>
              </a:rPr>
              <a:t> </a:t>
            </a:r>
            <a:r>
              <a:rPr lang="en-US" sz="2000" b="1" dirty="0" err="1" smtClean="0">
                <a:sym typeface="Wingdings" pitchFamily="2" charset="2"/>
              </a:rPr>
              <a:t>alen</a:t>
            </a:r>
            <a:r>
              <a:rPr lang="en-US" sz="2000" b="1" dirty="0" smtClean="0">
                <a:sym typeface="Wingdings" pitchFamily="2" charset="2"/>
              </a:rPr>
              <a:t>.</a:t>
            </a:r>
          </a:p>
          <a:p>
            <a:r>
              <a:rPr lang="en-US" sz="2000" b="1" dirty="0" err="1" smtClean="0">
                <a:sym typeface="Wingdings" pitchFamily="2" charset="2"/>
              </a:rPr>
              <a:t>Ví</a:t>
            </a:r>
            <a:r>
              <a:rPr lang="en-US" sz="2000" b="1" dirty="0" smtClean="0">
                <a:sym typeface="Wingdings" pitchFamily="2" charset="2"/>
              </a:rPr>
              <a:t> </a:t>
            </a:r>
            <a:r>
              <a:rPr lang="en-US" sz="2000" b="1" dirty="0" err="1" smtClean="0">
                <a:sym typeface="Wingdings" pitchFamily="2" charset="2"/>
              </a:rPr>
              <a:t>dụ</a:t>
            </a:r>
            <a:r>
              <a:rPr lang="en-US" sz="2000" b="1" dirty="0" smtClean="0">
                <a:sym typeface="Wingdings" pitchFamily="2" charset="2"/>
              </a:rPr>
              <a:t> gen </a:t>
            </a:r>
            <a:r>
              <a:rPr lang="en-US" sz="2000" b="1" dirty="0" err="1" smtClean="0">
                <a:sym typeface="Wingdings" pitchFamily="2" charset="2"/>
              </a:rPr>
              <a:t>quy</a:t>
            </a:r>
            <a:r>
              <a:rPr lang="en-US" sz="2000" b="1" dirty="0" smtClean="0">
                <a:sym typeface="Wingdings" pitchFamily="2" charset="2"/>
              </a:rPr>
              <a:t> </a:t>
            </a:r>
            <a:r>
              <a:rPr lang="en-US" sz="2000" b="1" dirty="0" err="1" smtClean="0">
                <a:sym typeface="Wingdings" pitchFamily="2" charset="2"/>
              </a:rPr>
              <a:t>định</a:t>
            </a:r>
            <a:r>
              <a:rPr lang="en-US" sz="2000" b="1" dirty="0" smtClean="0">
                <a:sym typeface="Wingdings" pitchFamily="2" charset="2"/>
              </a:rPr>
              <a:t> </a:t>
            </a:r>
            <a:r>
              <a:rPr lang="en-US" sz="2000" b="1" dirty="0" err="1" smtClean="0">
                <a:sym typeface="Wingdings" pitchFamily="2" charset="2"/>
              </a:rPr>
              <a:t>nhóm</a:t>
            </a:r>
            <a:r>
              <a:rPr lang="en-US" sz="2000" b="1" dirty="0" smtClean="0">
                <a:sym typeface="Wingdings" pitchFamily="2" charset="2"/>
              </a:rPr>
              <a:t> </a:t>
            </a:r>
            <a:r>
              <a:rPr lang="en-US" sz="2000" b="1" dirty="0" err="1" smtClean="0">
                <a:sym typeface="Wingdings" pitchFamily="2" charset="2"/>
              </a:rPr>
              <a:t>máu</a:t>
            </a:r>
            <a:r>
              <a:rPr lang="en-US" sz="2000" b="1" dirty="0" smtClean="0">
                <a:sym typeface="Wingdings" pitchFamily="2" charset="2"/>
              </a:rPr>
              <a:t> </a:t>
            </a:r>
            <a:r>
              <a:rPr lang="en-US" sz="2000" b="1" dirty="0" err="1" smtClean="0">
                <a:sym typeface="Wingdings" pitchFamily="2" charset="2"/>
              </a:rPr>
              <a:t>có</a:t>
            </a:r>
            <a:r>
              <a:rPr lang="en-US" sz="2000" b="1" dirty="0" smtClean="0">
                <a:sym typeface="Wingdings" pitchFamily="2" charset="2"/>
              </a:rPr>
              <a:t> 3 </a:t>
            </a:r>
            <a:r>
              <a:rPr lang="en-US" sz="2000" b="1" dirty="0" err="1" smtClean="0">
                <a:sym typeface="Wingdings" pitchFamily="2" charset="2"/>
              </a:rPr>
              <a:t>alen</a:t>
            </a:r>
            <a:r>
              <a:rPr lang="en-US" sz="2000" b="1" dirty="0" smtClean="0">
                <a:sym typeface="Wingdings" pitchFamily="2" charset="2"/>
              </a:rPr>
              <a:t>…</a:t>
            </a:r>
          </a:p>
          <a:p>
            <a:r>
              <a:rPr lang="en-US" sz="2000" b="1" dirty="0" smtClean="0">
                <a:sym typeface="Wingdings" pitchFamily="2" charset="2"/>
              </a:rPr>
              <a:t>+ </a:t>
            </a:r>
            <a:r>
              <a:rPr lang="en-US" sz="2000" b="1" dirty="0" err="1" smtClean="0">
                <a:sym typeface="Wingdings" pitchFamily="2" charset="2"/>
              </a:rPr>
              <a:t>Tần</a:t>
            </a:r>
            <a:r>
              <a:rPr lang="en-US" sz="2000" b="1" dirty="0" smtClean="0">
                <a:sym typeface="Wingdings" pitchFamily="2" charset="2"/>
              </a:rPr>
              <a:t> </a:t>
            </a:r>
            <a:r>
              <a:rPr lang="en-US" sz="2000" b="1" dirty="0" err="1" smtClean="0">
                <a:sym typeface="Wingdings" pitchFamily="2" charset="2"/>
              </a:rPr>
              <a:t>số</a:t>
            </a:r>
            <a:r>
              <a:rPr lang="en-US" sz="2000" b="1" dirty="0" smtClean="0">
                <a:sym typeface="Wingdings" pitchFamily="2" charset="2"/>
              </a:rPr>
              <a:t> </a:t>
            </a:r>
            <a:r>
              <a:rPr lang="en-US" sz="2000" b="1" dirty="0" err="1" smtClean="0">
                <a:sym typeface="Wingdings" pitchFamily="2" charset="2"/>
              </a:rPr>
              <a:t>đột</a:t>
            </a:r>
            <a:r>
              <a:rPr lang="en-US" sz="2000" b="1" dirty="0" smtClean="0">
                <a:sym typeface="Wingdings" pitchFamily="2" charset="2"/>
              </a:rPr>
              <a:t> </a:t>
            </a:r>
            <a:r>
              <a:rPr lang="en-US" sz="2000" b="1" dirty="0" err="1" smtClean="0">
                <a:sym typeface="Wingdings" pitchFamily="2" charset="2"/>
              </a:rPr>
              <a:t>biến</a:t>
            </a:r>
            <a:r>
              <a:rPr lang="en-US" sz="2000" b="1" dirty="0" smtClean="0">
                <a:sym typeface="Wingdings" pitchFamily="2" charset="2"/>
              </a:rPr>
              <a:t> </a:t>
            </a:r>
            <a:r>
              <a:rPr lang="en-US" sz="2000" b="1" dirty="0" err="1" smtClean="0">
                <a:sym typeface="Wingdings" pitchFamily="2" charset="2"/>
              </a:rPr>
              <a:t>là</a:t>
            </a:r>
            <a:r>
              <a:rPr lang="en-US" sz="2000" b="1" dirty="0" smtClean="0">
                <a:sym typeface="Wingdings" pitchFamily="2" charset="2"/>
              </a:rPr>
              <a:t> </a:t>
            </a:r>
            <a:r>
              <a:rPr lang="en-US" sz="2000" b="1" dirty="0" err="1" smtClean="0">
                <a:sym typeface="Wingdings" pitchFamily="2" charset="2"/>
              </a:rPr>
              <a:t>tỷ</a:t>
            </a:r>
            <a:r>
              <a:rPr lang="en-US" sz="2000" b="1" dirty="0" smtClean="0">
                <a:sym typeface="Wingdings" pitchFamily="2" charset="2"/>
              </a:rPr>
              <a:t> </a:t>
            </a:r>
            <a:r>
              <a:rPr lang="en-US" sz="2000" b="1" dirty="0" err="1" smtClean="0">
                <a:sym typeface="Wingdings" pitchFamily="2" charset="2"/>
              </a:rPr>
              <a:t>lệ</a:t>
            </a:r>
            <a:r>
              <a:rPr lang="en-US" sz="2000" b="1" dirty="0" smtClean="0">
                <a:sym typeface="Wingdings" pitchFamily="2" charset="2"/>
              </a:rPr>
              <a:t> </a:t>
            </a:r>
            <a:r>
              <a:rPr lang="en-US" sz="2000" b="1" dirty="0" err="1" smtClean="0">
                <a:sym typeface="Wingdings" pitchFamily="2" charset="2"/>
              </a:rPr>
              <a:t>giao</a:t>
            </a:r>
            <a:r>
              <a:rPr lang="en-US" sz="2000" b="1" dirty="0" smtClean="0">
                <a:sym typeface="Wingdings" pitchFamily="2" charset="2"/>
              </a:rPr>
              <a:t> </a:t>
            </a:r>
            <a:r>
              <a:rPr lang="en-US" sz="2000" b="1" dirty="0" err="1" smtClean="0">
                <a:sym typeface="Wingdings" pitchFamily="2" charset="2"/>
              </a:rPr>
              <a:t>tử</a:t>
            </a:r>
            <a:r>
              <a:rPr lang="en-US" sz="2000" b="1" dirty="0" smtClean="0">
                <a:sym typeface="Wingdings" pitchFamily="2" charset="2"/>
              </a:rPr>
              <a:t> ĐB, </a:t>
            </a:r>
            <a:r>
              <a:rPr lang="en-US" sz="2000" b="1" dirty="0" err="1" smtClean="0">
                <a:sym typeface="Wingdings" pitchFamily="2" charset="2"/>
              </a:rPr>
              <a:t>phụ</a:t>
            </a:r>
            <a:r>
              <a:rPr lang="en-US" sz="2000" b="1" dirty="0" smtClean="0">
                <a:sym typeface="Wingdings" pitchFamily="2" charset="2"/>
              </a:rPr>
              <a:t> </a:t>
            </a:r>
            <a:r>
              <a:rPr lang="en-US" sz="2000" b="1" dirty="0" err="1" smtClean="0">
                <a:sym typeface="Wingdings" pitchFamily="2" charset="2"/>
              </a:rPr>
              <a:t>thuộc</a:t>
            </a:r>
            <a:r>
              <a:rPr lang="en-US" sz="2000" b="1" dirty="0" smtClean="0">
                <a:sym typeface="Wingdings" pitchFamily="2" charset="2"/>
              </a:rPr>
              <a:t> </a:t>
            </a:r>
            <a:r>
              <a:rPr lang="en-US" sz="2000" b="1" dirty="0" err="1" smtClean="0">
                <a:sym typeface="Wingdings" pitchFamily="2" charset="2"/>
              </a:rPr>
              <a:t>cấu</a:t>
            </a:r>
            <a:r>
              <a:rPr lang="en-US" sz="2000" b="1" dirty="0" smtClean="0">
                <a:sym typeface="Wingdings" pitchFamily="2" charset="2"/>
              </a:rPr>
              <a:t> </a:t>
            </a:r>
            <a:r>
              <a:rPr lang="en-US" sz="2000" b="1" dirty="0" err="1" smtClean="0">
                <a:sym typeface="Wingdings" pitchFamily="2" charset="2"/>
              </a:rPr>
              <a:t>trúc</a:t>
            </a:r>
            <a:r>
              <a:rPr lang="en-US" sz="2000" b="1" dirty="0" smtClean="0">
                <a:sym typeface="Wingdings" pitchFamily="2" charset="2"/>
              </a:rPr>
              <a:t> gen, </a:t>
            </a:r>
            <a:r>
              <a:rPr lang="en-US" sz="2000" b="1" dirty="0" err="1" smtClean="0">
                <a:sym typeface="Wingdings" pitchFamily="2" charset="2"/>
              </a:rPr>
              <a:t>tác</a:t>
            </a:r>
            <a:r>
              <a:rPr lang="en-US" sz="2000" b="1" dirty="0" smtClean="0">
                <a:sym typeface="Wingdings" pitchFamily="2" charset="2"/>
              </a:rPr>
              <a:t> </a:t>
            </a:r>
            <a:r>
              <a:rPr lang="en-US" sz="2000" b="1" dirty="0" err="1" smtClean="0">
                <a:sym typeface="Wingdings" pitchFamily="2" charset="2"/>
              </a:rPr>
              <a:t>nhân</a:t>
            </a:r>
            <a:r>
              <a:rPr lang="en-US" sz="2000" b="1" dirty="0" smtClean="0">
                <a:sym typeface="Wingdings" pitchFamily="2" charset="2"/>
              </a:rPr>
              <a:t>, </a:t>
            </a:r>
            <a:r>
              <a:rPr lang="en-US" sz="2000" b="1" dirty="0" err="1" smtClean="0">
                <a:sym typeface="Wingdings" pitchFamily="2" charset="2"/>
              </a:rPr>
              <a:t>cường</a:t>
            </a:r>
            <a:r>
              <a:rPr lang="en-US" sz="2000" b="1" dirty="0" smtClean="0">
                <a:sym typeface="Wingdings" pitchFamily="2" charset="2"/>
              </a:rPr>
              <a:t> </a:t>
            </a:r>
            <a:r>
              <a:rPr lang="en-US" sz="2000" b="1" dirty="0" err="1" smtClean="0">
                <a:sym typeface="Wingdings" pitchFamily="2" charset="2"/>
              </a:rPr>
              <a:t>độ</a:t>
            </a:r>
            <a:r>
              <a:rPr lang="en-US" sz="2000" b="1" dirty="0" smtClean="0">
                <a:sym typeface="Wingdings" pitchFamily="2" charset="2"/>
              </a:rPr>
              <a:t> </a:t>
            </a:r>
            <a:r>
              <a:rPr lang="en-US" sz="2000" b="1" dirty="0" err="1" smtClean="0">
                <a:sym typeface="Wingdings" pitchFamily="2" charset="2"/>
              </a:rPr>
              <a:t>liều</a:t>
            </a:r>
            <a:r>
              <a:rPr lang="en-US" sz="2000" b="1" dirty="0" smtClean="0">
                <a:sym typeface="Wingdings" pitchFamily="2" charset="2"/>
              </a:rPr>
              <a:t> </a:t>
            </a:r>
            <a:r>
              <a:rPr lang="en-US" sz="2000" b="1" dirty="0" err="1" smtClean="0">
                <a:sym typeface="Wingdings" pitchFamily="2" charset="2"/>
              </a:rPr>
              <a:t>lượng</a:t>
            </a:r>
            <a:r>
              <a:rPr lang="en-US" sz="2000" b="1" dirty="0" smtClean="0">
                <a:sym typeface="Wingdings" pitchFamily="2" charset="2"/>
              </a:rPr>
              <a:t> </a:t>
            </a:r>
            <a:r>
              <a:rPr lang="en-US" sz="2000" b="1" dirty="0" err="1" smtClean="0">
                <a:sym typeface="Wingdings" pitchFamily="2" charset="2"/>
              </a:rPr>
              <a:t>tác</a:t>
            </a:r>
            <a:r>
              <a:rPr lang="en-US" sz="2000" b="1" dirty="0" smtClean="0">
                <a:sym typeface="Wingdings" pitchFamily="2" charset="2"/>
              </a:rPr>
              <a:t> </a:t>
            </a:r>
            <a:r>
              <a:rPr lang="en-US" sz="2000" b="1" dirty="0" err="1" smtClean="0">
                <a:sym typeface="Wingdings" pitchFamily="2" charset="2"/>
              </a:rPr>
              <a:t>nhân</a:t>
            </a:r>
            <a:r>
              <a:rPr lang="en-US" sz="2000" b="1" dirty="0" smtClean="0">
                <a:sym typeface="Wingdings" pitchFamily="2" charset="2"/>
              </a:rPr>
              <a:t>…</a:t>
            </a:r>
            <a:endParaRPr lang="en-US" sz="20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blinds(horizontal)">
                                      <p:cBhvr>
                                        <p:cTn id="7" dur="50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3200400" y="1066800"/>
            <a:ext cx="304800" cy="5791200"/>
          </a:xfrm>
          <a:prstGeom prst="rect">
            <a:avLst/>
          </a:prstGeom>
          <a:solidFill>
            <a:schemeClr val="bg1"/>
          </a:solidFill>
          <a:ln w="9525">
            <a:noFill/>
            <a:miter lim="800000"/>
            <a:headEnd/>
            <a:tailEnd/>
          </a:ln>
          <a:effectLst/>
        </p:spPr>
        <p:txBody>
          <a:bodyPr wrap="none" anchor="ctr"/>
          <a:lstStyle/>
          <a:p>
            <a:pPr algn="ctr"/>
            <a:endParaRPr lang="en-US">
              <a:latin typeface="Arial" charset="0"/>
            </a:endParaRPr>
          </a:p>
        </p:txBody>
      </p:sp>
      <p:grpSp>
        <p:nvGrpSpPr>
          <p:cNvPr id="2" name="Group 5"/>
          <p:cNvGrpSpPr>
            <a:grpSpLocks/>
          </p:cNvGrpSpPr>
          <p:nvPr/>
        </p:nvGrpSpPr>
        <p:grpSpPr bwMode="auto">
          <a:xfrm>
            <a:off x="6858000" y="495300"/>
            <a:ext cx="1524000" cy="533400"/>
            <a:chOff x="4608" y="144"/>
            <a:chExt cx="960" cy="336"/>
          </a:xfrm>
        </p:grpSpPr>
        <p:sp>
          <p:nvSpPr>
            <p:cNvPr id="19462" name="Line 6"/>
            <p:cNvSpPr>
              <a:spLocks noChangeShapeType="1"/>
            </p:cNvSpPr>
            <p:nvPr/>
          </p:nvSpPr>
          <p:spPr bwMode="auto">
            <a:xfrm>
              <a:off x="4608" y="288"/>
              <a:ext cx="0" cy="192"/>
            </a:xfrm>
            <a:prstGeom prst="line">
              <a:avLst/>
            </a:prstGeom>
            <a:noFill/>
            <a:ln w="19050">
              <a:solidFill>
                <a:srgbClr val="FF3300"/>
              </a:solidFill>
              <a:round/>
              <a:headEnd/>
              <a:tailEnd type="triangle" w="med" len="med"/>
            </a:ln>
            <a:effectLst/>
          </p:spPr>
          <p:txBody>
            <a:bodyPr/>
            <a:lstStyle/>
            <a:p>
              <a:endParaRPr lang="en-US"/>
            </a:p>
          </p:txBody>
        </p:sp>
        <p:sp>
          <p:nvSpPr>
            <p:cNvPr id="19463" name="Line 7"/>
            <p:cNvSpPr>
              <a:spLocks noChangeShapeType="1"/>
            </p:cNvSpPr>
            <p:nvPr/>
          </p:nvSpPr>
          <p:spPr bwMode="auto">
            <a:xfrm flipH="1">
              <a:off x="4608" y="288"/>
              <a:ext cx="240" cy="0"/>
            </a:xfrm>
            <a:prstGeom prst="line">
              <a:avLst/>
            </a:prstGeom>
            <a:noFill/>
            <a:ln w="19050">
              <a:solidFill>
                <a:srgbClr val="FF3300"/>
              </a:solidFill>
              <a:round/>
              <a:headEnd/>
              <a:tailEnd type="triangle" w="med" len="med"/>
            </a:ln>
            <a:effectLst/>
          </p:spPr>
          <p:txBody>
            <a:bodyPr/>
            <a:lstStyle/>
            <a:p>
              <a:endParaRPr lang="en-US"/>
            </a:p>
          </p:txBody>
        </p:sp>
        <p:sp>
          <p:nvSpPr>
            <p:cNvPr id="19464" name="Text Box 8"/>
            <p:cNvSpPr txBox="1">
              <a:spLocks noChangeArrowheads="1"/>
            </p:cNvSpPr>
            <p:nvPr/>
          </p:nvSpPr>
          <p:spPr bwMode="auto">
            <a:xfrm>
              <a:off x="4848" y="144"/>
              <a:ext cx="720" cy="231"/>
            </a:xfrm>
            <a:prstGeom prst="rect">
              <a:avLst/>
            </a:prstGeom>
            <a:noFill/>
            <a:ln w="9525">
              <a:noFill/>
              <a:miter lim="800000"/>
              <a:headEnd/>
              <a:tailEnd/>
            </a:ln>
            <a:effectLst/>
          </p:spPr>
          <p:txBody>
            <a:bodyPr>
              <a:spAutoFit/>
            </a:bodyPr>
            <a:lstStyle/>
            <a:p>
              <a:pPr eaLnBrk="0" hangingPunct="0">
                <a:spcBef>
                  <a:spcPct val="50000"/>
                </a:spcBef>
              </a:pPr>
              <a:r>
                <a:rPr lang="en-US" b="1">
                  <a:solidFill>
                    <a:srgbClr val="FF3300"/>
                  </a:solidFill>
                  <a:latin typeface="Arial" charset="0"/>
                  <a:cs typeface="Arial" charset="0"/>
                </a:rPr>
                <a:t>Thay thế</a:t>
              </a:r>
            </a:p>
          </p:txBody>
        </p:sp>
      </p:grpSp>
      <p:grpSp>
        <p:nvGrpSpPr>
          <p:cNvPr id="3" name="Group 9"/>
          <p:cNvGrpSpPr>
            <a:grpSpLocks/>
          </p:cNvGrpSpPr>
          <p:nvPr/>
        </p:nvGrpSpPr>
        <p:grpSpPr bwMode="auto">
          <a:xfrm>
            <a:off x="5962650" y="4610100"/>
            <a:ext cx="2133600" cy="1066800"/>
            <a:chOff x="4061" y="2304"/>
            <a:chExt cx="1344" cy="672"/>
          </a:xfrm>
        </p:grpSpPr>
        <p:grpSp>
          <p:nvGrpSpPr>
            <p:cNvPr id="4" name="Group 10"/>
            <p:cNvGrpSpPr>
              <a:grpSpLocks/>
            </p:cNvGrpSpPr>
            <p:nvPr/>
          </p:nvGrpSpPr>
          <p:grpSpPr bwMode="auto">
            <a:xfrm>
              <a:off x="4061" y="2304"/>
              <a:ext cx="1344" cy="517"/>
              <a:chOff x="3552" y="2400"/>
              <a:chExt cx="1344" cy="517"/>
            </a:xfrm>
          </p:grpSpPr>
          <p:sp>
            <p:nvSpPr>
              <p:cNvPr id="19467" name="Line 11"/>
              <p:cNvSpPr>
                <a:spLocks noChangeShapeType="1"/>
              </p:cNvSpPr>
              <p:nvPr/>
            </p:nvSpPr>
            <p:spPr bwMode="auto">
              <a:xfrm flipH="1">
                <a:off x="3743" y="2688"/>
                <a:ext cx="336" cy="0"/>
              </a:xfrm>
              <a:prstGeom prst="line">
                <a:avLst/>
              </a:prstGeom>
              <a:noFill/>
              <a:ln w="28575">
                <a:solidFill>
                  <a:srgbClr val="008000"/>
                </a:solidFill>
                <a:round/>
                <a:headEnd/>
                <a:tailEnd type="triangle" w="med" len="med"/>
              </a:ln>
              <a:effectLst/>
            </p:spPr>
            <p:txBody>
              <a:bodyPr/>
              <a:lstStyle/>
              <a:p>
                <a:endParaRPr lang="en-US"/>
              </a:p>
            </p:txBody>
          </p:sp>
          <p:sp>
            <p:nvSpPr>
              <p:cNvPr id="19468" name="Text Box 12"/>
              <p:cNvSpPr txBox="1">
                <a:spLocks noChangeArrowheads="1"/>
              </p:cNvSpPr>
              <p:nvPr/>
            </p:nvSpPr>
            <p:spPr bwMode="auto">
              <a:xfrm>
                <a:off x="3552" y="2667"/>
                <a:ext cx="279" cy="250"/>
              </a:xfrm>
              <a:prstGeom prst="rect">
                <a:avLst/>
              </a:prstGeom>
              <a:noFill/>
              <a:ln w="9525">
                <a:noFill/>
                <a:miter lim="800000"/>
                <a:headEnd/>
                <a:tailEnd/>
              </a:ln>
              <a:effectLst/>
            </p:spPr>
            <p:txBody>
              <a:bodyPr>
                <a:spAutoFit/>
              </a:bodyPr>
              <a:lstStyle/>
              <a:p>
                <a:pPr eaLnBrk="0" hangingPunct="0">
                  <a:spcBef>
                    <a:spcPct val="50000"/>
                  </a:spcBef>
                </a:pPr>
                <a:r>
                  <a:rPr lang="en-US" sz="2000" b="1">
                    <a:solidFill>
                      <a:srgbClr val="FF3300"/>
                    </a:solidFill>
                    <a:latin typeface="Arial" charset="0"/>
                    <a:cs typeface="Arial" charset="0"/>
                  </a:rPr>
                  <a:t>A</a:t>
                </a:r>
              </a:p>
            </p:txBody>
          </p:sp>
          <p:sp>
            <p:nvSpPr>
              <p:cNvPr id="19469" name="Text Box 13"/>
              <p:cNvSpPr txBox="1">
                <a:spLocks noChangeArrowheads="1"/>
              </p:cNvSpPr>
              <p:nvPr/>
            </p:nvSpPr>
            <p:spPr bwMode="auto">
              <a:xfrm>
                <a:off x="3552" y="2400"/>
                <a:ext cx="240" cy="250"/>
              </a:xfrm>
              <a:prstGeom prst="rect">
                <a:avLst/>
              </a:prstGeom>
              <a:noFill/>
              <a:ln w="9525">
                <a:noFill/>
                <a:miter lim="800000"/>
                <a:headEnd/>
                <a:tailEnd/>
              </a:ln>
              <a:effectLst/>
            </p:spPr>
            <p:txBody>
              <a:bodyPr>
                <a:spAutoFit/>
              </a:bodyPr>
              <a:lstStyle/>
              <a:p>
                <a:pPr eaLnBrk="0" hangingPunct="0">
                  <a:spcBef>
                    <a:spcPct val="50000"/>
                  </a:spcBef>
                </a:pPr>
                <a:r>
                  <a:rPr lang="en-US" sz="2000" b="1">
                    <a:solidFill>
                      <a:srgbClr val="FF3300"/>
                    </a:solidFill>
                    <a:latin typeface="Arial" charset="0"/>
                    <a:cs typeface="Arial" charset="0"/>
                  </a:rPr>
                  <a:t>T</a:t>
                </a:r>
              </a:p>
            </p:txBody>
          </p:sp>
          <p:sp>
            <p:nvSpPr>
              <p:cNvPr id="19470" name="Text Box 14"/>
              <p:cNvSpPr txBox="1">
                <a:spLocks noChangeArrowheads="1"/>
              </p:cNvSpPr>
              <p:nvPr/>
            </p:nvSpPr>
            <p:spPr bwMode="auto">
              <a:xfrm>
                <a:off x="4080" y="2504"/>
                <a:ext cx="816" cy="231"/>
              </a:xfrm>
              <a:prstGeom prst="rect">
                <a:avLst/>
              </a:prstGeom>
              <a:noFill/>
              <a:ln w="9525">
                <a:noFill/>
                <a:miter lim="800000"/>
                <a:headEnd/>
                <a:tailEnd/>
              </a:ln>
              <a:effectLst/>
            </p:spPr>
            <p:txBody>
              <a:bodyPr>
                <a:spAutoFit/>
              </a:bodyPr>
              <a:lstStyle/>
              <a:p>
                <a:pPr eaLnBrk="0" hangingPunct="0">
                  <a:spcBef>
                    <a:spcPct val="50000"/>
                  </a:spcBef>
                </a:pPr>
                <a:r>
                  <a:rPr lang="en-US" b="1">
                    <a:solidFill>
                      <a:srgbClr val="FF3300"/>
                    </a:solidFill>
                    <a:latin typeface="Arial" charset="0"/>
                    <a:cs typeface="Arial" charset="0"/>
                  </a:rPr>
                  <a:t>Thêm vào</a:t>
                </a:r>
              </a:p>
            </p:txBody>
          </p:sp>
        </p:grpSp>
        <p:sp>
          <p:nvSpPr>
            <p:cNvPr id="19471" name="Line 15"/>
            <p:cNvSpPr>
              <a:spLocks noChangeShapeType="1"/>
            </p:cNvSpPr>
            <p:nvPr/>
          </p:nvSpPr>
          <p:spPr bwMode="auto">
            <a:xfrm>
              <a:off x="4176" y="2784"/>
              <a:ext cx="0" cy="192"/>
            </a:xfrm>
            <a:prstGeom prst="line">
              <a:avLst/>
            </a:prstGeom>
            <a:noFill/>
            <a:ln w="28575">
              <a:solidFill>
                <a:srgbClr val="008000"/>
              </a:solidFill>
              <a:round/>
              <a:headEnd/>
              <a:tailEnd type="triangle" w="med" len="med"/>
            </a:ln>
            <a:effectLst/>
          </p:spPr>
          <p:txBody>
            <a:bodyPr/>
            <a:lstStyle/>
            <a:p>
              <a:endParaRPr lang="en-US"/>
            </a:p>
          </p:txBody>
        </p:sp>
      </p:grpSp>
      <p:sp>
        <p:nvSpPr>
          <p:cNvPr id="19472" name="Line 16"/>
          <p:cNvSpPr>
            <a:spLocks noChangeShapeType="1"/>
          </p:cNvSpPr>
          <p:nvPr/>
        </p:nvSpPr>
        <p:spPr bwMode="auto">
          <a:xfrm>
            <a:off x="3352800" y="1581150"/>
            <a:ext cx="1066800" cy="0"/>
          </a:xfrm>
          <a:prstGeom prst="line">
            <a:avLst/>
          </a:prstGeom>
          <a:noFill/>
          <a:ln w="57150">
            <a:solidFill>
              <a:srgbClr val="000066"/>
            </a:solidFill>
            <a:round/>
            <a:headEnd/>
            <a:tailEnd type="triangle" w="med" len="med"/>
          </a:ln>
          <a:effectLst/>
        </p:spPr>
        <p:txBody>
          <a:bodyPr/>
          <a:lstStyle/>
          <a:p>
            <a:endParaRPr lang="en-US"/>
          </a:p>
        </p:txBody>
      </p:sp>
      <p:grpSp>
        <p:nvGrpSpPr>
          <p:cNvPr id="5" name="Group 17"/>
          <p:cNvGrpSpPr>
            <a:grpSpLocks/>
          </p:cNvGrpSpPr>
          <p:nvPr/>
        </p:nvGrpSpPr>
        <p:grpSpPr bwMode="auto">
          <a:xfrm>
            <a:off x="4572000" y="1104900"/>
            <a:ext cx="3429000" cy="814388"/>
            <a:chOff x="2880" y="852"/>
            <a:chExt cx="2160" cy="513"/>
          </a:xfrm>
        </p:grpSpPr>
        <p:grpSp>
          <p:nvGrpSpPr>
            <p:cNvPr id="6" name="Group 18"/>
            <p:cNvGrpSpPr>
              <a:grpSpLocks/>
            </p:cNvGrpSpPr>
            <p:nvPr/>
          </p:nvGrpSpPr>
          <p:grpSpPr bwMode="auto">
            <a:xfrm>
              <a:off x="3360" y="852"/>
              <a:ext cx="1680" cy="513"/>
              <a:chOff x="3360" y="845"/>
              <a:chExt cx="1680" cy="513"/>
            </a:xfrm>
          </p:grpSpPr>
          <p:grpSp>
            <p:nvGrpSpPr>
              <p:cNvPr id="7" name="Group 19"/>
              <p:cNvGrpSpPr>
                <a:grpSpLocks/>
              </p:cNvGrpSpPr>
              <p:nvPr/>
            </p:nvGrpSpPr>
            <p:grpSpPr bwMode="auto">
              <a:xfrm>
                <a:off x="3360" y="845"/>
                <a:ext cx="1584" cy="250"/>
                <a:chOff x="3360" y="845"/>
                <a:chExt cx="1584" cy="250"/>
              </a:xfrm>
            </p:grpSpPr>
            <p:sp>
              <p:nvSpPr>
                <p:cNvPr id="19476" name="Line 20"/>
                <p:cNvSpPr>
                  <a:spLocks noChangeShapeType="1"/>
                </p:cNvSpPr>
                <p:nvPr/>
              </p:nvSpPr>
              <p:spPr bwMode="auto">
                <a:xfrm>
                  <a:off x="3360" y="863"/>
                  <a:ext cx="1488" cy="0"/>
                </a:xfrm>
                <a:prstGeom prst="line">
                  <a:avLst/>
                </a:prstGeom>
                <a:noFill/>
                <a:ln w="57150" cmpd="thinThick">
                  <a:solidFill>
                    <a:srgbClr val="0000FF"/>
                  </a:solidFill>
                  <a:round/>
                  <a:headEnd/>
                  <a:tailEnd/>
                </a:ln>
                <a:effectLst/>
              </p:spPr>
              <p:txBody>
                <a:bodyPr/>
                <a:lstStyle/>
                <a:p>
                  <a:endParaRPr lang="en-US"/>
                </a:p>
              </p:txBody>
            </p:sp>
            <p:sp>
              <p:nvSpPr>
                <p:cNvPr id="19477" name="Text Box 21"/>
                <p:cNvSpPr txBox="1">
                  <a:spLocks noChangeArrowheads="1"/>
                </p:cNvSpPr>
                <p:nvPr/>
              </p:nvSpPr>
              <p:spPr bwMode="auto">
                <a:xfrm>
                  <a:off x="3408" y="845"/>
                  <a:ext cx="1536" cy="250"/>
                </a:xfrm>
                <a:prstGeom prst="rect">
                  <a:avLst/>
                </a:prstGeom>
                <a:noFill/>
                <a:ln w="9525">
                  <a:noFill/>
                  <a:miter lim="800000"/>
                  <a:headEnd/>
                  <a:tailEnd/>
                </a:ln>
                <a:effectLst/>
              </p:spPr>
              <p:txBody>
                <a:bodyPr>
                  <a:spAutoFit/>
                </a:bodyPr>
                <a:lstStyle/>
                <a:p>
                  <a:pPr eaLnBrk="0" hangingPunct="0">
                    <a:spcBef>
                      <a:spcPct val="50000"/>
                    </a:spcBef>
                  </a:pPr>
                  <a:r>
                    <a:rPr lang="en-US" sz="2000" b="1">
                      <a:latin typeface="Arial" charset="0"/>
                      <a:cs typeface="Arial" charset="0"/>
                    </a:rPr>
                    <a:t>A T G </a:t>
                  </a:r>
                  <a:r>
                    <a:rPr lang="en-US" sz="2000" b="1">
                      <a:solidFill>
                        <a:srgbClr val="FF3300"/>
                      </a:solidFill>
                      <a:latin typeface="Arial" charset="0"/>
                      <a:cs typeface="Arial" charset="0"/>
                    </a:rPr>
                    <a:t>A A T </a:t>
                  </a:r>
                  <a:r>
                    <a:rPr lang="en-US" sz="2000" b="1">
                      <a:latin typeface="Arial" charset="0"/>
                      <a:cs typeface="Arial" charset="0"/>
                    </a:rPr>
                    <a:t>T T T</a:t>
                  </a:r>
                </a:p>
              </p:txBody>
            </p:sp>
          </p:grpSp>
          <p:grpSp>
            <p:nvGrpSpPr>
              <p:cNvPr id="8" name="Group 22"/>
              <p:cNvGrpSpPr>
                <a:grpSpLocks/>
              </p:cNvGrpSpPr>
              <p:nvPr/>
            </p:nvGrpSpPr>
            <p:grpSpPr bwMode="auto">
              <a:xfrm>
                <a:off x="3399" y="1108"/>
                <a:ext cx="1641" cy="250"/>
                <a:chOff x="3399" y="1056"/>
                <a:chExt cx="1641" cy="250"/>
              </a:xfrm>
            </p:grpSpPr>
            <p:sp>
              <p:nvSpPr>
                <p:cNvPr id="19479" name="Line 23"/>
                <p:cNvSpPr>
                  <a:spLocks noChangeShapeType="1"/>
                </p:cNvSpPr>
                <p:nvPr/>
              </p:nvSpPr>
              <p:spPr bwMode="auto">
                <a:xfrm>
                  <a:off x="3399" y="1270"/>
                  <a:ext cx="1488" cy="0"/>
                </a:xfrm>
                <a:prstGeom prst="line">
                  <a:avLst/>
                </a:prstGeom>
                <a:noFill/>
                <a:ln w="57150" cmpd="thinThick">
                  <a:solidFill>
                    <a:srgbClr val="0000FF"/>
                  </a:solidFill>
                  <a:round/>
                  <a:headEnd/>
                  <a:tailEnd/>
                </a:ln>
                <a:effectLst/>
              </p:spPr>
              <p:txBody>
                <a:bodyPr/>
                <a:lstStyle/>
                <a:p>
                  <a:endParaRPr lang="en-US"/>
                </a:p>
              </p:txBody>
            </p:sp>
            <p:sp>
              <p:nvSpPr>
                <p:cNvPr id="19480" name="Text Box 24"/>
                <p:cNvSpPr txBox="1">
                  <a:spLocks noChangeArrowheads="1"/>
                </p:cNvSpPr>
                <p:nvPr/>
              </p:nvSpPr>
              <p:spPr bwMode="auto">
                <a:xfrm>
                  <a:off x="3408" y="1056"/>
                  <a:ext cx="1632" cy="250"/>
                </a:xfrm>
                <a:prstGeom prst="rect">
                  <a:avLst/>
                </a:prstGeom>
                <a:noFill/>
                <a:ln w="9525">
                  <a:noFill/>
                  <a:miter lim="800000"/>
                  <a:headEnd/>
                  <a:tailEnd/>
                </a:ln>
                <a:effectLst/>
              </p:spPr>
              <p:txBody>
                <a:bodyPr>
                  <a:spAutoFit/>
                </a:bodyPr>
                <a:lstStyle/>
                <a:p>
                  <a:pPr eaLnBrk="0" hangingPunct="0">
                    <a:spcBef>
                      <a:spcPct val="50000"/>
                    </a:spcBef>
                  </a:pPr>
                  <a:r>
                    <a:rPr lang="en-US" sz="2000" b="1">
                      <a:latin typeface="Arial" charset="0"/>
                      <a:cs typeface="Arial" charset="0"/>
                    </a:rPr>
                    <a:t>T A X  </a:t>
                  </a:r>
                  <a:r>
                    <a:rPr lang="en-US" sz="2000" b="1">
                      <a:solidFill>
                        <a:srgbClr val="FF3300"/>
                      </a:solidFill>
                      <a:latin typeface="Arial" charset="0"/>
                      <a:cs typeface="Arial" charset="0"/>
                    </a:rPr>
                    <a:t>T T</a:t>
                  </a:r>
                  <a:r>
                    <a:rPr lang="en-US" sz="2000" b="1">
                      <a:latin typeface="Arial" charset="0"/>
                      <a:cs typeface="Arial" charset="0"/>
                    </a:rPr>
                    <a:t> </a:t>
                  </a:r>
                  <a:r>
                    <a:rPr lang="en-US" sz="2000" b="1">
                      <a:solidFill>
                        <a:srgbClr val="FF3300"/>
                      </a:solidFill>
                      <a:latin typeface="Arial" charset="0"/>
                      <a:cs typeface="Arial" charset="0"/>
                    </a:rPr>
                    <a:t>A </a:t>
                  </a:r>
                  <a:r>
                    <a:rPr lang="en-US" sz="2000" b="1">
                      <a:latin typeface="Arial" charset="0"/>
                      <a:cs typeface="Arial" charset="0"/>
                    </a:rPr>
                    <a:t>A A A</a:t>
                  </a:r>
                </a:p>
              </p:txBody>
            </p:sp>
          </p:grpSp>
        </p:grpSp>
        <p:sp>
          <p:nvSpPr>
            <p:cNvPr id="19481" name="Text Box 25"/>
            <p:cNvSpPr txBox="1">
              <a:spLocks noChangeArrowheads="1"/>
            </p:cNvSpPr>
            <p:nvPr/>
          </p:nvSpPr>
          <p:spPr bwMode="auto">
            <a:xfrm>
              <a:off x="2880" y="1008"/>
              <a:ext cx="240" cy="288"/>
            </a:xfrm>
            <a:prstGeom prst="rect">
              <a:avLst/>
            </a:prstGeom>
            <a:solidFill>
              <a:srgbClr val="FF3300"/>
            </a:solidFill>
            <a:ln w="9525">
              <a:noFill/>
              <a:miter lim="800000"/>
              <a:headEnd/>
              <a:tailEnd/>
            </a:ln>
            <a:effectLst/>
          </p:spPr>
          <p:txBody>
            <a:bodyPr>
              <a:spAutoFit/>
            </a:bodyPr>
            <a:lstStyle/>
            <a:p>
              <a:pPr algn="ctr" eaLnBrk="0" hangingPunct="0">
                <a:spcBef>
                  <a:spcPct val="50000"/>
                </a:spcBef>
              </a:pPr>
              <a:r>
                <a:rPr lang="en-US" sz="2400" b="1">
                  <a:solidFill>
                    <a:srgbClr val="FFFF00"/>
                  </a:solidFill>
                  <a:latin typeface="Arial" charset="0"/>
                  <a:cs typeface="Arial" charset="0"/>
                </a:rPr>
                <a:t>II</a:t>
              </a:r>
            </a:p>
          </p:txBody>
        </p:sp>
      </p:grpSp>
      <p:grpSp>
        <p:nvGrpSpPr>
          <p:cNvPr id="9" name="Group 26"/>
          <p:cNvGrpSpPr>
            <a:grpSpLocks/>
          </p:cNvGrpSpPr>
          <p:nvPr/>
        </p:nvGrpSpPr>
        <p:grpSpPr bwMode="auto">
          <a:xfrm>
            <a:off x="381000" y="5627688"/>
            <a:ext cx="3457575" cy="849312"/>
            <a:chOff x="240" y="3014"/>
            <a:chExt cx="2178" cy="535"/>
          </a:xfrm>
        </p:grpSpPr>
        <p:grpSp>
          <p:nvGrpSpPr>
            <p:cNvPr id="10" name="Group 27"/>
            <p:cNvGrpSpPr>
              <a:grpSpLocks/>
            </p:cNvGrpSpPr>
            <p:nvPr/>
          </p:nvGrpSpPr>
          <p:grpSpPr bwMode="auto">
            <a:xfrm>
              <a:off x="584" y="3014"/>
              <a:ext cx="1834" cy="250"/>
              <a:chOff x="584" y="3014"/>
              <a:chExt cx="1834" cy="250"/>
            </a:xfrm>
          </p:grpSpPr>
          <p:sp>
            <p:nvSpPr>
              <p:cNvPr id="19484" name="Line 28"/>
              <p:cNvSpPr>
                <a:spLocks noChangeShapeType="1"/>
              </p:cNvSpPr>
              <p:nvPr/>
            </p:nvSpPr>
            <p:spPr bwMode="auto">
              <a:xfrm>
                <a:off x="584" y="3040"/>
                <a:ext cx="1488" cy="0"/>
              </a:xfrm>
              <a:prstGeom prst="line">
                <a:avLst/>
              </a:prstGeom>
              <a:noFill/>
              <a:ln w="57150" cmpd="thinThick">
                <a:solidFill>
                  <a:srgbClr val="0000FF"/>
                </a:solidFill>
                <a:round/>
                <a:headEnd/>
                <a:tailEnd/>
              </a:ln>
              <a:effectLst/>
            </p:spPr>
            <p:txBody>
              <a:bodyPr/>
              <a:lstStyle/>
              <a:p>
                <a:endParaRPr lang="en-US"/>
              </a:p>
            </p:txBody>
          </p:sp>
          <p:sp>
            <p:nvSpPr>
              <p:cNvPr id="19485" name="Text Box 29"/>
              <p:cNvSpPr txBox="1">
                <a:spLocks noChangeArrowheads="1"/>
              </p:cNvSpPr>
              <p:nvPr/>
            </p:nvSpPr>
            <p:spPr bwMode="auto">
              <a:xfrm>
                <a:off x="594" y="3014"/>
                <a:ext cx="1824" cy="250"/>
              </a:xfrm>
              <a:prstGeom prst="rect">
                <a:avLst/>
              </a:prstGeom>
              <a:noFill/>
              <a:ln w="9525">
                <a:noFill/>
                <a:miter lim="800000"/>
                <a:headEnd/>
                <a:tailEnd/>
              </a:ln>
              <a:effectLst/>
            </p:spPr>
            <p:txBody>
              <a:bodyPr>
                <a:spAutoFit/>
              </a:bodyPr>
              <a:lstStyle/>
              <a:p>
                <a:pPr eaLnBrk="0" hangingPunct="0">
                  <a:spcBef>
                    <a:spcPct val="50000"/>
                  </a:spcBef>
                </a:pPr>
                <a:r>
                  <a:rPr lang="en-US" sz="2000" b="1">
                    <a:latin typeface="Arial" charset="0"/>
                    <a:cs typeface="Arial" charset="0"/>
                  </a:rPr>
                  <a:t>A T G </a:t>
                </a:r>
                <a:r>
                  <a:rPr lang="en-US" sz="2000" b="1">
                    <a:solidFill>
                      <a:srgbClr val="FF3300"/>
                    </a:solidFill>
                    <a:latin typeface="Arial" charset="0"/>
                    <a:cs typeface="Arial" charset="0"/>
                  </a:rPr>
                  <a:t>A  G  </a:t>
                </a:r>
                <a:r>
                  <a:rPr lang="en-US" sz="2000" b="1">
                    <a:latin typeface="Arial" charset="0"/>
                    <a:cs typeface="Arial" charset="0"/>
                  </a:rPr>
                  <a:t>T T T</a:t>
                </a:r>
              </a:p>
            </p:txBody>
          </p:sp>
        </p:grpSp>
        <p:grpSp>
          <p:nvGrpSpPr>
            <p:cNvPr id="11" name="Group 30"/>
            <p:cNvGrpSpPr>
              <a:grpSpLocks/>
            </p:cNvGrpSpPr>
            <p:nvPr/>
          </p:nvGrpSpPr>
          <p:grpSpPr bwMode="auto">
            <a:xfrm>
              <a:off x="571" y="3299"/>
              <a:ext cx="1655" cy="250"/>
              <a:chOff x="571" y="3702"/>
              <a:chExt cx="1655" cy="250"/>
            </a:xfrm>
          </p:grpSpPr>
          <p:sp>
            <p:nvSpPr>
              <p:cNvPr id="19487" name="Line 31"/>
              <p:cNvSpPr>
                <a:spLocks noChangeShapeType="1"/>
              </p:cNvSpPr>
              <p:nvPr/>
            </p:nvSpPr>
            <p:spPr bwMode="auto">
              <a:xfrm>
                <a:off x="571" y="3919"/>
                <a:ext cx="1488" cy="0"/>
              </a:xfrm>
              <a:prstGeom prst="line">
                <a:avLst/>
              </a:prstGeom>
              <a:noFill/>
              <a:ln w="57150" cmpd="thinThick">
                <a:solidFill>
                  <a:srgbClr val="0000FF"/>
                </a:solidFill>
                <a:round/>
                <a:headEnd/>
                <a:tailEnd/>
              </a:ln>
              <a:effectLst/>
            </p:spPr>
            <p:txBody>
              <a:bodyPr/>
              <a:lstStyle/>
              <a:p>
                <a:endParaRPr lang="en-US"/>
              </a:p>
            </p:txBody>
          </p:sp>
          <p:sp>
            <p:nvSpPr>
              <p:cNvPr id="19488" name="Text Box 32"/>
              <p:cNvSpPr txBox="1">
                <a:spLocks noChangeArrowheads="1"/>
              </p:cNvSpPr>
              <p:nvPr/>
            </p:nvSpPr>
            <p:spPr bwMode="auto">
              <a:xfrm>
                <a:off x="594" y="3702"/>
                <a:ext cx="1632" cy="250"/>
              </a:xfrm>
              <a:prstGeom prst="rect">
                <a:avLst/>
              </a:prstGeom>
              <a:noFill/>
              <a:ln w="9525">
                <a:noFill/>
                <a:miter lim="800000"/>
                <a:headEnd/>
                <a:tailEnd/>
              </a:ln>
              <a:effectLst/>
            </p:spPr>
            <p:txBody>
              <a:bodyPr>
                <a:spAutoFit/>
              </a:bodyPr>
              <a:lstStyle/>
              <a:p>
                <a:pPr eaLnBrk="0" hangingPunct="0">
                  <a:spcBef>
                    <a:spcPct val="50000"/>
                  </a:spcBef>
                </a:pPr>
                <a:r>
                  <a:rPr lang="en-US" sz="2000" b="1">
                    <a:latin typeface="Arial" charset="0"/>
                    <a:cs typeface="Arial" charset="0"/>
                  </a:rPr>
                  <a:t>T A X  </a:t>
                </a:r>
                <a:r>
                  <a:rPr lang="en-US" sz="2000" b="1">
                    <a:solidFill>
                      <a:srgbClr val="FF3300"/>
                    </a:solidFill>
                    <a:latin typeface="Arial" charset="0"/>
                    <a:cs typeface="Arial" charset="0"/>
                  </a:rPr>
                  <a:t>T  X</a:t>
                </a:r>
                <a:r>
                  <a:rPr lang="en-US" sz="2000" b="1">
                    <a:latin typeface="Arial" charset="0"/>
                    <a:cs typeface="Arial" charset="0"/>
                  </a:rPr>
                  <a:t> A A A</a:t>
                </a:r>
              </a:p>
            </p:txBody>
          </p:sp>
        </p:grpSp>
        <p:sp>
          <p:nvSpPr>
            <p:cNvPr id="19489" name="Text Box 33"/>
            <p:cNvSpPr txBox="1">
              <a:spLocks noChangeArrowheads="1"/>
            </p:cNvSpPr>
            <p:nvPr/>
          </p:nvSpPr>
          <p:spPr bwMode="auto">
            <a:xfrm>
              <a:off x="240" y="3168"/>
              <a:ext cx="288" cy="288"/>
            </a:xfrm>
            <a:prstGeom prst="rect">
              <a:avLst/>
            </a:prstGeom>
            <a:solidFill>
              <a:srgbClr val="FF3300"/>
            </a:solidFill>
            <a:ln w="9525">
              <a:noFill/>
              <a:miter lim="800000"/>
              <a:headEnd/>
              <a:tailEnd/>
            </a:ln>
            <a:effectLst/>
          </p:spPr>
          <p:txBody>
            <a:bodyPr>
              <a:spAutoFit/>
            </a:bodyPr>
            <a:lstStyle/>
            <a:p>
              <a:pPr eaLnBrk="0" hangingPunct="0">
                <a:spcBef>
                  <a:spcPct val="50000"/>
                </a:spcBef>
              </a:pPr>
              <a:r>
                <a:rPr lang="en-US" sz="2400" b="1">
                  <a:solidFill>
                    <a:srgbClr val="FFFF00"/>
                  </a:solidFill>
                  <a:latin typeface="Arial" charset="0"/>
                  <a:cs typeface="Arial" charset="0"/>
                </a:rPr>
                <a:t>III</a:t>
              </a:r>
            </a:p>
          </p:txBody>
        </p:sp>
      </p:grpSp>
      <p:sp>
        <p:nvSpPr>
          <p:cNvPr id="19490" name="Text Box 34"/>
          <p:cNvSpPr txBox="1">
            <a:spLocks noChangeArrowheads="1"/>
          </p:cNvSpPr>
          <p:nvPr/>
        </p:nvSpPr>
        <p:spPr bwMode="auto">
          <a:xfrm>
            <a:off x="5181600" y="5181600"/>
            <a:ext cx="762000" cy="366713"/>
          </a:xfrm>
          <a:prstGeom prst="rect">
            <a:avLst/>
          </a:prstGeom>
          <a:noFill/>
          <a:ln w="9525">
            <a:noFill/>
            <a:miter lim="800000"/>
            <a:headEnd/>
            <a:tailEnd/>
          </a:ln>
          <a:effectLst/>
        </p:spPr>
        <p:txBody>
          <a:bodyPr>
            <a:spAutoFit/>
          </a:bodyPr>
          <a:lstStyle/>
          <a:p>
            <a:pPr eaLnBrk="0" hangingPunct="0">
              <a:spcBef>
                <a:spcPct val="50000"/>
              </a:spcBef>
            </a:pPr>
            <a:endParaRPr lang="en-US" i="1">
              <a:latin typeface="Arial" charset="0"/>
              <a:cs typeface="Arial" charset="0"/>
            </a:endParaRPr>
          </a:p>
        </p:txBody>
      </p:sp>
      <p:grpSp>
        <p:nvGrpSpPr>
          <p:cNvPr id="12" name="Group 35"/>
          <p:cNvGrpSpPr>
            <a:grpSpLocks/>
          </p:cNvGrpSpPr>
          <p:nvPr/>
        </p:nvGrpSpPr>
        <p:grpSpPr bwMode="auto">
          <a:xfrm>
            <a:off x="1824038" y="4473575"/>
            <a:ext cx="2058987" cy="1143000"/>
            <a:chOff x="1077" y="2304"/>
            <a:chExt cx="1297" cy="720"/>
          </a:xfrm>
        </p:grpSpPr>
        <p:sp>
          <p:nvSpPr>
            <p:cNvPr id="19492" name="Line 36"/>
            <p:cNvSpPr>
              <a:spLocks noChangeShapeType="1"/>
            </p:cNvSpPr>
            <p:nvPr/>
          </p:nvSpPr>
          <p:spPr bwMode="auto">
            <a:xfrm flipV="1">
              <a:off x="1200" y="2832"/>
              <a:ext cx="0" cy="192"/>
            </a:xfrm>
            <a:prstGeom prst="line">
              <a:avLst/>
            </a:prstGeom>
            <a:noFill/>
            <a:ln w="28575">
              <a:solidFill>
                <a:srgbClr val="008000"/>
              </a:solidFill>
              <a:round/>
              <a:headEnd/>
              <a:tailEnd type="triangle" w="med" len="med"/>
            </a:ln>
            <a:effectLst/>
          </p:spPr>
          <p:txBody>
            <a:bodyPr/>
            <a:lstStyle/>
            <a:p>
              <a:endParaRPr lang="en-US"/>
            </a:p>
          </p:txBody>
        </p:sp>
        <p:sp>
          <p:nvSpPr>
            <p:cNvPr id="19493" name="Line 37"/>
            <p:cNvSpPr>
              <a:spLocks noChangeShapeType="1"/>
            </p:cNvSpPr>
            <p:nvPr/>
          </p:nvSpPr>
          <p:spPr bwMode="auto">
            <a:xfrm>
              <a:off x="1248" y="2550"/>
              <a:ext cx="336" cy="0"/>
            </a:xfrm>
            <a:prstGeom prst="line">
              <a:avLst/>
            </a:prstGeom>
            <a:noFill/>
            <a:ln w="28575">
              <a:solidFill>
                <a:srgbClr val="008000"/>
              </a:solidFill>
              <a:round/>
              <a:headEnd/>
              <a:tailEnd type="triangle" w="med" len="med"/>
            </a:ln>
            <a:effectLst/>
          </p:spPr>
          <p:txBody>
            <a:bodyPr/>
            <a:lstStyle/>
            <a:p>
              <a:endParaRPr lang="en-US"/>
            </a:p>
          </p:txBody>
        </p:sp>
        <p:grpSp>
          <p:nvGrpSpPr>
            <p:cNvPr id="13" name="Group 38"/>
            <p:cNvGrpSpPr>
              <a:grpSpLocks/>
            </p:cNvGrpSpPr>
            <p:nvPr/>
          </p:nvGrpSpPr>
          <p:grpSpPr bwMode="auto">
            <a:xfrm>
              <a:off x="1077" y="2304"/>
              <a:ext cx="1297" cy="538"/>
              <a:chOff x="3599" y="2400"/>
              <a:chExt cx="1297" cy="538"/>
            </a:xfrm>
          </p:grpSpPr>
          <p:sp>
            <p:nvSpPr>
              <p:cNvPr id="19495" name="Text Box 39"/>
              <p:cNvSpPr txBox="1">
                <a:spLocks noChangeArrowheads="1"/>
              </p:cNvSpPr>
              <p:nvPr/>
            </p:nvSpPr>
            <p:spPr bwMode="auto">
              <a:xfrm>
                <a:off x="3599" y="2400"/>
                <a:ext cx="279" cy="250"/>
              </a:xfrm>
              <a:prstGeom prst="rect">
                <a:avLst/>
              </a:prstGeom>
              <a:noFill/>
              <a:ln w="9525">
                <a:noFill/>
                <a:miter lim="800000"/>
                <a:headEnd/>
                <a:tailEnd/>
              </a:ln>
              <a:effectLst/>
            </p:spPr>
            <p:txBody>
              <a:bodyPr>
                <a:spAutoFit/>
              </a:bodyPr>
              <a:lstStyle/>
              <a:p>
                <a:pPr eaLnBrk="0" hangingPunct="0">
                  <a:spcBef>
                    <a:spcPct val="50000"/>
                  </a:spcBef>
                </a:pPr>
                <a:r>
                  <a:rPr lang="en-US" sz="2000" b="1">
                    <a:solidFill>
                      <a:srgbClr val="FF3300"/>
                    </a:solidFill>
                    <a:latin typeface="Arial" charset="0"/>
                    <a:cs typeface="Arial" charset="0"/>
                  </a:rPr>
                  <a:t>A</a:t>
                </a:r>
              </a:p>
            </p:txBody>
          </p:sp>
          <p:sp>
            <p:nvSpPr>
              <p:cNvPr id="19496" name="Text Box 40"/>
              <p:cNvSpPr txBox="1">
                <a:spLocks noChangeArrowheads="1"/>
              </p:cNvSpPr>
              <p:nvPr/>
            </p:nvSpPr>
            <p:spPr bwMode="auto">
              <a:xfrm>
                <a:off x="3619" y="2688"/>
                <a:ext cx="240" cy="250"/>
              </a:xfrm>
              <a:prstGeom prst="rect">
                <a:avLst/>
              </a:prstGeom>
              <a:noFill/>
              <a:ln w="9525">
                <a:noFill/>
                <a:miter lim="800000"/>
                <a:headEnd/>
                <a:tailEnd/>
              </a:ln>
              <a:effectLst/>
            </p:spPr>
            <p:txBody>
              <a:bodyPr>
                <a:spAutoFit/>
              </a:bodyPr>
              <a:lstStyle/>
              <a:p>
                <a:pPr eaLnBrk="0" hangingPunct="0">
                  <a:spcBef>
                    <a:spcPct val="50000"/>
                  </a:spcBef>
                </a:pPr>
                <a:r>
                  <a:rPr lang="en-US" sz="2000" b="1">
                    <a:solidFill>
                      <a:srgbClr val="FF3300"/>
                    </a:solidFill>
                    <a:latin typeface="Arial" charset="0"/>
                    <a:cs typeface="Arial" charset="0"/>
                  </a:rPr>
                  <a:t>T</a:t>
                </a:r>
              </a:p>
            </p:txBody>
          </p:sp>
          <p:sp>
            <p:nvSpPr>
              <p:cNvPr id="19497" name="Text Box 41"/>
              <p:cNvSpPr txBox="1">
                <a:spLocks noChangeArrowheads="1"/>
              </p:cNvSpPr>
              <p:nvPr/>
            </p:nvSpPr>
            <p:spPr bwMode="auto">
              <a:xfrm>
                <a:off x="4080" y="2504"/>
                <a:ext cx="816" cy="231"/>
              </a:xfrm>
              <a:prstGeom prst="rect">
                <a:avLst/>
              </a:prstGeom>
              <a:noFill/>
              <a:ln w="9525">
                <a:noFill/>
                <a:miter lim="800000"/>
                <a:headEnd/>
                <a:tailEnd/>
              </a:ln>
              <a:effectLst/>
            </p:spPr>
            <p:txBody>
              <a:bodyPr>
                <a:spAutoFit/>
              </a:bodyPr>
              <a:lstStyle/>
              <a:p>
                <a:pPr eaLnBrk="0" hangingPunct="0">
                  <a:spcBef>
                    <a:spcPct val="50000"/>
                  </a:spcBef>
                </a:pPr>
                <a:r>
                  <a:rPr lang="en-US" b="1">
                    <a:solidFill>
                      <a:srgbClr val="FF3300"/>
                    </a:solidFill>
                    <a:latin typeface="Arial" charset="0"/>
                    <a:cs typeface="Arial" charset="0"/>
                  </a:rPr>
                  <a:t>Mất đi</a:t>
                </a:r>
              </a:p>
            </p:txBody>
          </p:sp>
        </p:grpSp>
      </p:grpSp>
      <p:sp>
        <p:nvSpPr>
          <p:cNvPr id="19499" name="Text Box 43"/>
          <p:cNvSpPr txBox="1">
            <a:spLocks noChangeArrowheads="1"/>
          </p:cNvSpPr>
          <p:nvPr/>
        </p:nvSpPr>
        <p:spPr bwMode="auto">
          <a:xfrm>
            <a:off x="4953000" y="5173663"/>
            <a:ext cx="762000" cy="366712"/>
          </a:xfrm>
          <a:prstGeom prst="rect">
            <a:avLst/>
          </a:prstGeom>
          <a:noFill/>
          <a:ln w="9525">
            <a:noFill/>
            <a:miter lim="800000"/>
            <a:headEnd/>
            <a:tailEnd/>
          </a:ln>
          <a:effectLst/>
        </p:spPr>
        <p:txBody>
          <a:bodyPr>
            <a:spAutoFit/>
          </a:bodyPr>
          <a:lstStyle/>
          <a:p>
            <a:pPr eaLnBrk="0" hangingPunct="0">
              <a:spcBef>
                <a:spcPct val="50000"/>
              </a:spcBef>
            </a:pPr>
            <a:endParaRPr lang="en-US" i="1">
              <a:latin typeface="Arial" charset="0"/>
              <a:cs typeface="Arial" charset="0"/>
            </a:endParaRPr>
          </a:p>
        </p:txBody>
      </p:sp>
      <p:grpSp>
        <p:nvGrpSpPr>
          <p:cNvPr id="14" name="Group 44"/>
          <p:cNvGrpSpPr>
            <a:grpSpLocks/>
          </p:cNvGrpSpPr>
          <p:nvPr/>
        </p:nvGrpSpPr>
        <p:grpSpPr bwMode="auto">
          <a:xfrm>
            <a:off x="4419600" y="5676900"/>
            <a:ext cx="3779838" cy="847725"/>
            <a:chOff x="3168" y="3132"/>
            <a:chExt cx="2381" cy="534"/>
          </a:xfrm>
        </p:grpSpPr>
        <p:grpSp>
          <p:nvGrpSpPr>
            <p:cNvPr id="15" name="Group 45"/>
            <p:cNvGrpSpPr>
              <a:grpSpLocks/>
            </p:cNvGrpSpPr>
            <p:nvPr/>
          </p:nvGrpSpPr>
          <p:grpSpPr bwMode="auto">
            <a:xfrm>
              <a:off x="3677" y="3132"/>
              <a:ext cx="1824" cy="250"/>
              <a:chOff x="3677" y="3132"/>
              <a:chExt cx="1824" cy="250"/>
            </a:xfrm>
          </p:grpSpPr>
          <p:sp>
            <p:nvSpPr>
              <p:cNvPr id="19502" name="Line 46"/>
              <p:cNvSpPr>
                <a:spLocks noChangeShapeType="1"/>
              </p:cNvSpPr>
              <p:nvPr/>
            </p:nvSpPr>
            <p:spPr bwMode="auto">
              <a:xfrm>
                <a:off x="3719" y="3153"/>
                <a:ext cx="1488" cy="0"/>
              </a:xfrm>
              <a:prstGeom prst="line">
                <a:avLst/>
              </a:prstGeom>
              <a:noFill/>
              <a:ln w="57150" cmpd="thinThick">
                <a:solidFill>
                  <a:srgbClr val="0000FF"/>
                </a:solidFill>
                <a:round/>
                <a:headEnd/>
                <a:tailEnd/>
              </a:ln>
              <a:effectLst/>
            </p:spPr>
            <p:txBody>
              <a:bodyPr/>
              <a:lstStyle/>
              <a:p>
                <a:endParaRPr lang="en-US"/>
              </a:p>
            </p:txBody>
          </p:sp>
          <p:sp>
            <p:nvSpPr>
              <p:cNvPr id="19503" name="Text Box 47"/>
              <p:cNvSpPr txBox="1">
                <a:spLocks noChangeArrowheads="1"/>
              </p:cNvSpPr>
              <p:nvPr/>
            </p:nvSpPr>
            <p:spPr bwMode="auto">
              <a:xfrm>
                <a:off x="3677" y="3132"/>
                <a:ext cx="1824" cy="250"/>
              </a:xfrm>
              <a:prstGeom prst="rect">
                <a:avLst/>
              </a:prstGeom>
              <a:noFill/>
              <a:ln w="9525">
                <a:noFill/>
                <a:miter lim="800000"/>
                <a:headEnd/>
                <a:tailEnd/>
              </a:ln>
              <a:effectLst/>
            </p:spPr>
            <p:txBody>
              <a:bodyPr>
                <a:spAutoFit/>
              </a:bodyPr>
              <a:lstStyle/>
              <a:p>
                <a:pPr eaLnBrk="0" hangingPunct="0">
                  <a:spcBef>
                    <a:spcPct val="50000"/>
                  </a:spcBef>
                </a:pPr>
                <a:r>
                  <a:rPr lang="en-US" sz="2000" b="1">
                    <a:latin typeface="Arial" charset="0"/>
                    <a:cs typeface="Arial" charset="0"/>
                  </a:rPr>
                  <a:t>A T G </a:t>
                </a:r>
                <a:r>
                  <a:rPr lang="en-US" sz="2000" b="1">
                    <a:solidFill>
                      <a:srgbClr val="CC3300"/>
                    </a:solidFill>
                    <a:latin typeface="Arial" charset="0"/>
                    <a:cs typeface="Arial" charset="0"/>
                  </a:rPr>
                  <a:t>T</a:t>
                </a:r>
                <a:r>
                  <a:rPr lang="en-US" sz="2000" b="1">
                    <a:latin typeface="Arial" charset="0"/>
                    <a:cs typeface="Arial" charset="0"/>
                  </a:rPr>
                  <a:t> </a:t>
                </a:r>
                <a:r>
                  <a:rPr lang="en-US" sz="2000" b="1">
                    <a:solidFill>
                      <a:srgbClr val="FF3300"/>
                    </a:solidFill>
                    <a:latin typeface="Arial" charset="0"/>
                    <a:cs typeface="Arial" charset="0"/>
                  </a:rPr>
                  <a:t>A A</a:t>
                </a:r>
                <a:r>
                  <a:rPr lang="en-US" sz="2000" b="1">
                    <a:latin typeface="Arial" charset="0"/>
                    <a:cs typeface="Arial" charset="0"/>
                  </a:rPr>
                  <a:t> </a:t>
                </a:r>
                <a:r>
                  <a:rPr lang="en-US" sz="2000" b="1">
                    <a:solidFill>
                      <a:srgbClr val="FF3300"/>
                    </a:solidFill>
                    <a:latin typeface="Arial" charset="0"/>
                    <a:cs typeface="Arial" charset="0"/>
                  </a:rPr>
                  <a:t>G </a:t>
                </a:r>
                <a:r>
                  <a:rPr lang="en-US" sz="2000" b="1">
                    <a:latin typeface="Arial" charset="0"/>
                    <a:cs typeface="Arial" charset="0"/>
                  </a:rPr>
                  <a:t>T T T</a:t>
                </a:r>
              </a:p>
            </p:txBody>
          </p:sp>
        </p:grpSp>
        <p:grpSp>
          <p:nvGrpSpPr>
            <p:cNvPr id="16" name="Group 48"/>
            <p:cNvGrpSpPr>
              <a:grpSpLocks/>
            </p:cNvGrpSpPr>
            <p:nvPr/>
          </p:nvGrpSpPr>
          <p:grpSpPr bwMode="auto">
            <a:xfrm>
              <a:off x="3677" y="3416"/>
              <a:ext cx="1872" cy="250"/>
              <a:chOff x="3677" y="3520"/>
              <a:chExt cx="1872" cy="250"/>
            </a:xfrm>
          </p:grpSpPr>
          <p:sp>
            <p:nvSpPr>
              <p:cNvPr id="19505" name="Line 49"/>
              <p:cNvSpPr>
                <a:spLocks noChangeShapeType="1"/>
              </p:cNvSpPr>
              <p:nvPr/>
            </p:nvSpPr>
            <p:spPr bwMode="auto">
              <a:xfrm>
                <a:off x="3745" y="3737"/>
                <a:ext cx="1488" cy="0"/>
              </a:xfrm>
              <a:prstGeom prst="line">
                <a:avLst/>
              </a:prstGeom>
              <a:noFill/>
              <a:ln w="57150" cmpd="thinThick">
                <a:solidFill>
                  <a:srgbClr val="0000FF"/>
                </a:solidFill>
                <a:round/>
                <a:headEnd/>
                <a:tailEnd/>
              </a:ln>
              <a:effectLst/>
            </p:spPr>
            <p:txBody>
              <a:bodyPr/>
              <a:lstStyle/>
              <a:p>
                <a:endParaRPr lang="en-US"/>
              </a:p>
            </p:txBody>
          </p:sp>
          <p:sp>
            <p:nvSpPr>
              <p:cNvPr id="19506" name="Text Box 50"/>
              <p:cNvSpPr txBox="1">
                <a:spLocks noChangeArrowheads="1"/>
              </p:cNvSpPr>
              <p:nvPr/>
            </p:nvSpPr>
            <p:spPr bwMode="auto">
              <a:xfrm>
                <a:off x="3677" y="3520"/>
                <a:ext cx="1872" cy="250"/>
              </a:xfrm>
              <a:prstGeom prst="rect">
                <a:avLst/>
              </a:prstGeom>
              <a:noFill/>
              <a:ln w="9525">
                <a:noFill/>
                <a:miter lim="800000"/>
                <a:headEnd/>
                <a:tailEnd/>
              </a:ln>
              <a:effectLst/>
            </p:spPr>
            <p:txBody>
              <a:bodyPr>
                <a:spAutoFit/>
              </a:bodyPr>
              <a:lstStyle/>
              <a:p>
                <a:pPr eaLnBrk="0" hangingPunct="0">
                  <a:spcBef>
                    <a:spcPct val="50000"/>
                  </a:spcBef>
                </a:pPr>
                <a:r>
                  <a:rPr lang="en-US" sz="2000" b="1">
                    <a:latin typeface="Arial" charset="0"/>
                    <a:cs typeface="Arial" charset="0"/>
                  </a:rPr>
                  <a:t>T A X  </a:t>
                </a:r>
                <a:r>
                  <a:rPr lang="en-US" sz="2000" b="1">
                    <a:solidFill>
                      <a:srgbClr val="CC3300"/>
                    </a:solidFill>
                    <a:latin typeface="Arial" charset="0"/>
                    <a:cs typeface="Arial" charset="0"/>
                  </a:rPr>
                  <a:t>A</a:t>
                </a:r>
                <a:r>
                  <a:rPr lang="en-US" sz="2000" b="1">
                    <a:latin typeface="Arial" charset="0"/>
                    <a:cs typeface="Arial" charset="0"/>
                  </a:rPr>
                  <a:t> </a:t>
                </a:r>
                <a:r>
                  <a:rPr lang="en-US" sz="2000" b="1">
                    <a:solidFill>
                      <a:srgbClr val="FF3300"/>
                    </a:solidFill>
                    <a:latin typeface="Arial" charset="0"/>
                    <a:cs typeface="Arial" charset="0"/>
                  </a:rPr>
                  <a:t>T T</a:t>
                </a:r>
                <a:r>
                  <a:rPr lang="en-US" sz="2000" b="1">
                    <a:latin typeface="Arial" charset="0"/>
                    <a:cs typeface="Arial" charset="0"/>
                  </a:rPr>
                  <a:t> </a:t>
                </a:r>
                <a:r>
                  <a:rPr lang="en-US" sz="2000" b="1">
                    <a:solidFill>
                      <a:srgbClr val="FF3300"/>
                    </a:solidFill>
                    <a:latin typeface="Arial" charset="0"/>
                    <a:cs typeface="Arial" charset="0"/>
                  </a:rPr>
                  <a:t>X </a:t>
                </a:r>
                <a:r>
                  <a:rPr lang="en-US" sz="2000" b="1">
                    <a:latin typeface="Arial" charset="0"/>
                    <a:cs typeface="Arial" charset="0"/>
                  </a:rPr>
                  <a:t>A A A</a:t>
                </a:r>
              </a:p>
            </p:txBody>
          </p:sp>
        </p:grpSp>
        <p:sp>
          <p:nvSpPr>
            <p:cNvPr id="19507" name="Text Box 51"/>
            <p:cNvSpPr txBox="1">
              <a:spLocks noChangeArrowheads="1"/>
            </p:cNvSpPr>
            <p:nvPr/>
          </p:nvSpPr>
          <p:spPr bwMode="auto">
            <a:xfrm>
              <a:off x="3168" y="3168"/>
              <a:ext cx="384" cy="288"/>
            </a:xfrm>
            <a:prstGeom prst="rect">
              <a:avLst/>
            </a:prstGeom>
            <a:solidFill>
              <a:srgbClr val="FF3300"/>
            </a:solidFill>
            <a:ln w="9525">
              <a:noFill/>
              <a:miter lim="800000"/>
              <a:headEnd/>
              <a:tailEnd/>
            </a:ln>
            <a:effectLst/>
          </p:spPr>
          <p:txBody>
            <a:bodyPr>
              <a:spAutoFit/>
            </a:bodyPr>
            <a:lstStyle/>
            <a:p>
              <a:pPr algn="ctr" eaLnBrk="0" hangingPunct="0">
                <a:spcBef>
                  <a:spcPct val="50000"/>
                </a:spcBef>
              </a:pPr>
              <a:r>
                <a:rPr lang="en-US" sz="2400" b="1">
                  <a:solidFill>
                    <a:srgbClr val="FFFF00"/>
                  </a:solidFill>
                  <a:latin typeface="Arial" charset="0"/>
                  <a:cs typeface="Arial" charset="0"/>
                </a:rPr>
                <a:t>IV</a:t>
              </a:r>
            </a:p>
          </p:txBody>
        </p:sp>
      </p:grpSp>
      <p:sp>
        <p:nvSpPr>
          <p:cNvPr id="19508" name="Line 52"/>
          <p:cNvSpPr>
            <a:spLocks noChangeShapeType="1"/>
          </p:cNvSpPr>
          <p:nvPr/>
        </p:nvSpPr>
        <p:spPr bwMode="auto">
          <a:xfrm>
            <a:off x="1104900" y="2800350"/>
            <a:ext cx="0" cy="2209800"/>
          </a:xfrm>
          <a:prstGeom prst="line">
            <a:avLst/>
          </a:prstGeom>
          <a:noFill/>
          <a:ln w="57150">
            <a:solidFill>
              <a:srgbClr val="000066"/>
            </a:solidFill>
            <a:round/>
            <a:headEnd/>
            <a:tailEnd type="triangle" w="med" len="med"/>
          </a:ln>
          <a:effectLst/>
        </p:spPr>
        <p:txBody>
          <a:bodyPr/>
          <a:lstStyle/>
          <a:p>
            <a:endParaRPr lang="en-US"/>
          </a:p>
        </p:txBody>
      </p:sp>
      <p:grpSp>
        <p:nvGrpSpPr>
          <p:cNvPr id="17" name="Group 76"/>
          <p:cNvGrpSpPr>
            <a:grpSpLocks/>
          </p:cNvGrpSpPr>
          <p:nvPr/>
        </p:nvGrpSpPr>
        <p:grpSpPr bwMode="auto">
          <a:xfrm>
            <a:off x="133350" y="990600"/>
            <a:ext cx="3524250" cy="1295400"/>
            <a:chOff x="84" y="624"/>
            <a:chExt cx="2220" cy="816"/>
          </a:xfrm>
        </p:grpSpPr>
        <p:grpSp>
          <p:nvGrpSpPr>
            <p:cNvPr id="18" name="Group 59"/>
            <p:cNvGrpSpPr>
              <a:grpSpLocks/>
            </p:cNvGrpSpPr>
            <p:nvPr/>
          </p:nvGrpSpPr>
          <p:grpSpPr bwMode="auto">
            <a:xfrm>
              <a:off x="591" y="852"/>
              <a:ext cx="1618" cy="250"/>
              <a:chOff x="576" y="829"/>
              <a:chExt cx="1558" cy="250"/>
            </a:xfrm>
          </p:grpSpPr>
          <p:sp>
            <p:nvSpPr>
              <p:cNvPr id="19516" name="Line 60"/>
              <p:cNvSpPr>
                <a:spLocks noChangeShapeType="1"/>
              </p:cNvSpPr>
              <p:nvPr/>
            </p:nvSpPr>
            <p:spPr bwMode="auto">
              <a:xfrm>
                <a:off x="576" y="851"/>
                <a:ext cx="1488" cy="0"/>
              </a:xfrm>
              <a:prstGeom prst="line">
                <a:avLst/>
              </a:prstGeom>
              <a:noFill/>
              <a:ln w="57150" cmpd="thinThick">
                <a:solidFill>
                  <a:srgbClr val="0000FF"/>
                </a:solidFill>
                <a:round/>
                <a:headEnd/>
                <a:tailEnd/>
              </a:ln>
              <a:effectLst/>
            </p:spPr>
            <p:txBody>
              <a:bodyPr/>
              <a:lstStyle/>
              <a:p>
                <a:endParaRPr lang="en-US"/>
              </a:p>
            </p:txBody>
          </p:sp>
          <p:sp>
            <p:nvSpPr>
              <p:cNvPr id="19517" name="Text Box 61"/>
              <p:cNvSpPr txBox="1">
                <a:spLocks noChangeArrowheads="1"/>
              </p:cNvSpPr>
              <p:nvPr/>
            </p:nvSpPr>
            <p:spPr bwMode="auto">
              <a:xfrm>
                <a:off x="598" y="829"/>
                <a:ext cx="1536" cy="250"/>
              </a:xfrm>
              <a:prstGeom prst="rect">
                <a:avLst/>
              </a:prstGeom>
              <a:noFill/>
              <a:ln w="9525">
                <a:noFill/>
                <a:miter lim="800000"/>
                <a:headEnd/>
                <a:tailEnd/>
              </a:ln>
              <a:effectLst/>
            </p:spPr>
            <p:txBody>
              <a:bodyPr>
                <a:spAutoFit/>
              </a:bodyPr>
              <a:lstStyle/>
              <a:p>
                <a:pPr eaLnBrk="0" hangingPunct="0">
                  <a:spcBef>
                    <a:spcPct val="50000"/>
                  </a:spcBef>
                </a:pPr>
                <a:r>
                  <a:rPr lang="en-US" sz="2000" b="1">
                    <a:latin typeface="Arial" charset="0"/>
                    <a:cs typeface="Arial" charset="0"/>
                  </a:rPr>
                  <a:t>A T G </a:t>
                </a:r>
                <a:r>
                  <a:rPr lang="en-US" sz="2000" b="1">
                    <a:solidFill>
                      <a:srgbClr val="FF3300"/>
                    </a:solidFill>
                    <a:latin typeface="Arial" charset="0"/>
                    <a:cs typeface="Arial" charset="0"/>
                  </a:rPr>
                  <a:t>A A G</a:t>
                </a:r>
                <a:r>
                  <a:rPr lang="en-US" sz="2000" b="1">
                    <a:latin typeface="Arial" charset="0"/>
                    <a:cs typeface="Arial" charset="0"/>
                  </a:rPr>
                  <a:t> T T T</a:t>
                </a:r>
              </a:p>
            </p:txBody>
          </p:sp>
        </p:grpSp>
        <p:grpSp>
          <p:nvGrpSpPr>
            <p:cNvPr id="19" name="Group 75"/>
            <p:cNvGrpSpPr>
              <a:grpSpLocks/>
            </p:cNvGrpSpPr>
            <p:nvPr/>
          </p:nvGrpSpPr>
          <p:grpSpPr bwMode="auto">
            <a:xfrm>
              <a:off x="84" y="624"/>
              <a:ext cx="2220" cy="816"/>
              <a:chOff x="84" y="624"/>
              <a:chExt cx="2220" cy="816"/>
            </a:xfrm>
          </p:grpSpPr>
          <p:sp>
            <p:nvSpPr>
              <p:cNvPr id="19514" name="Text Box 58"/>
              <p:cNvSpPr txBox="1">
                <a:spLocks noChangeArrowheads="1"/>
              </p:cNvSpPr>
              <p:nvPr/>
            </p:nvSpPr>
            <p:spPr bwMode="auto">
              <a:xfrm>
                <a:off x="342" y="624"/>
                <a:ext cx="1962" cy="250"/>
              </a:xfrm>
              <a:prstGeom prst="rect">
                <a:avLst/>
              </a:prstGeom>
              <a:noFill/>
              <a:ln w="9525">
                <a:noFill/>
                <a:miter lim="800000"/>
                <a:headEnd/>
                <a:tailEnd/>
              </a:ln>
              <a:effectLst/>
            </p:spPr>
            <p:txBody>
              <a:bodyPr>
                <a:spAutoFit/>
              </a:bodyPr>
              <a:lstStyle/>
              <a:p>
                <a:pPr algn="ctr" eaLnBrk="0" hangingPunct="0">
                  <a:spcBef>
                    <a:spcPct val="50000"/>
                  </a:spcBef>
                </a:pPr>
                <a:r>
                  <a:rPr lang="en-US" sz="2000" b="1">
                    <a:solidFill>
                      <a:srgbClr val="660033"/>
                    </a:solidFill>
                    <a:cs typeface="Arial" charset="0"/>
                  </a:rPr>
                  <a:t>Gen ban đầu</a:t>
                </a:r>
              </a:p>
            </p:txBody>
          </p:sp>
          <p:grpSp>
            <p:nvGrpSpPr>
              <p:cNvPr id="20" name="Group 74"/>
              <p:cNvGrpSpPr>
                <a:grpSpLocks/>
              </p:cNvGrpSpPr>
              <p:nvPr/>
            </p:nvGrpSpPr>
            <p:grpSpPr bwMode="auto">
              <a:xfrm>
                <a:off x="84" y="732"/>
                <a:ext cx="2137" cy="708"/>
                <a:chOff x="84" y="732"/>
                <a:chExt cx="2137" cy="708"/>
              </a:xfrm>
            </p:grpSpPr>
            <p:grpSp>
              <p:nvGrpSpPr>
                <p:cNvPr id="21" name="Group 62"/>
                <p:cNvGrpSpPr>
                  <a:grpSpLocks/>
                </p:cNvGrpSpPr>
                <p:nvPr/>
              </p:nvGrpSpPr>
              <p:grpSpPr bwMode="auto">
                <a:xfrm>
                  <a:off x="576" y="1104"/>
                  <a:ext cx="1645" cy="250"/>
                  <a:chOff x="576" y="1103"/>
                  <a:chExt cx="1584" cy="250"/>
                </a:xfrm>
              </p:grpSpPr>
              <p:sp>
                <p:nvSpPr>
                  <p:cNvPr id="19519" name="Line 63"/>
                  <p:cNvSpPr>
                    <a:spLocks noChangeShapeType="1"/>
                  </p:cNvSpPr>
                  <p:nvPr/>
                </p:nvSpPr>
                <p:spPr bwMode="auto">
                  <a:xfrm>
                    <a:off x="576" y="1318"/>
                    <a:ext cx="1488" cy="0"/>
                  </a:xfrm>
                  <a:prstGeom prst="line">
                    <a:avLst/>
                  </a:prstGeom>
                  <a:noFill/>
                  <a:ln w="57150" cmpd="thickThin">
                    <a:solidFill>
                      <a:srgbClr val="0000FF"/>
                    </a:solidFill>
                    <a:round/>
                    <a:headEnd/>
                    <a:tailEnd/>
                  </a:ln>
                  <a:effectLst/>
                </p:spPr>
                <p:txBody>
                  <a:bodyPr/>
                  <a:lstStyle/>
                  <a:p>
                    <a:endParaRPr lang="en-US"/>
                  </a:p>
                </p:txBody>
              </p:sp>
              <p:sp>
                <p:nvSpPr>
                  <p:cNvPr id="19520" name="Text Box 64"/>
                  <p:cNvSpPr txBox="1">
                    <a:spLocks noChangeArrowheads="1"/>
                  </p:cNvSpPr>
                  <p:nvPr/>
                </p:nvSpPr>
                <p:spPr bwMode="auto">
                  <a:xfrm>
                    <a:off x="624" y="1103"/>
                    <a:ext cx="1536" cy="250"/>
                  </a:xfrm>
                  <a:prstGeom prst="rect">
                    <a:avLst/>
                  </a:prstGeom>
                  <a:noFill/>
                  <a:ln w="9525">
                    <a:noFill/>
                    <a:miter lim="800000"/>
                    <a:headEnd/>
                    <a:tailEnd/>
                  </a:ln>
                  <a:effectLst/>
                </p:spPr>
                <p:txBody>
                  <a:bodyPr>
                    <a:spAutoFit/>
                  </a:bodyPr>
                  <a:lstStyle/>
                  <a:p>
                    <a:pPr eaLnBrk="0" hangingPunct="0">
                      <a:spcBef>
                        <a:spcPct val="50000"/>
                      </a:spcBef>
                    </a:pPr>
                    <a:r>
                      <a:rPr lang="en-US" sz="2000" b="1">
                        <a:latin typeface="Arial" charset="0"/>
                        <a:cs typeface="Arial" charset="0"/>
                      </a:rPr>
                      <a:t>T A X </a:t>
                    </a:r>
                    <a:r>
                      <a:rPr lang="en-US" sz="2000" b="1">
                        <a:solidFill>
                          <a:srgbClr val="FF3300"/>
                        </a:solidFill>
                        <a:latin typeface="Arial" charset="0"/>
                        <a:cs typeface="Arial" charset="0"/>
                      </a:rPr>
                      <a:t>T T X</a:t>
                    </a:r>
                    <a:r>
                      <a:rPr lang="en-US" sz="2000" b="1">
                        <a:latin typeface="Arial" charset="0"/>
                        <a:cs typeface="Arial" charset="0"/>
                      </a:rPr>
                      <a:t> A A A</a:t>
                    </a:r>
                  </a:p>
                </p:txBody>
              </p:sp>
            </p:grpSp>
            <p:sp>
              <p:nvSpPr>
                <p:cNvPr id="19521" name="Text Box 65"/>
                <p:cNvSpPr txBox="1">
                  <a:spLocks noChangeArrowheads="1"/>
                </p:cNvSpPr>
                <p:nvPr/>
              </p:nvSpPr>
              <p:spPr bwMode="auto">
                <a:xfrm>
                  <a:off x="84" y="964"/>
                  <a:ext cx="199" cy="288"/>
                </a:xfrm>
                <a:prstGeom prst="rect">
                  <a:avLst/>
                </a:prstGeom>
                <a:solidFill>
                  <a:srgbClr val="FF3300"/>
                </a:solidFill>
                <a:ln w="9525">
                  <a:noFill/>
                  <a:miter lim="800000"/>
                  <a:headEnd/>
                  <a:tailEnd/>
                </a:ln>
                <a:effectLst/>
              </p:spPr>
              <p:txBody>
                <a:bodyPr>
                  <a:spAutoFit/>
                </a:bodyPr>
                <a:lstStyle/>
                <a:p>
                  <a:pPr eaLnBrk="0" hangingPunct="0">
                    <a:spcBef>
                      <a:spcPct val="50000"/>
                    </a:spcBef>
                  </a:pPr>
                  <a:r>
                    <a:rPr lang="en-US" sz="2400" b="1">
                      <a:solidFill>
                        <a:srgbClr val="FFFF00"/>
                      </a:solidFill>
                      <a:latin typeface="Arial" charset="0"/>
                      <a:cs typeface="Arial" charset="0"/>
                    </a:rPr>
                    <a:t>I</a:t>
                  </a:r>
                </a:p>
              </p:txBody>
            </p:sp>
            <p:sp>
              <p:nvSpPr>
                <p:cNvPr id="19523" name="Text Box 67"/>
                <p:cNvSpPr txBox="1">
                  <a:spLocks noChangeArrowheads="1"/>
                </p:cNvSpPr>
                <p:nvPr/>
              </p:nvSpPr>
              <p:spPr bwMode="auto">
                <a:xfrm>
                  <a:off x="288" y="1152"/>
                  <a:ext cx="288" cy="288"/>
                </a:xfrm>
                <a:prstGeom prst="rect">
                  <a:avLst/>
                </a:prstGeom>
                <a:noFill/>
                <a:ln w="9525">
                  <a:noFill/>
                  <a:miter lim="800000"/>
                  <a:headEnd/>
                  <a:tailEnd/>
                </a:ln>
                <a:effectLst/>
              </p:spPr>
              <p:txBody>
                <a:bodyPr>
                  <a:spAutoFit/>
                </a:bodyPr>
                <a:lstStyle/>
                <a:p>
                  <a:pPr algn="ctr">
                    <a:spcBef>
                      <a:spcPct val="50000"/>
                    </a:spcBef>
                  </a:pPr>
                  <a:r>
                    <a:rPr lang="en-US" sz="2400" b="1">
                      <a:solidFill>
                        <a:srgbClr val="660066"/>
                      </a:solidFill>
                      <a:cs typeface="Arial" charset="0"/>
                    </a:rPr>
                    <a:t>2</a:t>
                  </a:r>
                </a:p>
              </p:txBody>
            </p:sp>
            <p:sp>
              <p:nvSpPr>
                <p:cNvPr id="19524" name="Text Box 68"/>
                <p:cNvSpPr txBox="1">
                  <a:spLocks noChangeArrowheads="1"/>
                </p:cNvSpPr>
                <p:nvPr/>
              </p:nvSpPr>
              <p:spPr bwMode="auto">
                <a:xfrm>
                  <a:off x="300" y="732"/>
                  <a:ext cx="288" cy="288"/>
                </a:xfrm>
                <a:prstGeom prst="rect">
                  <a:avLst/>
                </a:prstGeom>
                <a:noFill/>
                <a:ln w="9525">
                  <a:noFill/>
                  <a:miter lim="800000"/>
                  <a:headEnd/>
                  <a:tailEnd/>
                </a:ln>
                <a:effectLst/>
              </p:spPr>
              <p:txBody>
                <a:bodyPr>
                  <a:spAutoFit/>
                </a:bodyPr>
                <a:lstStyle/>
                <a:p>
                  <a:pPr algn="ctr">
                    <a:spcBef>
                      <a:spcPct val="50000"/>
                    </a:spcBef>
                  </a:pPr>
                  <a:r>
                    <a:rPr lang="en-US" sz="2400" b="1">
                      <a:solidFill>
                        <a:srgbClr val="660066"/>
                      </a:solidFill>
                      <a:cs typeface="Arial" charset="0"/>
                    </a:rPr>
                    <a:t>1</a:t>
                  </a:r>
                </a:p>
              </p:txBody>
            </p:sp>
          </p:grpSp>
        </p:grpSp>
      </p:grpSp>
      <p:sp>
        <p:nvSpPr>
          <p:cNvPr id="19525" name="Rectangle 69"/>
          <p:cNvSpPr>
            <a:spLocks noChangeArrowheads="1"/>
          </p:cNvSpPr>
          <p:nvPr/>
        </p:nvSpPr>
        <p:spPr bwMode="auto">
          <a:xfrm>
            <a:off x="3810000" y="2895600"/>
            <a:ext cx="533400" cy="381000"/>
          </a:xfrm>
          <a:prstGeom prst="rect">
            <a:avLst/>
          </a:prstGeom>
          <a:solidFill>
            <a:schemeClr val="bg1"/>
          </a:solidFill>
          <a:ln w="9525">
            <a:noFill/>
            <a:miter lim="800000"/>
            <a:headEnd/>
            <a:tailEnd/>
          </a:ln>
          <a:effectLst/>
        </p:spPr>
        <p:txBody>
          <a:bodyPr wrap="none" anchor="ctr"/>
          <a:lstStyle/>
          <a:p>
            <a:pPr algn="ctr"/>
            <a:endParaRPr lang="en-US">
              <a:latin typeface="Arial" charset="0"/>
            </a:endParaRPr>
          </a:p>
        </p:txBody>
      </p:sp>
      <p:sp>
        <p:nvSpPr>
          <p:cNvPr id="19533" name="Line 77"/>
          <p:cNvSpPr>
            <a:spLocks noChangeShapeType="1"/>
          </p:cNvSpPr>
          <p:nvPr/>
        </p:nvSpPr>
        <p:spPr bwMode="auto">
          <a:xfrm>
            <a:off x="2895600" y="2743200"/>
            <a:ext cx="1676400" cy="2667000"/>
          </a:xfrm>
          <a:prstGeom prst="line">
            <a:avLst/>
          </a:prstGeom>
          <a:noFill/>
          <a:ln w="57150">
            <a:solidFill>
              <a:srgbClr val="000066"/>
            </a:solidFill>
            <a:round/>
            <a:headEnd/>
            <a:tailEnd type="triangle" w="med" len="med"/>
          </a:ln>
          <a:effectLst/>
        </p:spPr>
        <p:txBody>
          <a:bodyPr/>
          <a:lstStyle/>
          <a:p>
            <a:endParaRPr lang="en-US"/>
          </a:p>
        </p:txBody>
      </p:sp>
      <p:grpSp>
        <p:nvGrpSpPr>
          <p:cNvPr id="22" name="Group 78"/>
          <p:cNvGrpSpPr>
            <a:grpSpLocks/>
          </p:cNvGrpSpPr>
          <p:nvPr/>
        </p:nvGrpSpPr>
        <p:grpSpPr bwMode="auto">
          <a:xfrm>
            <a:off x="4953000" y="2762250"/>
            <a:ext cx="3524250" cy="1295400"/>
            <a:chOff x="84" y="624"/>
            <a:chExt cx="2220" cy="816"/>
          </a:xfrm>
        </p:grpSpPr>
        <p:grpSp>
          <p:nvGrpSpPr>
            <p:cNvPr id="23" name="Group 79"/>
            <p:cNvGrpSpPr>
              <a:grpSpLocks/>
            </p:cNvGrpSpPr>
            <p:nvPr/>
          </p:nvGrpSpPr>
          <p:grpSpPr bwMode="auto">
            <a:xfrm>
              <a:off x="591" y="852"/>
              <a:ext cx="1618" cy="250"/>
              <a:chOff x="576" y="829"/>
              <a:chExt cx="1558" cy="250"/>
            </a:xfrm>
          </p:grpSpPr>
          <p:sp>
            <p:nvSpPr>
              <p:cNvPr id="19536" name="Line 80"/>
              <p:cNvSpPr>
                <a:spLocks noChangeShapeType="1"/>
              </p:cNvSpPr>
              <p:nvPr/>
            </p:nvSpPr>
            <p:spPr bwMode="auto">
              <a:xfrm>
                <a:off x="576" y="851"/>
                <a:ext cx="1488" cy="0"/>
              </a:xfrm>
              <a:prstGeom prst="line">
                <a:avLst/>
              </a:prstGeom>
              <a:noFill/>
              <a:ln w="57150" cmpd="thinThick">
                <a:solidFill>
                  <a:srgbClr val="0000FF"/>
                </a:solidFill>
                <a:round/>
                <a:headEnd/>
                <a:tailEnd/>
              </a:ln>
              <a:effectLst/>
            </p:spPr>
            <p:txBody>
              <a:bodyPr/>
              <a:lstStyle/>
              <a:p>
                <a:endParaRPr lang="en-US"/>
              </a:p>
            </p:txBody>
          </p:sp>
          <p:sp>
            <p:nvSpPr>
              <p:cNvPr id="19537" name="Text Box 81"/>
              <p:cNvSpPr txBox="1">
                <a:spLocks noChangeArrowheads="1"/>
              </p:cNvSpPr>
              <p:nvPr/>
            </p:nvSpPr>
            <p:spPr bwMode="auto">
              <a:xfrm>
                <a:off x="598" y="829"/>
                <a:ext cx="1536" cy="250"/>
              </a:xfrm>
              <a:prstGeom prst="rect">
                <a:avLst/>
              </a:prstGeom>
              <a:noFill/>
              <a:ln w="9525">
                <a:noFill/>
                <a:miter lim="800000"/>
                <a:headEnd/>
                <a:tailEnd/>
              </a:ln>
              <a:effectLst/>
            </p:spPr>
            <p:txBody>
              <a:bodyPr>
                <a:spAutoFit/>
              </a:bodyPr>
              <a:lstStyle/>
              <a:p>
                <a:pPr eaLnBrk="0" hangingPunct="0">
                  <a:spcBef>
                    <a:spcPct val="50000"/>
                  </a:spcBef>
                </a:pPr>
                <a:r>
                  <a:rPr lang="en-US" sz="2000" b="1">
                    <a:latin typeface="Arial" charset="0"/>
                    <a:cs typeface="Arial" charset="0"/>
                  </a:rPr>
                  <a:t>A T G </a:t>
                </a:r>
                <a:r>
                  <a:rPr lang="en-US" sz="2000" b="1">
                    <a:solidFill>
                      <a:srgbClr val="FF3300"/>
                    </a:solidFill>
                    <a:latin typeface="Arial" charset="0"/>
                    <a:cs typeface="Arial" charset="0"/>
                  </a:rPr>
                  <a:t>G A A</a:t>
                </a:r>
                <a:r>
                  <a:rPr lang="en-US" sz="2000" b="1">
                    <a:latin typeface="Arial" charset="0"/>
                    <a:cs typeface="Arial" charset="0"/>
                  </a:rPr>
                  <a:t> T T T</a:t>
                </a:r>
              </a:p>
            </p:txBody>
          </p:sp>
        </p:grpSp>
        <p:grpSp>
          <p:nvGrpSpPr>
            <p:cNvPr id="24" name="Group 82"/>
            <p:cNvGrpSpPr>
              <a:grpSpLocks/>
            </p:cNvGrpSpPr>
            <p:nvPr/>
          </p:nvGrpSpPr>
          <p:grpSpPr bwMode="auto">
            <a:xfrm>
              <a:off x="84" y="624"/>
              <a:ext cx="2220" cy="816"/>
              <a:chOff x="84" y="624"/>
              <a:chExt cx="2220" cy="816"/>
            </a:xfrm>
          </p:grpSpPr>
          <p:sp>
            <p:nvSpPr>
              <p:cNvPr id="19539" name="Text Box 83"/>
              <p:cNvSpPr txBox="1">
                <a:spLocks noChangeArrowheads="1"/>
              </p:cNvSpPr>
              <p:nvPr/>
            </p:nvSpPr>
            <p:spPr bwMode="auto">
              <a:xfrm>
                <a:off x="342" y="624"/>
                <a:ext cx="1962" cy="250"/>
              </a:xfrm>
              <a:prstGeom prst="rect">
                <a:avLst/>
              </a:prstGeom>
              <a:noFill/>
              <a:ln w="9525">
                <a:noFill/>
                <a:miter lim="800000"/>
                <a:headEnd/>
                <a:tailEnd/>
              </a:ln>
              <a:effectLst/>
            </p:spPr>
            <p:txBody>
              <a:bodyPr>
                <a:spAutoFit/>
              </a:bodyPr>
              <a:lstStyle/>
              <a:p>
                <a:pPr algn="ctr" eaLnBrk="0" hangingPunct="0">
                  <a:spcBef>
                    <a:spcPct val="50000"/>
                  </a:spcBef>
                </a:pPr>
                <a:endParaRPr lang="en-US" sz="2000" b="1">
                  <a:solidFill>
                    <a:srgbClr val="660033"/>
                  </a:solidFill>
                  <a:cs typeface="Arial" charset="0"/>
                </a:endParaRPr>
              </a:p>
            </p:txBody>
          </p:sp>
          <p:grpSp>
            <p:nvGrpSpPr>
              <p:cNvPr id="25" name="Group 84"/>
              <p:cNvGrpSpPr>
                <a:grpSpLocks/>
              </p:cNvGrpSpPr>
              <p:nvPr/>
            </p:nvGrpSpPr>
            <p:grpSpPr bwMode="auto">
              <a:xfrm>
                <a:off x="84" y="964"/>
                <a:ext cx="2137" cy="476"/>
                <a:chOff x="84" y="964"/>
                <a:chExt cx="2137" cy="476"/>
              </a:xfrm>
            </p:grpSpPr>
            <p:grpSp>
              <p:nvGrpSpPr>
                <p:cNvPr id="26" name="Group 85"/>
                <p:cNvGrpSpPr>
                  <a:grpSpLocks/>
                </p:cNvGrpSpPr>
                <p:nvPr/>
              </p:nvGrpSpPr>
              <p:grpSpPr bwMode="auto">
                <a:xfrm>
                  <a:off x="576" y="1104"/>
                  <a:ext cx="1645" cy="250"/>
                  <a:chOff x="576" y="1103"/>
                  <a:chExt cx="1584" cy="250"/>
                </a:xfrm>
              </p:grpSpPr>
              <p:sp>
                <p:nvSpPr>
                  <p:cNvPr id="19542" name="Line 86"/>
                  <p:cNvSpPr>
                    <a:spLocks noChangeShapeType="1"/>
                  </p:cNvSpPr>
                  <p:nvPr/>
                </p:nvSpPr>
                <p:spPr bwMode="auto">
                  <a:xfrm>
                    <a:off x="576" y="1318"/>
                    <a:ext cx="1488" cy="0"/>
                  </a:xfrm>
                  <a:prstGeom prst="line">
                    <a:avLst/>
                  </a:prstGeom>
                  <a:noFill/>
                  <a:ln w="57150" cmpd="thickThin">
                    <a:solidFill>
                      <a:srgbClr val="0000FF"/>
                    </a:solidFill>
                    <a:round/>
                    <a:headEnd/>
                    <a:tailEnd/>
                  </a:ln>
                  <a:effectLst/>
                </p:spPr>
                <p:txBody>
                  <a:bodyPr/>
                  <a:lstStyle/>
                  <a:p>
                    <a:endParaRPr lang="en-US"/>
                  </a:p>
                </p:txBody>
              </p:sp>
              <p:sp>
                <p:nvSpPr>
                  <p:cNvPr id="19543" name="Text Box 87"/>
                  <p:cNvSpPr txBox="1">
                    <a:spLocks noChangeArrowheads="1"/>
                  </p:cNvSpPr>
                  <p:nvPr/>
                </p:nvSpPr>
                <p:spPr bwMode="auto">
                  <a:xfrm>
                    <a:off x="624" y="1103"/>
                    <a:ext cx="1536" cy="250"/>
                  </a:xfrm>
                  <a:prstGeom prst="rect">
                    <a:avLst/>
                  </a:prstGeom>
                  <a:noFill/>
                  <a:ln w="9525">
                    <a:noFill/>
                    <a:miter lim="800000"/>
                    <a:headEnd/>
                    <a:tailEnd/>
                  </a:ln>
                  <a:effectLst/>
                </p:spPr>
                <p:txBody>
                  <a:bodyPr>
                    <a:spAutoFit/>
                  </a:bodyPr>
                  <a:lstStyle/>
                  <a:p>
                    <a:pPr eaLnBrk="0" hangingPunct="0">
                      <a:spcBef>
                        <a:spcPct val="50000"/>
                      </a:spcBef>
                    </a:pPr>
                    <a:r>
                      <a:rPr lang="en-US" sz="2000" b="1">
                        <a:latin typeface="Arial" charset="0"/>
                        <a:cs typeface="Arial" charset="0"/>
                      </a:rPr>
                      <a:t>T A X </a:t>
                    </a:r>
                    <a:r>
                      <a:rPr lang="en-US" sz="2000" b="1">
                        <a:solidFill>
                          <a:srgbClr val="FF3300"/>
                        </a:solidFill>
                        <a:latin typeface="Arial" charset="0"/>
                        <a:cs typeface="Arial" charset="0"/>
                      </a:rPr>
                      <a:t>X T T</a:t>
                    </a:r>
                    <a:r>
                      <a:rPr lang="en-US" sz="2000" b="1">
                        <a:latin typeface="Arial" charset="0"/>
                        <a:cs typeface="Arial" charset="0"/>
                      </a:rPr>
                      <a:t> A A A</a:t>
                    </a:r>
                  </a:p>
                </p:txBody>
              </p:sp>
            </p:grpSp>
            <p:sp>
              <p:nvSpPr>
                <p:cNvPr id="19544" name="Text Box 88"/>
                <p:cNvSpPr txBox="1">
                  <a:spLocks noChangeArrowheads="1"/>
                </p:cNvSpPr>
                <p:nvPr/>
              </p:nvSpPr>
              <p:spPr bwMode="auto">
                <a:xfrm>
                  <a:off x="84" y="964"/>
                  <a:ext cx="199" cy="288"/>
                </a:xfrm>
                <a:prstGeom prst="rect">
                  <a:avLst/>
                </a:prstGeom>
                <a:solidFill>
                  <a:srgbClr val="FF3300"/>
                </a:solidFill>
                <a:ln w="9525">
                  <a:noFill/>
                  <a:miter lim="800000"/>
                  <a:headEnd/>
                  <a:tailEnd/>
                </a:ln>
                <a:effectLst/>
              </p:spPr>
              <p:txBody>
                <a:bodyPr>
                  <a:spAutoFit/>
                </a:bodyPr>
                <a:lstStyle/>
                <a:p>
                  <a:pPr eaLnBrk="0" hangingPunct="0">
                    <a:spcBef>
                      <a:spcPct val="50000"/>
                    </a:spcBef>
                  </a:pPr>
                  <a:r>
                    <a:rPr lang="en-US" sz="2400" b="1">
                      <a:solidFill>
                        <a:srgbClr val="FFFF00"/>
                      </a:solidFill>
                      <a:latin typeface="Arial" charset="0"/>
                      <a:cs typeface="Arial" charset="0"/>
                    </a:rPr>
                    <a:t>V</a:t>
                  </a:r>
                </a:p>
              </p:txBody>
            </p:sp>
            <p:sp>
              <p:nvSpPr>
                <p:cNvPr id="19545" name="Text Box 89"/>
                <p:cNvSpPr txBox="1">
                  <a:spLocks noChangeArrowheads="1"/>
                </p:cNvSpPr>
                <p:nvPr/>
              </p:nvSpPr>
              <p:spPr bwMode="auto">
                <a:xfrm>
                  <a:off x="288" y="1152"/>
                  <a:ext cx="288" cy="288"/>
                </a:xfrm>
                <a:prstGeom prst="rect">
                  <a:avLst/>
                </a:prstGeom>
                <a:noFill/>
                <a:ln w="9525">
                  <a:noFill/>
                  <a:miter lim="800000"/>
                  <a:headEnd/>
                  <a:tailEnd/>
                </a:ln>
                <a:effectLst/>
              </p:spPr>
              <p:txBody>
                <a:bodyPr>
                  <a:spAutoFit/>
                </a:bodyPr>
                <a:lstStyle/>
                <a:p>
                  <a:pPr algn="ctr">
                    <a:spcBef>
                      <a:spcPct val="50000"/>
                    </a:spcBef>
                  </a:pPr>
                  <a:endParaRPr lang="en-US" sz="2400" b="1" dirty="0">
                    <a:solidFill>
                      <a:srgbClr val="660066"/>
                    </a:solidFill>
                    <a:cs typeface="Arial" charset="0"/>
                  </a:endParaRPr>
                </a:p>
              </p:txBody>
            </p:sp>
          </p:grpSp>
        </p:grpSp>
      </p:grpSp>
      <p:sp>
        <p:nvSpPr>
          <p:cNvPr id="19547" name="Line 91"/>
          <p:cNvSpPr>
            <a:spLocks noChangeShapeType="1"/>
          </p:cNvSpPr>
          <p:nvPr/>
        </p:nvSpPr>
        <p:spPr bwMode="auto">
          <a:xfrm>
            <a:off x="3581400" y="2286000"/>
            <a:ext cx="1295400" cy="990600"/>
          </a:xfrm>
          <a:prstGeom prst="line">
            <a:avLst/>
          </a:prstGeom>
          <a:noFill/>
          <a:ln w="57150">
            <a:solidFill>
              <a:srgbClr val="000066"/>
            </a:solidFill>
            <a:round/>
            <a:headEnd/>
            <a:tailEnd type="triangle" w="med" len="med"/>
          </a:ln>
          <a:effectLst/>
        </p:spPr>
        <p:txBody>
          <a:bodyPr/>
          <a:lstStyle/>
          <a:p>
            <a:endParaRPr lang="en-US"/>
          </a:p>
        </p:txBody>
      </p:sp>
      <p:grpSp>
        <p:nvGrpSpPr>
          <p:cNvPr id="27" name="Group 97"/>
          <p:cNvGrpSpPr>
            <a:grpSpLocks/>
          </p:cNvGrpSpPr>
          <p:nvPr/>
        </p:nvGrpSpPr>
        <p:grpSpPr bwMode="auto">
          <a:xfrm>
            <a:off x="6610350" y="2362200"/>
            <a:ext cx="1866900" cy="800100"/>
            <a:chOff x="4164" y="1488"/>
            <a:chExt cx="1176" cy="504"/>
          </a:xfrm>
        </p:grpSpPr>
        <p:grpSp>
          <p:nvGrpSpPr>
            <p:cNvPr id="28" name="Group 92"/>
            <p:cNvGrpSpPr>
              <a:grpSpLocks/>
            </p:cNvGrpSpPr>
            <p:nvPr/>
          </p:nvGrpSpPr>
          <p:grpSpPr bwMode="auto">
            <a:xfrm>
              <a:off x="4380" y="1488"/>
              <a:ext cx="960" cy="336"/>
              <a:chOff x="4608" y="144"/>
              <a:chExt cx="960" cy="336"/>
            </a:xfrm>
          </p:grpSpPr>
          <p:sp>
            <p:nvSpPr>
              <p:cNvPr id="19549" name="Line 93"/>
              <p:cNvSpPr>
                <a:spLocks noChangeShapeType="1"/>
              </p:cNvSpPr>
              <p:nvPr/>
            </p:nvSpPr>
            <p:spPr bwMode="auto">
              <a:xfrm>
                <a:off x="4608" y="288"/>
                <a:ext cx="0" cy="192"/>
              </a:xfrm>
              <a:prstGeom prst="line">
                <a:avLst/>
              </a:prstGeom>
              <a:noFill/>
              <a:ln w="19050">
                <a:solidFill>
                  <a:srgbClr val="FF3300"/>
                </a:solidFill>
                <a:round/>
                <a:headEnd/>
                <a:tailEnd type="triangle" w="med" len="med"/>
              </a:ln>
              <a:effectLst/>
            </p:spPr>
            <p:txBody>
              <a:bodyPr/>
              <a:lstStyle/>
              <a:p>
                <a:endParaRPr lang="en-US"/>
              </a:p>
            </p:txBody>
          </p:sp>
          <p:sp>
            <p:nvSpPr>
              <p:cNvPr id="19550" name="Line 94"/>
              <p:cNvSpPr>
                <a:spLocks noChangeShapeType="1"/>
              </p:cNvSpPr>
              <p:nvPr/>
            </p:nvSpPr>
            <p:spPr bwMode="auto">
              <a:xfrm flipH="1">
                <a:off x="4608" y="288"/>
                <a:ext cx="240" cy="0"/>
              </a:xfrm>
              <a:prstGeom prst="line">
                <a:avLst/>
              </a:prstGeom>
              <a:noFill/>
              <a:ln w="19050">
                <a:solidFill>
                  <a:srgbClr val="FF3300"/>
                </a:solidFill>
                <a:round/>
                <a:headEnd/>
                <a:tailEnd type="triangle" w="med" len="med"/>
              </a:ln>
              <a:effectLst/>
            </p:spPr>
            <p:txBody>
              <a:bodyPr/>
              <a:lstStyle/>
              <a:p>
                <a:endParaRPr lang="en-US"/>
              </a:p>
            </p:txBody>
          </p:sp>
          <p:sp>
            <p:nvSpPr>
              <p:cNvPr id="19551" name="Text Box 95"/>
              <p:cNvSpPr txBox="1">
                <a:spLocks noChangeArrowheads="1"/>
              </p:cNvSpPr>
              <p:nvPr/>
            </p:nvSpPr>
            <p:spPr bwMode="auto">
              <a:xfrm>
                <a:off x="4848" y="144"/>
                <a:ext cx="720" cy="231"/>
              </a:xfrm>
              <a:prstGeom prst="rect">
                <a:avLst/>
              </a:prstGeom>
              <a:noFill/>
              <a:ln w="9525">
                <a:noFill/>
                <a:miter lim="800000"/>
                <a:headEnd/>
                <a:tailEnd/>
              </a:ln>
              <a:effectLst/>
            </p:spPr>
            <p:txBody>
              <a:bodyPr>
                <a:spAutoFit/>
              </a:bodyPr>
              <a:lstStyle/>
              <a:p>
                <a:pPr eaLnBrk="0" hangingPunct="0">
                  <a:spcBef>
                    <a:spcPct val="50000"/>
                  </a:spcBef>
                </a:pPr>
                <a:r>
                  <a:rPr lang="en-US" b="1">
                    <a:solidFill>
                      <a:srgbClr val="FF3300"/>
                    </a:solidFill>
                    <a:latin typeface="Arial" charset="0"/>
                    <a:cs typeface="Arial" charset="0"/>
                  </a:rPr>
                  <a:t>Đảo</a:t>
                </a:r>
              </a:p>
            </p:txBody>
          </p:sp>
        </p:grpSp>
        <p:sp>
          <p:nvSpPr>
            <p:cNvPr id="19552" name="AutoShape 96"/>
            <p:cNvSpPr>
              <a:spLocks/>
            </p:cNvSpPr>
            <p:nvPr/>
          </p:nvSpPr>
          <p:spPr bwMode="auto">
            <a:xfrm rot="16200000">
              <a:off x="4272" y="1668"/>
              <a:ext cx="216" cy="432"/>
            </a:xfrm>
            <a:prstGeom prst="rightBrace">
              <a:avLst>
                <a:gd name="adj1" fmla="val 16667"/>
                <a:gd name="adj2" fmla="val 50000"/>
              </a:avLst>
            </a:prstGeom>
            <a:noFill/>
            <a:ln w="9525">
              <a:solidFill>
                <a:srgbClr val="FF0000"/>
              </a:solidFill>
              <a:round/>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72"/>
                                        </p:tgtEl>
                                        <p:attrNameLst>
                                          <p:attrName>style.visibility</p:attrName>
                                        </p:attrNameLst>
                                      </p:cBhvr>
                                      <p:to>
                                        <p:strVal val="visible"/>
                                      </p:to>
                                    </p:set>
                                    <p:animEffect transition="in" filter="wipe(down)">
                                      <p:cBhvr>
                                        <p:cTn id="7" dur="500"/>
                                        <p:tgtEl>
                                          <p:spTgt spid="1947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19508"/>
                                        </p:tgtEl>
                                        <p:attrNameLst>
                                          <p:attrName>style.visibility</p:attrName>
                                        </p:attrNameLst>
                                      </p:cBhvr>
                                      <p:to>
                                        <p:strVal val="visible"/>
                                      </p:to>
                                    </p:set>
                                    <p:animEffect transition="in" filter="strips(downLeft)">
                                      <p:cBhvr>
                                        <p:cTn id="16" dur="500"/>
                                        <p:tgtEl>
                                          <p:spTgt spid="19508"/>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9533"/>
                                        </p:tgtEl>
                                        <p:attrNameLst>
                                          <p:attrName>style.visibility</p:attrName>
                                        </p:attrNameLst>
                                      </p:cBhvr>
                                      <p:to>
                                        <p:strVal val="visible"/>
                                      </p:to>
                                    </p:set>
                                    <p:animEffect transition="in" filter="blinds(horizontal)">
                                      <p:cBhvr>
                                        <p:cTn id="25" dur="500"/>
                                        <p:tgtEl>
                                          <p:spTgt spid="19533"/>
                                        </p:tgtEl>
                                      </p:cBhvr>
                                    </p:animEffec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ssolv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9547"/>
                                        </p:tgtEl>
                                        <p:attrNameLst>
                                          <p:attrName>style.visibility</p:attrName>
                                        </p:attrNameLst>
                                      </p:cBhvr>
                                      <p:to>
                                        <p:strVal val="visible"/>
                                      </p:to>
                                    </p:set>
                                    <p:animEffect transition="in" filter="blinds(horizontal)">
                                      <p:cBhvr>
                                        <p:cTn id="34" dur="500"/>
                                        <p:tgtEl>
                                          <p:spTgt spid="19547"/>
                                        </p:tgtEl>
                                      </p:cBhvr>
                                    </p:animEffect>
                                  </p:childTnLst>
                                </p:cTn>
                              </p:par>
                            </p:childTnLst>
                          </p:cTn>
                        </p:par>
                        <p:par>
                          <p:cTn id="35" fill="hold">
                            <p:stCondLst>
                              <p:cond delay="500"/>
                            </p:stCondLst>
                            <p:childTnLst>
                              <p:par>
                                <p:cTn id="36" presetID="3" presetClass="entr" presetSubtype="1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linds(horizontal)">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randombar(horizontal)">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dissolv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randombar(horizontal)">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blinds(horizontal)">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2" grpId="0" animBg="1"/>
      <p:bldP spid="19508" grpId="0" animBg="1"/>
      <p:bldP spid="19533" grpId="0" animBg="1"/>
      <p:bldP spid="195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304800" y="852487"/>
            <a:ext cx="3429000" cy="2378075"/>
            <a:chOff x="192" y="240"/>
            <a:chExt cx="2160" cy="1498"/>
          </a:xfrm>
        </p:grpSpPr>
        <p:sp>
          <p:nvSpPr>
            <p:cNvPr id="4146" name="Line 4"/>
            <p:cNvSpPr>
              <a:spLocks noChangeShapeType="1"/>
            </p:cNvSpPr>
            <p:nvPr/>
          </p:nvSpPr>
          <p:spPr bwMode="auto">
            <a:xfrm>
              <a:off x="480" y="528"/>
              <a:ext cx="1488" cy="0"/>
            </a:xfrm>
            <a:prstGeom prst="line">
              <a:avLst/>
            </a:prstGeom>
            <a:noFill/>
            <a:ln w="57150" cmpd="dbl">
              <a:solidFill>
                <a:srgbClr val="0000FF"/>
              </a:solidFill>
              <a:round/>
              <a:headEnd/>
              <a:tailEnd/>
            </a:ln>
          </p:spPr>
          <p:txBody>
            <a:bodyPr/>
            <a:lstStyle/>
            <a:p>
              <a:endParaRPr lang="en-US"/>
            </a:p>
          </p:txBody>
        </p:sp>
        <p:sp>
          <p:nvSpPr>
            <p:cNvPr id="4147" name="Text Box 8"/>
            <p:cNvSpPr txBox="1">
              <a:spLocks noChangeArrowheads="1"/>
            </p:cNvSpPr>
            <p:nvPr/>
          </p:nvSpPr>
          <p:spPr bwMode="auto">
            <a:xfrm>
              <a:off x="528" y="494"/>
              <a:ext cx="1536" cy="250"/>
            </a:xfrm>
            <a:prstGeom prst="rect">
              <a:avLst/>
            </a:prstGeom>
            <a:noFill/>
            <a:ln w="9525">
              <a:noFill/>
              <a:miter lim="800000"/>
              <a:headEnd/>
              <a:tailEnd/>
            </a:ln>
          </p:spPr>
          <p:txBody>
            <a:bodyPr>
              <a:spAutoFit/>
            </a:bodyPr>
            <a:lstStyle/>
            <a:p>
              <a:pPr>
                <a:spcBef>
                  <a:spcPct val="50000"/>
                </a:spcBef>
              </a:pPr>
              <a:r>
                <a:rPr lang="en-US" sz="2000" b="1"/>
                <a:t>A T G </a:t>
              </a:r>
              <a:r>
                <a:rPr lang="en-US" sz="2000" b="1">
                  <a:solidFill>
                    <a:srgbClr val="FF3300"/>
                  </a:solidFill>
                </a:rPr>
                <a:t>A A G</a:t>
              </a:r>
              <a:r>
                <a:rPr lang="en-US" sz="2000" b="1"/>
                <a:t> T T T</a:t>
              </a:r>
            </a:p>
          </p:txBody>
        </p:sp>
        <p:sp>
          <p:nvSpPr>
            <p:cNvPr id="4148" name="Line 9"/>
            <p:cNvSpPr>
              <a:spLocks noChangeShapeType="1"/>
            </p:cNvSpPr>
            <p:nvPr/>
          </p:nvSpPr>
          <p:spPr bwMode="auto">
            <a:xfrm>
              <a:off x="480" y="1008"/>
              <a:ext cx="1488" cy="0"/>
            </a:xfrm>
            <a:prstGeom prst="line">
              <a:avLst/>
            </a:prstGeom>
            <a:noFill/>
            <a:ln w="57150" cmpd="dbl">
              <a:solidFill>
                <a:srgbClr val="0000FF"/>
              </a:solidFill>
              <a:round/>
              <a:headEnd/>
              <a:tailEnd/>
            </a:ln>
          </p:spPr>
          <p:txBody>
            <a:bodyPr/>
            <a:lstStyle/>
            <a:p>
              <a:endParaRPr lang="en-US"/>
            </a:p>
          </p:txBody>
        </p:sp>
        <p:sp>
          <p:nvSpPr>
            <p:cNvPr id="4149" name="Text Box 10"/>
            <p:cNvSpPr txBox="1">
              <a:spLocks noChangeArrowheads="1"/>
            </p:cNvSpPr>
            <p:nvPr/>
          </p:nvSpPr>
          <p:spPr bwMode="auto">
            <a:xfrm>
              <a:off x="528" y="781"/>
              <a:ext cx="1536" cy="250"/>
            </a:xfrm>
            <a:prstGeom prst="rect">
              <a:avLst/>
            </a:prstGeom>
            <a:noFill/>
            <a:ln w="9525">
              <a:noFill/>
              <a:miter lim="800000"/>
              <a:headEnd/>
              <a:tailEnd/>
            </a:ln>
          </p:spPr>
          <p:txBody>
            <a:bodyPr>
              <a:spAutoFit/>
            </a:bodyPr>
            <a:lstStyle/>
            <a:p>
              <a:pPr>
                <a:spcBef>
                  <a:spcPct val="50000"/>
                </a:spcBef>
              </a:pPr>
              <a:r>
                <a:rPr lang="en-US" sz="2000" b="1"/>
                <a:t>T A X </a:t>
              </a:r>
              <a:r>
                <a:rPr lang="en-US" sz="2000" b="1">
                  <a:solidFill>
                    <a:srgbClr val="FF3300"/>
                  </a:solidFill>
                </a:rPr>
                <a:t>T T X</a:t>
              </a:r>
              <a:r>
                <a:rPr lang="en-US" sz="2000" b="1"/>
                <a:t> A A A</a:t>
              </a:r>
            </a:p>
          </p:txBody>
        </p:sp>
        <p:sp>
          <p:nvSpPr>
            <p:cNvPr id="4150" name="Text Box 11"/>
            <p:cNvSpPr txBox="1">
              <a:spLocks noChangeArrowheads="1"/>
            </p:cNvSpPr>
            <p:nvPr/>
          </p:nvSpPr>
          <p:spPr bwMode="auto">
            <a:xfrm>
              <a:off x="528" y="1190"/>
              <a:ext cx="1536" cy="250"/>
            </a:xfrm>
            <a:prstGeom prst="rect">
              <a:avLst/>
            </a:prstGeom>
            <a:noFill/>
            <a:ln w="9525">
              <a:noFill/>
              <a:miter lim="800000"/>
              <a:headEnd/>
              <a:tailEnd/>
            </a:ln>
          </p:spPr>
          <p:txBody>
            <a:bodyPr>
              <a:spAutoFit/>
            </a:bodyPr>
            <a:lstStyle/>
            <a:p>
              <a:pPr>
                <a:spcBef>
                  <a:spcPct val="50000"/>
                </a:spcBef>
              </a:pPr>
              <a:r>
                <a:rPr lang="en-US" sz="2000" b="1"/>
                <a:t>A U G </a:t>
              </a:r>
              <a:r>
                <a:rPr lang="en-US" sz="2000" b="1">
                  <a:solidFill>
                    <a:srgbClr val="FF3300"/>
                  </a:solidFill>
                </a:rPr>
                <a:t>A A G</a:t>
              </a:r>
              <a:r>
                <a:rPr lang="en-US" sz="2000" b="1"/>
                <a:t> U U U</a:t>
              </a:r>
            </a:p>
          </p:txBody>
        </p:sp>
        <p:sp>
          <p:nvSpPr>
            <p:cNvPr id="4151" name="Line 12"/>
            <p:cNvSpPr>
              <a:spLocks noChangeShapeType="1"/>
            </p:cNvSpPr>
            <p:nvPr/>
          </p:nvSpPr>
          <p:spPr bwMode="auto">
            <a:xfrm>
              <a:off x="528" y="1200"/>
              <a:ext cx="1488" cy="0"/>
            </a:xfrm>
            <a:prstGeom prst="line">
              <a:avLst/>
            </a:prstGeom>
            <a:noFill/>
            <a:ln w="28575">
              <a:solidFill>
                <a:srgbClr val="FF3300"/>
              </a:solidFill>
              <a:round/>
              <a:headEnd/>
              <a:tailEnd/>
            </a:ln>
          </p:spPr>
          <p:txBody>
            <a:bodyPr/>
            <a:lstStyle/>
            <a:p>
              <a:endParaRPr lang="en-US"/>
            </a:p>
          </p:txBody>
        </p:sp>
        <p:sp>
          <p:nvSpPr>
            <p:cNvPr id="4152" name="Text Box 13"/>
            <p:cNvSpPr txBox="1">
              <a:spLocks noChangeArrowheads="1"/>
            </p:cNvSpPr>
            <p:nvPr/>
          </p:nvSpPr>
          <p:spPr bwMode="auto">
            <a:xfrm>
              <a:off x="480" y="1488"/>
              <a:ext cx="1776" cy="250"/>
            </a:xfrm>
            <a:prstGeom prst="rect">
              <a:avLst/>
            </a:prstGeom>
            <a:noFill/>
            <a:ln w="9525">
              <a:noFill/>
              <a:miter lim="800000"/>
              <a:headEnd/>
              <a:tailEnd/>
            </a:ln>
          </p:spPr>
          <p:txBody>
            <a:bodyPr>
              <a:spAutoFit/>
            </a:bodyPr>
            <a:lstStyle/>
            <a:p>
              <a:pPr>
                <a:spcBef>
                  <a:spcPct val="50000"/>
                </a:spcBef>
              </a:pPr>
              <a:r>
                <a:rPr lang="en-US" sz="2000" b="1">
                  <a:solidFill>
                    <a:srgbClr val="0000FF"/>
                  </a:solidFill>
                </a:rPr>
                <a:t>- Met – Lys – Phe …</a:t>
              </a:r>
            </a:p>
          </p:txBody>
        </p:sp>
        <p:sp>
          <p:nvSpPr>
            <p:cNvPr id="4153" name="Text Box 14"/>
            <p:cNvSpPr txBox="1">
              <a:spLocks noChangeArrowheads="1"/>
            </p:cNvSpPr>
            <p:nvPr/>
          </p:nvSpPr>
          <p:spPr bwMode="auto">
            <a:xfrm>
              <a:off x="192" y="240"/>
              <a:ext cx="2160" cy="250"/>
            </a:xfrm>
            <a:prstGeom prst="rect">
              <a:avLst/>
            </a:prstGeom>
            <a:noFill/>
            <a:ln w="9525">
              <a:noFill/>
              <a:miter lim="800000"/>
              <a:headEnd/>
              <a:tailEnd/>
            </a:ln>
          </p:spPr>
          <p:txBody>
            <a:bodyPr>
              <a:spAutoFit/>
            </a:bodyPr>
            <a:lstStyle/>
            <a:p>
              <a:pPr>
                <a:spcBef>
                  <a:spcPct val="50000"/>
                </a:spcBef>
              </a:pPr>
              <a:r>
                <a:rPr lang="en-US" sz="2000" b="1" dirty="0">
                  <a:solidFill>
                    <a:srgbClr val="008000"/>
                  </a:solidFill>
                  <a:latin typeface="Times New Roman" pitchFamily="18" charset="0"/>
                </a:rPr>
                <a:t>Gen ban </a:t>
              </a:r>
              <a:r>
                <a:rPr lang="en-US" sz="2000" b="1" dirty="0" err="1">
                  <a:solidFill>
                    <a:srgbClr val="008000"/>
                  </a:solidFill>
                  <a:latin typeface="Times New Roman" pitchFamily="18" charset="0"/>
                </a:rPr>
                <a:t>đầu</a:t>
              </a:r>
              <a:r>
                <a:rPr lang="en-US" sz="2000" b="1" dirty="0">
                  <a:solidFill>
                    <a:srgbClr val="008000"/>
                  </a:solidFill>
                  <a:latin typeface="Times New Roman" pitchFamily="18" charset="0"/>
                </a:rPr>
                <a:t> </a:t>
              </a:r>
              <a:r>
                <a:rPr lang="en-US" sz="2000" b="1" dirty="0" err="1">
                  <a:solidFill>
                    <a:srgbClr val="008000"/>
                  </a:solidFill>
                  <a:latin typeface="Times New Roman" pitchFamily="18" charset="0"/>
                </a:rPr>
                <a:t>chưa</a:t>
              </a:r>
              <a:r>
                <a:rPr lang="en-US" sz="2000" b="1" dirty="0">
                  <a:solidFill>
                    <a:srgbClr val="008000"/>
                  </a:solidFill>
                  <a:latin typeface="Times New Roman" pitchFamily="18" charset="0"/>
                </a:rPr>
                <a:t> </a:t>
              </a:r>
              <a:r>
                <a:rPr lang="en-US" sz="2000" b="1" dirty="0" err="1">
                  <a:solidFill>
                    <a:srgbClr val="008000"/>
                  </a:solidFill>
                  <a:latin typeface="Times New Roman" pitchFamily="18" charset="0"/>
                </a:rPr>
                <a:t>bị</a:t>
              </a:r>
              <a:r>
                <a:rPr lang="en-US" sz="2000" b="1" dirty="0">
                  <a:solidFill>
                    <a:srgbClr val="008000"/>
                  </a:solidFill>
                  <a:latin typeface="Times New Roman" pitchFamily="18" charset="0"/>
                </a:rPr>
                <a:t> </a:t>
              </a:r>
              <a:r>
                <a:rPr lang="en-US" sz="2000" b="1" dirty="0" err="1">
                  <a:solidFill>
                    <a:srgbClr val="008000"/>
                  </a:solidFill>
                  <a:latin typeface="Times New Roman" pitchFamily="18" charset="0"/>
                </a:rPr>
                <a:t>đột</a:t>
              </a:r>
              <a:r>
                <a:rPr lang="en-US" sz="2000" b="1" dirty="0">
                  <a:solidFill>
                    <a:srgbClr val="008000"/>
                  </a:solidFill>
                  <a:latin typeface="Times New Roman" pitchFamily="18" charset="0"/>
                </a:rPr>
                <a:t> </a:t>
              </a:r>
              <a:r>
                <a:rPr lang="en-US" sz="2000" b="1" dirty="0" err="1">
                  <a:solidFill>
                    <a:srgbClr val="008000"/>
                  </a:solidFill>
                  <a:latin typeface="Times New Roman" pitchFamily="18" charset="0"/>
                </a:rPr>
                <a:t>biến</a:t>
              </a:r>
              <a:endParaRPr lang="en-US" sz="2000" b="1" dirty="0">
                <a:solidFill>
                  <a:srgbClr val="008000"/>
                </a:solidFill>
                <a:latin typeface="Times New Roman" pitchFamily="18" charset="0"/>
              </a:endParaRPr>
            </a:p>
          </p:txBody>
        </p:sp>
      </p:grpSp>
      <p:grpSp>
        <p:nvGrpSpPr>
          <p:cNvPr id="3" name="Group 37"/>
          <p:cNvGrpSpPr>
            <a:grpSpLocks/>
          </p:cNvGrpSpPr>
          <p:nvPr/>
        </p:nvGrpSpPr>
        <p:grpSpPr bwMode="auto">
          <a:xfrm>
            <a:off x="6705600" y="685800"/>
            <a:ext cx="1981200" cy="533400"/>
            <a:chOff x="4608" y="144"/>
            <a:chExt cx="960" cy="336"/>
          </a:xfrm>
        </p:grpSpPr>
        <p:sp>
          <p:nvSpPr>
            <p:cNvPr id="4143" name="Line 34"/>
            <p:cNvSpPr>
              <a:spLocks noChangeShapeType="1"/>
            </p:cNvSpPr>
            <p:nvPr/>
          </p:nvSpPr>
          <p:spPr bwMode="auto">
            <a:xfrm>
              <a:off x="4608" y="288"/>
              <a:ext cx="0" cy="192"/>
            </a:xfrm>
            <a:prstGeom prst="line">
              <a:avLst/>
            </a:prstGeom>
            <a:noFill/>
            <a:ln w="19050">
              <a:solidFill>
                <a:srgbClr val="FF3300"/>
              </a:solidFill>
              <a:round/>
              <a:headEnd/>
              <a:tailEnd type="triangle" w="med" len="med"/>
            </a:ln>
          </p:spPr>
          <p:txBody>
            <a:bodyPr/>
            <a:lstStyle/>
            <a:p>
              <a:endParaRPr lang="en-US"/>
            </a:p>
          </p:txBody>
        </p:sp>
        <p:sp>
          <p:nvSpPr>
            <p:cNvPr id="4144" name="Line 35"/>
            <p:cNvSpPr>
              <a:spLocks noChangeShapeType="1"/>
            </p:cNvSpPr>
            <p:nvPr/>
          </p:nvSpPr>
          <p:spPr bwMode="auto">
            <a:xfrm flipH="1">
              <a:off x="4608" y="288"/>
              <a:ext cx="240" cy="0"/>
            </a:xfrm>
            <a:prstGeom prst="line">
              <a:avLst/>
            </a:prstGeom>
            <a:noFill/>
            <a:ln w="19050">
              <a:solidFill>
                <a:srgbClr val="FF3300"/>
              </a:solidFill>
              <a:round/>
              <a:headEnd/>
              <a:tailEnd type="triangle" w="med" len="med"/>
            </a:ln>
          </p:spPr>
          <p:txBody>
            <a:bodyPr/>
            <a:lstStyle/>
            <a:p>
              <a:endParaRPr lang="en-US"/>
            </a:p>
          </p:txBody>
        </p:sp>
        <p:sp>
          <p:nvSpPr>
            <p:cNvPr id="4145" name="Text Box 36"/>
            <p:cNvSpPr txBox="1">
              <a:spLocks noChangeArrowheads="1"/>
            </p:cNvSpPr>
            <p:nvPr/>
          </p:nvSpPr>
          <p:spPr bwMode="auto">
            <a:xfrm>
              <a:off x="4848" y="144"/>
              <a:ext cx="720" cy="231"/>
            </a:xfrm>
            <a:prstGeom prst="rect">
              <a:avLst/>
            </a:prstGeom>
            <a:noFill/>
            <a:ln w="9525">
              <a:noFill/>
              <a:miter lim="800000"/>
              <a:headEnd/>
              <a:tailEnd/>
            </a:ln>
          </p:spPr>
          <p:txBody>
            <a:bodyPr>
              <a:spAutoFit/>
            </a:bodyPr>
            <a:lstStyle/>
            <a:p>
              <a:pPr>
                <a:spcBef>
                  <a:spcPct val="50000"/>
                </a:spcBef>
              </a:pPr>
              <a:r>
                <a:rPr lang="en-US" b="1">
                  <a:solidFill>
                    <a:srgbClr val="FF3300"/>
                  </a:solidFill>
                </a:rPr>
                <a:t>Thay thế</a:t>
              </a:r>
            </a:p>
          </p:txBody>
        </p:sp>
      </p:grpSp>
      <p:grpSp>
        <p:nvGrpSpPr>
          <p:cNvPr id="4" name="Group 114"/>
          <p:cNvGrpSpPr>
            <a:grpSpLocks/>
          </p:cNvGrpSpPr>
          <p:nvPr/>
        </p:nvGrpSpPr>
        <p:grpSpPr bwMode="auto">
          <a:xfrm>
            <a:off x="5105400" y="2743200"/>
            <a:ext cx="3657600" cy="396875"/>
            <a:chOff x="3216" y="1766"/>
            <a:chExt cx="2304" cy="250"/>
          </a:xfrm>
        </p:grpSpPr>
        <p:sp>
          <p:nvSpPr>
            <p:cNvPr id="4141" name="Text Box 24"/>
            <p:cNvSpPr txBox="1">
              <a:spLocks noChangeArrowheads="1"/>
            </p:cNvSpPr>
            <p:nvPr/>
          </p:nvSpPr>
          <p:spPr bwMode="auto">
            <a:xfrm>
              <a:off x="3216" y="1766"/>
              <a:ext cx="1776" cy="250"/>
            </a:xfrm>
            <a:prstGeom prst="rect">
              <a:avLst/>
            </a:prstGeom>
            <a:noFill/>
            <a:ln w="9525">
              <a:noFill/>
              <a:miter lim="800000"/>
              <a:headEnd/>
              <a:tailEnd/>
            </a:ln>
          </p:spPr>
          <p:txBody>
            <a:bodyPr>
              <a:spAutoFit/>
            </a:bodyPr>
            <a:lstStyle/>
            <a:p>
              <a:pPr>
                <a:spcBef>
                  <a:spcPct val="50000"/>
                </a:spcBef>
              </a:pPr>
              <a:r>
                <a:rPr lang="en-US" sz="2000" b="1">
                  <a:solidFill>
                    <a:srgbClr val="0000FF"/>
                  </a:solidFill>
                </a:rPr>
                <a:t>- Met – Lys – Phe …</a:t>
              </a:r>
            </a:p>
          </p:txBody>
        </p:sp>
        <p:sp>
          <p:nvSpPr>
            <p:cNvPr id="4142" name="Text Box 40"/>
            <p:cNvSpPr txBox="1">
              <a:spLocks noChangeArrowheads="1"/>
            </p:cNvSpPr>
            <p:nvPr/>
          </p:nvSpPr>
          <p:spPr bwMode="auto">
            <a:xfrm>
              <a:off x="4752" y="1776"/>
              <a:ext cx="768" cy="231"/>
            </a:xfrm>
            <a:prstGeom prst="rect">
              <a:avLst/>
            </a:prstGeom>
            <a:noFill/>
            <a:ln w="9525">
              <a:noFill/>
              <a:miter lim="800000"/>
              <a:headEnd/>
              <a:tailEnd/>
            </a:ln>
          </p:spPr>
          <p:txBody>
            <a:bodyPr>
              <a:spAutoFit/>
            </a:bodyPr>
            <a:lstStyle/>
            <a:p>
              <a:pPr>
                <a:spcBef>
                  <a:spcPct val="50000"/>
                </a:spcBef>
              </a:pPr>
              <a:r>
                <a:rPr lang="en-US" b="1">
                  <a:solidFill>
                    <a:srgbClr val="FF3300"/>
                  </a:solidFill>
                </a:rPr>
                <a:t>pôlipeptit</a:t>
              </a:r>
            </a:p>
          </p:txBody>
        </p:sp>
      </p:grpSp>
      <p:sp>
        <p:nvSpPr>
          <p:cNvPr id="4101" name="WordArt 43"/>
          <p:cNvSpPr>
            <a:spLocks noChangeArrowheads="1" noChangeShapeType="1" noTextEdit="1"/>
          </p:cNvSpPr>
          <p:nvPr/>
        </p:nvSpPr>
        <p:spPr bwMode="auto">
          <a:xfrm>
            <a:off x="321860" y="124115"/>
            <a:ext cx="5305425" cy="533400"/>
          </a:xfrm>
          <a:prstGeom prst="rect">
            <a:avLst/>
          </a:prstGeom>
        </p:spPr>
        <p:txBody>
          <a:bodyPr wrap="none" fromWordArt="1">
            <a:prstTxWarp prst="textPlain">
              <a:avLst>
                <a:gd name="adj" fmla="val 50000"/>
              </a:avLst>
            </a:prstTxWarp>
          </a:bodyPr>
          <a:lstStyle/>
          <a:p>
            <a:pPr algn="ctr"/>
            <a:r>
              <a:rPr lang="en-US" sz="3600" b="1" kern="10" dirty="0" smtClean="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2. </a:t>
            </a:r>
            <a:r>
              <a:rPr lang="vi-VN" sz="3600" b="1" kern="10" dirty="0" smtClean="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Các </a:t>
            </a:r>
            <a:r>
              <a:rPr lang="vi-VN" sz="36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dạng đột biến điểm</a:t>
            </a:r>
            <a:endParaRPr lang="en-US" sz="36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sp>
        <p:nvSpPr>
          <p:cNvPr id="4102" name="Text Box 100"/>
          <p:cNvSpPr txBox="1">
            <a:spLocks noChangeArrowheads="1"/>
          </p:cNvSpPr>
          <p:nvPr/>
        </p:nvSpPr>
        <p:spPr bwMode="auto">
          <a:xfrm>
            <a:off x="152400" y="1516063"/>
            <a:ext cx="304800" cy="457200"/>
          </a:xfrm>
          <a:prstGeom prst="rect">
            <a:avLst/>
          </a:prstGeom>
          <a:solidFill>
            <a:srgbClr val="FF3300"/>
          </a:solidFill>
          <a:ln w="9525">
            <a:noFill/>
            <a:miter lim="800000"/>
            <a:headEnd/>
            <a:tailEnd/>
          </a:ln>
        </p:spPr>
        <p:txBody>
          <a:bodyPr>
            <a:spAutoFit/>
          </a:bodyPr>
          <a:lstStyle/>
          <a:p>
            <a:pPr>
              <a:spcBef>
                <a:spcPct val="50000"/>
              </a:spcBef>
            </a:pPr>
            <a:r>
              <a:rPr lang="en-US" sz="2400" b="1">
                <a:solidFill>
                  <a:srgbClr val="FFFF00"/>
                </a:solidFill>
              </a:rPr>
              <a:t>I</a:t>
            </a:r>
          </a:p>
        </p:txBody>
      </p:sp>
      <p:grpSp>
        <p:nvGrpSpPr>
          <p:cNvPr id="5" name="Group 112"/>
          <p:cNvGrpSpPr>
            <a:grpSpLocks/>
          </p:cNvGrpSpPr>
          <p:nvPr/>
        </p:nvGrpSpPr>
        <p:grpSpPr bwMode="auto">
          <a:xfrm>
            <a:off x="3200400" y="1225550"/>
            <a:ext cx="5334000" cy="847725"/>
            <a:chOff x="1968" y="772"/>
            <a:chExt cx="3360" cy="534"/>
          </a:xfrm>
        </p:grpSpPr>
        <p:sp>
          <p:nvSpPr>
            <p:cNvPr id="4134" name="Line 16"/>
            <p:cNvSpPr>
              <a:spLocks noChangeShapeType="1"/>
            </p:cNvSpPr>
            <p:nvPr/>
          </p:nvSpPr>
          <p:spPr bwMode="auto">
            <a:xfrm>
              <a:off x="1968" y="1056"/>
              <a:ext cx="672" cy="0"/>
            </a:xfrm>
            <a:prstGeom prst="line">
              <a:avLst/>
            </a:prstGeom>
            <a:noFill/>
            <a:ln w="28575">
              <a:solidFill>
                <a:srgbClr val="0000FF"/>
              </a:solidFill>
              <a:round/>
              <a:headEnd/>
              <a:tailEnd type="triangle" w="med" len="med"/>
            </a:ln>
          </p:spPr>
          <p:txBody>
            <a:bodyPr/>
            <a:lstStyle/>
            <a:p>
              <a:endParaRPr lang="en-US"/>
            </a:p>
          </p:txBody>
        </p:sp>
        <p:sp>
          <p:nvSpPr>
            <p:cNvPr id="4135" name="Line 18"/>
            <p:cNvSpPr>
              <a:spLocks noChangeShapeType="1"/>
            </p:cNvSpPr>
            <p:nvPr/>
          </p:nvSpPr>
          <p:spPr bwMode="auto">
            <a:xfrm>
              <a:off x="3216" y="806"/>
              <a:ext cx="1488" cy="0"/>
            </a:xfrm>
            <a:prstGeom prst="line">
              <a:avLst/>
            </a:prstGeom>
            <a:noFill/>
            <a:ln w="57150" cmpd="dbl">
              <a:solidFill>
                <a:srgbClr val="0000FF"/>
              </a:solidFill>
              <a:round/>
              <a:headEnd/>
              <a:tailEnd/>
            </a:ln>
          </p:spPr>
          <p:txBody>
            <a:bodyPr/>
            <a:lstStyle/>
            <a:p>
              <a:endParaRPr lang="en-US"/>
            </a:p>
          </p:txBody>
        </p:sp>
        <p:sp>
          <p:nvSpPr>
            <p:cNvPr id="4136" name="Text Box 19"/>
            <p:cNvSpPr txBox="1">
              <a:spLocks noChangeArrowheads="1"/>
            </p:cNvSpPr>
            <p:nvPr/>
          </p:nvSpPr>
          <p:spPr bwMode="auto">
            <a:xfrm>
              <a:off x="3264" y="772"/>
              <a:ext cx="1536" cy="250"/>
            </a:xfrm>
            <a:prstGeom prst="rect">
              <a:avLst/>
            </a:prstGeom>
            <a:noFill/>
            <a:ln w="9525">
              <a:noFill/>
              <a:miter lim="800000"/>
              <a:headEnd/>
              <a:tailEnd/>
            </a:ln>
          </p:spPr>
          <p:txBody>
            <a:bodyPr>
              <a:spAutoFit/>
            </a:bodyPr>
            <a:lstStyle/>
            <a:p>
              <a:pPr>
                <a:spcBef>
                  <a:spcPct val="50000"/>
                </a:spcBef>
              </a:pPr>
              <a:r>
                <a:rPr lang="en-US" sz="2000" b="1"/>
                <a:t>A T G </a:t>
              </a:r>
              <a:r>
                <a:rPr lang="en-US" sz="2000" b="1">
                  <a:solidFill>
                    <a:srgbClr val="FF3300"/>
                  </a:solidFill>
                </a:rPr>
                <a:t>A A A </a:t>
              </a:r>
              <a:r>
                <a:rPr lang="en-US" sz="2000" b="1"/>
                <a:t>T T T</a:t>
              </a:r>
            </a:p>
          </p:txBody>
        </p:sp>
        <p:sp>
          <p:nvSpPr>
            <p:cNvPr id="4137" name="Line 20"/>
            <p:cNvSpPr>
              <a:spLocks noChangeShapeType="1"/>
            </p:cNvSpPr>
            <p:nvPr/>
          </p:nvSpPr>
          <p:spPr bwMode="auto">
            <a:xfrm>
              <a:off x="3216" y="1286"/>
              <a:ext cx="1488" cy="0"/>
            </a:xfrm>
            <a:prstGeom prst="line">
              <a:avLst/>
            </a:prstGeom>
            <a:noFill/>
            <a:ln w="57150" cmpd="dbl">
              <a:solidFill>
                <a:srgbClr val="0000FF"/>
              </a:solidFill>
              <a:round/>
              <a:headEnd/>
              <a:tailEnd/>
            </a:ln>
          </p:spPr>
          <p:txBody>
            <a:bodyPr/>
            <a:lstStyle/>
            <a:p>
              <a:endParaRPr lang="en-US"/>
            </a:p>
          </p:txBody>
        </p:sp>
        <p:sp>
          <p:nvSpPr>
            <p:cNvPr id="4138" name="Text Box 21"/>
            <p:cNvSpPr txBox="1">
              <a:spLocks noChangeArrowheads="1"/>
            </p:cNvSpPr>
            <p:nvPr/>
          </p:nvSpPr>
          <p:spPr bwMode="auto">
            <a:xfrm>
              <a:off x="3264" y="1056"/>
              <a:ext cx="1632" cy="250"/>
            </a:xfrm>
            <a:prstGeom prst="rect">
              <a:avLst/>
            </a:prstGeom>
            <a:noFill/>
            <a:ln w="9525">
              <a:noFill/>
              <a:miter lim="800000"/>
              <a:headEnd/>
              <a:tailEnd/>
            </a:ln>
          </p:spPr>
          <p:txBody>
            <a:bodyPr>
              <a:spAutoFit/>
            </a:bodyPr>
            <a:lstStyle/>
            <a:p>
              <a:pPr>
                <a:spcBef>
                  <a:spcPct val="50000"/>
                </a:spcBef>
              </a:pPr>
              <a:r>
                <a:rPr lang="en-US" sz="2000" b="1"/>
                <a:t>T A X  </a:t>
              </a:r>
              <a:r>
                <a:rPr lang="en-US" sz="2000" b="1">
                  <a:solidFill>
                    <a:srgbClr val="FF3300"/>
                  </a:solidFill>
                </a:rPr>
                <a:t>T T</a:t>
              </a:r>
              <a:r>
                <a:rPr lang="en-US" sz="2000" b="1"/>
                <a:t> </a:t>
              </a:r>
              <a:r>
                <a:rPr lang="en-US" sz="2000" b="1">
                  <a:solidFill>
                    <a:srgbClr val="FF3300"/>
                  </a:solidFill>
                </a:rPr>
                <a:t>T </a:t>
              </a:r>
              <a:r>
                <a:rPr lang="en-US" sz="2000" b="1"/>
                <a:t>A A A</a:t>
              </a:r>
            </a:p>
          </p:txBody>
        </p:sp>
        <p:sp>
          <p:nvSpPr>
            <p:cNvPr id="4139" name="Text Box 38"/>
            <p:cNvSpPr txBox="1">
              <a:spLocks noChangeArrowheads="1"/>
            </p:cNvSpPr>
            <p:nvPr/>
          </p:nvSpPr>
          <p:spPr bwMode="auto">
            <a:xfrm>
              <a:off x="4800" y="864"/>
              <a:ext cx="528" cy="231"/>
            </a:xfrm>
            <a:prstGeom prst="rect">
              <a:avLst/>
            </a:prstGeom>
            <a:noFill/>
            <a:ln w="9525">
              <a:noFill/>
              <a:miter lim="800000"/>
              <a:headEnd/>
              <a:tailEnd/>
            </a:ln>
          </p:spPr>
          <p:txBody>
            <a:bodyPr>
              <a:spAutoFit/>
            </a:bodyPr>
            <a:lstStyle/>
            <a:p>
              <a:pPr>
                <a:spcBef>
                  <a:spcPct val="50000"/>
                </a:spcBef>
              </a:pPr>
              <a:r>
                <a:rPr lang="en-US" b="1">
                  <a:solidFill>
                    <a:srgbClr val="0000FF"/>
                  </a:solidFill>
                </a:rPr>
                <a:t>ADN</a:t>
              </a:r>
            </a:p>
          </p:txBody>
        </p:sp>
        <p:sp>
          <p:nvSpPr>
            <p:cNvPr id="4140" name="Text Box 101"/>
            <p:cNvSpPr txBox="1">
              <a:spLocks noChangeArrowheads="1"/>
            </p:cNvSpPr>
            <p:nvPr/>
          </p:nvSpPr>
          <p:spPr bwMode="auto">
            <a:xfrm>
              <a:off x="2736" y="912"/>
              <a:ext cx="240" cy="288"/>
            </a:xfrm>
            <a:prstGeom prst="rect">
              <a:avLst/>
            </a:prstGeom>
            <a:solidFill>
              <a:srgbClr val="FF3300"/>
            </a:solidFill>
            <a:ln w="9525">
              <a:noFill/>
              <a:miter lim="800000"/>
              <a:headEnd/>
              <a:tailEnd/>
            </a:ln>
          </p:spPr>
          <p:txBody>
            <a:bodyPr>
              <a:spAutoFit/>
            </a:bodyPr>
            <a:lstStyle/>
            <a:p>
              <a:pPr algn="ctr">
                <a:spcBef>
                  <a:spcPct val="50000"/>
                </a:spcBef>
              </a:pPr>
              <a:r>
                <a:rPr lang="en-US" sz="2400" b="1">
                  <a:solidFill>
                    <a:srgbClr val="FFFF00"/>
                  </a:solidFill>
                </a:rPr>
                <a:t>II</a:t>
              </a:r>
            </a:p>
          </p:txBody>
        </p:sp>
      </p:grpSp>
      <p:sp>
        <p:nvSpPr>
          <p:cNvPr id="4104" name="Text Box 103"/>
          <p:cNvSpPr txBox="1">
            <a:spLocks noChangeArrowheads="1"/>
          </p:cNvSpPr>
          <p:nvPr/>
        </p:nvSpPr>
        <p:spPr bwMode="auto">
          <a:xfrm>
            <a:off x="5029200" y="5029200"/>
            <a:ext cx="762000" cy="366713"/>
          </a:xfrm>
          <a:prstGeom prst="rect">
            <a:avLst/>
          </a:prstGeom>
          <a:noFill/>
          <a:ln w="9525">
            <a:noFill/>
            <a:miter lim="800000"/>
            <a:headEnd/>
            <a:tailEnd/>
          </a:ln>
        </p:spPr>
        <p:txBody>
          <a:bodyPr>
            <a:spAutoFit/>
          </a:bodyPr>
          <a:lstStyle/>
          <a:p>
            <a:pPr>
              <a:spcBef>
                <a:spcPct val="50000"/>
              </a:spcBef>
            </a:pPr>
            <a:endParaRPr lang="en-US" i="1"/>
          </a:p>
        </p:txBody>
      </p:sp>
      <p:grpSp>
        <p:nvGrpSpPr>
          <p:cNvPr id="6" name="Group 113"/>
          <p:cNvGrpSpPr>
            <a:grpSpLocks/>
          </p:cNvGrpSpPr>
          <p:nvPr/>
        </p:nvGrpSpPr>
        <p:grpSpPr bwMode="auto">
          <a:xfrm>
            <a:off x="5181600" y="2330450"/>
            <a:ext cx="3505200" cy="398463"/>
            <a:chOff x="3264" y="1468"/>
            <a:chExt cx="2208" cy="251"/>
          </a:xfrm>
        </p:grpSpPr>
        <p:sp>
          <p:nvSpPr>
            <p:cNvPr id="4130" name="Text Box 22"/>
            <p:cNvSpPr txBox="1">
              <a:spLocks noChangeArrowheads="1"/>
            </p:cNvSpPr>
            <p:nvPr/>
          </p:nvSpPr>
          <p:spPr bwMode="auto">
            <a:xfrm>
              <a:off x="3264" y="1468"/>
              <a:ext cx="1536" cy="250"/>
            </a:xfrm>
            <a:prstGeom prst="rect">
              <a:avLst/>
            </a:prstGeom>
            <a:noFill/>
            <a:ln w="9525">
              <a:noFill/>
              <a:miter lim="800000"/>
              <a:headEnd/>
              <a:tailEnd/>
            </a:ln>
          </p:spPr>
          <p:txBody>
            <a:bodyPr>
              <a:spAutoFit/>
            </a:bodyPr>
            <a:lstStyle/>
            <a:p>
              <a:pPr>
                <a:spcBef>
                  <a:spcPct val="50000"/>
                </a:spcBef>
              </a:pPr>
              <a:r>
                <a:rPr lang="en-US" sz="2000" b="1"/>
                <a:t>A U G </a:t>
              </a:r>
              <a:r>
                <a:rPr lang="en-US" sz="2000" b="1">
                  <a:solidFill>
                    <a:srgbClr val="FF3300"/>
                  </a:solidFill>
                </a:rPr>
                <a:t>A A A</a:t>
              </a:r>
              <a:r>
                <a:rPr lang="en-US" sz="2000" b="1"/>
                <a:t> U U U</a:t>
              </a:r>
            </a:p>
          </p:txBody>
        </p:sp>
        <p:sp>
          <p:nvSpPr>
            <p:cNvPr id="4131" name="Line 23"/>
            <p:cNvSpPr>
              <a:spLocks noChangeShapeType="1"/>
            </p:cNvSpPr>
            <p:nvPr/>
          </p:nvSpPr>
          <p:spPr bwMode="auto">
            <a:xfrm>
              <a:off x="3264" y="1478"/>
              <a:ext cx="1488" cy="0"/>
            </a:xfrm>
            <a:prstGeom prst="line">
              <a:avLst/>
            </a:prstGeom>
            <a:noFill/>
            <a:ln w="28575">
              <a:solidFill>
                <a:srgbClr val="FF3300"/>
              </a:solidFill>
              <a:round/>
              <a:headEnd/>
              <a:tailEnd/>
            </a:ln>
          </p:spPr>
          <p:txBody>
            <a:bodyPr/>
            <a:lstStyle/>
            <a:p>
              <a:endParaRPr lang="en-US"/>
            </a:p>
          </p:txBody>
        </p:sp>
        <p:sp>
          <p:nvSpPr>
            <p:cNvPr id="4132" name="Text Box 39"/>
            <p:cNvSpPr txBox="1">
              <a:spLocks noChangeArrowheads="1"/>
            </p:cNvSpPr>
            <p:nvPr/>
          </p:nvSpPr>
          <p:spPr bwMode="auto">
            <a:xfrm>
              <a:off x="4848" y="1488"/>
              <a:ext cx="624" cy="231"/>
            </a:xfrm>
            <a:prstGeom prst="rect">
              <a:avLst/>
            </a:prstGeom>
            <a:noFill/>
            <a:ln w="9525">
              <a:noFill/>
              <a:miter lim="800000"/>
              <a:headEnd/>
              <a:tailEnd/>
            </a:ln>
          </p:spPr>
          <p:txBody>
            <a:bodyPr>
              <a:spAutoFit/>
            </a:bodyPr>
            <a:lstStyle/>
            <a:p>
              <a:pPr>
                <a:spcBef>
                  <a:spcPct val="50000"/>
                </a:spcBef>
              </a:pPr>
              <a:endParaRPr lang="en-US" b="1">
                <a:solidFill>
                  <a:srgbClr val="0000FF"/>
                </a:solidFill>
              </a:endParaRPr>
            </a:p>
          </p:txBody>
        </p:sp>
        <p:sp>
          <p:nvSpPr>
            <p:cNvPr id="4133" name="Text Box 111"/>
            <p:cNvSpPr txBox="1">
              <a:spLocks noChangeArrowheads="1"/>
            </p:cNvSpPr>
            <p:nvPr/>
          </p:nvSpPr>
          <p:spPr bwMode="auto">
            <a:xfrm>
              <a:off x="4848" y="1488"/>
              <a:ext cx="624" cy="231"/>
            </a:xfrm>
            <a:prstGeom prst="rect">
              <a:avLst/>
            </a:prstGeom>
            <a:noFill/>
            <a:ln w="9525">
              <a:noFill/>
              <a:miter lim="800000"/>
              <a:headEnd/>
              <a:tailEnd/>
            </a:ln>
          </p:spPr>
          <p:txBody>
            <a:bodyPr>
              <a:spAutoFit/>
            </a:bodyPr>
            <a:lstStyle/>
            <a:p>
              <a:pPr>
                <a:spcBef>
                  <a:spcPct val="50000"/>
                </a:spcBef>
              </a:pPr>
              <a:r>
                <a:rPr lang="en-US" b="1">
                  <a:solidFill>
                    <a:srgbClr val="0000FF"/>
                  </a:solidFill>
                </a:rPr>
                <a:t>mARN</a:t>
              </a:r>
            </a:p>
          </p:txBody>
        </p:sp>
      </p:grpSp>
      <p:grpSp>
        <p:nvGrpSpPr>
          <p:cNvPr id="7" name="Group 130"/>
          <p:cNvGrpSpPr>
            <a:grpSpLocks/>
          </p:cNvGrpSpPr>
          <p:nvPr/>
        </p:nvGrpSpPr>
        <p:grpSpPr bwMode="auto">
          <a:xfrm>
            <a:off x="3200400" y="1752600"/>
            <a:ext cx="4800600" cy="4800600"/>
            <a:chOff x="2640" y="1406"/>
            <a:chExt cx="3024" cy="2772"/>
          </a:xfrm>
        </p:grpSpPr>
        <p:sp>
          <p:nvSpPr>
            <p:cNvPr id="4118" name="Line 118"/>
            <p:cNvSpPr>
              <a:spLocks noChangeShapeType="1"/>
            </p:cNvSpPr>
            <p:nvPr/>
          </p:nvSpPr>
          <p:spPr bwMode="auto">
            <a:xfrm>
              <a:off x="2640" y="1406"/>
              <a:ext cx="816" cy="1496"/>
            </a:xfrm>
            <a:prstGeom prst="line">
              <a:avLst/>
            </a:prstGeom>
            <a:noFill/>
            <a:ln w="28575">
              <a:solidFill>
                <a:srgbClr val="0000FF"/>
              </a:solidFill>
              <a:round/>
              <a:headEnd/>
              <a:tailEnd type="triangle" w="med" len="med"/>
            </a:ln>
          </p:spPr>
          <p:txBody>
            <a:bodyPr/>
            <a:lstStyle/>
            <a:p>
              <a:endParaRPr lang="en-US"/>
            </a:p>
          </p:txBody>
        </p:sp>
        <p:sp>
          <p:nvSpPr>
            <p:cNvPr id="4119" name="Line 119"/>
            <p:cNvSpPr>
              <a:spLocks noChangeShapeType="1"/>
            </p:cNvSpPr>
            <p:nvPr/>
          </p:nvSpPr>
          <p:spPr bwMode="auto">
            <a:xfrm>
              <a:off x="3658" y="2966"/>
              <a:ext cx="1488" cy="0"/>
            </a:xfrm>
            <a:prstGeom prst="line">
              <a:avLst/>
            </a:prstGeom>
            <a:noFill/>
            <a:ln w="57150" cmpd="dbl">
              <a:solidFill>
                <a:srgbClr val="0000FF"/>
              </a:solidFill>
              <a:round/>
              <a:headEnd/>
              <a:tailEnd/>
            </a:ln>
          </p:spPr>
          <p:txBody>
            <a:bodyPr/>
            <a:lstStyle/>
            <a:p>
              <a:endParaRPr lang="en-US"/>
            </a:p>
          </p:txBody>
        </p:sp>
        <p:sp>
          <p:nvSpPr>
            <p:cNvPr id="4120" name="Text Box 120"/>
            <p:cNvSpPr txBox="1">
              <a:spLocks noChangeArrowheads="1"/>
            </p:cNvSpPr>
            <p:nvPr/>
          </p:nvSpPr>
          <p:spPr bwMode="auto">
            <a:xfrm>
              <a:off x="3629" y="2932"/>
              <a:ext cx="1824" cy="250"/>
            </a:xfrm>
            <a:prstGeom prst="rect">
              <a:avLst/>
            </a:prstGeom>
            <a:noFill/>
            <a:ln w="9525">
              <a:noFill/>
              <a:miter lim="800000"/>
              <a:headEnd/>
              <a:tailEnd/>
            </a:ln>
          </p:spPr>
          <p:txBody>
            <a:bodyPr>
              <a:spAutoFit/>
            </a:bodyPr>
            <a:lstStyle/>
            <a:p>
              <a:pPr>
                <a:spcBef>
                  <a:spcPct val="50000"/>
                </a:spcBef>
              </a:pPr>
              <a:r>
                <a:rPr lang="en-US" sz="2000" b="1"/>
                <a:t>A T G    </a:t>
              </a:r>
              <a:r>
                <a:rPr lang="en-US" sz="2000" b="1">
                  <a:solidFill>
                    <a:srgbClr val="FF3300"/>
                  </a:solidFill>
                </a:rPr>
                <a:t>A X</a:t>
              </a:r>
              <a:r>
                <a:rPr lang="en-US" sz="2000" b="1"/>
                <a:t> T</a:t>
              </a:r>
              <a:r>
                <a:rPr lang="en-US" sz="2000" b="1">
                  <a:solidFill>
                    <a:srgbClr val="FF3300"/>
                  </a:solidFill>
                </a:rPr>
                <a:t> </a:t>
              </a:r>
              <a:r>
                <a:rPr lang="en-US" sz="2000" b="1"/>
                <a:t>T T </a:t>
              </a:r>
            </a:p>
          </p:txBody>
        </p:sp>
        <p:sp>
          <p:nvSpPr>
            <p:cNvPr id="4121" name="Line 121"/>
            <p:cNvSpPr>
              <a:spLocks noChangeShapeType="1"/>
            </p:cNvSpPr>
            <p:nvPr/>
          </p:nvSpPr>
          <p:spPr bwMode="auto">
            <a:xfrm>
              <a:off x="3658" y="3446"/>
              <a:ext cx="1488" cy="0"/>
            </a:xfrm>
            <a:prstGeom prst="line">
              <a:avLst/>
            </a:prstGeom>
            <a:noFill/>
            <a:ln w="57150" cmpd="dbl">
              <a:solidFill>
                <a:srgbClr val="0000FF"/>
              </a:solidFill>
              <a:round/>
              <a:headEnd/>
              <a:tailEnd/>
            </a:ln>
          </p:spPr>
          <p:txBody>
            <a:bodyPr/>
            <a:lstStyle/>
            <a:p>
              <a:endParaRPr lang="en-US"/>
            </a:p>
          </p:txBody>
        </p:sp>
        <p:sp>
          <p:nvSpPr>
            <p:cNvPr id="4122" name="Text Box 122"/>
            <p:cNvSpPr txBox="1">
              <a:spLocks noChangeArrowheads="1"/>
            </p:cNvSpPr>
            <p:nvPr/>
          </p:nvSpPr>
          <p:spPr bwMode="auto">
            <a:xfrm>
              <a:off x="3629" y="3216"/>
              <a:ext cx="1872" cy="250"/>
            </a:xfrm>
            <a:prstGeom prst="rect">
              <a:avLst/>
            </a:prstGeom>
            <a:noFill/>
            <a:ln w="9525">
              <a:noFill/>
              <a:miter lim="800000"/>
              <a:headEnd/>
              <a:tailEnd/>
            </a:ln>
          </p:spPr>
          <p:txBody>
            <a:bodyPr>
              <a:spAutoFit/>
            </a:bodyPr>
            <a:lstStyle/>
            <a:p>
              <a:pPr>
                <a:spcBef>
                  <a:spcPct val="50000"/>
                </a:spcBef>
              </a:pPr>
              <a:r>
                <a:rPr lang="en-US" sz="2000" b="1"/>
                <a:t>T A X     </a:t>
              </a:r>
              <a:r>
                <a:rPr lang="en-US" sz="2000" b="1">
                  <a:solidFill>
                    <a:srgbClr val="FF3300"/>
                  </a:solidFill>
                </a:rPr>
                <a:t>T G</a:t>
              </a:r>
              <a:r>
                <a:rPr lang="en-US" sz="2000" b="1"/>
                <a:t> A</a:t>
              </a:r>
              <a:r>
                <a:rPr lang="en-US" sz="2000" b="1">
                  <a:solidFill>
                    <a:srgbClr val="FF3300"/>
                  </a:solidFill>
                </a:rPr>
                <a:t> </a:t>
              </a:r>
              <a:r>
                <a:rPr lang="en-US" sz="2000" b="1"/>
                <a:t>A A </a:t>
              </a:r>
            </a:p>
          </p:txBody>
        </p:sp>
        <p:sp>
          <p:nvSpPr>
            <p:cNvPr id="4123" name="Text Box 123"/>
            <p:cNvSpPr txBox="1">
              <a:spLocks noChangeArrowheads="1"/>
            </p:cNvSpPr>
            <p:nvPr/>
          </p:nvSpPr>
          <p:spPr bwMode="auto">
            <a:xfrm>
              <a:off x="3984" y="2928"/>
              <a:ext cx="336" cy="231"/>
            </a:xfrm>
            <a:prstGeom prst="rect">
              <a:avLst/>
            </a:prstGeom>
            <a:noFill/>
            <a:ln w="9525">
              <a:noFill/>
              <a:miter lim="800000"/>
              <a:headEnd/>
              <a:tailEnd/>
            </a:ln>
          </p:spPr>
          <p:txBody>
            <a:bodyPr wrap="square">
              <a:spAutoFit/>
            </a:bodyPr>
            <a:lstStyle/>
            <a:p>
              <a:pPr>
                <a:spcBef>
                  <a:spcPct val="50000"/>
                </a:spcBef>
              </a:pPr>
              <a:r>
                <a:rPr lang="en-US" sz="2000" b="1" dirty="0">
                  <a:solidFill>
                    <a:srgbClr val="FF3300"/>
                  </a:solidFill>
                </a:rPr>
                <a:t>A</a:t>
              </a:r>
            </a:p>
          </p:txBody>
        </p:sp>
        <p:sp>
          <p:nvSpPr>
            <p:cNvPr id="4124" name="Text Box 124"/>
            <p:cNvSpPr txBox="1">
              <a:spLocks noChangeArrowheads="1"/>
            </p:cNvSpPr>
            <p:nvPr/>
          </p:nvSpPr>
          <p:spPr bwMode="auto">
            <a:xfrm>
              <a:off x="4032" y="3210"/>
              <a:ext cx="115" cy="231"/>
            </a:xfrm>
            <a:prstGeom prst="rect">
              <a:avLst/>
            </a:prstGeom>
            <a:noFill/>
            <a:ln w="9525">
              <a:noFill/>
              <a:miter lim="800000"/>
              <a:headEnd/>
              <a:tailEnd/>
            </a:ln>
          </p:spPr>
          <p:txBody>
            <a:bodyPr wrap="square">
              <a:spAutoFit/>
            </a:bodyPr>
            <a:lstStyle/>
            <a:p>
              <a:pPr>
                <a:spcBef>
                  <a:spcPct val="50000"/>
                </a:spcBef>
              </a:pPr>
              <a:r>
                <a:rPr lang="en-US" sz="2000" b="1" dirty="0">
                  <a:solidFill>
                    <a:srgbClr val="FF3300"/>
                  </a:solidFill>
                </a:rPr>
                <a:t>T</a:t>
              </a:r>
            </a:p>
          </p:txBody>
        </p:sp>
        <p:sp>
          <p:nvSpPr>
            <p:cNvPr id="4125" name="Text Box 125"/>
            <p:cNvSpPr txBox="1">
              <a:spLocks noChangeArrowheads="1"/>
            </p:cNvSpPr>
            <p:nvPr/>
          </p:nvSpPr>
          <p:spPr bwMode="auto">
            <a:xfrm>
              <a:off x="3629" y="3628"/>
              <a:ext cx="2035" cy="250"/>
            </a:xfrm>
            <a:prstGeom prst="rect">
              <a:avLst/>
            </a:prstGeom>
            <a:noFill/>
            <a:ln w="9525">
              <a:noFill/>
              <a:miter lim="800000"/>
              <a:headEnd/>
              <a:tailEnd/>
            </a:ln>
          </p:spPr>
          <p:txBody>
            <a:bodyPr>
              <a:spAutoFit/>
            </a:bodyPr>
            <a:lstStyle/>
            <a:p>
              <a:pPr>
                <a:spcBef>
                  <a:spcPct val="50000"/>
                </a:spcBef>
              </a:pPr>
              <a:r>
                <a:rPr lang="en-US" sz="2000" b="1"/>
                <a:t>A U G </a:t>
              </a:r>
              <a:r>
                <a:rPr lang="en-US" sz="2000" b="1">
                  <a:solidFill>
                    <a:srgbClr val="FF0000"/>
                  </a:solidFill>
                </a:rPr>
                <a:t>A</a:t>
              </a:r>
              <a:r>
                <a:rPr lang="en-US" sz="2000" b="1">
                  <a:solidFill>
                    <a:srgbClr val="FF3300"/>
                  </a:solidFill>
                </a:rPr>
                <a:t> A X </a:t>
              </a:r>
              <a:r>
                <a:rPr lang="en-US" sz="2000" b="1"/>
                <a:t>U</a:t>
              </a:r>
              <a:r>
                <a:rPr lang="en-US" sz="2000" b="1">
                  <a:solidFill>
                    <a:srgbClr val="FF3300"/>
                  </a:solidFill>
                </a:rPr>
                <a:t> </a:t>
              </a:r>
              <a:r>
                <a:rPr lang="en-US" sz="2000" b="1"/>
                <a:t>U U </a:t>
              </a:r>
            </a:p>
          </p:txBody>
        </p:sp>
        <p:sp>
          <p:nvSpPr>
            <p:cNvPr id="4126" name="Line 126"/>
            <p:cNvSpPr>
              <a:spLocks noChangeShapeType="1"/>
            </p:cNvSpPr>
            <p:nvPr/>
          </p:nvSpPr>
          <p:spPr bwMode="auto">
            <a:xfrm>
              <a:off x="3658" y="3600"/>
              <a:ext cx="1488" cy="0"/>
            </a:xfrm>
            <a:prstGeom prst="line">
              <a:avLst/>
            </a:prstGeom>
            <a:noFill/>
            <a:ln w="28575">
              <a:solidFill>
                <a:srgbClr val="FF3300"/>
              </a:solidFill>
              <a:round/>
              <a:headEnd/>
              <a:tailEnd/>
            </a:ln>
          </p:spPr>
          <p:txBody>
            <a:bodyPr/>
            <a:lstStyle/>
            <a:p>
              <a:endParaRPr lang="en-US"/>
            </a:p>
          </p:txBody>
        </p:sp>
        <p:sp>
          <p:nvSpPr>
            <p:cNvPr id="4127" name="Text Box 127"/>
            <p:cNvSpPr txBox="1">
              <a:spLocks noChangeArrowheads="1"/>
            </p:cNvSpPr>
            <p:nvPr/>
          </p:nvSpPr>
          <p:spPr bwMode="auto">
            <a:xfrm>
              <a:off x="3600" y="3926"/>
              <a:ext cx="1440" cy="252"/>
            </a:xfrm>
            <a:prstGeom prst="rect">
              <a:avLst/>
            </a:prstGeom>
            <a:noFill/>
            <a:ln w="9525">
              <a:noFill/>
              <a:miter lim="800000"/>
              <a:headEnd/>
              <a:tailEnd/>
            </a:ln>
          </p:spPr>
          <p:txBody>
            <a:bodyPr>
              <a:spAutoFit/>
            </a:bodyPr>
            <a:lstStyle/>
            <a:p>
              <a:pPr>
                <a:spcBef>
                  <a:spcPct val="50000"/>
                </a:spcBef>
              </a:pPr>
              <a:r>
                <a:rPr lang="en-US" sz="2000" b="1">
                  <a:solidFill>
                    <a:srgbClr val="0000FF"/>
                  </a:solidFill>
                </a:rPr>
                <a:t>- Met – </a:t>
              </a:r>
              <a:r>
                <a:rPr lang="en-US" sz="2000" b="1">
                  <a:solidFill>
                    <a:srgbClr val="FF3300"/>
                  </a:solidFill>
                </a:rPr>
                <a:t>Asn - </a:t>
              </a:r>
              <a:r>
                <a:rPr lang="en-US" sz="2000" b="1">
                  <a:solidFill>
                    <a:srgbClr val="0000FF"/>
                  </a:solidFill>
                </a:rPr>
                <a:t>Phe</a:t>
              </a:r>
            </a:p>
          </p:txBody>
        </p:sp>
        <p:sp>
          <p:nvSpPr>
            <p:cNvPr id="4128" name="Text Box 128"/>
            <p:cNvSpPr txBox="1">
              <a:spLocks noChangeArrowheads="1"/>
            </p:cNvSpPr>
            <p:nvPr/>
          </p:nvSpPr>
          <p:spPr bwMode="auto">
            <a:xfrm>
              <a:off x="3072" y="3163"/>
              <a:ext cx="480" cy="231"/>
            </a:xfrm>
            <a:prstGeom prst="rect">
              <a:avLst/>
            </a:prstGeom>
            <a:noFill/>
            <a:ln w="9525">
              <a:noFill/>
              <a:miter lim="800000"/>
              <a:headEnd/>
              <a:tailEnd/>
            </a:ln>
          </p:spPr>
          <p:txBody>
            <a:bodyPr>
              <a:spAutoFit/>
            </a:bodyPr>
            <a:lstStyle/>
            <a:p>
              <a:pPr>
                <a:spcBef>
                  <a:spcPct val="50000"/>
                </a:spcBef>
              </a:pPr>
              <a:endParaRPr lang="en-US" i="1"/>
            </a:p>
          </p:txBody>
        </p:sp>
        <p:sp>
          <p:nvSpPr>
            <p:cNvPr id="4129" name="Text Box 129"/>
            <p:cNvSpPr txBox="1">
              <a:spLocks noChangeArrowheads="1"/>
            </p:cNvSpPr>
            <p:nvPr/>
          </p:nvSpPr>
          <p:spPr bwMode="auto">
            <a:xfrm>
              <a:off x="3120" y="3072"/>
              <a:ext cx="384" cy="267"/>
            </a:xfrm>
            <a:prstGeom prst="rect">
              <a:avLst/>
            </a:prstGeom>
            <a:solidFill>
              <a:srgbClr val="FF3300"/>
            </a:solidFill>
            <a:ln w="9525">
              <a:noFill/>
              <a:miter lim="800000"/>
              <a:headEnd/>
              <a:tailEnd/>
            </a:ln>
          </p:spPr>
          <p:txBody>
            <a:bodyPr>
              <a:spAutoFit/>
            </a:bodyPr>
            <a:lstStyle/>
            <a:p>
              <a:pPr algn="ctr">
                <a:spcBef>
                  <a:spcPct val="50000"/>
                </a:spcBef>
              </a:pPr>
              <a:r>
                <a:rPr lang="en-US" sz="2400" b="1">
                  <a:solidFill>
                    <a:srgbClr val="FFFF00"/>
                  </a:solidFill>
                </a:rPr>
                <a:t>III</a:t>
              </a:r>
            </a:p>
          </p:txBody>
        </p:sp>
      </p:grpSp>
      <p:sp>
        <p:nvSpPr>
          <p:cNvPr id="8324" name="Text Box 132"/>
          <p:cNvSpPr txBox="1">
            <a:spLocks noChangeArrowheads="1"/>
          </p:cNvSpPr>
          <p:nvPr/>
        </p:nvSpPr>
        <p:spPr bwMode="auto">
          <a:xfrm>
            <a:off x="3276600" y="1246495"/>
            <a:ext cx="838200" cy="396875"/>
          </a:xfrm>
          <a:prstGeom prst="rect">
            <a:avLst/>
          </a:prstGeom>
          <a:noFill/>
          <a:ln w="9525">
            <a:noFill/>
            <a:miter lim="800000"/>
            <a:headEnd/>
            <a:tailEnd/>
          </a:ln>
        </p:spPr>
        <p:txBody>
          <a:bodyPr>
            <a:spAutoFit/>
          </a:bodyPr>
          <a:lstStyle/>
          <a:p>
            <a:pPr>
              <a:spcBef>
                <a:spcPct val="50000"/>
              </a:spcBef>
            </a:pPr>
            <a:r>
              <a:rPr lang="en-US" sz="2000" b="1">
                <a:solidFill>
                  <a:srgbClr val="0000FF"/>
                </a:solidFill>
              </a:rPr>
              <a:t>ADN</a:t>
            </a:r>
          </a:p>
        </p:txBody>
      </p:sp>
      <p:sp>
        <p:nvSpPr>
          <p:cNvPr id="8325" name="Text Box 133"/>
          <p:cNvSpPr txBox="1">
            <a:spLocks noChangeArrowheads="1"/>
          </p:cNvSpPr>
          <p:nvPr/>
        </p:nvSpPr>
        <p:spPr bwMode="auto">
          <a:xfrm>
            <a:off x="3581400" y="2209800"/>
            <a:ext cx="1219200" cy="396875"/>
          </a:xfrm>
          <a:prstGeom prst="rect">
            <a:avLst/>
          </a:prstGeom>
          <a:noFill/>
          <a:ln w="9525">
            <a:noFill/>
            <a:miter lim="800000"/>
            <a:headEnd/>
            <a:tailEnd/>
          </a:ln>
        </p:spPr>
        <p:txBody>
          <a:bodyPr>
            <a:spAutoFit/>
          </a:bodyPr>
          <a:lstStyle/>
          <a:p>
            <a:pPr>
              <a:spcBef>
                <a:spcPct val="50000"/>
              </a:spcBef>
            </a:pPr>
            <a:r>
              <a:rPr lang="en-US" sz="2000" b="1">
                <a:solidFill>
                  <a:srgbClr val="0000FF"/>
                </a:solidFill>
              </a:rPr>
              <a:t>mARN</a:t>
            </a:r>
          </a:p>
        </p:txBody>
      </p:sp>
      <p:sp>
        <p:nvSpPr>
          <p:cNvPr id="8326" name="Text Box 134"/>
          <p:cNvSpPr txBox="1">
            <a:spLocks noChangeArrowheads="1"/>
          </p:cNvSpPr>
          <p:nvPr/>
        </p:nvSpPr>
        <p:spPr bwMode="auto">
          <a:xfrm>
            <a:off x="3429000" y="2743200"/>
            <a:ext cx="1676400" cy="396875"/>
          </a:xfrm>
          <a:prstGeom prst="rect">
            <a:avLst/>
          </a:prstGeom>
          <a:noFill/>
          <a:ln w="9525">
            <a:noFill/>
            <a:miter lim="800000"/>
            <a:headEnd/>
            <a:tailEnd/>
          </a:ln>
        </p:spPr>
        <p:txBody>
          <a:bodyPr>
            <a:spAutoFit/>
          </a:bodyPr>
          <a:lstStyle/>
          <a:p>
            <a:pPr>
              <a:spcBef>
                <a:spcPct val="50000"/>
              </a:spcBef>
            </a:pPr>
            <a:r>
              <a:rPr lang="en-US" sz="2000" b="1">
                <a:solidFill>
                  <a:srgbClr val="FF3300"/>
                </a:solidFill>
              </a:rPr>
              <a:t>pôlipeptit</a:t>
            </a:r>
          </a:p>
        </p:txBody>
      </p:sp>
      <p:sp>
        <p:nvSpPr>
          <p:cNvPr id="4110" name="Line 136"/>
          <p:cNvSpPr>
            <a:spLocks noChangeShapeType="1"/>
          </p:cNvSpPr>
          <p:nvPr/>
        </p:nvSpPr>
        <p:spPr bwMode="auto">
          <a:xfrm>
            <a:off x="0" y="33338"/>
            <a:ext cx="9144000" cy="0"/>
          </a:xfrm>
          <a:prstGeom prst="line">
            <a:avLst/>
          </a:prstGeom>
          <a:noFill/>
          <a:ln w="28575">
            <a:solidFill>
              <a:srgbClr val="008000"/>
            </a:solidFill>
            <a:round/>
            <a:headEnd/>
            <a:tailEnd/>
          </a:ln>
        </p:spPr>
        <p:txBody>
          <a:bodyPr/>
          <a:lstStyle/>
          <a:p>
            <a:endParaRPr lang="en-US"/>
          </a:p>
        </p:txBody>
      </p:sp>
      <p:grpSp>
        <p:nvGrpSpPr>
          <p:cNvPr id="8" name="Group 37"/>
          <p:cNvGrpSpPr>
            <a:grpSpLocks/>
          </p:cNvGrpSpPr>
          <p:nvPr/>
        </p:nvGrpSpPr>
        <p:grpSpPr bwMode="auto">
          <a:xfrm>
            <a:off x="6096000" y="3886200"/>
            <a:ext cx="1524000" cy="533400"/>
            <a:chOff x="4608" y="144"/>
            <a:chExt cx="960" cy="336"/>
          </a:xfrm>
        </p:grpSpPr>
        <p:sp>
          <p:nvSpPr>
            <p:cNvPr id="4115" name="Line 34"/>
            <p:cNvSpPr>
              <a:spLocks noChangeShapeType="1"/>
            </p:cNvSpPr>
            <p:nvPr/>
          </p:nvSpPr>
          <p:spPr bwMode="auto">
            <a:xfrm>
              <a:off x="4608" y="288"/>
              <a:ext cx="0" cy="192"/>
            </a:xfrm>
            <a:prstGeom prst="line">
              <a:avLst/>
            </a:prstGeom>
            <a:noFill/>
            <a:ln w="19050">
              <a:solidFill>
                <a:srgbClr val="FF3300"/>
              </a:solidFill>
              <a:round/>
              <a:headEnd/>
              <a:tailEnd type="triangle" w="med" len="med"/>
            </a:ln>
          </p:spPr>
          <p:txBody>
            <a:bodyPr/>
            <a:lstStyle/>
            <a:p>
              <a:endParaRPr lang="en-US"/>
            </a:p>
          </p:txBody>
        </p:sp>
        <p:sp>
          <p:nvSpPr>
            <p:cNvPr id="4116" name="Line 35"/>
            <p:cNvSpPr>
              <a:spLocks noChangeShapeType="1"/>
            </p:cNvSpPr>
            <p:nvPr/>
          </p:nvSpPr>
          <p:spPr bwMode="auto">
            <a:xfrm flipH="1">
              <a:off x="4608" y="288"/>
              <a:ext cx="240" cy="0"/>
            </a:xfrm>
            <a:prstGeom prst="line">
              <a:avLst/>
            </a:prstGeom>
            <a:noFill/>
            <a:ln w="19050">
              <a:solidFill>
                <a:srgbClr val="FF3300"/>
              </a:solidFill>
              <a:round/>
              <a:headEnd/>
              <a:tailEnd type="triangle" w="med" len="med"/>
            </a:ln>
          </p:spPr>
          <p:txBody>
            <a:bodyPr/>
            <a:lstStyle/>
            <a:p>
              <a:endParaRPr lang="en-US"/>
            </a:p>
          </p:txBody>
        </p:sp>
        <p:sp>
          <p:nvSpPr>
            <p:cNvPr id="4117" name="Text Box 36"/>
            <p:cNvSpPr txBox="1">
              <a:spLocks noChangeArrowheads="1"/>
            </p:cNvSpPr>
            <p:nvPr/>
          </p:nvSpPr>
          <p:spPr bwMode="auto">
            <a:xfrm>
              <a:off x="4848" y="144"/>
              <a:ext cx="720" cy="231"/>
            </a:xfrm>
            <a:prstGeom prst="rect">
              <a:avLst/>
            </a:prstGeom>
            <a:noFill/>
            <a:ln w="9525">
              <a:noFill/>
              <a:miter lim="800000"/>
              <a:headEnd/>
              <a:tailEnd/>
            </a:ln>
          </p:spPr>
          <p:txBody>
            <a:bodyPr>
              <a:spAutoFit/>
            </a:bodyPr>
            <a:lstStyle/>
            <a:p>
              <a:pPr>
                <a:spcBef>
                  <a:spcPct val="50000"/>
                </a:spcBef>
              </a:pPr>
              <a:r>
                <a:rPr lang="en-US" b="1">
                  <a:solidFill>
                    <a:srgbClr val="FF3300"/>
                  </a:solidFill>
                </a:rPr>
                <a:t>Thay thế</a:t>
              </a:r>
            </a:p>
          </p:txBody>
        </p:sp>
      </p:grpSp>
      <p:sp>
        <p:nvSpPr>
          <p:cNvPr id="80" name="Text Box 40"/>
          <p:cNvSpPr txBox="1">
            <a:spLocks noChangeArrowheads="1"/>
          </p:cNvSpPr>
          <p:nvPr/>
        </p:nvSpPr>
        <p:spPr bwMode="auto">
          <a:xfrm>
            <a:off x="7162800" y="6172200"/>
            <a:ext cx="1219200" cy="366713"/>
          </a:xfrm>
          <a:prstGeom prst="rect">
            <a:avLst/>
          </a:prstGeom>
          <a:noFill/>
          <a:ln w="9525">
            <a:noFill/>
            <a:miter lim="800000"/>
            <a:headEnd/>
            <a:tailEnd/>
          </a:ln>
        </p:spPr>
        <p:txBody>
          <a:bodyPr>
            <a:spAutoFit/>
          </a:bodyPr>
          <a:lstStyle/>
          <a:p>
            <a:pPr>
              <a:spcBef>
                <a:spcPct val="50000"/>
              </a:spcBef>
            </a:pPr>
            <a:r>
              <a:rPr lang="en-US" b="1">
                <a:solidFill>
                  <a:srgbClr val="FF3300"/>
                </a:solidFill>
              </a:rPr>
              <a:t>pôlipeptit</a:t>
            </a:r>
          </a:p>
        </p:txBody>
      </p:sp>
      <p:sp>
        <p:nvSpPr>
          <p:cNvPr id="81" name="Text Box 111"/>
          <p:cNvSpPr txBox="1">
            <a:spLocks noChangeArrowheads="1"/>
          </p:cNvSpPr>
          <p:nvPr/>
        </p:nvSpPr>
        <p:spPr bwMode="auto">
          <a:xfrm>
            <a:off x="7620000" y="5562600"/>
            <a:ext cx="990600" cy="366713"/>
          </a:xfrm>
          <a:prstGeom prst="rect">
            <a:avLst/>
          </a:prstGeom>
          <a:noFill/>
          <a:ln w="9525">
            <a:noFill/>
            <a:miter lim="800000"/>
            <a:headEnd/>
            <a:tailEnd/>
          </a:ln>
        </p:spPr>
        <p:txBody>
          <a:bodyPr>
            <a:spAutoFit/>
          </a:bodyPr>
          <a:lstStyle/>
          <a:p>
            <a:pPr>
              <a:spcBef>
                <a:spcPct val="50000"/>
              </a:spcBef>
            </a:pPr>
            <a:r>
              <a:rPr lang="en-US" b="1">
                <a:solidFill>
                  <a:srgbClr val="0000FF"/>
                </a:solidFill>
              </a:rPr>
              <a:t>mARN</a:t>
            </a:r>
          </a:p>
        </p:txBody>
      </p:sp>
      <p:sp>
        <p:nvSpPr>
          <p:cNvPr id="82" name="Text Box 38"/>
          <p:cNvSpPr txBox="1">
            <a:spLocks noChangeArrowheads="1"/>
          </p:cNvSpPr>
          <p:nvPr/>
        </p:nvSpPr>
        <p:spPr bwMode="auto">
          <a:xfrm>
            <a:off x="7543800" y="4800600"/>
            <a:ext cx="838200" cy="366713"/>
          </a:xfrm>
          <a:prstGeom prst="rect">
            <a:avLst/>
          </a:prstGeom>
          <a:noFill/>
          <a:ln w="9525">
            <a:noFill/>
            <a:miter lim="800000"/>
            <a:headEnd/>
            <a:tailEnd/>
          </a:ln>
        </p:spPr>
        <p:txBody>
          <a:bodyPr>
            <a:spAutoFit/>
          </a:bodyPr>
          <a:lstStyle/>
          <a:p>
            <a:pPr>
              <a:spcBef>
                <a:spcPct val="50000"/>
              </a:spcBef>
            </a:pPr>
            <a:r>
              <a:rPr lang="en-US" b="1">
                <a:solidFill>
                  <a:srgbClr val="0000FF"/>
                </a:solidFill>
              </a:rPr>
              <a:t>ADN</a:t>
            </a:r>
          </a:p>
        </p:txBody>
      </p:sp>
      <p:sp>
        <p:nvSpPr>
          <p:cNvPr id="58" name="Text Box 103"/>
          <p:cNvSpPr txBox="1">
            <a:spLocks noChangeArrowheads="1"/>
          </p:cNvSpPr>
          <p:nvPr/>
        </p:nvSpPr>
        <p:spPr bwMode="auto">
          <a:xfrm>
            <a:off x="457200" y="3514424"/>
            <a:ext cx="2438400" cy="2554545"/>
          </a:xfrm>
          <a:prstGeom prst="rect">
            <a:avLst/>
          </a:prstGeom>
          <a:solidFill>
            <a:srgbClr val="92D050"/>
          </a:solidFill>
          <a:ln>
            <a:noFill/>
          </a:ln>
          <a:effectLst/>
        </p:spPr>
        <p:txBody>
          <a:bodyPr wrap="square">
            <a:spAutoFit/>
          </a:bodyPr>
          <a:lstStyle/>
          <a:p>
            <a:pPr>
              <a:spcBef>
                <a:spcPts val="0"/>
              </a:spcBef>
            </a:pPr>
            <a:r>
              <a:rPr lang="en-US" sz="3200" b="1" dirty="0" err="1">
                <a:solidFill>
                  <a:srgbClr val="FF0000"/>
                </a:solidFill>
                <a:latin typeface="Times New Roman" panose="02020603050405020304" pitchFamily="18" charset="0"/>
              </a:rPr>
              <a:t>Tổng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số</a:t>
            </a:r>
            <a:r>
              <a:rPr lang="en-US" sz="3200" b="1" dirty="0">
                <a:solidFill>
                  <a:srgbClr val="FF0000"/>
                </a:solidFill>
                <a:latin typeface="Times New Roman" panose="02020603050405020304" pitchFamily="18" charset="0"/>
              </a:rPr>
              <a:t> N</a:t>
            </a:r>
          </a:p>
          <a:p>
            <a:pPr>
              <a:spcBef>
                <a:spcPts val="0"/>
              </a:spcBef>
            </a:pPr>
            <a:r>
              <a:rPr lang="en-US" sz="3200" b="1" dirty="0" err="1">
                <a:solidFill>
                  <a:srgbClr val="FF0000"/>
                </a:solidFill>
                <a:latin typeface="Times New Roman" panose="02020603050405020304" pitchFamily="18" charset="0"/>
              </a:rPr>
              <a:t>Liên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kết</a:t>
            </a:r>
            <a:r>
              <a:rPr lang="en-US" sz="3200" b="1" dirty="0">
                <a:solidFill>
                  <a:srgbClr val="FF0000"/>
                </a:solidFill>
                <a:latin typeface="Times New Roman" panose="02020603050405020304" pitchFamily="18" charset="0"/>
              </a:rPr>
              <a:t> H</a:t>
            </a:r>
          </a:p>
          <a:p>
            <a:pPr>
              <a:spcBef>
                <a:spcPts val="0"/>
              </a:spcBef>
            </a:pPr>
            <a:r>
              <a:rPr lang="en-US" sz="3200" b="1" dirty="0" err="1">
                <a:solidFill>
                  <a:srgbClr val="FF0000"/>
                </a:solidFill>
                <a:latin typeface="Times New Roman" panose="02020603050405020304" pitchFamily="18" charset="0"/>
              </a:rPr>
              <a:t>Số</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aa</a:t>
            </a:r>
            <a:endParaRPr lang="en-US" sz="3200" b="1" dirty="0">
              <a:solidFill>
                <a:srgbClr val="FF0000"/>
              </a:solidFill>
              <a:latin typeface="Times New Roman" panose="02020603050405020304" pitchFamily="18" charset="0"/>
            </a:endParaRPr>
          </a:p>
          <a:p>
            <a:pPr>
              <a:spcBef>
                <a:spcPts val="0"/>
              </a:spcBef>
            </a:pPr>
            <a:r>
              <a:rPr lang="en-US" sz="3200" b="1" dirty="0" err="1" smtClean="0">
                <a:solidFill>
                  <a:srgbClr val="FF0000"/>
                </a:solidFill>
                <a:latin typeface="Times New Roman" panose="02020603050405020304" pitchFamily="18" charset="0"/>
              </a:rPr>
              <a:t>Chiều</a:t>
            </a:r>
            <a:r>
              <a:rPr lang="en-US" sz="3200" b="1" dirty="0" smtClean="0">
                <a:solidFill>
                  <a:srgbClr val="FF0000"/>
                </a:solidFill>
                <a:latin typeface="Times New Roman" panose="02020603050405020304" pitchFamily="18" charset="0"/>
              </a:rPr>
              <a:t> </a:t>
            </a:r>
            <a:r>
              <a:rPr lang="en-US" sz="3200" b="1" dirty="0" err="1" smtClean="0">
                <a:solidFill>
                  <a:srgbClr val="FF0000"/>
                </a:solidFill>
                <a:latin typeface="Times New Roman" panose="02020603050405020304" pitchFamily="18" charset="0"/>
              </a:rPr>
              <a:t>dài</a:t>
            </a:r>
            <a:endParaRPr lang="en-US" sz="3200" b="1" dirty="0" smtClean="0">
              <a:solidFill>
                <a:srgbClr val="FF0000"/>
              </a:solidFill>
              <a:latin typeface="Times New Roman" panose="02020603050405020304" pitchFamily="18" charset="0"/>
            </a:endParaRPr>
          </a:p>
          <a:p>
            <a:pPr>
              <a:spcBef>
                <a:spcPts val="0"/>
              </a:spcBef>
            </a:pPr>
            <a:r>
              <a:rPr lang="en-US" sz="3200" b="1" dirty="0" err="1" smtClean="0">
                <a:solidFill>
                  <a:srgbClr val="FF0000"/>
                </a:solidFill>
                <a:latin typeface="Times New Roman" panose="02020603050405020304" pitchFamily="18" charset="0"/>
              </a:rPr>
              <a:t>Prôtêin</a:t>
            </a:r>
            <a:endParaRPr lang="en-US" sz="3200" b="1" dirty="0">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8324"/>
                                        </p:tgtEl>
                                      </p:cBhvr>
                                    </p:animEffect>
                                    <p:set>
                                      <p:cBhvr>
                                        <p:cTn id="7" dur="1" fill="hold">
                                          <p:stCondLst>
                                            <p:cond delay="499"/>
                                          </p:stCondLst>
                                        </p:cTn>
                                        <p:tgtEl>
                                          <p:spTgt spid="8324"/>
                                        </p:tgtEl>
                                        <p:attrNameLst>
                                          <p:attrName>style.visibility</p:attrName>
                                        </p:attrNameLst>
                                      </p:cBhvr>
                                      <p:to>
                                        <p:strVal val="hidden"/>
                                      </p:to>
                                    </p:set>
                                  </p:childTnLst>
                                </p:cTn>
                              </p:par>
                              <p:par>
                                <p:cTn id="8" presetID="4" presetClass="exit" presetSubtype="16" fill="hold" grpId="0" nodeType="withEffect">
                                  <p:stCondLst>
                                    <p:cond delay="0"/>
                                  </p:stCondLst>
                                  <p:childTnLst>
                                    <p:animEffect transition="out" filter="box(in)">
                                      <p:cBhvr>
                                        <p:cTn id="9" dur="500"/>
                                        <p:tgtEl>
                                          <p:spTgt spid="8325"/>
                                        </p:tgtEl>
                                      </p:cBhvr>
                                    </p:animEffect>
                                    <p:set>
                                      <p:cBhvr>
                                        <p:cTn id="10" dur="1" fill="hold">
                                          <p:stCondLst>
                                            <p:cond delay="499"/>
                                          </p:stCondLst>
                                        </p:cTn>
                                        <p:tgtEl>
                                          <p:spTgt spid="8325"/>
                                        </p:tgtEl>
                                        <p:attrNameLst>
                                          <p:attrName>style.visibility</p:attrName>
                                        </p:attrNameLst>
                                      </p:cBhvr>
                                      <p:to>
                                        <p:strVal val="hidden"/>
                                      </p:to>
                                    </p:set>
                                  </p:childTnLst>
                                </p:cTn>
                              </p:par>
                              <p:par>
                                <p:cTn id="11" presetID="4" presetClass="exit" presetSubtype="16" fill="hold" grpId="0" nodeType="withEffect">
                                  <p:stCondLst>
                                    <p:cond delay="0"/>
                                  </p:stCondLst>
                                  <p:childTnLst>
                                    <p:animEffect transition="out" filter="box(in)">
                                      <p:cBhvr>
                                        <p:cTn id="12" dur="500"/>
                                        <p:tgtEl>
                                          <p:spTgt spid="8326"/>
                                        </p:tgtEl>
                                      </p:cBhvr>
                                    </p:animEffect>
                                    <p:set>
                                      <p:cBhvr>
                                        <p:cTn id="13" dur="1" fill="hold">
                                          <p:stCondLst>
                                            <p:cond delay="499"/>
                                          </p:stCondLst>
                                        </p:cTn>
                                        <p:tgtEl>
                                          <p:spTgt spid="832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edge">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ox(i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ox(i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edge">
                                      <p:cBhvr>
                                        <p:cTn id="38" dur="2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ox(in)">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box(in)">
                                      <p:cBhvr>
                                        <p:cTn id="48" dur="500"/>
                                        <p:tgtEl>
                                          <p:spTgt spid="82"/>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box(in)">
                                      <p:cBhvr>
                                        <p:cTn id="51" dur="500"/>
                                        <p:tgtEl>
                                          <p:spTgt spid="81"/>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box(in)">
                                      <p:cBhvr>
                                        <p:cTn id="54" dur="500"/>
                                        <p:tgtEl>
                                          <p:spTgt spid="80"/>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box(in)">
                                      <p:cBhvr>
                                        <p:cTn id="5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4" grpId="0"/>
      <p:bldP spid="8325" grpId="0"/>
      <p:bldP spid="8326" grpId="0"/>
      <p:bldP spid="80" grpId="0"/>
      <p:bldP spid="81" grpId="0"/>
      <p:bldP spid="82" grpId="0"/>
      <p:bldP spid="5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1431</Words>
  <Application>Microsoft Office PowerPoint</Application>
  <PresentationFormat>On-screen Show (4:3)</PresentationFormat>
  <Paragraphs>247</Paragraphs>
  <Slides>26</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Arial</vt:lpstr>
      <vt:lpstr>Calibri</vt:lpstr>
      <vt:lpstr>Times New Roman</vt:lpstr>
      <vt:lpstr>Wingdings</vt:lpstr>
      <vt:lpstr>Wingdings 2</vt:lpstr>
      <vt:lpstr>Wingdings 3</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Smart</dc:creator>
  <cp:lastModifiedBy>Admin</cp:lastModifiedBy>
  <cp:revision>51</cp:revision>
  <dcterms:created xsi:type="dcterms:W3CDTF">2020-09-17T15:30:37Z</dcterms:created>
  <dcterms:modified xsi:type="dcterms:W3CDTF">2024-02-25T03:20:38Z</dcterms:modified>
</cp:coreProperties>
</file>