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62" r:id="rId4"/>
    <p:sldId id="277" r:id="rId5"/>
    <p:sldId id="263" r:id="rId6"/>
    <p:sldId id="265" r:id="rId7"/>
    <p:sldId id="278" r:id="rId8"/>
    <p:sldId id="279" r:id="rId9"/>
    <p:sldId id="281" r:id="rId10"/>
    <p:sldId id="269" r:id="rId11"/>
    <p:sldId id="270" r:id="rId12"/>
    <p:sldId id="271" r:id="rId13"/>
    <p:sldId id="272"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7D159-50FF-4832-B383-F09BEA108000}"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A3800-94C3-4A35-9638-4DE0197138B6}" type="slidenum">
              <a:rPr lang="en-US" smtClean="0"/>
              <a:t>‹#›</a:t>
            </a:fld>
            <a:endParaRPr lang="en-US"/>
          </a:p>
        </p:txBody>
      </p:sp>
    </p:spTree>
    <p:extLst>
      <p:ext uri="{BB962C8B-B14F-4D97-AF65-F5344CB8AC3E}">
        <p14:creationId xmlns:p14="http://schemas.microsoft.com/office/powerpoint/2010/main" val="42544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4F3511-D9E4-4538-9A7E-E25FAE11B032}"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0AA64-D91C-4BC3-8E39-9D8946CDDD17}" type="slidenum">
              <a:rPr lang="en-US" smtClean="0"/>
              <a:t>‹#›</a:t>
            </a:fld>
            <a:endParaRPr lang="en-US"/>
          </a:p>
        </p:txBody>
      </p:sp>
    </p:spTree>
    <p:extLst>
      <p:ext uri="{BB962C8B-B14F-4D97-AF65-F5344CB8AC3E}">
        <p14:creationId xmlns:p14="http://schemas.microsoft.com/office/powerpoint/2010/main" val="353703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F3511-D9E4-4538-9A7E-E25FAE11B032}"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0AA64-D91C-4BC3-8E39-9D8946CDDD17}" type="slidenum">
              <a:rPr lang="en-US" smtClean="0"/>
              <a:t>‹#›</a:t>
            </a:fld>
            <a:endParaRPr lang="en-US"/>
          </a:p>
        </p:txBody>
      </p:sp>
    </p:spTree>
    <p:extLst>
      <p:ext uri="{BB962C8B-B14F-4D97-AF65-F5344CB8AC3E}">
        <p14:creationId xmlns:p14="http://schemas.microsoft.com/office/powerpoint/2010/main" val="379496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F3511-D9E4-4538-9A7E-E25FAE11B032}"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0AA64-D91C-4BC3-8E39-9D8946CDDD17}" type="slidenum">
              <a:rPr lang="en-US" smtClean="0"/>
              <a:t>‹#›</a:t>
            </a:fld>
            <a:endParaRPr lang="en-US"/>
          </a:p>
        </p:txBody>
      </p:sp>
    </p:spTree>
    <p:extLst>
      <p:ext uri="{BB962C8B-B14F-4D97-AF65-F5344CB8AC3E}">
        <p14:creationId xmlns:p14="http://schemas.microsoft.com/office/powerpoint/2010/main" val="187125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F3511-D9E4-4538-9A7E-E25FAE11B032}"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0AA64-D91C-4BC3-8E39-9D8946CDDD17}" type="slidenum">
              <a:rPr lang="en-US" smtClean="0"/>
              <a:t>‹#›</a:t>
            </a:fld>
            <a:endParaRPr lang="en-US"/>
          </a:p>
        </p:txBody>
      </p:sp>
    </p:spTree>
    <p:extLst>
      <p:ext uri="{BB962C8B-B14F-4D97-AF65-F5344CB8AC3E}">
        <p14:creationId xmlns:p14="http://schemas.microsoft.com/office/powerpoint/2010/main" val="8418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4F3511-D9E4-4538-9A7E-E25FAE11B032}"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0AA64-D91C-4BC3-8E39-9D8946CDDD17}" type="slidenum">
              <a:rPr lang="en-US" smtClean="0"/>
              <a:t>‹#›</a:t>
            </a:fld>
            <a:endParaRPr lang="en-US"/>
          </a:p>
        </p:txBody>
      </p:sp>
    </p:spTree>
    <p:extLst>
      <p:ext uri="{BB962C8B-B14F-4D97-AF65-F5344CB8AC3E}">
        <p14:creationId xmlns:p14="http://schemas.microsoft.com/office/powerpoint/2010/main" val="103776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4F3511-D9E4-4538-9A7E-E25FAE11B032}"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0AA64-D91C-4BC3-8E39-9D8946CDDD17}" type="slidenum">
              <a:rPr lang="en-US" smtClean="0"/>
              <a:t>‹#›</a:t>
            </a:fld>
            <a:endParaRPr lang="en-US"/>
          </a:p>
        </p:txBody>
      </p:sp>
    </p:spTree>
    <p:extLst>
      <p:ext uri="{BB962C8B-B14F-4D97-AF65-F5344CB8AC3E}">
        <p14:creationId xmlns:p14="http://schemas.microsoft.com/office/powerpoint/2010/main" val="15938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4F3511-D9E4-4538-9A7E-E25FAE11B032}"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0AA64-D91C-4BC3-8E39-9D8946CDDD17}" type="slidenum">
              <a:rPr lang="en-US" smtClean="0"/>
              <a:t>‹#›</a:t>
            </a:fld>
            <a:endParaRPr lang="en-US"/>
          </a:p>
        </p:txBody>
      </p:sp>
    </p:spTree>
    <p:extLst>
      <p:ext uri="{BB962C8B-B14F-4D97-AF65-F5344CB8AC3E}">
        <p14:creationId xmlns:p14="http://schemas.microsoft.com/office/powerpoint/2010/main" val="281178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4F3511-D9E4-4538-9A7E-E25FAE11B032}"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0AA64-D91C-4BC3-8E39-9D8946CDDD17}" type="slidenum">
              <a:rPr lang="en-US" smtClean="0"/>
              <a:t>‹#›</a:t>
            </a:fld>
            <a:endParaRPr lang="en-US"/>
          </a:p>
        </p:txBody>
      </p:sp>
    </p:spTree>
    <p:extLst>
      <p:ext uri="{BB962C8B-B14F-4D97-AF65-F5344CB8AC3E}">
        <p14:creationId xmlns:p14="http://schemas.microsoft.com/office/powerpoint/2010/main" val="171802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F3511-D9E4-4538-9A7E-E25FAE11B032}"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0AA64-D91C-4BC3-8E39-9D8946CDDD17}" type="slidenum">
              <a:rPr lang="en-US" smtClean="0"/>
              <a:t>‹#›</a:t>
            </a:fld>
            <a:endParaRPr lang="en-US"/>
          </a:p>
        </p:txBody>
      </p:sp>
    </p:spTree>
    <p:extLst>
      <p:ext uri="{BB962C8B-B14F-4D97-AF65-F5344CB8AC3E}">
        <p14:creationId xmlns:p14="http://schemas.microsoft.com/office/powerpoint/2010/main" val="419559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4F3511-D9E4-4538-9A7E-E25FAE11B032}"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0AA64-D91C-4BC3-8E39-9D8946CDDD17}" type="slidenum">
              <a:rPr lang="en-US" smtClean="0"/>
              <a:t>‹#›</a:t>
            </a:fld>
            <a:endParaRPr lang="en-US"/>
          </a:p>
        </p:txBody>
      </p:sp>
    </p:spTree>
    <p:extLst>
      <p:ext uri="{BB962C8B-B14F-4D97-AF65-F5344CB8AC3E}">
        <p14:creationId xmlns:p14="http://schemas.microsoft.com/office/powerpoint/2010/main" val="132855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4F3511-D9E4-4538-9A7E-E25FAE11B032}"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0AA64-D91C-4BC3-8E39-9D8946CDDD17}" type="slidenum">
              <a:rPr lang="en-US" smtClean="0"/>
              <a:t>‹#›</a:t>
            </a:fld>
            <a:endParaRPr lang="en-US"/>
          </a:p>
        </p:txBody>
      </p:sp>
    </p:spTree>
    <p:extLst>
      <p:ext uri="{BB962C8B-B14F-4D97-AF65-F5344CB8AC3E}">
        <p14:creationId xmlns:p14="http://schemas.microsoft.com/office/powerpoint/2010/main" val="293047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F3511-D9E4-4538-9A7E-E25FAE11B032}" type="datetimeFigureOut">
              <a:rPr lang="en-US" smtClean="0"/>
              <a:t>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0AA64-D91C-4BC3-8E39-9D8946CDDD17}" type="slidenum">
              <a:rPr lang="en-US" smtClean="0"/>
              <a:t>‹#›</a:t>
            </a:fld>
            <a:endParaRPr lang="en-US"/>
          </a:p>
        </p:txBody>
      </p:sp>
    </p:spTree>
    <p:extLst>
      <p:ext uri="{BB962C8B-B14F-4D97-AF65-F5344CB8AC3E}">
        <p14:creationId xmlns:p14="http://schemas.microsoft.com/office/powerpoint/2010/main" val="4217177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7268" y="2698244"/>
            <a:ext cx="9144000" cy="2387600"/>
          </a:xfrm>
        </p:spPr>
        <p:txBody>
          <a:bodyPr>
            <a:noAutofit/>
          </a:bodyPr>
          <a:lstStyle/>
          <a:p>
            <a:r>
              <a:rPr lang="en-US" sz="9600" b="1" dirty="0" smtClean="0">
                <a:solidFill>
                  <a:srgbClr val="C00000"/>
                </a:solidFill>
                <a:effectLst>
                  <a:outerShdw blurRad="38100" dist="38100" dir="2700000" algn="tl">
                    <a:srgbClr val="000000">
                      <a:alpha val="43137"/>
                    </a:srgbClr>
                  </a:outerShdw>
                </a:effectLst>
              </a:rPr>
              <a:t>CẢM ỨNG </a:t>
            </a:r>
            <a:br>
              <a:rPr lang="en-US" sz="9600" b="1" dirty="0" smtClean="0">
                <a:solidFill>
                  <a:srgbClr val="C00000"/>
                </a:solidFill>
                <a:effectLst>
                  <a:outerShdw blurRad="38100" dist="38100" dir="2700000" algn="tl">
                    <a:srgbClr val="000000">
                      <a:alpha val="43137"/>
                    </a:srgbClr>
                  </a:outerShdw>
                </a:effectLst>
              </a:rPr>
            </a:br>
            <a:r>
              <a:rPr lang="en-US" sz="9600" b="1" dirty="0" smtClean="0">
                <a:solidFill>
                  <a:srgbClr val="C00000"/>
                </a:solidFill>
                <a:effectLst>
                  <a:outerShdw blurRad="38100" dist="38100" dir="2700000" algn="tl">
                    <a:srgbClr val="000000">
                      <a:alpha val="43137"/>
                    </a:srgbClr>
                  </a:outerShdw>
                </a:effectLst>
              </a:rPr>
              <a:t>Ở THỰC VẬT</a:t>
            </a:r>
            <a:endParaRPr lang="en-US" sz="9600" b="1" dirty="0">
              <a:solidFill>
                <a:srgbClr val="C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09992" y="1471678"/>
            <a:ext cx="9144000" cy="1655762"/>
          </a:xfrm>
        </p:spPr>
        <p:txBody>
          <a:bodyPr>
            <a:normAutofit/>
          </a:bodyPr>
          <a:lstStyle/>
          <a:p>
            <a:r>
              <a:rPr lang="en-US" sz="6000" dirty="0" smtClean="0">
                <a:solidFill>
                  <a:srgbClr val="002060"/>
                </a:solidFill>
              </a:rPr>
              <a:t>BÀI 15</a:t>
            </a:r>
            <a:endParaRPr lang="en-US" sz="6000" dirty="0">
              <a:solidFill>
                <a:srgbClr val="002060"/>
              </a:solidFill>
            </a:endParaRPr>
          </a:p>
        </p:txBody>
      </p:sp>
    </p:spTree>
    <p:extLst>
      <p:ext uri="{BB962C8B-B14F-4D97-AF65-F5344CB8AC3E}">
        <p14:creationId xmlns:p14="http://schemas.microsoft.com/office/powerpoint/2010/main" val="2191088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615459" y="305431"/>
            <a:ext cx="11612999" cy="469487"/>
          </a:xfrm>
          <a:prstGeom prst="rect">
            <a:avLst/>
          </a:prstGeom>
        </p:spPr>
        <p:txBody>
          <a:bodyPr wrap="square" lIns="0" tIns="0" rIns="0" bIns="0" rtlCol="0" anchor="t">
            <a:spAutoFit/>
          </a:bodyPr>
          <a:lstStyle/>
          <a:p>
            <a:pPr>
              <a:lnSpc>
                <a:spcPts val="4140"/>
              </a:lnSpc>
            </a:pPr>
            <a:r>
              <a:rPr lang="en-US" sz="2500" b="1" dirty="0" smtClean="0">
                <a:solidFill>
                  <a:srgbClr val="C00000"/>
                </a:solidFill>
                <a:latin typeface="Times New Roman" panose="02020603050405020304" pitchFamily="18" charset="0"/>
                <a:cs typeface="Times New Roman" panose="02020603050405020304" pitchFamily="18" charset="0"/>
              </a:rPr>
              <a:t>III. ỨNG DỤNG CẢM ỨNG Ở THỰC VẬT</a:t>
            </a:r>
            <a:endParaRPr lang="en-US" sz="2500" b="1" dirty="0">
              <a:solidFill>
                <a:srgbClr val="C00000"/>
              </a:solidFill>
              <a:latin typeface="Times New Roman" panose="02020603050405020304" pitchFamily="18" charset="0"/>
              <a:cs typeface="Times New Roman" panose="02020603050405020304" pitchFamily="18" charset="0"/>
            </a:endParaRPr>
          </a:p>
        </p:txBody>
      </p:sp>
      <p:sp>
        <p:nvSpPr>
          <p:cNvPr id="9" name="AutoShape 9"/>
          <p:cNvSpPr/>
          <p:nvPr/>
        </p:nvSpPr>
        <p:spPr>
          <a:xfrm flipV="1">
            <a:off x="615459" y="807264"/>
            <a:ext cx="10169288" cy="49206"/>
          </a:xfrm>
          <a:prstGeom prst="line">
            <a:avLst/>
          </a:prstGeom>
          <a:ln w="47625" cap="rnd">
            <a:solidFill>
              <a:schemeClr val="tx1"/>
            </a:solidFill>
            <a:prstDash val="solid"/>
            <a:headEnd type="none" w="sm" len="sm"/>
            <a:tailEnd type="none" w="sm" len="sm"/>
          </a:ln>
        </p:spPr>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471" y="3162876"/>
            <a:ext cx="3467099" cy="3467099"/>
          </a:xfrm>
          <a:prstGeom prst="rect">
            <a:avLst/>
          </a:prstGeom>
        </p:spPr>
      </p:pic>
      <p:sp>
        <p:nvSpPr>
          <p:cNvPr id="2" name="Cloud 1"/>
          <p:cNvSpPr/>
          <p:nvPr/>
        </p:nvSpPr>
        <p:spPr>
          <a:xfrm>
            <a:off x="2770944" y="1230054"/>
            <a:ext cx="5412509" cy="304626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lnSpc>
                <a:spcPct val="120000"/>
              </a:lnSpc>
              <a:spcAft>
                <a:spcPts val="0"/>
              </a:spcAft>
            </a:pPr>
            <a:r>
              <a:rPr lang="en-US" sz="2000" dirty="0" err="1">
                <a:latin typeface="Times New Roman" panose="02020603050405020304" pitchFamily="18" charset="0"/>
                <a:cs typeface="Times New Roman" panose="02020603050405020304" pitchFamily="18" charset="0"/>
              </a:rPr>
              <a:t>Nêu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tiễn</a:t>
            </a:r>
            <a:r>
              <a:rPr lang="en-US" sz="2000" dirty="0">
                <a:latin typeface="Times New Roman" panose="02020603050405020304" pitchFamily="18" charset="0"/>
                <a:cs typeface="Times New Roman" panose="02020603050405020304" pitchFamily="18" charset="0"/>
              </a:rPr>
              <a:t>. Cho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15599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88992755"/>
              </p:ext>
            </p:extLst>
          </p:nvPr>
        </p:nvGraphicFramePr>
        <p:xfrm>
          <a:off x="140099" y="168822"/>
          <a:ext cx="11909592" cy="6515555"/>
        </p:xfrm>
        <a:graphic>
          <a:graphicData uri="http://schemas.openxmlformats.org/drawingml/2006/table">
            <a:tbl>
              <a:tblPr firstRow="1" firstCol="1" bandRow="1">
                <a:tableStyleId>{073A0DAA-6AF3-43AB-8588-CEC1D06C72B9}</a:tableStyleId>
              </a:tblPr>
              <a:tblGrid>
                <a:gridCol w="5531697">
                  <a:extLst>
                    <a:ext uri="{9D8B030D-6E8A-4147-A177-3AD203B41FA5}">
                      <a16:colId xmlns:a16="http://schemas.microsoft.com/office/drawing/2014/main" val="497140138"/>
                    </a:ext>
                  </a:extLst>
                </a:gridCol>
                <a:gridCol w="2225843">
                  <a:extLst>
                    <a:ext uri="{9D8B030D-6E8A-4147-A177-3AD203B41FA5}">
                      <a16:colId xmlns:a16="http://schemas.microsoft.com/office/drawing/2014/main" val="2615106094"/>
                    </a:ext>
                  </a:extLst>
                </a:gridCol>
                <a:gridCol w="4152052">
                  <a:extLst>
                    <a:ext uri="{9D8B030D-6E8A-4147-A177-3AD203B41FA5}">
                      <a16:colId xmlns:a16="http://schemas.microsoft.com/office/drawing/2014/main" val="1266763745"/>
                    </a:ext>
                  </a:extLst>
                </a:gridCol>
              </a:tblGrid>
              <a:tr h="423956">
                <a:tc>
                  <a:txBody>
                    <a:bodyPr/>
                    <a:lstStyle/>
                    <a:p>
                      <a:pPr algn="ctr">
                        <a:lnSpc>
                          <a:spcPct val="120000"/>
                        </a:lnSpc>
                        <a:spcAft>
                          <a:spcPts val="0"/>
                        </a:spcAft>
                      </a:pPr>
                      <a:r>
                        <a:rPr lang="en-US" sz="2000" dirty="0" err="1">
                          <a:effectLst/>
                        </a:rPr>
                        <a:t>Ứng</a:t>
                      </a:r>
                      <a:r>
                        <a:rPr lang="en-US" sz="2000" dirty="0">
                          <a:effectLst/>
                        </a:rPr>
                        <a:t> </a:t>
                      </a:r>
                      <a:r>
                        <a:rPr lang="en-US" sz="2000" dirty="0" err="1">
                          <a:effectLst/>
                        </a:rPr>
                        <a:t>dụng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ctr">
                        <a:lnSpc>
                          <a:spcPct val="120000"/>
                        </a:lnSpc>
                        <a:spcAft>
                          <a:spcPts val="0"/>
                        </a:spcAft>
                      </a:pPr>
                      <a:r>
                        <a:rPr lang="en-US" sz="2000">
                          <a:effectLst/>
                        </a:rPr>
                        <a:t>Cơ sở ứng dụng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ctr">
                        <a:lnSpc>
                          <a:spcPct val="120000"/>
                        </a:lnSpc>
                        <a:spcAft>
                          <a:spcPts val="0"/>
                        </a:spcAft>
                      </a:pPr>
                      <a:r>
                        <a:rPr lang="en-US" sz="2000" dirty="0" err="1">
                          <a:effectLst/>
                        </a:rPr>
                        <a:t>Lợi</a:t>
                      </a:r>
                      <a:r>
                        <a:rPr lang="en-US" sz="2000" dirty="0">
                          <a:effectLst/>
                        </a:rPr>
                        <a:t> </a:t>
                      </a:r>
                      <a:r>
                        <a:rPr lang="en-US" sz="2000" dirty="0" err="1">
                          <a:effectLst/>
                        </a:rPr>
                        <a:t>ích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extLst>
                  <a:ext uri="{0D108BD9-81ED-4DB2-BD59-A6C34878D82A}">
                    <a16:rowId xmlns:a16="http://schemas.microsoft.com/office/drawing/2014/main" val="2694388667"/>
                  </a:ext>
                </a:extLst>
              </a:tr>
              <a:tr h="1383803">
                <a:tc>
                  <a:txBody>
                    <a:bodyPr/>
                    <a:lstStyle/>
                    <a:p>
                      <a:pPr algn="just">
                        <a:lnSpc>
                          <a:spcPct val="120000"/>
                        </a:lnSpc>
                        <a:spcAft>
                          <a:spcPts val="0"/>
                        </a:spcAft>
                      </a:pPr>
                      <a:r>
                        <a:rPr lang="en-US" sz="2000">
                          <a:effectLst/>
                        </a:rPr>
                        <a:t>Dùng cây sống (cây keo, cây lồng mức,..), cọc gỗ, cọc bê tông làm trụ bám cho cây khi trồng hồ tiêu.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just">
                        <a:lnSpc>
                          <a:spcPct val="120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just">
                        <a:lnSpc>
                          <a:spcPct val="120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extLst>
                  <a:ext uri="{0D108BD9-81ED-4DB2-BD59-A6C34878D82A}">
                    <a16:rowId xmlns:a16="http://schemas.microsoft.com/office/drawing/2014/main" val="1048907233"/>
                  </a:ext>
                </a:extLst>
              </a:tr>
              <a:tr h="812800">
                <a:tc>
                  <a:txBody>
                    <a:bodyPr/>
                    <a:lstStyle/>
                    <a:p>
                      <a:pPr algn="just">
                        <a:lnSpc>
                          <a:spcPct val="120000"/>
                        </a:lnSpc>
                        <a:spcAft>
                          <a:spcPts val="0"/>
                        </a:spcAft>
                      </a:pPr>
                      <a:r>
                        <a:rPr lang="en-US" sz="2000" dirty="0" err="1">
                          <a:effectLst/>
                        </a:rPr>
                        <a:t>Làm</a:t>
                      </a:r>
                      <a:r>
                        <a:rPr lang="en-US" sz="2000" dirty="0">
                          <a:effectLst/>
                        </a:rPr>
                        <a:t> </a:t>
                      </a:r>
                      <a:r>
                        <a:rPr lang="en-US" sz="2000" dirty="0" err="1">
                          <a:effectLst/>
                        </a:rPr>
                        <a:t>giàn</a:t>
                      </a:r>
                      <a:r>
                        <a:rPr lang="en-US" sz="2000" dirty="0">
                          <a:effectLst/>
                        </a:rPr>
                        <a:t> </a:t>
                      </a:r>
                      <a:r>
                        <a:rPr lang="en-US" sz="2000" dirty="0" err="1">
                          <a:effectLst/>
                        </a:rPr>
                        <a:t>khi</a:t>
                      </a:r>
                      <a:r>
                        <a:rPr lang="en-US" sz="2000" dirty="0">
                          <a:effectLst/>
                        </a:rPr>
                        <a:t> </a:t>
                      </a:r>
                      <a:r>
                        <a:rPr lang="en-US" sz="2000" dirty="0" err="1">
                          <a:effectLst/>
                        </a:rPr>
                        <a:t>trồng</a:t>
                      </a:r>
                      <a:r>
                        <a:rPr lang="en-US" sz="2000" dirty="0">
                          <a:effectLst/>
                        </a:rPr>
                        <a:t> </a:t>
                      </a:r>
                      <a:r>
                        <a:rPr lang="en-US" sz="2000" dirty="0" err="1">
                          <a:effectLst/>
                        </a:rPr>
                        <a:t>các</a:t>
                      </a:r>
                      <a:r>
                        <a:rPr lang="en-US" sz="2000" dirty="0">
                          <a:effectLst/>
                        </a:rPr>
                        <a:t> </a:t>
                      </a:r>
                      <a:r>
                        <a:rPr lang="en-US" sz="2000" dirty="0" err="1">
                          <a:effectLst/>
                        </a:rPr>
                        <a:t>cây</a:t>
                      </a:r>
                      <a:r>
                        <a:rPr lang="en-US" sz="2000" dirty="0">
                          <a:effectLst/>
                        </a:rPr>
                        <a:t> </a:t>
                      </a:r>
                      <a:r>
                        <a:rPr lang="en-US" sz="2000" dirty="0" err="1">
                          <a:effectLst/>
                        </a:rPr>
                        <a:t>dây</a:t>
                      </a:r>
                      <a:r>
                        <a:rPr lang="en-US" sz="2000" dirty="0">
                          <a:effectLst/>
                        </a:rPr>
                        <a:t> </a:t>
                      </a:r>
                      <a:r>
                        <a:rPr lang="en-US" sz="2000" dirty="0" err="1">
                          <a:effectLst/>
                        </a:rPr>
                        <a:t>leo</a:t>
                      </a:r>
                      <a:r>
                        <a:rPr lang="en-US" sz="2000" dirty="0">
                          <a:effectLst/>
                        </a:rPr>
                        <a:t> </a:t>
                      </a:r>
                      <a:r>
                        <a:rPr lang="en-US" sz="2000" dirty="0" err="1">
                          <a:effectLst/>
                        </a:rPr>
                        <a:t>như</a:t>
                      </a:r>
                      <a:r>
                        <a:rPr lang="en-US" sz="2000" dirty="0">
                          <a:effectLst/>
                        </a:rPr>
                        <a:t> </a:t>
                      </a:r>
                      <a:r>
                        <a:rPr lang="en-US" sz="2000" dirty="0" err="1">
                          <a:effectLst/>
                        </a:rPr>
                        <a:t>bầu</a:t>
                      </a:r>
                      <a:r>
                        <a:rPr lang="en-US" sz="2000" dirty="0">
                          <a:effectLst/>
                        </a:rPr>
                        <a:t>, </a:t>
                      </a:r>
                      <a:r>
                        <a:rPr lang="en-US" sz="2000" dirty="0" err="1">
                          <a:effectLst/>
                        </a:rPr>
                        <a:t>bí</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just">
                        <a:lnSpc>
                          <a:spcPct val="120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just">
                        <a:lnSpc>
                          <a:spcPct val="120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extLst>
                  <a:ext uri="{0D108BD9-81ED-4DB2-BD59-A6C34878D82A}">
                    <a16:rowId xmlns:a16="http://schemas.microsoft.com/office/drawing/2014/main" val="3603133892"/>
                  </a:ext>
                </a:extLst>
              </a:tr>
              <a:tr h="1117600">
                <a:tc>
                  <a:txBody>
                    <a:bodyPr/>
                    <a:lstStyle/>
                    <a:p>
                      <a:pPr algn="just">
                        <a:lnSpc>
                          <a:spcPct val="120000"/>
                        </a:lnSpc>
                        <a:spcAft>
                          <a:spcPts val="0"/>
                        </a:spcAft>
                      </a:pPr>
                      <a:r>
                        <a:rPr lang="en-US" sz="2000" dirty="0" err="1">
                          <a:effectLst/>
                        </a:rPr>
                        <a:t>Sử</a:t>
                      </a:r>
                      <a:r>
                        <a:rPr lang="en-US" sz="2000" dirty="0">
                          <a:effectLst/>
                        </a:rPr>
                        <a:t> </a:t>
                      </a:r>
                      <a:r>
                        <a:rPr lang="en-US" sz="2000" dirty="0" err="1">
                          <a:effectLst/>
                        </a:rPr>
                        <a:t>dụng</a:t>
                      </a:r>
                      <a:r>
                        <a:rPr lang="en-US" sz="2000" dirty="0">
                          <a:effectLst/>
                        </a:rPr>
                        <a:t> </a:t>
                      </a:r>
                      <a:r>
                        <a:rPr lang="en-US" sz="2000" dirty="0" err="1">
                          <a:effectLst/>
                        </a:rPr>
                        <a:t>các</a:t>
                      </a:r>
                      <a:r>
                        <a:rPr lang="en-US" sz="2000" dirty="0">
                          <a:effectLst/>
                        </a:rPr>
                        <a:t> </a:t>
                      </a:r>
                      <a:r>
                        <a:rPr lang="en-US" sz="2000" dirty="0" err="1">
                          <a:effectLst/>
                        </a:rPr>
                        <a:t>biện</a:t>
                      </a:r>
                      <a:r>
                        <a:rPr lang="en-US" sz="2000" dirty="0">
                          <a:effectLst/>
                        </a:rPr>
                        <a:t> </a:t>
                      </a:r>
                      <a:r>
                        <a:rPr lang="en-US" sz="2000" dirty="0" err="1">
                          <a:effectLst/>
                        </a:rPr>
                        <a:t>pháp</a:t>
                      </a:r>
                      <a:r>
                        <a:rPr lang="en-US" sz="2000" dirty="0">
                          <a:effectLst/>
                        </a:rPr>
                        <a:t> </a:t>
                      </a:r>
                      <a:r>
                        <a:rPr lang="en-US" sz="2000" dirty="0" err="1">
                          <a:effectLst/>
                        </a:rPr>
                        <a:t>bảo</a:t>
                      </a:r>
                      <a:r>
                        <a:rPr lang="en-US" sz="2000" dirty="0">
                          <a:effectLst/>
                        </a:rPr>
                        <a:t> </a:t>
                      </a:r>
                      <a:r>
                        <a:rPr lang="en-US" sz="2000" dirty="0" err="1">
                          <a:effectLst/>
                        </a:rPr>
                        <a:t>quản</a:t>
                      </a:r>
                      <a:r>
                        <a:rPr lang="en-US" sz="2000" dirty="0">
                          <a:effectLst/>
                        </a:rPr>
                        <a:t> </a:t>
                      </a:r>
                      <a:r>
                        <a:rPr lang="en-US" sz="2000" dirty="0" err="1">
                          <a:effectLst/>
                        </a:rPr>
                        <a:t>lạnh</a:t>
                      </a:r>
                      <a:r>
                        <a:rPr lang="en-US" sz="2000" dirty="0">
                          <a:effectLst/>
                        </a:rPr>
                        <a:t>, </a:t>
                      </a:r>
                      <a:r>
                        <a:rPr lang="en-US" sz="2000" dirty="0" err="1">
                          <a:effectLst/>
                        </a:rPr>
                        <a:t>khô</a:t>
                      </a:r>
                      <a:r>
                        <a:rPr lang="en-US" sz="2000" dirty="0">
                          <a:effectLst/>
                        </a:rPr>
                        <a:t>, </a:t>
                      </a:r>
                      <a:r>
                        <a:rPr lang="en-US" sz="2000" dirty="0" err="1">
                          <a:effectLst/>
                        </a:rPr>
                        <a:t>tránh</a:t>
                      </a:r>
                      <a:r>
                        <a:rPr lang="en-US" sz="2000" dirty="0">
                          <a:effectLst/>
                        </a:rPr>
                        <a:t> </a:t>
                      </a:r>
                      <a:r>
                        <a:rPr lang="en-US" sz="2000" dirty="0" err="1">
                          <a:effectLst/>
                        </a:rPr>
                        <a:t>ánh</a:t>
                      </a:r>
                      <a:r>
                        <a:rPr lang="en-US" sz="2000" dirty="0">
                          <a:effectLst/>
                        </a:rPr>
                        <a:t> </a:t>
                      </a:r>
                      <a:r>
                        <a:rPr lang="en-US" sz="2000" dirty="0" err="1">
                          <a:effectLst/>
                        </a:rPr>
                        <a:t>sáng</a:t>
                      </a:r>
                      <a:r>
                        <a:rPr lang="en-US" sz="2000" dirty="0">
                          <a:effectLst/>
                        </a:rPr>
                        <a:t>,…</a:t>
                      </a:r>
                      <a:r>
                        <a:rPr lang="en-US" sz="2000" dirty="0" err="1">
                          <a:effectLst/>
                        </a:rPr>
                        <a:t>để</a:t>
                      </a:r>
                      <a:r>
                        <a:rPr lang="en-US" sz="2000" dirty="0">
                          <a:effectLst/>
                        </a:rPr>
                        <a:t> </a:t>
                      </a:r>
                      <a:r>
                        <a:rPr lang="en-US" sz="2000" dirty="0" err="1">
                          <a:effectLst/>
                        </a:rPr>
                        <a:t>kéo</a:t>
                      </a:r>
                      <a:r>
                        <a:rPr lang="en-US" sz="2000" dirty="0">
                          <a:effectLst/>
                        </a:rPr>
                        <a:t> </a:t>
                      </a:r>
                      <a:r>
                        <a:rPr lang="en-US" sz="2000" dirty="0" err="1">
                          <a:effectLst/>
                        </a:rPr>
                        <a:t>dài</a:t>
                      </a:r>
                      <a:r>
                        <a:rPr lang="en-US" sz="2000" dirty="0">
                          <a:effectLst/>
                        </a:rPr>
                        <a:t> </a:t>
                      </a:r>
                      <a:r>
                        <a:rPr lang="en-US" sz="2000" dirty="0" err="1">
                          <a:effectLst/>
                        </a:rPr>
                        <a:t>thời</a:t>
                      </a:r>
                      <a:r>
                        <a:rPr lang="en-US" sz="2000" dirty="0">
                          <a:effectLst/>
                        </a:rPr>
                        <a:t> </a:t>
                      </a:r>
                      <a:r>
                        <a:rPr lang="en-US" sz="2000" dirty="0" err="1">
                          <a:effectLst/>
                        </a:rPr>
                        <a:t>gian</a:t>
                      </a:r>
                      <a:r>
                        <a:rPr lang="en-US" sz="2000" dirty="0">
                          <a:effectLst/>
                        </a:rPr>
                        <a:t> </a:t>
                      </a:r>
                      <a:r>
                        <a:rPr lang="en-US" sz="2000" dirty="0" err="1">
                          <a:effectLst/>
                        </a:rPr>
                        <a:t>ngủ</a:t>
                      </a:r>
                      <a:r>
                        <a:rPr lang="en-US" sz="2000" dirty="0">
                          <a:effectLst/>
                        </a:rPr>
                        <a:t> </a:t>
                      </a:r>
                      <a:r>
                        <a:rPr lang="en-US" sz="2000" dirty="0" err="1">
                          <a:effectLst/>
                        </a:rPr>
                        <a:t>của</a:t>
                      </a:r>
                      <a:r>
                        <a:rPr lang="en-US" sz="2000" dirty="0">
                          <a:effectLst/>
                        </a:rPr>
                        <a:t> </a:t>
                      </a:r>
                      <a:r>
                        <a:rPr lang="en-US" sz="2000" dirty="0" err="1">
                          <a:effectLst/>
                        </a:rPr>
                        <a:t>hạt</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just">
                        <a:lnSpc>
                          <a:spcPct val="120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just">
                        <a:lnSpc>
                          <a:spcPct val="120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extLst>
                  <a:ext uri="{0D108BD9-81ED-4DB2-BD59-A6C34878D82A}">
                    <a16:rowId xmlns:a16="http://schemas.microsoft.com/office/drawing/2014/main" val="1520722099"/>
                  </a:ext>
                </a:extLst>
              </a:tr>
              <a:tr h="1505528">
                <a:tc>
                  <a:txBody>
                    <a:bodyPr/>
                    <a:lstStyle/>
                    <a:p>
                      <a:pPr algn="just">
                        <a:lnSpc>
                          <a:spcPct val="120000"/>
                        </a:lnSpc>
                        <a:spcAft>
                          <a:spcPts val="0"/>
                        </a:spcAft>
                      </a:pPr>
                      <a:r>
                        <a:rPr lang="en-US" sz="2000" dirty="0" err="1">
                          <a:effectLst/>
                        </a:rPr>
                        <a:t>Trồng</a:t>
                      </a:r>
                      <a:r>
                        <a:rPr lang="en-US" sz="2000" dirty="0">
                          <a:effectLst/>
                        </a:rPr>
                        <a:t> </a:t>
                      </a:r>
                      <a:r>
                        <a:rPr lang="en-US" sz="2000" dirty="0" err="1">
                          <a:effectLst/>
                        </a:rPr>
                        <a:t>xen</a:t>
                      </a:r>
                      <a:r>
                        <a:rPr lang="en-US" sz="2000" dirty="0">
                          <a:effectLst/>
                        </a:rPr>
                        <a:t> </a:t>
                      </a:r>
                      <a:r>
                        <a:rPr lang="en-US" sz="2000" dirty="0" err="1">
                          <a:effectLst/>
                        </a:rPr>
                        <a:t>canh</a:t>
                      </a:r>
                      <a:r>
                        <a:rPr lang="en-US" sz="2000" dirty="0">
                          <a:effectLst/>
                        </a:rPr>
                        <a:t> </a:t>
                      </a:r>
                      <a:r>
                        <a:rPr lang="en-US" sz="2000" dirty="0" err="1">
                          <a:effectLst/>
                        </a:rPr>
                        <a:t>giữa</a:t>
                      </a:r>
                      <a:r>
                        <a:rPr lang="en-US" sz="2000" dirty="0">
                          <a:effectLst/>
                        </a:rPr>
                        <a:t> </a:t>
                      </a:r>
                      <a:r>
                        <a:rPr lang="en-US" sz="2000" dirty="0" err="1">
                          <a:effectLst/>
                        </a:rPr>
                        <a:t>cây</a:t>
                      </a:r>
                      <a:r>
                        <a:rPr lang="en-US" sz="2000" dirty="0">
                          <a:effectLst/>
                        </a:rPr>
                        <a:t> </a:t>
                      </a:r>
                      <a:r>
                        <a:rPr lang="en-US" sz="2000" dirty="0" err="1">
                          <a:effectLst/>
                        </a:rPr>
                        <a:t>ưa</a:t>
                      </a:r>
                      <a:r>
                        <a:rPr lang="en-US" sz="2000" dirty="0">
                          <a:effectLst/>
                        </a:rPr>
                        <a:t> </a:t>
                      </a:r>
                      <a:r>
                        <a:rPr lang="en-US" sz="2000" dirty="0" err="1">
                          <a:effectLst/>
                        </a:rPr>
                        <a:t>sáng</a:t>
                      </a:r>
                      <a:r>
                        <a:rPr lang="en-US" sz="2000" dirty="0">
                          <a:effectLst/>
                        </a:rPr>
                        <a:t> </a:t>
                      </a:r>
                      <a:r>
                        <a:rPr lang="en-US" sz="2000" dirty="0" err="1">
                          <a:effectLst/>
                        </a:rPr>
                        <a:t>và</a:t>
                      </a:r>
                      <a:r>
                        <a:rPr lang="en-US" sz="2000" dirty="0">
                          <a:effectLst/>
                        </a:rPr>
                        <a:t> </a:t>
                      </a:r>
                      <a:r>
                        <a:rPr lang="en-US" sz="2000" dirty="0" err="1">
                          <a:effectLst/>
                        </a:rPr>
                        <a:t>cây</a:t>
                      </a:r>
                      <a:r>
                        <a:rPr lang="en-US" sz="2000" dirty="0">
                          <a:effectLst/>
                        </a:rPr>
                        <a:t> </a:t>
                      </a:r>
                      <a:r>
                        <a:rPr lang="en-US" sz="2000" dirty="0" err="1">
                          <a:effectLst/>
                        </a:rPr>
                        <a:t>ưa</a:t>
                      </a:r>
                      <a:r>
                        <a:rPr lang="en-US" sz="2000" dirty="0">
                          <a:effectLst/>
                        </a:rPr>
                        <a:t> </a:t>
                      </a:r>
                      <a:r>
                        <a:rPr lang="en-US" sz="2000" dirty="0" err="1">
                          <a:effectLst/>
                        </a:rPr>
                        <a:t>bóng</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just">
                        <a:lnSpc>
                          <a:spcPct val="120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just">
                        <a:lnSpc>
                          <a:spcPct val="120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extLst>
                  <a:ext uri="{0D108BD9-81ED-4DB2-BD59-A6C34878D82A}">
                    <a16:rowId xmlns:a16="http://schemas.microsoft.com/office/drawing/2014/main" val="3492982533"/>
                  </a:ext>
                </a:extLst>
              </a:tr>
              <a:tr h="1271868">
                <a:tc>
                  <a:txBody>
                    <a:bodyPr/>
                    <a:lstStyle/>
                    <a:p>
                      <a:pPr algn="just">
                        <a:lnSpc>
                          <a:spcPct val="120000"/>
                        </a:lnSpc>
                        <a:spcAft>
                          <a:spcPts val="0"/>
                        </a:spcAft>
                      </a:pPr>
                      <a:r>
                        <a:rPr lang="en-US" sz="2000" dirty="0" err="1">
                          <a:effectLst/>
                        </a:rPr>
                        <a:t>Điều</a:t>
                      </a:r>
                      <a:r>
                        <a:rPr lang="en-US" sz="2000" dirty="0">
                          <a:effectLst/>
                        </a:rPr>
                        <a:t> </a:t>
                      </a:r>
                      <a:r>
                        <a:rPr lang="en-US" sz="2000" dirty="0" err="1">
                          <a:effectLst/>
                        </a:rPr>
                        <a:t>khiển</a:t>
                      </a:r>
                      <a:r>
                        <a:rPr lang="en-US" sz="2000" dirty="0">
                          <a:effectLst/>
                        </a:rPr>
                        <a:t> </a:t>
                      </a:r>
                      <a:r>
                        <a:rPr lang="en-US" sz="2000" dirty="0" err="1">
                          <a:effectLst/>
                        </a:rPr>
                        <a:t>quá</a:t>
                      </a:r>
                      <a:r>
                        <a:rPr lang="en-US" sz="2000" dirty="0">
                          <a:effectLst/>
                        </a:rPr>
                        <a:t> </a:t>
                      </a:r>
                      <a:r>
                        <a:rPr lang="en-US" sz="2000" dirty="0" err="1">
                          <a:effectLst/>
                        </a:rPr>
                        <a:t>trình</a:t>
                      </a:r>
                      <a:r>
                        <a:rPr lang="en-US" sz="2000" dirty="0">
                          <a:effectLst/>
                        </a:rPr>
                        <a:t> </a:t>
                      </a:r>
                      <a:r>
                        <a:rPr lang="en-US" sz="2000" dirty="0" err="1">
                          <a:effectLst/>
                        </a:rPr>
                        <a:t>ra</a:t>
                      </a:r>
                      <a:r>
                        <a:rPr lang="en-US" sz="2000" dirty="0">
                          <a:effectLst/>
                        </a:rPr>
                        <a:t> </a:t>
                      </a:r>
                      <a:r>
                        <a:rPr lang="en-US" sz="2000" dirty="0" err="1">
                          <a:effectLst/>
                        </a:rPr>
                        <a:t>hoa</a:t>
                      </a:r>
                      <a:r>
                        <a:rPr lang="en-US" sz="2000" dirty="0">
                          <a:effectLst/>
                        </a:rPr>
                        <a:t> </a:t>
                      </a:r>
                      <a:r>
                        <a:rPr lang="en-US" sz="2000" dirty="0" err="1">
                          <a:effectLst/>
                        </a:rPr>
                        <a:t>của</a:t>
                      </a:r>
                      <a:r>
                        <a:rPr lang="en-US" sz="2000" dirty="0">
                          <a:effectLst/>
                        </a:rPr>
                        <a:t> </a:t>
                      </a:r>
                      <a:r>
                        <a:rPr lang="en-US" sz="2000" dirty="0" err="1">
                          <a:effectLst/>
                        </a:rPr>
                        <a:t>cây</a:t>
                      </a:r>
                      <a:r>
                        <a:rPr lang="en-US" sz="2000" dirty="0">
                          <a:effectLst/>
                        </a:rPr>
                        <a:t> </a:t>
                      </a:r>
                      <a:r>
                        <a:rPr lang="en-US" sz="2000" dirty="0" err="1">
                          <a:effectLst/>
                        </a:rPr>
                        <a:t>thông</a:t>
                      </a:r>
                      <a:r>
                        <a:rPr lang="en-US" sz="2000" dirty="0">
                          <a:effectLst/>
                        </a:rPr>
                        <a:t> qua </a:t>
                      </a:r>
                      <a:r>
                        <a:rPr lang="en-US" sz="2000" dirty="0" err="1">
                          <a:effectLst/>
                        </a:rPr>
                        <a:t>điều</a:t>
                      </a:r>
                      <a:r>
                        <a:rPr lang="en-US" sz="2000" dirty="0">
                          <a:effectLst/>
                        </a:rPr>
                        <a:t> </a:t>
                      </a:r>
                      <a:r>
                        <a:rPr lang="en-US" sz="2000" dirty="0" err="1">
                          <a:effectLst/>
                        </a:rPr>
                        <a:t>khiển</a:t>
                      </a:r>
                      <a:r>
                        <a:rPr lang="en-US" sz="2000" dirty="0">
                          <a:effectLst/>
                        </a:rPr>
                        <a:t> </a:t>
                      </a:r>
                      <a:r>
                        <a:rPr lang="en-US" sz="2000" dirty="0" err="1">
                          <a:effectLst/>
                        </a:rPr>
                        <a:t>chế</a:t>
                      </a:r>
                      <a:r>
                        <a:rPr lang="en-US" sz="2000" dirty="0">
                          <a:effectLst/>
                        </a:rPr>
                        <a:t> </a:t>
                      </a:r>
                      <a:r>
                        <a:rPr lang="en-US" sz="2000" dirty="0" err="1">
                          <a:effectLst/>
                        </a:rPr>
                        <a:t>độ</a:t>
                      </a:r>
                      <a:r>
                        <a:rPr lang="en-US" sz="2000" dirty="0">
                          <a:effectLst/>
                        </a:rPr>
                        <a:t> </a:t>
                      </a:r>
                      <a:r>
                        <a:rPr lang="en-US" sz="2000" dirty="0" err="1">
                          <a:effectLst/>
                        </a:rPr>
                        <a:t>chiếu</a:t>
                      </a:r>
                      <a:r>
                        <a:rPr lang="en-US" sz="2000" dirty="0">
                          <a:effectLst/>
                        </a:rPr>
                        <a:t> </a:t>
                      </a:r>
                      <a:r>
                        <a:rPr lang="en-US" sz="2000" dirty="0" err="1">
                          <a:effectLst/>
                        </a:rPr>
                        <a:t>sáng</a:t>
                      </a:r>
                      <a:r>
                        <a:rPr lang="en-US" sz="2000" dirty="0">
                          <a:effectLst/>
                        </a:rPr>
                        <a:t>, </a:t>
                      </a:r>
                      <a:r>
                        <a:rPr lang="en-US" sz="2000" dirty="0" err="1">
                          <a:effectLst/>
                        </a:rPr>
                        <a:t>nhiệt</a:t>
                      </a:r>
                      <a:r>
                        <a:rPr lang="en-US" sz="2000" dirty="0">
                          <a:effectLst/>
                        </a:rPr>
                        <a:t> </a:t>
                      </a:r>
                      <a:r>
                        <a:rPr lang="en-US" sz="2000" dirty="0" err="1">
                          <a:effectLst/>
                        </a:rPr>
                        <a:t>độ</a:t>
                      </a:r>
                      <a:r>
                        <a:rPr lang="en-US" sz="2000" dirty="0">
                          <a:effectLst/>
                        </a:rPr>
                        <a:t>,…</a:t>
                      </a:r>
                      <a:r>
                        <a:rPr lang="en-US" sz="2000" dirty="0" err="1">
                          <a:effectLst/>
                        </a:rPr>
                        <a:t>Ví</a:t>
                      </a:r>
                      <a:r>
                        <a:rPr lang="en-US" sz="2000" dirty="0">
                          <a:effectLst/>
                        </a:rPr>
                        <a:t> </a:t>
                      </a:r>
                      <a:r>
                        <a:rPr lang="en-US" sz="2000" dirty="0" err="1">
                          <a:effectLst/>
                        </a:rPr>
                        <a:t>dụ</a:t>
                      </a:r>
                      <a:r>
                        <a:rPr lang="en-US" sz="2000" dirty="0">
                          <a:effectLst/>
                        </a:rPr>
                        <a:t>: </a:t>
                      </a:r>
                      <a:r>
                        <a:rPr lang="en-US" sz="2000" dirty="0" err="1">
                          <a:effectLst/>
                        </a:rPr>
                        <a:t>tăng</a:t>
                      </a:r>
                      <a:r>
                        <a:rPr lang="en-US" sz="2000" dirty="0">
                          <a:effectLst/>
                        </a:rPr>
                        <a:t> </a:t>
                      </a:r>
                      <a:r>
                        <a:rPr lang="en-US" sz="2000" dirty="0" err="1">
                          <a:effectLst/>
                        </a:rPr>
                        <a:t>thời</a:t>
                      </a:r>
                      <a:r>
                        <a:rPr lang="en-US" sz="2000" dirty="0">
                          <a:effectLst/>
                        </a:rPr>
                        <a:t> </a:t>
                      </a:r>
                      <a:r>
                        <a:rPr lang="en-US" sz="2000" dirty="0" err="1">
                          <a:effectLst/>
                        </a:rPr>
                        <a:t>gian</a:t>
                      </a:r>
                      <a:r>
                        <a:rPr lang="en-US" sz="2000" dirty="0">
                          <a:effectLst/>
                        </a:rPr>
                        <a:t> </a:t>
                      </a:r>
                      <a:r>
                        <a:rPr lang="en-US" sz="2000" dirty="0" err="1">
                          <a:effectLst/>
                        </a:rPr>
                        <a:t>chiếu</a:t>
                      </a:r>
                      <a:r>
                        <a:rPr lang="en-US" sz="2000" dirty="0">
                          <a:effectLst/>
                        </a:rPr>
                        <a:t> </a:t>
                      </a:r>
                      <a:r>
                        <a:rPr lang="en-US" sz="2000" dirty="0" err="1">
                          <a:effectLst/>
                        </a:rPr>
                        <a:t>sáng</a:t>
                      </a:r>
                      <a:r>
                        <a:rPr lang="en-US" sz="2000" dirty="0">
                          <a:effectLst/>
                        </a:rPr>
                        <a:t> ở</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just">
                        <a:lnSpc>
                          <a:spcPct val="120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tc>
                  <a:txBody>
                    <a:bodyPr/>
                    <a:lstStyle/>
                    <a:p>
                      <a:pPr algn="just">
                        <a:lnSpc>
                          <a:spcPct val="120000"/>
                        </a:lnSpc>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3" marR="66063" marT="0" marB="0"/>
                </a:tc>
                <a:extLst>
                  <a:ext uri="{0D108BD9-81ED-4DB2-BD59-A6C34878D82A}">
                    <a16:rowId xmlns:a16="http://schemas.microsoft.com/office/drawing/2014/main" val="1419757916"/>
                  </a:ext>
                </a:extLst>
              </a:tr>
            </a:tbl>
          </a:graphicData>
        </a:graphic>
      </p:graphicFrame>
      <p:sp>
        <p:nvSpPr>
          <p:cNvPr id="4" name="Rectangle 3"/>
          <p:cNvSpPr/>
          <p:nvPr/>
        </p:nvSpPr>
        <p:spPr>
          <a:xfrm>
            <a:off x="5854831" y="893636"/>
            <a:ext cx="1875835" cy="400110"/>
          </a:xfrm>
          <a:prstGeom prst="rect">
            <a:avLst/>
          </a:prstGeom>
        </p:spPr>
        <p:txBody>
          <a:bodyPr wrap="non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xúc</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5854831" y="2017020"/>
            <a:ext cx="1875835" cy="400110"/>
          </a:xfrm>
          <a:prstGeom prst="rect">
            <a:avLst/>
          </a:prstGeom>
        </p:spPr>
        <p:txBody>
          <a:bodyPr wrap="non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xúc</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8021053" y="831685"/>
            <a:ext cx="3914273" cy="1015663"/>
          </a:xfrm>
          <a:prstGeom prst="rect">
            <a:avLst/>
          </a:prstGeom>
        </p:spPr>
        <p:txBody>
          <a:bodyPr wrap="squar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Thúc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đẩy</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vươn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dài</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8021053" y="1947723"/>
            <a:ext cx="4028638" cy="707886"/>
          </a:xfrm>
          <a:prstGeom prst="rect">
            <a:avLst/>
          </a:prstGeom>
        </p:spPr>
        <p:txBody>
          <a:bodyPr wrap="squar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Thúc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đẩy</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vươn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dài</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5733771" y="2792769"/>
            <a:ext cx="2104078" cy="707886"/>
          </a:xfrm>
          <a:prstGeom prst="rect">
            <a:avLst/>
          </a:prstGeom>
        </p:spPr>
        <p:txBody>
          <a:bodyPr wrap="squar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trưởng</a:t>
            </a:r>
            <a:endParaRPr lang="en-US"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8021053" y="2755984"/>
            <a:ext cx="3914273" cy="1015663"/>
          </a:xfrm>
          <a:prstGeom prst="rect">
            <a:avLst/>
          </a:prstGeom>
        </p:spPr>
        <p:txBody>
          <a:bodyPr wrap="squar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Kéo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dài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gian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ngủ</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hạt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nhờ</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gian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hạt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6035970" y="3926929"/>
            <a:ext cx="1513556" cy="400110"/>
          </a:xfrm>
          <a:prstGeom prst="rect">
            <a:avLst/>
          </a:prstGeom>
        </p:spPr>
        <p:txBody>
          <a:bodyPr wrap="non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sáng</a:t>
            </a:r>
            <a:endParaRPr lang="en-US" sz="2000" dirty="0">
              <a:latin typeface="Times New Roman" panose="02020603050405020304" pitchFamily="18" charset="0"/>
              <a:cs typeface="Times New Roman" panose="02020603050405020304" pitchFamily="18" charset="0"/>
            </a:endParaRPr>
          </a:p>
        </p:txBody>
      </p:sp>
      <p:sp>
        <p:nvSpPr>
          <p:cNvPr id="11" name="Rectangle 10"/>
          <p:cNvSpPr/>
          <p:nvPr/>
        </p:nvSpPr>
        <p:spPr>
          <a:xfrm>
            <a:off x="8021052" y="3939000"/>
            <a:ext cx="3914274" cy="1323439"/>
          </a:xfrm>
          <a:prstGeom prst="rect">
            <a:avLst/>
          </a:prstGeom>
        </p:spPr>
        <p:txBody>
          <a:bodyPr wrap="squar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gian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suất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đem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tế</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cao</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5802610" y="5434850"/>
            <a:ext cx="2104078" cy="707886"/>
          </a:xfrm>
          <a:prstGeom prst="rect">
            <a:avLst/>
          </a:prstGeom>
        </p:spPr>
        <p:txBody>
          <a:bodyPr wrap="squar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trưởng</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8021052" y="5419360"/>
            <a:ext cx="3914273" cy="1015663"/>
          </a:xfrm>
          <a:prstGeom prst="rect">
            <a:avLst/>
          </a:prstGeom>
        </p:spPr>
        <p:txBody>
          <a:bodyPr wrap="squar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ức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hoa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tuỳ</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phù</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223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9"/>
          <p:cNvSpPr/>
          <p:nvPr/>
        </p:nvSpPr>
        <p:spPr>
          <a:xfrm>
            <a:off x="4692073" y="1104817"/>
            <a:ext cx="2595418" cy="1"/>
          </a:xfrm>
          <a:prstGeom prst="line">
            <a:avLst/>
          </a:prstGeom>
          <a:ln w="47625" cap="rnd">
            <a:solidFill>
              <a:schemeClr val="tx1"/>
            </a:solidFill>
            <a:prstDash val="solid"/>
            <a:headEnd type="none" w="sm" len="sm"/>
            <a:tailEnd type="none" w="sm" len="sm"/>
          </a:ln>
        </p:spPr>
      </p:sp>
      <p:sp>
        <p:nvSpPr>
          <p:cNvPr id="17" name="TextBox 5"/>
          <p:cNvSpPr txBox="1"/>
          <p:nvPr/>
        </p:nvSpPr>
        <p:spPr>
          <a:xfrm>
            <a:off x="886828" y="614300"/>
            <a:ext cx="10377492" cy="490519"/>
          </a:xfrm>
          <a:prstGeom prst="rect">
            <a:avLst/>
          </a:prstGeom>
        </p:spPr>
        <p:txBody>
          <a:bodyPr wrap="square" lIns="0" tIns="0" rIns="0" bIns="0" rtlCol="0" anchor="t">
            <a:spAutoFit/>
          </a:bodyPr>
          <a:lstStyle/>
          <a:p>
            <a:pPr algn="ctr">
              <a:lnSpc>
                <a:spcPts val="4140"/>
              </a:lnSpc>
            </a:pPr>
            <a:r>
              <a:rPr lang="en-US" sz="3200" b="1" dirty="0" smtClean="0">
                <a:solidFill>
                  <a:srgbClr val="C00000"/>
                </a:solidFill>
                <a:latin typeface="Times New Roman" panose="02020603050405020304" pitchFamily="18" charset="0"/>
                <a:cs typeface="Times New Roman" panose="02020603050405020304" pitchFamily="18" charset="0"/>
              </a:rPr>
              <a:t>LUYỆN TẬP</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73256" y="1462432"/>
            <a:ext cx="7476727" cy="523220"/>
          </a:xfrm>
          <a:prstGeom prst="rect">
            <a:avLst/>
          </a:prstGeom>
        </p:spPr>
        <p:txBody>
          <a:bodyPr wrap="none">
            <a:spAutoFit/>
          </a:bodyPr>
          <a:lstStyle/>
          <a:p>
            <a:r>
              <a:rPr 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1273256" y="2338941"/>
            <a:ext cx="9634194" cy="2635904"/>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just"/>
            <a:r>
              <a:rPr lang="vi-VN" sz="2400" dirty="0">
                <a:latin typeface="Times New Roman" panose="02020603050405020304" pitchFamily="18" charset="0"/>
                <a:cs typeface="Times New Roman" panose="02020603050405020304" pitchFamily="18" charset="0"/>
              </a:rPr>
              <a:t>Cảm ứng ở thực vật giúp thực vật tiếp nhận và phản ứng thích hợp với các kích thích </a:t>
            </a:r>
            <a:r>
              <a:rPr lang="vi-VN" sz="2400" dirty="0"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môi </a:t>
            </a:r>
            <a:r>
              <a:rPr lang="vi-VN" sz="2400" dirty="0">
                <a:latin typeface="Times New Roman" panose="02020603050405020304" pitchFamily="18" charset="0"/>
                <a:cs typeface="Times New Roman" panose="02020603050405020304" pitchFamily="18" charset="0"/>
              </a:rPr>
              <a:t>trường, đảm bảo cho thực vật tồn tại và phát triển.</a:t>
            </a:r>
          </a:p>
          <a:p>
            <a:pPr algn="just"/>
            <a:r>
              <a:rPr lang="vi-VN" sz="2400" dirty="0">
                <a:latin typeface="Times New Roman" panose="02020603050405020304" pitchFamily="18" charset="0"/>
                <a:cs typeface="Times New Roman" panose="02020603050405020304" pitchFamily="18" charset="0"/>
              </a:rPr>
              <a:t>Ví dụ: Cây có tính hướng sáng. Nhờ tính hướng sáng, cây tìm được nguồn ánh sáng để thực hiện quá trình quang hợp giúp tổng hợp nên các chất hữu cơ cung cấp cho các hoạt động sống của cây.</a:t>
            </a:r>
          </a:p>
        </p:txBody>
      </p:sp>
    </p:spTree>
    <p:extLst>
      <p:ext uri="{BB962C8B-B14F-4D97-AF65-F5344CB8AC3E}">
        <p14:creationId xmlns:p14="http://schemas.microsoft.com/office/powerpoint/2010/main" val="2644538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9"/>
          <p:cNvSpPr/>
          <p:nvPr/>
        </p:nvSpPr>
        <p:spPr>
          <a:xfrm flipV="1">
            <a:off x="4854849" y="736149"/>
            <a:ext cx="2649477" cy="0"/>
          </a:xfrm>
          <a:prstGeom prst="line">
            <a:avLst/>
          </a:prstGeom>
          <a:ln w="47625" cap="rnd">
            <a:solidFill>
              <a:schemeClr val="tx1"/>
            </a:solidFill>
            <a:prstDash val="solid"/>
            <a:headEnd type="none" w="sm" len="sm"/>
            <a:tailEnd type="none" w="sm" len="sm"/>
          </a:ln>
        </p:spPr>
      </p:sp>
      <p:sp>
        <p:nvSpPr>
          <p:cNvPr id="17" name="TextBox 5"/>
          <p:cNvSpPr txBox="1"/>
          <p:nvPr/>
        </p:nvSpPr>
        <p:spPr>
          <a:xfrm>
            <a:off x="3968034" y="210364"/>
            <a:ext cx="4423109" cy="525785"/>
          </a:xfrm>
          <a:prstGeom prst="rect">
            <a:avLst/>
          </a:prstGeom>
        </p:spPr>
        <p:txBody>
          <a:bodyPr wrap="square" lIns="0" tIns="0" rIns="0" bIns="0" rtlCol="0" anchor="t">
            <a:spAutoFit/>
          </a:bodyPr>
          <a:lstStyle/>
          <a:p>
            <a:pPr algn="ctr">
              <a:lnSpc>
                <a:spcPts val="4140"/>
              </a:lnSpc>
            </a:pPr>
            <a:r>
              <a:rPr lang="en-US" sz="3200" b="1" dirty="0" smtClean="0">
                <a:solidFill>
                  <a:srgbClr val="C00000"/>
                </a:solidFill>
                <a:latin typeface="Times New Roman" panose="02020603050405020304" pitchFamily="18" charset="0"/>
                <a:cs typeface="Times New Roman" panose="02020603050405020304" pitchFamily="18" charset="0"/>
              </a:rPr>
              <a:t>LUYỆN TẬP</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73254" y="1045337"/>
            <a:ext cx="9812666" cy="830997"/>
          </a:xfrm>
          <a:prstGeom prst="rect">
            <a:avLst/>
          </a:prstGeom>
        </p:spPr>
        <p:txBody>
          <a:bodyPr wrap="square">
            <a:spAutoFit/>
          </a:bodyPr>
          <a:lstStyle/>
          <a:p>
            <a:r>
              <a:rPr lang="vi-VN" sz="2400" b="1" dirty="0">
                <a:latin typeface="Times New Roman" panose="02020603050405020304" pitchFamily="18" charset="0"/>
                <a:ea typeface="Calibri" panose="020F0502020204030204" pitchFamily="34" charset="0"/>
                <a:cs typeface="Times New Roman" panose="02020603050405020304" pitchFamily="18" charset="0"/>
              </a:rPr>
              <a:t>Câu </a:t>
            </a:r>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2. </a:t>
            </a:r>
            <a:r>
              <a:rPr lang="vi-VN" sz="2400" dirty="0">
                <a:latin typeface="Times New Roman" panose="02020603050405020304" pitchFamily="18" charset="0"/>
                <a:ea typeface="Calibri" panose="020F0502020204030204" pitchFamily="34" charset="0"/>
                <a:cs typeface="Times New Roman" panose="02020603050405020304" pitchFamily="18" charset="0"/>
              </a:rPr>
              <a:t>Lập bảng so sánh hình thức vận động hướng động và vận động cảm ứng (đặc điểm, tác nhân kích thích, tốc độ phản ứng)</a:t>
            </a:r>
            <a:endParaRPr lang="en-US" sz="24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98054607"/>
              </p:ext>
            </p:extLst>
          </p:nvPr>
        </p:nvGraphicFramePr>
        <p:xfrm>
          <a:off x="1888323" y="2185521"/>
          <a:ext cx="8582527" cy="3609113"/>
        </p:xfrm>
        <a:graphic>
          <a:graphicData uri="http://schemas.openxmlformats.org/drawingml/2006/table">
            <a:tbl>
              <a:tblPr firstRow="1" firstCol="1" bandRow="1">
                <a:tableStyleId>{073A0DAA-6AF3-43AB-8588-CEC1D06C72B9}</a:tableStyleId>
              </a:tblPr>
              <a:tblGrid>
                <a:gridCol w="1389061">
                  <a:extLst>
                    <a:ext uri="{9D8B030D-6E8A-4147-A177-3AD203B41FA5}">
                      <a16:colId xmlns:a16="http://schemas.microsoft.com/office/drawing/2014/main" val="1429960143"/>
                    </a:ext>
                  </a:extLst>
                </a:gridCol>
                <a:gridCol w="3715081">
                  <a:extLst>
                    <a:ext uri="{9D8B030D-6E8A-4147-A177-3AD203B41FA5}">
                      <a16:colId xmlns:a16="http://schemas.microsoft.com/office/drawing/2014/main" val="3226853038"/>
                    </a:ext>
                  </a:extLst>
                </a:gridCol>
                <a:gridCol w="3478385">
                  <a:extLst>
                    <a:ext uri="{9D8B030D-6E8A-4147-A177-3AD203B41FA5}">
                      <a16:colId xmlns:a16="http://schemas.microsoft.com/office/drawing/2014/main" val="396824557"/>
                    </a:ext>
                  </a:extLst>
                </a:gridCol>
              </a:tblGrid>
              <a:tr h="365174">
                <a:tc>
                  <a:txBody>
                    <a:bodyPr/>
                    <a:lstStyle/>
                    <a:p>
                      <a:pPr algn="ctr">
                        <a:lnSpc>
                          <a:spcPts val="195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950"/>
                        </a:lnSpc>
                        <a:spcAft>
                          <a:spcPts val="0"/>
                        </a:spcAft>
                      </a:pPr>
                      <a:r>
                        <a:rPr lang="en-US" sz="2000" dirty="0" err="1">
                          <a:effectLst/>
                          <a:latin typeface="Times New Roman" panose="02020603050405020304" pitchFamily="18" charset="0"/>
                          <a:cs typeface="Times New Roman" panose="02020603050405020304" pitchFamily="18" charset="0"/>
                        </a:rPr>
                        <a:t>Vận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hướng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950"/>
                        </a:lnSpc>
                        <a:spcAft>
                          <a:spcPts val="0"/>
                        </a:spcAft>
                      </a:pPr>
                      <a:r>
                        <a:rPr lang="en-US" sz="2000">
                          <a:effectLst/>
                          <a:latin typeface="Times New Roman" panose="02020603050405020304" pitchFamily="18" charset="0"/>
                          <a:cs typeface="Times New Roman" panose="02020603050405020304" pitchFamily="18" charset="0"/>
                        </a:rPr>
                        <a:t>Vận động cảm ứng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6985701"/>
                  </a:ext>
                </a:extLst>
              </a:tr>
              <a:tr h="1087819">
                <a:tc>
                  <a:txBody>
                    <a:bodyPr/>
                    <a:lstStyle/>
                    <a:p>
                      <a:pPr algn="ctr">
                        <a:lnSpc>
                          <a:spcPts val="1950"/>
                        </a:lnSpc>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950"/>
                        </a:lnSpc>
                        <a:spcAft>
                          <a:spcPts val="0"/>
                        </a:spcAft>
                      </a:pPr>
                      <a:r>
                        <a:rPr lang="en-US" sz="2000" dirty="0" err="1" smtClean="0">
                          <a:effectLst/>
                          <a:latin typeface="Times New Roman" panose="02020603050405020304" pitchFamily="18" charset="0"/>
                          <a:cs typeface="Times New Roman" panose="02020603050405020304" pitchFamily="18" charset="0"/>
                        </a:rPr>
                        <a:t>Khái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niệm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950"/>
                        </a:lnSpc>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950"/>
                        </a:lnSpc>
                        <a:spcAft>
                          <a:spcPts val="0"/>
                        </a:spcAft>
                      </a:pPr>
                      <a:r>
                        <a:rPr lang="en-US" sz="2000" dirty="0" err="1" smtClean="0">
                          <a:effectLst/>
                          <a:latin typeface="Times New Roman" panose="02020603050405020304" pitchFamily="18" charset="0"/>
                          <a:cs typeface="Times New Roman" panose="02020603050405020304" pitchFamily="18" charset="0"/>
                        </a:rPr>
                        <a:t>Là</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cơ</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quan</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hướng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950"/>
                        </a:lnSpc>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950"/>
                        </a:lnSpc>
                        <a:spcAft>
                          <a:spcPts val="0"/>
                        </a:spcAft>
                      </a:pPr>
                      <a:r>
                        <a:rPr lang="en-US" sz="2000" dirty="0" err="1" smtClean="0">
                          <a:effectLst/>
                          <a:latin typeface="Times New Roman" panose="02020603050405020304" pitchFamily="18" charset="0"/>
                          <a:cs typeface="Times New Roman" panose="02020603050405020304" pitchFamily="18" charset="0"/>
                        </a:rPr>
                        <a:t>Là</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hướng</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641998"/>
                  </a:ext>
                </a:extLst>
              </a:tr>
              <a:tr h="886120">
                <a:tc>
                  <a:txBody>
                    <a:bodyPr/>
                    <a:lstStyle/>
                    <a:p>
                      <a:pPr algn="ctr">
                        <a:lnSpc>
                          <a:spcPts val="1950"/>
                        </a:lnSpc>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950"/>
                        </a:lnSpc>
                        <a:spcAft>
                          <a:spcPts val="0"/>
                        </a:spcAft>
                      </a:pPr>
                      <a:r>
                        <a:rPr lang="en-US" sz="2000" dirty="0" err="1" smtClean="0">
                          <a:effectLst/>
                          <a:latin typeface="Times New Roman" panose="02020603050405020304" pitchFamily="18" charset="0"/>
                          <a:cs typeface="Times New Roman" panose="02020603050405020304" pitchFamily="18" charset="0"/>
                        </a:rPr>
                        <a:t>Tác</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thích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950"/>
                        </a:lnSpc>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950"/>
                        </a:lnSpc>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hướng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950"/>
                        </a:lnSpc>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950"/>
                        </a:lnSpc>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hướng</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000941"/>
                  </a:ext>
                </a:extLst>
              </a:tr>
              <a:tr h="1260255">
                <a:tc>
                  <a:txBody>
                    <a:bodyPr/>
                    <a:lstStyle/>
                    <a:p>
                      <a:pPr algn="ctr">
                        <a:lnSpc>
                          <a:spcPts val="1950"/>
                        </a:lnSpc>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950"/>
                        </a:lnSpc>
                        <a:spcAft>
                          <a:spcPts val="0"/>
                        </a:spcAft>
                      </a:pPr>
                      <a:r>
                        <a:rPr lang="en-US" sz="2000" dirty="0" err="1" smtClean="0">
                          <a:effectLst/>
                          <a:latin typeface="Times New Roman" panose="02020603050405020304" pitchFamily="18" charset="0"/>
                          <a:cs typeface="Times New Roman" panose="02020603050405020304" pitchFamily="18" charset="0"/>
                        </a:rPr>
                        <a:t>Tốc</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ứng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950"/>
                        </a:lnSpc>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950"/>
                        </a:lnSpc>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Diễn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chậm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trưởng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tới</a:t>
                      </a:r>
                      <a:r>
                        <a:rPr lang="en-US" sz="2000" dirty="0">
                          <a:effectLst/>
                          <a:latin typeface="Times New Roman" panose="02020603050405020304" pitchFamily="18" charset="0"/>
                          <a:cs typeface="Times New Roman" panose="02020603050405020304" pitchFamily="18" charset="0"/>
                        </a:rPr>
                        <a:t> hormone.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950"/>
                        </a:lnSpc>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950"/>
                        </a:lnSpc>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Diễn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dễ</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nhờ</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đồng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hồ</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học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căng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7622749"/>
                  </a:ext>
                </a:extLst>
              </a:tr>
            </a:tbl>
          </a:graphicData>
        </a:graphic>
      </p:graphicFrame>
    </p:spTree>
    <p:extLst>
      <p:ext uri="{BB962C8B-B14F-4D97-AF65-F5344CB8AC3E}">
        <p14:creationId xmlns:p14="http://schemas.microsoft.com/office/powerpoint/2010/main" val="1861913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8478" y="1204817"/>
            <a:ext cx="10123750" cy="1200329"/>
          </a:xfrm>
          <a:prstGeom prst="rect">
            <a:avLst/>
          </a:prstGeom>
        </p:spPr>
        <p:txBody>
          <a:bodyPr wrap="square">
            <a:spAutoFit/>
          </a:bodyPr>
          <a:lstStyle/>
          <a:p>
            <a:pPr algn="just"/>
            <a:r>
              <a:rPr lang="en-US" sz="24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latin typeface="Times New Roman" panose="02020603050405020304" pitchFamily="18" charset="0"/>
                <a:ea typeface="Calibri" panose="020F0502020204030204" pitchFamily="34" charset="0"/>
                <a:cs typeface="Times New Roman" panose="02020603050405020304" pitchFamily="18" charset="0"/>
              </a:rPr>
              <a:t> 1.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a:t>
            </a:r>
          </a:p>
        </p:txBody>
      </p:sp>
      <p:sp>
        <p:nvSpPr>
          <p:cNvPr id="8" name="Rounded Rectangle 7"/>
          <p:cNvSpPr/>
          <p:nvPr/>
        </p:nvSpPr>
        <p:spPr>
          <a:xfrm>
            <a:off x="1273256" y="2405145"/>
            <a:ext cx="9634194" cy="345022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just"/>
            <a:r>
              <a:rPr lang="vi-VN" sz="2400" dirty="0">
                <a:latin typeface="Times New Roman" panose="02020603050405020304" pitchFamily="18" charset="0"/>
                <a:cs typeface="Times New Roman" panose="02020603050405020304" pitchFamily="18" charset="0"/>
              </a:rPr>
              <a:t>Hiện tượng đóng mở khí khổng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Ứng động không sinh trưởng vì: Sự thay đổi sức trương nước ở tế bào khí khổng gây ra hiện tượng đóng và mở khí khổng. Phản ứng mang tính thuận nghịch và không liên quan đến sự sinh trưởng của tế bào.</a:t>
            </a:r>
          </a:p>
          <a:p>
            <a:pPr algn="just"/>
            <a:r>
              <a:rPr lang="vi-VN" sz="2400" dirty="0">
                <a:latin typeface="Times New Roman" panose="02020603050405020304" pitchFamily="18" charset="0"/>
                <a:cs typeface="Times New Roman" panose="02020603050405020304" pitchFamily="18" charset="0"/>
              </a:rPr>
              <a:t>Hiện tượng nở hoa ở cây mười giờ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Ứng động sinh trưởng vì tác nhân ánh sáng, nhiệt độ mang tính chu kì làm thay đổi tốc độ sinh trưởng ở mặt trên và dưới của hoa.</a:t>
            </a:r>
          </a:p>
          <a:p>
            <a:pPr algn="just"/>
            <a:r>
              <a:rPr lang="vi-VN" sz="2400" dirty="0">
                <a:latin typeface="Times New Roman" panose="02020603050405020304" pitchFamily="18" charset="0"/>
                <a:cs typeface="Times New Roman" panose="02020603050405020304" pitchFamily="18" charset="0"/>
              </a:rPr>
              <a:t>Hiện tượng leo giàn của cây thiên lí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Hướng động (hướng tiếp xúc) vì tác nhân cơ học có hướng gây ra vận động leo giàn.</a:t>
            </a:r>
          </a:p>
        </p:txBody>
      </p:sp>
      <p:sp>
        <p:nvSpPr>
          <p:cNvPr id="6" name="AutoShape 9"/>
          <p:cNvSpPr/>
          <p:nvPr/>
        </p:nvSpPr>
        <p:spPr>
          <a:xfrm flipV="1">
            <a:off x="4854849" y="736149"/>
            <a:ext cx="2649477" cy="0"/>
          </a:xfrm>
          <a:prstGeom prst="line">
            <a:avLst/>
          </a:prstGeom>
          <a:ln w="47625" cap="rnd">
            <a:solidFill>
              <a:schemeClr val="tx1"/>
            </a:solidFill>
            <a:prstDash val="solid"/>
            <a:headEnd type="none" w="sm" len="sm"/>
            <a:tailEnd type="none" w="sm" len="sm"/>
          </a:ln>
        </p:spPr>
      </p:sp>
      <p:sp>
        <p:nvSpPr>
          <p:cNvPr id="9" name="TextBox 5"/>
          <p:cNvSpPr txBox="1"/>
          <p:nvPr/>
        </p:nvSpPr>
        <p:spPr>
          <a:xfrm>
            <a:off x="3968034" y="210364"/>
            <a:ext cx="4423109" cy="490519"/>
          </a:xfrm>
          <a:prstGeom prst="rect">
            <a:avLst/>
          </a:prstGeom>
        </p:spPr>
        <p:txBody>
          <a:bodyPr wrap="square" lIns="0" tIns="0" rIns="0" bIns="0" rtlCol="0" anchor="t">
            <a:spAutoFit/>
          </a:bodyPr>
          <a:lstStyle/>
          <a:p>
            <a:pPr algn="ctr">
              <a:lnSpc>
                <a:spcPts val="4140"/>
              </a:lnSpc>
            </a:pPr>
            <a:r>
              <a:rPr lang="en-US" sz="3200" b="1" dirty="0" smtClean="0">
                <a:solidFill>
                  <a:srgbClr val="C00000"/>
                </a:solidFill>
                <a:latin typeface="Times New Roman" panose="02020603050405020304" pitchFamily="18" charset="0"/>
                <a:cs typeface="Times New Roman" panose="02020603050405020304" pitchFamily="18" charset="0"/>
              </a:rPr>
              <a:t>VẬN DỤNG</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866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17712" y="934898"/>
            <a:ext cx="10123750" cy="1015663"/>
          </a:xfrm>
          <a:prstGeom prst="rect">
            <a:avLst/>
          </a:prstGeom>
        </p:spPr>
        <p:txBody>
          <a:bodyPr wrap="square">
            <a:spAutoFit/>
          </a:bodyPr>
          <a:lstStyle/>
          <a:p>
            <a:pPr algn="just"/>
            <a:r>
              <a:rPr lang="en-US" sz="20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2. </a:t>
            </a:r>
            <a:r>
              <a:rPr lang="vi-VN" sz="2000" dirty="0">
                <a:latin typeface="Times New Roman" panose="02020603050405020304" pitchFamily="18" charset="0"/>
                <a:cs typeface="Times New Roman" panose="02020603050405020304" pitchFamily="18" charset="0"/>
              </a:rPr>
              <a:t>Một số loại cây trồng thường được chăm sóc bằng một trong những biện pháp sau: vun gốc, làm giàn, bón phân ở gốc, làm rãnh tưới nước, tỉa thưa cây để có năng suất cao. Dựa vào hiểu biết về cảm ứng, giải thích cơ sở khoa học của những biện pháp </a:t>
            </a:r>
            <a:r>
              <a:rPr lang="vi-VN" sz="2000" dirty="0" smtClean="0">
                <a:latin typeface="Times New Roman" panose="02020603050405020304" pitchFamily="18" charset="0"/>
                <a:cs typeface="Times New Roman" panose="02020603050405020304" pitchFamily="18" charset="0"/>
              </a:rPr>
              <a:t>trên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961534" y="1950561"/>
            <a:ext cx="10174990" cy="449178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1700" b="1" dirty="0" err="1">
                <a:solidFill>
                  <a:srgbClr val="C00000"/>
                </a:solidFill>
                <a:latin typeface="Times New Roman" panose="02020603050405020304" pitchFamily="18" charset="0"/>
                <a:cs typeface="Times New Roman" panose="02020603050405020304" pitchFamily="18" charset="0"/>
              </a:rPr>
              <a:t>Vun</a:t>
            </a:r>
            <a:r>
              <a:rPr lang="en-US" sz="1700" b="1" dirty="0">
                <a:solidFill>
                  <a:srgbClr val="C00000"/>
                </a:solidFill>
                <a:latin typeface="Times New Roman" panose="02020603050405020304" pitchFamily="18" charset="0"/>
                <a:cs typeface="Times New Roman" panose="02020603050405020304" pitchFamily="18" charset="0"/>
              </a:rPr>
              <a:t> </a:t>
            </a:r>
            <a:r>
              <a:rPr lang="en-US" sz="1700" b="1" dirty="0" err="1" smtClean="0">
                <a:solidFill>
                  <a:srgbClr val="C00000"/>
                </a:solidFill>
                <a:latin typeface="Times New Roman" panose="02020603050405020304" pitchFamily="18" charset="0"/>
                <a:cs typeface="Times New Roman" panose="02020603050405020304" pitchFamily="18" charset="0"/>
              </a:rPr>
              <a:t>gốc</a:t>
            </a:r>
            <a:r>
              <a:rPr lang="en-US" sz="1700" b="1" dirty="0" smtClean="0">
                <a:solidFill>
                  <a:srgbClr val="C00000"/>
                </a:solidFill>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Dựa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trên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tính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hướng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Việc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vun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gốc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sẽ</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giúp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đủ</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lấp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kín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phần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rễ</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từ</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bộ</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rễ</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của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triển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khoẻ</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mạnh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tránh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rửa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trôi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dinh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dưỡng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để</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hấp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thụ</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được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đầy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đủ</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nước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khoáng</a:t>
            </a:r>
            <a:r>
              <a:rPr lang="en-US" sz="1700" dirty="0" smtClean="0">
                <a:latin typeface="Times New Roman" panose="02020603050405020304" pitchFamily="18" charset="0"/>
                <a:cs typeface="Times New Roman" panose="02020603050405020304" pitchFamily="18" charset="0"/>
              </a:rPr>
              <a:t>.</a:t>
            </a:r>
          </a:p>
          <a:p>
            <a:pPr algn="just"/>
            <a:r>
              <a:rPr lang="en-US" sz="1700" b="1" dirty="0" err="1">
                <a:solidFill>
                  <a:srgbClr val="C00000"/>
                </a:solidFill>
                <a:latin typeface="Times New Roman" panose="02020603050405020304" pitchFamily="18" charset="0"/>
                <a:cs typeface="Times New Roman" panose="02020603050405020304" pitchFamily="18" charset="0"/>
              </a:rPr>
              <a:t>Làm</a:t>
            </a:r>
            <a:r>
              <a:rPr lang="en-US" sz="1700" b="1" dirty="0">
                <a:solidFill>
                  <a:srgbClr val="C00000"/>
                </a:solidFill>
                <a:latin typeface="Times New Roman" panose="02020603050405020304" pitchFamily="18" charset="0"/>
                <a:cs typeface="Times New Roman" panose="02020603050405020304" pitchFamily="18" charset="0"/>
              </a:rPr>
              <a:t> </a:t>
            </a:r>
            <a:r>
              <a:rPr lang="en-US" sz="1700" b="1" dirty="0" err="1" smtClean="0">
                <a:solidFill>
                  <a:srgbClr val="C00000"/>
                </a:solidFill>
                <a:latin typeface="Times New Roman" panose="02020603050405020304" pitchFamily="18" charset="0"/>
                <a:cs typeface="Times New Roman" panose="02020603050405020304" pitchFamily="18" charset="0"/>
              </a:rPr>
              <a:t>giàn</a:t>
            </a:r>
            <a:r>
              <a:rPr lang="en-US" sz="1700" b="1" dirty="0" smtClean="0">
                <a:solidFill>
                  <a:srgbClr val="C00000"/>
                </a:solidFill>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Dựa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tính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hướng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tiếp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xúc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Việc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làm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giàn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thân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leo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giúp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đủ</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nguồn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ánh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thích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hợp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để</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thúc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đẩy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sự</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sinh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trưởng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triển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của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trồng</a:t>
            </a:r>
            <a:r>
              <a:rPr lang="en-US" sz="1700" dirty="0" smtClean="0">
                <a:latin typeface="Times New Roman" panose="02020603050405020304" pitchFamily="18" charset="0"/>
                <a:cs typeface="Times New Roman" panose="02020603050405020304" pitchFamily="18" charset="0"/>
              </a:rPr>
              <a:t>.</a:t>
            </a:r>
          </a:p>
          <a:p>
            <a:pPr algn="just"/>
            <a:r>
              <a:rPr lang="en-US" sz="1700" b="1" dirty="0" err="1">
                <a:solidFill>
                  <a:srgbClr val="C00000"/>
                </a:solidFill>
                <a:latin typeface="Times New Roman" panose="02020603050405020304" pitchFamily="18" charset="0"/>
                <a:cs typeface="Times New Roman" panose="02020603050405020304" pitchFamily="18" charset="0"/>
              </a:rPr>
              <a:t>Bón</a:t>
            </a:r>
            <a:r>
              <a:rPr lang="en-US" sz="1700" b="1" dirty="0">
                <a:solidFill>
                  <a:srgbClr val="C00000"/>
                </a:solidFill>
                <a:latin typeface="Times New Roman" panose="02020603050405020304" pitchFamily="18" charset="0"/>
                <a:cs typeface="Times New Roman" panose="02020603050405020304" pitchFamily="18" charset="0"/>
              </a:rPr>
              <a:t> </a:t>
            </a:r>
            <a:r>
              <a:rPr lang="en-US" sz="1700" b="1" dirty="0" err="1">
                <a:solidFill>
                  <a:srgbClr val="C00000"/>
                </a:solidFill>
                <a:latin typeface="Times New Roman" panose="02020603050405020304" pitchFamily="18" charset="0"/>
                <a:cs typeface="Times New Roman" panose="02020603050405020304" pitchFamily="18" charset="0"/>
              </a:rPr>
              <a:t>phân</a:t>
            </a:r>
            <a:r>
              <a:rPr lang="en-US" sz="1700" b="1" dirty="0">
                <a:solidFill>
                  <a:srgbClr val="C00000"/>
                </a:solidFill>
                <a:latin typeface="Times New Roman" panose="02020603050405020304" pitchFamily="18" charset="0"/>
                <a:cs typeface="Times New Roman" panose="02020603050405020304" pitchFamily="18" charset="0"/>
              </a:rPr>
              <a:t> ở </a:t>
            </a:r>
            <a:r>
              <a:rPr lang="en-US" sz="1700" b="1" dirty="0" err="1" smtClean="0">
                <a:solidFill>
                  <a:srgbClr val="C00000"/>
                </a:solidFill>
                <a:latin typeface="Times New Roman" panose="02020603050405020304" pitchFamily="18" charset="0"/>
                <a:cs typeface="Times New Roman" panose="02020603050405020304" pitchFamily="18" charset="0"/>
              </a:rPr>
              <a:t>gốc</a:t>
            </a:r>
            <a:r>
              <a:rPr lang="en-US" sz="1700" b="1" dirty="0" smtClean="0">
                <a:solidFill>
                  <a:srgbClr val="C00000"/>
                </a:solidFill>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Dựa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tính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hướng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hoá</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của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Việc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bón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phân</a:t>
            </a:r>
            <a:r>
              <a:rPr lang="en-US" sz="1700" dirty="0">
                <a:latin typeface="Times New Roman" panose="02020603050405020304" pitchFamily="18" charset="0"/>
                <a:cs typeface="Times New Roman" panose="02020603050405020304" pitchFamily="18" charset="0"/>
              </a:rPr>
              <a:t> ở </a:t>
            </a:r>
            <a:r>
              <a:rPr lang="en-US" sz="1700" dirty="0" err="1">
                <a:latin typeface="Times New Roman" panose="02020603050405020304" pitchFamily="18" charset="0"/>
                <a:cs typeface="Times New Roman" panose="02020603050405020304" pitchFamily="18" charset="0"/>
              </a:rPr>
              <a:t>gốc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sẽ</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giúp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kích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thích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bộ</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rễ</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sinh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trưởng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theo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chiều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rộng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chiều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sâu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từ</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hấp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thụ</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được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đầy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đỷ</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nước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khoáng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bón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phân</a:t>
            </a:r>
            <a:r>
              <a:rPr lang="en-US" sz="1700" dirty="0">
                <a:latin typeface="Times New Roman" panose="02020603050405020304" pitchFamily="18" charset="0"/>
                <a:cs typeface="Times New Roman" panose="02020603050405020304" pitchFamily="18" charset="0"/>
              </a:rPr>
              <a:t> ở </a:t>
            </a:r>
            <a:r>
              <a:rPr lang="en-US" sz="1700" dirty="0" err="1">
                <a:latin typeface="Times New Roman" panose="02020603050405020304" pitchFamily="18" charset="0"/>
                <a:cs typeface="Times New Roman" panose="02020603050405020304" pitchFamily="18" charset="0"/>
              </a:rPr>
              <a:t>gốc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cần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phối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hợp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các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đặc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điểm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của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bón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phân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rễ</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chùm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bón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phân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sâu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rễ</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cọc</a:t>
            </a:r>
            <a:r>
              <a:rPr lang="en-US" sz="1700" dirty="0" smtClean="0">
                <a:latin typeface="Times New Roman" panose="02020603050405020304" pitchFamily="18" charset="0"/>
                <a:cs typeface="Times New Roman" panose="02020603050405020304" pitchFamily="18" charset="0"/>
              </a:rPr>
              <a:t>.</a:t>
            </a:r>
          </a:p>
          <a:p>
            <a:pPr algn="just"/>
            <a:r>
              <a:rPr lang="en-US" sz="1700" b="1" dirty="0" err="1">
                <a:solidFill>
                  <a:srgbClr val="C00000"/>
                </a:solidFill>
                <a:latin typeface="Times New Roman" panose="02020603050405020304" pitchFamily="18" charset="0"/>
                <a:cs typeface="Times New Roman" panose="02020603050405020304" pitchFamily="18" charset="0"/>
              </a:rPr>
              <a:t>Làm</a:t>
            </a:r>
            <a:r>
              <a:rPr lang="en-US" sz="1700" b="1" dirty="0">
                <a:solidFill>
                  <a:srgbClr val="C00000"/>
                </a:solidFill>
                <a:latin typeface="Times New Roman" panose="02020603050405020304" pitchFamily="18" charset="0"/>
                <a:cs typeface="Times New Roman" panose="02020603050405020304" pitchFamily="18" charset="0"/>
              </a:rPr>
              <a:t> </a:t>
            </a:r>
            <a:r>
              <a:rPr lang="en-US" sz="1700" b="1" dirty="0" err="1">
                <a:solidFill>
                  <a:srgbClr val="C00000"/>
                </a:solidFill>
                <a:latin typeface="Times New Roman" panose="02020603050405020304" pitchFamily="18" charset="0"/>
                <a:cs typeface="Times New Roman" panose="02020603050405020304" pitchFamily="18" charset="0"/>
              </a:rPr>
              <a:t>rãnh</a:t>
            </a:r>
            <a:r>
              <a:rPr lang="en-US" sz="1700" b="1" dirty="0">
                <a:solidFill>
                  <a:srgbClr val="C00000"/>
                </a:solidFill>
                <a:latin typeface="Times New Roman" panose="02020603050405020304" pitchFamily="18" charset="0"/>
                <a:cs typeface="Times New Roman" panose="02020603050405020304" pitchFamily="18" charset="0"/>
              </a:rPr>
              <a:t> </a:t>
            </a:r>
            <a:r>
              <a:rPr lang="en-US" sz="1700" b="1" dirty="0" err="1">
                <a:solidFill>
                  <a:srgbClr val="C00000"/>
                </a:solidFill>
                <a:latin typeface="Times New Roman" panose="02020603050405020304" pitchFamily="18" charset="0"/>
                <a:cs typeface="Times New Roman" panose="02020603050405020304" pitchFamily="18" charset="0"/>
              </a:rPr>
              <a:t>tưới</a:t>
            </a:r>
            <a:r>
              <a:rPr lang="en-US" sz="1700" b="1" dirty="0">
                <a:solidFill>
                  <a:srgbClr val="C00000"/>
                </a:solidFill>
                <a:latin typeface="Times New Roman" panose="02020603050405020304" pitchFamily="18" charset="0"/>
                <a:cs typeface="Times New Roman" panose="02020603050405020304" pitchFamily="18" charset="0"/>
              </a:rPr>
              <a:t> </a:t>
            </a:r>
            <a:r>
              <a:rPr lang="en-US" sz="1700" b="1" dirty="0" err="1" smtClean="0">
                <a:solidFill>
                  <a:srgbClr val="C00000"/>
                </a:solidFill>
                <a:latin typeface="Times New Roman" panose="02020603050405020304" pitchFamily="18" charset="0"/>
                <a:cs typeface="Times New Roman" panose="02020603050405020304" pitchFamily="18" charset="0"/>
              </a:rPr>
              <a:t>nước</a:t>
            </a:r>
            <a:r>
              <a:rPr lang="en-US" sz="1700" b="1" dirty="0" smtClean="0">
                <a:solidFill>
                  <a:srgbClr val="C00000"/>
                </a:solidFill>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Dựa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tính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hướng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nước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của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Việc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làm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rãnh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tưới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nước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sẽ</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giúp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kích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thích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bộ</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rễ</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sinh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trưởng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theo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chiều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rộng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chiều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sâu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từ</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hấp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thụ</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được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đầy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đủ</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nước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khoáng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Đồng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thời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việc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làm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rãnh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tưới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nước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cũng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giúp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giữ</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kết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cấu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bào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mòn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rửa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trôi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dinh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dưỡng</a:t>
            </a:r>
            <a:r>
              <a:rPr lang="en-US" sz="1700" dirty="0" smtClean="0">
                <a:latin typeface="Times New Roman" panose="02020603050405020304" pitchFamily="18" charset="0"/>
                <a:cs typeface="Times New Roman" panose="02020603050405020304" pitchFamily="18" charset="0"/>
              </a:rPr>
              <a:t>,…</a:t>
            </a:r>
          </a:p>
          <a:p>
            <a:pPr algn="just"/>
            <a:r>
              <a:rPr lang="en-US" sz="1700" b="1" dirty="0" err="1">
                <a:solidFill>
                  <a:srgbClr val="C00000"/>
                </a:solidFill>
                <a:latin typeface="Times New Roman" panose="02020603050405020304" pitchFamily="18" charset="0"/>
                <a:cs typeface="Times New Roman" panose="02020603050405020304" pitchFamily="18" charset="0"/>
              </a:rPr>
              <a:t>Tỉa</a:t>
            </a:r>
            <a:r>
              <a:rPr lang="en-US" sz="1700" b="1" dirty="0">
                <a:solidFill>
                  <a:srgbClr val="C00000"/>
                </a:solidFill>
                <a:latin typeface="Times New Roman" panose="02020603050405020304" pitchFamily="18" charset="0"/>
                <a:cs typeface="Times New Roman" panose="02020603050405020304" pitchFamily="18" charset="0"/>
              </a:rPr>
              <a:t> </a:t>
            </a:r>
            <a:r>
              <a:rPr lang="en-US" sz="1700" b="1" dirty="0" err="1">
                <a:solidFill>
                  <a:srgbClr val="C00000"/>
                </a:solidFill>
                <a:latin typeface="Times New Roman" panose="02020603050405020304" pitchFamily="18" charset="0"/>
                <a:cs typeface="Times New Roman" panose="02020603050405020304" pitchFamily="18" charset="0"/>
              </a:rPr>
              <a:t>thưa</a:t>
            </a:r>
            <a:r>
              <a:rPr lang="en-US" sz="1700" b="1" dirty="0">
                <a:solidFill>
                  <a:srgbClr val="C00000"/>
                </a:solidFill>
                <a:latin typeface="Times New Roman" panose="02020603050405020304" pitchFamily="18" charset="0"/>
                <a:cs typeface="Times New Roman" panose="02020603050405020304" pitchFamily="18" charset="0"/>
              </a:rPr>
              <a:t> </a:t>
            </a:r>
            <a:r>
              <a:rPr lang="en-US" sz="1700" b="1" dirty="0" err="1" smtClean="0">
                <a:solidFill>
                  <a:srgbClr val="C00000"/>
                </a:solidFill>
                <a:latin typeface="Times New Roman" panose="02020603050405020304" pitchFamily="18" charset="0"/>
                <a:cs typeface="Times New Roman" panose="02020603050405020304" pitchFamily="18" charset="0"/>
              </a:rPr>
              <a:t>cây</a:t>
            </a:r>
            <a:r>
              <a:rPr lang="en-US" sz="1700" b="1" dirty="0" smtClean="0">
                <a:solidFill>
                  <a:srgbClr val="C00000"/>
                </a:solidFill>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Dựa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tính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hướng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của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Việc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tỉa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thưa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đảm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bảo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duy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trì</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mật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độ</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thích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hợp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để</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giúp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triển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tán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nhằm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hấp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tối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được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nguồn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quang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hợp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Đồng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thời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biện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pháp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này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cũng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đảm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bảo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các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điều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kiện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khác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nhau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như</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nhiệt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độ</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độ</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ẩm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dinh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dưỡng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khoáng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phù</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hợp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sự</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sinh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trưởng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triển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của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Kết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sẽ</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sinh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trưởng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triển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tốt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hơn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năng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suất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cao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hơn</a:t>
            </a:r>
            <a:r>
              <a:rPr lang="en-US" sz="1700" dirty="0">
                <a:latin typeface="Times New Roman" panose="02020603050405020304" pitchFamily="18" charset="0"/>
                <a:cs typeface="Times New Roman" panose="02020603050405020304" pitchFamily="18" charset="0"/>
              </a:rPr>
              <a:t>.</a:t>
            </a:r>
            <a:endParaRPr lang="vi-VN" sz="1700" dirty="0">
              <a:latin typeface="Times New Roman" panose="02020603050405020304" pitchFamily="18" charset="0"/>
              <a:cs typeface="Times New Roman" panose="02020603050405020304" pitchFamily="18" charset="0"/>
            </a:endParaRPr>
          </a:p>
        </p:txBody>
      </p:sp>
      <p:sp>
        <p:nvSpPr>
          <p:cNvPr id="6" name="AutoShape 9"/>
          <p:cNvSpPr/>
          <p:nvPr/>
        </p:nvSpPr>
        <p:spPr>
          <a:xfrm flipV="1">
            <a:off x="4854849" y="736149"/>
            <a:ext cx="2649477" cy="0"/>
          </a:xfrm>
          <a:prstGeom prst="line">
            <a:avLst/>
          </a:prstGeom>
          <a:ln w="47625" cap="rnd">
            <a:solidFill>
              <a:schemeClr val="tx1"/>
            </a:solidFill>
            <a:prstDash val="solid"/>
            <a:headEnd type="none" w="sm" len="sm"/>
            <a:tailEnd type="none" w="sm" len="sm"/>
          </a:ln>
        </p:spPr>
      </p:sp>
      <p:sp>
        <p:nvSpPr>
          <p:cNvPr id="9" name="TextBox 5"/>
          <p:cNvSpPr txBox="1"/>
          <p:nvPr/>
        </p:nvSpPr>
        <p:spPr>
          <a:xfrm>
            <a:off x="3968034" y="210364"/>
            <a:ext cx="4423109" cy="490519"/>
          </a:xfrm>
          <a:prstGeom prst="rect">
            <a:avLst/>
          </a:prstGeom>
        </p:spPr>
        <p:txBody>
          <a:bodyPr wrap="square" lIns="0" tIns="0" rIns="0" bIns="0" rtlCol="0" anchor="t">
            <a:spAutoFit/>
          </a:bodyPr>
          <a:lstStyle/>
          <a:p>
            <a:pPr algn="ctr">
              <a:lnSpc>
                <a:spcPts val="4140"/>
              </a:lnSpc>
            </a:pPr>
            <a:r>
              <a:rPr lang="en-US" sz="3200" b="1" smtClean="0">
                <a:solidFill>
                  <a:srgbClr val="C00000"/>
                </a:solidFill>
                <a:latin typeface="Times New Roman" panose="02020603050405020304" pitchFamily="18" charset="0"/>
                <a:cs typeface="Times New Roman" panose="02020603050405020304" pitchFamily="18" charset="0"/>
              </a:rPr>
              <a:t>VẬN DỤNG</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00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615459" y="305431"/>
            <a:ext cx="11612999" cy="469487"/>
          </a:xfrm>
          <a:prstGeom prst="rect">
            <a:avLst/>
          </a:prstGeom>
        </p:spPr>
        <p:txBody>
          <a:bodyPr wrap="square" lIns="0" tIns="0" rIns="0" bIns="0" rtlCol="0" anchor="t">
            <a:spAutoFit/>
          </a:bodyPr>
          <a:lstStyle/>
          <a:p>
            <a:pPr>
              <a:lnSpc>
                <a:spcPts val="4140"/>
              </a:lnSpc>
            </a:pPr>
            <a:r>
              <a:rPr lang="en-US" sz="2500" b="1" dirty="0" smtClean="0">
                <a:solidFill>
                  <a:srgbClr val="C00000"/>
                </a:solidFill>
                <a:latin typeface="Times New Roman" panose="02020603050405020304" pitchFamily="18" charset="0"/>
                <a:cs typeface="Times New Roman" panose="02020603050405020304" pitchFamily="18" charset="0"/>
              </a:rPr>
              <a:t>I. KHÁI NIỆM, VAI TRÒ VÀ ĐẶC ĐIỂM CỦA CẢM ỨNG Ở THỰC VẬT</a:t>
            </a:r>
            <a:endParaRPr lang="en-US" sz="2500" b="1"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87805" y="856470"/>
            <a:ext cx="3705727"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1. </a:t>
            </a:r>
            <a:r>
              <a:rPr lang="en-US" sz="2400" b="1" dirty="0" err="1" smtClean="0">
                <a:solidFill>
                  <a:srgbClr val="002060"/>
                </a:solidFill>
                <a:latin typeface="Times New Roman" panose="02020603050405020304" pitchFamily="18" charset="0"/>
                <a:cs typeface="Times New Roman" panose="02020603050405020304" pitchFamily="18" charset="0"/>
              </a:rPr>
              <a:t>Khái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niệm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252235" y="1318135"/>
            <a:ext cx="8081058" cy="461665"/>
          </a:xfrm>
          <a:prstGeom prst="rect">
            <a:avLst/>
          </a:prstGeom>
        </p:spPr>
        <p:txBody>
          <a:bodyPr wrap="none">
            <a:spAutoFit/>
          </a:bodyPr>
          <a:lstStyle/>
          <a:p>
            <a:r>
              <a:rPr lang="en-US" sz="2400" dirty="0" err="1">
                <a:latin typeface="Times New Roman" panose="02020603050405020304" pitchFamily="18" charset="0"/>
                <a:ea typeface="Calibri" panose="020F0502020204030204" pitchFamily="34" charset="0"/>
              </a:rPr>
              <a:t>Cảm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ứng</a:t>
            </a:r>
            <a:r>
              <a:rPr lang="en-US" sz="2400" dirty="0">
                <a:latin typeface="Times New Roman" panose="02020603050405020304" pitchFamily="18" charset="0"/>
                <a:ea typeface="Calibri" panose="020F0502020204030204" pitchFamily="34" charset="0"/>
              </a:rPr>
              <a:t> ở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từ</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a:t>
            </a:r>
            <a:endParaRPr lang="en-US" sz="2400" dirty="0"/>
          </a:p>
        </p:txBody>
      </p:sp>
      <p:sp>
        <p:nvSpPr>
          <p:cNvPr id="11" name="TextBox 10"/>
          <p:cNvSpPr txBox="1"/>
          <p:nvPr/>
        </p:nvSpPr>
        <p:spPr>
          <a:xfrm>
            <a:off x="987805" y="1779800"/>
            <a:ext cx="3705727"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2. </a:t>
            </a:r>
            <a:r>
              <a:rPr lang="en-US" sz="2400" b="1" dirty="0" err="1" smtClean="0">
                <a:solidFill>
                  <a:srgbClr val="002060"/>
                </a:solidFill>
                <a:latin typeface="Times New Roman" panose="02020603050405020304" pitchFamily="18" charset="0"/>
                <a:cs typeface="Times New Roman" panose="02020603050405020304" pitchFamily="18" charset="0"/>
              </a:rPr>
              <a:t>Vai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trò</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52235" y="2241465"/>
            <a:ext cx="9986475" cy="1569660"/>
          </a:xfrm>
          <a:prstGeom prst="rect">
            <a:avLst/>
          </a:prstGeom>
        </p:spPr>
        <p:txBody>
          <a:bodyPr wrap="square">
            <a:spAutoFit/>
          </a:bodyPr>
          <a:lstStyle/>
          <a:p>
            <a:pPr algn="just"/>
            <a:r>
              <a:rPr lang="en-US" sz="2400" dirty="0" err="1">
                <a:solidFill>
                  <a:srgbClr val="000000"/>
                </a:solidFill>
                <a:latin typeface="Times New Roman" panose="02020603050405020304" pitchFamily="18" charset="0"/>
                <a:ea typeface="Calibri" panose="020F0502020204030204" pitchFamily="34" charset="0"/>
              </a:rPr>
              <a:t>Đảm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bảo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dụng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nguồn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như</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nước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ánh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dinh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dưỡng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khoáng</a:t>
            </a:r>
            <a:r>
              <a:rPr lang="en-US" sz="2400" dirty="0">
                <a:solidFill>
                  <a:srgbClr val="000000"/>
                </a:solidFill>
                <a:latin typeface="Times New Roman" panose="02020603050405020304" pitchFamily="18" charset="0"/>
                <a:ea typeface="Calibri" panose="020F0502020204030204" pitchFamily="34" charset="0"/>
              </a:rPr>
              <a:t>,…</a:t>
            </a:r>
            <a:r>
              <a:rPr lang="en-US" sz="2400" dirty="0" err="1">
                <a:solidFill>
                  <a:srgbClr val="000000"/>
                </a:solidFill>
                <a:latin typeface="Times New Roman" panose="02020603050405020304" pitchFamily="18" charset="0"/>
                <a:ea typeface="Calibri" panose="020F0502020204030204" pitchFamily="34" charset="0"/>
              </a:rPr>
              <a:t>hoặc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vệ</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gặp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kích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thích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bất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lợi</a:t>
            </a:r>
            <a:r>
              <a:rPr lang="en-US" sz="2400" dirty="0">
                <a:solidFill>
                  <a:srgbClr val="000000"/>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giúp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thích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ứng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tốt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những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biến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đổi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thường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xuyên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môi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trường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điều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cây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sinh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trưởng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phát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triển</a:t>
            </a:r>
            <a:r>
              <a:rPr lang="en-US" sz="2400" dirty="0">
                <a:solidFill>
                  <a:srgbClr val="000000"/>
                </a:solidFill>
                <a:latin typeface="Times New Roman" panose="02020603050405020304" pitchFamily="18" charset="0"/>
                <a:ea typeface="Calibri" panose="020F0502020204030204" pitchFamily="34" charset="0"/>
              </a:rPr>
              <a:t>.</a:t>
            </a:r>
            <a:endParaRPr lang="en-US" sz="2400" dirty="0"/>
          </a:p>
        </p:txBody>
      </p:sp>
      <p:sp>
        <p:nvSpPr>
          <p:cNvPr id="13" name="TextBox 12"/>
          <p:cNvSpPr txBox="1"/>
          <p:nvPr/>
        </p:nvSpPr>
        <p:spPr>
          <a:xfrm>
            <a:off x="987804" y="3811125"/>
            <a:ext cx="3705727"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3</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Đặc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điểm</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252234" y="4266457"/>
            <a:ext cx="9986475" cy="830997"/>
          </a:xfrm>
          <a:prstGeom prst="rect">
            <a:avLst/>
          </a:prstGeom>
        </p:spPr>
        <p:txBody>
          <a:bodyPr wrap="square">
            <a:spAutoFit/>
          </a:bodyPr>
          <a:lstStyle/>
          <a:p>
            <a:r>
              <a:rPr lang="en-US" sz="2400" dirty="0" err="1">
                <a:latin typeface="Times New Roman" panose="02020603050405020304" pitchFamily="18" charset="0"/>
                <a:ea typeface="Calibri" panose="020F0502020204030204" pitchFamily="34" charset="0"/>
              </a:rPr>
              <a:t>Tác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cảm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ứng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yếu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tố</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ánh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nhiệt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độ</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nước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trọng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lực</a:t>
            </a:r>
            <a:r>
              <a:rPr lang="en-US" sz="2400" dirty="0">
                <a:latin typeface="Times New Roman" panose="02020603050405020304" pitchFamily="18" charset="0"/>
                <a:ea typeface="Calibri" panose="020F0502020204030204" pitchFamily="34" charset="0"/>
              </a:rPr>
              <a:t>,…</a:t>
            </a:r>
            <a:endParaRPr lang="en-US" sz="2400" dirty="0"/>
          </a:p>
        </p:txBody>
      </p:sp>
      <p:sp>
        <p:nvSpPr>
          <p:cNvPr id="6" name="Rectangle 5"/>
          <p:cNvSpPr/>
          <p:nvPr/>
        </p:nvSpPr>
        <p:spPr>
          <a:xfrm>
            <a:off x="1252233" y="5097454"/>
            <a:ext cx="9986475" cy="830997"/>
          </a:xfrm>
          <a:prstGeom prst="rect">
            <a:avLst/>
          </a:prstGeom>
        </p:spPr>
        <p:txBody>
          <a:bodyPr wrap="square">
            <a:spAutoFit/>
          </a:bodyPr>
          <a:lstStyle/>
          <a:p>
            <a:r>
              <a:rPr lang="en-US" sz="2400" dirty="0" err="1">
                <a:latin typeface="Times New Roman" panose="02020603050405020304" pitchFamily="18" charset="0"/>
                <a:ea typeface="Calibri" panose="020F0502020204030204" pitchFamily="34" charset="0"/>
              </a:rPr>
              <a:t>Cảm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ứng</a:t>
            </a:r>
            <a:r>
              <a:rPr lang="en-US" sz="2400" dirty="0">
                <a:latin typeface="Times New Roman" panose="02020603050405020304" pitchFamily="18" charset="0"/>
                <a:ea typeface="Calibri" panose="020F0502020204030204" pitchFamily="34" charset="0"/>
              </a:rPr>
              <a:t> ở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diễn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chậm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biết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bằng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mắt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ngắn</a:t>
            </a:r>
            <a:r>
              <a:rPr lang="en-US" sz="2400" dirty="0">
                <a:latin typeface="Times New Roman" panose="02020603050405020304" pitchFamily="18" charset="0"/>
                <a:ea typeface="Calibri" panose="020F0502020204030204" pitchFamily="34" charset="0"/>
              </a:rPr>
              <a:t>.</a:t>
            </a:r>
            <a:endParaRPr lang="en-US" sz="2400" dirty="0"/>
          </a:p>
        </p:txBody>
      </p:sp>
      <p:sp>
        <p:nvSpPr>
          <p:cNvPr id="15" name="AutoShape 9"/>
          <p:cNvSpPr/>
          <p:nvPr/>
        </p:nvSpPr>
        <p:spPr>
          <a:xfrm flipV="1">
            <a:off x="615459" y="807264"/>
            <a:ext cx="10169288" cy="49206"/>
          </a:xfrm>
          <a:prstGeom prst="line">
            <a:avLst/>
          </a:prstGeom>
          <a:ln w="47625" cap="rnd">
            <a:solidFill>
              <a:schemeClr val="tx1"/>
            </a:solidFill>
            <a:prstDash val="solid"/>
            <a:headEnd type="none" w="sm" len="sm"/>
            <a:tailEnd type="none" w="sm" len="sm"/>
          </a:ln>
        </p:spPr>
      </p:sp>
    </p:spTree>
    <p:extLst>
      <p:ext uri="{BB962C8B-B14F-4D97-AF65-F5344CB8AC3E}">
        <p14:creationId xmlns:p14="http://schemas.microsoft.com/office/powerpoint/2010/main" val="275081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4" grpId="0"/>
      <p:bldP spid="1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7132" y="888399"/>
            <a:ext cx="9240134" cy="504049"/>
          </a:xfrm>
          <a:prstGeom prst="rect">
            <a:avLst/>
          </a:prstGeom>
          <a:noFill/>
        </p:spPr>
        <p:txBody>
          <a:bodyPr wrap="square" rtlCol="0">
            <a:spAutoFit/>
          </a:bodyPr>
          <a:lstStyle/>
          <a:p>
            <a:pPr algn="just">
              <a:lnSpc>
                <a:spcPct val="120000"/>
              </a:lnSpc>
              <a:spcAft>
                <a:spcPts val="0"/>
              </a:spcAft>
            </a:pP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ứng</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5"/>
          <p:cNvSpPr txBox="1"/>
          <p:nvPr/>
        </p:nvSpPr>
        <p:spPr>
          <a:xfrm>
            <a:off x="615459" y="305431"/>
            <a:ext cx="11612999" cy="525785"/>
          </a:xfrm>
          <a:prstGeom prst="rect">
            <a:avLst/>
          </a:prstGeom>
        </p:spPr>
        <p:txBody>
          <a:bodyPr wrap="square" lIns="0" tIns="0" rIns="0" bIns="0" rtlCol="0" anchor="t">
            <a:spAutoFit/>
          </a:bodyPr>
          <a:lstStyle/>
          <a:p>
            <a:pPr>
              <a:lnSpc>
                <a:spcPts val="4140"/>
              </a:lnSpc>
            </a:pPr>
            <a:r>
              <a:rPr lang="en-US" sz="2500" b="1" dirty="0" smtClean="0">
                <a:solidFill>
                  <a:srgbClr val="C00000"/>
                </a:solidFill>
                <a:latin typeface="Times New Roman" panose="02020603050405020304" pitchFamily="18" charset="0"/>
                <a:cs typeface="Times New Roman" panose="02020603050405020304" pitchFamily="18" charset="0"/>
              </a:rPr>
              <a:t>II. CÁC HÌNH THỨC BIỂU HIỆN VÀ CƠ CHẾ CẢM ỨNG Ở THỰC VẬT</a:t>
            </a:r>
            <a:endParaRPr lang="en-US" sz="2500" b="1" dirty="0">
              <a:solidFill>
                <a:srgbClr val="C00000"/>
              </a:solidFill>
              <a:latin typeface="Times New Roman" panose="02020603050405020304" pitchFamily="18" charset="0"/>
              <a:cs typeface="Times New Roman" panose="02020603050405020304" pitchFamily="18" charset="0"/>
            </a:endParaRPr>
          </a:p>
        </p:txBody>
      </p:sp>
      <p:sp>
        <p:nvSpPr>
          <p:cNvPr id="13" name="AutoShape 9"/>
          <p:cNvSpPr/>
          <p:nvPr/>
        </p:nvSpPr>
        <p:spPr>
          <a:xfrm flipV="1">
            <a:off x="615459" y="807264"/>
            <a:ext cx="10169288" cy="49206"/>
          </a:xfrm>
          <a:prstGeom prst="line">
            <a:avLst/>
          </a:prstGeom>
          <a:ln w="47625" cap="rnd">
            <a:solidFill>
              <a:schemeClr val="tx1"/>
            </a:solidFill>
            <a:prstDash val="solid"/>
            <a:headEnd type="none" w="sm" len="sm"/>
            <a:tailEnd type="none" w="sm" len="sm"/>
          </a:ln>
        </p:spPr>
      </p:sp>
      <p:pic>
        <p:nvPicPr>
          <p:cNvPr id="2" name="Picture 1"/>
          <p:cNvPicPr>
            <a:picLocks noChangeAspect="1"/>
          </p:cNvPicPr>
          <p:nvPr/>
        </p:nvPicPr>
        <p:blipFill>
          <a:blip r:embed="rId2"/>
          <a:stretch>
            <a:fillRect/>
          </a:stretch>
        </p:blipFill>
        <p:spPr>
          <a:xfrm>
            <a:off x="1200895" y="1891303"/>
            <a:ext cx="9843314" cy="3113833"/>
          </a:xfrm>
          <a:prstGeom prst="rect">
            <a:avLst/>
          </a:prstGeom>
        </p:spPr>
      </p:pic>
    </p:spTree>
    <p:extLst>
      <p:ext uri="{BB962C8B-B14F-4D97-AF65-F5344CB8AC3E}">
        <p14:creationId xmlns:p14="http://schemas.microsoft.com/office/powerpoint/2010/main" val="2047524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57132" y="888399"/>
            <a:ext cx="9240134" cy="504049"/>
          </a:xfrm>
          <a:prstGeom prst="rect">
            <a:avLst/>
          </a:prstGeom>
          <a:noFill/>
        </p:spPr>
        <p:txBody>
          <a:bodyPr wrap="square" rtlCol="0">
            <a:spAutoFit/>
          </a:bodyPr>
          <a:lstStyle/>
          <a:p>
            <a:pPr algn="just">
              <a:lnSpc>
                <a:spcPct val="120000"/>
              </a:lnSpc>
              <a:spcAft>
                <a:spcPts val="0"/>
              </a:spcAft>
            </a:pP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ứng</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1861720" y="1845358"/>
            <a:ext cx="9240134" cy="469744"/>
          </a:xfrm>
          <a:prstGeom prst="rect">
            <a:avLst/>
          </a:prstGeom>
          <a:noFill/>
        </p:spPr>
        <p:txBody>
          <a:bodyPr wrap="square" rtlCol="0">
            <a:spAutoFit/>
          </a:bodyPr>
          <a:lstStyle/>
          <a:p>
            <a:pPr algn="just">
              <a:lnSpc>
                <a:spcPct val="120000"/>
              </a:lnSpc>
              <a:spcAft>
                <a:spcPts val="0"/>
              </a:spcAft>
            </a:pPr>
            <a:r>
              <a:rPr lang="en-US" sz="2200" i="1" dirty="0" err="1" smtClean="0">
                <a:latin typeface="Times New Roman" panose="02020603050405020304" pitchFamily="18" charset="0"/>
                <a:ea typeface="Calibri" panose="020F0502020204030204" pitchFamily="34" charset="0"/>
                <a:cs typeface="Times New Roman" panose="02020603050405020304" pitchFamily="18" charset="0"/>
              </a:rPr>
              <a:t>Tìm</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latin typeface="Times New Roman" panose="02020603050405020304" pitchFamily="18" charset="0"/>
                <a:ea typeface="Calibri" panose="020F0502020204030204" pitchFamily="34" charset="0"/>
                <a:cs typeface="Times New Roman" panose="02020603050405020304" pitchFamily="18" charset="0"/>
              </a:rPr>
              <a:t>hiểu</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latin typeface="Times New Roman" panose="02020603050405020304" pitchFamily="18" charset="0"/>
                <a:ea typeface="Calibri" panose="020F0502020204030204" pitchFamily="34" charset="0"/>
                <a:cs typeface="Times New Roman" panose="02020603050405020304" pitchFamily="18" charset="0"/>
              </a:rPr>
              <a:t>dạng</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latin typeface="Times New Roman" panose="02020603050405020304" pitchFamily="18" charset="0"/>
                <a:ea typeface="Calibri" panose="020F0502020204030204" pitchFamily="34" charset="0"/>
                <a:cs typeface="Times New Roman" panose="02020603050405020304" pitchFamily="18" charset="0"/>
              </a:rPr>
              <a:t>hướng</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latin typeface="Times New Roman" panose="02020603050405020304" pitchFamily="18" charset="0"/>
                <a:ea typeface="Calibri" panose="020F0502020204030204" pitchFamily="34" charset="0"/>
                <a:cs typeface="Times New Roman" panose="02020603050405020304" pitchFamily="18" charset="0"/>
              </a:rPr>
              <a:t>động</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latin typeface="Times New Roman" panose="02020603050405020304" pitchFamily="18" charset="0"/>
                <a:ea typeface="Calibri" panose="020F0502020204030204" pitchFamily="34" charset="0"/>
                <a:cs typeface="Times New Roman" panose="02020603050405020304" pitchFamily="18" charset="0"/>
              </a:rPr>
              <a:t>bằng</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latin typeface="Times New Roman" panose="02020603050405020304" pitchFamily="18" charset="0"/>
                <a:ea typeface="Calibri" panose="020F0502020204030204" pitchFamily="34" charset="0"/>
                <a:cs typeface="Times New Roman" panose="02020603050405020304" pitchFamily="18" charset="0"/>
              </a:rPr>
              <a:t>cách</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latin typeface="Times New Roman" panose="02020603050405020304" pitchFamily="18" charset="0"/>
                <a:ea typeface="Calibri" panose="020F0502020204030204" pitchFamily="34" charset="0"/>
                <a:cs typeface="Times New Roman" panose="02020603050405020304" pitchFamily="18" charset="0"/>
              </a:rPr>
              <a:t>hoàn</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 PHT </a:t>
            </a:r>
            <a:r>
              <a:rPr lang="en-US" sz="2200" i="1" dirty="0" err="1" smtClean="0">
                <a:latin typeface="Times New Roman" panose="02020603050405020304" pitchFamily="18" charset="0"/>
                <a:ea typeface="Calibri" panose="020F0502020204030204" pitchFamily="34" charset="0"/>
                <a:cs typeface="Times New Roman" panose="02020603050405020304" pitchFamily="18" charset="0"/>
              </a:rPr>
              <a:t>số</a:t>
            </a:r>
            <a:r>
              <a:rPr lang="en-US" sz="2200" i="1"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2200" i="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22586889"/>
              </p:ext>
            </p:extLst>
          </p:nvPr>
        </p:nvGraphicFramePr>
        <p:xfrm>
          <a:off x="1001249" y="2598069"/>
          <a:ext cx="10100605" cy="3108960"/>
        </p:xfrm>
        <a:graphic>
          <a:graphicData uri="http://schemas.openxmlformats.org/drawingml/2006/table">
            <a:tbl>
              <a:tblPr firstRow="1" bandRow="1">
                <a:tableStyleId>{073A0DAA-6AF3-43AB-8588-CEC1D06C72B9}</a:tableStyleId>
              </a:tblPr>
              <a:tblGrid>
                <a:gridCol w="2384415">
                  <a:extLst>
                    <a:ext uri="{9D8B030D-6E8A-4147-A177-3AD203B41FA5}">
                      <a16:colId xmlns:a16="http://schemas.microsoft.com/office/drawing/2014/main" val="3212630507"/>
                    </a:ext>
                  </a:extLst>
                </a:gridCol>
                <a:gridCol w="2028370">
                  <a:extLst>
                    <a:ext uri="{9D8B030D-6E8A-4147-A177-3AD203B41FA5}">
                      <a16:colId xmlns:a16="http://schemas.microsoft.com/office/drawing/2014/main" val="3191029482"/>
                    </a:ext>
                  </a:extLst>
                </a:gridCol>
                <a:gridCol w="1934896">
                  <a:extLst>
                    <a:ext uri="{9D8B030D-6E8A-4147-A177-3AD203B41FA5}">
                      <a16:colId xmlns:a16="http://schemas.microsoft.com/office/drawing/2014/main" val="785355916"/>
                    </a:ext>
                  </a:extLst>
                </a:gridCol>
                <a:gridCol w="1986909">
                  <a:extLst>
                    <a:ext uri="{9D8B030D-6E8A-4147-A177-3AD203B41FA5}">
                      <a16:colId xmlns:a16="http://schemas.microsoft.com/office/drawing/2014/main" val="3383850756"/>
                    </a:ext>
                  </a:extLst>
                </a:gridCol>
                <a:gridCol w="1766015">
                  <a:extLst>
                    <a:ext uri="{9D8B030D-6E8A-4147-A177-3AD203B41FA5}">
                      <a16:colId xmlns:a16="http://schemas.microsoft.com/office/drawing/2014/main" val="3020720560"/>
                    </a:ext>
                  </a:extLst>
                </a:gridCol>
              </a:tblGrid>
              <a:tr h="695586">
                <a:tc>
                  <a:txBody>
                    <a:bodyPr/>
                    <a:lstStyle/>
                    <a:p>
                      <a:pPr algn="ctr"/>
                      <a:r>
                        <a:rPr lang="en-US" sz="2400" dirty="0" err="1" smtClean="0">
                          <a:latin typeface="Times New Roman" panose="02020603050405020304" pitchFamily="18" charset="0"/>
                          <a:cs typeface="Times New Roman" panose="02020603050405020304" pitchFamily="18" charset="0"/>
                        </a:rPr>
                        <a:t>Loại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hướng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động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smtClean="0">
                          <a:latin typeface="Times New Roman" panose="02020603050405020304" pitchFamily="18" charset="0"/>
                          <a:cs typeface="Times New Roman" panose="02020603050405020304" pitchFamily="18" charset="0"/>
                        </a:rPr>
                        <a:t>Tác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nhân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kích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thích</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smtClean="0">
                          <a:latin typeface="Times New Roman" panose="02020603050405020304" pitchFamily="18" charset="0"/>
                          <a:cs typeface="Times New Roman" panose="02020603050405020304" pitchFamily="18" charset="0"/>
                        </a:rPr>
                        <a:t>Cơ</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chế</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phản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ứng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smtClean="0">
                          <a:latin typeface="Times New Roman" panose="02020603050405020304" pitchFamily="18" charset="0"/>
                          <a:cs typeface="Times New Roman" panose="02020603050405020304" pitchFamily="18" charset="0"/>
                        </a:rPr>
                        <a:t>Vai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trò</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smtClean="0">
                          <a:latin typeface="Times New Roman" panose="02020603050405020304" pitchFamily="18" charset="0"/>
                          <a:cs typeface="Times New Roman" panose="02020603050405020304" pitchFamily="18" charset="0"/>
                        </a:rPr>
                        <a:t>Ví</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dụ</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2674527"/>
                  </a:ext>
                </a:extLst>
              </a:tr>
              <a:tr h="428733">
                <a:tc>
                  <a:txBody>
                    <a:bodyPr/>
                    <a:lstStyle/>
                    <a:p>
                      <a:r>
                        <a:rPr lang="en-US" sz="2400" dirty="0" err="1" smtClean="0">
                          <a:latin typeface="Times New Roman" panose="02020603050405020304" pitchFamily="18" charset="0"/>
                          <a:cs typeface="Times New Roman" panose="02020603050405020304" pitchFamily="18" charset="0"/>
                        </a:rPr>
                        <a:t>Hướng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sáng</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7863899"/>
                  </a:ext>
                </a:extLst>
              </a:tr>
              <a:tr h="428733">
                <a:tc>
                  <a:txBody>
                    <a:bodyPr/>
                    <a:lstStyle/>
                    <a:p>
                      <a:r>
                        <a:rPr lang="en-US" sz="2400" dirty="0" err="1" smtClean="0">
                          <a:latin typeface="Times New Roman" panose="02020603050405020304" pitchFamily="18" charset="0"/>
                          <a:cs typeface="Times New Roman" panose="02020603050405020304" pitchFamily="18" charset="0"/>
                        </a:rPr>
                        <a:t>Hướng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trọng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lực</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8139110"/>
                  </a:ext>
                </a:extLst>
              </a:tr>
              <a:tr h="428733">
                <a:tc>
                  <a:txBody>
                    <a:bodyPr/>
                    <a:lstStyle/>
                    <a:p>
                      <a:r>
                        <a:rPr lang="en-US" sz="2400" dirty="0" err="1" smtClean="0">
                          <a:latin typeface="Times New Roman" panose="02020603050405020304" pitchFamily="18" charset="0"/>
                          <a:cs typeface="Times New Roman" panose="02020603050405020304" pitchFamily="18" charset="0"/>
                        </a:rPr>
                        <a:t>Hướng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0445251"/>
                  </a:ext>
                </a:extLst>
              </a:tr>
              <a:tr h="428733">
                <a:tc>
                  <a:txBody>
                    <a:bodyPr/>
                    <a:lstStyle/>
                    <a:p>
                      <a:r>
                        <a:rPr lang="en-US" sz="2400" dirty="0" err="1" smtClean="0">
                          <a:latin typeface="Times New Roman" panose="02020603050405020304" pitchFamily="18" charset="0"/>
                          <a:cs typeface="Times New Roman" panose="02020603050405020304" pitchFamily="18" charset="0"/>
                        </a:rPr>
                        <a:t>Hướng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hoá</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53551177"/>
                  </a:ext>
                </a:extLst>
              </a:tr>
              <a:tr h="428733">
                <a:tc>
                  <a:txBody>
                    <a:bodyPr/>
                    <a:lstStyle/>
                    <a:p>
                      <a:r>
                        <a:rPr lang="en-US" sz="2400" dirty="0" err="1" smtClean="0">
                          <a:latin typeface="Times New Roman" panose="02020603050405020304" pitchFamily="18" charset="0"/>
                          <a:cs typeface="Times New Roman" panose="02020603050405020304" pitchFamily="18" charset="0"/>
                        </a:rPr>
                        <a:t>Hướng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tiếp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xúc</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61727487"/>
                  </a:ext>
                </a:extLst>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2984" y="1853314"/>
            <a:ext cx="294439" cy="420329"/>
          </a:xfrm>
          <a:prstGeom prst="rect">
            <a:avLst/>
          </a:prstGeom>
        </p:spPr>
      </p:pic>
      <p:sp>
        <p:nvSpPr>
          <p:cNvPr id="8" name="TextBox 5"/>
          <p:cNvSpPr txBox="1"/>
          <p:nvPr/>
        </p:nvSpPr>
        <p:spPr>
          <a:xfrm>
            <a:off x="615459" y="305431"/>
            <a:ext cx="11612999" cy="525785"/>
          </a:xfrm>
          <a:prstGeom prst="rect">
            <a:avLst/>
          </a:prstGeom>
        </p:spPr>
        <p:txBody>
          <a:bodyPr wrap="square" lIns="0" tIns="0" rIns="0" bIns="0" rtlCol="0" anchor="t">
            <a:spAutoFit/>
          </a:bodyPr>
          <a:lstStyle/>
          <a:p>
            <a:pPr>
              <a:lnSpc>
                <a:spcPts val="4140"/>
              </a:lnSpc>
            </a:pPr>
            <a:r>
              <a:rPr lang="en-US" sz="2500" b="1" dirty="0" smtClean="0">
                <a:solidFill>
                  <a:srgbClr val="C00000"/>
                </a:solidFill>
                <a:latin typeface="Times New Roman" panose="02020603050405020304" pitchFamily="18" charset="0"/>
                <a:cs typeface="Times New Roman" panose="02020603050405020304" pitchFamily="18" charset="0"/>
              </a:rPr>
              <a:t>II. CÁC HÌNH THỨC BIỂU HIỆN VÀ CƠ CHẾ CẢM ỨNG Ở THỰC VẬT</a:t>
            </a:r>
            <a:endParaRPr lang="en-US" sz="2500" b="1" dirty="0">
              <a:solidFill>
                <a:srgbClr val="C00000"/>
              </a:solidFill>
              <a:latin typeface="Times New Roman" panose="02020603050405020304" pitchFamily="18" charset="0"/>
              <a:cs typeface="Times New Roman" panose="02020603050405020304" pitchFamily="18" charset="0"/>
            </a:endParaRPr>
          </a:p>
        </p:txBody>
      </p:sp>
      <p:sp>
        <p:nvSpPr>
          <p:cNvPr id="13" name="AutoShape 9"/>
          <p:cNvSpPr/>
          <p:nvPr/>
        </p:nvSpPr>
        <p:spPr>
          <a:xfrm flipV="1">
            <a:off x="615459" y="807264"/>
            <a:ext cx="10169288" cy="49206"/>
          </a:xfrm>
          <a:prstGeom prst="line">
            <a:avLst/>
          </a:prstGeom>
          <a:ln w="47625" cap="rnd">
            <a:solidFill>
              <a:schemeClr val="tx1"/>
            </a:solidFill>
            <a:prstDash val="solid"/>
            <a:headEnd type="none" w="sm" len="sm"/>
            <a:tailEnd type="none" w="sm" len="sm"/>
          </a:ln>
        </p:spPr>
      </p:sp>
      <p:sp>
        <p:nvSpPr>
          <p:cNvPr id="9" name="TextBox 8"/>
          <p:cNvSpPr txBox="1"/>
          <p:nvPr/>
        </p:nvSpPr>
        <p:spPr>
          <a:xfrm>
            <a:off x="1080036" y="1319539"/>
            <a:ext cx="9240134" cy="504049"/>
          </a:xfrm>
          <a:prstGeom prst="rect">
            <a:avLst/>
          </a:prstGeom>
          <a:noFill/>
        </p:spPr>
        <p:txBody>
          <a:bodyPr wrap="square" rtlCol="0">
            <a:spAutoFit/>
          </a:bodyPr>
          <a:lstStyle/>
          <a:p>
            <a:pPr algn="just">
              <a:lnSpc>
                <a:spcPct val="120000"/>
              </a:lnSpc>
              <a:spcAft>
                <a:spcPts val="0"/>
              </a:spcAft>
            </a:pP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938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861320"/>
              </p:ext>
            </p:extLst>
          </p:nvPr>
        </p:nvGraphicFramePr>
        <p:xfrm>
          <a:off x="168293" y="86082"/>
          <a:ext cx="12023707" cy="6804347"/>
        </p:xfrm>
        <a:graphic>
          <a:graphicData uri="http://schemas.openxmlformats.org/drawingml/2006/table">
            <a:tbl>
              <a:tblPr firstRow="1" bandRow="1">
                <a:tableStyleId>{073A0DAA-6AF3-43AB-8588-CEC1D06C72B9}</a:tableStyleId>
              </a:tblPr>
              <a:tblGrid>
                <a:gridCol w="1993017">
                  <a:extLst>
                    <a:ext uri="{9D8B030D-6E8A-4147-A177-3AD203B41FA5}">
                      <a16:colId xmlns:a16="http://schemas.microsoft.com/office/drawing/2014/main" val="3212630507"/>
                    </a:ext>
                  </a:extLst>
                </a:gridCol>
                <a:gridCol w="1847273">
                  <a:extLst>
                    <a:ext uri="{9D8B030D-6E8A-4147-A177-3AD203B41FA5}">
                      <a16:colId xmlns:a16="http://schemas.microsoft.com/office/drawing/2014/main" val="3191029482"/>
                    </a:ext>
                  </a:extLst>
                </a:gridCol>
                <a:gridCol w="1625113">
                  <a:extLst>
                    <a:ext uri="{9D8B030D-6E8A-4147-A177-3AD203B41FA5}">
                      <a16:colId xmlns:a16="http://schemas.microsoft.com/office/drawing/2014/main" val="785355916"/>
                    </a:ext>
                  </a:extLst>
                </a:gridCol>
                <a:gridCol w="3288632">
                  <a:extLst>
                    <a:ext uri="{9D8B030D-6E8A-4147-A177-3AD203B41FA5}">
                      <a16:colId xmlns:a16="http://schemas.microsoft.com/office/drawing/2014/main" val="3383850756"/>
                    </a:ext>
                  </a:extLst>
                </a:gridCol>
                <a:gridCol w="3269672">
                  <a:extLst>
                    <a:ext uri="{9D8B030D-6E8A-4147-A177-3AD203B41FA5}">
                      <a16:colId xmlns:a16="http://schemas.microsoft.com/office/drawing/2014/main" val="3020720560"/>
                    </a:ext>
                  </a:extLst>
                </a:gridCol>
              </a:tblGrid>
              <a:tr h="583129">
                <a:tc>
                  <a:txBody>
                    <a:bodyPr/>
                    <a:lstStyle/>
                    <a:p>
                      <a:pPr algn="ctr"/>
                      <a:r>
                        <a:rPr lang="en-US" sz="2400" dirty="0" err="1" smtClean="0">
                          <a:latin typeface="Times New Roman" panose="02020603050405020304" pitchFamily="18" charset="0"/>
                          <a:cs typeface="Times New Roman" panose="02020603050405020304" pitchFamily="18" charset="0"/>
                        </a:rPr>
                        <a:t>Loại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hướng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động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smtClean="0">
                          <a:latin typeface="Times New Roman" panose="02020603050405020304" pitchFamily="18" charset="0"/>
                          <a:cs typeface="Times New Roman" panose="02020603050405020304" pitchFamily="18" charset="0"/>
                        </a:rPr>
                        <a:t>Tác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nhân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kích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thích</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smtClean="0">
                          <a:latin typeface="Times New Roman" panose="02020603050405020304" pitchFamily="18" charset="0"/>
                          <a:cs typeface="Times New Roman" panose="02020603050405020304" pitchFamily="18" charset="0"/>
                        </a:rPr>
                        <a:t>Cơ</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quan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phản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ứng</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smtClean="0">
                          <a:latin typeface="Times New Roman" panose="02020603050405020304" pitchFamily="18" charset="0"/>
                          <a:cs typeface="Times New Roman" panose="02020603050405020304" pitchFamily="18" charset="0"/>
                        </a:rPr>
                        <a:t>Vai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trò</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smtClean="0">
                          <a:latin typeface="Times New Roman" panose="02020603050405020304" pitchFamily="18" charset="0"/>
                          <a:cs typeface="Times New Roman" panose="02020603050405020304" pitchFamily="18" charset="0"/>
                        </a:rPr>
                        <a:t>Ví</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dụ</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2674527"/>
                  </a:ext>
                </a:extLst>
              </a:tr>
              <a:tr h="1198696">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7863899"/>
                  </a:ext>
                </a:extLst>
              </a:tr>
              <a:tr h="1688407">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8139110"/>
                  </a:ext>
                </a:extLst>
              </a:tr>
              <a:tr h="761271">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0445251"/>
                  </a:ext>
                </a:extLst>
              </a:tr>
              <a:tr h="1132184">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53551177"/>
                  </a:ext>
                </a:extLst>
              </a:tr>
              <a:tr h="1200829">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61727487"/>
                  </a:ext>
                </a:extLst>
              </a:tr>
            </a:tbl>
          </a:graphicData>
        </a:graphic>
      </p:graphicFrame>
      <p:sp>
        <p:nvSpPr>
          <p:cNvPr id="3" name="TextBox 2"/>
          <p:cNvSpPr txBox="1"/>
          <p:nvPr/>
        </p:nvSpPr>
        <p:spPr>
          <a:xfrm>
            <a:off x="2221828" y="917452"/>
            <a:ext cx="1604211"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sáng</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221831" y="2078167"/>
            <a:ext cx="1604211"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Trọng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lực</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21828" y="3834773"/>
            <a:ext cx="1604211"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Nước</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37871" y="4505454"/>
            <a:ext cx="1604211" cy="1015663"/>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Hoá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bón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hại</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13463" y="5682371"/>
            <a:ext cx="1604211"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Sự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xúc</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026565" y="913425"/>
            <a:ext cx="1604211"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rễ</a:t>
            </a:r>
            <a:endParaRPr lang="en-US"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630779" y="895796"/>
            <a:ext cx="3048000" cy="1015663"/>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983579" y="866274"/>
            <a:ext cx="3048000" cy="1015663"/>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hướng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phía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cửa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sổ</a:t>
            </a:r>
            <a:endParaRPr 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026567" y="2078661"/>
            <a:ext cx="1604211"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rễ</a:t>
            </a:r>
            <a:endParaRPr lang="en-US"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727032" y="2101258"/>
            <a:ext cx="3048000" cy="1323439"/>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Đảm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rễ</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giữ</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hút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endParaRPr 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959516" y="2078167"/>
            <a:ext cx="3048000" cy="1631216"/>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nghiêng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chậu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uốn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còn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rễ</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uốn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xuống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trọng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lực</a:t>
            </a:r>
            <a:endParaRPr 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003505" y="3885246"/>
            <a:ext cx="1604211"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Rễ</a:t>
            </a:r>
            <a:endParaRPr lang="en-US" sz="2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785182" y="3822417"/>
            <a:ext cx="3048000" cy="707886"/>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Đảm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rễ</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hút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endParaRPr lang="en-US" sz="2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8959516" y="3797568"/>
            <a:ext cx="3048000" cy="707886"/>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Rễ</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hướng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nguồn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751095" y="4518017"/>
            <a:ext cx="3048000" cy="1015663"/>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lấy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hại</a:t>
            </a:r>
            <a:endParaRPr lang="en-US"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9017666" y="4505453"/>
            <a:ext cx="3048000" cy="1015663"/>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Rễ</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trưởng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hướng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nguồn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chất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bón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026565" y="5664996"/>
            <a:ext cx="1604211" cy="707886"/>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hoặc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cuốn</a:t>
            </a:r>
            <a:endParaRPr lang="en-US" sz="2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783469" y="5721448"/>
            <a:ext cx="3048000" cy="1015663"/>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vươn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ánh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quang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931463" y="5723519"/>
            <a:ext cx="3048000" cy="1015663"/>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Tua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quấn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cuốn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gỗ</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nó</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003505" y="4657754"/>
            <a:ext cx="1604211"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Rễ</a:t>
            </a:r>
            <a:endParaRPr lang="en-US" sz="2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266393" y="973995"/>
            <a:ext cx="1754909"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endParaRPr lang="en-US" sz="2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68293" y="2108381"/>
            <a:ext cx="189911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trọng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lực</a:t>
            </a:r>
            <a:endParaRPr lang="en-US" sz="2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68292" y="3834773"/>
            <a:ext cx="189911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endParaRPr lang="en-US" sz="20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95375" y="4608566"/>
            <a:ext cx="189911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hoá</a:t>
            </a:r>
            <a:endParaRPr lang="en-US" sz="2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95375" y="5750763"/>
            <a:ext cx="189911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xúc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11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3256" y="1830146"/>
            <a:ext cx="9621540" cy="707886"/>
          </a:xfrm>
          <a:prstGeom prst="rect">
            <a:avLst/>
          </a:prstGeom>
        </p:spPr>
        <p:txBody>
          <a:bodyPr wrap="square">
            <a:spAutoFit/>
          </a:bodyPr>
          <a:lstStyle/>
          <a:p>
            <a:pPr algn="just"/>
            <a:r>
              <a:rPr lang="en-US" sz="2000" dirty="0" err="1">
                <a:latin typeface="Times New Roman" panose="02020603050405020304" pitchFamily="18" charset="0"/>
                <a:ea typeface="Calibri" panose="020F0502020204030204" pitchFamily="34" charset="0"/>
              </a:rPr>
              <a:t>Vận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động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cảm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ứng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hình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thức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phản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ứng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của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cơ</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quan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thực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vật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đối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với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kích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thích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không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định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hướng</a:t>
            </a:r>
            <a:r>
              <a:rPr lang="en-US" sz="2000" dirty="0">
                <a:latin typeface="Times New Roman" panose="02020603050405020304" pitchFamily="18" charset="0"/>
                <a:ea typeface="Calibri" panose="020F0502020204030204" pitchFamily="34" charset="0"/>
              </a:rPr>
              <a:t>.</a:t>
            </a:r>
            <a:endParaRPr lang="en-US" sz="2000" dirty="0"/>
          </a:p>
        </p:txBody>
      </p:sp>
      <p:sp>
        <p:nvSpPr>
          <p:cNvPr id="7" name="TextBox 6"/>
          <p:cNvSpPr txBox="1"/>
          <p:nvPr/>
        </p:nvSpPr>
        <p:spPr>
          <a:xfrm>
            <a:off x="1273256" y="2575620"/>
            <a:ext cx="1234911"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Gồm</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033600" y="2575620"/>
            <a:ext cx="4506012" cy="400110"/>
            <a:chOff x="2130458" y="2935451"/>
            <a:chExt cx="4506012" cy="400110"/>
          </a:xfrm>
        </p:grpSpPr>
        <p:sp>
          <p:nvSpPr>
            <p:cNvPr id="23" name="TextBox 22"/>
            <p:cNvSpPr txBox="1"/>
            <p:nvPr/>
          </p:nvSpPr>
          <p:spPr>
            <a:xfrm>
              <a:off x="2605025" y="2935451"/>
              <a:ext cx="4031445"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trưởng</a:t>
              </a:r>
              <a:endParaRPr lang="en-US" sz="2000" dirty="0">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a:off x="2130458" y="3234265"/>
              <a:ext cx="474567"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031316" y="2874434"/>
            <a:ext cx="4508296" cy="532183"/>
            <a:chOff x="2128174" y="3234265"/>
            <a:chExt cx="4508296" cy="532183"/>
          </a:xfrm>
        </p:grpSpPr>
        <p:sp>
          <p:nvSpPr>
            <p:cNvPr id="24" name="TextBox 23"/>
            <p:cNvSpPr txBox="1"/>
            <p:nvPr/>
          </p:nvSpPr>
          <p:spPr>
            <a:xfrm>
              <a:off x="2605025" y="3366338"/>
              <a:ext cx="4031445"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Ứng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trưởng</a:t>
              </a:r>
              <a:endParaRPr lang="en-US" sz="2000" dirty="0">
                <a:latin typeface="Times New Roman" panose="02020603050405020304" pitchFamily="18" charset="0"/>
                <a:cs typeface="Times New Roman" panose="02020603050405020304" pitchFamily="18" charset="0"/>
              </a:endParaRPr>
            </a:p>
          </p:txBody>
        </p:sp>
        <p:cxnSp>
          <p:nvCxnSpPr>
            <p:cNvPr id="28" name="Straight Arrow Connector 27"/>
            <p:cNvCxnSpPr>
              <a:endCxn id="24" idx="1"/>
            </p:cNvCxnSpPr>
            <p:nvPr/>
          </p:nvCxnSpPr>
          <p:spPr>
            <a:xfrm>
              <a:off x="2128174" y="3234265"/>
              <a:ext cx="476851" cy="3321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57132" y="888399"/>
            <a:ext cx="9240134" cy="504049"/>
          </a:xfrm>
          <a:prstGeom prst="rect">
            <a:avLst/>
          </a:prstGeom>
          <a:noFill/>
        </p:spPr>
        <p:txBody>
          <a:bodyPr wrap="square" rtlCol="0">
            <a:spAutoFit/>
          </a:bodyPr>
          <a:lstStyle/>
          <a:p>
            <a:pPr algn="just">
              <a:lnSpc>
                <a:spcPct val="120000"/>
              </a:lnSpc>
              <a:spcAft>
                <a:spcPts val="0"/>
              </a:spcAft>
            </a:pP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ứng</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5"/>
          <p:cNvSpPr txBox="1"/>
          <p:nvPr/>
        </p:nvSpPr>
        <p:spPr>
          <a:xfrm>
            <a:off x="615459" y="305431"/>
            <a:ext cx="11612999" cy="525785"/>
          </a:xfrm>
          <a:prstGeom prst="rect">
            <a:avLst/>
          </a:prstGeom>
        </p:spPr>
        <p:txBody>
          <a:bodyPr wrap="square" lIns="0" tIns="0" rIns="0" bIns="0" rtlCol="0" anchor="t">
            <a:spAutoFit/>
          </a:bodyPr>
          <a:lstStyle/>
          <a:p>
            <a:pPr>
              <a:lnSpc>
                <a:spcPts val="4140"/>
              </a:lnSpc>
            </a:pPr>
            <a:r>
              <a:rPr lang="en-US" sz="2500" b="1" dirty="0" smtClean="0">
                <a:solidFill>
                  <a:srgbClr val="C00000"/>
                </a:solidFill>
                <a:latin typeface="Times New Roman" panose="02020603050405020304" pitchFamily="18" charset="0"/>
                <a:cs typeface="Times New Roman" panose="02020603050405020304" pitchFamily="18" charset="0"/>
              </a:rPr>
              <a:t>II. CÁC HÌNH THỨC BIỂU HIỆN VÀ CƠ CHẾ CẢM ỨNG Ở THỰC VẬT</a:t>
            </a:r>
            <a:endParaRPr lang="en-US" sz="2500" b="1" dirty="0">
              <a:solidFill>
                <a:srgbClr val="C00000"/>
              </a:solidFill>
              <a:latin typeface="Times New Roman" panose="02020603050405020304" pitchFamily="18" charset="0"/>
              <a:cs typeface="Times New Roman" panose="02020603050405020304" pitchFamily="18" charset="0"/>
            </a:endParaRPr>
          </a:p>
        </p:txBody>
      </p:sp>
      <p:sp>
        <p:nvSpPr>
          <p:cNvPr id="21" name="AutoShape 9"/>
          <p:cNvSpPr/>
          <p:nvPr/>
        </p:nvSpPr>
        <p:spPr>
          <a:xfrm flipV="1">
            <a:off x="615459" y="807264"/>
            <a:ext cx="10169288" cy="49206"/>
          </a:xfrm>
          <a:prstGeom prst="line">
            <a:avLst/>
          </a:prstGeom>
          <a:ln w="47625" cap="rnd">
            <a:solidFill>
              <a:schemeClr val="tx1"/>
            </a:solidFill>
            <a:prstDash val="solid"/>
            <a:headEnd type="none" w="sm" len="sm"/>
            <a:tailEnd type="none" w="sm" len="sm"/>
          </a:ln>
        </p:spPr>
      </p:sp>
      <p:sp>
        <p:nvSpPr>
          <p:cNvPr id="22" name="TextBox 21"/>
          <p:cNvSpPr txBox="1"/>
          <p:nvPr/>
        </p:nvSpPr>
        <p:spPr>
          <a:xfrm>
            <a:off x="1080036" y="1319539"/>
            <a:ext cx="9240134" cy="535531"/>
          </a:xfrm>
          <a:prstGeom prst="rect">
            <a:avLst/>
          </a:prstGeom>
          <a:noFill/>
        </p:spPr>
        <p:txBody>
          <a:bodyPr wrap="square" rtlCol="0">
            <a:spAutoFit/>
          </a:bodyPr>
          <a:lstStyle/>
          <a:p>
            <a:pPr algn="just">
              <a:lnSpc>
                <a:spcPct val="120000"/>
              </a:lnSpc>
              <a:spcAft>
                <a:spcPts val="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Ứng</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ứng</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p:cNvGrpSpPr/>
          <p:nvPr/>
        </p:nvGrpSpPr>
        <p:grpSpPr>
          <a:xfrm>
            <a:off x="1080036" y="3437394"/>
            <a:ext cx="9832894" cy="469744"/>
            <a:chOff x="1080036" y="3971688"/>
            <a:chExt cx="9832894" cy="469744"/>
          </a:xfrm>
        </p:grpSpPr>
        <p:sp>
          <p:nvSpPr>
            <p:cNvPr id="25" name="TextBox 24"/>
            <p:cNvSpPr txBox="1"/>
            <p:nvPr/>
          </p:nvSpPr>
          <p:spPr>
            <a:xfrm>
              <a:off x="1484111" y="3971688"/>
              <a:ext cx="9428819" cy="469744"/>
            </a:xfrm>
            <a:prstGeom prst="rect">
              <a:avLst/>
            </a:prstGeom>
            <a:noFill/>
          </p:spPr>
          <p:txBody>
            <a:bodyPr wrap="square" rtlCol="0">
              <a:spAutoFit/>
            </a:bodyPr>
            <a:lstStyle/>
            <a:p>
              <a:pPr algn="just">
                <a:lnSpc>
                  <a:spcPct val="120000"/>
                </a:lnSpc>
                <a:spcAft>
                  <a:spcPts val="0"/>
                </a:spcAft>
              </a:pPr>
              <a:r>
                <a:rPr lang="en-US" sz="2200" i="1" dirty="0" err="1" smtClean="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Hoàn</a:t>
              </a:r>
              <a:r>
                <a:rPr lang="en-US" sz="2200" i="1" dirty="0" smtClean="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smtClean="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200" i="1" dirty="0" smtClean="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 PHT </a:t>
              </a:r>
              <a:r>
                <a:rPr lang="en-US" sz="2200" i="1" dirty="0" err="1" smtClean="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i="1" dirty="0" smtClean="0">
                  <a:solidFill>
                    <a:schemeClr val="accent5"/>
                  </a:solidFill>
                  <a:latin typeface="Times New Roman" panose="02020603050405020304" pitchFamily="18" charset="0"/>
                  <a:ea typeface="Calibri" panose="020F0502020204030204" pitchFamily="34" charset="0"/>
                  <a:cs typeface="Times New Roman" panose="02020603050405020304" pitchFamily="18" charset="0"/>
                </a:rPr>
                <a:t> 2</a:t>
              </a:r>
              <a:endParaRPr lang="en-US" sz="2200" i="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036" y="4021103"/>
              <a:ext cx="294439" cy="420329"/>
            </a:xfrm>
            <a:prstGeom prst="rect">
              <a:avLst/>
            </a:prstGeom>
          </p:spPr>
        </p:pic>
      </p:grpSp>
      <p:graphicFrame>
        <p:nvGraphicFramePr>
          <p:cNvPr id="6" name="Table 5"/>
          <p:cNvGraphicFramePr>
            <a:graphicFrameLocks noGrp="1"/>
          </p:cNvGraphicFramePr>
          <p:nvPr>
            <p:extLst>
              <p:ext uri="{D42A27DB-BD31-4B8C-83A1-F6EECF244321}">
                <p14:modId xmlns:p14="http://schemas.microsoft.com/office/powerpoint/2010/main" val="1245200824"/>
              </p:ext>
            </p:extLst>
          </p:nvPr>
        </p:nvGraphicFramePr>
        <p:xfrm>
          <a:off x="1030863" y="4016379"/>
          <a:ext cx="10106325" cy="1316736"/>
        </p:xfrm>
        <a:graphic>
          <a:graphicData uri="http://schemas.openxmlformats.org/drawingml/2006/table">
            <a:tbl>
              <a:tblPr firstRow="1" firstCol="1" bandRow="1">
                <a:tableStyleId>{5940675A-B579-460E-94D1-54222C63F5DA}</a:tableStyleId>
              </a:tblPr>
              <a:tblGrid>
                <a:gridCol w="2583089">
                  <a:extLst>
                    <a:ext uri="{9D8B030D-6E8A-4147-A177-3AD203B41FA5}">
                      <a16:colId xmlns:a16="http://schemas.microsoft.com/office/drawing/2014/main" val="2032016892"/>
                    </a:ext>
                  </a:extLst>
                </a:gridCol>
                <a:gridCol w="1796692">
                  <a:extLst>
                    <a:ext uri="{9D8B030D-6E8A-4147-A177-3AD203B41FA5}">
                      <a16:colId xmlns:a16="http://schemas.microsoft.com/office/drawing/2014/main" val="3123525960"/>
                    </a:ext>
                  </a:extLst>
                </a:gridCol>
                <a:gridCol w="2020971">
                  <a:extLst>
                    <a:ext uri="{9D8B030D-6E8A-4147-A177-3AD203B41FA5}">
                      <a16:colId xmlns:a16="http://schemas.microsoft.com/office/drawing/2014/main" val="3936734470"/>
                    </a:ext>
                  </a:extLst>
                </a:gridCol>
                <a:gridCol w="1939636">
                  <a:extLst>
                    <a:ext uri="{9D8B030D-6E8A-4147-A177-3AD203B41FA5}">
                      <a16:colId xmlns:a16="http://schemas.microsoft.com/office/drawing/2014/main" val="2366177465"/>
                    </a:ext>
                  </a:extLst>
                </a:gridCol>
                <a:gridCol w="1765937">
                  <a:extLst>
                    <a:ext uri="{9D8B030D-6E8A-4147-A177-3AD203B41FA5}">
                      <a16:colId xmlns:a16="http://schemas.microsoft.com/office/drawing/2014/main" val="866405027"/>
                    </a:ext>
                  </a:extLst>
                </a:gridCol>
              </a:tblGrid>
              <a:tr h="0">
                <a:tc>
                  <a:txBody>
                    <a:bodyPr/>
                    <a:lstStyle/>
                    <a:p>
                      <a:pPr algn="ctr">
                        <a:lnSpc>
                          <a:spcPct val="120000"/>
                        </a:lnSpc>
                        <a:spcAft>
                          <a:spcPts val="0"/>
                        </a:spcAft>
                      </a:pPr>
                      <a:r>
                        <a:rPr lang="en-US" sz="2400" b="1" dirty="0" err="1">
                          <a:effectLst/>
                          <a:latin typeface="Times New Roman" panose="02020603050405020304" pitchFamily="18" charset="0"/>
                          <a:cs typeface="Times New Roman" panose="02020603050405020304" pitchFamily="18" charset="0"/>
                        </a:rPr>
                        <a:t>Kiểu</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ứng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động</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dirty="0" err="1">
                          <a:effectLst/>
                          <a:latin typeface="Times New Roman" panose="02020603050405020304" pitchFamily="18" charset="0"/>
                          <a:cs typeface="Times New Roman" panose="02020603050405020304" pitchFamily="18" charset="0"/>
                        </a:rPr>
                        <a:t>Khái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niệm</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Nguyên nhân</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Cơ chế</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dirty="0" err="1">
                          <a:effectLst/>
                          <a:latin typeface="Times New Roman" panose="02020603050405020304" pitchFamily="18" charset="0"/>
                          <a:cs typeface="Times New Roman" panose="02020603050405020304" pitchFamily="18" charset="0"/>
                        </a:rPr>
                        <a:t>Ví</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dụ</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5340162"/>
                  </a:ext>
                </a:extLst>
              </a:tr>
              <a:tr h="0">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377634"/>
                  </a:ext>
                </a:extLst>
              </a:tr>
              <a:tr h="0">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3291566"/>
                  </a:ext>
                </a:extLst>
              </a:tr>
            </a:tbl>
          </a:graphicData>
        </a:graphic>
      </p:graphicFrame>
    </p:spTree>
    <p:extLst>
      <p:ext uri="{BB962C8B-B14F-4D97-AF65-F5344CB8AC3E}">
        <p14:creationId xmlns:p14="http://schemas.microsoft.com/office/powerpoint/2010/main" val="1718724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57132" y="888399"/>
            <a:ext cx="9240134" cy="504049"/>
          </a:xfrm>
          <a:prstGeom prst="rect">
            <a:avLst/>
          </a:prstGeom>
          <a:noFill/>
        </p:spPr>
        <p:txBody>
          <a:bodyPr wrap="square" rtlCol="0">
            <a:spAutoFit/>
          </a:bodyPr>
          <a:lstStyle/>
          <a:p>
            <a:pPr algn="just">
              <a:lnSpc>
                <a:spcPct val="120000"/>
              </a:lnSpc>
              <a:spcAft>
                <a:spcPts val="0"/>
              </a:spcAft>
            </a:pP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ứng</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5"/>
          <p:cNvSpPr txBox="1"/>
          <p:nvPr/>
        </p:nvSpPr>
        <p:spPr>
          <a:xfrm>
            <a:off x="615459" y="305431"/>
            <a:ext cx="11612999" cy="525785"/>
          </a:xfrm>
          <a:prstGeom prst="rect">
            <a:avLst/>
          </a:prstGeom>
        </p:spPr>
        <p:txBody>
          <a:bodyPr wrap="square" lIns="0" tIns="0" rIns="0" bIns="0" rtlCol="0" anchor="t">
            <a:spAutoFit/>
          </a:bodyPr>
          <a:lstStyle/>
          <a:p>
            <a:pPr>
              <a:lnSpc>
                <a:spcPts val="4140"/>
              </a:lnSpc>
            </a:pPr>
            <a:r>
              <a:rPr lang="en-US" sz="2500" b="1" dirty="0" smtClean="0">
                <a:solidFill>
                  <a:srgbClr val="C00000"/>
                </a:solidFill>
                <a:latin typeface="Times New Roman" panose="02020603050405020304" pitchFamily="18" charset="0"/>
                <a:cs typeface="Times New Roman" panose="02020603050405020304" pitchFamily="18" charset="0"/>
              </a:rPr>
              <a:t>II. CÁC HÌNH THỨC BIỂU HIỆN VÀ CƠ CHẾ CẢM ỨNG Ở THỰC VẬT</a:t>
            </a:r>
            <a:endParaRPr lang="en-US" sz="2500" b="1" dirty="0">
              <a:solidFill>
                <a:srgbClr val="C00000"/>
              </a:solidFill>
              <a:latin typeface="Times New Roman" panose="02020603050405020304" pitchFamily="18" charset="0"/>
              <a:cs typeface="Times New Roman" panose="02020603050405020304" pitchFamily="18" charset="0"/>
            </a:endParaRPr>
          </a:p>
        </p:txBody>
      </p:sp>
      <p:sp>
        <p:nvSpPr>
          <p:cNvPr id="21" name="AutoShape 9"/>
          <p:cNvSpPr/>
          <p:nvPr/>
        </p:nvSpPr>
        <p:spPr>
          <a:xfrm flipV="1">
            <a:off x="615459" y="807264"/>
            <a:ext cx="10169288" cy="49206"/>
          </a:xfrm>
          <a:prstGeom prst="line">
            <a:avLst/>
          </a:prstGeom>
          <a:ln w="47625" cap="rnd">
            <a:solidFill>
              <a:schemeClr val="tx1"/>
            </a:solidFill>
            <a:prstDash val="solid"/>
            <a:headEnd type="none" w="sm" len="sm"/>
            <a:tailEnd type="none" w="sm" len="sm"/>
          </a:ln>
        </p:spPr>
      </p:sp>
      <p:sp>
        <p:nvSpPr>
          <p:cNvPr id="22" name="TextBox 21"/>
          <p:cNvSpPr txBox="1"/>
          <p:nvPr/>
        </p:nvSpPr>
        <p:spPr>
          <a:xfrm>
            <a:off x="1080036" y="1319539"/>
            <a:ext cx="9240134" cy="535531"/>
          </a:xfrm>
          <a:prstGeom prst="rect">
            <a:avLst/>
          </a:prstGeom>
          <a:noFill/>
        </p:spPr>
        <p:txBody>
          <a:bodyPr wrap="square" rtlCol="0">
            <a:spAutoFit/>
          </a:bodyPr>
          <a:lstStyle/>
          <a:p>
            <a:pPr algn="just">
              <a:lnSpc>
                <a:spcPct val="120000"/>
              </a:lnSpc>
              <a:spcAft>
                <a:spcPts val="0"/>
              </a:spcAft>
            </a:pPr>
            <a:r>
              <a:rPr lang="en-US" sz="2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 Ứng động (vận động cảm ứng)</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61948635"/>
              </p:ext>
            </p:extLst>
          </p:nvPr>
        </p:nvGraphicFramePr>
        <p:xfrm>
          <a:off x="350982" y="1855070"/>
          <a:ext cx="11554690" cy="3689676"/>
        </p:xfrm>
        <a:graphic>
          <a:graphicData uri="http://schemas.openxmlformats.org/drawingml/2006/table">
            <a:tbl>
              <a:tblPr firstRow="1" firstCol="1" bandRow="1">
                <a:tableStyleId>{5940675A-B579-460E-94D1-54222C63F5DA}</a:tableStyleId>
              </a:tblPr>
              <a:tblGrid>
                <a:gridCol w="1678797">
                  <a:extLst>
                    <a:ext uri="{9D8B030D-6E8A-4147-A177-3AD203B41FA5}">
                      <a16:colId xmlns:a16="http://schemas.microsoft.com/office/drawing/2014/main" val="2032016892"/>
                    </a:ext>
                  </a:extLst>
                </a:gridCol>
                <a:gridCol w="2504583">
                  <a:extLst>
                    <a:ext uri="{9D8B030D-6E8A-4147-A177-3AD203B41FA5}">
                      <a16:colId xmlns:a16="http://schemas.microsoft.com/office/drawing/2014/main" val="3123525960"/>
                    </a:ext>
                  </a:extLst>
                </a:gridCol>
                <a:gridCol w="1951036">
                  <a:extLst>
                    <a:ext uri="{9D8B030D-6E8A-4147-A177-3AD203B41FA5}">
                      <a16:colId xmlns:a16="http://schemas.microsoft.com/office/drawing/2014/main" val="3936734470"/>
                    </a:ext>
                  </a:extLst>
                </a:gridCol>
                <a:gridCol w="3420764">
                  <a:extLst>
                    <a:ext uri="{9D8B030D-6E8A-4147-A177-3AD203B41FA5}">
                      <a16:colId xmlns:a16="http://schemas.microsoft.com/office/drawing/2014/main" val="2366177465"/>
                    </a:ext>
                  </a:extLst>
                </a:gridCol>
                <a:gridCol w="1999510">
                  <a:extLst>
                    <a:ext uri="{9D8B030D-6E8A-4147-A177-3AD203B41FA5}">
                      <a16:colId xmlns:a16="http://schemas.microsoft.com/office/drawing/2014/main" val="866405027"/>
                    </a:ext>
                  </a:extLst>
                </a:gridCol>
              </a:tblGrid>
              <a:tr h="519406">
                <a:tc>
                  <a:txBody>
                    <a:bodyPr/>
                    <a:lstStyle/>
                    <a:p>
                      <a:pPr algn="ctr">
                        <a:lnSpc>
                          <a:spcPct val="120000"/>
                        </a:lnSpc>
                        <a:spcAft>
                          <a:spcPts val="0"/>
                        </a:spcAft>
                      </a:pPr>
                      <a:r>
                        <a:rPr lang="en-US" sz="1800" b="1" dirty="0" err="1">
                          <a:effectLst/>
                          <a:latin typeface="Times New Roman" panose="02020603050405020304" pitchFamily="18" charset="0"/>
                          <a:cs typeface="Times New Roman" panose="02020603050405020304" pitchFamily="18" charset="0"/>
                        </a:rPr>
                        <a:t>Kiểu</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ứng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động</a:t>
                      </a:r>
                      <a:endParaRPr lang="en-US"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1800" b="1" dirty="0" err="1">
                          <a:effectLst/>
                          <a:latin typeface="Times New Roman" panose="02020603050405020304" pitchFamily="18" charset="0"/>
                          <a:cs typeface="Times New Roman" panose="02020603050405020304" pitchFamily="18" charset="0"/>
                        </a:rPr>
                        <a:t>Khái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niệm</a:t>
                      </a:r>
                      <a:endParaRPr lang="en-US"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1800" b="1">
                          <a:effectLst/>
                          <a:latin typeface="Times New Roman" panose="02020603050405020304" pitchFamily="18" charset="0"/>
                          <a:cs typeface="Times New Roman" panose="02020603050405020304" pitchFamily="18" charset="0"/>
                        </a:rPr>
                        <a:t>Nguyên nhân</a:t>
                      </a:r>
                      <a:endParaRPr lang="en-US" sz="1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1800" b="1" dirty="0" err="1">
                          <a:effectLst/>
                          <a:latin typeface="Times New Roman" panose="02020603050405020304" pitchFamily="18" charset="0"/>
                          <a:cs typeface="Times New Roman" panose="02020603050405020304" pitchFamily="18" charset="0"/>
                        </a:rPr>
                        <a:t>Cơ</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chế</a:t>
                      </a:r>
                      <a:endParaRPr lang="en-US"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1800" b="1" dirty="0" err="1">
                          <a:effectLst/>
                          <a:latin typeface="Times New Roman" panose="02020603050405020304" pitchFamily="18" charset="0"/>
                          <a:cs typeface="Times New Roman" panose="02020603050405020304" pitchFamily="18" charset="0"/>
                        </a:rPr>
                        <a:t>Ví</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dụ</a:t>
                      </a:r>
                      <a:endParaRPr lang="en-US"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5340162"/>
                  </a:ext>
                </a:extLst>
              </a:tr>
              <a:tr h="3170270">
                <a:tc>
                  <a:txBody>
                    <a:bodyPr/>
                    <a:lstStyle/>
                    <a:p>
                      <a:pPr algn="ctr">
                        <a:lnSpc>
                          <a:spcPct val="120000"/>
                        </a:lnSpc>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377634"/>
                  </a:ext>
                </a:extLst>
              </a:tr>
            </a:tbl>
          </a:graphicData>
        </a:graphic>
      </p:graphicFrame>
      <p:sp>
        <p:nvSpPr>
          <p:cNvPr id="8" name="Rectangle 7"/>
          <p:cNvSpPr/>
          <p:nvPr/>
        </p:nvSpPr>
        <p:spPr>
          <a:xfrm>
            <a:off x="119860" y="2416302"/>
            <a:ext cx="2170545" cy="646331"/>
          </a:xfrm>
          <a:prstGeom prst="rect">
            <a:avLst/>
          </a:prstGeom>
        </p:spPr>
        <p:txBody>
          <a:bodyPr wrap="square">
            <a:spAutoFit/>
          </a:bodyPr>
          <a:lstStyle/>
          <a:p>
            <a:pPr algn="ctr"/>
            <a:r>
              <a:rPr lang="en-US" dirty="0" err="1">
                <a:solidFill>
                  <a:srgbClr val="000000"/>
                </a:solidFill>
                <a:latin typeface="Times New Roman" panose="02020603050405020304" pitchFamily="18" charset="0"/>
                <a:ea typeface="Calibri" panose="020F0502020204030204" pitchFamily="34" charset="0"/>
              </a:rPr>
              <a:t>Ứng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động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sinh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trưởng</a:t>
            </a:r>
            <a:endParaRPr lang="en-US" dirty="0"/>
          </a:p>
        </p:txBody>
      </p:sp>
      <p:sp>
        <p:nvSpPr>
          <p:cNvPr id="10" name="Rectangle 9"/>
          <p:cNvSpPr/>
          <p:nvPr/>
        </p:nvSpPr>
        <p:spPr>
          <a:xfrm>
            <a:off x="2027715" y="2390601"/>
            <a:ext cx="2517870" cy="2308324"/>
          </a:xfrm>
          <a:prstGeom prst="rect">
            <a:avLst/>
          </a:prstGeom>
        </p:spPr>
        <p:txBody>
          <a:bodyPr wrap="square">
            <a:spAutoFit/>
          </a:bodyPr>
          <a:lstStyle/>
          <a:p>
            <a:pPr algn="ctr"/>
            <a:r>
              <a:rPr lang="en-US" dirty="0" err="1">
                <a:solidFill>
                  <a:srgbClr val="000000"/>
                </a:solidFill>
                <a:latin typeface="Times New Roman" panose="02020603050405020304" pitchFamily="18" charset="0"/>
                <a:ea typeface="Calibri" panose="020F0502020204030204" pitchFamily="34" charset="0"/>
              </a:rPr>
              <a:t>Là</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những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vận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động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xuất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hiện</a:t>
            </a:r>
            <a:r>
              <a:rPr lang="en-US" dirty="0">
                <a:solidFill>
                  <a:srgbClr val="000000"/>
                </a:solidFill>
                <a:latin typeface="Times New Roman" panose="02020603050405020304" pitchFamily="18" charset="0"/>
                <a:ea typeface="Calibri" panose="020F0502020204030204" pitchFamily="34" charset="0"/>
              </a:rPr>
              <a:t> do </a:t>
            </a:r>
            <a:r>
              <a:rPr lang="en-US" dirty="0" err="1">
                <a:solidFill>
                  <a:srgbClr val="000000"/>
                </a:solidFill>
                <a:latin typeface="Times New Roman" panose="02020603050405020304" pitchFamily="18" charset="0"/>
                <a:ea typeface="Calibri" panose="020F0502020204030204" pitchFamily="34" charset="0"/>
              </a:rPr>
              <a:t>tốc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độ</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sinh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trưởng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và</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phân</a:t>
            </a:r>
            <a:r>
              <a:rPr lang="en-US" dirty="0">
                <a:solidFill>
                  <a:srgbClr val="000000"/>
                </a:solidFill>
                <a:latin typeface="Times New Roman" panose="02020603050405020304" pitchFamily="18" charset="0"/>
                <a:ea typeface="Calibri" panose="020F0502020204030204" pitchFamily="34" charset="0"/>
              </a:rPr>
              <a:t> chia </a:t>
            </a:r>
            <a:r>
              <a:rPr lang="en-US" dirty="0" err="1">
                <a:solidFill>
                  <a:srgbClr val="000000"/>
                </a:solidFill>
                <a:latin typeface="Times New Roman" panose="02020603050405020304" pitchFamily="18" charset="0"/>
                <a:ea typeface="Calibri" panose="020F0502020204030204" pitchFamily="34" charset="0"/>
              </a:rPr>
              <a:t>tế</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bào</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không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đều</a:t>
            </a:r>
            <a:r>
              <a:rPr lang="en-US" dirty="0">
                <a:solidFill>
                  <a:srgbClr val="000000"/>
                </a:solidFill>
                <a:latin typeface="Times New Roman" panose="02020603050405020304" pitchFamily="18" charset="0"/>
                <a:ea typeface="Calibri" panose="020F0502020204030204" pitchFamily="34" charset="0"/>
              </a:rPr>
              <a:t> ở </a:t>
            </a:r>
            <a:r>
              <a:rPr lang="en-US" dirty="0" err="1">
                <a:solidFill>
                  <a:srgbClr val="000000"/>
                </a:solidFill>
                <a:latin typeface="Times New Roman" panose="02020603050405020304" pitchFamily="18" charset="0"/>
                <a:ea typeface="Calibri" panose="020F0502020204030204" pitchFamily="34" charset="0"/>
              </a:rPr>
              <a:t>các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cơ</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quan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bộ</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phân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đáp</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ứng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dưới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tác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động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của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các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kích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thích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không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định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hướng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của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môi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trường</a:t>
            </a:r>
            <a:r>
              <a:rPr lang="en-US" dirty="0">
                <a:solidFill>
                  <a:srgbClr val="000000"/>
                </a:solidFill>
                <a:latin typeface="Times New Roman" panose="02020603050405020304" pitchFamily="18" charset="0"/>
                <a:ea typeface="Calibri" panose="020F0502020204030204" pitchFamily="34" charset="0"/>
              </a:rPr>
              <a:t>.</a:t>
            </a:r>
            <a:endParaRPr lang="en-US" dirty="0"/>
          </a:p>
        </p:txBody>
      </p:sp>
      <p:sp>
        <p:nvSpPr>
          <p:cNvPr id="11" name="Rectangle 10"/>
          <p:cNvSpPr/>
          <p:nvPr/>
        </p:nvSpPr>
        <p:spPr>
          <a:xfrm>
            <a:off x="4545585" y="2401800"/>
            <a:ext cx="1985818" cy="1200329"/>
          </a:xfrm>
          <a:prstGeom prst="rect">
            <a:avLst/>
          </a:prstGeom>
        </p:spPr>
        <p:txBody>
          <a:bodyPr wrap="square">
            <a:spAutoFit/>
          </a:bodyPr>
          <a:lstStyle/>
          <a:p>
            <a:pPr algn="ctr"/>
            <a:r>
              <a:rPr lang="en-US" dirty="0" err="1">
                <a:solidFill>
                  <a:srgbClr val="000000"/>
                </a:solidFill>
                <a:latin typeface="Times New Roman" panose="02020603050405020304" pitchFamily="18" charset="0"/>
                <a:ea typeface="Calibri" panose="020F0502020204030204" pitchFamily="34" charset="0"/>
              </a:rPr>
              <a:t>Tác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nhân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nhiệt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độ</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ánh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sáng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mang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tính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chu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kì</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ngày</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đêm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mùa</a:t>
            </a:r>
            <a:r>
              <a:rPr lang="en-US" dirty="0">
                <a:solidFill>
                  <a:srgbClr val="000000"/>
                </a:solidFill>
                <a:latin typeface="Times New Roman" panose="02020603050405020304" pitchFamily="18" charset="0"/>
                <a:ea typeface="Calibri" panose="020F0502020204030204" pitchFamily="34" charset="0"/>
              </a:rPr>
              <a:t>).</a:t>
            </a:r>
            <a:endParaRPr lang="en-US" dirty="0"/>
          </a:p>
        </p:txBody>
      </p:sp>
      <p:sp>
        <p:nvSpPr>
          <p:cNvPr id="12" name="Rectangle 11"/>
          <p:cNvSpPr/>
          <p:nvPr/>
        </p:nvSpPr>
        <p:spPr>
          <a:xfrm>
            <a:off x="6531403" y="2400183"/>
            <a:ext cx="3352801" cy="3139321"/>
          </a:xfrm>
          <a:prstGeom prst="rect">
            <a:avLst/>
          </a:prstGeom>
        </p:spPr>
        <p:txBody>
          <a:bodyPr wrap="square">
            <a:spAutoFit/>
          </a:bodyPr>
          <a:lstStyle/>
          <a:p>
            <a:pPr algn="ctr"/>
            <a:r>
              <a:rPr lang="en-US" dirty="0" err="1">
                <a:solidFill>
                  <a:srgbClr val="000000"/>
                </a:solidFill>
                <a:latin typeface="Times New Roman" panose="02020603050405020304" pitchFamily="18" charset="0"/>
                <a:ea typeface="Calibri" panose="020F0502020204030204" pitchFamily="34" charset="0"/>
              </a:rPr>
              <a:t>Tác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nhân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nhiệt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độ</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ánh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sáng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mang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tính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chu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kì</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ngày</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đêm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mùa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tác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động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lên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chồi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cây</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làm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thay</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đổi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tương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quan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hàm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lượng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giữa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các</a:t>
            </a:r>
            <a:r>
              <a:rPr lang="en-US" dirty="0">
                <a:solidFill>
                  <a:srgbClr val="000000"/>
                </a:solidFill>
                <a:latin typeface="Times New Roman" panose="02020603050405020304" pitchFamily="18" charset="0"/>
                <a:ea typeface="Calibri" panose="020F0502020204030204" pitchFamily="34" charset="0"/>
              </a:rPr>
              <a:t> hormone, </a:t>
            </a:r>
            <a:r>
              <a:rPr lang="en-US" dirty="0" err="1">
                <a:solidFill>
                  <a:srgbClr val="000000"/>
                </a:solidFill>
                <a:latin typeface="Times New Roman" panose="02020603050405020304" pitchFamily="18" charset="0"/>
                <a:ea typeface="Calibri" panose="020F0502020204030204" pitchFamily="34" charset="0"/>
              </a:rPr>
              <a:t>gây</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kích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thích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hoặc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ức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chế</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sinh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trưởng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của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chồi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cây</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hoặc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tác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động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lên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mặt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trên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và</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mặt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dưới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của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hoa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làm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phân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bố</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lại</a:t>
            </a:r>
            <a:r>
              <a:rPr lang="en-US" dirty="0">
                <a:solidFill>
                  <a:srgbClr val="000000"/>
                </a:solidFill>
                <a:latin typeface="Times New Roman" panose="02020603050405020304" pitchFamily="18" charset="0"/>
                <a:ea typeface="Calibri" panose="020F0502020204030204" pitchFamily="34" charset="0"/>
              </a:rPr>
              <a:t> hormone </a:t>
            </a:r>
            <a:r>
              <a:rPr lang="en-US" dirty="0" err="1">
                <a:solidFill>
                  <a:srgbClr val="000000"/>
                </a:solidFill>
                <a:latin typeface="Times New Roman" panose="02020603050405020304" pitchFamily="18" charset="0"/>
                <a:ea typeface="Calibri" panose="020F0502020204030204" pitchFamily="34" charset="0"/>
              </a:rPr>
              <a:t>dẫn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đến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sự</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tăng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trưởng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khác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nhau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của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mặt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trên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và</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mặt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dưới</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của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hoa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làm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hoa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nở</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hoặc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khép</a:t>
            </a:r>
            <a:r>
              <a:rPr lang="en-US" dirty="0">
                <a:solidFill>
                  <a:srgbClr val="000000"/>
                </a:solidFill>
                <a:latin typeface="Times New Roman" panose="02020603050405020304" pitchFamily="18" charset="0"/>
                <a:ea typeface="Calibri" panose="020F0502020204030204" pitchFamily="34" charset="0"/>
              </a:rPr>
              <a:t>.</a:t>
            </a:r>
            <a:endParaRPr lang="en-US" dirty="0"/>
          </a:p>
        </p:txBody>
      </p:sp>
      <p:sp>
        <p:nvSpPr>
          <p:cNvPr id="13" name="Rectangle 12"/>
          <p:cNvSpPr/>
          <p:nvPr/>
        </p:nvSpPr>
        <p:spPr>
          <a:xfrm>
            <a:off x="9905265" y="2390601"/>
            <a:ext cx="1916010" cy="2419124"/>
          </a:xfrm>
          <a:prstGeom prst="rect">
            <a:avLst/>
          </a:prstGeom>
        </p:spPr>
        <p:txBody>
          <a:bodyPr wrap="square">
            <a:spAutoFit/>
          </a:bodyPr>
          <a:lstStyle/>
          <a:p>
            <a:pPr algn="ctr">
              <a:lnSpc>
                <a:spcPct val="120000"/>
              </a:lnSpc>
              <a:spcAft>
                <a:spcPts val="1000"/>
              </a:spcAft>
            </a:pP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nở</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bồ</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nở</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lúc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chạng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vạng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88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57132" y="888399"/>
            <a:ext cx="9240134" cy="504049"/>
          </a:xfrm>
          <a:prstGeom prst="rect">
            <a:avLst/>
          </a:prstGeom>
          <a:noFill/>
        </p:spPr>
        <p:txBody>
          <a:bodyPr wrap="square" rtlCol="0">
            <a:spAutoFit/>
          </a:bodyPr>
          <a:lstStyle/>
          <a:p>
            <a:pPr algn="just">
              <a:lnSpc>
                <a:spcPct val="120000"/>
              </a:lnSpc>
              <a:spcAft>
                <a:spcPts val="0"/>
              </a:spcAft>
            </a:pP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ứng</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5"/>
          <p:cNvSpPr txBox="1"/>
          <p:nvPr/>
        </p:nvSpPr>
        <p:spPr>
          <a:xfrm>
            <a:off x="615459" y="305431"/>
            <a:ext cx="11612999" cy="525785"/>
          </a:xfrm>
          <a:prstGeom prst="rect">
            <a:avLst/>
          </a:prstGeom>
        </p:spPr>
        <p:txBody>
          <a:bodyPr wrap="square" lIns="0" tIns="0" rIns="0" bIns="0" rtlCol="0" anchor="t">
            <a:spAutoFit/>
          </a:bodyPr>
          <a:lstStyle/>
          <a:p>
            <a:pPr>
              <a:lnSpc>
                <a:spcPts val="4140"/>
              </a:lnSpc>
            </a:pPr>
            <a:r>
              <a:rPr lang="en-US" sz="2500" b="1" dirty="0" smtClean="0">
                <a:solidFill>
                  <a:srgbClr val="C00000"/>
                </a:solidFill>
                <a:latin typeface="Times New Roman" panose="02020603050405020304" pitchFamily="18" charset="0"/>
                <a:cs typeface="Times New Roman" panose="02020603050405020304" pitchFamily="18" charset="0"/>
              </a:rPr>
              <a:t>II. CÁC HÌNH THỨC BIỂU HIỆN VÀ CƠ CHẾ CẢM ỨNG Ở THỰC VẬT</a:t>
            </a:r>
            <a:endParaRPr lang="en-US" sz="2500" b="1" dirty="0">
              <a:solidFill>
                <a:srgbClr val="C00000"/>
              </a:solidFill>
              <a:latin typeface="Times New Roman" panose="02020603050405020304" pitchFamily="18" charset="0"/>
              <a:cs typeface="Times New Roman" panose="02020603050405020304" pitchFamily="18" charset="0"/>
            </a:endParaRPr>
          </a:p>
        </p:txBody>
      </p:sp>
      <p:sp>
        <p:nvSpPr>
          <p:cNvPr id="21" name="AutoShape 9"/>
          <p:cNvSpPr/>
          <p:nvPr/>
        </p:nvSpPr>
        <p:spPr>
          <a:xfrm flipV="1">
            <a:off x="615459" y="807264"/>
            <a:ext cx="10169288" cy="49206"/>
          </a:xfrm>
          <a:prstGeom prst="line">
            <a:avLst/>
          </a:prstGeom>
          <a:ln w="47625" cap="rnd">
            <a:solidFill>
              <a:schemeClr val="tx1"/>
            </a:solidFill>
            <a:prstDash val="solid"/>
            <a:headEnd type="none" w="sm" len="sm"/>
            <a:tailEnd type="none" w="sm" len="sm"/>
          </a:ln>
        </p:spPr>
      </p:sp>
      <p:sp>
        <p:nvSpPr>
          <p:cNvPr id="22" name="TextBox 21"/>
          <p:cNvSpPr txBox="1"/>
          <p:nvPr/>
        </p:nvSpPr>
        <p:spPr>
          <a:xfrm>
            <a:off x="1080036" y="1319539"/>
            <a:ext cx="9240134" cy="535531"/>
          </a:xfrm>
          <a:prstGeom prst="rect">
            <a:avLst/>
          </a:prstGeom>
          <a:noFill/>
        </p:spPr>
        <p:txBody>
          <a:bodyPr wrap="square" rtlCol="0">
            <a:spAutoFit/>
          </a:bodyPr>
          <a:lstStyle/>
          <a:p>
            <a:pPr algn="just">
              <a:lnSpc>
                <a:spcPct val="120000"/>
              </a:lnSpc>
              <a:spcAft>
                <a:spcPts val="0"/>
              </a:spcAft>
            </a:pPr>
            <a:r>
              <a:rPr lang="en-US" sz="24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 Ứng động (vận động cảm ứng)</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nvGraphicFramePr>
        <p:xfrm>
          <a:off x="350982" y="1855070"/>
          <a:ext cx="11554690" cy="3689676"/>
        </p:xfrm>
        <a:graphic>
          <a:graphicData uri="http://schemas.openxmlformats.org/drawingml/2006/table">
            <a:tbl>
              <a:tblPr firstRow="1" firstCol="1" bandRow="1">
                <a:tableStyleId>{5940675A-B579-460E-94D1-54222C63F5DA}</a:tableStyleId>
              </a:tblPr>
              <a:tblGrid>
                <a:gridCol w="1678797">
                  <a:extLst>
                    <a:ext uri="{9D8B030D-6E8A-4147-A177-3AD203B41FA5}">
                      <a16:colId xmlns:a16="http://schemas.microsoft.com/office/drawing/2014/main" val="2032016892"/>
                    </a:ext>
                  </a:extLst>
                </a:gridCol>
                <a:gridCol w="2504583">
                  <a:extLst>
                    <a:ext uri="{9D8B030D-6E8A-4147-A177-3AD203B41FA5}">
                      <a16:colId xmlns:a16="http://schemas.microsoft.com/office/drawing/2014/main" val="3123525960"/>
                    </a:ext>
                  </a:extLst>
                </a:gridCol>
                <a:gridCol w="1951036">
                  <a:extLst>
                    <a:ext uri="{9D8B030D-6E8A-4147-A177-3AD203B41FA5}">
                      <a16:colId xmlns:a16="http://schemas.microsoft.com/office/drawing/2014/main" val="3936734470"/>
                    </a:ext>
                  </a:extLst>
                </a:gridCol>
                <a:gridCol w="3420764">
                  <a:extLst>
                    <a:ext uri="{9D8B030D-6E8A-4147-A177-3AD203B41FA5}">
                      <a16:colId xmlns:a16="http://schemas.microsoft.com/office/drawing/2014/main" val="2366177465"/>
                    </a:ext>
                  </a:extLst>
                </a:gridCol>
                <a:gridCol w="1999510">
                  <a:extLst>
                    <a:ext uri="{9D8B030D-6E8A-4147-A177-3AD203B41FA5}">
                      <a16:colId xmlns:a16="http://schemas.microsoft.com/office/drawing/2014/main" val="866405027"/>
                    </a:ext>
                  </a:extLst>
                </a:gridCol>
              </a:tblGrid>
              <a:tr h="519406">
                <a:tc>
                  <a:txBody>
                    <a:bodyPr/>
                    <a:lstStyle/>
                    <a:p>
                      <a:pPr algn="ctr">
                        <a:lnSpc>
                          <a:spcPct val="120000"/>
                        </a:lnSpc>
                        <a:spcAft>
                          <a:spcPts val="0"/>
                        </a:spcAft>
                      </a:pPr>
                      <a:r>
                        <a:rPr lang="en-US" sz="1800" b="1" dirty="0" err="1">
                          <a:effectLst/>
                          <a:latin typeface="Times New Roman" panose="02020603050405020304" pitchFamily="18" charset="0"/>
                          <a:cs typeface="Times New Roman" panose="02020603050405020304" pitchFamily="18" charset="0"/>
                        </a:rPr>
                        <a:t>Kiểu</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ứng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động</a:t>
                      </a:r>
                      <a:endParaRPr lang="en-US"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1800" b="1" dirty="0" err="1">
                          <a:effectLst/>
                          <a:latin typeface="Times New Roman" panose="02020603050405020304" pitchFamily="18" charset="0"/>
                          <a:cs typeface="Times New Roman" panose="02020603050405020304" pitchFamily="18" charset="0"/>
                        </a:rPr>
                        <a:t>Khái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niệm</a:t>
                      </a:r>
                      <a:endParaRPr lang="en-US"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1800" b="1">
                          <a:effectLst/>
                          <a:latin typeface="Times New Roman" panose="02020603050405020304" pitchFamily="18" charset="0"/>
                          <a:cs typeface="Times New Roman" panose="02020603050405020304" pitchFamily="18" charset="0"/>
                        </a:rPr>
                        <a:t>Nguyên nhân</a:t>
                      </a:r>
                      <a:endParaRPr lang="en-US" sz="1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1800" b="1" dirty="0" err="1">
                          <a:effectLst/>
                          <a:latin typeface="Times New Roman" panose="02020603050405020304" pitchFamily="18" charset="0"/>
                          <a:cs typeface="Times New Roman" panose="02020603050405020304" pitchFamily="18" charset="0"/>
                        </a:rPr>
                        <a:t>Cơ</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chế</a:t>
                      </a:r>
                      <a:endParaRPr lang="en-US"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1800" b="1" dirty="0" err="1">
                          <a:effectLst/>
                          <a:latin typeface="Times New Roman" panose="02020603050405020304" pitchFamily="18" charset="0"/>
                          <a:cs typeface="Times New Roman" panose="02020603050405020304" pitchFamily="18" charset="0"/>
                        </a:rPr>
                        <a:t>Ví</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dụ</a:t>
                      </a:r>
                      <a:endParaRPr lang="en-US"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5340162"/>
                  </a:ext>
                </a:extLst>
              </a:tr>
              <a:tr h="3170270">
                <a:tc>
                  <a:txBody>
                    <a:bodyPr/>
                    <a:lstStyle/>
                    <a:p>
                      <a:pPr algn="ctr">
                        <a:lnSpc>
                          <a:spcPct val="120000"/>
                        </a:lnSpc>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a:effectLst/>
                          <a:latin typeface="Times New Roman" panose="02020603050405020304" pitchFamily="18" charset="0"/>
                          <a:cs typeface="Times New Roman" panose="02020603050405020304" pitchFamily="18" charset="0"/>
                        </a:rPr>
                        <a:t> </a:t>
                      </a:r>
                      <a:endParaRPr lang="en-US" sz="2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377634"/>
                  </a:ext>
                </a:extLst>
              </a:tr>
            </a:tbl>
          </a:graphicData>
        </a:graphic>
      </p:graphicFrame>
      <p:sp>
        <p:nvSpPr>
          <p:cNvPr id="8" name="Rectangle 7"/>
          <p:cNvSpPr/>
          <p:nvPr/>
        </p:nvSpPr>
        <p:spPr>
          <a:xfrm>
            <a:off x="434109" y="2416302"/>
            <a:ext cx="1593606" cy="923330"/>
          </a:xfrm>
          <a:prstGeom prst="rect">
            <a:avLst/>
          </a:prstGeom>
        </p:spPr>
        <p:txBody>
          <a:bodyPr wrap="square">
            <a:spAutoFit/>
          </a:bodyPr>
          <a:lstStyle/>
          <a:p>
            <a:pPr algn="ctr"/>
            <a:r>
              <a:rPr lang="en-US" dirty="0" err="1">
                <a:solidFill>
                  <a:srgbClr val="000000"/>
                </a:solidFill>
                <a:latin typeface="Times New Roman" panose="02020603050405020304" pitchFamily="18" charset="0"/>
                <a:ea typeface="Calibri" panose="020F0502020204030204" pitchFamily="34" charset="0"/>
              </a:rPr>
              <a:t>Ứng</a:t>
            </a:r>
            <a:r>
              <a:rPr lang="en-US" dirty="0">
                <a:solidFill>
                  <a:srgbClr val="000000"/>
                </a:solidFill>
                <a:latin typeface="Times New Roman" panose="02020603050405020304" pitchFamily="18" charset="0"/>
                <a:ea typeface="Calibri" panose="020F0502020204030204" pitchFamily="34" charset="0"/>
              </a:rPr>
              <a:t> </a:t>
            </a:r>
            <a:r>
              <a:rPr lang="en-US" dirty="0" err="1" smtClean="0">
                <a:solidFill>
                  <a:srgbClr val="000000"/>
                </a:solidFill>
                <a:latin typeface="Times New Roman" panose="02020603050405020304" pitchFamily="18" charset="0"/>
                <a:ea typeface="Calibri" panose="020F0502020204030204" pitchFamily="34" charset="0"/>
              </a:rPr>
              <a:t>động</a:t>
            </a:r>
            <a:r>
              <a:rPr lang="en-US" dirty="0" smtClean="0">
                <a:solidFill>
                  <a:srgbClr val="000000"/>
                </a:solidFill>
                <a:latin typeface="Times New Roman" panose="02020603050405020304" pitchFamily="18" charset="0"/>
                <a:ea typeface="Calibri" panose="020F0502020204030204" pitchFamily="34" charset="0"/>
              </a:rPr>
              <a:t> </a:t>
            </a:r>
            <a:r>
              <a:rPr lang="en-US" dirty="0" err="1" smtClean="0">
                <a:solidFill>
                  <a:srgbClr val="000000"/>
                </a:solidFill>
                <a:latin typeface="Times New Roman" panose="02020603050405020304" pitchFamily="18" charset="0"/>
                <a:ea typeface="Calibri" panose="020F0502020204030204" pitchFamily="34" charset="0"/>
              </a:rPr>
              <a:t>không</a:t>
            </a:r>
            <a:r>
              <a:rPr lang="en-US" dirty="0" smtClean="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sinh</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trưởng</a:t>
            </a:r>
            <a:endParaRPr lang="en-US" dirty="0"/>
          </a:p>
        </p:txBody>
      </p:sp>
      <p:sp>
        <p:nvSpPr>
          <p:cNvPr id="10" name="Rectangle 9"/>
          <p:cNvSpPr/>
          <p:nvPr/>
        </p:nvSpPr>
        <p:spPr>
          <a:xfrm>
            <a:off x="2027715" y="2390601"/>
            <a:ext cx="2517870" cy="2862322"/>
          </a:xfrm>
          <a:prstGeom prst="rect">
            <a:avLst/>
          </a:prstGeom>
        </p:spPr>
        <p:txBody>
          <a:bodyPr wrap="square">
            <a:spAutoFit/>
          </a:bodyPr>
          <a:lstStyle/>
          <a:p>
            <a:pPr algn="ct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học</a:t>
            </a:r>
          </a:p>
        </p:txBody>
      </p:sp>
      <p:sp>
        <p:nvSpPr>
          <p:cNvPr id="11" name="Rectangle 10"/>
          <p:cNvSpPr/>
          <p:nvPr/>
        </p:nvSpPr>
        <p:spPr>
          <a:xfrm>
            <a:off x="4545585" y="2401800"/>
            <a:ext cx="1985818" cy="646331"/>
          </a:xfrm>
          <a:prstGeom prst="rect">
            <a:avLst/>
          </a:prstGeom>
        </p:spPr>
        <p:txBody>
          <a:bodyPr wrap="square">
            <a:spAutoFit/>
          </a:bodyPr>
          <a:lstStyle/>
          <a:p>
            <a:pPr algn="ct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học.</a:t>
            </a:r>
          </a:p>
        </p:txBody>
      </p:sp>
      <p:sp>
        <p:nvSpPr>
          <p:cNvPr id="12" name="Rectangle 11"/>
          <p:cNvSpPr/>
          <p:nvPr/>
        </p:nvSpPr>
        <p:spPr>
          <a:xfrm>
            <a:off x="6531403" y="2400183"/>
            <a:ext cx="3352801" cy="2862322"/>
          </a:xfrm>
          <a:prstGeom prst="rect">
            <a:avLst/>
          </a:prstGeom>
        </p:spPr>
        <p:txBody>
          <a:bodyPr wrap="square">
            <a:spAutoFit/>
          </a:bodyPr>
          <a:lstStyle/>
          <a:p>
            <a:pPr algn="ct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bơm</a:t>
            </a:r>
            <a:r>
              <a:rPr lang="en-US" dirty="0">
                <a:latin typeface="Times New Roman" panose="02020603050405020304" pitchFamily="18" charset="0"/>
                <a:cs typeface="Times New Roman" panose="02020603050405020304" pitchFamily="18" charset="0"/>
              </a:rPr>
              <a:t> ion, qua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sóng</a:t>
            </a:r>
            <a:r>
              <a:rPr lang="en-US" dirty="0">
                <a:latin typeface="Times New Roman" panose="02020603050405020304" pitchFamily="18" charset="0"/>
                <a:cs typeface="Times New Roman" panose="02020603050405020304" pitchFamily="18" charset="0"/>
              </a:rPr>
              <a:t>.</a:t>
            </a:r>
          </a:p>
        </p:txBody>
      </p:sp>
      <p:sp>
        <p:nvSpPr>
          <p:cNvPr id="13" name="Rectangle 12"/>
          <p:cNvSpPr/>
          <p:nvPr/>
        </p:nvSpPr>
        <p:spPr>
          <a:xfrm>
            <a:off x="9905265" y="2390601"/>
            <a:ext cx="1916010" cy="1421928"/>
          </a:xfrm>
          <a:prstGeom prst="rect">
            <a:avLst/>
          </a:prstGeom>
        </p:spPr>
        <p:txBody>
          <a:bodyPr wrap="square">
            <a:spAutoFit/>
          </a:bodyPr>
          <a:lstStyle/>
          <a:p>
            <a:pPr algn="ctr">
              <a:lnSpc>
                <a:spcPct val="120000"/>
              </a:lnSpc>
              <a:spcAft>
                <a:spcPts val="1000"/>
              </a:spcAft>
            </a:pP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mòi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ruồi</a:t>
            </a:r>
            <a:r>
              <a:rPr lang="en-US"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9819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132" y="888399"/>
            <a:ext cx="9240134" cy="535531"/>
          </a:xfrm>
          <a:prstGeom prst="rect">
            <a:avLst/>
          </a:prstGeom>
          <a:noFill/>
        </p:spPr>
        <p:txBody>
          <a:bodyPr wrap="square" rtlCol="0">
            <a:spAutoFit/>
          </a:bodyPr>
          <a:lstStyle/>
          <a:p>
            <a:pPr algn="just">
              <a:lnSpc>
                <a:spcPct val="120000"/>
              </a:lnSpc>
              <a:spcAft>
                <a:spcPts val="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ứng</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5"/>
          <p:cNvSpPr txBox="1"/>
          <p:nvPr/>
        </p:nvSpPr>
        <p:spPr>
          <a:xfrm>
            <a:off x="615459" y="305431"/>
            <a:ext cx="11612999" cy="525785"/>
          </a:xfrm>
          <a:prstGeom prst="rect">
            <a:avLst/>
          </a:prstGeom>
        </p:spPr>
        <p:txBody>
          <a:bodyPr wrap="square" lIns="0" tIns="0" rIns="0" bIns="0" rtlCol="0" anchor="t">
            <a:spAutoFit/>
          </a:bodyPr>
          <a:lstStyle/>
          <a:p>
            <a:pPr>
              <a:lnSpc>
                <a:spcPts val="4140"/>
              </a:lnSpc>
            </a:pPr>
            <a:r>
              <a:rPr lang="en-US" sz="2500" b="1" dirty="0" smtClean="0">
                <a:solidFill>
                  <a:srgbClr val="C00000"/>
                </a:solidFill>
                <a:latin typeface="Times New Roman" panose="02020603050405020304" pitchFamily="18" charset="0"/>
                <a:cs typeface="Times New Roman" panose="02020603050405020304" pitchFamily="18" charset="0"/>
              </a:rPr>
              <a:t>II. CÁC HÌNH THỨC BIỂU HIỆN VÀ CƠ CHẾ CẢM ỨNG Ở THỰC VẬT</a:t>
            </a:r>
            <a:endParaRPr lang="en-US" sz="2500" b="1" dirty="0">
              <a:solidFill>
                <a:srgbClr val="C00000"/>
              </a:solidFill>
              <a:latin typeface="Times New Roman" panose="02020603050405020304" pitchFamily="18" charset="0"/>
              <a:cs typeface="Times New Roman" panose="02020603050405020304" pitchFamily="18" charset="0"/>
            </a:endParaRPr>
          </a:p>
        </p:txBody>
      </p:sp>
      <p:sp>
        <p:nvSpPr>
          <p:cNvPr id="4" name="AutoShape 9"/>
          <p:cNvSpPr/>
          <p:nvPr/>
        </p:nvSpPr>
        <p:spPr>
          <a:xfrm flipV="1">
            <a:off x="615459" y="807264"/>
            <a:ext cx="10169288" cy="49206"/>
          </a:xfrm>
          <a:prstGeom prst="line">
            <a:avLst/>
          </a:prstGeom>
          <a:ln w="47625" cap="rnd">
            <a:solidFill>
              <a:schemeClr val="tx1"/>
            </a:solidFill>
            <a:prstDash val="solid"/>
            <a:headEnd type="none" w="sm" len="sm"/>
            <a:tailEnd type="none" w="sm" len="sm"/>
          </a:ln>
        </p:spPr>
      </p:sp>
      <p:pic>
        <p:nvPicPr>
          <p:cNvPr id="5" name="Picture 4"/>
          <p:cNvPicPr/>
          <p:nvPr/>
        </p:nvPicPr>
        <p:blipFill>
          <a:blip r:embed="rId2"/>
          <a:stretch>
            <a:fillRect/>
          </a:stretch>
        </p:blipFill>
        <p:spPr>
          <a:xfrm>
            <a:off x="375868" y="3510097"/>
            <a:ext cx="11371326" cy="3347903"/>
          </a:xfrm>
          <a:prstGeom prst="rect">
            <a:avLst/>
          </a:prstGeom>
        </p:spPr>
      </p:pic>
      <p:sp>
        <p:nvSpPr>
          <p:cNvPr id="9" name="Rectangle 8"/>
          <p:cNvSpPr/>
          <p:nvPr/>
        </p:nvSpPr>
        <p:spPr>
          <a:xfrm>
            <a:off x="857131" y="1479374"/>
            <a:ext cx="10227963" cy="400110"/>
          </a:xfrm>
          <a:prstGeom prst="rect">
            <a:avLst/>
          </a:prstGeom>
        </p:spPr>
        <p:txBody>
          <a:bodyPr wrap="square">
            <a:spAutoFit/>
          </a:bodyPr>
          <a:lstStyle/>
          <a:p>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auxin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uốn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ứng</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857131" y="1833915"/>
            <a:ext cx="10227963" cy="1815882"/>
          </a:xfrm>
          <a:prstGeom prst="rect">
            <a:avLst/>
          </a:prstGeom>
        </p:spPr>
        <p:txBody>
          <a:bodyPr wrap="square">
            <a:spAutoFit/>
          </a:bodyPr>
          <a:lstStyle/>
          <a:p>
            <a:pPr algn="just">
              <a:lnSpc>
                <a:spcPct val="120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hormone hay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latin typeface="Times New Roman" panose="02020603050405020304" pitchFamily="18" charset="0"/>
                <a:ea typeface="Calibri" panose="020F0502020204030204" pitchFamily="34" charset="0"/>
                <a:cs typeface="Times New Roman" panose="02020603050405020304" pitchFamily="18" charset="0"/>
              </a:rPr>
              <a:t> hormone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tốc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dirty="0">
                <a:latin typeface="Times New Roman" panose="02020603050405020304" pitchFamily="18" charset="0"/>
                <a:ea typeface="Calibri" panose="020F0502020204030204" pitchFamily="34" charset="0"/>
                <a:cs typeface="Times New Roman" panose="02020603050405020304" pitchFamily="18" charset="0"/>
              </a:rPr>
              <a:t> hay 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9368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2193</Words>
  <Application>Microsoft Office PowerPoint</Application>
  <PresentationFormat>Widescreen</PresentationFormat>
  <Paragraphs>180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CẢM ỨNG  Ở THỰC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110</cp:revision>
  <dcterms:created xsi:type="dcterms:W3CDTF">2023-07-19T01:48:48Z</dcterms:created>
  <dcterms:modified xsi:type="dcterms:W3CDTF">2024-04-03T09:48:21Z</dcterms:modified>
</cp:coreProperties>
</file>