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8" r:id="rId4"/>
    <p:sldId id="304" r:id="rId5"/>
    <p:sldId id="322" r:id="rId6"/>
    <p:sldId id="321" r:id="rId7"/>
    <p:sldId id="320" r:id="rId8"/>
    <p:sldId id="260" r:id="rId9"/>
    <p:sldId id="305" r:id="rId10"/>
    <p:sldId id="323" r:id="rId11"/>
    <p:sldId id="306" r:id="rId12"/>
    <p:sldId id="324" r:id="rId13"/>
    <p:sldId id="307" r:id="rId14"/>
    <p:sldId id="325" r:id="rId15"/>
    <p:sldId id="317" r:id="rId16"/>
    <p:sldId id="326" r:id="rId17"/>
    <p:sldId id="319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0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9AFF-D52E-CA45-AA3A-1D5AB28FF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B2DC0-F310-14BB-8A51-990C9BD52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59DA8-24E3-906E-D284-CF889F1BD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DB4-D961-4E39-A6BC-6B49142206E0}" type="datetimeFigureOut">
              <a:rPr lang="vi-VN" smtClean="0"/>
              <a:t>09/05/2024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93B9C-1BFF-32C4-1851-A46BC7E0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B46CF-7B85-24A9-40DD-14BBC46DE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B75-286D-4307-AC12-3331DF29F6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303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47B3C-ED0F-0D03-D372-967C9B41E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3D048-5818-971E-B165-C6B031FCB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C83BE-FE92-13AD-B6E3-B32AD4C4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DB4-D961-4E39-A6BC-6B49142206E0}" type="datetimeFigureOut">
              <a:rPr lang="vi-VN" smtClean="0"/>
              <a:t>09/05/2024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902FF-4BE8-A999-E629-D0EE2437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335B-CC56-E71A-CB08-CA277757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B75-286D-4307-AC12-3331DF29F6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76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6F5A2E-2901-BA96-7298-3B1E99D85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2EAED-2B7C-29D8-7650-12F76B9FE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48038-DDB9-33C9-5602-1101F776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DB4-D961-4E39-A6BC-6B49142206E0}" type="datetimeFigureOut">
              <a:rPr lang="vi-VN" smtClean="0"/>
              <a:t>09/05/2024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B6548-323B-760A-0BF3-976F50156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02A14-BBF5-5E58-F97C-8429B724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B75-286D-4307-AC12-3331DF29F6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685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E59EE-E7CD-D2B6-7CE4-96AEE051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4E4F8-C5AF-C750-6388-02A7A601E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E520F-FFEB-661C-E12E-C55BC3704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DB4-D961-4E39-A6BC-6B49142206E0}" type="datetimeFigureOut">
              <a:rPr lang="vi-VN" smtClean="0"/>
              <a:t>09/05/2024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48214-C2C2-B109-76A0-1AA023F99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F2B77-74F3-A471-F709-A0C9B784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B75-286D-4307-AC12-3331DF29F6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480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1AEB1-9AA8-D347-44C1-813D8D19B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53163-CEF3-E4A7-FC3D-0B8D705F1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B7E1C-D6D0-5D33-DD8E-04A49F11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DB4-D961-4E39-A6BC-6B49142206E0}" type="datetimeFigureOut">
              <a:rPr lang="vi-VN" smtClean="0"/>
              <a:t>09/05/2024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CB51B-9FF0-5F42-01A8-27DCB2A04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A8902-B479-9A08-E1F4-44DB99636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B75-286D-4307-AC12-3331DF29F6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556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3512B-A0DB-EDAA-BF93-32607D6E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1DE12-0B9B-43A0-1298-C5C10363A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1B3A5-3C8F-55CE-E0F6-771FE4C14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28F24-673E-FE2A-13C1-B648112D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DB4-D961-4E39-A6BC-6B49142206E0}" type="datetimeFigureOut">
              <a:rPr lang="vi-VN" smtClean="0"/>
              <a:t>09/05/2024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E2180-ABAD-5E96-41EC-81D103A0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56063-FAFF-7DEC-56BA-60C9B041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B75-286D-4307-AC12-3331DF29F6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412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3F1FA-82ED-8885-C424-1E3C4583F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16859-574D-C106-CE13-93791D523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5E2BB-7B88-A38E-EA6E-A2B6DF926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BD5CA-9C17-D167-DF1C-BC9378BA1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0015AA-2E52-2864-06E7-0BEB8A2E2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168CCB-989E-1255-00AE-6AA7378B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DB4-D961-4E39-A6BC-6B49142206E0}" type="datetimeFigureOut">
              <a:rPr lang="vi-VN" smtClean="0"/>
              <a:t>09/05/2024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0F146-D2E5-682D-DF6A-E9EF7627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287C2B-8AFB-925F-F8B4-4B75E5CB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B75-286D-4307-AC12-3331DF29F6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80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8AE3-7DB1-3699-5FEE-0A92B09AF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73855-F9A9-D5D0-ADC0-F2E52384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DB4-D961-4E39-A6BC-6B49142206E0}" type="datetimeFigureOut">
              <a:rPr lang="vi-VN" smtClean="0"/>
              <a:t>09/05/2024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4F8FE-E15B-A671-F2E3-FC6DACF1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BAD02-020A-DAD7-3B7C-3BB1BBFD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B75-286D-4307-AC12-3331DF29F6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074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871C4-F6BA-19D9-96B3-2ED16957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DB4-D961-4E39-A6BC-6B49142206E0}" type="datetimeFigureOut">
              <a:rPr lang="vi-VN" smtClean="0"/>
              <a:t>09/05/2024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08DF4E-1C7E-6A9A-FCE4-AAF86F243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D4185-D784-31D9-DC87-58E8D030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B75-286D-4307-AC12-3331DF29F6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8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A0A20-9C6B-1C5E-31F1-E85F5D95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DB38-E51C-9771-FF57-D3A52E1C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C892E-2236-21C2-49DD-467E92044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97A6D-94A5-C7D8-F331-8C993E067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DB4-D961-4E39-A6BC-6B49142206E0}" type="datetimeFigureOut">
              <a:rPr lang="vi-VN" smtClean="0"/>
              <a:t>09/05/2024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72EAB-73F0-83D2-290D-F5F7CFA5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DA70F-7696-077A-9E64-1541B22C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B75-286D-4307-AC12-3331DF29F6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205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2879-4A68-C616-21D3-0D215A47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831615-32C0-4555-0A23-11F33C1A4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DA515-2F06-011D-D9EB-41E3F23A1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59629-8532-5C11-2623-616533CB6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DB4-D961-4E39-A6BC-6B49142206E0}" type="datetimeFigureOut">
              <a:rPr lang="vi-VN" smtClean="0"/>
              <a:t>09/05/2024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9AD5E-126C-63A2-0AA5-BCFEB809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1D1D5-6453-CC83-75C9-208BCF30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B75-286D-4307-AC12-3331DF29F6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84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0BB1E4-D1BC-D9DF-801C-5AF3C4F5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77E02-C688-79AA-CA26-511C0E55C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524AA-4DD6-2150-047E-CA81BBB0D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1DB4-D961-4E39-A6BC-6B49142206E0}" type="datetimeFigureOut">
              <a:rPr lang="vi-VN" smtClean="0"/>
              <a:t>09/05/2024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27F93-A246-B8DA-7A7C-387EBB46C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9C0FE-045E-4E49-8842-E2B3869E8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F0B75-286D-4307-AC12-3331DF29F6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5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8E4D300-F504-B58C-4191-41AB1C2CA2AC}"/>
              </a:ext>
            </a:extLst>
          </p:cNvPr>
          <p:cNvSpPr txBox="1"/>
          <p:nvPr/>
        </p:nvSpPr>
        <p:spPr>
          <a:xfrm>
            <a:off x="1676400" y="304801"/>
            <a:ext cx="8534400" cy="1069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20000"/>
              </a:lnSpc>
              <a:spcAft>
                <a:spcPts val="1000"/>
              </a:spcAft>
            </a:pPr>
            <a:r>
              <a:rPr lang="de-DE" sz="5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MỞ ĐẦU</a:t>
            </a:r>
            <a:endParaRPr lang="vi-VN" sz="5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07C54-3145-DC2F-D973-920482B3D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25" y="2190247"/>
            <a:ext cx="7445351" cy="321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082" y="605647"/>
            <a:ext cx="11752118" cy="6252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pipet,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solidFill>
                <a:srgbClr val="3B09B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vột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Lam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lamen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cồn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đun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bôi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nghiền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bột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chắt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phức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tạp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hỏng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móc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3B09B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990" y="104280"/>
            <a:ext cx="10837719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CÁC THIẾT BỊ NGHIÊN CỨU VÀ HỌC TẬP MÔN SINH HỌC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92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35EDBE-E8F5-3841-AED8-C7A6A0ACBFAD}"/>
              </a:ext>
            </a:extLst>
          </p:cNvPr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CÁC KỸ NĂNG TRONG TIẾN HÀNH NGHIÊN CỨU KHOA HỌC 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E7986-1BAA-13B1-B63C-31162EB8E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7778" l="889" r="97778">
                        <a14:foregroundMark x1="44444" y1="26222" x2="44444" y2="26222"/>
                        <a14:foregroundMark x1="50222" y1="25778" x2="50222" y2="25778"/>
                        <a14:foregroundMark x1="54667" y1="27556" x2="54667" y2="27556"/>
                        <a14:foregroundMark x1="54667" y1="33333" x2="54667" y2="33333"/>
                        <a14:foregroundMark x1="54667" y1="38667" x2="54667" y2="38667"/>
                        <a14:foregroundMark x1="50667" y1="46222" x2="50667" y2="46222"/>
                        <a14:foregroundMark x1="50667" y1="49333" x2="50667" y2="49333"/>
                        <a14:foregroundMark x1="46222" y1="55111" x2="46222" y2="55111"/>
                        <a14:foregroundMark x1="45778" y1="64000" x2="45778" y2="64000"/>
                        <a14:foregroundMark x1="50222" y1="61333" x2="50222" y2="61333"/>
                        <a14:foregroundMark x1="50222" y1="58222" x2="50222" y2="58222"/>
                        <a14:foregroundMark x1="54667" y1="52444" x2="54667" y2="52444"/>
                        <a14:foregroundMark x1="56889" y1="49333" x2="56889" y2="49333"/>
                        <a14:foregroundMark x1="58222" y1="44000" x2="58222" y2="44000"/>
                        <a14:foregroundMark x1="60444" y1="40444" x2="60444" y2="40444"/>
                        <a14:foregroundMark x1="62667" y1="34667" x2="62667" y2="34667"/>
                        <a14:foregroundMark x1="61333" y1="31556" x2="61333" y2="31556"/>
                        <a14:foregroundMark x1="61333" y1="26222" x2="61333" y2="26222"/>
                        <a14:foregroundMark x1="56889" y1="23111" x2="56889" y2="23111"/>
                        <a14:foregroundMark x1="56444" y1="21333" x2="56444" y2="21333"/>
                        <a14:foregroundMark x1="50667" y1="18667" x2="50667" y2="18667"/>
                        <a14:foregroundMark x1="45778" y1="19556" x2="45778" y2="19556"/>
                        <a14:foregroundMark x1="40000" y1="22667" x2="40000" y2="22667"/>
                        <a14:foregroundMark x1="39111" y1="26222" x2="39111" y2="26222"/>
                        <a14:foregroundMark x1="44444" y1="70222" x2="44444" y2="70222"/>
                        <a14:foregroundMark x1="50222" y1="77333" x2="50222" y2="77333"/>
                        <a14:foregroundMark x1="48889" y1="71111" x2="48889" y2="7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6" y="4750729"/>
            <a:ext cx="1265583" cy="126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DELL\Desktop\H1B2.png">
            <a:extLst>
              <a:ext uri="{FF2B5EF4-FFF2-40B4-BE49-F238E27FC236}">
                <a16:creationId xmlns:a16="http://schemas.microsoft.com/office/drawing/2014/main" id="{A3A26B52-3469-FA4E-D3CF-AFC1DB746B9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461" y="811416"/>
            <a:ext cx="7506352" cy="34723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794811-4057-B1B0-D757-F35B56273A05}"/>
              </a:ext>
            </a:extLst>
          </p:cNvPr>
          <p:cNvSpPr txBox="1"/>
          <p:nvPr/>
        </p:nvSpPr>
        <p:spPr>
          <a:xfrm>
            <a:off x="1848677" y="4667310"/>
            <a:ext cx="9949069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494C45-94A7-6495-F3F4-C7C322A0D76A}"/>
              </a:ext>
            </a:extLst>
          </p:cNvPr>
          <p:cNvSpPr txBox="1"/>
          <p:nvPr/>
        </p:nvSpPr>
        <p:spPr>
          <a:xfrm>
            <a:off x="1749286" y="5312969"/>
            <a:ext cx="98198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khoa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khoa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53899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4073" y="1241241"/>
            <a:ext cx="112949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tuân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→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→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→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→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→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chấp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3200" dirty="0">
              <a:solidFill>
                <a:srgbClr val="3B09B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055" y="208189"/>
            <a:ext cx="10896600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KỸ NĂNG TRONG TIẾN HÀNH NGHIÊN CỨU KHOA HỌC 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35EDBE-E8F5-3841-AED8-C7A6A0ACBFAD}"/>
              </a:ext>
            </a:extLst>
          </p:cNvPr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TIN SINH HỌC – CÔNG CỤ NGHIÊN CỨU VÀ HỌC TẬP MÔN SINH HỌC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E7986-1BAA-13B1-B63C-31162EB8E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7778" l="889" r="97778">
                        <a14:foregroundMark x1="44444" y1="26222" x2="44444" y2="26222"/>
                        <a14:foregroundMark x1="50222" y1="25778" x2="50222" y2="25778"/>
                        <a14:foregroundMark x1="54667" y1="27556" x2="54667" y2="27556"/>
                        <a14:foregroundMark x1="54667" y1="33333" x2="54667" y2="33333"/>
                        <a14:foregroundMark x1="54667" y1="38667" x2="54667" y2="38667"/>
                        <a14:foregroundMark x1="50667" y1="46222" x2="50667" y2="46222"/>
                        <a14:foregroundMark x1="50667" y1="49333" x2="50667" y2="49333"/>
                        <a14:foregroundMark x1="46222" y1="55111" x2="46222" y2="55111"/>
                        <a14:foregroundMark x1="45778" y1="64000" x2="45778" y2="64000"/>
                        <a14:foregroundMark x1="50222" y1="61333" x2="50222" y2="61333"/>
                        <a14:foregroundMark x1="50222" y1="58222" x2="50222" y2="58222"/>
                        <a14:foregroundMark x1="54667" y1="52444" x2="54667" y2="52444"/>
                        <a14:foregroundMark x1="56889" y1="49333" x2="56889" y2="49333"/>
                        <a14:foregroundMark x1="58222" y1="44000" x2="58222" y2="44000"/>
                        <a14:foregroundMark x1="60444" y1="40444" x2="60444" y2="40444"/>
                        <a14:foregroundMark x1="62667" y1="34667" x2="62667" y2="34667"/>
                        <a14:foregroundMark x1="61333" y1="31556" x2="61333" y2="31556"/>
                        <a14:foregroundMark x1="61333" y1="26222" x2="61333" y2="26222"/>
                        <a14:foregroundMark x1="56889" y1="23111" x2="56889" y2="23111"/>
                        <a14:foregroundMark x1="56444" y1="21333" x2="56444" y2="21333"/>
                        <a14:foregroundMark x1="50667" y1="18667" x2="50667" y2="18667"/>
                        <a14:foregroundMark x1="45778" y1="19556" x2="45778" y2="19556"/>
                        <a14:foregroundMark x1="40000" y1="22667" x2="40000" y2="22667"/>
                        <a14:foregroundMark x1="39111" y1="26222" x2="39111" y2="26222"/>
                        <a14:foregroundMark x1="44444" y1="70222" x2="44444" y2="70222"/>
                        <a14:foregroundMark x1="50222" y1="77333" x2="50222" y2="77333"/>
                        <a14:foregroundMark x1="48889" y1="71111" x2="48889" y2="7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5" y="795322"/>
            <a:ext cx="984149" cy="98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B6CB27-60C5-82CC-E1FC-13FD2328BD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37"/>
          <a:stretch/>
        </p:blipFill>
        <p:spPr>
          <a:xfrm>
            <a:off x="6848061" y="599719"/>
            <a:ext cx="5257801" cy="37925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13523C-D759-501C-1816-D8C22D2B0116}"/>
              </a:ext>
            </a:extLst>
          </p:cNvPr>
          <p:cNvSpPr txBox="1"/>
          <p:nvPr/>
        </p:nvSpPr>
        <p:spPr>
          <a:xfrm>
            <a:off x="208545" y="2052533"/>
            <a:ext cx="616226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2B67C3-F202-3A49-6E5F-4E10CD4ADF03}"/>
              </a:ext>
            </a:extLst>
          </p:cNvPr>
          <p:cNvSpPr txBox="1"/>
          <p:nvPr/>
        </p:nvSpPr>
        <p:spPr>
          <a:xfrm>
            <a:off x="208545" y="2979627"/>
            <a:ext cx="616226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8EBE2F-04C3-BAEB-E981-68084FF8750A}"/>
              </a:ext>
            </a:extLst>
          </p:cNvPr>
          <p:cNvSpPr txBox="1"/>
          <p:nvPr/>
        </p:nvSpPr>
        <p:spPr>
          <a:xfrm>
            <a:off x="288235" y="4344573"/>
            <a:ext cx="616226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0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190" y="1259973"/>
            <a:ext cx="11208327" cy="2461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3B09B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189" y="156235"/>
            <a:ext cx="11208327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TIN SINH HỌC – CÔNG CỤ NGHIÊN CỨU VÀ HỌC TẬP MÔN SINH HỌC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3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B1F79E-DEB4-FB33-63B4-135F7F7C5DE3}"/>
              </a:ext>
            </a:extLst>
          </p:cNvPr>
          <p:cNvSpPr txBox="1"/>
          <p:nvPr/>
        </p:nvSpPr>
        <p:spPr>
          <a:xfrm>
            <a:off x="2112842" y="138946"/>
            <a:ext cx="72362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LUYỆN TẬP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03CE9-ACE3-D359-C93F-213D20F9FD11}"/>
              </a:ext>
            </a:extLst>
          </p:cNvPr>
          <p:cNvSpPr txBox="1"/>
          <p:nvPr/>
        </p:nvSpPr>
        <p:spPr>
          <a:xfrm>
            <a:off x="630004" y="911671"/>
            <a:ext cx="10895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Cho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3007" y="2053728"/>
            <a:ext cx="10626437" cy="321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3200" dirty="0" smtClean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 pháp quan sát: khám nghiệm tử thi thể xác định các vết thương, quan sát các vật chứng ở hiện trường,...</a:t>
            </a:r>
            <a:endParaRPr lang="en-US" sz="3200" dirty="0">
              <a:solidFill>
                <a:srgbClr val="3B09B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Phương pháp làm việc trong phòng thí nghiệm: xét nghiệm DNA từ mẫu máu, tóc,... từ hiện trường hoặc trên hung khí gây án,...</a:t>
            </a:r>
            <a:endParaRPr lang="en-US" sz="3200" dirty="0">
              <a:solidFill>
                <a:srgbClr val="3B09B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3200" dirty="0" smtClean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3B09B7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8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B1F79E-DEB4-FB33-63B4-135F7F7C5DE3}"/>
              </a:ext>
            </a:extLst>
          </p:cNvPr>
          <p:cNvSpPr txBox="1"/>
          <p:nvPr/>
        </p:nvSpPr>
        <p:spPr>
          <a:xfrm>
            <a:off x="2112842" y="138946"/>
            <a:ext cx="72362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LUYỆN TẬP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146FC1-B932-F2C5-51DA-43E053CC6B54}"/>
              </a:ext>
            </a:extLst>
          </p:cNvPr>
          <p:cNvSpPr txBox="1"/>
          <p:nvPr/>
        </p:nvSpPr>
        <p:spPr>
          <a:xfrm>
            <a:off x="765088" y="1137750"/>
            <a:ext cx="104683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2658" y="2240765"/>
            <a:ext cx="11073247" cy="328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 smtClean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</a:t>
            </a:r>
            <a:r>
              <a:rPr lang="vi-VN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 cứu khoa học, người nghiên cứu </a:t>
            </a:r>
            <a:r>
              <a:rPr lang="vi-VN" sz="2800" dirty="0" smtClean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 có </a:t>
            </a:r>
            <a:r>
              <a:rPr lang="vi-VN" sz="28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 chất trung thực để đảm bảo kết quả nghiên cứu chính xác và khách quan, không làm giả số liệu để tránh sai lệch kết quả nghiên cứu; đảm bảo quyền lợi và quyền tác giả của người khác bằng việc không sao chép phương pháp hay kết quả nghiên cứu của người khác; đảm bảo được tính chính xác của các kiến thức khoa học cũng như đảm bảo được niềm tin của cộng đồng đối với kết quả nghiên cứu.</a:t>
            </a:r>
            <a:endParaRPr lang="en-US" sz="2800" dirty="0">
              <a:solidFill>
                <a:srgbClr val="3B09B7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31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B1F79E-DEB4-FB33-63B4-135F7F7C5DE3}"/>
              </a:ext>
            </a:extLst>
          </p:cNvPr>
          <p:cNvSpPr txBox="1"/>
          <p:nvPr/>
        </p:nvSpPr>
        <p:spPr>
          <a:xfrm>
            <a:off x="1898644" y="343962"/>
            <a:ext cx="72362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 DỤNG, MỞ RỘNG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03CE9-ACE3-D359-C93F-213D20F9FD11}"/>
              </a:ext>
            </a:extLst>
          </p:cNvPr>
          <p:cNvSpPr txBox="1"/>
          <p:nvPr/>
        </p:nvSpPr>
        <p:spPr>
          <a:xfrm>
            <a:off x="802585" y="3562098"/>
            <a:ext cx="99416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7A5385C-396B-EA0A-6A32-233DF0C5C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612" y="1092212"/>
            <a:ext cx="2098780" cy="20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52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2691" y="840509"/>
            <a:ext cx="2272145" cy="16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472" y="226085"/>
            <a:ext cx="11139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2: PHƯƠNG PHÁP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NGHIÊN CỨU VÀ HỌC 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组合 40">
            <a:extLst>
              <a:ext uri="{FF2B5EF4-FFF2-40B4-BE49-F238E27FC236}">
                <a16:creationId xmlns:a16="http://schemas.microsoft.com/office/drawing/2014/main" id="{15A22C50-6776-4158-93A2-6D699FD4EB0B}"/>
              </a:ext>
            </a:extLst>
          </p:cNvPr>
          <p:cNvGrpSpPr/>
          <p:nvPr/>
        </p:nvGrpSpPr>
        <p:grpSpPr>
          <a:xfrm>
            <a:off x="1085561" y="2044493"/>
            <a:ext cx="10033003" cy="3914116"/>
            <a:chOff x="1121740" y="263499"/>
            <a:chExt cx="8359859" cy="5631241"/>
          </a:xfrm>
        </p:grpSpPr>
        <p:sp>
          <p:nvSpPr>
            <p:cNvPr id="9" name="椭圆 12">
              <a:extLst>
                <a:ext uri="{FF2B5EF4-FFF2-40B4-BE49-F238E27FC236}">
                  <a16:creationId xmlns:a16="http://schemas.microsoft.com/office/drawing/2014/main" id="{EFB9A13F-0BEC-4644-9DB3-0B1184BC19EB}"/>
                </a:ext>
              </a:extLst>
            </p:cNvPr>
            <p:cNvSpPr/>
            <p:nvPr/>
          </p:nvSpPr>
          <p:spPr>
            <a:xfrm>
              <a:off x="5110127" y="3120858"/>
              <a:ext cx="441147" cy="441146"/>
            </a:xfrm>
            <a:prstGeom prst="ellipse">
              <a:avLst/>
            </a:prstGeom>
            <a:solidFill>
              <a:srgbClr val="3B3734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椭圆 7">
              <a:extLst>
                <a:ext uri="{FF2B5EF4-FFF2-40B4-BE49-F238E27FC236}">
                  <a16:creationId xmlns:a16="http://schemas.microsoft.com/office/drawing/2014/main" id="{C73A9701-AA1F-4DBD-9134-261188721BF0}"/>
                </a:ext>
              </a:extLst>
            </p:cNvPr>
            <p:cNvSpPr/>
            <p:nvPr/>
          </p:nvSpPr>
          <p:spPr>
            <a:xfrm>
              <a:off x="5077961" y="836728"/>
              <a:ext cx="441145" cy="441146"/>
            </a:xfrm>
            <a:prstGeom prst="ellipse">
              <a:avLst/>
            </a:prstGeom>
            <a:solidFill>
              <a:srgbClr val="3B3734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矩形 26">
              <a:extLst>
                <a:ext uri="{FF2B5EF4-FFF2-40B4-BE49-F238E27FC236}">
                  <a16:creationId xmlns:a16="http://schemas.microsoft.com/office/drawing/2014/main" id="{56AD2634-77EA-495F-8EF0-BC67FE78A430}"/>
                </a:ext>
              </a:extLst>
            </p:cNvPr>
            <p:cNvSpPr/>
            <p:nvPr/>
          </p:nvSpPr>
          <p:spPr>
            <a:xfrm>
              <a:off x="5721818" y="1578815"/>
              <a:ext cx="3759781" cy="1379197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rgbClr val="92D05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2. </a:t>
              </a:r>
              <a:r>
                <a:rPr kumimoji="0" lang="en-US" altLang="zh-CN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Các</a:t>
              </a:r>
              <a:r>
                <a:rPr kumimoji="0" lang="en-US" altLang="zh-CN" sz="28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thiết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bị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nghiên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cứu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và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học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tập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môn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Sinh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học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2" name="矩形 30">
              <a:extLst>
                <a:ext uri="{FF2B5EF4-FFF2-40B4-BE49-F238E27FC236}">
                  <a16:creationId xmlns:a16="http://schemas.microsoft.com/office/drawing/2014/main" id="{9E10B343-84AC-462A-A16D-A0BAB73AEA7E}"/>
                </a:ext>
              </a:extLst>
            </p:cNvPr>
            <p:cNvSpPr/>
            <p:nvPr/>
          </p:nvSpPr>
          <p:spPr>
            <a:xfrm>
              <a:off x="1121740" y="263499"/>
              <a:ext cx="3807385" cy="139537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rgbClr val="92D05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1. </a:t>
              </a:r>
              <a:r>
                <a:rPr kumimoji="0" lang="en-US" altLang="zh-CN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Tìm</a:t>
              </a:r>
              <a:r>
                <a:rPr kumimoji="0" lang="en-US" altLang="zh-CN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hiểu</a:t>
              </a: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phương</a:t>
              </a: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pháp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nghiên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cứu</a:t>
              </a: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sinh</a:t>
              </a: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học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3" name="矩形 33">
              <a:extLst>
                <a:ext uri="{FF2B5EF4-FFF2-40B4-BE49-F238E27FC236}">
                  <a16:creationId xmlns:a16="http://schemas.microsoft.com/office/drawing/2014/main" id="{AF8EEE05-FE68-4FD6-90C0-1C933BF9D9F7}"/>
                </a:ext>
              </a:extLst>
            </p:cNvPr>
            <p:cNvSpPr/>
            <p:nvPr/>
          </p:nvSpPr>
          <p:spPr>
            <a:xfrm>
              <a:off x="5721818" y="4087522"/>
              <a:ext cx="3730494" cy="1807218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4. Tin </a:t>
              </a:r>
              <a:r>
                <a:rPr kumimoji="0" lang="en-US" altLang="zh-CN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sinh</a:t>
              </a: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học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–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Công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cụ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nghiên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cứu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và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học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tập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môn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Sinh</a:t>
              </a:r>
              <a:r>
                <a:rPr kumimoji="0" lang="en-US" altLang="zh-CN" sz="28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0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học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4" name="椭圆 38">
              <a:extLst>
                <a:ext uri="{FF2B5EF4-FFF2-40B4-BE49-F238E27FC236}">
                  <a16:creationId xmlns:a16="http://schemas.microsoft.com/office/drawing/2014/main" id="{AE541074-7E7D-4FC2-B953-E7AC736A61F0}"/>
                </a:ext>
              </a:extLst>
            </p:cNvPr>
            <p:cNvSpPr/>
            <p:nvPr/>
          </p:nvSpPr>
          <p:spPr>
            <a:xfrm>
              <a:off x="5110127" y="4595871"/>
              <a:ext cx="441147" cy="441146"/>
            </a:xfrm>
            <a:prstGeom prst="ellipse">
              <a:avLst/>
            </a:prstGeom>
            <a:solidFill>
              <a:srgbClr val="3B3734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" name="椭圆 7">
            <a:extLst>
              <a:ext uri="{FF2B5EF4-FFF2-40B4-BE49-F238E27FC236}">
                <a16:creationId xmlns:a16="http://schemas.microsoft.com/office/drawing/2014/main" id="{C73A9701-AA1F-4DBD-9134-261188721BF0}"/>
              </a:ext>
            </a:extLst>
          </p:cNvPr>
          <p:cNvSpPr/>
          <p:nvPr/>
        </p:nvSpPr>
        <p:spPr>
          <a:xfrm>
            <a:off x="5890885" y="3249373"/>
            <a:ext cx="529436" cy="306628"/>
          </a:xfrm>
          <a:prstGeom prst="ellipse">
            <a:avLst/>
          </a:prstGeom>
          <a:solidFill>
            <a:srgbClr val="3B373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30">
            <a:extLst>
              <a:ext uri="{FF2B5EF4-FFF2-40B4-BE49-F238E27FC236}">
                <a16:creationId xmlns:a16="http://schemas.microsoft.com/office/drawing/2014/main" id="{9E10B343-84AC-462A-A16D-A0BAB73AEA7E}"/>
              </a:ext>
            </a:extLst>
          </p:cNvPr>
          <p:cNvSpPr/>
          <p:nvPr/>
        </p:nvSpPr>
        <p:spPr>
          <a:xfrm>
            <a:off x="1114646" y="3842327"/>
            <a:ext cx="4569396" cy="1006764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3. </a:t>
            </a:r>
            <a:r>
              <a:rPr kumimoji="0" lang="en-US" altLang="zh-C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kỹ</a:t>
            </a:r>
            <a:r>
              <a:rPr kumimoji="0" lang="en-US" altLang="zh-CN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năng</a:t>
            </a:r>
            <a:r>
              <a:rPr kumimoji="0" lang="en-US" altLang="zh-CN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trong</a:t>
            </a:r>
            <a:r>
              <a:rPr kumimoji="0" lang="en-US" altLang="zh-CN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tiến</a:t>
            </a:r>
            <a:r>
              <a:rPr kumimoji="0" lang="en-US" altLang="zh-CN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hành</a:t>
            </a:r>
            <a:r>
              <a:rPr kumimoji="0" lang="en-US" altLang="zh-CN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nghiên</a:t>
            </a:r>
            <a:r>
              <a:rPr kumimoji="0" lang="en-US" altLang="zh-CN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cứu</a:t>
            </a:r>
            <a:r>
              <a:rPr kumimoji="0" lang="en-US" altLang="zh-CN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khoa</a:t>
            </a:r>
            <a:r>
              <a:rPr kumimoji="0" lang="en-US" altLang="zh-CN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học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4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152D6D0-BD9F-81AD-44A8-89275C412340}"/>
              </a:ext>
            </a:extLst>
          </p:cNvPr>
          <p:cNvSpPr txBox="1"/>
          <p:nvPr/>
        </p:nvSpPr>
        <p:spPr>
          <a:xfrm>
            <a:off x="3994365" y="296262"/>
            <a:ext cx="3888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2F6B3B-1B1D-5747-9035-1924E6B05C10}"/>
              </a:ext>
            </a:extLst>
          </p:cNvPr>
          <p:cNvSpPr/>
          <p:nvPr/>
        </p:nvSpPr>
        <p:spPr>
          <a:xfrm>
            <a:off x="3412520" y="942593"/>
            <a:ext cx="4735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AI NHANH HƠN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394E3F-6E1A-B30E-EE59-EDE70EE23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7778" l="889" r="97778">
                        <a14:foregroundMark x1="44444" y1="26222" x2="44444" y2="26222"/>
                        <a14:foregroundMark x1="50222" y1="25778" x2="50222" y2="25778"/>
                        <a14:foregroundMark x1="54667" y1="27556" x2="54667" y2="27556"/>
                        <a14:foregroundMark x1="54667" y1="33333" x2="54667" y2="33333"/>
                        <a14:foregroundMark x1="54667" y1="38667" x2="54667" y2="38667"/>
                        <a14:foregroundMark x1="50667" y1="46222" x2="50667" y2="46222"/>
                        <a14:foregroundMark x1="50667" y1="49333" x2="50667" y2="49333"/>
                        <a14:foregroundMark x1="46222" y1="55111" x2="46222" y2="55111"/>
                        <a14:foregroundMark x1="45778" y1="64000" x2="45778" y2="64000"/>
                        <a14:foregroundMark x1="50222" y1="61333" x2="50222" y2="61333"/>
                        <a14:foregroundMark x1="50222" y1="58222" x2="50222" y2="58222"/>
                        <a14:foregroundMark x1="54667" y1="52444" x2="54667" y2="52444"/>
                        <a14:foregroundMark x1="56889" y1="49333" x2="56889" y2="49333"/>
                        <a14:foregroundMark x1="58222" y1="44000" x2="58222" y2="44000"/>
                        <a14:foregroundMark x1="60444" y1="40444" x2="60444" y2="40444"/>
                        <a14:foregroundMark x1="62667" y1="34667" x2="62667" y2="34667"/>
                        <a14:foregroundMark x1="61333" y1="31556" x2="61333" y2="31556"/>
                        <a14:foregroundMark x1="61333" y1="26222" x2="61333" y2="26222"/>
                        <a14:foregroundMark x1="56889" y1="23111" x2="56889" y2="23111"/>
                        <a14:foregroundMark x1="56444" y1="21333" x2="56444" y2="21333"/>
                        <a14:foregroundMark x1="50667" y1="18667" x2="50667" y2="18667"/>
                        <a14:foregroundMark x1="45778" y1="19556" x2="45778" y2="19556"/>
                        <a14:foregroundMark x1="40000" y1="22667" x2="40000" y2="22667"/>
                        <a14:foregroundMark x1="39111" y1="26222" x2="39111" y2="26222"/>
                        <a14:foregroundMark x1="44444" y1="70222" x2="44444" y2="70222"/>
                        <a14:foregroundMark x1="50222" y1="77333" x2="50222" y2="77333"/>
                        <a14:foregroundMark x1="48889" y1="71111" x2="48889" y2="7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" y="2115298"/>
            <a:ext cx="852985" cy="85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62CE66-DC5E-4394-C012-C7980D6E8D8B}"/>
              </a:ext>
            </a:extLst>
          </p:cNvPr>
          <p:cNvSpPr txBox="1"/>
          <p:nvPr/>
        </p:nvSpPr>
        <p:spPr>
          <a:xfrm>
            <a:off x="1692729" y="2310957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34DC68-A455-7C09-75D8-E9FB3F8A4067}"/>
              </a:ext>
            </a:extLst>
          </p:cNvPr>
          <p:cNvSpPr txBox="1"/>
          <p:nvPr/>
        </p:nvSpPr>
        <p:spPr>
          <a:xfrm>
            <a:off x="1787023" y="3556774"/>
            <a:ext cx="8859206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Câu</a:t>
            </a:r>
            <a:r>
              <a:rPr lang="en-US" dirty="0"/>
              <a:t> 2: </a:t>
            </a:r>
            <a:r>
              <a:rPr lang="en-US" b="0" dirty="0" err="1"/>
              <a:t>Sinh</a:t>
            </a:r>
            <a:r>
              <a:rPr lang="en-US" b="0" dirty="0"/>
              <a:t> </a:t>
            </a:r>
            <a:r>
              <a:rPr lang="en-US" b="0" dirty="0" err="1"/>
              <a:t>học</a:t>
            </a:r>
            <a:r>
              <a:rPr lang="en-US" b="0" dirty="0"/>
              <a:t> </a:t>
            </a:r>
            <a:r>
              <a:rPr lang="en-US" b="0" dirty="0" err="1"/>
              <a:t>là</a:t>
            </a:r>
            <a:r>
              <a:rPr lang="en-US" b="0" dirty="0"/>
              <a:t> </a:t>
            </a:r>
            <a:r>
              <a:rPr lang="en-US" b="0" dirty="0" err="1"/>
              <a:t>ngành</a:t>
            </a:r>
            <a:r>
              <a:rPr lang="en-US" b="0" dirty="0"/>
              <a:t> khoa </a:t>
            </a:r>
            <a:r>
              <a:rPr lang="en-US" b="0" dirty="0" err="1"/>
              <a:t>học</a:t>
            </a:r>
            <a:r>
              <a:rPr lang="en-US" b="0" dirty="0"/>
              <a:t> </a:t>
            </a:r>
            <a:r>
              <a:rPr lang="en-US" b="0" dirty="0" err="1"/>
              <a:t>nghiên</a:t>
            </a:r>
            <a:r>
              <a:rPr lang="en-US" b="0" dirty="0"/>
              <a:t> </a:t>
            </a:r>
            <a:r>
              <a:rPr lang="en-US" b="0" dirty="0" err="1"/>
              <a:t>cứu</a:t>
            </a:r>
            <a:r>
              <a:rPr lang="en-US" b="0" dirty="0"/>
              <a:t> </a:t>
            </a:r>
            <a:r>
              <a:rPr lang="en-US" b="0" dirty="0" err="1"/>
              <a:t>về</a:t>
            </a:r>
            <a:r>
              <a:rPr lang="en-US" b="0" dirty="0"/>
              <a:t> </a:t>
            </a:r>
            <a:r>
              <a:rPr lang="en-US" b="0" dirty="0" err="1"/>
              <a:t>vấn</a:t>
            </a:r>
            <a:r>
              <a:rPr lang="en-US" b="0" dirty="0"/>
              <a:t> </a:t>
            </a:r>
            <a:r>
              <a:rPr lang="en-US" b="0" dirty="0" err="1"/>
              <a:t>đề</a:t>
            </a:r>
            <a:r>
              <a:rPr lang="en-US" b="0" dirty="0"/>
              <a:t> </a:t>
            </a:r>
            <a:r>
              <a:rPr lang="en-US" b="0" dirty="0" err="1"/>
              <a:t>gì</a:t>
            </a:r>
            <a:r>
              <a:rPr lang="en-US" b="0" dirty="0"/>
              <a:t>?</a:t>
            </a:r>
            <a:endParaRPr lang="vi-VN" b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20A2C0-6C61-ED12-BD6C-015AB6D056F9}"/>
              </a:ext>
            </a:extLst>
          </p:cNvPr>
          <p:cNvSpPr txBox="1"/>
          <p:nvPr/>
        </p:nvSpPr>
        <p:spPr>
          <a:xfrm>
            <a:off x="1692729" y="4709681"/>
            <a:ext cx="8267700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Câu</a:t>
            </a:r>
            <a:r>
              <a:rPr lang="en-US" dirty="0"/>
              <a:t> 3: </a:t>
            </a:r>
            <a:r>
              <a:rPr lang="en-US" b="0" dirty="0" err="1"/>
              <a:t>Đơn</a:t>
            </a:r>
            <a:r>
              <a:rPr lang="en-US" b="0" dirty="0"/>
              <a:t> </a:t>
            </a:r>
            <a:r>
              <a:rPr lang="en-US" b="0" dirty="0" err="1"/>
              <a:t>vị</a:t>
            </a:r>
            <a:r>
              <a:rPr lang="en-US" b="0" dirty="0"/>
              <a:t> </a:t>
            </a:r>
            <a:r>
              <a:rPr lang="en-US" b="0" dirty="0" err="1"/>
              <a:t>cấu</a:t>
            </a:r>
            <a:r>
              <a:rPr lang="en-US" b="0" dirty="0"/>
              <a:t> </a:t>
            </a:r>
            <a:r>
              <a:rPr lang="en-US" b="0" dirty="0" err="1"/>
              <a:t>tạo</a:t>
            </a:r>
            <a:r>
              <a:rPr lang="en-US" b="0" dirty="0"/>
              <a:t> </a:t>
            </a:r>
            <a:r>
              <a:rPr lang="en-US" b="0" dirty="0" err="1"/>
              <a:t>nên</a:t>
            </a:r>
            <a:r>
              <a:rPr lang="en-US" b="0" dirty="0"/>
              <a:t> </a:t>
            </a:r>
            <a:r>
              <a:rPr lang="en-US" b="0" dirty="0" err="1"/>
              <a:t>mọi</a:t>
            </a:r>
            <a:r>
              <a:rPr lang="en-US" b="0" dirty="0"/>
              <a:t> </a:t>
            </a:r>
            <a:r>
              <a:rPr lang="en-US" b="0" dirty="0" err="1"/>
              <a:t>cơ</a:t>
            </a:r>
            <a:r>
              <a:rPr lang="en-US" b="0" dirty="0"/>
              <a:t> </a:t>
            </a:r>
            <a:r>
              <a:rPr lang="en-US" b="0" dirty="0" err="1"/>
              <a:t>thể</a:t>
            </a:r>
            <a:r>
              <a:rPr lang="en-US" b="0" dirty="0"/>
              <a:t> </a:t>
            </a:r>
            <a:r>
              <a:rPr lang="en-US" b="0" dirty="0" err="1"/>
              <a:t>sống</a:t>
            </a:r>
            <a:r>
              <a:rPr lang="en-US" b="0" dirty="0"/>
              <a:t> </a:t>
            </a:r>
            <a:r>
              <a:rPr lang="en-US" b="0" dirty="0" err="1"/>
              <a:t>là</a:t>
            </a:r>
            <a:r>
              <a:rPr lang="en-US" b="0" dirty="0"/>
              <a:t> </a:t>
            </a:r>
            <a:r>
              <a:rPr lang="en-US" b="0" dirty="0" err="1"/>
              <a:t>gì</a:t>
            </a:r>
            <a:r>
              <a:rPr lang="en-US" b="0" dirty="0"/>
              <a:t>?</a:t>
            </a:r>
            <a:endParaRPr lang="vi-VN" b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E2EFB9-585E-A7DE-2D4C-80D22A75A65E}"/>
              </a:ext>
            </a:extLst>
          </p:cNvPr>
          <p:cNvSpPr txBox="1"/>
          <p:nvPr/>
        </p:nvSpPr>
        <p:spPr>
          <a:xfrm>
            <a:off x="3048000" y="2879652"/>
            <a:ext cx="60960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vi-VN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B9910B-D27C-F201-D33D-0C235EF58680}"/>
              </a:ext>
            </a:extLst>
          </p:cNvPr>
          <p:cNvSpPr txBox="1"/>
          <p:nvPr/>
        </p:nvSpPr>
        <p:spPr>
          <a:xfrm>
            <a:off x="2971800" y="4166980"/>
            <a:ext cx="60960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513579-4663-E0B4-D34E-3679E689AF30}"/>
              </a:ext>
            </a:extLst>
          </p:cNvPr>
          <p:cNvSpPr txBox="1"/>
          <p:nvPr/>
        </p:nvSpPr>
        <p:spPr>
          <a:xfrm>
            <a:off x="2778579" y="5546652"/>
            <a:ext cx="60960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endParaRPr lang="vi-VN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8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35EDBE-E8F5-3841-AED8-C7A6A0ACBFAD}"/>
              </a:ext>
            </a:extLst>
          </p:cNvPr>
          <p:cNvSpPr txBox="1"/>
          <p:nvPr/>
        </p:nvSpPr>
        <p:spPr>
          <a:xfrm>
            <a:off x="0" y="1"/>
            <a:ext cx="12192000" cy="5704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</a:t>
            </a:r>
            <a:r>
              <a:rPr lang="en-US" sz="2800" b="1" dirty="0">
                <a:solidFill>
                  <a:srgbClr val="FF0000"/>
                </a:solidFill>
              </a:rPr>
              <a:t> PHƯƠNG PHÁP NGHIÊN CỨU VÀ HỌC TẬP MÔN SINH HỌC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55C1C-520A-B612-4AA4-FC1A592801F3}"/>
              </a:ext>
            </a:extLst>
          </p:cNvPr>
          <p:cNvSpPr txBox="1"/>
          <p:nvPr/>
        </p:nvSpPr>
        <p:spPr>
          <a:xfrm>
            <a:off x="859612" y="708636"/>
            <a:ext cx="11037527" cy="435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20000"/>
              </a:lnSpc>
              <a:spcAft>
                <a:spcPts val="1000"/>
              </a:spcAft>
              <a:tabLst>
                <a:tab pos="1890395" algn="l"/>
              </a:tabLs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thông tin trong SGK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E7986-1BAA-13B1-B63C-31162EB8E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7778" l="889" r="97778">
                        <a14:foregroundMark x1="44444" y1="26222" x2="44444" y2="26222"/>
                        <a14:foregroundMark x1="50222" y1="25778" x2="50222" y2="25778"/>
                        <a14:foregroundMark x1="54667" y1="27556" x2="54667" y2="27556"/>
                        <a14:foregroundMark x1="54667" y1="33333" x2="54667" y2="33333"/>
                        <a14:foregroundMark x1="54667" y1="38667" x2="54667" y2="38667"/>
                        <a14:foregroundMark x1="50667" y1="46222" x2="50667" y2="46222"/>
                        <a14:foregroundMark x1="50667" y1="49333" x2="50667" y2="49333"/>
                        <a14:foregroundMark x1="46222" y1="55111" x2="46222" y2="55111"/>
                        <a14:foregroundMark x1="45778" y1="64000" x2="45778" y2="64000"/>
                        <a14:foregroundMark x1="50222" y1="61333" x2="50222" y2="61333"/>
                        <a14:foregroundMark x1="50222" y1="58222" x2="50222" y2="58222"/>
                        <a14:foregroundMark x1="54667" y1="52444" x2="54667" y2="52444"/>
                        <a14:foregroundMark x1="56889" y1="49333" x2="56889" y2="49333"/>
                        <a14:foregroundMark x1="58222" y1="44000" x2="58222" y2="44000"/>
                        <a14:foregroundMark x1="60444" y1="40444" x2="60444" y2="40444"/>
                        <a14:foregroundMark x1="62667" y1="34667" x2="62667" y2="34667"/>
                        <a14:foregroundMark x1="61333" y1="31556" x2="61333" y2="31556"/>
                        <a14:foregroundMark x1="61333" y1="26222" x2="61333" y2="26222"/>
                        <a14:foregroundMark x1="56889" y1="23111" x2="56889" y2="23111"/>
                        <a14:foregroundMark x1="56444" y1="21333" x2="56444" y2="21333"/>
                        <a14:foregroundMark x1="50667" y1="18667" x2="50667" y2="18667"/>
                        <a14:foregroundMark x1="45778" y1="19556" x2="45778" y2="19556"/>
                        <a14:foregroundMark x1="40000" y1="22667" x2="40000" y2="22667"/>
                        <a14:foregroundMark x1="39111" y1="26222" x2="39111" y2="26222"/>
                        <a14:foregroundMark x1="44444" y1="70222" x2="44444" y2="70222"/>
                        <a14:foregroundMark x1="50222" y1="77333" x2="50222" y2="77333"/>
                        <a14:foregroundMark x1="48889" y1="71111" x2="48889" y2="7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12" y="570479"/>
            <a:ext cx="681852" cy="6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525646-2015-1DD1-8E6D-C16454E65E37}"/>
              </a:ext>
            </a:extLst>
          </p:cNvPr>
          <p:cNvSpPr txBox="1"/>
          <p:nvPr/>
        </p:nvSpPr>
        <p:spPr>
          <a:xfrm>
            <a:off x="437322" y="1281159"/>
            <a:ext cx="11221278" cy="2352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SGK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mục 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SGK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mục 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12, 13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b="1" spc="-2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2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 4: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SGK </a:t>
            </a:r>
            <a:r>
              <a:rPr lang="vi-VN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mục I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.3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C3282B6-E35A-1999-0C52-CDC656B64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289718"/>
              </p:ext>
            </p:extLst>
          </p:nvPr>
        </p:nvGraphicFramePr>
        <p:xfrm>
          <a:off x="1084132" y="3765978"/>
          <a:ext cx="10023736" cy="2626106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645049">
                  <a:extLst>
                    <a:ext uri="{9D8B030D-6E8A-4147-A177-3AD203B41FA5}">
                      <a16:colId xmlns:a16="http://schemas.microsoft.com/office/drawing/2014/main" val="3775520876"/>
                    </a:ext>
                  </a:extLst>
                </a:gridCol>
                <a:gridCol w="2693504">
                  <a:extLst>
                    <a:ext uri="{9D8B030D-6E8A-4147-A177-3AD203B41FA5}">
                      <a16:colId xmlns:a16="http://schemas.microsoft.com/office/drawing/2014/main" val="2529677452"/>
                    </a:ext>
                  </a:extLst>
                </a:gridCol>
                <a:gridCol w="2754397">
                  <a:extLst>
                    <a:ext uri="{9D8B030D-6E8A-4147-A177-3AD203B41FA5}">
                      <a16:colId xmlns:a16="http://schemas.microsoft.com/office/drawing/2014/main" val="2336189524"/>
                    </a:ext>
                  </a:extLst>
                </a:gridCol>
                <a:gridCol w="2930786">
                  <a:extLst>
                    <a:ext uri="{9D8B030D-6E8A-4147-A177-3AD203B41FA5}">
                      <a16:colId xmlns:a16="http://schemas.microsoft.com/office/drawing/2014/main" val="4278300447"/>
                    </a:ext>
                  </a:extLst>
                </a:gridCol>
              </a:tblGrid>
              <a:tr h="497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pháp quan sát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pháp làm việc trong phòng thí nghiệm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pháp thực nghiệm khoa học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4449408"/>
                  </a:ext>
                </a:extLst>
              </a:tr>
              <a:tr h="497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7831309"/>
                  </a:ext>
                </a:extLst>
              </a:tr>
              <a:tr h="1476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bước tiến hành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8498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26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35EDBE-E8F5-3841-AED8-C7A6A0ACBFAD}"/>
              </a:ext>
            </a:extLst>
          </p:cNvPr>
          <p:cNvSpPr txBox="1"/>
          <p:nvPr/>
        </p:nvSpPr>
        <p:spPr>
          <a:xfrm>
            <a:off x="0" y="1"/>
            <a:ext cx="12192000" cy="5704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</a:t>
            </a:r>
            <a:r>
              <a:rPr lang="en-US" sz="2800" b="1" dirty="0">
                <a:solidFill>
                  <a:srgbClr val="FF0000"/>
                </a:solidFill>
              </a:rPr>
              <a:t> PHƯƠNG PHÁP NGHIÊN CỨU VÀ HỌC TẬP MÔN SINH HỌC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55C1C-520A-B612-4AA4-FC1A592801F3}"/>
              </a:ext>
            </a:extLst>
          </p:cNvPr>
          <p:cNvSpPr txBox="1"/>
          <p:nvPr/>
        </p:nvSpPr>
        <p:spPr>
          <a:xfrm>
            <a:off x="859612" y="708636"/>
            <a:ext cx="11037527" cy="435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20000"/>
              </a:lnSpc>
              <a:spcAft>
                <a:spcPts val="1000"/>
              </a:spcAft>
              <a:tabLst>
                <a:tab pos="1890395" algn="l"/>
              </a:tabLs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thông tin trong SGK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E7986-1BAA-13B1-B63C-31162EB8E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7778" l="889" r="97778">
                        <a14:foregroundMark x1="44444" y1="26222" x2="44444" y2="26222"/>
                        <a14:foregroundMark x1="50222" y1="25778" x2="50222" y2="25778"/>
                        <a14:foregroundMark x1="54667" y1="27556" x2="54667" y2="27556"/>
                        <a14:foregroundMark x1="54667" y1="33333" x2="54667" y2="33333"/>
                        <a14:foregroundMark x1="54667" y1="38667" x2="54667" y2="38667"/>
                        <a14:foregroundMark x1="50667" y1="46222" x2="50667" y2="46222"/>
                        <a14:foregroundMark x1="50667" y1="49333" x2="50667" y2="49333"/>
                        <a14:foregroundMark x1="46222" y1="55111" x2="46222" y2="55111"/>
                        <a14:foregroundMark x1="45778" y1="64000" x2="45778" y2="64000"/>
                        <a14:foregroundMark x1="50222" y1="61333" x2="50222" y2="61333"/>
                        <a14:foregroundMark x1="50222" y1="58222" x2="50222" y2="58222"/>
                        <a14:foregroundMark x1="54667" y1="52444" x2="54667" y2="52444"/>
                        <a14:foregroundMark x1="56889" y1="49333" x2="56889" y2="49333"/>
                        <a14:foregroundMark x1="58222" y1="44000" x2="58222" y2="44000"/>
                        <a14:foregroundMark x1="60444" y1="40444" x2="60444" y2="40444"/>
                        <a14:foregroundMark x1="62667" y1="34667" x2="62667" y2="34667"/>
                        <a14:foregroundMark x1="61333" y1="31556" x2="61333" y2="31556"/>
                        <a14:foregroundMark x1="61333" y1="26222" x2="61333" y2="26222"/>
                        <a14:foregroundMark x1="56889" y1="23111" x2="56889" y2="23111"/>
                        <a14:foregroundMark x1="56444" y1="21333" x2="56444" y2="21333"/>
                        <a14:foregroundMark x1="50667" y1="18667" x2="50667" y2="18667"/>
                        <a14:foregroundMark x1="45778" y1="19556" x2="45778" y2="19556"/>
                        <a14:foregroundMark x1="40000" y1="22667" x2="40000" y2="22667"/>
                        <a14:foregroundMark x1="39111" y1="26222" x2="39111" y2="26222"/>
                        <a14:foregroundMark x1="44444" y1="70222" x2="44444" y2="70222"/>
                        <a14:foregroundMark x1="50222" y1="77333" x2="50222" y2="77333"/>
                        <a14:foregroundMark x1="48889" y1="71111" x2="48889" y2="7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12" y="570479"/>
            <a:ext cx="681852" cy="6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525646-2015-1DD1-8E6D-C16454E65E37}"/>
              </a:ext>
            </a:extLst>
          </p:cNvPr>
          <p:cNvSpPr txBox="1"/>
          <p:nvPr/>
        </p:nvSpPr>
        <p:spPr>
          <a:xfrm>
            <a:off x="437322" y="1281159"/>
            <a:ext cx="11221278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SGK 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mục 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.1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728" y="2401589"/>
            <a:ext cx="11050462" cy="4155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 err="1" smtClean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 smtClean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b="1" i="1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i="1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i="1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endParaRPr lang="en-US" sz="3200" dirty="0">
              <a:solidFill>
                <a:srgbClr val="3B09B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Tuỳ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vi,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lúp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Thu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3B09B7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35EDBE-E8F5-3841-AED8-C7A6A0ACBFAD}"/>
              </a:ext>
            </a:extLst>
          </p:cNvPr>
          <p:cNvSpPr txBox="1"/>
          <p:nvPr/>
        </p:nvSpPr>
        <p:spPr>
          <a:xfrm>
            <a:off x="0" y="1"/>
            <a:ext cx="12192000" cy="5704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</a:t>
            </a:r>
            <a:r>
              <a:rPr lang="en-US" sz="2800" b="1" dirty="0">
                <a:solidFill>
                  <a:srgbClr val="FF0000"/>
                </a:solidFill>
              </a:rPr>
              <a:t> PHƯƠNG PHÁP NGHIÊN CỨU VÀ HỌC TẬP MÔN SINH HỌC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525646-2015-1DD1-8E6D-C16454E65E37}"/>
              </a:ext>
            </a:extLst>
          </p:cNvPr>
          <p:cNvSpPr txBox="1"/>
          <p:nvPr/>
        </p:nvSpPr>
        <p:spPr>
          <a:xfrm>
            <a:off x="448993" y="647314"/>
            <a:ext cx="11221278" cy="1058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SGK </a:t>
            </a:r>
            <a:r>
              <a:rPr lang="vi-VN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mục 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.2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12, 13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733" y="1705361"/>
            <a:ext cx="11884376" cy="488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b="1" i="1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600" b="1" i="1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600" b="1" i="1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i="1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i="1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i="1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i="1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600" b="1" i="1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b="1" i="1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THPT: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phẫu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endParaRPr lang="en-US" sz="2600" dirty="0">
              <a:solidFill>
                <a:srgbClr val="3B09B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3B09B7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1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35EDBE-E8F5-3841-AED8-C7A6A0ACBFAD}"/>
              </a:ext>
            </a:extLst>
          </p:cNvPr>
          <p:cNvSpPr txBox="1"/>
          <p:nvPr/>
        </p:nvSpPr>
        <p:spPr>
          <a:xfrm>
            <a:off x="0" y="1"/>
            <a:ext cx="12192000" cy="5704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</a:t>
            </a:r>
            <a:r>
              <a:rPr lang="en-US" sz="2800" b="1" dirty="0">
                <a:solidFill>
                  <a:srgbClr val="FF0000"/>
                </a:solidFill>
              </a:rPr>
              <a:t> PHƯƠNG PHÁP NGHIÊN CỨU VÀ HỌC TẬP MÔN SINH HỌC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525646-2015-1DD1-8E6D-C16454E65E37}"/>
              </a:ext>
            </a:extLst>
          </p:cNvPr>
          <p:cNvSpPr txBox="1"/>
          <p:nvPr/>
        </p:nvSpPr>
        <p:spPr>
          <a:xfrm>
            <a:off x="0" y="570478"/>
            <a:ext cx="11221278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spc="-2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spc="-2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spc="-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2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 4: </a:t>
            </a:r>
            <a:r>
              <a:rPr lang="en-US" sz="2800" spc="-2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spc="-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spc="-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SGK </a:t>
            </a:r>
            <a:r>
              <a:rPr lang="vi-VN" sz="2800" spc="-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mục I</a:t>
            </a:r>
            <a:r>
              <a:rPr lang="en-US" sz="2800" spc="-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.3 </a:t>
            </a:r>
            <a:r>
              <a:rPr lang="en-US" sz="2800" spc="-2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spc="-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spc="-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spc="-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spc="-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i="1" spc="-6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6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i="1" spc="-6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6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i="1" spc="-6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6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spc="-6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6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i="1" spc="-6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i="1" spc="-6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spc="-6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6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spc="-6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6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spc="-6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i="1" spc="-6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spc="-6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6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i="1" spc="-6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6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i="1" spc="-6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6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spc="-6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6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i="1" spc="-6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6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spc="-6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6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i="1" spc="-6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6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i="1" spc="-6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093" y="1584858"/>
            <a:ext cx="11695814" cy="4823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i="1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b="1" i="1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b="1" i="1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2400" b="1" i="1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soát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tuỳ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endParaRPr lang="en-US" sz="2400" dirty="0">
              <a:solidFill>
                <a:srgbClr val="3B09B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chiết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;...</a:t>
            </a:r>
          </a:p>
          <a:p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400" dirty="0">
                <a:solidFill>
                  <a:srgbClr val="3B09B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rgbClr val="3B09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2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2691" y="840509"/>
            <a:ext cx="2272145" cy="166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472" y="301900"/>
            <a:ext cx="11139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 QUY ĐỊNH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 TOÀN TRONG PHÒNG THỰC HÀNH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510" y="1917727"/>
            <a:ext cx="9439564" cy="41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35EDBE-E8F5-3841-AED8-C7A6A0ACBFAD}"/>
              </a:ext>
            </a:extLst>
          </p:cNvPr>
          <p:cNvSpPr txBox="1"/>
          <p:nvPr/>
        </p:nvSpPr>
        <p:spPr>
          <a:xfrm>
            <a:off x="0" y="1"/>
            <a:ext cx="12192000" cy="52225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CÁC THIẾT BỊ NGHIÊN CỨU VÀ HỌC TẬP MÔN SINH HỌC</a:t>
            </a:r>
            <a:endParaRPr lang="vi-VN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E7986-1BAA-13B1-B63C-31162EB8E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7778" l="889" r="97778">
                        <a14:foregroundMark x1="44444" y1="26222" x2="44444" y2="26222"/>
                        <a14:foregroundMark x1="50222" y1="25778" x2="50222" y2="25778"/>
                        <a14:foregroundMark x1="54667" y1="27556" x2="54667" y2="27556"/>
                        <a14:foregroundMark x1="54667" y1="33333" x2="54667" y2="33333"/>
                        <a14:foregroundMark x1="54667" y1="38667" x2="54667" y2="38667"/>
                        <a14:foregroundMark x1="50667" y1="46222" x2="50667" y2="46222"/>
                        <a14:foregroundMark x1="50667" y1="49333" x2="50667" y2="49333"/>
                        <a14:foregroundMark x1="46222" y1="55111" x2="46222" y2="55111"/>
                        <a14:foregroundMark x1="45778" y1="64000" x2="45778" y2="64000"/>
                        <a14:foregroundMark x1="50222" y1="61333" x2="50222" y2="61333"/>
                        <a14:foregroundMark x1="50222" y1="58222" x2="50222" y2="58222"/>
                        <a14:foregroundMark x1="54667" y1="52444" x2="54667" y2="52444"/>
                        <a14:foregroundMark x1="56889" y1="49333" x2="56889" y2="49333"/>
                        <a14:foregroundMark x1="58222" y1="44000" x2="58222" y2="44000"/>
                        <a14:foregroundMark x1="60444" y1="40444" x2="60444" y2="40444"/>
                        <a14:foregroundMark x1="62667" y1="34667" x2="62667" y2="34667"/>
                        <a14:foregroundMark x1="61333" y1="31556" x2="61333" y2="31556"/>
                        <a14:foregroundMark x1="61333" y1="26222" x2="61333" y2="26222"/>
                        <a14:foregroundMark x1="56889" y1="23111" x2="56889" y2="23111"/>
                        <a14:foregroundMark x1="56444" y1="21333" x2="56444" y2="21333"/>
                        <a14:foregroundMark x1="50667" y1="18667" x2="50667" y2="18667"/>
                        <a14:foregroundMark x1="45778" y1="19556" x2="45778" y2="19556"/>
                        <a14:foregroundMark x1="40000" y1="22667" x2="40000" y2="22667"/>
                        <a14:foregroundMark x1="39111" y1="26222" x2="39111" y2="26222"/>
                        <a14:foregroundMark x1="44444" y1="70222" x2="44444" y2="70222"/>
                        <a14:foregroundMark x1="50222" y1="77333" x2="50222" y2="77333"/>
                        <a14:foregroundMark x1="48889" y1="71111" x2="48889" y2="7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8" y="2027407"/>
            <a:ext cx="1265583" cy="126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823B5F-6FB4-47F4-4548-40147673B037}"/>
              </a:ext>
            </a:extLst>
          </p:cNvPr>
          <p:cNvSpPr txBox="1"/>
          <p:nvPr/>
        </p:nvSpPr>
        <p:spPr>
          <a:xfrm>
            <a:off x="2136913" y="1904650"/>
            <a:ext cx="9273209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1681</Words>
  <Application>Microsoft Office PowerPoint</Application>
  <PresentationFormat>Widescreen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宋体</vt:lpstr>
      <vt:lpstr>#9Slide02 Noi dung rat dai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TV-STEM</Manager>
  <Company>TV-STEM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TV-STEMTV-STEM</dc:title>
  <dc:subject>TV-STEM</dc:subject>
  <dc:creator>TV-STEM</dc:creator>
  <dc:description>TV-STEM</dc:description>
  <cp:lastModifiedBy>Admin</cp:lastModifiedBy>
  <cp:revision>13</cp:revision>
  <dcterms:created xsi:type="dcterms:W3CDTF">2022-08-03T14:26:29Z</dcterms:created>
  <dcterms:modified xsi:type="dcterms:W3CDTF">2024-05-09T14:31:17Z</dcterms:modified>
  <cp:category>TV-STEM</cp:category>
</cp:coreProperties>
</file>