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3">
  <p:sldMasterIdLst>
    <p:sldMasterId id="2147483648" r:id="rId1"/>
  </p:sldMasterIdLst>
  <p:notesMasterIdLst>
    <p:notesMasterId r:id="rId52"/>
  </p:notesMasterIdLst>
  <p:sldIdLst>
    <p:sldId id="257" r:id="rId2"/>
    <p:sldId id="285" r:id="rId3"/>
    <p:sldId id="256" r:id="rId4"/>
    <p:sldId id="259" r:id="rId5"/>
    <p:sldId id="284" r:id="rId6"/>
    <p:sldId id="289" r:id="rId7"/>
    <p:sldId id="348" r:id="rId8"/>
    <p:sldId id="270" r:id="rId9"/>
    <p:sldId id="350" r:id="rId10"/>
    <p:sldId id="349" r:id="rId11"/>
    <p:sldId id="258" r:id="rId12"/>
    <p:sldId id="293" r:id="rId13"/>
    <p:sldId id="343" r:id="rId14"/>
    <p:sldId id="299" r:id="rId15"/>
    <p:sldId id="352" r:id="rId16"/>
    <p:sldId id="353" r:id="rId17"/>
    <p:sldId id="354" r:id="rId18"/>
    <p:sldId id="355" r:id="rId19"/>
    <p:sldId id="356" r:id="rId20"/>
    <p:sldId id="357" r:id="rId21"/>
    <p:sldId id="358" r:id="rId22"/>
    <p:sldId id="359" r:id="rId23"/>
    <p:sldId id="360" r:id="rId24"/>
    <p:sldId id="361" r:id="rId25"/>
    <p:sldId id="362" r:id="rId26"/>
    <p:sldId id="363" r:id="rId27"/>
    <p:sldId id="364" r:id="rId28"/>
    <p:sldId id="365" r:id="rId29"/>
    <p:sldId id="367" r:id="rId30"/>
    <p:sldId id="368" r:id="rId31"/>
    <p:sldId id="369" r:id="rId32"/>
    <p:sldId id="370" r:id="rId33"/>
    <p:sldId id="371" r:id="rId34"/>
    <p:sldId id="372" r:id="rId35"/>
    <p:sldId id="373" r:id="rId36"/>
    <p:sldId id="374" r:id="rId37"/>
    <p:sldId id="375" r:id="rId38"/>
    <p:sldId id="321" r:id="rId39"/>
    <p:sldId id="278" r:id="rId40"/>
    <p:sldId id="324" r:id="rId41"/>
    <p:sldId id="376" r:id="rId42"/>
    <p:sldId id="295" r:id="rId43"/>
    <p:sldId id="332" r:id="rId44"/>
    <p:sldId id="334" r:id="rId45"/>
    <p:sldId id="377" r:id="rId46"/>
    <p:sldId id="276" r:id="rId47"/>
    <p:sldId id="331" r:id="rId48"/>
    <p:sldId id="378" r:id="rId49"/>
    <p:sldId id="267" r:id="rId50"/>
    <p:sldId id="283" r:id="rId51"/>
  </p:sldIdLst>
  <p:sldSz cx="18288000" cy="10287000"/>
  <p:notesSz cx="6858000" cy="9144000"/>
  <p:embeddedFontLst>
    <p:embeddedFont>
      <p:font typeface="Cambria Math" panose="02040503050406030204" pitchFamily="18" charset="0"/>
      <p:regular r:id="rId53"/>
    </p:embeddedFont>
    <p:embeddedFont>
      <p:font typeface="Calibri" panose="020F0502020204030204" pitchFamily="34"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55281E1-522B-4D97-AF00-E2DA4D65B6B1}">
          <p14:sldIdLst>
            <p14:sldId id="257"/>
            <p14:sldId id="285"/>
            <p14:sldId id="256"/>
            <p14:sldId id="259"/>
            <p14:sldId id="284"/>
            <p14:sldId id="289"/>
            <p14:sldId id="348"/>
            <p14:sldId id="270"/>
            <p14:sldId id="350"/>
            <p14:sldId id="349"/>
            <p14:sldId id="258"/>
            <p14:sldId id="293"/>
            <p14:sldId id="343"/>
            <p14:sldId id="299"/>
            <p14:sldId id="352"/>
            <p14:sldId id="353"/>
            <p14:sldId id="354"/>
            <p14:sldId id="355"/>
            <p14:sldId id="356"/>
            <p14:sldId id="357"/>
            <p14:sldId id="358"/>
            <p14:sldId id="359"/>
            <p14:sldId id="360"/>
            <p14:sldId id="361"/>
            <p14:sldId id="362"/>
            <p14:sldId id="363"/>
            <p14:sldId id="364"/>
            <p14:sldId id="365"/>
            <p14:sldId id="367"/>
            <p14:sldId id="368"/>
            <p14:sldId id="369"/>
            <p14:sldId id="370"/>
            <p14:sldId id="371"/>
            <p14:sldId id="372"/>
            <p14:sldId id="373"/>
            <p14:sldId id="374"/>
            <p14:sldId id="375"/>
            <p14:sldId id="321"/>
            <p14:sldId id="278"/>
            <p14:sldId id="324"/>
            <p14:sldId id="376"/>
            <p14:sldId id="295"/>
            <p14:sldId id="332"/>
            <p14:sldId id="334"/>
            <p14:sldId id="377"/>
            <p14:sldId id="276"/>
            <p14:sldId id="331"/>
            <p14:sldId id="378"/>
            <p14:sldId id="267"/>
            <p14:sldId id="283"/>
          </p14:sldIdLst>
        </p14:section>
        <p14:section name="Untitled Section" id="{89BF1163-5CF7-42C5-AC10-D6A6AEA736F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D9DDC3"/>
    <a:srgbClr val="F8DC6E"/>
    <a:srgbClr val="F8C2D9"/>
    <a:srgbClr val="FFFF66"/>
    <a:srgbClr val="FFFF99"/>
    <a:srgbClr val="CCFF99"/>
    <a:srgbClr val="FAC8BB"/>
    <a:srgbClr val="EF9F54"/>
    <a:srgbClr val="CCD5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82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0CB8E1-AB03-4AD6-88DA-9887F546E4C6}" type="datetimeFigureOut">
              <a:rPr lang="en-US" smtClean="0"/>
              <a:t>7/18/2023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B946E5-C428-4D0F-AD8E-82AA63A3643F}" type="slidenum">
              <a:rPr lang="en-US" smtClean="0"/>
              <a:t>‹#›</a:t>
            </a:fld>
            <a:endParaRPr lang="en-US"/>
          </a:p>
        </p:txBody>
      </p:sp>
    </p:spTree>
    <p:extLst>
      <p:ext uri="{BB962C8B-B14F-4D97-AF65-F5344CB8AC3E}">
        <p14:creationId xmlns:p14="http://schemas.microsoft.com/office/powerpoint/2010/main" val="1554468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B946E5-C428-4D0F-AD8E-82AA63A3643F}" type="slidenum">
              <a:rPr lang="en-US" smtClean="0"/>
              <a:t>19</a:t>
            </a:fld>
            <a:endParaRPr lang="en-US"/>
          </a:p>
        </p:txBody>
      </p:sp>
    </p:spTree>
    <p:extLst>
      <p:ext uri="{BB962C8B-B14F-4D97-AF65-F5344CB8AC3E}">
        <p14:creationId xmlns:p14="http://schemas.microsoft.com/office/powerpoint/2010/main" val="1543065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946E5-C428-4D0F-AD8E-82AA63A36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141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946E5-C428-4D0F-AD8E-82AA63A36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455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61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989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28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077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909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B946E5-C428-4D0F-AD8E-82AA63A3643F}" type="slidenum">
              <a:rPr lang="en-US" smtClean="0"/>
              <a:t>39</a:t>
            </a:fld>
            <a:endParaRPr lang="en-US"/>
          </a:p>
        </p:txBody>
      </p:sp>
    </p:spTree>
    <p:extLst>
      <p:ext uri="{BB962C8B-B14F-4D97-AF65-F5344CB8AC3E}">
        <p14:creationId xmlns:p14="http://schemas.microsoft.com/office/powerpoint/2010/main" val="1841002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B946E5-C428-4D0F-AD8E-82AA63A3643F}" type="slidenum">
              <a:rPr lang="en-US" smtClean="0"/>
              <a:t>47</a:t>
            </a:fld>
            <a:endParaRPr lang="en-US"/>
          </a:p>
        </p:txBody>
      </p:sp>
    </p:spTree>
    <p:extLst>
      <p:ext uri="{BB962C8B-B14F-4D97-AF65-F5344CB8AC3E}">
        <p14:creationId xmlns:p14="http://schemas.microsoft.com/office/powerpoint/2010/main" val="2097161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3.png"/><Relationship Id="rId15" Type="http://schemas.openxmlformats.org/officeDocument/2006/relationships/image" Target="../media/image7.png"/><Relationship Id="rId10" Type="http://schemas.openxmlformats.org/officeDocument/2006/relationships/image" Target="../media/image34.svg"/><Relationship Id="rId4" Type="http://schemas.openxmlformats.org/officeDocument/2006/relationships/image" Target="../media/image16.svg"/><Relationship Id="rId9" Type="http://schemas.openxmlformats.org/officeDocument/2006/relationships/image" Target="../media/image5.png"/><Relationship Id="rId14" Type="http://schemas.openxmlformats.org/officeDocument/2006/relationships/image" Target="../media/image26.sv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6.jp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4.svg"/><Relationship Id="rId10" Type="http://schemas.openxmlformats.org/officeDocument/2006/relationships/image" Target="../media/image28.png"/><Relationship Id="rId9"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8.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13" Type="http://schemas.microsoft.com/office/2007/relationships/hdphoto" Target="../media/hdphoto4.wdp"/><Relationship Id="rId3" Type="http://schemas.openxmlformats.org/officeDocument/2006/relationships/image" Target="../media/image18.png"/><Relationship Id="rId7" Type="http://schemas.openxmlformats.org/officeDocument/2006/relationships/image" Target="../media/image7.png"/><Relationship Id="rId12"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4.svg"/><Relationship Id="rId1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6.png"/><Relationship Id="rId50"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49" Type="http://schemas.openxmlformats.org/officeDocument/2006/relationships/image" Target="../media/image17.png"/><Relationship Id="rId48" Type="http://schemas.openxmlformats.org/officeDocument/2006/relationships/image" Target="NULL"/></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7.svg"/><Relationship Id="rId10" Type="http://schemas.openxmlformats.org/officeDocument/2006/relationships/image" Target="../media/image21.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7.svg"/><Relationship Id="rId10" Type="http://schemas.openxmlformats.org/officeDocument/2006/relationships/image" Target="../media/image21.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7.xml"/><Relationship Id="rId10" Type="http://schemas.microsoft.com/office/2007/relationships/hdphoto" Target="../media/hdphoto5.wdp"/><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8.png"/><Relationship Id="rId7"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3" Type="http://schemas.microsoft.com/office/2007/relationships/hdphoto" Target="../media/hdphoto4.wdp"/><Relationship Id="rId3" Type="http://schemas.openxmlformats.org/officeDocument/2006/relationships/image" Target="../media/image8.png"/><Relationship Id="rId7" Type="http://schemas.openxmlformats.org/officeDocument/2006/relationships/image" Target="../media/image7.png"/><Relationship Id="rId12"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4.sv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3" Type="http://schemas.openxmlformats.org/officeDocument/2006/relationships/image" Target="../media/image24.svg"/><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 Id="rId15" Type="http://schemas.openxmlformats.org/officeDocument/2006/relationships/image" Target="../media/image10.png"/><Relationship Id="rId1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3" Type="http://schemas.openxmlformats.org/officeDocument/2006/relationships/image" Target="../media/image12.svg"/><Relationship Id="rId2" Type="http://schemas.openxmlformats.org/officeDocument/2006/relationships/image" Target="../media/image38.png"/><Relationship Id="rId1" Type="http://schemas.openxmlformats.org/officeDocument/2006/relationships/slideLayout" Target="../slideLayouts/slideLayout7.xml"/><Relationship Id="rId14" Type="http://schemas.openxmlformats.org/officeDocument/2006/relationships/image" Target="../media/image39.png"/></Relationships>
</file>

<file path=ppt/slides/_rels/slide22.xml.rels><?xml version="1.0" encoding="UTF-8" standalone="yes"?>
<Relationships xmlns="http://schemas.openxmlformats.org/package/2006/relationships"><Relationship Id="rId13" Type="http://schemas.openxmlformats.org/officeDocument/2006/relationships/image" Target="../media/image41.png"/><Relationship Id="rId3" Type="http://schemas.openxmlformats.org/officeDocument/2006/relationships/image" Target="../media/image8.png"/><Relationship Id="rId12"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7.xml"/><Relationship Id="rId11" Type="http://schemas.openxmlformats.org/officeDocument/2006/relationships/image" Target="../media/image34.svg"/><Relationship Id="rId5" Type="http://schemas.openxmlformats.org/officeDocument/2006/relationships/image" Target="../media/image4.svg"/><Relationship Id="rId4" Type="http://schemas.openxmlformats.org/officeDocument/2006/relationships/image" Target="../media/image7.png"/><Relationship Id="rId1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8.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2.png"/><Relationship Id="rId10" Type="http://schemas.openxmlformats.org/officeDocument/2006/relationships/image" Target="../media/image90.svg"/><Relationship Id="rId4" Type="http://schemas.microsoft.com/office/2007/relationships/hdphoto" Target="../media/hdphoto1.wdp"/><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9" Type="http://schemas.openxmlformats.org/officeDocument/2006/relationships/image" Target="../media/image7.svg"/></Relationships>
</file>

<file path=ppt/slides/_rels/slide2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7.xml"/><Relationship Id="rId9"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10.sv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6" Type="http://schemas.openxmlformats.org/officeDocument/2006/relationships/image" Target="../media/image34.svg"/><Relationship Id="rId1" Type="http://schemas.openxmlformats.org/officeDocument/2006/relationships/slideLayout" Target="../slideLayouts/slideLayout7.xml"/><Relationship Id="rId11" Type="http://schemas.openxmlformats.org/officeDocument/2006/relationships/image" Target="../media/image13.png"/><Relationship Id="rId5" Type="http://schemas.openxmlformats.org/officeDocument/2006/relationships/image" Target="../media/image12.png"/><Relationship Id="rId15" Type="http://schemas.openxmlformats.org/officeDocument/2006/relationships/image" Target="../media/image7.png"/><Relationship Id="rId10" Type="http://schemas.openxmlformats.org/officeDocument/2006/relationships/image" Target="../media/image9.svg"/><Relationship Id="rId4" Type="http://schemas.openxmlformats.org/officeDocument/2006/relationships/image" Target="../media/image3.svg"/><Relationship Id="rId1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10.svg"/><Relationship Id="rId5" Type="http://schemas.openxmlformats.org/officeDocument/2006/relationships/image" Target="../media/image10.png"/><Relationship Id="rId4" Type="http://schemas.microsoft.com/office/2007/relationships/hdphoto" Target="../media/hdphoto8.wdp"/></Relationships>
</file>

<file path=ppt/slides/_rels/slide3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8.png"/><Relationship Id="rId7"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s>
</file>

<file path=ppt/slides/_rels/slide3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6.png"/><Relationship Id="rId50"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49" Type="http://schemas.openxmlformats.org/officeDocument/2006/relationships/image" Target="../media/image17.png"/><Relationship Id="rId48" Type="http://schemas.openxmlformats.org/officeDocument/2006/relationships/image" Target="NULL"/></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8.pn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NULL"/><Relationship Id="rId4" Type="http://schemas.openxmlformats.org/officeDocument/2006/relationships/image" Target="../media/image46.png"/><Relationship Id="rId9"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NUL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NUL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NUL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NUL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50.png"/><Relationship Id="rId3" Type="http://schemas.openxmlformats.org/officeDocument/2006/relationships/image" Target="../media/image7.png"/><Relationship Id="rId12"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18.png"/><Relationship Id="rId6" Type="http://schemas.openxmlformats.org/officeDocument/2006/relationships/image" Target="../media/image30.svg"/><Relationship Id="rId15" Type="http://schemas.openxmlformats.org/officeDocument/2006/relationships/image" Target="../media/image51.png"/><Relationship Id="rId10" Type="http://schemas.openxmlformats.org/officeDocument/2006/relationships/image" Target="../media/image34.svg"/><Relationship Id="rId14" Type="http://schemas.openxmlformats.org/officeDocument/2006/relationships/image" Target="../media/image2.svg"/></Relationships>
</file>

<file path=ppt/slides/_rels/slide3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svg"/><Relationship Id="rId4" Type="http://schemas.openxmlformats.org/officeDocument/2006/relationships/image" Target="../media/image18.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15.png"/><Relationship Id="rId12" Type="http://schemas.openxmlformats.org/officeDocument/2006/relationships/image" Target="../media/image13.svg"/><Relationship Id="rId2" Type="http://schemas.openxmlformats.org/officeDocument/2006/relationships/image" Target="../media/image14.png"/><Relationship Id="rId1" Type="http://schemas.openxmlformats.org/officeDocument/2006/relationships/slideLayout" Target="../slideLayouts/slideLayout7.xml"/><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9" Type="http://schemas.openxmlformats.org/officeDocument/2006/relationships/image" Target="../media/image52.png"/></Relationships>
</file>

<file path=ppt/slides/_rels/slide4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6.png"/><Relationship Id="rId50"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49" Type="http://schemas.openxmlformats.org/officeDocument/2006/relationships/image" Target="../media/image17.png"/><Relationship Id="rId48" Type="http://schemas.openxmlformats.org/officeDocument/2006/relationships/image" Target="NULL"/></Relationships>
</file>

<file path=ppt/slides/_rels/slide4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10" Type="http://schemas.microsoft.com/office/2007/relationships/hdphoto" Target="../media/hdphoto9.wdp"/><Relationship Id="rId9" Type="http://schemas.openxmlformats.org/officeDocument/2006/relationships/image" Target="../media/image53.png"/></Relationships>
</file>

<file path=ppt/slides/_rels/slide43.xml.rels><?xml version="1.0" encoding="UTF-8" standalone="yes"?>
<Relationships xmlns="http://schemas.openxmlformats.org/package/2006/relationships"><Relationship Id="rId8" Type="http://schemas.openxmlformats.org/officeDocument/2006/relationships/image" Target="../media/image32.svg"/><Relationship Id="rId18" Type="http://schemas.microsoft.com/office/2007/relationships/hdphoto" Target="../media/hdphoto10.wdp"/><Relationship Id="rId3" Type="http://schemas.openxmlformats.org/officeDocument/2006/relationships/image" Target="../media/image17.png"/><Relationship Id="rId17" Type="http://schemas.openxmlformats.org/officeDocument/2006/relationships/image" Target="../media/image54.png"/><Relationship Id="rId2" Type="http://schemas.openxmlformats.org/officeDocument/2006/relationships/image" Target="../media/image8.png"/><Relationship Id="rId16" Type="http://schemas.openxmlformats.org/officeDocument/2006/relationships/image" Target="../media/image9.svg"/><Relationship Id="rId1" Type="http://schemas.openxmlformats.org/officeDocument/2006/relationships/slideLayout" Target="../slideLayouts/slideLayout7.xml"/><Relationship Id="rId9" Type="http://schemas.openxmlformats.org/officeDocument/2006/relationships/image" Target="../media/image12.png"/></Relationships>
</file>

<file path=ppt/slides/_rels/slide44.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54.png"/><Relationship Id="rId3" Type="http://schemas.openxmlformats.org/officeDocument/2006/relationships/image" Target="../media/image7.png"/><Relationship Id="rId12"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18.png"/><Relationship Id="rId6" Type="http://schemas.openxmlformats.org/officeDocument/2006/relationships/image" Target="../media/image30.svg"/><Relationship Id="rId10" Type="http://schemas.openxmlformats.org/officeDocument/2006/relationships/image" Target="../media/image34.svg"/><Relationship Id="rId14" Type="http://schemas.microsoft.com/office/2007/relationships/hdphoto" Target="../media/hdphoto10.wdp"/></Relationships>
</file>

<file path=ppt/slides/_rels/slide45.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8.png"/><Relationship Id="rId7" Type="http://schemas.openxmlformats.org/officeDocument/2006/relationships/image" Target="../media/image5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10" Type="http://schemas.openxmlformats.org/officeDocument/2006/relationships/image" Target="../media/image32.svg"/><Relationship Id="rId9" Type="http://schemas.openxmlformats.org/officeDocument/2006/relationships/image" Target="../media/image17.png"/></Relationships>
</file>

<file path=ppt/slides/_rels/slide4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10" Type="http://schemas.microsoft.com/office/2007/relationships/hdphoto" Target="../media/hdphoto10.wdp"/><Relationship Id="rId9" Type="http://schemas.openxmlformats.org/officeDocument/2006/relationships/image" Target="../media/image54.png"/></Relationships>
</file>

<file path=ppt/slides/_rels/slide4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svg"/><Relationship Id="rId10" Type="http://schemas.openxmlformats.org/officeDocument/2006/relationships/image" Target="../media/image56.png"/><Relationship Id="rId4" Type="http://schemas.openxmlformats.org/officeDocument/2006/relationships/image" Target="../media/image17.png"/><Relationship Id="rId9"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11" Type="http://schemas.openxmlformats.org/officeDocument/2006/relationships/image" Target="../media/image57.png"/><Relationship Id="rId5" Type="http://schemas.openxmlformats.org/officeDocument/2006/relationships/image" Target="../media/image42.png"/><Relationship Id="rId10" Type="http://schemas.openxmlformats.org/officeDocument/2006/relationships/image" Target="../media/image90.svg"/><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8" Type="http://schemas.openxmlformats.org/officeDocument/2006/relationships/image" Target="../media/image40.svg"/><Relationship Id="rId12" Type="http://schemas.openxmlformats.org/officeDocument/2006/relationships/image" Target="../media/image13.svg"/><Relationship Id="rId17" Type="http://schemas.openxmlformats.org/officeDocument/2006/relationships/image" Target="../media/image9.svg"/><Relationship Id="rId2" Type="http://schemas.openxmlformats.org/officeDocument/2006/relationships/image" Target="../media/image14.png"/><Relationship Id="rId16" Type="http://schemas.openxmlformats.org/officeDocument/2006/relationships/image" Target="../media/image12.png"/><Relationship Id="rId1" Type="http://schemas.openxmlformats.org/officeDocument/2006/relationships/slideLayout" Target="../slideLayouts/slideLayout7.xml"/><Relationship Id="rId15" Type="http://schemas.openxmlformats.org/officeDocument/2006/relationships/image" Target="../media/image13.png"/><Relationship Id="rId9" Type="http://schemas.openxmlformats.org/officeDocument/2006/relationships/image" Target="../media/image58.png"/><Relationship Id="rId14"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6.png"/><Relationship Id="rId50"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49" Type="http://schemas.openxmlformats.org/officeDocument/2006/relationships/image" Target="../media/image17.png"/><Relationship Id="rId48" Type="http://schemas.openxmlformats.org/officeDocument/2006/relationships/image" Target="NULL"/></Relationships>
</file>

<file path=ppt/slides/_rels/slide50.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220.svg"/><Relationship Id="rId4" Type="http://schemas.openxmlformats.org/officeDocument/2006/relationships/image" Target="../media/image16.svg"/><Relationship Id="rId9" Type="http://schemas.openxmlformats.org/officeDocument/2006/relationships/image" Target="../media/image59.png"/><Relationship Id="rId14" Type="http://schemas.openxmlformats.org/officeDocument/2006/relationships/image" Target="../media/image26.sv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5.sv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24.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33600" y="1253171"/>
            <a:ext cx="13749766" cy="838612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759923" y="636828"/>
            <a:ext cx="768154" cy="183439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89419">
            <a:off x="15859767" y="6526974"/>
            <a:ext cx="2110984" cy="1902524"/>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028700" y="7478236"/>
            <a:ext cx="2445044" cy="1983542"/>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5619047" y="1706336"/>
            <a:ext cx="2129994" cy="1637433"/>
          </a:xfrm>
          <a:prstGeom prst="rect">
            <a:avLst/>
          </a:prstGeom>
        </p:spPr>
      </p:pic>
      <p:sp>
        <p:nvSpPr>
          <p:cNvPr id="9" name="TextBox 9"/>
          <p:cNvSpPr txBox="1"/>
          <p:nvPr/>
        </p:nvSpPr>
        <p:spPr>
          <a:xfrm>
            <a:off x="2225822" y="4233245"/>
            <a:ext cx="13487120" cy="2815451"/>
          </a:xfrm>
          <a:prstGeom prst="rect">
            <a:avLst/>
          </a:prstGeom>
        </p:spPr>
        <p:txBody>
          <a:bodyPr wrap="square" lIns="0" tIns="0" rIns="0" bIns="0" rtlCol="0" anchor="t">
            <a:spAutoFit/>
          </a:bodyPr>
          <a:lstStyle/>
          <a:p>
            <a:pPr algn="ctr">
              <a:lnSpc>
                <a:spcPct val="150000"/>
              </a:lnSpc>
            </a:pPr>
            <a:r>
              <a:rPr lang="en-US" sz="6500" b="1" smtClean="0">
                <a:latin typeface="Arial" panose="020B0604020202020204" pitchFamily="34" charset="0"/>
                <a:cs typeface="Arial" panose="020B0604020202020204" pitchFamily="34" charset="0"/>
              </a:rPr>
              <a:t>CHÀO MỪNG CÁC EM ĐẾN VỚI TIẾT HỌC NGÀY HÔM NAY!</a:t>
            </a:r>
            <a:endParaRPr lang="en-US" sz="6500" b="1">
              <a:latin typeface="Arial" panose="020B0604020202020204" pitchFamily="34" charset="0"/>
              <a:cs typeface="Arial" panose="020B0604020202020204" pitchFamily="34" charset="0"/>
            </a:endParaRPr>
          </a:p>
        </p:txBody>
      </p:sp>
      <p:pic>
        <p:nvPicPr>
          <p:cNvPr id="10" name="Picture 6"/>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736783">
            <a:off x="1265454" y="1274822"/>
            <a:ext cx="2397119" cy="1597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152400" y="190500"/>
            <a:ext cx="17983200" cy="99441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4244406">
            <a:off x="686253" y="9179900"/>
            <a:ext cx="956535" cy="1443826"/>
          </a:xfrm>
          <a:prstGeom prst="rect">
            <a:avLst/>
          </a:prstGeom>
        </p:spPr>
      </p:pic>
      <p:sp>
        <p:nvSpPr>
          <p:cNvPr id="16" name="Rectangle 15"/>
          <p:cNvSpPr/>
          <p:nvPr/>
        </p:nvSpPr>
        <p:spPr>
          <a:xfrm>
            <a:off x="381000" y="2296419"/>
            <a:ext cx="7848600" cy="2723823"/>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Hãy</a:t>
            </a:r>
            <a:r>
              <a:rPr kumimoji="0" lang="en-US" sz="3800" b="0" i="0" u="none" strike="noStrike" kern="1200" cap="none" spc="0" normalizeH="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chỉ ta một hình ảnh đường thẳng song song với mặt phẳng trong bức ảnh bên.</a:t>
            </a:r>
            <a:endPar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1600" y="804439"/>
            <a:ext cx="8441003" cy="47689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13"/>
          <p:cNvSpPr/>
          <p:nvPr/>
        </p:nvSpPr>
        <p:spPr>
          <a:xfrm>
            <a:off x="3184202" y="5219700"/>
            <a:ext cx="3053743" cy="86113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sng"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Trả lời:</a:t>
            </a:r>
            <a:endParaRPr kumimoji="0" lang="en-US" sz="3800" b="1" i="0" u="sng"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451068" y="6279485"/>
            <a:ext cx="17095787" cy="2826415"/>
          </a:xfrm>
          <a:prstGeom prst="rect">
            <a:avLst/>
          </a:prstGeom>
        </p:spPr>
        <p:txBody>
          <a:bodyPr wrap="square">
            <a:spAutoFit/>
          </a:bodyPr>
          <a:lstStyle/>
          <a:p>
            <a:pPr algn="just" fontAlgn="base">
              <a:lnSpc>
                <a:spcPct val="150000"/>
              </a:lnSpc>
              <a:spcAft>
                <a:spcPts val="800"/>
              </a:spcAft>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Quan sát hình ảnh đã cho ta thấy:</a:t>
            </a:r>
            <a:endParaRPr lang="en-US" sz="3800">
              <a:latin typeface="Arial" panose="020B0604020202020204" pitchFamily="34" charset="0"/>
              <a:ea typeface="Arial" panose="020B0604020202020204" pitchFamily="34" charset="0"/>
              <a:cs typeface="Arial" panose="020B0604020202020204" pitchFamily="34" charset="0"/>
            </a:endParaRPr>
          </a:p>
          <a:p>
            <a:pPr algn="just" fontAlgn="base">
              <a:lnSpc>
                <a:spcPct val="150000"/>
              </a:lnSpc>
              <a:spcAft>
                <a:spcPts val="800"/>
              </a:spcAft>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Đường thẳng được tạo bởi thanh ngang của cây cầu song song với mặt nước lúc tĩnh lặng.</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sp>
        <p:nvSpPr>
          <p:cNvPr id="17" name="Freeform 2"/>
          <p:cNvSpPr/>
          <p:nvPr/>
        </p:nvSpPr>
        <p:spPr>
          <a:xfrm>
            <a:off x="16850628" y="8724900"/>
            <a:ext cx="994895" cy="1333500"/>
          </a:xfrm>
          <a:custGeom>
            <a:avLst/>
            <a:gdLst/>
            <a:ahLst/>
            <a:cxnLst/>
            <a:rect l="l" t="t" r="r" b="b"/>
            <a:pathLst>
              <a:path w="2530602" h="4114800">
                <a:moveTo>
                  <a:pt x="0" y="0"/>
                </a:moveTo>
                <a:lnTo>
                  <a:pt x="2530602" y="0"/>
                </a:lnTo>
                <a:lnTo>
                  <a:pt x="2530602"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18"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505200" y="947714"/>
            <a:ext cx="1219200" cy="1131200"/>
          </a:xfrm>
          <a:prstGeom prst="rect">
            <a:avLst/>
          </a:prstGeom>
        </p:spPr>
      </p:pic>
    </p:spTree>
    <p:extLst>
      <p:ext uri="{BB962C8B-B14F-4D97-AF65-F5344CB8AC3E}">
        <p14:creationId xmlns:p14="http://schemas.microsoft.com/office/powerpoint/2010/main" val="390161251"/>
      </p:ext>
    </p:extLst>
  </p:cSld>
  <p:clrMapOvr>
    <a:masterClrMapping/>
  </p:clrMapOvr>
  <mc:AlternateContent xmlns:mc="http://schemas.openxmlformats.org/markup-compatibility/2006" xmlns:p14="http://schemas.microsoft.com/office/powerpoint/2010/main">
    <mc:Choice Requires="p14">
      <p:transition spd="slow" p14:dur="80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500"/>
                                        <p:tgtEl>
                                          <p:spTgt spid="7">
                                            <p:txEl>
                                              <p:pRg st="0" end="0"/>
                                            </p:txEl>
                                          </p:spTgt>
                                        </p:tgtEl>
                                      </p:cBhvr>
                                    </p:animEffect>
                                    <p:anim calcmode="lin" valueType="num">
                                      <p:cBhvr>
                                        <p:cTn id="24"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7">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500"/>
                                        <p:tgtEl>
                                          <p:spTgt spid="7">
                                            <p:txEl>
                                              <p:pRg st="1" end="1"/>
                                            </p:txEl>
                                          </p:spTgt>
                                        </p:tgtEl>
                                      </p:cBhvr>
                                    </p:animEffect>
                                    <p:anim calcmode="lin" valueType="num">
                                      <p:cBhvr>
                                        <p:cTn id="2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ectangle 7"/>
          <p:cNvSpPr/>
          <p:nvPr/>
        </p:nvSpPr>
        <p:spPr>
          <a:xfrm>
            <a:off x="228600" y="419100"/>
            <a:ext cx="17830800" cy="9525000"/>
          </a:xfrm>
          <a:prstGeom prst="rect">
            <a:avLst/>
          </a:prstGeom>
          <a:solidFill>
            <a:schemeClr val="bg1"/>
          </a:solidFill>
          <a:ln w="1079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7810499" y="723900"/>
            <a:ext cx="2667000" cy="914400"/>
            <a:chOff x="3154680" y="876300"/>
            <a:chExt cx="2667000" cy="1143000"/>
          </a:xfrm>
          <a:solidFill>
            <a:schemeClr val="accent5">
              <a:lumMod val="75000"/>
            </a:schemeClr>
          </a:solidFill>
        </p:grpSpPr>
        <p:sp>
          <p:nvSpPr>
            <p:cNvPr id="16" name="Flowchart: Terminator 15"/>
            <p:cNvSpPr/>
            <p:nvPr/>
          </p:nvSpPr>
          <p:spPr>
            <a:xfrm>
              <a:off x="3154680" y="876300"/>
              <a:ext cx="2667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610081" y="987956"/>
              <a:ext cx="2007281"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a:solidFill>
                    <a:schemeClr val="bg1"/>
                  </a:solidFill>
                  <a:latin typeface="Arial" panose="020B0604020202020204" pitchFamily="34" charset="0"/>
                  <a:ea typeface="Times New Roman" panose="02020603050405020304" pitchFamily="18" charset="0"/>
                  <a:cs typeface="Arial" panose="020B0604020202020204" pitchFamily="34" charset="0"/>
                </a:rPr>
                <a:t>1 </a:t>
              </a:r>
              <a:endPar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7" name="Rectangle 6"/>
          <p:cNvSpPr/>
          <p:nvPr/>
        </p:nvSpPr>
        <p:spPr>
          <a:xfrm>
            <a:off x="457200" y="1810077"/>
            <a:ext cx="17727097" cy="2723823"/>
          </a:xfrm>
          <a:prstGeom prst="rect">
            <a:avLst/>
          </a:prstGeom>
        </p:spPr>
        <p:txBody>
          <a:bodyPr wrap="none">
            <a:spAutoFit/>
          </a:bodyPr>
          <a:lstStyle/>
          <a:p>
            <a:pPr algn="just">
              <a:lnSpc>
                <a:spcPct val="150000"/>
              </a:lnSpc>
            </a:pPr>
            <a:r>
              <a:rPr lang="en-US" sz="3800" smtClean="0">
                <a:latin typeface="Arial" panose="020B0604020202020204" pitchFamily="34" charset="0"/>
                <a:ea typeface="Times New Roman" panose="02020603050405020304" pitchFamily="18" charset="0"/>
                <a:cs typeface="Arial" panose="020B0604020202020204" pitchFamily="34" charset="0"/>
              </a:rPr>
              <a:t>Cho tứ diện ABCD. Trong các mặt phẳng chứa các mặt của tứ diện, hãy cho biết</a:t>
            </a:r>
          </a:p>
          <a:p>
            <a:pPr marL="742950" indent="-742950" algn="just">
              <a:lnSpc>
                <a:spcPct val="150000"/>
              </a:lnSpc>
              <a:buAutoNum type="alphaLcParenR"/>
            </a:pPr>
            <a:r>
              <a:rPr lang="en-US" sz="3800" smtClean="0">
                <a:latin typeface="Arial" panose="020B0604020202020204" pitchFamily="34" charset="0"/>
                <a:ea typeface="Calibri" panose="020F0502020204030204" pitchFamily="34" charset="0"/>
                <a:cs typeface="Arial" panose="020B0604020202020204" pitchFamily="34" charset="0"/>
              </a:rPr>
              <a:t>Đường thẳng AB cắt các mặt phẳng nào?</a:t>
            </a:r>
          </a:p>
          <a:p>
            <a:pPr marL="742950" indent="-742950" algn="just">
              <a:lnSpc>
                <a:spcPct val="150000"/>
              </a:lnSpc>
              <a:buAutoNum type="alphaLcParenR"/>
            </a:pPr>
            <a:r>
              <a:rPr lang="en-US" sz="3800" smtClean="0">
                <a:latin typeface="Arial" panose="020B0604020202020204" pitchFamily="34" charset="0"/>
                <a:ea typeface="Calibri" panose="020F0502020204030204" pitchFamily="34" charset="0"/>
                <a:cs typeface="Arial" panose="020B0604020202020204" pitchFamily="34" charset="0"/>
              </a:rPr>
              <a:t>Đường thẳng AB nằm trong các mặt phẳng nào?</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Oval Callout 12"/>
          <p:cNvSpPr/>
          <p:nvPr/>
        </p:nvSpPr>
        <p:spPr>
          <a:xfrm>
            <a:off x="8347600" y="4838700"/>
            <a:ext cx="1592797" cy="7620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smtClean="0">
                <a:solidFill>
                  <a:prstClr val="black"/>
                </a:solidFill>
              </a:rPr>
              <a:t>Giải</a:t>
            </a:r>
            <a:endParaRPr lang="en-US" sz="3800" b="1" dirty="0">
              <a:solidFill>
                <a:prstClr val="black"/>
              </a:solidFill>
            </a:endParaRPr>
          </a:p>
        </p:txBody>
      </p:sp>
      <p:sp>
        <p:nvSpPr>
          <p:cNvPr id="14" name="Rectangle 13"/>
          <p:cNvSpPr/>
          <p:nvPr/>
        </p:nvSpPr>
        <p:spPr>
          <a:xfrm>
            <a:off x="560902" y="6114514"/>
            <a:ext cx="10564298" cy="3600986"/>
          </a:xfrm>
          <a:prstGeom prst="rect">
            <a:avLst/>
          </a:prstGeom>
        </p:spPr>
        <p:txBody>
          <a:bodyPr wrap="square">
            <a:spAutoFit/>
          </a:bodyPr>
          <a:lstStyle/>
          <a:p>
            <a:pPr marL="742950" lvl="0" indent="-742950" algn="just">
              <a:lnSpc>
                <a:spcPct val="150000"/>
              </a:lnSpc>
              <a:buFontTx/>
              <a:buAutoNum type="alphaLcParenR"/>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Đường thẳng AB cắt các mặt phẳng </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(ACD) và (BCD).</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marL="742950" lvl="0" indent="-742950" algn="just">
              <a:lnSpc>
                <a:spcPct val="150000"/>
              </a:lnSpc>
              <a:buFontTx/>
              <a:buAutoNum type="alphaLcParenR"/>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Đường thẳng AB nằm trong các mặt phẳng </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(ABC) và (ABD).</a:t>
            </a:r>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03" y="245201"/>
            <a:ext cx="1399835" cy="1174735"/>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44400" y="4816385"/>
            <a:ext cx="5043385" cy="4746715"/>
          </a:xfrm>
          <a:prstGeom prst="rect">
            <a:avLst/>
          </a:prstGeom>
        </p:spPr>
      </p:pic>
      <p:pic>
        <p:nvPicPr>
          <p:cNvPr id="22"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826528">
            <a:off x="16883884" y="8906237"/>
            <a:ext cx="1007803" cy="15212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9" dur="500"/>
                                        <p:tgtEl>
                                          <p:spTgt spid="1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xEl>
                                              <p:pRg st="1" end="1"/>
                                            </p:txEl>
                                          </p:spTgt>
                                        </p:tgtEl>
                                        <p:attrNameLst>
                                          <p:attrName>style.visibility</p:attrName>
                                        </p:attrNameLst>
                                      </p:cBhvr>
                                      <p:to>
                                        <p:strVal val="visible"/>
                                      </p:to>
                                    </p:set>
                                    <p:animEffect transition="in" filter="wipe(left)">
                                      <p:cBhvr>
                                        <p:cTn id="34"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571500"/>
            <a:ext cx="17373599" cy="907536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8735160">
            <a:off x="209177" y="7615275"/>
            <a:ext cx="1060682" cy="1601031"/>
          </a:xfrm>
          <a:prstGeom prst="rect">
            <a:avLst/>
          </a:prstGeom>
        </p:spPr>
      </p:pic>
      <p:pic>
        <p:nvPicPr>
          <p:cNvPr id="11"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786415">
            <a:off x="16537277" y="8986726"/>
            <a:ext cx="1530396" cy="1019626"/>
          </a:xfrm>
          <a:prstGeom prst="rect">
            <a:avLst/>
          </a:prstGeom>
        </p:spPr>
      </p:pic>
      <p:sp>
        <p:nvSpPr>
          <p:cNvPr id="30" name="Rectangle 29"/>
          <p:cNvSpPr/>
          <p:nvPr/>
        </p:nvSpPr>
        <p:spPr>
          <a:xfrm>
            <a:off x="6934200" y="723900"/>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smtClean="0">
                <a:ln w="0"/>
                <a:solidFill>
                  <a:srgbClr val="C00000"/>
                </a:solidFill>
                <a:latin typeface="Arial" panose="020B0604020202020204" pitchFamily="34" charset="0"/>
                <a:ea typeface="Times New Roman" panose="02020603050405020304" pitchFamily="18" charset="0"/>
                <a:cs typeface="Arial" panose="020B0604020202020204" pitchFamily="34" charset="0"/>
              </a:rPr>
              <a:t>LUYỆN TẬP 1</a:t>
            </a:r>
            <a:endParaRPr lang="en-US" sz="5000" b="1" dirty="0">
              <a:ln w="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1961258" y="2153841"/>
            <a:ext cx="14687043" cy="1846659"/>
          </a:xfrm>
          <a:prstGeom prst="rect">
            <a:avLst/>
          </a:prstGeom>
        </p:spPr>
        <p:txBody>
          <a:bodyPr wrap="square">
            <a:spAutoFit/>
          </a:bodyPr>
          <a:lstStyle/>
          <a:p>
            <a:pPr>
              <a:lnSpc>
                <a:spcPct val="150000"/>
              </a:lnSpc>
            </a:pPr>
            <a:r>
              <a:rPr lang="en-US" sz="3800" smtClean="0">
                <a:latin typeface="Arial" panose="020B0604020202020204" pitchFamily="34" charset="0"/>
                <a:ea typeface="Calibri" panose="020F0502020204030204" pitchFamily="34" charset="0"/>
              </a:rPr>
              <a:t>Trong Ví dụ 1, đường thẳng AC cắt các mặt phẳng nào, nằm trong các mặt phẳng nào?</a:t>
            </a:r>
            <a:endParaRPr lang="en-US" sz="3800" dirty="0"/>
          </a:p>
        </p:txBody>
      </p:sp>
      <p:sp>
        <p:nvSpPr>
          <p:cNvPr id="16" name="Oval Callout 15"/>
          <p:cNvSpPr/>
          <p:nvPr/>
        </p:nvSpPr>
        <p:spPr>
          <a:xfrm>
            <a:off x="8447529" y="4076700"/>
            <a:ext cx="1714500" cy="97593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smtClean="0">
                <a:solidFill>
                  <a:prstClr val="black"/>
                </a:solidFill>
              </a:rPr>
              <a:t>Giải</a:t>
            </a:r>
            <a:endParaRPr lang="en-US" sz="3800" b="1" dirty="0">
              <a:solidFill>
                <a:prstClr val="black"/>
              </a:solidFill>
            </a:endParaRPr>
          </a:p>
        </p:txBody>
      </p:sp>
      <p:pic>
        <p:nvPicPr>
          <p:cNvPr id="20" name="Picture 3"/>
          <p:cNvPicPr>
            <a:picLocks noChangeAspect="1"/>
          </p:cNvPicPr>
          <p:nvPr/>
        </p:nvPicPr>
        <p:blipFill>
          <a:blip r:embed="rId12">
            <a:extLst>
              <a:ext uri="{BEBA8EAE-BF5A-486C-A8C5-ECC9F3942E4B}">
                <a14:imgProps xmlns:a14="http://schemas.microsoft.com/office/drawing/2010/main">
                  <a14:imgLayer r:embed="rId13">
                    <a14:imgEffect>
                      <a14:brightnessContrast bright="-20000" contrast="20000"/>
                    </a14:imgEffect>
                  </a14:imgLayer>
                </a14:imgProps>
              </a:ext>
            </a:extLst>
          </a:blip>
          <a:srcRect/>
          <a:stretch>
            <a:fillRect/>
          </a:stretch>
        </p:blipFill>
        <p:spPr>
          <a:xfrm>
            <a:off x="975525" y="1503579"/>
            <a:ext cx="877547" cy="1556625"/>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50282" y="4687207"/>
            <a:ext cx="5043385" cy="4746715"/>
          </a:xfrm>
          <a:prstGeom prst="rect">
            <a:avLst/>
          </a:prstGeom>
        </p:spPr>
      </p:pic>
      <p:sp>
        <p:nvSpPr>
          <p:cNvPr id="6" name="Rectangle 5"/>
          <p:cNvSpPr/>
          <p:nvPr/>
        </p:nvSpPr>
        <p:spPr>
          <a:xfrm>
            <a:off x="8007028" y="5462604"/>
            <a:ext cx="9366572" cy="1738296"/>
          </a:xfrm>
          <a:prstGeom prst="rect">
            <a:avLst/>
          </a:prstGeom>
        </p:spPr>
        <p:txBody>
          <a:bodyPr wrap="square">
            <a:spAutoFit/>
          </a:bodyPr>
          <a:lstStyle/>
          <a:p>
            <a:pPr marL="571500" indent="-571500" fontAlgn="base">
              <a:lnSpc>
                <a:spcPct val="150000"/>
              </a:lnSpc>
              <a:buFontTx/>
              <a:buChar char="-"/>
            </a:pPr>
            <a:r>
              <a:rPr lang="en-US" sz="3800" smtClean="0">
                <a:solidFill>
                  <a:srgbClr val="000000"/>
                </a:solidFill>
                <a:latin typeface="Arial" panose="020B0604020202020204" pitchFamily="34" charset="0"/>
                <a:ea typeface="Times New Roman" panose="02020603050405020304" pitchFamily="18" charset="0"/>
                <a:cs typeface="Arial" panose="020B0604020202020204" pitchFamily="34" charset="0"/>
              </a:rPr>
              <a:t>Đường </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thẳng AC cắt các mặt phẳng: (BCD) và (ABD</a:t>
            </a:r>
            <a:r>
              <a:rPr lang="en-US" sz="380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p>
        </p:txBody>
      </p:sp>
      <p:sp>
        <p:nvSpPr>
          <p:cNvPr id="7" name="Rectangle 6"/>
          <p:cNvSpPr/>
          <p:nvPr/>
        </p:nvSpPr>
        <p:spPr>
          <a:xfrm>
            <a:off x="8007028" y="7368927"/>
            <a:ext cx="9442772" cy="1738296"/>
          </a:xfrm>
          <a:prstGeom prst="rect">
            <a:avLst/>
          </a:prstGeom>
        </p:spPr>
        <p:txBody>
          <a:bodyPr wrap="square">
            <a:spAutoFit/>
          </a:bodyPr>
          <a:lstStyle/>
          <a:p>
            <a:pPr marL="571500" lvl="0" indent="-571500" fontAlgn="base">
              <a:lnSpc>
                <a:spcPct val="150000"/>
              </a:lnSpc>
              <a:buFontTx/>
              <a:buChar char="-"/>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Đường thẳng AC nằm trong mặt phẳng: (ABC) và (ACD).</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8817571"/>
      </p:ext>
    </p:extLst>
  </p:cSld>
  <p:clrMapOvr>
    <a:masterClrMapping/>
  </p:clrMapOvr>
  <mc:AlternateContent xmlns:mc="http://schemas.openxmlformats.org/markup-compatibility/2006" xmlns:p14="http://schemas.microsoft.com/office/powerpoint/2010/main">
    <mc:Choice Requires="p14">
      <p:transition spd="slow" p14:dur="8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anim calcmode="lin" valueType="num">
                                      <p:cBhvr>
                                        <p:cTn id="35" dur="500" fill="hold"/>
                                        <p:tgtEl>
                                          <p:spTgt spid="7"/>
                                        </p:tgtEl>
                                        <p:attrNameLst>
                                          <p:attrName>ppt_x</p:attrName>
                                        </p:attrNameLst>
                                      </p:cBhvr>
                                      <p:tavLst>
                                        <p:tav tm="0">
                                          <p:val>
                                            <p:strVal val="#ppt_x"/>
                                          </p:val>
                                        </p:tav>
                                        <p:tav tm="100000">
                                          <p:val>
                                            <p:strVal val="#ppt_x"/>
                                          </p:val>
                                        </p:tav>
                                      </p:tavLst>
                                    </p:anim>
                                    <p:anim calcmode="lin" valueType="num">
                                      <p:cBhvr>
                                        <p:cTn id="3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p:bldP spid="16" grpId="0" animBg="1"/>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4953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8"/>
              </a:ext>
            </a:extLst>
          </a:blip>
          <a:srcRect/>
          <a:stretch>
            <a:fillRect/>
          </a:stretch>
        </p:blipFill>
        <p:spPr>
          <a:xfrm>
            <a:off x="5292777" y="6819901"/>
            <a:ext cx="8194623" cy="3124200"/>
          </a:xfrm>
          <a:prstGeom prst="rect">
            <a:avLst/>
          </a:prstGeom>
        </p:spPr>
      </p:pic>
      <p:grpSp>
        <p:nvGrpSpPr>
          <p:cNvPr id="13" name="Group 12"/>
          <p:cNvGrpSpPr/>
          <p:nvPr/>
        </p:nvGrpSpPr>
        <p:grpSpPr>
          <a:xfrm>
            <a:off x="2154926" y="1339312"/>
            <a:ext cx="1976440" cy="1883404"/>
            <a:chOff x="3406404" y="3088476"/>
            <a:chExt cx="1308629" cy="1214763"/>
          </a:xfrm>
          <a:solidFill>
            <a:srgbClr val="92D050"/>
          </a:solidFill>
        </p:grpSpPr>
        <p:grpSp>
          <p:nvGrpSpPr>
            <p:cNvPr id="14" name="Group 4"/>
            <p:cNvGrpSpPr/>
            <p:nvPr/>
          </p:nvGrpSpPr>
          <p:grpSpPr>
            <a:xfrm>
              <a:off x="3406404" y="3088476"/>
              <a:ext cx="1308629" cy="1214763"/>
              <a:chOff x="240953" y="-67507"/>
              <a:chExt cx="5882262" cy="6000744"/>
            </a:xfrm>
            <a:grpFill/>
          </p:grpSpPr>
          <p:sp>
            <p:nvSpPr>
              <p:cNvPr id="16" name="Freeform 5"/>
              <p:cNvSpPr/>
              <p:nvPr/>
            </p:nvSpPr>
            <p:spPr>
              <a:xfrm>
                <a:off x="240953" y="-67507"/>
                <a:ext cx="5882262" cy="6000744"/>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9966"/>
              </a:solidFill>
            </p:spPr>
          </p:sp>
        </p:grpSp>
        <p:sp>
          <p:nvSpPr>
            <p:cNvPr id="15" name="TextBox 15"/>
            <p:cNvSpPr txBox="1"/>
            <p:nvPr/>
          </p:nvSpPr>
          <p:spPr>
            <a:xfrm>
              <a:off x="3556585" y="3615173"/>
              <a:ext cx="1011619" cy="393959"/>
            </a:xfrm>
            <a:prstGeom prst="rect">
              <a:avLst/>
            </a:prstGeom>
            <a:noFill/>
          </p:spPr>
          <p:txBody>
            <a:bodyPr wrap="square"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02</a:t>
              </a:r>
              <a:endPar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Rectangle 16"/>
          <p:cNvSpPr/>
          <p:nvPr/>
        </p:nvSpPr>
        <p:spPr>
          <a:xfrm>
            <a:off x="2722588" y="3467100"/>
            <a:ext cx="13335000" cy="2258054"/>
          </a:xfrm>
          <a:prstGeom prst="rect">
            <a:avLst/>
          </a:prstGeom>
        </p:spPr>
        <p:txBody>
          <a:bodyPr wrap="square">
            <a:spAutoFit/>
          </a:bodyPr>
          <a:lstStyle/>
          <a:p>
            <a:pPr algn="ctr">
              <a:lnSpc>
                <a:spcPct val="150000"/>
              </a:lnSpc>
              <a:spcBef>
                <a:spcPts val="600"/>
              </a:spcBef>
              <a:spcAft>
                <a:spcPts val="800"/>
              </a:spcAft>
            </a:pPr>
            <a:r>
              <a:rPr lang="vi-VN" sz="5000" b="1">
                <a:solidFill>
                  <a:prstClr val="black"/>
                </a:solidFill>
                <a:ea typeface="Calibri" panose="020F0502020204030204" pitchFamily="34" charset="0"/>
                <a:cs typeface="Arial" panose="020B0604020202020204" pitchFamily="34" charset="0"/>
              </a:rPr>
              <a:t>Điều kiện và tính chất của đường thẳng song song với mặt phẳng</a:t>
            </a:r>
            <a:endParaRPr lang="vi-VN" sz="5000" b="1" dirty="0">
              <a:solidFill>
                <a:prstClr val="black"/>
              </a:solidFill>
              <a:ea typeface="Calibri" panose="020F0502020204030204" pitchFamily="34" charset="0"/>
              <a:cs typeface="Arial" panose="020B0604020202020204" pitchFamily="34" charset="0"/>
            </a:endParaRPr>
          </a:p>
        </p:txBody>
      </p:sp>
      <p:pic>
        <p:nvPicPr>
          <p:cNvPr id="18" name="Picture 5"/>
          <p:cNvPicPr>
            <a:picLocks noChangeAspect="1"/>
          </p:cNvPicPr>
          <p:nvPr/>
        </p:nvPicPr>
        <p:blipFill>
          <a:blip r:embed="rId4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785137">
            <a:off x="15645306" y="663668"/>
            <a:ext cx="1532221" cy="1660944"/>
          </a:xfrm>
          <a:prstGeom prst="rect">
            <a:avLst/>
          </a:prstGeom>
        </p:spPr>
      </p:pic>
      <p:pic>
        <p:nvPicPr>
          <p:cNvPr id="19" name="Picture 4"/>
          <p:cNvPicPr>
            <a:picLocks noChangeAspect="1"/>
          </p:cNvPicPr>
          <p:nvPr/>
        </p:nvPicPr>
        <p:blipFill>
          <a:blip r:embed="rId5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6200000">
            <a:off x="16584285" y="158947"/>
            <a:ext cx="1098542" cy="1658177"/>
          </a:xfrm>
          <a:prstGeom prst="rect">
            <a:avLst/>
          </a:prstGeom>
        </p:spPr>
      </p:pic>
    </p:spTree>
    <p:extLst>
      <p:ext uri="{BB962C8B-B14F-4D97-AF65-F5344CB8AC3E}">
        <p14:creationId xmlns:p14="http://schemas.microsoft.com/office/powerpoint/2010/main" val="4269821902"/>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228600" y="174458"/>
            <a:ext cx="17907000" cy="99441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3366413">
            <a:off x="16489294" y="9079262"/>
            <a:ext cx="1055946" cy="1801541"/>
          </a:xfrm>
          <a:prstGeom prst="rect">
            <a:avLst/>
          </a:prstGeom>
        </p:spPr>
      </p:pic>
      <p:sp>
        <p:nvSpPr>
          <p:cNvPr id="9" name="Rectangle 8"/>
          <p:cNvSpPr/>
          <p:nvPr/>
        </p:nvSpPr>
        <p:spPr>
          <a:xfrm>
            <a:off x="811879" y="1257300"/>
            <a:ext cx="9627521" cy="3600986"/>
          </a:xfrm>
          <a:prstGeom prst="rect">
            <a:avLst/>
          </a:prstGeom>
        </p:spPr>
        <p:txBody>
          <a:bodyPr wrap="square">
            <a:spAutoFit/>
          </a:bodyPr>
          <a:lstStyle/>
          <a:p>
            <a:pPr marL="30480" marR="30480" algn="just">
              <a:lnSpc>
                <a:spcPct val="150000"/>
              </a:lnSpc>
            </a:pPr>
            <a:r>
              <a:rPr lang="vi-VN" sz="3800">
                <a:solidFill>
                  <a:srgbClr val="000000"/>
                </a:solidFill>
                <a:ea typeface="Times New Roman" panose="02020603050405020304" pitchFamily="18" charset="0"/>
                <a:cs typeface="Arial" panose="020B0604020202020204" pitchFamily="34" charset="0"/>
              </a:rPr>
              <a:t>Cho đường thẳng a không nằm trong mặt phẳng (P) và a song song với đường thẳng b nằm trong (P). Gọi (Q) là mặt phẳng chứa a và </a:t>
            </a:r>
            <a:r>
              <a:rPr lang="vi-VN" sz="3800" smtClean="0">
                <a:solidFill>
                  <a:srgbClr val="000000"/>
                </a:solidFill>
                <a:ea typeface="Times New Roman" panose="02020603050405020304" pitchFamily="18" charset="0"/>
                <a:cs typeface="Arial" panose="020B0604020202020204" pitchFamily="34" charset="0"/>
              </a:rPr>
              <a:t>b</a:t>
            </a:r>
            <a:r>
              <a:rPr lang="en-US" sz="3800">
                <a:solidFill>
                  <a:srgbClr val="000000"/>
                </a:solidFill>
                <a:ea typeface="Times New Roman" panose="02020603050405020304" pitchFamily="18" charset="0"/>
                <a:cs typeface="Arial" panose="020B0604020202020204" pitchFamily="34" charset="0"/>
              </a:rPr>
              <a:t> </a:t>
            </a:r>
            <a:r>
              <a:rPr lang="en-US" sz="3800" smtClean="0">
                <a:solidFill>
                  <a:srgbClr val="000000"/>
                </a:solidFill>
                <a:latin typeface="Arial" panose="020B0604020202020204" pitchFamily="34" charset="0"/>
                <a:ea typeface="Times New Roman" panose="02020603050405020304" pitchFamily="18" charset="0"/>
                <a:cs typeface="Arial" panose="020B0604020202020204" pitchFamily="34" charset="0"/>
              </a:rPr>
              <a:t>(hình bên).</a:t>
            </a:r>
          </a:p>
        </p:txBody>
      </p:sp>
      <p:pic>
        <p:nvPicPr>
          <p:cNvPr id="17" name="Picture 16"/>
          <p:cNvPicPr>
            <a:picLocks noChangeAspect="1"/>
          </p:cNvPicPr>
          <p:nvPr/>
        </p:nvPicPr>
        <p:blipFill>
          <a:blip r:embed="rId7" cstate="print">
            <a:duotone>
              <a:schemeClr val="accent2">
                <a:shade val="45000"/>
                <a:satMod val="135000"/>
              </a:schemeClr>
              <a:prstClr val="white"/>
            </a:duotone>
            <a:extLst>
              <a:ext uri="{BEBA8EAE-BF5A-486C-A8C5-ECC9F3942E4B}">
                <a14:imgProps xmlns:a14="http://schemas.microsoft.com/office/drawing/2010/main">
                  <a14:imgLayer r:embed="rId8">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64279" y="342900"/>
            <a:ext cx="1032846" cy="963915"/>
          </a:xfrm>
          <a:prstGeom prst="rect">
            <a:avLst/>
          </a:prstGeom>
        </p:spPr>
      </p:pic>
      <p:sp>
        <p:nvSpPr>
          <p:cNvPr id="22" name="TextBox 21"/>
          <p:cNvSpPr txBox="1"/>
          <p:nvPr/>
        </p:nvSpPr>
        <p:spPr>
          <a:xfrm>
            <a:off x="2068564" y="54481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 2:</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3" name="Rectangle 22"/>
          <p:cNvSpPr/>
          <p:nvPr/>
        </p:nvSpPr>
        <p:spPr>
          <a:xfrm>
            <a:off x="1752600" y="6949367"/>
            <a:ext cx="3053743" cy="86113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sng"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Trả lời:</a:t>
            </a:r>
            <a:endParaRPr kumimoji="0" lang="en-US" sz="38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a:picLocks noChangeAspect="1"/>
          </p:cNvPicPr>
          <p:nvPr/>
        </p:nvPicPr>
        <p:blipFill>
          <a:blip r:embed="rId9"/>
          <a:stretch>
            <a:fillRect/>
          </a:stretch>
        </p:blipFill>
        <p:spPr>
          <a:xfrm>
            <a:off x="10820400" y="1181100"/>
            <a:ext cx="7088508" cy="3460795"/>
          </a:xfrm>
          <a:prstGeom prst="rect">
            <a:avLst/>
          </a:prstGeom>
        </p:spPr>
      </p:pic>
      <p:sp>
        <p:nvSpPr>
          <p:cNvPr id="12" name="Rectangle 11"/>
          <p:cNvSpPr/>
          <p:nvPr/>
        </p:nvSpPr>
        <p:spPr>
          <a:xfrm>
            <a:off x="838200" y="4914900"/>
            <a:ext cx="16918308" cy="1846659"/>
          </a:xfrm>
          <a:prstGeom prst="rect">
            <a:avLst/>
          </a:prstGeom>
        </p:spPr>
        <p:txBody>
          <a:bodyPr wrap="square">
            <a:spAutoFit/>
          </a:bodyPr>
          <a:lstStyle/>
          <a:p>
            <a:pPr marL="30480" marR="30480" lvl="0" algn="just">
              <a:lnSpc>
                <a:spcPct val="150000"/>
              </a:lnSpc>
            </a:pPr>
            <a:r>
              <a:rPr lang="vi-VN" sz="3800">
                <a:solidFill>
                  <a:srgbClr val="000000"/>
                </a:solidFill>
                <a:ea typeface="Times New Roman" panose="02020603050405020304" pitchFamily="18" charset="0"/>
                <a:cs typeface="Arial" panose="020B0604020202020204" pitchFamily="34" charset="0"/>
              </a:rPr>
              <a:t>Nếu a và (P) cắt nhau tại điểm M thì M có thuộc (Q) và M có thuộc b hay không? Hãy rút ra kết luận sau khi trả lời các câu hỏi trên.</a:t>
            </a:r>
            <a:endParaRPr lang="vi-VN" sz="3800" dirty="0">
              <a:solidFill>
                <a:srgbClr val="000000"/>
              </a:solidFill>
              <a:ea typeface="Times New Roman" panose="02020603050405020304" pitchFamily="18" charset="0"/>
              <a:cs typeface="Arial" panose="020B0604020202020204" pitchFamily="34" charset="0"/>
            </a:endParaRPr>
          </a:p>
        </p:txBody>
      </p:sp>
      <p:sp>
        <p:nvSpPr>
          <p:cNvPr id="24" name="Rectangle 23"/>
          <p:cNvSpPr/>
          <p:nvPr/>
        </p:nvSpPr>
        <p:spPr>
          <a:xfrm>
            <a:off x="992352" y="7962900"/>
            <a:ext cx="16764155" cy="1846659"/>
          </a:xfrm>
          <a:prstGeom prst="rect">
            <a:avLst/>
          </a:prstGeom>
        </p:spPr>
        <p:txBody>
          <a:bodyPr wrap="square">
            <a:spAutoFit/>
          </a:bodyPr>
          <a:lstStyle/>
          <a:p>
            <a:pPr algn="just">
              <a:lnSpc>
                <a:spcPct val="150000"/>
              </a:lnSpc>
            </a:pPr>
            <a:r>
              <a:rPr lang="nl-NL" sz="3800">
                <a:solidFill>
                  <a:srgbClr val="000000"/>
                </a:solidFill>
                <a:latin typeface="Arial" panose="020B0604020202020204" pitchFamily="34" charset="0"/>
                <a:ea typeface="Calibri" panose="020F0502020204030204" pitchFamily="34" charset="0"/>
                <a:cs typeface="Arial" panose="020B0604020202020204" pitchFamily="34" charset="0"/>
              </a:rPr>
              <a:t>- Vì a thuộc Q nên nếu a cắt (P) tại M, thì M thuộc giao tuyến của (P) và (Q).</a:t>
            </a:r>
            <a:endParaRPr lang="en-US" sz="3800">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nl-NL" sz="3800">
                <a:solidFill>
                  <a:srgbClr val="000000"/>
                </a:solidFill>
                <a:latin typeface="Arial" panose="020B0604020202020204" pitchFamily="34" charset="0"/>
                <a:ea typeface="Calibri" panose="020F0502020204030204" pitchFamily="34" charset="0"/>
                <a:cs typeface="Arial" panose="020B0604020202020204" pitchFamily="34" charset="0"/>
              </a:rPr>
              <a:t>Vậy suy ra M thuộc b.</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sp>
        <p:nvSpPr>
          <p:cNvPr id="25" name="Freeform 5"/>
          <p:cNvSpPr/>
          <p:nvPr/>
        </p:nvSpPr>
        <p:spPr>
          <a:xfrm>
            <a:off x="17017267" y="361970"/>
            <a:ext cx="1041193" cy="804070"/>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290477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37" dur="500"/>
                                        <p:tgtEl>
                                          <p:spTgt spid="24">
                                            <p:txEl>
                                              <p:pRg st="0" end="0"/>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40"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P spid="23"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228600" y="174458"/>
            <a:ext cx="17907000" cy="99441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3366413">
            <a:off x="16489294" y="9079262"/>
            <a:ext cx="1055946" cy="1801541"/>
          </a:xfrm>
          <a:prstGeom prst="rect">
            <a:avLst/>
          </a:prstGeom>
        </p:spPr>
      </p:pic>
      <p:sp>
        <p:nvSpPr>
          <p:cNvPr id="9" name="Rectangle 8"/>
          <p:cNvSpPr/>
          <p:nvPr/>
        </p:nvSpPr>
        <p:spPr>
          <a:xfrm>
            <a:off x="811879" y="1257300"/>
            <a:ext cx="9627521" cy="3600986"/>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Cho đường thẳng a không nằm trong mặt phẳng (P) và a song song với đường thẳng b nằm trong (P). Gọi (Q) là mặt phẳng chứa a và </a:t>
            </a:r>
            <a:r>
              <a:rPr kumimoji="0" lang="vi-VN" sz="38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38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Arial" panose="020B0604020202020204" pitchFamily="34" charset="0"/>
              </a:rPr>
              <a:t> </a:t>
            </a: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(hình bên).</a:t>
            </a:r>
          </a:p>
        </p:txBody>
      </p:sp>
      <p:pic>
        <p:nvPicPr>
          <p:cNvPr id="17" name="Picture 16"/>
          <p:cNvPicPr>
            <a:picLocks noChangeAspect="1"/>
          </p:cNvPicPr>
          <p:nvPr/>
        </p:nvPicPr>
        <p:blipFill>
          <a:blip r:embed="rId7" cstate="print">
            <a:duotone>
              <a:schemeClr val="accent2">
                <a:shade val="45000"/>
                <a:satMod val="135000"/>
              </a:schemeClr>
              <a:prstClr val="white"/>
            </a:duotone>
            <a:extLst>
              <a:ext uri="{BEBA8EAE-BF5A-486C-A8C5-ECC9F3942E4B}">
                <a14:imgProps xmlns:a14="http://schemas.microsoft.com/office/drawing/2010/main">
                  <a14:imgLayer r:embed="rId8">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64279" y="342900"/>
            <a:ext cx="1032846" cy="963915"/>
          </a:xfrm>
          <a:prstGeom prst="rect">
            <a:avLst/>
          </a:prstGeom>
        </p:spPr>
      </p:pic>
      <p:sp>
        <p:nvSpPr>
          <p:cNvPr id="22" name="TextBox 21"/>
          <p:cNvSpPr txBox="1"/>
          <p:nvPr/>
        </p:nvSpPr>
        <p:spPr>
          <a:xfrm>
            <a:off x="2068564" y="54481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 2:</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3" name="Rectangle 22"/>
          <p:cNvSpPr/>
          <p:nvPr/>
        </p:nvSpPr>
        <p:spPr>
          <a:xfrm>
            <a:off x="1752600" y="6949367"/>
            <a:ext cx="3053743" cy="86113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sng"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Trả lời:</a:t>
            </a:r>
            <a:endParaRPr kumimoji="0" lang="en-US" sz="38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a:picLocks noChangeAspect="1"/>
          </p:cNvPicPr>
          <p:nvPr/>
        </p:nvPicPr>
        <p:blipFill>
          <a:blip r:embed="rId9"/>
          <a:stretch>
            <a:fillRect/>
          </a:stretch>
        </p:blipFill>
        <p:spPr>
          <a:xfrm>
            <a:off x="10820400" y="1181100"/>
            <a:ext cx="7088508" cy="3460795"/>
          </a:xfrm>
          <a:prstGeom prst="rect">
            <a:avLst/>
          </a:prstGeom>
        </p:spPr>
      </p:pic>
      <p:sp>
        <p:nvSpPr>
          <p:cNvPr id="12" name="Rectangle 11"/>
          <p:cNvSpPr/>
          <p:nvPr/>
        </p:nvSpPr>
        <p:spPr>
          <a:xfrm>
            <a:off x="838200" y="4914900"/>
            <a:ext cx="16918308" cy="1846659"/>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Nếu a và (P) cắt nhau tại điểm M thì M có thuộc (Q) và M có thuộc b hay không? Hãy rút ra kết luận sau khi trả lời các câu hỏi trên.</a:t>
            </a:r>
            <a:endParaRPr kumimoji="0" lang="vi-VN"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5" name="Freeform 5"/>
          <p:cNvSpPr/>
          <p:nvPr/>
        </p:nvSpPr>
        <p:spPr>
          <a:xfrm>
            <a:off x="17017267" y="361970"/>
            <a:ext cx="1041193" cy="804070"/>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mc:AlternateContent xmlns:mc="http://schemas.openxmlformats.org/markup-compatibility/2006" xmlns:a14="http://schemas.microsoft.com/office/drawing/2010/main">
        <mc:Choice Requires="a14">
          <p:sp>
            <p:nvSpPr>
              <p:cNvPr id="13" name="Rectangle 12"/>
              <p:cNvSpPr/>
              <p:nvPr/>
            </p:nvSpPr>
            <p:spPr>
              <a:xfrm>
                <a:off x="1962899" y="7984958"/>
                <a:ext cx="15773556" cy="1846659"/>
              </a:xfrm>
              <a:prstGeom prst="rect">
                <a:avLst/>
              </a:prstGeom>
            </p:spPr>
            <p:txBody>
              <a:bodyPr wrap="square">
                <a:spAutoFit/>
              </a:bodyPr>
              <a:lstStyle/>
              <a:p>
                <a:pPr algn="just">
                  <a:lnSpc>
                    <a:spcPct val="150000"/>
                  </a:lnSpc>
                </a:pPr>
                <a14:m>
                  <m:oMath xmlns:m="http://schemas.openxmlformats.org/officeDocument/2006/math">
                    <m:r>
                      <a:rPr lang="nl-NL" sz="3800" b="1"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m:t>
                    </m:r>
                  </m:oMath>
                </a14:m>
                <a:r>
                  <a:rPr lang="nl-NL" sz="3800" b="1" i="1" smtClean="0">
                    <a:solidFill>
                      <a:srgbClr val="000000"/>
                    </a:solidFill>
                    <a:latin typeface="Arial" panose="020B0604020202020204" pitchFamily="34" charset="0"/>
                    <a:ea typeface="Calibri" panose="020F0502020204030204" pitchFamily="34" charset="0"/>
                    <a:cs typeface="Arial" panose="020B0604020202020204" pitchFamily="34" charset="0"/>
                  </a:rPr>
                  <a:t> Kết </a:t>
                </a:r>
                <a:r>
                  <a:rPr lang="nl-NL" sz="3800" b="1" i="1">
                    <a:solidFill>
                      <a:srgbClr val="000000"/>
                    </a:solidFill>
                    <a:latin typeface="Arial" panose="020B0604020202020204" pitchFamily="34" charset="0"/>
                    <a:ea typeface="Calibri" panose="020F0502020204030204" pitchFamily="34" charset="0"/>
                    <a:cs typeface="Arial" panose="020B0604020202020204" pitchFamily="34" charset="0"/>
                  </a:rPr>
                  <a:t>luận: </a:t>
                </a:r>
                <a:r>
                  <a:rPr lang="nl-NL" sz="3800">
                    <a:solidFill>
                      <a:srgbClr val="000000"/>
                    </a:solidFill>
                    <a:latin typeface="Arial" panose="020B0604020202020204" pitchFamily="34" charset="0"/>
                    <a:ea typeface="Calibri" panose="020F0502020204030204" pitchFamily="34" charset="0"/>
                    <a:cs typeface="Arial" panose="020B0604020202020204" pitchFamily="34" charset="0"/>
                  </a:rPr>
                  <a:t>Nếu a không nằm trong (P) và song song với b thuộc (P) thì a song song với (P) hay a và (P) không có điểm chung.</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962899" y="7984958"/>
                <a:ext cx="15773556" cy="1846659"/>
              </a:xfrm>
              <a:prstGeom prst="rect">
                <a:avLst/>
              </a:prstGeom>
              <a:blipFill>
                <a:blip r:embed="rId12"/>
                <a:stretch>
                  <a:fillRect l="-1275" r="-1236" b="-6271"/>
                </a:stretch>
              </a:blipFill>
            </p:spPr>
            <p:txBody>
              <a:bodyPr/>
              <a:lstStyle/>
              <a:p>
                <a:r>
                  <a:rPr lang="en-US">
                    <a:noFill/>
                  </a:rPr>
                  <a:t> </a:t>
                </a:r>
              </a:p>
            </p:txBody>
          </p:sp>
        </mc:Fallback>
      </mc:AlternateContent>
    </p:spTree>
    <p:extLst>
      <p:ext uri="{BB962C8B-B14F-4D97-AF65-F5344CB8AC3E}">
        <p14:creationId xmlns:p14="http://schemas.microsoft.com/office/powerpoint/2010/main" val="189643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342900"/>
            <a:ext cx="17373599" cy="96012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5"/>
          <p:cNvSpPr/>
          <p:nvPr/>
        </p:nvSpPr>
        <p:spPr>
          <a:xfrm rot="1171939" flipH="1">
            <a:off x="404435" y="538290"/>
            <a:ext cx="1335114" cy="966176"/>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grpSp>
        <p:nvGrpSpPr>
          <p:cNvPr id="17" name="Group 16"/>
          <p:cNvGrpSpPr/>
          <p:nvPr/>
        </p:nvGrpSpPr>
        <p:grpSpPr>
          <a:xfrm>
            <a:off x="6196050" y="342900"/>
            <a:ext cx="5895897" cy="1436835"/>
            <a:chOff x="5868874" y="411479"/>
            <a:chExt cx="4724400" cy="1436835"/>
          </a:xfrm>
        </p:grpSpPr>
        <p:sp>
          <p:nvSpPr>
            <p:cNvPr id="18" name="Round Same Side Corner Rectangle 17"/>
            <p:cNvSpPr/>
            <p:nvPr/>
          </p:nvSpPr>
          <p:spPr>
            <a:xfrm flipH="1" flipV="1">
              <a:off x="6019800" y="411479"/>
              <a:ext cx="4422548" cy="1436835"/>
            </a:xfrm>
            <a:prstGeom prst="round2SameRect">
              <a:avLst>
                <a:gd name="adj1" fmla="val 36667"/>
                <a:gd name="adj2" fmla="val 0"/>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5868874" y="761192"/>
              <a:ext cx="47244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KẾT LUẬN</a:t>
              </a:r>
              <a:endParaRPr kumimoji="0" lang="en-US" sz="5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0" name="Rectangle 9"/>
          <p:cNvSpPr/>
          <p:nvPr/>
        </p:nvSpPr>
        <p:spPr>
          <a:xfrm>
            <a:off x="1828800" y="2400300"/>
            <a:ext cx="14554200" cy="3208571"/>
          </a:xfrm>
          <a:prstGeom prst="rect">
            <a:avLst/>
          </a:prstGeom>
        </p:spPr>
        <p:txBody>
          <a:bodyPr wrap="square">
            <a:spAutoFit/>
          </a:bodyPr>
          <a:lstStyle/>
          <a:p>
            <a:pPr lvl="0" algn="just">
              <a:lnSpc>
                <a:spcPct val="150000"/>
              </a:lnSpc>
            </a:pPr>
            <a:r>
              <a:rPr lang="vi-VN" sz="4500">
                <a:solidFill>
                  <a:srgbClr val="1F497D"/>
                </a:solidFill>
                <a:ea typeface="Times New Roman" panose="02020603050405020304" pitchFamily="18" charset="0"/>
                <a:cs typeface="Arial" panose="020B0604020202020204" pitchFamily="34" charset="0"/>
              </a:rPr>
              <a:t>Nếu đường thẳng a không nằm trong mặt phẳng (P) và song song với một đường thẳng nằm trong (P) thì a song song với (P).</a:t>
            </a:r>
          </a:p>
        </p:txBody>
      </p:sp>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colorTemperature colorTemp="5900"/>
                    </a14:imgEffect>
                    <a14:imgEffect>
                      <a14:brightnessContrast contrast="-40000"/>
                    </a14:imgEffect>
                  </a14:imgLayer>
                </a14:imgProps>
              </a:ext>
            </a:extLst>
          </a:blip>
          <a:stretch>
            <a:fillRect/>
          </a:stretch>
        </p:blipFill>
        <p:spPr>
          <a:xfrm>
            <a:off x="6196050" y="7259875"/>
            <a:ext cx="6453147" cy="2855675"/>
          </a:xfrm>
          <a:prstGeom prst="rect">
            <a:avLst/>
          </a:prstGeom>
        </p:spPr>
      </p:pic>
    </p:spTree>
    <p:extLst>
      <p:ext uri="{BB962C8B-B14F-4D97-AF65-F5344CB8AC3E}">
        <p14:creationId xmlns:p14="http://schemas.microsoft.com/office/powerpoint/2010/main" val="4929599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298668" y="419100"/>
            <a:ext cx="17546855" cy="94488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4244406">
            <a:off x="760598" y="8830498"/>
            <a:ext cx="1130115" cy="1705834"/>
          </a:xfrm>
          <a:prstGeom prst="rect">
            <a:avLst/>
          </a:prstGeom>
        </p:spPr>
      </p:pic>
      <p:sp>
        <p:nvSpPr>
          <p:cNvPr id="16" name="Rectangle 15"/>
          <p:cNvSpPr/>
          <p:nvPr/>
        </p:nvSpPr>
        <p:spPr>
          <a:xfrm>
            <a:off x="2057400" y="1170127"/>
            <a:ext cx="14935200" cy="1846659"/>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Phát</a:t>
            </a:r>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biểu trên còn đúng không nếu bỏ điều kiện “a không nằm trong mặt phẳng (P)”?</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4" name="Rectangle 13"/>
          <p:cNvSpPr/>
          <p:nvPr/>
        </p:nvSpPr>
        <p:spPr>
          <a:xfrm>
            <a:off x="7998128" y="3355836"/>
            <a:ext cx="3053743" cy="90159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sng"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Trả lời:</a:t>
            </a:r>
            <a:endParaRPr kumimoji="0" lang="en-US" sz="4000" b="1" i="0" u="sng"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2057400" y="4769386"/>
            <a:ext cx="14935200" cy="2964914"/>
          </a:xfrm>
          <a:prstGeom prst="rect">
            <a:avLst/>
          </a:prstGeom>
        </p:spPr>
        <p:txBody>
          <a:bodyPr wrap="square">
            <a:spAutoFit/>
          </a:bodyPr>
          <a:lstStyle/>
          <a:p>
            <a:pPr lvl="0" algn="just" fontAlgn="base">
              <a:lnSpc>
                <a:spcPct val="150000"/>
              </a:lnSpc>
              <a:spcAft>
                <a:spcPts val="80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Phát biểu trên không còn đúng nếu bỏ điều kiện "a không nằm trong mặt phẳng (P)". </a:t>
            </a:r>
            <a:endPar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lvl="0" algn="just" fontAlgn="base">
              <a:lnSpc>
                <a:spcPct val="150000"/>
              </a:lnSpc>
              <a:spcAft>
                <a:spcPts val="800"/>
              </a:spcAft>
            </a:pP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Vì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khi đó, có thể a thuộc mặt phẳng (P).</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17" name="Freeform 2"/>
          <p:cNvSpPr/>
          <p:nvPr/>
        </p:nvSpPr>
        <p:spPr>
          <a:xfrm>
            <a:off x="16453068" y="7810500"/>
            <a:ext cx="1691123" cy="2247900"/>
          </a:xfrm>
          <a:custGeom>
            <a:avLst/>
            <a:gdLst/>
            <a:ahLst/>
            <a:cxnLst/>
            <a:rect l="l" t="t" r="r" b="b"/>
            <a:pathLst>
              <a:path w="2530602" h="4114800">
                <a:moveTo>
                  <a:pt x="0" y="0"/>
                </a:moveTo>
                <a:lnTo>
                  <a:pt x="2530602" y="0"/>
                </a:lnTo>
                <a:lnTo>
                  <a:pt x="2530602"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pic>
        <p:nvPicPr>
          <p:cNvPr id="11" name="Picture 2"/>
          <p:cNvPicPr>
            <a:picLocks noChangeAspect="1"/>
          </p:cNvPicPr>
          <p:nvPr/>
        </p:nvPicPr>
        <p:blipFill>
          <a:blip r:embed="rId9"/>
          <a:srcRect/>
          <a:stretch>
            <a:fillRect/>
          </a:stretch>
        </p:blipFill>
        <p:spPr>
          <a:xfrm>
            <a:off x="977522" y="1437281"/>
            <a:ext cx="919887" cy="954487"/>
          </a:xfrm>
          <a:prstGeom prst="rect">
            <a:avLst/>
          </a:prstGeom>
        </p:spPr>
      </p:pic>
    </p:spTree>
    <p:extLst>
      <p:ext uri="{BB962C8B-B14F-4D97-AF65-F5344CB8AC3E}">
        <p14:creationId xmlns:p14="http://schemas.microsoft.com/office/powerpoint/2010/main" val="701964173"/>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0" dur="500"/>
                                        <p:tgtEl>
                                          <p:spTgt spid="7">
                                            <p:txEl>
                                              <p:pRg st="0" end="0"/>
                                            </p:txEl>
                                          </p:spTgt>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down)">
                                      <p:cBhvr>
                                        <p:cTn id="2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ectangle 7"/>
          <p:cNvSpPr/>
          <p:nvPr/>
        </p:nvSpPr>
        <p:spPr>
          <a:xfrm>
            <a:off x="228600" y="419100"/>
            <a:ext cx="17830800" cy="9525000"/>
          </a:xfrm>
          <a:prstGeom prst="rect">
            <a:avLst/>
          </a:prstGeom>
          <a:solidFill>
            <a:schemeClr val="bg1"/>
          </a:solidFill>
          <a:ln w="1079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oup 14"/>
          <p:cNvGrpSpPr/>
          <p:nvPr/>
        </p:nvGrpSpPr>
        <p:grpSpPr>
          <a:xfrm>
            <a:off x="7810499" y="571500"/>
            <a:ext cx="2667000" cy="914400"/>
            <a:chOff x="3154680" y="876300"/>
            <a:chExt cx="2667000" cy="1143000"/>
          </a:xfrm>
          <a:solidFill>
            <a:schemeClr val="accent5">
              <a:lumMod val="75000"/>
            </a:schemeClr>
          </a:solidFill>
        </p:grpSpPr>
        <p:sp>
          <p:nvSpPr>
            <p:cNvPr id="16" name="Flowchart: Terminator 15"/>
            <p:cNvSpPr/>
            <p:nvPr/>
          </p:nvSpPr>
          <p:spPr>
            <a:xfrm>
              <a:off x="3154680" y="876300"/>
              <a:ext cx="2667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610081" y="987956"/>
              <a:ext cx="2007281"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 </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7" name="Rectangle 6"/>
          <p:cNvSpPr/>
          <p:nvPr/>
        </p:nvSpPr>
        <p:spPr>
          <a:xfrm>
            <a:off x="769531" y="1638300"/>
            <a:ext cx="9898467" cy="3416705"/>
          </a:xfrm>
          <a:prstGeom prst="rect">
            <a:avLst/>
          </a:prstGeom>
        </p:spPr>
        <p:txBody>
          <a:bodyPr wrap="square">
            <a:spAutoFit/>
          </a:bodyPr>
          <a:lstStyle/>
          <a:p>
            <a:pPr lvl="0" algn="just">
              <a:lnSpc>
                <a:spcPct val="150000"/>
              </a:lnSpc>
            </a:pPr>
            <a:r>
              <a:rPr lang="vi-VN" sz="3700">
                <a:solidFill>
                  <a:prstClr val="black"/>
                </a:solidFill>
                <a:ea typeface="Times New Roman" panose="02020603050405020304" pitchFamily="18" charset="0"/>
                <a:cs typeface="Arial" panose="020B0604020202020204" pitchFamily="34" charset="0"/>
              </a:rPr>
              <a:t>Cho ba đường thẳng a, b, c đôi một song song với nhau và không cùng nằm trong một mặt phẳng </a:t>
            </a:r>
            <a:r>
              <a:rPr lang="vi-VN" sz="3700" smtClean="0">
                <a:solidFill>
                  <a:prstClr val="black"/>
                </a:solidFill>
                <a:ea typeface="Times New Roman" panose="02020603050405020304" pitchFamily="18" charset="0"/>
                <a:cs typeface="Arial" panose="020B0604020202020204" pitchFamily="34" charset="0"/>
              </a:rPr>
              <a:t>(</a:t>
            </a:r>
            <a:r>
              <a:rPr lang="en-US" sz="3700" smtClean="0">
                <a:solidFill>
                  <a:prstClr val="black"/>
                </a:solidFill>
                <a:latin typeface="Arial" panose="020B0604020202020204" pitchFamily="34" charset="0"/>
                <a:ea typeface="Times New Roman" panose="02020603050405020304" pitchFamily="18" charset="0"/>
                <a:cs typeface="Arial" panose="020B0604020202020204" pitchFamily="34" charset="0"/>
              </a:rPr>
              <a:t>hình bên</a:t>
            </a:r>
            <a:r>
              <a:rPr lang="vi-VN" sz="3700" smtClean="0">
                <a:solidFill>
                  <a:prstClr val="black"/>
                </a:solidFill>
                <a:ea typeface="Times New Roman" panose="02020603050405020304" pitchFamily="18" charset="0"/>
                <a:cs typeface="Arial" panose="020B0604020202020204" pitchFamily="34" charset="0"/>
              </a:rPr>
              <a:t>). </a:t>
            </a:r>
            <a:r>
              <a:rPr lang="vi-VN" sz="3700">
                <a:solidFill>
                  <a:prstClr val="black"/>
                </a:solidFill>
                <a:ea typeface="Times New Roman" panose="02020603050405020304" pitchFamily="18" charset="0"/>
                <a:cs typeface="Arial" panose="020B0604020202020204" pitchFamily="34" charset="0"/>
              </a:rPr>
              <a:t>Chứng minh rằng đường thẳng a song song với </a:t>
            </a:r>
            <a:r>
              <a:rPr lang="vi-VN" sz="3700" smtClean="0">
                <a:solidFill>
                  <a:prstClr val="black"/>
                </a:solidFill>
                <a:ea typeface="Times New Roman" panose="02020603050405020304" pitchFamily="18" charset="0"/>
                <a:cs typeface="Arial" panose="020B0604020202020204" pitchFamily="34" charset="0"/>
              </a:rPr>
              <a:t>mp</a:t>
            </a:r>
            <a:r>
              <a:rPr lang="en-US" sz="3700" smtClean="0">
                <a:solidFill>
                  <a:prstClr val="black"/>
                </a:solidFill>
                <a:ea typeface="Times New Roman" panose="02020603050405020304" pitchFamily="18" charset="0"/>
                <a:cs typeface="Arial" panose="020B0604020202020204" pitchFamily="34" charset="0"/>
              </a:rPr>
              <a:t> </a:t>
            </a:r>
            <a:r>
              <a:rPr lang="vi-VN" sz="3700" smtClean="0">
                <a:solidFill>
                  <a:prstClr val="black"/>
                </a:solidFill>
                <a:ea typeface="Times New Roman" panose="02020603050405020304" pitchFamily="18" charset="0"/>
                <a:cs typeface="Arial" panose="020B0604020202020204" pitchFamily="34" charset="0"/>
              </a:rPr>
              <a:t>(</a:t>
            </a:r>
            <a:r>
              <a:rPr lang="vi-VN" sz="3700">
                <a:solidFill>
                  <a:prstClr val="black"/>
                </a:solidFill>
                <a:ea typeface="Times New Roman" panose="02020603050405020304" pitchFamily="18" charset="0"/>
                <a:cs typeface="Arial" panose="020B0604020202020204" pitchFamily="34" charset="0"/>
              </a:rPr>
              <a:t>b, c).</a:t>
            </a:r>
          </a:p>
        </p:txBody>
      </p:sp>
      <p:sp>
        <p:nvSpPr>
          <p:cNvPr id="13" name="Oval Callout 12"/>
          <p:cNvSpPr/>
          <p:nvPr/>
        </p:nvSpPr>
        <p:spPr>
          <a:xfrm>
            <a:off x="8347600" y="5342003"/>
            <a:ext cx="1592797" cy="7620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87867" y="325586"/>
            <a:ext cx="1399835" cy="1174735"/>
          </a:xfrm>
          <a:prstGeom prst="rect">
            <a:avLst/>
          </a:prstGeom>
        </p:spPr>
      </p:pic>
      <p:pic>
        <p:nvPicPr>
          <p:cNvPr id="22"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768204" flipV="1">
            <a:off x="-30285" y="5390226"/>
            <a:ext cx="829609" cy="125224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96598" y="1638300"/>
            <a:ext cx="6705602" cy="3545490"/>
          </a:xfrm>
          <a:prstGeom prst="rect">
            <a:avLst/>
          </a:prstGeom>
        </p:spPr>
      </p:pic>
      <p:sp>
        <p:nvSpPr>
          <p:cNvPr id="5" name="Rectangle 4"/>
          <p:cNvSpPr/>
          <p:nvPr/>
        </p:nvSpPr>
        <p:spPr>
          <a:xfrm>
            <a:off x="803620" y="6359247"/>
            <a:ext cx="16836679" cy="3508653"/>
          </a:xfrm>
          <a:prstGeom prst="rect">
            <a:avLst/>
          </a:prstGeom>
        </p:spPr>
        <p:txBody>
          <a:bodyPr wrap="square">
            <a:spAutoFit/>
          </a:bodyPr>
          <a:lstStyle/>
          <a:p>
            <a:pPr algn="just">
              <a:lnSpc>
                <a:spcPct val="150000"/>
              </a:lnSpc>
              <a:spcAft>
                <a:spcPts val="800"/>
              </a:spcAft>
            </a:pPr>
            <a:r>
              <a:rPr lang="nl-NL" sz="3700">
                <a:solidFill>
                  <a:srgbClr val="000000"/>
                </a:solidFill>
                <a:latin typeface="Arial" panose="020B0604020202020204" pitchFamily="34" charset="0"/>
                <a:ea typeface="Calibri" panose="020F0502020204030204" pitchFamily="34" charset="0"/>
                <a:cs typeface="Arial" panose="020B0604020202020204" pitchFamily="34" charset="0"/>
              </a:rPr>
              <a:t>Ba đường thẳng a, b, c không cùng nằm trong một mặt phẳng nên đường thẳng a không nằm trong </a:t>
            </a:r>
            <a:r>
              <a:rPr lang="nl-NL" sz="3700" smtClean="0">
                <a:solidFill>
                  <a:srgbClr val="000000"/>
                </a:solidFill>
                <a:latin typeface="Arial" panose="020B0604020202020204" pitchFamily="34" charset="0"/>
                <a:ea typeface="Calibri" panose="020F0502020204030204" pitchFamily="34" charset="0"/>
                <a:cs typeface="Arial" panose="020B0604020202020204" pitchFamily="34" charset="0"/>
              </a:rPr>
              <a:t>mp (b,c</a:t>
            </a:r>
            <a:r>
              <a:rPr lang="nl-NL" sz="3700">
                <a:solidFill>
                  <a:srgbClr val="000000"/>
                </a:solidFill>
                <a:latin typeface="Arial" panose="020B0604020202020204" pitchFamily="34" charset="0"/>
                <a:ea typeface="Calibri" panose="020F0502020204030204" pitchFamily="34" charset="0"/>
                <a:cs typeface="Arial" panose="020B0604020202020204" pitchFamily="34" charset="0"/>
              </a:rPr>
              <a:t>). Vì đường thẳng a song song với đường thẳng b và đường thẳng b nằm trong </a:t>
            </a:r>
            <a:r>
              <a:rPr lang="nl-NL" sz="3700" smtClean="0">
                <a:solidFill>
                  <a:srgbClr val="000000"/>
                </a:solidFill>
                <a:latin typeface="Arial" panose="020B0604020202020204" pitchFamily="34" charset="0"/>
                <a:ea typeface="Calibri" panose="020F0502020204030204" pitchFamily="34" charset="0"/>
                <a:cs typeface="Arial" panose="020B0604020202020204" pitchFamily="34" charset="0"/>
              </a:rPr>
              <a:t>mp (b,c</a:t>
            </a:r>
            <a:r>
              <a:rPr lang="nl-NL" sz="3700">
                <a:solidFill>
                  <a:srgbClr val="000000"/>
                </a:solidFill>
                <a:latin typeface="Arial" panose="020B0604020202020204" pitchFamily="34" charset="0"/>
                <a:ea typeface="Calibri" panose="020F0502020204030204" pitchFamily="34" charset="0"/>
                <a:cs typeface="Arial" panose="020B0604020202020204" pitchFamily="34" charset="0"/>
              </a:rPr>
              <a:t>) nên đường thẳng a song song với mp(b, c).</a:t>
            </a:r>
            <a:endParaRPr lang="en-US" sz="370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18310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457200" y="571500"/>
            <a:ext cx="17373599" cy="907536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400000">
            <a:off x="16695517" y="301326"/>
            <a:ext cx="1060682" cy="1601031"/>
          </a:xfrm>
          <a:prstGeom prst="rect">
            <a:avLst/>
          </a:prstGeom>
        </p:spPr>
      </p:pic>
      <p:pic>
        <p:nvPicPr>
          <p:cNvPr id="11"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786415">
            <a:off x="16537277" y="8986726"/>
            <a:ext cx="1530396" cy="1019626"/>
          </a:xfrm>
          <a:prstGeom prst="rect">
            <a:avLst/>
          </a:prstGeom>
        </p:spPr>
      </p:pic>
      <p:sp>
        <p:nvSpPr>
          <p:cNvPr id="30" name="Rectangle 29"/>
          <p:cNvSpPr/>
          <p:nvPr/>
        </p:nvSpPr>
        <p:spPr>
          <a:xfrm>
            <a:off x="6773418" y="567527"/>
            <a:ext cx="4741161" cy="124649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smtClean="0">
                <a:ln w="0"/>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 </a:t>
            </a:r>
            <a:r>
              <a:rPr kumimoji="0" lang="nl-NL" sz="5000" b="1" i="0" u="none" strike="noStrike" kern="1200" cap="none" spc="0" normalizeH="0" baseline="0" noProof="0" smtClean="0">
                <a:ln w="0"/>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TẬP 2</a:t>
            </a:r>
            <a:endParaRPr kumimoji="0" lang="en-US" sz="5000" b="1" i="0" u="none" strike="noStrike" kern="1200" cap="none" spc="0" normalizeH="0" baseline="0" noProof="0" dirty="0">
              <a:ln w="0"/>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1885058" y="1772841"/>
            <a:ext cx="15640942" cy="184665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mn-cs"/>
              </a:rPr>
              <a:t>Trong Ví dụ 2, chứng</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mn-cs"/>
              </a:rPr>
              <a:t> minh rằng đường thẳng c song song với mp (a,b); đường thẳng b song song với mp (a,c).</a:t>
            </a:r>
            <a:endParaRPr kumimoji="0" lang="en-US" sz="3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Oval Callout 15"/>
          <p:cNvSpPr/>
          <p:nvPr/>
        </p:nvSpPr>
        <p:spPr>
          <a:xfrm>
            <a:off x="8469938" y="3771900"/>
            <a:ext cx="1714500" cy="97593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3"/>
          <p:cNvPicPr>
            <a:picLocks noChangeAspect="1"/>
          </p:cNvPicPr>
          <p:nvPr/>
        </p:nvPicPr>
        <p:blipFill>
          <a:blip r:embed="rId12">
            <a:extLst>
              <a:ext uri="{BEBA8EAE-BF5A-486C-A8C5-ECC9F3942E4B}">
                <a14:imgProps xmlns:a14="http://schemas.microsoft.com/office/drawing/2010/main">
                  <a14:imgLayer r:embed="rId13">
                    <a14:imgEffect>
                      <a14:brightnessContrast bright="-20000" contrast="20000"/>
                    </a14:imgEffect>
                  </a14:imgLayer>
                </a14:imgProps>
              </a:ext>
            </a:extLst>
          </a:blip>
          <a:srcRect/>
          <a:stretch>
            <a:fillRect/>
          </a:stretch>
        </p:blipFill>
        <p:spPr>
          <a:xfrm>
            <a:off x="899325" y="1297147"/>
            <a:ext cx="877547" cy="1556625"/>
          </a:xfrm>
          <a:prstGeom prst="rect">
            <a:avLst/>
          </a:prstGeom>
        </p:spPr>
      </p:pic>
      <p:sp>
        <p:nvSpPr>
          <p:cNvPr id="6" name="Rectangle 5"/>
          <p:cNvSpPr/>
          <p:nvPr/>
        </p:nvSpPr>
        <p:spPr>
          <a:xfrm>
            <a:off x="1219200" y="4991100"/>
            <a:ext cx="16215976" cy="4478149"/>
          </a:xfrm>
          <a:prstGeom prst="rect">
            <a:avLst/>
          </a:prstGeom>
        </p:spPr>
        <p:txBody>
          <a:bodyPr wrap="square">
            <a:spAutoFit/>
          </a:bodyPr>
          <a:lstStyle/>
          <a:p>
            <a:pPr marL="571500" lvl="0" indent="-571500" algn="just" fontAlgn="base">
              <a:lnSpc>
                <a:spcPct val="150000"/>
              </a:lnSpc>
              <a:buFontTx/>
              <a:buChar char="-"/>
            </a:pPr>
            <a:r>
              <a:rPr lang="vi-VN" sz="3800" smtClean="0">
                <a:solidFill>
                  <a:srgbClr val="000000"/>
                </a:solidFill>
                <a:ea typeface="Times New Roman" panose="02020603050405020304" pitchFamily="18" charset="0"/>
                <a:cs typeface="Arial" panose="020B0604020202020204" pitchFamily="34" charset="0"/>
              </a:rPr>
              <a:t>Ba </a:t>
            </a:r>
            <a:r>
              <a:rPr lang="vi-VN" sz="3800">
                <a:solidFill>
                  <a:srgbClr val="000000"/>
                </a:solidFill>
                <a:ea typeface="Times New Roman" panose="02020603050405020304" pitchFamily="18" charset="0"/>
                <a:cs typeface="Arial" panose="020B0604020202020204" pitchFamily="34" charset="0"/>
              </a:rPr>
              <a:t>đường thẳng a, b, c không cùng nằm trong một mặt phẳng nên đường thẳng b không nằm trong mp(a,c). Vì đường thẳng b song song với đường thẳng a và đường đường thẳng a nằm trong mp(a,c) nên b song song với mp(a,c).</a:t>
            </a:r>
          </a:p>
          <a:p>
            <a:pPr marL="571500" lvl="0" indent="-571500" algn="just" fontAlgn="base">
              <a:lnSpc>
                <a:spcPct val="150000"/>
              </a:lnSpc>
              <a:buFontTx/>
              <a:buChar char="-"/>
            </a:pPr>
            <a:r>
              <a:rPr lang="vi-VN" sz="3800" smtClean="0">
                <a:solidFill>
                  <a:srgbClr val="000000"/>
                </a:solidFill>
                <a:ea typeface="Times New Roman" panose="02020603050405020304" pitchFamily="18" charset="0"/>
                <a:cs typeface="Arial" panose="020B0604020202020204" pitchFamily="34" charset="0"/>
              </a:rPr>
              <a:t>Tương </a:t>
            </a:r>
            <a:r>
              <a:rPr lang="vi-VN" sz="3800">
                <a:solidFill>
                  <a:srgbClr val="000000"/>
                </a:solidFill>
                <a:ea typeface="Times New Roman" panose="02020603050405020304" pitchFamily="18" charset="0"/>
                <a:cs typeface="Arial" panose="020B0604020202020204" pitchFamily="34" charset="0"/>
              </a:rPr>
              <a:t>tự thì ta có: c song song với mp(a, b).</a:t>
            </a:r>
          </a:p>
        </p:txBody>
      </p:sp>
    </p:spTree>
    <p:extLst>
      <p:ext uri="{BB962C8B-B14F-4D97-AF65-F5344CB8AC3E}">
        <p14:creationId xmlns:p14="http://schemas.microsoft.com/office/powerpoint/2010/main" val="3905266161"/>
      </p:ext>
    </p:extLst>
  </p:cSld>
  <p:clrMapOvr>
    <a:masterClrMapping/>
  </p:clrMapOvr>
  <mc:AlternateContent xmlns:mc="http://schemas.openxmlformats.org/markup-compatibility/2006" xmlns:p14="http://schemas.microsoft.com/office/powerpoint/2010/main">
    <mc:Choice Requires="p14">
      <p:transition spd="slow" p14:dur="8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anim calcmode="lin" valueType="num">
                                      <p:cBhvr>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6"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wipe(left)">
                                      <p:cBhvr>
                                        <p:cTn id="3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6477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934200" y="933007"/>
            <a:ext cx="4800600" cy="1015663"/>
          </a:xfrm>
          <a:prstGeom prst="rect">
            <a:avLst/>
          </a:prstGeom>
          <a:noFill/>
        </p:spPr>
        <p:txBody>
          <a:bodyPr wrap="square" rtlCol="0">
            <a:spAutoFit/>
          </a:bodyPr>
          <a:lstStyle/>
          <a:p>
            <a:r>
              <a:rPr lang="en-US" sz="6000" b="1" dirty="0" smtClean="0">
                <a:solidFill>
                  <a:schemeClr val="tx2"/>
                </a:solidFill>
                <a:latin typeface="Arial" panose="020B0604020202020204" pitchFamily="34" charset="0"/>
                <a:cs typeface="Arial" panose="020B0604020202020204" pitchFamily="34" charset="0"/>
              </a:rPr>
              <a:t>KHỞI ĐỘNG</a:t>
            </a:r>
            <a:endParaRPr lang="en-US" sz="6000" b="1" dirty="0">
              <a:solidFill>
                <a:schemeClr val="tx2"/>
              </a:solidFill>
              <a:latin typeface="Arial" panose="020B0604020202020204" pitchFamily="34" charset="0"/>
              <a:cs typeface="Arial" panose="020B0604020202020204" pitchFamily="34" charset="0"/>
            </a:endParaRPr>
          </a:p>
        </p:txBody>
      </p:sp>
      <p:pic>
        <p:nvPicPr>
          <p:cNvPr id="12"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846548" y="495300"/>
            <a:ext cx="1679452" cy="1300970"/>
          </a:xfrm>
          <a:prstGeom prst="rect">
            <a:avLst/>
          </a:prstGeom>
        </p:spPr>
      </p:pic>
      <p:sp>
        <p:nvSpPr>
          <p:cNvPr id="5" name="Rectangle 4"/>
          <p:cNvSpPr/>
          <p:nvPr/>
        </p:nvSpPr>
        <p:spPr>
          <a:xfrm>
            <a:off x="1260547" y="2101070"/>
            <a:ext cx="15655853" cy="3600986"/>
          </a:xfrm>
          <a:prstGeom prst="rect">
            <a:avLst/>
          </a:prstGeom>
        </p:spPr>
        <p:txBody>
          <a:bodyPr wrap="square">
            <a:spAutoFit/>
          </a:bodyPr>
          <a:lstStyle/>
          <a:p>
            <a:pPr algn="just">
              <a:lnSpc>
                <a:spcPct val="150000"/>
              </a:lnSpc>
              <a:spcBef>
                <a:spcPts val="600"/>
              </a:spcBef>
              <a:spcAft>
                <a:spcPts val="800"/>
              </a:spcAft>
            </a:pPr>
            <a:r>
              <a:rPr lang="vi-VN" sz="3800" smtClean="0">
                <a:ea typeface="Calibri" panose="020F0502020204030204" pitchFamily="34" charset="0"/>
                <a:cs typeface="Arial" panose="020B0604020202020204" pitchFamily="34" charset="0"/>
              </a:rPr>
              <a:t>Khi </a:t>
            </a:r>
            <a:r>
              <a:rPr lang="vi-VN" sz="3800">
                <a:ea typeface="Calibri" panose="020F0502020204030204" pitchFamily="34" charset="0"/>
                <a:cs typeface="Arial" panose="020B0604020202020204" pitchFamily="34" charset="0"/>
              </a:rPr>
              <a:t>xây tường gạch, người thợ thường bắt đầu với việc xây các viên gạch dẫn, sau đó căng dây nhợ dọc theo cạnh của các viên gạch dẫn đó để làm chuẩn rồi mới xây các viên gach tiếp theo. Việc sử dụng dây căng như vậy có tác dụng gì? </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58201" y="5143500"/>
            <a:ext cx="8049650" cy="4494649"/>
          </a:xfrm>
          <a:prstGeom prst="rect">
            <a:avLst/>
          </a:prstGeom>
        </p:spPr>
      </p:pic>
      <p:sp>
        <p:nvSpPr>
          <p:cNvPr id="10" name="Rectangle 9"/>
          <p:cNvSpPr/>
          <p:nvPr/>
        </p:nvSpPr>
        <p:spPr>
          <a:xfrm>
            <a:off x="1260547" y="5620077"/>
            <a:ext cx="6454705" cy="2723823"/>
          </a:xfrm>
          <a:prstGeom prst="rect">
            <a:avLst/>
          </a:prstGeom>
        </p:spPr>
        <p:txBody>
          <a:bodyPr wrap="square">
            <a:spAutoFit/>
          </a:bodyPr>
          <a:lstStyle/>
          <a:p>
            <a:pPr lvl="0" algn="just">
              <a:lnSpc>
                <a:spcPct val="150000"/>
              </a:lnSpc>
              <a:spcBef>
                <a:spcPts val="600"/>
              </a:spcBef>
              <a:spcAft>
                <a:spcPts val="800"/>
              </a:spcAft>
            </a:pPr>
            <a:r>
              <a:rPr lang="vi-VN" sz="3800">
                <a:solidFill>
                  <a:prstClr val="black"/>
                </a:solidFill>
                <a:ea typeface="Calibri" panose="020F0502020204030204" pitchFamily="34" charset="0"/>
                <a:cs typeface="Arial" panose="020B0604020202020204" pitchFamily="34" charset="0"/>
              </a:rPr>
              <a:t>Toán học mô tả vị trí giữa dây căng, các mép gạch với mặt đất như thế nào?”</a:t>
            </a:r>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5" name="Picture 2"/>
          <p:cNvPicPr>
            <a:picLocks noChangeAspect="1"/>
          </p:cNvPicPr>
          <p:nvPr/>
        </p:nvPicPr>
        <p:blipFill>
          <a:blip r:embed="rId15"/>
          <a:srcRect/>
          <a:stretch>
            <a:fillRect/>
          </a:stretch>
        </p:blipFill>
        <p:spPr>
          <a:xfrm>
            <a:off x="4238102" y="8637510"/>
            <a:ext cx="949641" cy="985360"/>
          </a:xfrm>
          <a:prstGeom prst="rect">
            <a:avLst/>
          </a:prstGeom>
        </p:spPr>
      </p:pic>
    </p:spTree>
    <p:extLst>
      <p:ext uri="{BB962C8B-B14F-4D97-AF65-F5344CB8AC3E}">
        <p14:creationId xmlns:p14="http://schemas.microsoft.com/office/powerpoint/2010/main" val="119746130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ectangle 7"/>
          <p:cNvSpPr/>
          <p:nvPr/>
        </p:nvSpPr>
        <p:spPr>
          <a:xfrm>
            <a:off x="228600" y="266700"/>
            <a:ext cx="17830800" cy="9753600"/>
          </a:xfrm>
          <a:prstGeom prst="rect">
            <a:avLst/>
          </a:prstGeom>
          <a:solidFill>
            <a:schemeClr val="bg1"/>
          </a:solidFill>
          <a:ln w="1079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oup 14"/>
          <p:cNvGrpSpPr/>
          <p:nvPr/>
        </p:nvGrpSpPr>
        <p:grpSpPr>
          <a:xfrm>
            <a:off x="7810498" y="495300"/>
            <a:ext cx="2667000" cy="914400"/>
            <a:chOff x="3154680" y="876300"/>
            <a:chExt cx="2667000" cy="1143000"/>
          </a:xfrm>
          <a:solidFill>
            <a:schemeClr val="accent5">
              <a:lumMod val="75000"/>
            </a:schemeClr>
          </a:solidFill>
        </p:grpSpPr>
        <p:sp>
          <p:nvSpPr>
            <p:cNvPr id="16" name="Flowchart: Terminator 15"/>
            <p:cNvSpPr/>
            <p:nvPr/>
          </p:nvSpPr>
          <p:spPr>
            <a:xfrm>
              <a:off x="3154680" y="876300"/>
              <a:ext cx="2667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610081" y="987956"/>
              <a:ext cx="2007281"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b="1">
                  <a:solidFill>
                    <a:prstClr val="white"/>
                  </a:solidFill>
                  <a:latin typeface="Arial" panose="020B0604020202020204" pitchFamily="34" charset="0"/>
                  <a:ea typeface="Times New Roman" panose="02020603050405020304" pitchFamily="18" charset="0"/>
                  <a:cs typeface="Arial" panose="020B0604020202020204" pitchFamily="34" charset="0"/>
                </a:rPr>
                <a:t>3</a:t>
              </a: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7" name="Rectangle 6"/>
          <p:cNvSpPr/>
          <p:nvPr/>
        </p:nvSpPr>
        <p:spPr>
          <a:xfrm>
            <a:off x="655232" y="1409700"/>
            <a:ext cx="16870768" cy="1800493"/>
          </a:xfrm>
          <a:prstGeom prst="rect">
            <a:avLst/>
          </a:prstGeom>
        </p:spPr>
        <p:txBody>
          <a:bodyPr wrap="square">
            <a:spAutoFit/>
          </a:bodyPr>
          <a:lstStyle/>
          <a:p>
            <a:pPr lvl="0" algn="just">
              <a:lnSpc>
                <a:spcPct val="150000"/>
              </a:lnSpc>
            </a:pPr>
            <a:r>
              <a:rPr lang="vi-VN" sz="3700">
                <a:solidFill>
                  <a:prstClr val="black"/>
                </a:solidFill>
                <a:ea typeface="Times New Roman" panose="02020603050405020304" pitchFamily="18" charset="0"/>
                <a:cs typeface="Arial" panose="020B0604020202020204" pitchFamily="34" charset="0"/>
              </a:rPr>
              <a:t>Trong không gian cho hai đường thẳng chéo nhau a và b. Chúng minh rằng có một mặt phẳng chứa a và song song với b.</a:t>
            </a:r>
          </a:p>
        </p:txBody>
      </p:sp>
      <p:sp>
        <p:nvSpPr>
          <p:cNvPr id="13" name="Oval Callout 12"/>
          <p:cNvSpPr/>
          <p:nvPr/>
        </p:nvSpPr>
        <p:spPr>
          <a:xfrm>
            <a:off x="8347599" y="3400693"/>
            <a:ext cx="1592797" cy="7620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87867" y="325586"/>
            <a:ext cx="1399835" cy="1174735"/>
          </a:xfrm>
          <a:prstGeom prst="rect">
            <a:avLst/>
          </a:prstGeom>
        </p:spPr>
      </p:pic>
      <p:sp>
        <p:nvSpPr>
          <p:cNvPr id="5" name="Rectangle 4"/>
          <p:cNvSpPr/>
          <p:nvPr/>
        </p:nvSpPr>
        <p:spPr>
          <a:xfrm>
            <a:off x="6629400" y="4472295"/>
            <a:ext cx="10896600" cy="5319405"/>
          </a:xfrm>
          <a:prstGeom prst="rect">
            <a:avLst/>
          </a:prstGeom>
        </p:spPr>
        <p:txBody>
          <a:bodyPr wrap="square">
            <a:spAutoFit/>
          </a:bodyPr>
          <a:lstStyle/>
          <a:p>
            <a:pPr lvl="0" algn="just">
              <a:lnSpc>
                <a:spcPct val="150000"/>
              </a:lnSpc>
              <a:spcAft>
                <a:spcPts val="800"/>
              </a:spcAft>
            </a:pPr>
            <a:r>
              <a:rPr lang="vi-VN" sz="3700">
                <a:solidFill>
                  <a:srgbClr val="000000"/>
                </a:solidFill>
                <a:ea typeface="Calibri" panose="020F0502020204030204" pitchFamily="34" charset="0"/>
                <a:cs typeface="Arial" panose="020B0604020202020204" pitchFamily="34" charset="0"/>
              </a:rPr>
              <a:t>Lấy điểm M bất kì thuộc a. Qua M kẻ đường thẳng b' song song với b và đặt (P</a:t>
            </a:r>
            <a:r>
              <a:rPr lang="vi-VN" sz="3700" smtClean="0">
                <a:solidFill>
                  <a:srgbClr val="000000"/>
                </a:solidFill>
                <a:ea typeface="Calibri" panose="020F0502020204030204" pitchFamily="34" charset="0"/>
                <a:cs typeface="Arial" panose="020B0604020202020204" pitchFamily="34" charset="0"/>
              </a:rPr>
              <a:t>)</a:t>
            </a:r>
            <a:r>
              <a:rPr lang="en-US" sz="3700" smtClean="0">
                <a:solidFill>
                  <a:srgbClr val="000000"/>
                </a:solidFill>
                <a:ea typeface="Calibri" panose="020F0502020204030204" pitchFamily="34" charset="0"/>
                <a:cs typeface="Arial" panose="020B0604020202020204" pitchFamily="34" charset="0"/>
              </a:rPr>
              <a:t> </a:t>
            </a:r>
            <a:r>
              <a:rPr lang="vi-VN" sz="3700" smtClean="0">
                <a:solidFill>
                  <a:srgbClr val="000000"/>
                </a:solidFill>
                <a:ea typeface="Calibri" panose="020F0502020204030204" pitchFamily="34" charset="0"/>
                <a:cs typeface="Arial" panose="020B0604020202020204" pitchFamily="34" charset="0"/>
              </a:rPr>
              <a:t>=</a:t>
            </a:r>
            <a:r>
              <a:rPr lang="en-US" sz="3700" smtClean="0">
                <a:solidFill>
                  <a:srgbClr val="000000"/>
                </a:solidFill>
                <a:ea typeface="Calibri" panose="020F0502020204030204" pitchFamily="34" charset="0"/>
                <a:cs typeface="Arial" panose="020B0604020202020204" pitchFamily="34" charset="0"/>
              </a:rPr>
              <a:t> </a:t>
            </a:r>
            <a:r>
              <a:rPr lang="vi-VN" sz="3700" smtClean="0">
                <a:solidFill>
                  <a:srgbClr val="000000"/>
                </a:solidFill>
                <a:ea typeface="Calibri" panose="020F0502020204030204" pitchFamily="34" charset="0"/>
                <a:cs typeface="Arial" panose="020B0604020202020204" pitchFamily="34" charset="0"/>
              </a:rPr>
              <a:t>mp</a:t>
            </a:r>
            <a:r>
              <a:rPr lang="en-US" sz="3700" smtClean="0">
                <a:solidFill>
                  <a:srgbClr val="000000"/>
                </a:solidFill>
                <a:ea typeface="Calibri" panose="020F0502020204030204" pitchFamily="34" charset="0"/>
                <a:cs typeface="Arial" panose="020B0604020202020204" pitchFamily="34" charset="0"/>
              </a:rPr>
              <a:t> </a:t>
            </a:r>
            <a:r>
              <a:rPr lang="vi-VN" sz="3700" smtClean="0">
                <a:solidFill>
                  <a:srgbClr val="000000"/>
                </a:solidFill>
                <a:ea typeface="Calibri" panose="020F0502020204030204" pitchFamily="34" charset="0"/>
                <a:cs typeface="Arial" panose="020B0604020202020204" pitchFamily="34" charset="0"/>
              </a:rPr>
              <a:t>(a,b</a:t>
            </a:r>
            <a:r>
              <a:rPr lang="vi-VN" sz="3700">
                <a:solidFill>
                  <a:srgbClr val="000000"/>
                </a:solidFill>
                <a:ea typeface="Calibri" panose="020F0502020204030204" pitchFamily="34" charset="0"/>
                <a:cs typeface="Arial" panose="020B0604020202020204" pitchFamily="34" charset="0"/>
              </a:rPr>
              <a:t>").</a:t>
            </a:r>
          </a:p>
          <a:p>
            <a:pPr lvl="0" algn="just">
              <a:lnSpc>
                <a:spcPct val="150000"/>
              </a:lnSpc>
              <a:spcAft>
                <a:spcPts val="800"/>
              </a:spcAft>
            </a:pPr>
            <a:r>
              <a:rPr lang="vi-VN" sz="3700">
                <a:solidFill>
                  <a:srgbClr val="000000"/>
                </a:solidFill>
                <a:ea typeface="Calibri" panose="020F0502020204030204" pitchFamily="34" charset="0"/>
                <a:cs typeface="Arial" panose="020B0604020202020204" pitchFamily="34" charset="0"/>
              </a:rPr>
              <a:t>Vì a và b chéo nhau nên đường thẳng b không nằm trong mặt phẳng (P). </a:t>
            </a:r>
            <a:r>
              <a:rPr lang="vi-VN" sz="3700" smtClean="0">
                <a:solidFill>
                  <a:srgbClr val="000000"/>
                </a:solidFill>
                <a:ea typeface="Calibri" panose="020F0502020204030204" pitchFamily="34" charset="0"/>
                <a:cs typeface="Arial" panose="020B0604020202020204" pitchFamily="34" charset="0"/>
              </a:rPr>
              <a:t>Vì </a:t>
            </a:r>
            <a:r>
              <a:rPr lang="vi-VN" sz="3700">
                <a:solidFill>
                  <a:srgbClr val="000000"/>
                </a:solidFill>
                <a:ea typeface="Calibri" panose="020F0502020204030204" pitchFamily="34" charset="0"/>
                <a:cs typeface="Arial" panose="020B0604020202020204" pitchFamily="34" charset="0"/>
              </a:rPr>
              <a:t>b song song với bị nằm trong mặt phẳng (P) nên b song song với (P). Vậy (P) là mặt phẳng chứa a và song song với </a:t>
            </a:r>
            <a:r>
              <a:rPr lang="en-US" sz="3700" smtClean="0">
                <a:solidFill>
                  <a:srgbClr val="000000"/>
                </a:solidFill>
                <a:latin typeface="Arial" panose="020B0604020202020204" pitchFamily="34" charset="0"/>
                <a:ea typeface="Calibri" panose="020F0502020204030204" pitchFamily="34" charset="0"/>
                <a:cs typeface="Arial" panose="020B0604020202020204" pitchFamily="34" charset="0"/>
              </a:rPr>
              <a:t>b.</a:t>
            </a:r>
            <a:endParaRPr lang="vi-VN" sz="37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88235" y="8928299"/>
            <a:ext cx="1816765" cy="1627773"/>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14599" y="4467027"/>
            <a:ext cx="5673380" cy="4181673"/>
          </a:xfrm>
          <a:prstGeom prst="rect">
            <a:avLst/>
          </a:prstGeom>
        </p:spPr>
      </p:pic>
    </p:spTree>
    <p:extLst>
      <p:ext uri="{BB962C8B-B14F-4D97-AF65-F5344CB8AC3E}">
        <p14:creationId xmlns:p14="http://schemas.microsoft.com/office/powerpoint/2010/main" val="200108172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0-#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fade">
                                      <p:cBhvr>
                                        <p:cTn id="30" dur="500"/>
                                        <p:tgtEl>
                                          <p:spTgt spid="5">
                                            <p:txEl>
                                              <p:pRg st="0" end="0"/>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14400" y="1866900"/>
            <a:ext cx="16535400" cy="7620000"/>
          </a:xfrm>
          <a:prstGeom prst="roundRect">
            <a:avLst/>
          </a:prstGeom>
          <a:solidFill>
            <a:schemeClr val="bg1"/>
          </a:solidFill>
          <a:ln w="184150">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6648450" y="495300"/>
            <a:ext cx="4838700" cy="990600"/>
            <a:chOff x="6781800" y="342900"/>
            <a:chExt cx="4838700" cy="990600"/>
          </a:xfrm>
          <a:solidFill>
            <a:schemeClr val="bg2">
              <a:lumMod val="50000"/>
            </a:schemeClr>
          </a:solidFill>
        </p:grpSpPr>
        <p:sp>
          <p:nvSpPr>
            <p:cNvPr id="12" name="Round Same Side Corner Rectangle 11"/>
            <p:cNvSpPr/>
            <p:nvPr/>
          </p:nvSpPr>
          <p:spPr>
            <a:xfrm flipV="1">
              <a:off x="6781800" y="342900"/>
              <a:ext cx="4838700" cy="990600"/>
            </a:xfrm>
            <a:prstGeom prst="round2SameRect">
              <a:avLst>
                <a:gd name="adj1" fmla="val 50000"/>
                <a:gd name="adj2" fmla="val 0"/>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7048500" y="490514"/>
              <a:ext cx="4191000" cy="738664"/>
            </a:xfrm>
            <a:prstGeom prst="rect">
              <a:avLst/>
            </a:prstGeom>
            <a:grpFill/>
            <a:ln>
              <a:solidFill>
                <a:schemeClr val="bg2">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CHÚ</a:t>
              </a:r>
              <a:r>
                <a:rPr kumimoji="0" lang="en-US" sz="4200" b="1" i="0" u="none" strike="noStrike" kern="1200" cap="none" spc="0" normalizeH="0" noProof="0" smtClean="0">
                  <a:ln>
                    <a:noFill/>
                  </a:ln>
                  <a:solidFill>
                    <a:prstClr val="white"/>
                  </a:solidFill>
                  <a:effectLst/>
                  <a:uLnTx/>
                  <a:uFillTx/>
                  <a:latin typeface="Arial" panose="020B0604020202020204" pitchFamily="34" charset="0"/>
                  <a:ea typeface="+mn-ea"/>
                  <a:cs typeface="Arial" panose="020B0604020202020204" pitchFamily="34" charset="0"/>
                </a:rPr>
                <a:t> Ý</a:t>
              </a:r>
              <a:endParaRPr kumimoji="0" lang="en-US" sz="4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 name="Rectangle 2"/>
          <p:cNvSpPr/>
          <p:nvPr/>
        </p:nvSpPr>
        <p:spPr>
          <a:xfrm>
            <a:off x="1828800" y="2705100"/>
            <a:ext cx="14478000" cy="4708981"/>
          </a:xfrm>
          <a:prstGeom prst="rect">
            <a:avLst/>
          </a:prstGeom>
        </p:spPr>
        <p:txBody>
          <a:bodyPr wrap="square">
            <a:spAutoFit/>
          </a:bodyPr>
          <a:lstStyle/>
          <a:p>
            <a:pPr algn="just">
              <a:lnSpc>
                <a:spcPct val="150000"/>
              </a:lnSpc>
              <a:spcAft>
                <a:spcPts val="800"/>
              </a:spcAft>
            </a:pPr>
            <a:r>
              <a:rPr lang="vi-VN" sz="4000">
                <a:ea typeface="Arial" panose="020B0604020202020204" pitchFamily="34" charset="0"/>
                <a:cs typeface="Times New Roman" panose="02020603050405020304" pitchFamily="18" charset="0"/>
              </a:rPr>
              <a:t>Ta có thể chứng minh rằng mặt phẳng (P) trong Ví dụ 3 là mặt phẳng duy nhất chứa đường thẳng a và song song với đường thẳng b. Như vậy, cho trước hai đường thẳng chéo nhau, có duy nhất một mặt phẳng chứa đường thẳng này và song song với đường thẳng kia.</a:t>
            </a:r>
          </a:p>
        </p:txBody>
      </p:sp>
      <p:sp>
        <p:nvSpPr>
          <p:cNvPr id="20" name="Freeform 8"/>
          <p:cNvSpPr/>
          <p:nvPr/>
        </p:nvSpPr>
        <p:spPr>
          <a:xfrm>
            <a:off x="902368" y="1120760"/>
            <a:ext cx="1790700" cy="138701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xmlns="" r:embed="rId13"/>
                </a:ext>
              </a:extLst>
            </a:blip>
            <a:stretch>
              <a:fillRect/>
            </a:stretch>
          </a:blipFill>
        </p:spPr>
      </p:sp>
      <p:pic>
        <p:nvPicPr>
          <p:cNvPr id="5" name="Picture 4"/>
          <p:cNvPicPr>
            <a:picLocks noChangeAspect="1"/>
          </p:cNvPicPr>
          <p:nvPr/>
        </p:nvPicPr>
        <p:blipFill>
          <a:blip r:embed="rId14"/>
          <a:stretch>
            <a:fillRect/>
          </a:stretch>
        </p:blipFill>
        <p:spPr>
          <a:xfrm>
            <a:off x="15544800" y="7035889"/>
            <a:ext cx="2406316" cy="3003081"/>
          </a:xfrm>
          <a:prstGeom prst="rect">
            <a:avLst/>
          </a:prstGeom>
        </p:spPr>
      </p:pic>
    </p:spTree>
    <p:extLst>
      <p:ext uri="{BB962C8B-B14F-4D97-AF65-F5344CB8AC3E}">
        <p14:creationId xmlns:p14="http://schemas.microsoft.com/office/powerpoint/2010/main" val="2888849887"/>
      </p:ext>
    </p:extLst>
  </p:cSld>
  <p:clrMapOvr>
    <a:masterClrMapping/>
  </p:clrMapOvr>
  <mc:AlternateContent xmlns:mc="http://schemas.openxmlformats.org/markup-compatibility/2006" xmlns:p14="http://schemas.microsoft.com/office/powerpoint/2010/main">
    <mc:Choice Requires="p14">
      <p:transition spd="slow" p14:dur="8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anim calcmode="lin" valueType="num">
                                      <p:cBhvr>
                                        <p:cTn id="12" dur="500" fill="hold"/>
                                        <p:tgtEl>
                                          <p:spTgt spid="20"/>
                                        </p:tgtEl>
                                        <p:attrNameLst>
                                          <p:attrName>ppt_x</p:attrName>
                                        </p:attrNameLst>
                                      </p:cBhvr>
                                      <p:tavLst>
                                        <p:tav tm="0">
                                          <p:val>
                                            <p:strVal val="#ppt_x"/>
                                          </p:val>
                                        </p:tav>
                                        <p:tav tm="100000">
                                          <p:val>
                                            <p:strVal val="#ppt_x"/>
                                          </p:val>
                                        </p:tav>
                                      </p:tavLst>
                                    </p:anim>
                                    <p:anim calcmode="lin" valueType="num">
                                      <p:cBhvr>
                                        <p:cTn id="13" dur="500" fill="hold"/>
                                        <p:tgtEl>
                                          <p:spTgt spid="2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anim calcmode="lin" valueType="num">
                                      <p:cBhvr>
                                        <p:cTn id="27" dur="500" fill="hold"/>
                                        <p:tgtEl>
                                          <p:spTgt spid="5"/>
                                        </p:tgtEl>
                                        <p:attrNameLst>
                                          <p:attrName>ppt_x</p:attrName>
                                        </p:attrNameLst>
                                      </p:cBhvr>
                                      <p:tavLst>
                                        <p:tav tm="0">
                                          <p:val>
                                            <p:strVal val="#ppt_x"/>
                                          </p:val>
                                        </p:tav>
                                        <p:tav tm="100000">
                                          <p:val>
                                            <p:strVal val="#ppt_x"/>
                                          </p:val>
                                        </p:tav>
                                      </p:tavLst>
                                    </p:anim>
                                    <p:anim calcmode="lin" valueType="num">
                                      <p:cBhvr>
                                        <p:cTn id="28"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200526" y="190500"/>
            <a:ext cx="17873974" cy="9929854"/>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669444">
            <a:off x="-385767" y="5996085"/>
            <a:ext cx="1530396" cy="1019626"/>
          </a:xfrm>
          <a:prstGeom prst="rect">
            <a:avLst/>
          </a:prstGeom>
        </p:spPr>
      </p:pic>
      <p:sp>
        <p:nvSpPr>
          <p:cNvPr id="30" name="Rectangle 29"/>
          <p:cNvSpPr/>
          <p:nvPr/>
        </p:nvSpPr>
        <p:spPr>
          <a:xfrm>
            <a:off x="6773418" y="190500"/>
            <a:ext cx="4741161" cy="124649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smtClean="0">
                <a:ln w="0"/>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 </a:t>
            </a:r>
            <a:r>
              <a:rPr kumimoji="0" lang="nl-NL" sz="5000" b="1" i="0" u="none" strike="noStrike" kern="1200" cap="none" spc="0" normalizeH="0" baseline="0" noProof="0" smtClean="0">
                <a:ln w="0"/>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TẬP 3</a:t>
            </a:r>
            <a:endParaRPr kumimoji="0" lang="en-US" sz="5000" b="1" i="0" u="none" strike="noStrike" kern="1200" cap="none" spc="0" normalizeH="0" baseline="0" noProof="0" dirty="0">
              <a:ln w="0"/>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449882" y="1333500"/>
            <a:ext cx="17228517" cy="2723823"/>
          </a:xfrm>
          <a:prstGeom prst="rect">
            <a:avLst/>
          </a:prstGeom>
        </p:spPr>
        <p:txBody>
          <a:bodyPr wrap="square">
            <a:spAutoFit/>
          </a:bodyPr>
          <a:lstStyle/>
          <a:p>
            <a:pPr lvl="0" algn="just">
              <a:lnSpc>
                <a:spcPct val="150000"/>
              </a:lnSpc>
            </a:pPr>
            <a:r>
              <a:rPr lang="vi-VN" sz="3800">
                <a:solidFill>
                  <a:prstClr val="black"/>
                </a:solidFill>
                <a:ea typeface="Calibri" panose="020F0502020204030204" pitchFamily="34" charset="0"/>
              </a:rPr>
              <a:t>Cho hình chóp S.ABCD có đáy là hình thang (</a:t>
            </a:r>
            <a:r>
              <a:rPr lang="vi-VN" sz="3800" smtClean="0">
                <a:solidFill>
                  <a:prstClr val="black"/>
                </a:solidFill>
                <a:ea typeface="Calibri" panose="020F0502020204030204" pitchFamily="34" charset="0"/>
              </a:rPr>
              <a:t>AB</a:t>
            </a:r>
            <a:r>
              <a:rPr lang="en-US" sz="3800" smtClean="0">
                <a:solidFill>
                  <a:prstClr val="black"/>
                </a:solidFill>
                <a:ea typeface="Calibri" panose="020F0502020204030204" pitchFamily="34" charset="0"/>
              </a:rPr>
              <a:t>//</a:t>
            </a:r>
            <a:r>
              <a:rPr lang="vi-VN" sz="3800" smtClean="0">
                <a:solidFill>
                  <a:prstClr val="black"/>
                </a:solidFill>
                <a:ea typeface="Calibri" panose="020F0502020204030204" pitchFamily="34" charset="0"/>
              </a:rPr>
              <a:t>CD</a:t>
            </a:r>
            <a:r>
              <a:rPr lang="vi-VN" sz="3800">
                <a:solidFill>
                  <a:prstClr val="black"/>
                </a:solidFill>
                <a:ea typeface="Calibri" panose="020F0502020204030204" pitchFamily="34" charset="0"/>
              </a:rPr>
              <a:t>). Hai đường thẳng SD và AB có chéo nhau hay không? Chỉ ra mặt phẳng chứa đường thẳng SD và song song với AB.</a:t>
            </a:r>
            <a:endParaRPr kumimoji="0" lang="en-US" sz="3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Oval Callout 15"/>
          <p:cNvSpPr/>
          <p:nvPr/>
        </p:nvSpPr>
        <p:spPr>
          <a:xfrm>
            <a:off x="8286748" y="3634164"/>
            <a:ext cx="1714500" cy="97593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7086600" y="4817388"/>
            <a:ext cx="10668000" cy="5355312"/>
          </a:xfrm>
          <a:prstGeom prst="rect">
            <a:avLst/>
          </a:prstGeom>
        </p:spPr>
        <p:txBody>
          <a:bodyPr wrap="square">
            <a:spAutoFit/>
          </a:bodyPr>
          <a:lstStyle/>
          <a:p>
            <a:pPr lvl="0" algn="just" fontAlgn="base">
              <a:lnSpc>
                <a:spcPct val="150000"/>
              </a:lnSpc>
            </a:pPr>
            <a:r>
              <a:rPr lang="vi-VN" sz="3800">
                <a:solidFill>
                  <a:srgbClr val="000000"/>
                </a:solidFill>
                <a:ea typeface="Times New Roman" panose="02020603050405020304" pitchFamily="18" charset="0"/>
                <a:cs typeface="Arial" panose="020B0604020202020204" pitchFamily="34" charset="0"/>
              </a:rPr>
              <a:t>Ta có: SD và AB chéo nhau</a:t>
            </a:r>
          </a:p>
          <a:p>
            <a:pPr lvl="0" algn="just" fontAlgn="base">
              <a:lnSpc>
                <a:spcPct val="150000"/>
              </a:lnSpc>
            </a:pPr>
            <a:r>
              <a:rPr lang="vi-VN" sz="3800">
                <a:solidFill>
                  <a:srgbClr val="000000"/>
                </a:solidFill>
                <a:ea typeface="Times New Roman" panose="02020603050405020304" pitchFamily="18" charset="0"/>
                <a:cs typeface="Arial" panose="020B0604020202020204" pitchFamily="34" charset="0"/>
              </a:rPr>
              <a:t>Vì AB và SD chéo nhau nên AB không nằm trong mp(SCD).</a:t>
            </a:r>
          </a:p>
          <a:p>
            <a:pPr lvl="0" algn="just" fontAlgn="base">
              <a:lnSpc>
                <a:spcPct val="150000"/>
              </a:lnSpc>
            </a:pPr>
            <a:r>
              <a:rPr lang="vi-VN" sz="3800">
                <a:solidFill>
                  <a:srgbClr val="000000"/>
                </a:solidFill>
                <a:ea typeface="Times New Roman" panose="02020603050405020304" pitchFamily="18" charset="0"/>
                <a:cs typeface="Arial" panose="020B0604020202020204" pitchFamily="34" charset="0"/>
              </a:rPr>
              <a:t>Vì AB // CD nên AB // mp(SCD).</a:t>
            </a:r>
          </a:p>
          <a:p>
            <a:pPr lvl="0" algn="just" fontAlgn="base">
              <a:lnSpc>
                <a:spcPct val="150000"/>
              </a:lnSpc>
            </a:pPr>
            <a:r>
              <a:rPr lang="vi-VN" sz="3800">
                <a:solidFill>
                  <a:srgbClr val="000000"/>
                </a:solidFill>
                <a:ea typeface="Times New Roman" panose="02020603050405020304" pitchFamily="18" charset="0"/>
                <a:cs typeface="Arial" panose="020B0604020202020204" pitchFamily="34" charset="0"/>
              </a:rPr>
              <a:t>Vậy (SCD) là mặt phẳng chứa SD và song song với AB.</a:t>
            </a:r>
          </a:p>
        </p:txBody>
      </p:sp>
      <p:pic>
        <p:nvPicPr>
          <p:cNvPr id="12" name="Picture 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230600" y="362859"/>
            <a:ext cx="901775" cy="901775"/>
          </a:xfrm>
          <a:prstGeom prst="rect">
            <a:avLst/>
          </a:prstGeom>
        </p:spPr>
      </p:pic>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sharpenSoften amount="50000"/>
                    </a14:imgEffect>
                  </a14:imgLayer>
                </a14:imgProps>
              </a:ext>
            </a:extLst>
          </a:blip>
          <a:stretch>
            <a:fillRect/>
          </a:stretch>
        </p:blipFill>
        <p:spPr>
          <a:xfrm>
            <a:off x="1295400" y="4610100"/>
            <a:ext cx="5170321" cy="5281810"/>
          </a:xfrm>
          <a:prstGeom prst="rect">
            <a:avLst/>
          </a:prstGeom>
        </p:spPr>
      </p:pic>
    </p:spTree>
    <p:extLst>
      <p:ext uri="{BB962C8B-B14F-4D97-AF65-F5344CB8AC3E}">
        <p14:creationId xmlns:p14="http://schemas.microsoft.com/office/powerpoint/2010/main" val="2954824330"/>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500"/>
                                        <p:tgtEl>
                                          <p:spTgt spid="6">
                                            <p:txEl>
                                              <p:pRg st="0" end="0"/>
                                            </p:txEl>
                                          </p:spTgt>
                                        </p:tgtEl>
                                      </p:cBhvr>
                                    </p:animEffect>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0" dur="500"/>
                                        <p:tgtEl>
                                          <p:spTgt spid="6">
                                            <p:txEl>
                                              <p:pRg st="1" end="1"/>
                                            </p:txEl>
                                          </p:spTgt>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fade">
                                      <p:cBhvr>
                                        <p:cTn id="34" dur="500"/>
                                        <p:tgtEl>
                                          <p:spTgt spid="6">
                                            <p:txEl>
                                              <p:pRg st="2" end="2"/>
                                            </p:txEl>
                                          </p:spTgt>
                                        </p:tgtEl>
                                      </p:cBhvr>
                                    </p:animEffect>
                                  </p:childTnLst>
                                </p:cTn>
                              </p:par>
                            </p:childTnLst>
                          </p:cTn>
                        </p:par>
                        <p:par>
                          <p:cTn id="35" fill="hold">
                            <p:stCondLst>
                              <p:cond delay="1500"/>
                            </p:stCondLst>
                            <p:childTnLst>
                              <p:par>
                                <p:cTn id="36" presetID="22" presetClass="entr" presetSubtype="8" fill="hold" nodeType="after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animEffect transition="in" filter="wipe(left)">
                                      <p:cBhvr>
                                        <p:cTn id="38"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09600" y="-171450"/>
            <a:ext cx="17068799" cy="1125855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6731669" y="345333"/>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smtClean="0">
                <a:ln w="0"/>
                <a:solidFill>
                  <a:schemeClr val="tx2"/>
                </a:solidFill>
                <a:latin typeface="Arial" panose="020B0604020202020204" pitchFamily="34" charset="0"/>
                <a:ea typeface="Times New Roman" panose="02020603050405020304" pitchFamily="18" charset="0"/>
                <a:cs typeface="Arial" panose="020B0604020202020204" pitchFamily="34" charset="0"/>
              </a:rPr>
              <a:t>VẬN DỤNG</a:t>
            </a:r>
            <a:endParaRPr lang="en-US" sz="5000" b="1" dirty="0">
              <a:ln w="0"/>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18" name="Rectangle 17"/>
          <p:cNvSpPr/>
          <p:nvPr/>
        </p:nvSpPr>
        <p:spPr>
          <a:xfrm>
            <a:off x="1371601" y="1790700"/>
            <a:ext cx="10744200" cy="2585323"/>
          </a:xfrm>
          <a:prstGeom prst="rect">
            <a:avLst/>
          </a:prstGeom>
        </p:spPr>
        <p:txBody>
          <a:bodyPr wrap="square">
            <a:spAutoFit/>
          </a:bodyPr>
          <a:lstStyle/>
          <a:p>
            <a:pPr algn="just">
              <a:lnSpc>
                <a:spcPct val="150000"/>
              </a:lnSpc>
              <a:spcBef>
                <a:spcPts val="600"/>
              </a:spcBef>
              <a:spcAft>
                <a:spcPts val="800"/>
              </a:spcAft>
            </a:pPr>
            <a:r>
              <a:rPr lang="en-US" sz="3600" smtClean="0">
                <a:solidFill>
                  <a:srgbClr val="000000"/>
                </a:solidFill>
                <a:latin typeface="Arial" panose="020B0604020202020204" pitchFamily="34" charset="0"/>
                <a:ea typeface="Calibri" panose="020F0502020204030204" pitchFamily="34" charset="0"/>
                <a:cs typeface="Times New Roman" panose="02020603050405020304" pitchFamily="18" charset="0"/>
              </a:rPr>
              <a:t>Trong tình huống mở đầu, hãy giải thích tại sao dây nhợ khi căng thì song song với mặt đất. Tác dụng của việc đó là gì?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3001" y="1449225"/>
            <a:ext cx="4951260" cy="2764614"/>
          </a:xfrm>
          <a:prstGeom prst="rect">
            <a:avLst/>
          </a:prstGeom>
        </p:spPr>
      </p:pic>
      <p:pic>
        <p:nvPicPr>
          <p:cNvPr id="20" name="Picture 2"/>
          <p:cNvPicPr>
            <a:picLocks noChangeAspect="1"/>
          </p:cNvPicPr>
          <p:nvPr/>
        </p:nvPicPr>
        <p:blipFill>
          <a:blip r:embed="rId4"/>
          <a:srcRect/>
          <a:stretch>
            <a:fillRect/>
          </a:stretch>
        </p:blipFill>
        <p:spPr>
          <a:xfrm>
            <a:off x="574359" y="876300"/>
            <a:ext cx="949641" cy="985360"/>
          </a:xfrm>
          <a:prstGeom prst="rect">
            <a:avLst/>
          </a:prstGeom>
        </p:spPr>
      </p:pic>
      <p:sp>
        <p:nvSpPr>
          <p:cNvPr id="3" name="Rectangle 2"/>
          <p:cNvSpPr/>
          <p:nvPr/>
        </p:nvSpPr>
        <p:spPr>
          <a:xfrm>
            <a:off x="1395664" y="5391983"/>
            <a:ext cx="15901736" cy="4247317"/>
          </a:xfrm>
          <a:prstGeom prst="rect">
            <a:avLst/>
          </a:prstGeom>
        </p:spPr>
        <p:txBody>
          <a:bodyPr wrap="square">
            <a:spAutoFit/>
          </a:bodyPr>
          <a:lstStyle/>
          <a:p>
            <a:pPr algn="just">
              <a:lnSpc>
                <a:spcPct val="150000"/>
              </a:lnSpc>
            </a:pPr>
            <a:r>
              <a:rPr lang="en-US" sz="3600" smtClean="0">
                <a:latin typeface="Arial" panose="020B0604020202020204" pitchFamily="34" charset="0"/>
                <a:ea typeface="Arial" panose="020B0604020202020204" pitchFamily="34" charset="0"/>
                <a:cs typeface="Arial" panose="020B0604020202020204" pitchFamily="34" charset="0"/>
              </a:rPr>
              <a:t>- Dây </a:t>
            </a:r>
            <a:r>
              <a:rPr lang="en-US" sz="3600">
                <a:latin typeface="Arial" panose="020B0604020202020204" pitchFamily="34" charset="0"/>
                <a:ea typeface="Arial" panose="020B0604020202020204" pitchFamily="34" charset="0"/>
                <a:cs typeface="Arial" panose="020B0604020202020204" pitchFamily="34" charset="0"/>
              </a:rPr>
              <a:t>nhợ được căng theo hàng gạch đầu tiên, các hàng gạch được xây thẳng hàng và mỗi viên gạch đều có cách cạnh đối diện song song với nhau, do đó mép trên của hàng gạch đầu là một đường thẳng song song với mặt đất nên dây nhợ khi căng song song với mặt đất. </a:t>
            </a:r>
            <a:endParaRPr lang="en-US" sz="3600" smtClean="0">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600" smtClean="0">
                <a:latin typeface="Arial" panose="020B0604020202020204" pitchFamily="34" charset="0"/>
                <a:ea typeface="Arial" panose="020B0604020202020204" pitchFamily="34" charset="0"/>
                <a:cs typeface="Arial" panose="020B0604020202020204" pitchFamily="34" charset="0"/>
              </a:rPr>
              <a:t>-  Tác </a:t>
            </a:r>
            <a:r>
              <a:rPr lang="en-US" sz="3600">
                <a:latin typeface="Arial" panose="020B0604020202020204" pitchFamily="34" charset="0"/>
                <a:ea typeface="Arial" panose="020B0604020202020204" pitchFamily="34" charset="0"/>
                <a:cs typeface="Arial" panose="020B0604020202020204" pitchFamily="34" charset="0"/>
              </a:rPr>
              <a:t>dụng của việc căng dậy nhợ để xây tường có độ thẳng, đứng và bằng.</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21" name="Oval Callout 20"/>
          <p:cNvSpPr/>
          <p:nvPr/>
        </p:nvSpPr>
        <p:spPr>
          <a:xfrm>
            <a:off x="8321842" y="4376023"/>
            <a:ext cx="1569118" cy="82986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2"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0077156">
            <a:off x="17186457" y="8980465"/>
            <a:ext cx="761389" cy="1149267"/>
          </a:xfrm>
          <a:prstGeom prst="rect">
            <a:avLst/>
          </a:prstGeom>
        </p:spPr>
      </p:pic>
    </p:spTree>
    <p:extLst>
      <p:ext uri="{BB962C8B-B14F-4D97-AF65-F5344CB8AC3E}">
        <p14:creationId xmlns:p14="http://schemas.microsoft.com/office/powerpoint/2010/main" val="379058860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anim calcmode="lin" valueType="num">
                                      <p:cBhvr>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228600" y="174458"/>
            <a:ext cx="17907000" cy="99441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823742" y="1606051"/>
            <a:ext cx="16714121" cy="4589077"/>
          </a:xfrm>
          <a:prstGeom prst="rect">
            <a:avLst/>
          </a:prstGeom>
        </p:spPr>
        <p:txBody>
          <a:bodyPr wrap="square">
            <a:spAutoFit/>
          </a:bodyPr>
          <a:lstStyle/>
          <a:p>
            <a:pPr marL="30480" marR="30480" lvl="0" algn="just">
              <a:lnSpc>
                <a:spcPct val="200000"/>
              </a:lnSpc>
            </a:pPr>
            <a:r>
              <a:rPr lang="vi-VN" sz="3800">
                <a:solidFill>
                  <a:srgbClr val="000000"/>
                </a:solidFill>
                <a:ea typeface="Times New Roman" panose="02020603050405020304" pitchFamily="18" charset="0"/>
                <a:cs typeface="Arial" panose="020B0604020202020204" pitchFamily="34" charset="0"/>
              </a:rPr>
              <a:t>Cho đường thẳng a song song với mặt phẳng (P) và (Q) là một mặt phẳng chứa a. Giả sử (Q) cắt (P) theo giao tuyến </a:t>
            </a:r>
            <a:r>
              <a:rPr lang="vi-VN" sz="3800" smtClean="0">
                <a:solidFill>
                  <a:srgbClr val="000000"/>
                </a:solidFill>
                <a:ea typeface="Times New Roman" panose="02020603050405020304" pitchFamily="18" charset="0"/>
                <a:cs typeface="Arial" panose="020B0604020202020204" pitchFamily="34" charset="0"/>
              </a:rPr>
              <a:t>b</a:t>
            </a:r>
            <a:r>
              <a:rPr lang="en-US" sz="3800">
                <a:solidFill>
                  <a:srgbClr val="000000"/>
                </a:solidFill>
                <a:ea typeface="Times New Roman" panose="02020603050405020304" pitchFamily="18" charset="0"/>
                <a:cs typeface="Arial" panose="020B0604020202020204" pitchFamily="34" charset="0"/>
              </a:rPr>
              <a:t> </a:t>
            </a:r>
            <a:r>
              <a:rPr lang="en-US" sz="3800" smtClean="0">
                <a:solidFill>
                  <a:srgbClr val="000000"/>
                </a:solidFill>
                <a:ea typeface="Times New Roman" panose="02020603050405020304" pitchFamily="18" charset="0"/>
                <a:cs typeface="Arial" panose="020B0604020202020204" pitchFamily="34" charset="0"/>
              </a:rPr>
              <a:t>(</a:t>
            </a:r>
            <a:r>
              <a:rPr lang="en-US" sz="3800" smtClean="0">
                <a:solidFill>
                  <a:srgbClr val="000000"/>
                </a:solidFill>
                <a:latin typeface="Arial" panose="020B0604020202020204" pitchFamily="34" charset="0"/>
                <a:ea typeface="Times New Roman" panose="02020603050405020304" pitchFamily="18" charset="0"/>
                <a:cs typeface="Arial" panose="020B0604020202020204" pitchFamily="34" charset="0"/>
              </a:rPr>
              <a:t>Hình bên).</a:t>
            </a:r>
          </a:p>
          <a:p>
            <a:pPr marL="30480" marR="30480" lvl="0" algn="just">
              <a:lnSpc>
                <a:spcPct val="200000"/>
              </a:lnSpc>
            </a:pPr>
            <a:r>
              <a:rPr lang="vi-VN" sz="3800">
                <a:solidFill>
                  <a:srgbClr val="000000"/>
                </a:solidFill>
                <a:ea typeface="Times New Roman" panose="02020603050405020304" pitchFamily="18" charset="0"/>
                <a:cs typeface="Arial" panose="020B0604020202020204" pitchFamily="34" charset="0"/>
              </a:rPr>
              <a:t>a) Hai đường thẳng a và b có thể chéo nhau không?</a:t>
            </a:r>
          </a:p>
          <a:p>
            <a:pPr marL="30480" marR="30480" lvl="0" algn="just">
              <a:lnSpc>
                <a:spcPct val="200000"/>
              </a:lnSpc>
            </a:pPr>
            <a:r>
              <a:rPr lang="vi-VN" sz="3800">
                <a:solidFill>
                  <a:srgbClr val="000000"/>
                </a:solidFill>
                <a:ea typeface="Times New Roman" panose="02020603050405020304" pitchFamily="18" charset="0"/>
                <a:cs typeface="Arial" panose="020B0604020202020204" pitchFamily="34" charset="0"/>
              </a:rPr>
              <a:t>b) Hai đường thẳng a và b có thể cắt nhau không</a:t>
            </a:r>
            <a:r>
              <a:rPr lang="vi-VN" sz="3800" smtClean="0">
                <a:solidFill>
                  <a:srgbClr val="000000"/>
                </a:solidFill>
                <a:ea typeface="Times New Roman" panose="02020603050405020304" pitchFamily="18" charset="0"/>
                <a:cs typeface="Arial" panose="020B0604020202020204" pitchFamily="34" charset="0"/>
              </a:rPr>
              <a:t>?</a:t>
            </a:r>
            <a:endParaRPr lang="vi-VN" sz="3800">
              <a:solidFill>
                <a:srgbClr val="000000"/>
              </a:solidFill>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53115" y="770533"/>
            <a:ext cx="1032846" cy="963915"/>
          </a:xfrm>
          <a:prstGeom prst="rect">
            <a:avLst/>
          </a:prstGeom>
        </p:spPr>
      </p:pic>
      <p:sp>
        <p:nvSpPr>
          <p:cNvPr id="22" name="TextBox 21"/>
          <p:cNvSpPr txBox="1"/>
          <p:nvPr/>
        </p:nvSpPr>
        <p:spPr>
          <a:xfrm>
            <a:off x="2057400" y="972448"/>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 3:</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5"/>
          <a:stretch>
            <a:fillRect/>
          </a:stretch>
        </p:blipFill>
        <p:spPr>
          <a:xfrm>
            <a:off x="5599746" y="6407105"/>
            <a:ext cx="7088508" cy="3460795"/>
          </a:xfrm>
          <a:prstGeom prst="rect">
            <a:avLst/>
          </a:prstGeom>
        </p:spPr>
      </p:pic>
      <p:sp>
        <p:nvSpPr>
          <p:cNvPr id="25" name="Freeform 5"/>
          <p:cNvSpPr/>
          <p:nvPr/>
        </p:nvSpPr>
        <p:spPr>
          <a:xfrm>
            <a:off x="16990133" y="425952"/>
            <a:ext cx="1041193" cy="804070"/>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sp>
      <p:sp>
        <p:nvSpPr>
          <p:cNvPr id="16" name="Freeform 6"/>
          <p:cNvSpPr/>
          <p:nvPr/>
        </p:nvSpPr>
        <p:spPr>
          <a:xfrm flipH="1">
            <a:off x="16575505" y="8542421"/>
            <a:ext cx="1475874" cy="154605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extLst>
      <p:ext uri="{BB962C8B-B14F-4D97-AF65-F5344CB8AC3E}">
        <p14:creationId xmlns:p14="http://schemas.microsoft.com/office/powerpoint/2010/main" val="1022005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228600" y="174458"/>
            <a:ext cx="17907000" cy="99441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3366413">
            <a:off x="16489294" y="9079262"/>
            <a:ext cx="1055946" cy="1801541"/>
          </a:xfrm>
          <a:prstGeom prst="rect">
            <a:avLst/>
          </a:prstGeom>
        </p:spPr>
      </p:pic>
      <p:pic>
        <p:nvPicPr>
          <p:cNvPr id="7" name="Picture 6"/>
          <p:cNvPicPr>
            <a:picLocks noChangeAspect="1"/>
          </p:cNvPicPr>
          <p:nvPr/>
        </p:nvPicPr>
        <p:blipFill>
          <a:blip r:embed="rId7"/>
          <a:stretch>
            <a:fillRect/>
          </a:stretch>
        </p:blipFill>
        <p:spPr>
          <a:xfrm>
            <a:off x="5599746" y="1225505"/>
            <a:ext cx="7088508" cy="3460795"/>
          </a:xfrm>
          <a:prstGeom prst="rect">
            <a:avLst/>
          </a:prstGeom>
        </p:spPr>
      </p:pic>
      <p:sp>
        <p:nvSpPr>
          <p:cNvPr id="15" name="Rectangle 14"/>
          <p:cNvSpPr/>
          <p:nvPr/>
        </p:nvSpPr>
        <p:spPr>
          <a:xfrm>
            <a:off x="1447800" y="620480"/>
            <a:ext cx="3053743" cy="86113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sng"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Trả lời:</a:t>
            </a:r>
            <a:endParaRPr kumimoji="0" lang="en-US" sz="38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800023" y="5084951"/>
            <a:ext cx="16725978" cy="4478149"/>
          </a:xfrm>
          <a:prstGeom prst="rect">
            <a:avLst/>
          </a:prstGeom>
        </p:spPr>
        <p:txBody>
          <a:bodyPr wrap="square">
            <a:spAutoFit/>
          </a:bodyPr>
          <a:lstStyle/>
          <a:p>
            <a:pPr marL="742950" lvl="0" indent="-742950" algn="just">
              <a:lnSpc>
                <a:spcPct val="150000"/>
              </a:lnSpc>
              <a:buAutoNum type="alphaLcParenR"/>
            </a:pPr>
            <a:r>
              <a:rPr lang="vi-VN" sz="3800" smtClean="0">
                <a:solidFill>
                  <a:srgbClr val="000000"/>
                </a:solidFill>
                <a:ea typeface="Calibri" panose="020F0502020204030204" pitchFamily="34" charset="0"/>
                <a:cs typeface="Arial" panose="020B0604020202020204" pitchFamily="34" charset="0"/>
              </a:rPr>
              <a:t>Hai </a:t>
            </a:r>
            <a:r>
              <a:rPr lang="vi-VN" sz="3800">
                <a:solidFill>
                  <a:srgbClr val="000000"/>
                </a:solidFill>
                <a:ea typeface="Calibri" panose="020F0502020204030204" pitchFamily="34" charset="0"/>
                <a:cs typeface="Arial" panose="020B0604020202020204" pitchFamily="34" charset="0"/>
              </a:rPr>
              <a:t>đường thẳng a và b đều nằm trong mặt phẳng (Q) nên hai đường thẳng này không thể chéo nhau</a:t>
            </a:r>
            <a:r>
              <a:rPr lang="vi-VN" sz="3800" smtClean="0">
                <a:solidFill>
                  <a:srgbClr val="000000"/>
                </a:solidFill>
                <a:ea typeface="Calibri" panose="020F0502020204030204" pitchFamily="34" charset="0"/>
                <a:cs typeface="Arial" panose="020B0604020202020204" pitchFamily="34" charset="0"/>
              </a:rPr>
              <a:t>.</a:t>
            </a:r>
            <a:endParaRPr lang="en-US" sz="3800" smtClean="0">
              <a:solidFill>
                <a:srgbClr val="000000"/>
              </a:solidFill>
              <a:ea typeface="Calibri" panose="020F0502020204030204" pitchFamily="34" charset="0"/>
              <a:cs typeface="Arial" panose="020B0604020202020204" pitchFamily="34" charset="0"/>
            </a:endParaRPr>
          </a:p>
          <a:p>
            <a:pPr marL="742950" lvl="0" indent="-742950" algn="just">
              <a:lnSpc>
                <a:spcPct val="150000"/>
              </a:lnSpc>
              <a:buAutoNum type="alphaLcParenR"/>
            </a:pPr>
            <a:r>
              <a:rPr lang="vi-VN" sz="3800" smtClean="0">
                <a:solidFill>
                  <a:srgbClr val="000000"/>
                </a:solidFill>
                <a:ea typeface="Calibri" panose="020F0502020204030204" pitchFamily="34" charset="0"/>
                <a:cs typeface="Arial" panose="020B0604020202020204" pitchFamily="34" charset="0"/>
              </a:rPr>
              <a:t>Giả </a:t>
            </a:r>
            <a:r>
              <a:rPr lang="vi-VN" sz="3800">
                <a:solidFill>
                  <a:srgbClr val="000000"/>
                </a:solidFill>
                <a:ea typeface="Calibri" panose="020F0502020204030204" pitchFamily="34" charset="0"/>
                <a:cs typeface="Arial" panose="020B0604020202020204" pitchFamily="34" charset="0"/>
              </a:rPr>
              <a:t>sử hai đường thẳng a và b cắt nhau tại điểm I. Khi đó I ∈ (P) vì I ∈ b và b ⊂ (P). Mặt khác I ∈ a nên a cắt (P) tại I (vô lí do a song song với (P)). Vậy a // b hay hai đường thẳng a và b không thể cắt nhau.</a:t>
            </a:r>
          </a:p>
        </p:txBody>
      </p:sp>
      <p:sp>
        <p:nvSpPr>
          <p:cNvPr id="14" name="Freeform 5"/>
          <p:cNvSpPr/>
          <p:nvPr/>
        </p:nvSpPr>
        <p:spPr>
          <a:xfrm>
            <a:off x="16990133" y="425952"/>
            <a:ext cx="1041193" cy="804070"/>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324509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fade">
                                      <p:cBhvr>
                                        <p:cTn id="2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342900"/>
            <a:ext cx="17373599" cy="96012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5"/>
          <p:cNvSpPr/>
          <p:nvPr/>
        </p:nvSpPr>
        <p:spPr>
          <a:xfrm rot="1171939" flipH="1">
            <a:off x="404435" y="538290"/>
            <a:ext cx="1335114" cy="966176"/>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grpSp>
        <p:nvGrpSpPr>
          <p:cNvPr id="17" name="Group 16"/>
          <p:cNvGrpSpPr/>
          <p:nvPr/>
        </p:nvGrpSpPr>
        <p:grpSpPr>
          <a:xfrm>
            <a:off x="6196050" y="342900"/>
            <a:ext cx="5895897" cy="1436835"/>
            <a:chOff x="5868874" y="411479"/>
            <a:chExt cx="4724400" cy="1436835"/>
          </a:xfrm>
        </p:grpSpPr>
        <p:sp>
          <p:nvSpPr>
            <p:cNvPr id="18" name="Round Same Side Corner Rectangle 17"/>
            <p:cNvSpPr/>
            <p:nvPr/>
          </p:nvSpPr>
          <p:spPr>
            <a:xfrm flipH="1" flipV="1">
              <a:off x="6019800" y="411479"/>
              <a:ext cx="4422548" cy="1436835"/>
            </a:xfrm>
            <a:prstGeom prst="round2SameRect">
              <a:avLst>
                <a:gd name="adj1" fmla="val 36667"/>
                <a:gd name="adj2" fmla="val 0"/>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5868874" y="761192"/>
              <a:ext cx="47244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KẾT LUẬN</a:t>
              </a:r>
              <a:endParaRPr kumimoji="0" lang="en-US" sz="5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0" name="Rectangle 9"/>
          <p:cNvSpPr/>
          <p:nvPr/>
        </p:nvSpPr>
        <p:spPr>
          <a:xfrm>
            <a:off x="1828800" y="2400300"/>
            <a:ext cx="14554200" cy="3080202"/>
          </a:xfrm>
          <a:prstGeom prst="rect">
            <a:avLst/>
          </a:prstGeom>
        </p:spPr>
        <p:txBody>
          <a:bodyPr wrap="square">
            <a:spAutoFit/>
          </a:bodyPr>
          <a:lstStyle/>
          <a:p>
            <a:pPr lvl="0" algn="just">
              <a:lnSpc>
                <a:spcPct val="150000"/>
              </a:lnSpc>
            </a:pPr>
            <a:r>
              <a:rPr lang="vi-VN" sz="4500">
                <a:solidFill>
                  <a:srgbClr val="1F497D"/>
                </a:solidFill>
                <a:ea typeface="Times New Roman" panose="02020603050405020304" pitchFamily="18" charset="0"/>
                <a:cs typeface="Arial" panose="020B0604020202020204" pitchFamily="34" charset="0"/>
              </a:rPr>
              <a:t>Cho đường thẳng a song song với mặt phẳng (P). Nếu mặt phẳng (Q) chứa a và cắt (P) theo giao tuyến b thì b song song với a.</a:t>
            </a:r>
            <a:endParaRPr kumimoji="0" lang="vi-VN" sz="4500" b="0" i="0" u="none"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5"/>
          <p:cNvPicPr>
            <a:picLocks noChangeAspect="1"/>
          </p:cNvPicPr>
          <p:nvPr/>
        </p:nvPicPr>
        <p:blipFill>
          <a:blip r:embed="rId9"/>
          <a:srcRect/>
          <a:stretch>
            <a:fillRect/>
          </a:stretch>
        </p:blipFill>
        <p:spPr>
          <a:xfrm>
            <a:off x="5650983" y="6631352"/>
            <a:ext cx="6909833" cy="3653575"/>
          </a:xfrm>
          <a:prstGeom prst="rect">
            <a:avLst/>
          </a:prstGeom>
        </p:spPr>
      </p:pic>
    </p:spTree>
    <p:extLst>
      <p:ext uri="{BB962C8B-B14F-4D97-AF65-F5344CB8AC3E}">
        <p14:creationId xmlns:p14="http://schemas.microsoft.com/office/powerpoint/2010/main" val="42508793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ectangle 7"/>
          <p:cNvSpPr/>
          <p:nvPr/>
        </p:nvSpPr>
        <p:spPr>
          <a:xfrm>
            <a:off x="228600" y="419100"/>
            <a:ext cx="17830800" cy="9525000"/>
          </a:xfrm>
          <a:prstGeom prst="rect">
            <a:avLst/>
          </a:prstGeom>
          <a:solidFill>
            <a:schemeClr val="bg1"/>
          </a:solidFill>
          <a:ln w="1079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oup 14"/>
          <p:cNvGrpSpPr/>
          <p:nvPr/>
        </p:nvGrpSpPr>
        <p:grpSpPr>
          <a:xfrm>
            <a:off x="7810500" y="1042842"/>
            <a:ext cx="2667000" cy="914400"/>
            <a:chOff x="3154680" y="876300"/>
            <a:chExt cx="2667000" cy="1143000"/>
          </a:xfrm>
          <a:solidFill>
            <a:schemeClr val="accent5">
              <a:lumMod val="75000"/>
            </a:schemeClr>
          </a:solidFill>
        </p:grpSpPr>
        <p:sp>
          <p:nvSpPr>
            <p:cNvPr id="16" name="Flowchart: Terminator 15"/>
            <p:cNvSpPr/>
            <p:nvPr/>
          </p:nvSpPr>
          <p:spPr>
            <a:xfrm>
              <a:off x="3154680" y="876300"/>
              <a:ext cx="2667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35680" y="987956"/>
              <a:ext cx="1864613"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7" name="Rectangle 6"/>
          <p:cNvSpPr/>
          <p:nvPr/>
        </p:nvSpPr>
        <p:spPr>
          <a:xfrm>
            <a:off x="713302" y="2191077"/>
            <a:ext cx="16888898" cy="2723823"/>
          </a:xfrm>
          <a:prstGeom prst="rect">
            <a:avLst/>
          </a:prstGeom>
        </p:spPr>
        <p:txBody>
          <a:bodyPr wrap="square">
            <a:spAutoFit/>
          </a:bodyPr>
          <a:lstStyle/>
          <a:p>
            <a:pPr lvl="0" algn="just">
              <a:lnSpc>
                <a:spcPct val="150000"/>
              </a:lnSpc>
            </a:pPr>
            <a:r>
              <a:rPr lang="vi-VN" sz="3800">
                <a:solidFill>
                  <a:prstClr val="black"/>
                </a:solidFill>
                <a:ea typeface="Times New Roman" panose="02020603050405020304" pitchFamily="18" charset="0"/>
                <a:cs typeface="Arial" panose="020B0604020202020204" pitchFamily="34" charset="0"/>
              </a:rPr>
              <a:t>Cho tứ diện ABCD, điểm E nằm giữa hai điểm A và C. Gọi (P) là một phẳng qua E và song song với hai đường thẳng AB, </a:t>
            </a:r>
            <a:r>
              <a:rPr lang="vi-VN" sz="3800" smtClean="0">
                <a:solidFill>
                  <a:prstClr val="black"/>
                </a:solidFill>
                <a:ea typeface="Times New Roman" panose="02020603050405020304" pitchFamily="18" charset="0"/>
                <a:cs typeface="Arial" panose="020B0604020202020204" pitchFamily="34" charset="0"/>
              </a:rPr>
              <a:t>CD. </a:t>
            </a:r>
            <a:r>
              <a:rPr lang="vi-VN" sz="3800">
                <a:solidFill>
                  <a:prstClr val="black"/>
                </a:solidFill>
                <a:ea typeface="Times New Roman" panose="02020603050405020304" pitchFamily="18" charset="0"/>
                <a:cs typeface="Arial" panose="020B0604020202020204" pitchFamily="34" charset="0"/>
              </a:rPr>
              <a:t>Xác định các giao tuyến của (P) và các mặt của tử diện. Hình tạo bởi các giao tuyến là hình </a:t>
            </a:r>
            <a:r>
              <a:rPr lang="vi-VN" sz="3800" smtClean="0">
                <a:solidFill>
                  <a:prstClr val="black"/>
                </a:solidFill>
                <a:ea typeface="Times New Roman" panose="02020603050405020304" pitchFamily="18" charset="0"/>
                <a:cs typeface="Arial" panose="020B0604020202020204" pitchFamily="34" charset="0"/>
              </a:rPr>
              <a:t>g</a:t>
            </a:r>
            <a:r>
              <a:rPr lang="en-US" sz="3800">
                <a:solidFill>
                  <a:prstClr val="black"/>
                </a:solidFill>
                <a:ea typeface="Times New Roman" panose="02020603050405020304" pitchFamily="18" charset="0"/>
                <a:cs typeface="Arial" panose="020B0604020202020204" pitchFamily="34" charset="0"/>
              </a:rPr>
              <a:t>ì</a:t>
            </a:r>
            <a:r>
              <a:rPr lang="vi-VN" sz="3800" smtClean="0">
                <a:solidFill>
                  <a:prstClr val="black"/>
                </a:solidFill>
                <a:ea typeface="Times New Roman" panose="02020603050405020304" pitchFamily="18" charset="0"/>
                <a:cs typeface="Arial" panose="020B0604020202020204" pitchFamily="34" charset="0"/>
              </a:rPr>
              <a: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03" y="245201"/>
            <a:ext cx="1953697" cy="1639533"/>
          </a:xfrm>
          <a:prstGeom prst="rect">
            <a:avLst/>
          </a:prstGeom>
        </p:spPr>
      </p:pic>
      <p:pic>
        <p:nvPicPr>
          <p:cNvPr id="3" name="Picture 2"/>
          <p:cNvPicPr>
            <a:picLocks noChangeAspect="1"/>
          </p:cNvPicPr>
          <p:nvPr/>
        </p:nvPicPr>
        <p:blipFill>
          <a:blip r:embed="rId4"/>
          <a:stretch>
            <a:fillRect/>
          </a:stretch>
        </p:blipFill>
        <p:spPr>
          <a:xfrm>
            <a:off x="7017878" y="5143500"/>
            <a:ext cx="4279746" cy="4633444"/>
          </a:xfrm>
          <a:prstGeom prst="rect">
            <a:avLst/>
          </a:prstGeom>
        </p:spPr>
      </p:pic>
      <p:sp>
        <p:nvSpPr>
          <p:cNvPr id="18" name="Freeform 6"/>
          <p:cNvSpPr/>
          <p:nvPr/>
        </p:nvSpPr>
        <p:spPr>
          <a:xfrm flipH="1">
            <a:off x="16306799" y="8115300"/>
            <a:ext cx="1262061" cy="1504950"/>
          </a:xfrm>
          <a:custGeom>
            <a:avLst/>
            <a:gdLst/>
            <a:ahLst/>
            <a:cxnLst/>
            <a:rect l="l" t="t" r="r" b="b"/>
            <a:pathLst>
              <a:path w="2396871" h="4114800">
                <a:moveTo>
                  <a:pt x="0" y="0"/>
                </a:moveTo>
                <a:lnTo>
                  <a:pt x="2396871" y="0"/>
                </a:lnTo>
                <a:lnTo>
                  <a:pt x="2396871" y="4114800"/>
                </a:lnTo>
                <a:lnTo>
                  <a:pt x="0" y="4114800"/>
                </a:lnTo>
                <a:lnTo>
                  <a:pt x="0" y="0"/>
                </a:lnTo>
                <a:close/>
              </a:path>
            </a:pathLst>
          </a:custGeom>
          <a:blipFill>
            <a:blip r:embed="rId5">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218344648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ectangle 7"/>
          <p:cNvSpPr/>
          <p:nvPr/>
        </p:nvSpPr>
        <p:spPr>
          <a:xfrm>
            <a:off x="228600" y="419100"/>
            <a:ext cx="17830800" cy="9525000"/>
          </a:xfrm>
          <a:prstGeom prst="rect">
            <a:avLst/>
          </a:prstGeom>
          <a:solidFill>
            <a:schemeClr val="bg1"/>
          </a:solidFill>
          <a:ln w="1079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Callout 12"/>
          <p:cNvSpPr/>
          <p:nvPr/>
        </p:nvSpPr>
        <p:spPr>
          <a:xfrm>
            <a:off x="8153400" y="832568"/>
            <a:ext cx="1592797" cy="7620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000" y="402169"/>
            <a:ext cx="1680411" cy="1410193"/>
          </a:xfrm>
          <a:prstGeom prst="rect">
            <a:avLst/>
          </a:prstGeom>
        </p:spPr>
      </p:pic>
      <p:pic>
        <p:nvPicPr>
          <p:cNvPr id="22"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404723">
            <a:off x="504377" y="8633689"/>
            <a:ext cx="1007803" cy="1521212"/>
          </a:xfrm>
          <a:prstGeom prst="rect">
            <a:avLst/>
          </a:prstGeom>
        </p:spPr>
      </p:pic>
      <p:pic>
        <p:nvPicPr>
          <p:cNvPr id="3" name="Picture 2"/>
          <p:cNvPicPr>
            <a:picLocks noChangeAspect="1"/>
          </p:cNvPicPr>
          <p:nvPr/>
        </p:nvPicPr>
        <p:blipFill>
          <a:blip r:embed="rId7"/>
          <a:stretch>
            <a:fillRect/>
          </a:stretch>
        </p:blipFill>
        <p:spPr>
          <a:xfrm>
            <a:off x="609600" y="2672262"/>
            <a:ext cx="4724400" cy="5114847"/>
          </a:xfrm>
          <a:prstGeom prst="rect">
            <a:avLst/>
          </a:prstGeom>
        </p:spPr>
      </p:pic>
      <p:sp>
        <p:nvSpPr>
          <p:cNvPr id="4" name="Rectangle 3"/>
          <p:cNvSpPr/>
          <p:nvPr/>
        </p:nvSpPr>
        <p:spPr>
          <a:xfrm>
            <a:off x="5791200" y="2318651"/>
            <a:ext cx="11582400" cy="6740307"/>
          </a:xfrm>
          <a:prstGeom prst="rect">
            <a:avLst/>
          </a:prstGeom>
        </p:spPr>
        <p:txBody>
          <a:bodyPr wrap="square">
            <a:spAutoFit/>
          </a:bodyPr>
          <a:lstStyle/>
          <a:p>
            <a:pPr algn="just">
              <a:lnSpc>
                <a:spcPct val="150000"/>
              </a:lnSpc>
            </a:pPr>
            <a:r>
              <a:rPr lang="vi-VN" sz="3600"/>
              <a:t>Mặt phẳng (ABC) </a:t>
            </a:r>
            <a:r>
              <a:rPr lang="vi-VN" sz="3600" smtClean="0"/>
              <a:t>ch</a:t>
            </a:r>
            <a:r>
              <a:rPr lang="en-US" sz="3600" smtClean="0">
                <a:latin typeface="Arial" panose="020B0604020202020204" pitchFamily="34" charset="0"/>
                <a:cs typeface="Arial" panose="020B0604020202020204" pitchFamily="34" charset="0"/>
              </a:rPr>
              <a:t>ứ</a:t>
            </a:r>
            <a:r>
              <a:rPr lang="vi-VN" sz="3600" smtClean="0"/>
              <a:t>a </a:t>
            </a:r>
            <a:r>
              <a:rPr lang="vi-VN" sz="3600"/>
              <a:t>đường thẳng AB song song với mặt phẳng (P) nên mặt phẳng (ABC) cắt mặt phẳng (P) theo giao tuyển song song với AB. </a:t>
            </a:r>
            <a:endParaRPr lang="en-US" sz="3600" smtClean="0"/>
          </a:p>
          <a:p>
            <a:pPr algn="just">
              <a:lnSpc>
                <a:spcPct val="150000"/>
              </a:lnSpc>
            </a:pPr>
            <a:r>
              <a:rPr lang="vi-VN" sz="3600" smtClean="0"/>
              <a:t>Vẽ EF</a:t>
            </a:r>
            <a:r>
              <a:rPr lang="en-US" sz="3600" smtClean="0"/>
              <a:t> //</a:t>
            </a:r>
            <a:r>
              <a:rPr lang="vi-VN" sz="3600" smtClean="0"/>
              <a:t> AB</a:t>
            </a:r>
            <a:r>
              <a:rPr lang="en-US" sz="3600" smtClean="0"/>
              <a:t> </a:t>
            </a:r>
            <a:r>
              <a:rPr lang="en-US" sz="3600" smtClean="0">
                <a:latin typeface="Arial" panose="020B0604020202020204" pitchFamily="34" charset="0"/>
                <a:cs typeface="Arial" panose="020B0604020202020204" pitchFamily="34" charset="0"/>
              </a:rPr>
              <a:t>(F</a:t>
            </a:r>
            <a:r>
              <a:rPr lang="vi-VN" sz="3600" smtClean="0"/>
              <a:t> </a:t>
            </a:r>
            <a:r>
              <a:rPr lang="vi-VN" sz="3600"/>
              <a:t>thuộc BC) thì EF là giao tuyến của (P) và (ABC).</a:t>
            </a:r>
          </a:p>
          <a:p>
            <a:pPr algn="just">
              <a:lnSpc>
                <a:spcPct val="150000"/>
              </a:lnSpc>
            </a:pPr>
            <a:r>
              <a:rPr lang="vi-VN" sz="3600"/>
              <a:t>Hai mặt phẳng (ACD) và (BCD) cùng </a:t>
            </a:r>
            <a:r>
              <a:rPr lang="vi-VN" sz="3600" smtClean="0"/>
              <a:t>ch</a:t>
            </a:r>
            <a:r>
              <a:rPr lang="en-US" sz="3600" smtClean="0">
                <a:latin typeface="Arial" panose="020B0604020202020204" pitchFamily="34" charset="0"/>
                <a:cs typeface="Arial" panose="020B0604020202020204" pitchFamily="34" charset="0"/>
              </a:rPr>
              <a:t>ứ</a:t>
            </a:r>
            <a:r>
              <a:rPr lang="vi-VN" sz="3600" smtClean="0"/>
              <a:t>a </a:t>
            </a:r>
            <a:r>
              <a:rPr lang="vi-VN" sz="3600"/>
              <a:t>đường thẳng CD song song với mặt phẳng (P) nên chúng cắt mặt phẳng (P) theo giao tuyến song song với CD. </a:t>
            </a:r>
            <a:endParaRPr lang="en-US" sz="3600"/>
          </a:p>
        </p:txBody>
      </p:sp>
    </p:spTree>
    <p:extLst>
      <p:ext uri="{BB962C8B-B14F-4D97-AF65-F5344CB8AC3E}">
        <p14:creationId xmlns:p14="http://schemas.microsoft.com/office/powerpoint/2010/main" val="73717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anim calcmode="lin" valueType="num">
                                      <p:cBhvr>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ectangle 7"/>
          <p:cNvSpPr/>
          <p:nvPr/>
        </p:nvSpPr>
        <p:spPr>
          <a:xfrm>
            <a:off x="228600" y="419100"/>
            <a:ext cx="17830800" cy="9525000"/>
          </a:xfrm>
          <a:prstGeom prst="rect">
            <a:avLst/>
          </a:prstGeom>
          <a:solidFill>
            <a:schemeClr val="bg1"/>
          </a:solidFill>
          <a:ln w="1079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Callout 12"/>
          <p:cNvSpPr/>
          <p:nvPr/>
        </p:nvSpPr>
        <p:spPr>
          <a:xfrm>
            <a:off x="8153400" y="723900"/>
            <a:ext cx="1592797" cy="7620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000" y="402169"/>
            <a:ext cx="1680411" cy="1410193"/>
          </a:xfrm>
          <a:prstGeom prst="rect">
            <a:avLst/>
          </a:prstGeom>
        </p:spPr>
      </p:pic>
      <p:pic>
        <p:nvPicPr>
          <p:cNvPr id="22"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404723">
            <a:off x="504377" y="8633689"/>
            <a:ext cx="1007803" cy="1521212"/>
          </a:xfrm>
          <a:prstGeom prst="rect">
            <a:avLst/>
          </a:prstGeom>
        </p:spPr>
      </p:pic>
      <p:pic>
        <p:nvPicPr>
          <p:cNvPr id="3" name="Picture 2"/>
          <p:cNvPicPr>
            <a:picLocks noChangeAspect="1"/>
          </p:cNvPicPr>
          <p:nvPr/>
        </p:nvPicPr>
        <p:blipFill>
          <a:blip r:embed="rId7"/>
          <a:stretch>
            <a:fillRect/>
          </a:stretch>
        </p:blipFill>
        <p:spPr>
          <a:xfrm>
            <a:off x="609600" y="2672262"/>
            <a:ext cx="4724400" cy="5114847"/>
          </a:xfrm>
          <a:prstGeom prst="rect">
            <a:avLst/>
          </a:prstGeom>
        </p:spPr>
      </p:pic>
      <p:sp>
        <p:nvSpPr>
          <p:cNvPr id="4" name="Rectangle 3"/>
          <p:cNvSpPr/>
          <p:nvPr/>
        </p:nvSpPr>
        <p:spPr>
          <a:xfrm>
            <a:off x="5682916" y="1485900"/>
            <a:ext cx="11811000" cy="10064294"/>
          </a:xfrm>
          <a:prstGeom prst="rect">
            <a:avLst/>
          </a:prstGeom>
        </p:spPr>
        <p:txBody>
          <a:bodyPr wrap="square">
            <a:spAutoFit/>
          </a:bodyPr>
          <a:lstStyle/>
          <a:p>
            <a:pPr lvl="0" algn="just">
              <a:lnSpc>
                <a:spcPct val="150000"/>
              </a:lnSpc>
              <a:defRPr/>
            </a:pPr>
            <a:r>
              <a:rPr lang="en-US" sz="3600" smtClean="0">
                <a:solidFill>
                  <a:prstClr val="black"/>
                </a:solidFill>
                <a:latin typeface="Arial" panose="020B0604020202020204" pitchFamily="34" charset="0"/>
                <a:cs typeface="Arial" panose="020B0604020202020204" pitchFamily="34" charset="0"/>
              </a:rPr>
              <a:t>Vẽ</a:t>
            </a:r>
            <a:r>
              <a:rPr lang="vi-VN" sz="3600" smtClean="0">
                <a:solidFill>
                  <a:prstClr val="black"/>
                </a:solidFill>
                <a:latin typeface="Arial" panose="020B0604020202020204" pitchFamily="34" charset="0"/>
                <a:cs typeface="Arial" panose="020B0604020202020204" pitchFamily="34" charset="0"/>
              </a:rPr>
              <a:t> </a:t>
            </a:r>
            <a:r>
              <a:rPr lang="vi-VN" sz="3600">
                <a:solidFill>
                  <a:prstClr val="black"/>
                </a:solidFill>
              </a:rPr>
              <a:t>EH, FG song song </a:t>
            </a:r>
            <a:r>
              <a:rPr lang="en-US" sz="3600" smtClean="0">
                <a:solidFill>
                  <a:prstClr val="black"/>
                </a:solidFill>
              </a:rPr>
              <a:t>với </a:t>
            </a:r>
            <a:r>
              <a:rPr lang="en-US" sz="3600" smtClean="0">
                <a:solidFill>
                  <a:prstClr val="black"/>
                </a:solidFill>
                <a:latin typeface="Arial" panose="020B0604020202020204" pitchFamily="34" charset="0"/>
                <a:cs typeface="Arial" panose="020B0604020202020204" pitchFamily="34" charset="0"/>
              </a:rPr>
              <a:t>CD (</a:t>
            </a:r>
            <a:r>
              <a:rPr lang="vi-VN" sz="3600" smtClean="0">
                <a:solidFill>
                  <a:prstClr val="black"/>
                </a:solidFill>
                <a:latin typeface="Arial" panose="020B0604020202020204" pitchFamily="34" charset="0"/>
                <a:cs typeface="Arial" panose="020B0604020202020204" pitchFamily="34" charset="0"/>
              </a:rPr>
              <a:t>H </a:t>
            </a:r>
            <a:r>
              <a:rPr lang="vi-VN" sz="3600">
                <a:solidFill>
                  <a:prstClr val="black"/>
                </a:solidFill>
                <a:latin typeface="Arial" panose="020B0604020202020204" pitchFamily="34" charset="0"/>
                <a:cs typeface="Arial" panose="020B0604020202020204" pitchFamily="34" charset="0"/>
              </a:rPr>
              <a:t>thuộc </a:t>
            </a:r>
            <a:r>
              <a:rPr lang="vi-VN" sz="3600" smtClean="0">
                <a:solidFill>
                  <a:prstClr val="black"/>
                </a:solidFill>
                <a:latin typeface="Arial" panose="020B0604020202020204" pitchFamily="34" charset="0"/>
                <a:cs typeface="Arial" panose="020B0604020202020204" pitchFamily="34" charset="0"/>
              </a:rPr>
              <a:t>AD</a:t>
            </a:r>
            <a:r>
              <a:rPr lang="en-US" sz="3600" smtClean="0">
                <a:solidFill>
                  <a:prstClr val="black"/>
                </a:solidFill>
                <a:latin typeface="Arial" panose="020B0604020202020204" pitchFamily="34" charset="0"/>
                <a:cs typeface="Arial" panose="020B0604020202020204" pitchFamily="34" charset="0"/>
              </a:rPr>
              <a:t>, </a:t>
            </a:r>
            <a:r>
              <a:rPr lang="vi-VN" sz="3600" smtClean="0">
                <a:solidFill>
                  <a:prstClr val="black"/>
                </a:solidFill>
              </a:rPr>
              <a:t>G </a:t>
            </a:r>
            <a:r>
              <a:rPr lang="vi-VN" sz="3600">
                <a:solidFill>
                  <a:prstClr val="black"/>
                </a:solidFill>
              </a:rPr>
              <a:t>thuộc BD) thì EH, </a:t>
            </a:r>
            <a:r>
              <a:rPr lang="vi-VN" sz="3600" smtClean="0">
                <a:solidFill>
                  <a:prstClr val="black"/>
                </a:solidFill>
              </a:rPr>
              <a:t>FG</a:t>
            </a:r>
            <a:r>
              <a:rPr lang="en-US" sz="3600" smtClean="0">
                <a:solidFill>
                  <a:prstClr val="black"/>
                </a:solidFill>
              </a:rPr>
              <a:t> </a:t>
            </a:r>
            <a:r>
              <a:rPr lang="vi-VN" sz="3600" smtClean="0">
                <a:solidFill>
                  <a:prstClr val="black"/>
                </a:solidFill>
              </a:rPr>
              <a:t>I</a:t>
            </a:r>
            <a:r>
              <a:rPr lang="en-US" sz="3600" smtClean="0">
                <a:solidFill>
                  <a:prstClr val="black"/>
                </a:solidFill>
                <a:latin typeface="Arial" panose="020B0604020202020204" pitchFamily="34" charset="0"/>
                <a:cs typeface="Arial" panose="020B0604020202020204" pitchFamily="34" charset="0"/>
              </a:rPr>
              <a:t>ầ</a:t>
            </a:r>
            <a:r>
              <a:rPr lang="vi-VN" sz="3600" smtClean="0">
                <a:solidFill>
                  <a:prstClr val="black"/>
                </a:solidFill>
              </a:rPr>
              <a:t>n </a:t>
            </a:r>
            <a:r>
              <a:rPr lang="vi-VN" sz="3600">
                <a:solidFill>
                  <a:prstClr val="black"/>
                </a:solidFill>
              </a:rPr>
              <a:t>lượt là giao tuyến của mặt phẳng (P) với hai mặt phẳng (ACD), (</a:t>
            </a:r>
            <a:r>
              <a:rPr lang="vi-VN" sz="3600" smtClean="0">
                <a:solidFill>
                  <a:prstClr val="black"/>
                </a:solidFill>
              </a:rPr>
              <a:t>BCD)</a:t>
            </a:r>
            <a:r>
              <a:rPr lang="en-US" sz="3600" smtClean="0">
                <a:solidFill>
                  <a:prstClr val="black"/>
                </a:solidFill>
              </a:rPr>
              <a:t>.</a:t>
            </a:r>
          </a:p>
          <a:p>
            <a:pPr lvl="0" algn="just">
              <a:lnSpc>
                <a:spcPct val="150000"/>
              </a:lnSpc>
              <a:defRPr/>
            </a:pPr>
            <a:r>
              <a:rPr lang="vi-VN" sz="3600" smtClean="0">
                <a:solidFill>
                  <a:prstClr val="black"/>
                </a:solidFill>
              </a:rPr>
              <a:t>Khi </a:t>
            </a:r>
            <a:r>
              <a:rPr lang="vi-VN" sz="3600">
                <a:solidFill>
                  <a:prstClr val="black"/>
                </a:solidFill>
              </a:rPr>
              <a:t>đó GH là giao tuyến của (P) và (ABD</a:t>
            </a:r>
            <a:r>
              <a:rPr lang="vi-VN" sz="3600" smtClean="0">
                <a:solidFill>
                  <a:prstClr val="black"/>
                </a:solidFill>
              </a:rPr>
              <a:t>)</a:t>
            </a:r>
            <a:r>
              <a:rPr lang="en-US" sz="3600" smtClean="0">
                <a:solidFill>
                  <a:prstClr val="black"/>
                </a:solidFill>
              </a:rPr>
              <a:t>.</a:t>
            </a:r>
          </a:p>
          <a:p>
            <a:pPr lvl="0" algn="just">
              <a:lnSpc>
                <a:spcPct val="150000"/>
              </a:lnSpc>
              <a:defRPr/>
            </a:pPr>
            <a:r>
              <a:rPr lang="vi-VN" sz="3600">
                <a:solidFill>
                  <a:prstClr val="black"/>
                </a:solidFill>
              </a:rPr>
              <a:t>Mặt phẳng (ABD) chứa đường thẳng AB song song với mặt phẳng (P) nên giao tuyến GH của (ABD) và (P) song song với AB. </a:t>
            </a:r>
            <a:endParaRPr lang="en-US" sz="3600" smtClean="0">
              <a:solidFill>
                <a:prstClr val="black"/>
              </a:solidFill>
            </a:endParaRPr>
          </a:p>
          <a:p>
            <a:pPr lvl="0" algn="just">
              <a:lnSpc>
                <a:spcPct val="150000"/>
              </a:lnSpc>
              <a:defRPr/>
            </a:pPr>
            <a:r>
              <a:rPr lang="vi-VN" sz="3600" smtClean="0">
                <a:solidFill>
                  <a:prstClr val="black"/>
                </a:solidFill>
              </a:rPr>
              <a:t>Tứ </a:t>
            </a:r>
            <a:r>
              <a:rPr lang="vi-VN" sz="3600">
                <a:solidFill>
                  <a:prstClr val="black"/>
                </a:solidFill>
              </a:rPr>
              <a:t>giác EFGH CÓ </a:t>
            </a:r>
            <a:r>
              <a:rPr lang="vi-VN" sz="3600" smtClean="0">
                <a:solidFill>
                  <a:prstClr val="black"/>
                </a:solidFill>
              </a:rPr>
              <a:t>EF</a:t>
            </a:r>
            <a:r>
              <a:rPr lang="en-US" sz="3600" smtClean="0">
                <a:solidFill>
                  <a:prstClr val="black"/>
                </a:solidFill>
              </a:rPr>
              <a:t> // </a:t>
            </a:r>
            <a:r>
              <a:rPr lang="vi-VN" sz="3600" smtClean="0">
                <a:solidFill>
                  <a:prstClr val="black"/>
                </a:solidFill>
              </a:rPr>
              <a:t>GH </a:t>
            </a:r>
            <a:r>
              <a:rPr lang="vi-VN" sz="3600">
                <a:solidFill>
                  <a:prstClr val="black"/>
                </a:solidFill>
              </a:rPr>
              <a:t>(vì cùng song song với AB) và </a:t>
            </a:r>
            <a:r>
              <a:rPr lang="vi-VN" sz="3600" smtClean="0">
                <a:solidFill>
                  <a:prstClr val="black"/>
                </a:solidFill>
              </a:rPr>
              <a:t>EH</a:t>
            </a:r>
            <a:r>
              <a:rPr lang="en-US" sz="3600" smtClean="0">
                <a:solidFill>
                  <a:prstClr val="black"/>
                </a:solidFill>
              </a:rPr>
              <a:t> //</a:t>
            </a:r>
            <a:r>
              <a:rPr lang="vi-VN" sz="3600" smtClean="0">
                <a:solidFill>
                  <a:prstClr val="black"/>
                </a:solidFill>
              </a:rPr>
              <a:t> </a:t>
            </a:r>
            <a:r>
              <a:rPr lang="vi-VN" sz="3600">
                <a:solidFill>
                  <a:prstClr val="black"/>
                </a:solidFill>
              </a:rPr>
              <a:t>FG (VÌ cùng song song với CD) nên nó là hình bình </a:t>
            </a:r>
            <a:r>
              <a:rPr lang="vi-VN" sz="3600" smtClean="0">
                <a:solidFill>
                  <a:prstClr val="black"/>
                </a:solidFill>
              </a:rPr>
              <a:t>hành.</a:t>
            </a:r>
          </a:p>
          <a:p>
            <a:pPr lvl="0" algn="just">
              <a:lnSpc>
                <a:spcPct val="150000"/>
              </a:lnSpc>
              <a:defRPr/>
            </a:pPr>
            <a:r>
              <a:rPr lang="vi-VN" sz="3600" smtClean="0">
                <a:solidFill>
                  <a:prstClr val="black"/>
                </a:solidFill>
              </a:rPr>
              <a:t/>
            </a:r>
            <a:br>
              <a:rPr lang="vi-VN" sz="3600" smtClean="0">
                <a:solidFill>
                  <a:prstClr val="black"/>
                </a:solidFill>
              </a:rPr>
            </a:br>
            <a:endParaRPr lang="en-US" sz="3600">
              <a:solidFill>
                <a:prstClr val="black"/>
              </a:solidFill>
            </a:endParaRPr>
          </a:p>
        </p:txBody>
      </p:sp>
    </p:spTree>
    <p:extLst>
      <p:ext uri="{BB962C8B-B14F-4D97-AF65-F5344CB8AC3E}">
        <p14:creationId xmlns:p14="http://schemas.microsoft.com/office/powerpoint/2010/main" val="1234733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anim calcmode="lin" valueType="num">
                                      <p:cBhvr>
                                        <p:cTn id="20"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913764" y="1028700"/>
            <a:ext cx="14325600" cy="8896906"/>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212765" y="214204"/>
            <a:ext cx="1445268" cy="2276014"/>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flipH="1">
            <a:off x="15293719" y="8001678"/>
            <a:ext cx="1930447" cy="2078544"/>
          </a:xfrm>
          <a:prstGeom prst="rect">
            <a:avLst/>
          </a:prstGeom>
        </p:spPr>
      </p:pic>
      <p:sp>
        <p:nvSpPr>
          <p:cNvPr id="14" name="Rectangle 13"/>
          <p:cNvSpPr/>
          <p:nvPr/>
        </p:nvSpPr>
        <p:spPr>
          <a:xfrm>
            <a:off x="2133600" y="2476500"/>
            <a:ext cx="13563600" cy="2862322"/>
          </a:xfrm>
          <a:prstGeom prst="rect">
            <a:avLst/>
          </a:prstGeom>
        </p:spPr>
        <p:txBody>
          <a:bodyPr wrap="square">
            <a:spAutoFit/>
          </a:bodyPr>
          <a:lstStyle/>
          <a:p>
            <a:pPr lvl="0" algn="ctr">
              <a:lnSpc>
                <a:spcPct val="150000"/>
              </a:lnSpc>
              <a:defRPr/>
            </a:pPr>
            <a:r>
              <a:rPr lang="vi-VN" sz="6000" b="1" kern="0">
                <a:solidFill>
                  <a:srgbClr val="FF0000"/>
                </a:solidFill>
              </a:rPr>
              <a:t>CHƯƠNG VI. QUAN HỆ SONG SONG TRONG KHÔNG GIAN</a:t>
            </a:r>
            <a:endParaRPr lang="vi-VN" sz="6000" b="1" kern="0" dirty="0">
              <a:solidFill>
                <a:srgbClr val="FF0000"/>
              </a:solidFill>
            </a:endParaRPr>
          </a:p>
        </p:txBody>
      </p:sp>
      <p:sp>
        <p:nvSpPr>
          <p:cNvPr id="16" name="Rectangle 15"/>
          <p:cNvSpPr/>
          <p:nvPr/>
        </p:nvSpPr>
        <p:spPr>
          <a:xfrm>
            <a:off x="2657191" y="5555546"/>
            <a:ext cx="12632517" cy="3093154"/>
          </a:xfrm>
          <a:prstGeom prst="rect">
            <a:avLst/>
          </a:prstGeom>
        </p:spPr>
        <p:txBody>
          <a:bodyPr wrap="square">
            <a:spAutoFit/>
          </a:bodyPr>
          <a:lstStyle/>
          <a:p>
            <a:pPr lvl="0" algn="ctr">
              <a:lnSpc>
                <a:spcPct val="150000"/>
              </a:lnSpc>
              <a:defRPr/>
            </a:pPr>
            <a:r>
              <a:rPr lang="vi-VN" sz="6500" b="1" kern="0">
                <a:solidFill>
                  <a:srgbClr val="00B050"/>
                </a:solidFill>
                <a:ea typeface="Calibri" panose="020F0502020204030204" pitchFamily="34" charset="0"/>
                <a:cs typeface="Arial" panose="020B0604020202020204" pitchFamily="34" charset="0"/>
              </a:rPr>
              <a:t>BÀI 12. ĐƯỜNG THẲNG VÀ MẶT PHẲNG SONG SONG</a:t>
            </a:r>
            <a:endParaRPr kumimoji="0" lang="en-US" sz="6500" b="1" i="0" u="none" strike="noStrike" kern="0" cap="none" spc="0" normalizeH="0" baseline="0" noProof="0" dirty="0" smtClean="0">
              <a:ln>
                <a:noFill/>
              </a:ln>
              <a:solidFill>
                <a:srgbClr val="00B050"/>
              </a:solidFill>
              <a:effectLst/>
              <a:uLnTx/>
              <a:uFillTx/>
              <a:latin typeface="Arial" panose="020B0604020202020204" pitchFamily="34" charset="0"/>
              <a:cs typeface="Arial" panose="020B0604020202020204" pitchFamily="34" charset="0"/>
            </a:endParaRPr>
          </a:p>
        </p:txBody>
      </p:sp>
      <p:pic>
        <p:nvPicPr>
          <p:cNvPr id="13" name="Picture 6"/>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540250">
            <a:off x="1445336" y="8511190"/>
            <a:ext cx="2397119" cy="1597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571500"/>
            <a:ext cx="17373599" cy="907536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6781800" y="800100"/>
            <a:ext cx="4741161" cy="124649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smtClean="0">
                <a:ln w="0"/>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 </a:t>
            </a:r>
            <a:r>
              <a:rPr kumimoji="0" lang="nl-NL" sz="5000" b="1" i="0" u="none" strike="noStrike" kern="1200" cap="none" spc="0" normalizeH="0" baseline="0" noProof="0" smtClean="0">
                <a:ln w="0"/>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TẬP 4</a:t>
            </a:r>
            <a:endParaRPr kumimoji="0" lang="en-US" sz="5000" b="1" i="0" u="none" strike="noStrike" kern="1200" cap="none" spc="0" normalizeH="0" baseline="0" noProof="0" dirty="0">
              <a:ln w="0"/>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1447800" y="2122795"/>
            <a:ext cx="15488542" cy="184665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mn-cs"/>
              </a:rPr>
              <a:t>Trong Ví dụ 4, gọi</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mn-cs"/>
              </a:rPr>
              <a:t> (Q) là mặt phẳng qua E và song song với hai đường thẳng AB, AD. Xác định giao tuyến của (Q) với các mặt của tứ diện.</a:t>
            </a:r>
            <a:endParaRPr kumimoji="0" lang="en-US" sz="3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010400" y="4305300"/>
            <a:ext cx="5410200" cy="5326537"/>
          </a:xfrm>
          <a:prstGeom prst="rect">
            <a:avLst/>
          </a:prstGeom>
        </p:spPr>
      </p:pic>
      <p:pic>
        <p:nvPicPr>
          <p:cNvPr id="17" name="Picture 2"/>
          <p:cNvPicPr>
            <a:picLocks noChangeAspect="1"/>
          </p:cNvPicPr>
          <p:nvPr/>
        </p:nvPicPr>
        <p:blipFill>
          <a:blip r:embed="rId5"/>
          <a:srcRect/>
          <a:stretch>
            <a:fillRect/>
          </a:stretch>
        </p:blipFill>
        <p:spPr>
          <a:xfrm>
            <a:off x="15547144" y="7565879"/>
            <a:ext cx="1674837" cy="1737834"/>
          </a:xfrm>
          <a:prstGeom prst="rect">
            <a:avLst/>
          </a:prstGeom>
        </p:spPr>
      </p:pic>
      <p:sp>
        <p:nvSpPr>
          <p:cNvPr id="18" name="Freeform 6"/>
          <p:cNvSpPr/>
          <p:nvPr/>
        </p:nvSpPr>
        <p:spPr>
          <a:xfrm>
            <a:off x="723900" y="7590850"/>
            <a:ext cx="1257300" cy="2045984"/>
          </a:xfrm>
          <a:custGeom>
            <a:avLst/>
            <a:gdLst/>
            <a:ahLst/>
            <a:cxnLst/>
            <a:rect l="l" t="t" r="r" b="b"/>
            <a:pathLst>
              <a:path w="2396871" h="4114800">
                <a:moveTo>
                  <a:pt x="0" y="0"/>
                </a:moveTo>
                <a:lnTo>
                  <a:pt x="2396871" y="0"/>
                </a:lnTo>
                <a:lnTo>
                  <a:pt x="2396871" y="4114800"/>
                </a:lnTo>
                <a:lnTo>
                  <a:pt x="0" y="4114800"/>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1549628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266700"/>
            <a:ext cx="17373599" cy="97536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6546505">
            <a:off x="548077" y="8087824"/>
            <a:ext cx="1060682" cy="1601031"/>
          </a:xfrm>
          <a:prstGeom prst="rect">
            <a:avLst/>
          </a:prstGeom>
        </p:spPr>
      </p:pic>
      <p:sp>
        <p:nvSpPr>
          <p:cNvPr id="16" name="Oval Callout 15"/>
          <p:cNvSpPr/>
          <p:nvPr/>
        </p:nvSpPr>
        <p:spPr>
          <a:xfrm>
            <a:off x="1333500" y="706474"/>
            <a:ext cx="1714500" cy="97593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6019800" y="876300"/>
            <a:ext cx="11201400" cy="9130641"/>
          </a:xfrm>
          <a:prstGeom prst="rect">
            <a:avLst/>
          </a:prstGeom>
        </p:spPr>
        <p:txBody>
          <a:bodyPr wrap="square">
            <a:spAutoFit/>
          </a:bodyPr>
          <a:lstStyle/>
          <a:p>
            <a:pPr marL="0" marR="0" lvl="0" indent="0" algn="just" defTabSz="914400" rtl="0" eaLnBrk="1" fontAlgn="auto" latinLnBrk="0" hangingPunct="1">
              <a:lnSpc>
                <a:spcPct val="150000"/>
              </a:lnSpc>
              <a:spcBef>
                <a:spcPts val="0"/>
              </a:spcBef>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Mặt phẳng (ABC) chứa đường thẳng AB song song với (Q) nên mp(ABC) cắt mp(Q) theo giao tuyến song song với AB. </a:t>
            </a:r>
            <a:endPar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Vẽ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EF // AB (F thuộc BC) thì EF là giao tuyến của (Q) và (ABC).</a:t>
            </a:r>
          </a:p>
          <a:p>
            <a:pPr marL="0" marR="0" lvl="0" indent="0" algn="just" defTabSz="914400" rtl="0" eaLnBrk="1" fontAlgn="auto" latinLnBrk="0" hangingPunct="1">
              <a:lnSpc>
                <a:spcPct val="150000"/>
              </a:lnSpc>
              <a:spcBef>
                <a:spcPts val="0"/>
              </a:spcBef>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Hai mặt phẳng (ACD) và (ABD) cùng chứa đường thẳng AD song song với (Q) nên chúng cắt mặt phẳng (Q) theo giao tuyến song song với với AD. </a:t>
            </a:r>
            <a:endPar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Vẽ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EK song song với AD (K thuộc CD) thì EK, FK lần lượt là giao tuyến của mp(Q) với hai mp(ACD) và (BCD</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609600" y="2279116"/>
            <a:ext cx="5188334" cy="5108102"/>
          </a:xfrm>
          <a:prstGeom prst="rect">
            <a:avLst/>
          </a:prstGeom>
        </p:spPr>
      </p:pic>
    </p:spTree>
    <p:extLst>
      <p:ext uri="{BB962C8B-B14F-4D97-AF65-F5344CB8AC3E}">
        <p14:creationId xmlns:p14="http://schemas.microsoft.com/office/powerpoint/2010/main" val="417541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left)">
                                      <p:cBhvr>
                                        <p:cTn id="21" dur="500"/>
                                        <p:tgtEl>
                                          <p:spTgt spid="6">
                                            <p:txEl>
                                              <p:pRg st="1" end="1"/>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500"/>
                                        <p:tgtEl>
                                          <p:spTgt spid="6">
                                            <p:txEl>
                                              <p:pRg st="2" end="2"/>
                                            </p:txEl>
                                          </p:spTgt>
                                        </p:tgtEl>
                                      </p:cBhvr>
                                    </p:animEffect>
                                  </p:childTnLst>
                                </p:cTn>
                              </p:par>
                            </p:childTnLst>
                          </p:cTn>
                        </p:par>
                        <p:par>
                          <p:cTn id="26" fill="hold">
                            <p:stCondLst>
                              <p:cond delay="1500"/>
                            </p:stCondLst>
                            <p:childTnLst>
                              <p:par>
                                <p:cTn id="27" presetID="14" presetClass="entr" presetSubtype="10" fill="hold" nodeType="after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9"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4953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8"/>
              </a:ext>
            </a:extLst>
          </a:blip>
          <a:srcRect/>
          <a:stretch>
            <a:fillRect/>
          </a:stretch>
        </p:blipFill>
        <p:spPr>
          <a:xfrm>
            <a:off x="5046687" y="6742083"/>
            <a:ext cx="8194623" cy="3124200"/>
          </a:xfrm>
          <a:prstGeom prst="rect">
            <a:avLst/>
          </a:prstGeom>
        </p:spPr>
      </p:pic>
      <p:pic>
        <p:nvPicPr>
          <p:cNvPr id="18" name="Picture 5"/>
          <p:cNvPicPr>
            <a:picLocks noChangeAspect="1"/>
          </p:cNvPicPr>
          <p:nvPr/>
        </p:nvPicPr>
        <p:blipFill>
          <a:blip r:embed="rId4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785137">
            <a:off x="15645306" y="663668"/>
            <a:ext cx="1532221" cy="1660944"/>
          </a:xfrm>
          <a:prstGeom prst="rect">
            <a:avLst/>
          </a:prstGeom>
        </p:spPr>
      </p:pic>
      <p:pic>
        <p:nvPicPr>
          <p:cNvPr id="19" name="Picture 4"/>
          <p:cNvPicPr>
            <a:picLocks noChangeAspect="1"/>
          </p:cNvPicPr>
          <p:nvPr/>
        </p:nvPicPr>
        <p:blipFill>
          <a:blip r:embed="rId5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6200000">
            <a:off x="16584285" y="158947"/>
            <a:ext cx="1098542" cy="1658177"/>
          </a:xfrm>
          <a:prstGeom prst="rect">
            <a:avLst/>
          </a:prstGeom>
        </p:spPr>
      </p:pic>
      <p:sp>
        <p:nvSpPr>
          <p:cNvPr id="12" name="Rectangle 11"/>
          <p:cNvSpPr/>
          <p:nvPr/>
        </p:nvSpPr>
        <p:spPr>
          <a:xfrm>
            <a:off x="6172200" y="3086100"/>
            <a:ext cx="6154712" cy="1508555"/>
          </a:xfrm>
          <a:prstGeom prst="rect">
            <a:avLst/>
          </a:prstGeom>
        </p:spPr>
        <p:txBody>
          <a:bodyPr wrap="square">
            <a:spAutoFit/>
          </a:bodyPr>
          <a:lstStyle/>
          <a:p>
            <a:pPr algn="ctr">
              <a:lnSpc>
                <a:spcPct val="150000"/>
              </a:lnSpc>
              <a:spcBef>
                <a:spcPts val="600"/>
              </a:spcBef>
              <a:spcAft>
                <a:spcPts val="1000"/>
              </a:spcAft>
            </a:pPr>
            <a:r>
              <a:rPr lang="en-US" sz="7000" b="1" dirty="0" smtClean="0">
                <a:solidFill>
                  <a:schemeClr val="tx2"/>
                </a:solidFill>
                <a:latin typeface="Arial" panose="020B0604020202020204" pitchFamily="34" charset="0"/>
                <a:ea typeface="Calibri" panose="020F0502020204030204" pitchFamily="34" charset="0"/>
                <a:cs typeface="Arial" panose="020B0604020202020204" pitchFamily="34" charset="0"/>
              </a:rPr>
              <a:t>LUYỆN TẬP</a:t>
            </a:r>
            <a:endParaRPr lang="en-US" sz="7000" b="1" dirty="0">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20" name="Pentagon 19"/>
          <p:cNvSpPr/>
          <p:nvPr/>
        </p:nvSpPr>
        <p:spPr>
          <a:xfrm>
            <a:off x="762000" y="518159"/>
            <a:ext cx="2672080" cy="1447800"/>
          </a:xfrm>
          <a:prstGeom prst="homePlate">
            <a:avLst/>
          </a:prstGeom>
          <a:solidFill>
            <a:srgbClr val="EF9F5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0"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3661648"/>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3"/>
          <a:srcRect t="30237" b="30237"/>
          <a:stretch>
            <a:fillRect/>
          </a:stretch>
        </p:blipFill>
        <p:spPr>
          <a:xfrm>
            <a:off x="0" y="0"/>
            <a:ext cx="18288000" cy="10287000"/>
          </a:xfrm>
          <a:prstGeom prst="rect">
            <a:avLst/>
          </a:prstGeom>
        </p:spPr>
      </p:pic>
      <p:grpSp>
        <p:nvGrpSpPr>
          <p:cNvPr id="4" name="Group 4"/>
          <p:cNvGrpSpPr/>
          <p:nvPr/>
        </p:nvGrpSpPr>
        <p:grpSpPr>
          <a:xfrm>
            <a:off x="762000" y="1638300"/>
            <a:ext cx="16687800" cy="83058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1638510" y="2324100"/>
            <a:ext cx="14973090" cy="1938992"/>
          </a:xfrm>
          <a:prstGeom prst="rect">
            <a:avLst/>
          </a:prstGeom>
        </p:spPr>
        <p:txBody>
          <a:bodyPr wrap="square">
            <a:spAutoFit/>
          </a:bodyPr>
          <a:lstStyle/>
          <a:p>
            <a:pPr algn="just">
              <a:lnSpc>
                <a:spcPct val="150000"/>
              </a:lnSpc>
              <a:spcAft>
                <a:spcPts val="0"/>
              </a:spcAft>
            </a:pPr>
            <a:r>
              <a:rPr lang="en-US" sz="4000" b="1">
                <a:latin typeface="Arial" panose="020B0604020202020204" pitchFamily="34" charset="0"/>
                <a:ea typeface="Times New Roman" panose="02020603050405020304" pitchFamily="18" charset="0"/>
                <a:cs typeface="Arial" panose="020B0604020202020204" pitchFamily="34" charset="0"/>
              </a:rPr>
              <a:t>Câu 1. </a:t>
            </a:r>
            <a:r>
              <a:rPr lang="en-US" sz="4000">
                <a:effectLst/>
                <a:latin typeface="Arial" panose="020B0604020202020204" pitchFamily="34" charset="0"/>
                <a:ea typeface="Times New Roman" panose="02020603050405020304" pitchFamily="18" charset="0"/>
                <a:cs typeface="Arial" panose="020B0604020202020204" pitchFamily="34" charset="0"/>
              </a:rPr>
              <a:t>Với điều kiện nào sau đây thì đường thẳng a song song với mặt phẳng (∝</a:t>
            </a:r>
            <a:r>
              <a:rPr lang="en-US" sz="4000" smtClean="0">
                <a:effectLst/>
                <a:latin typeface="Arial" panose="020B0604020202020204" pitchFamily="34" charset="0"/>
                <a:ea typeface="Times New Roman" panose="02020603050405020304" pitchFamily="18" charset="0"/>
                <a:cs typeface="Arial" panose="020B0604020202020204" pitchFamily="34" charset="0"/>
              </a:rPr>
              <a:t>)</a:t>
            </a:r>
            <a:r>
              <a:rPr lang="en-US" sz="4000" smtClean="0">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401679" y="8091448"/>
            <a:ext cx="1484642" cy="1471652"/>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276600" y="4316342"/>
                <a:ext cx="9144000" cy="3170099"/>
              </a:xfrm>
              <a:prstGeom prst="rect">
                <a:avLst/>
              </a:prstGeom>
            </p:spPr>
            <p:txBody>
              <a:bodyPr>
                <a:spAutoFit/>
              </a:bodyPr>
              <a:lstStyle/>
              <a:p>
                <a:pPr lvl="0">
                  <a:lnSpc>
                    <a:spcPct val="250000"/>
                  </a:lnSpc>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 a // b và b ∩ </a:t>
                </a:r>
                <a14:m>
                  <m:oMath xmlns:m="http://schemas.openxmlformats.org/officeDocument/2006/math">
                    <m:r>
                      <a:rPr lang="en-US" sz="4000">
                        <a:solidFill>
                          <a:prstClr val="black"/>
                        </a:solidFill>
                        <a:latin typeface="Cambria Math" panose="02040503050406030204" pitchFamily="18" charset="0"/>
                        <a:ea typeface="Times New Roman" panose="02020603050405020304" pitchFamily="18" charset="0"/>
                      </a:rPr>
                      <m:t>(</m:t>
                    </m:r>
                    <m:r>
                      <m:rPr>
                        <m:sty m:val="p"/>
                      </m:rPr>
                      <a:rPr lang="en-US" sz="4000">
                        <a:solidFill>
                          <a:prstClr val="black"/>
                        </a:solidFill>
                        <a:latin typeface="Cambria Math" panose="02040503050406030204" pitchFamily="18" charset="0"/>
                        <a:ea typeface="Times New Roman" panose="02020603050405020304" pitchFamily="18" charset="0"/>
                      </a:rPr>
                      <m:t>α</m:t>
                    </m:r>
                    <m:r>
                      <a:rPr lang="en-US" sz="4000">
                        <a:solidFill>
                          <a:prstClr val="black"/>
                        </a:solidFill>
                        <a:latin typeface="Cambria Math" panose="02040503050406030204" pitchFamily="18" charset="0"/>
                        <a:ea typeface="Times New Roman" panose="02020603050405020304" pitchFamily="18" charset="0"/>
                      </a:rPr>
                      <m:t>)</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 ∅</a:t>
                </a:r>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nSpc>
                    <a:spcPct val="250000"/>
                  </a:lnSpc>
                </a:pP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B</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 // b và b // </a:t>
                </a:r>
                <a14:m>
                  <m:oMath xmlns:m="http://schemas.openxmlformats.org/officeDocument/2006/math">
                    <m:r>
                      <a:rPr lang="en-US" sz="4000">
                        <a:solidFill>
                          <a:prstClr val="black"/>
                        </a:solidFill>
                        <a:latin typeface="Cambria Math" panose="02040503050406030204" pitchFamily="18" charset="0"/>
                        <a:ea typeface="Times New Roman" panose="02020603050405020304" pitchFamily="18" charset="0"/>
                      </a:rPr>
                      <m:t>(</m:t>
                    </m:r>
                    <m:r>
                      <m:rPr>
                        <m:sty m:val="p"/>
                      </m:rPr>
                      <a:rPr lang="en-US" sz="4000">
                        <a:solidFill>
                          <a:prstClr val="black"/>
                        </a:solidFill>
                        <a:latin typeface="Cambria Math" panose="02040503050406030204" pitchFamily="18" charset="0"/>
                        <a:ea typeface="Times New Roman" panose="02020603050405020304" pitchFamily="18" charset="0"/>
                      </a:rPr>
                      <m:t>α</m:t>
                    </m:r>
                    <m:r>
                      <a:rPr lang="en-US" sz="4000">
                        <a:solidFill>
                          <a:prstClr val="black"/>
                        </a:solidFill>
                        <a:latin typeface="Cambria Math" panose="02040503050406030204" pitchFamily="18" charset="0"/>
                        <a:ea typeface="Times New Roman" panose="02020603050405020304" pitchFamily="18" charset="0"/>
                      </a:rPr>
                      <m:t>)</m:t>
                    </m:r>
                  </m:oMath>
                </a14:m>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276600" y="4316342"/>
                <a:ext cx="9144000" cy="3170099"/>
              </a:xfrm>
              <a:prstGeom prst="rect">
                <a:avLst/>
              </a:prstGeom>
              <a:blipFill>
                <a:blip r:embed="rId6"/>
                <a:stretch>
                  <a:fillRect l="-24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10210800" y="4392542"/>
                <a:ext cx="9144000" cy="3170099"/>
              </a:xfrm>
              <a:prstGeom prst="rect">
                <a:avLst/>
              </a:prstGeom>
            </p:spPr>
            <p:txBody>
              <a:bodyPr>
                <a:spAutoFit/>
              </a:bodyPr>
              <a:lstStyle/>
              <a:p>
                <a:pPr lvl="0">
                  <a:lnSpc>
                    <a:spcPct val="250000"/>
                  </a:lnSpc>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C. a // b và b ⊂ </a:t>
                </a:r>
                <a14:m>
                  <m:oMath xmlns:m="http://schemas.openxmlformats.org/officeDocument/2006/math">
                    <m:r>
                      <a:rPr lang="en-US" sz="4000">
                        <a:solidFill>
                          <a:prstClr val="black"/>
                        </a:solidFill>
                        <a:latin typeface="Cambria Math" panose="02040503050406030204" pitchFamily="18" charset="0"/>
                        <a:ea typeface="Times New Roman" panose="02020603050405020304" pitchFamily="18" charset="0"/>
                      </a:rPr>
                      <m:t>(</m:t>
                    </m:r>
                    <m:r>
                      <m:rPr>
                        <m:sty m:val="p"/>
                      </m:rPr>
                      <a:rPr lang="en-US" sz="4000">
                        <a:solidFill>
                          <a:prstClr val="black"/>
                        </a:solidFill>
                        <a:latin typeface="Cambria Math" panose="02040503050406030204" pitchFamily="18" charset="0"/>
                        <a:ea typeface="Times New Roman" panose="02020603050405020304" pitchFamily="18" charset="0"/>
                      </a:rPr>
                      <m:t>α</m:t>
                    </m:r>
                    <m:r>
                      <a:rPr lang="en-US" sz="4000">
                        <a:solidFill>
                          <a:prstClr val="black"/>
                        </a:solidFill>
                        <a:latin typeface="Cambria Math" panose="02040503050406030204" pitchFamily="18" charset="0"/>
                        <a:ea typeface="Times New Roman" panose="02020603050405020304" pitchFamily="18" charset="0"/>
                      </a:rPr>
                      <m:t>)</m:t>
                    </m:r>
                  </m:oMath>
                </a14:m>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nSpc>
                    <a:spcPct val="250000"/>
                  </a:lnSpc>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D. a ∩ </a:t>
                </a:r>
                <a14:m>
                  <m:oMath xmlns:m="http://schemas.openxmlformats.org/officeDocument/2006/math">
                    <m:r>
                      <a:rPr lang="en-US" sz="4000">
                        <a:solidFill>
                          <a:prstClr val="black"/>
                        </a:solidFill>
                        <a:latin typeface="Cambria Math" panose="02040503050406030204" pitchFamily="18" charset="0"/>
                        <a:ea typeface="Times New Roman" panose="02020603050405020304" pitchFamily="18" charset="0"/>
                      </a:rPr>
                      <m:t>(</m:t>
                    </m:r>
                    <m:r>
                      <m:rPr>
                        <m:sty m:val="p"/>
                      </m:rPr>
                      <a:rPr lang="en-US" sz="4000">
                        <a:solidFill>
                          <a:prstClr val="black"/>
                        </a:solidFill>
                        <a:latin typeface="Cambria Math" panose="02040503050406030204" pitchFamily="18" charset="0"/>
                        <a:ea typeface="Times New Roman" panose="02020603050405020304" pitchFamily="18" charset="0"/>
                      </a:rPr>
                      <m:t>α</m:t>
                    </m:r>
                    <m:r>
                      <a:rPr lang="en-US" sz="4000">
                        <a:solidFill>
                          <a:prstClr val="black"/>
                        </a:solidFill>
                        <a:latin typeface="Cambria Math" panose="02040503050406030204" pitchFamily="18" charset="0"/>
                        <a:ea typeface="Times New Roman" panose="02020603050405020304" pitchFamily="18" charset="0"/>
                      </a:rPr>
                      <m:t>)</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 ∅</a:t>
                </a:r>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0210800" y="4392542"/>
                <a:ext cx="9144000" cy="3170099"/>
              </a:xfrm>
              <a:prstGeom prst="rect">
                <a:avLst/>
              </a:prstGeom>
              <a:blipFill>
                <a:blip r:embed="rId7"/>
                <a:stretch>
                  <a:fillRect l="-2333"/>
                </a:stretch>
              </a:blipFill>
            </p:spPr>
            <p:txBody>
              <a:bodyPr/>
              <a:lstStyle/>
              <a:p>
                <a:r>
                  <a:rPr lang="en-US">
                    <a:noFill/>
                  </a:rPr>
                  <a:t> </a:t>
                </a:r>
              </a:p>
            </p:txBody>
          </p:sp>
        </mc:Fallback>
      </mc:AlternateContent>
      <p:sp>
        <p:nvSpPr>
          <p:cNvPr id="19" name="Oval 18"/>
          <p:cNvSpPr/>
          <p:nvPr/>
        </p:nvSpPr>
        <p:spPr>
          <a:xfrm>
            <a:off x="9886321" y="6514396"/>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3"/>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Lst>
          </a:blip>
          <a:srcRect/>
          <a:stretch>
            <a:fillRect/>
          </a:stretch>
        </p:blipFill>
        <p:spPr>
          <a:xfrm rot="20250478">
            <a:off x="16761208" y="1501433"/>
            <a:ext cx="791650" cy="1416435"/>
          </a:xfrm>
          <a:prstGeom prst="rect">
            <a:avLst/>
          </a:prstGeom>
        </p:spPr>
      </p:pic>
    </p:spTree>
    <p:extLst>
      <p:ext uri="{BB962C8B-B14F-4D97-AF65-F5344CB8AC3E}">
        <p14:creationId xmlns:p14="http://schemas.microsoft.com/office/powerpoint/2010/main" val="74588347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anim calcmode="lin" valueType="num">
                                      <p:cBhvr>
                                        <p:cTn id="22" dur="500" fill="hold"/>
                                        <p:tgtEl>
                                          <p:spTgt spid="2"/>
                                        </p:tgtEl>
                                        <p:attrNameLst>
                                          <p:attrName>ppt_x</p:attrName>
                                        </p:attrNameLst>
                                      </p:cBhvr>
                                      <p:tavLst>
                                        <p:tav tm="0">
                                          <p:val>
                                            <p:strVal val="#ppt_x"/>
                                          </p:val>
                                        </p:tav>
                                        <p:tav tm="100000">
                                          <p:val>
                                            <p:strVal val="#ppt_x"/>
                                          </p:val>
                                        </p:tav>
                                      </p:tavLst>
                                    </p:anim>
                                    <p:anim calcmode="lin" valueType="num">
                                      <p:cBhvr>
                                        <p:cTn id="23" dur="5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anim calcmode="lin" valueType="num">
                                      <p:cBhvr>
                                        <p:cTn id="27" dur="500" fill="hold"/>
                                        <p:tgtEl>
                                          <p:spTgt spid="18"/>
                                        </p:tgtEl>
                                        <p:attrNameLst>
                                          <p:attrName>ppt_x</p:attrName>
                                        </p:attrNameLst>
                                      </p:cBhvr>
                                      <p:tavLst>
                                        <p:tav tm="0">
                                          <p:val>
                                            <p:strVal val="#ppt_x"/>
                                          </p:val>
                                        </p:tav>
                                        <p:tav tm="100000">
                                          <p:val>
                                            <p:strVal val="#ppt_x"/>
                                          </p:val>
                                        </p:tav>
                                      </p:tavLst>
                                    </p:anim>
                                    <p:anim calcmode="lin" valueType="num">
                                      <p:cBhvr>
                                        <p:cTn id="28" dur="5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anim calcmode="lin" valueType="num">
                                      <p:cBhvr>
                                        <p:cTn id="32" dur="500" fill="hold"/>
                                        <p:tgtEl>
                                          <p:spTgt spid="20"/>
                                        </p:tgtEl>
                                        <p:attrNameLst>
                                          <p:attrName>ppt_x</p:attrName>
                                        </p:attrNameLst>
                                      </p:cBhvr>
                                      <p:tavLst>
                                        <p:tav tm="0">
                                          <p:val>
                                            <p:strVal val="#ppt_x"/>
                                          </p:val>
                                        </p:tav>
                                        <p:tav tm="100000">
                                          <p:val>
                                            <p:strVal val="#ppt_x"/>
                                          </p:val>
                                        </p:tav>
                                      </p:tavLst>
                                    </p:anim>
                                    <p:anim calcmode="lin" valueType="num">
                                      <p:cBhvr>
                                        <p:cTn id="33" dur="500" fill="hold"/>
                                        <p:tgtEl>
                                          <p:spTgt spid="2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anim calcmode="lin" valueType="num">
                                      <p:cBhvr>
                                        <p:cTn id="37" dur="500" fill="hold"/>
                                        <p:tgtEl>
                                          <p:spTgt spid="14"/>
                                        </p:tgtEl>
                                        <p:attrNameLst>
                                          <p:attrName>ppt_x</p:attrName>
                                        </p:attrNameLst>
                                      </p:cBhvr>
                                      <p:tavLst>
                                        <p:tav tm="0">
                                          <p:val>
                                            <p:strVal val="#ppt_x"/>
                                          </p:val>
                                        </p:tav>
                                        <p:tav tm="100000">
                                          <p:val>
                                            <p:strVal val="#ppt_x"/>
                                          </p:val>
                                        </p:tav>
                                      </p:tavLst>
                                    </p:anim>
                                    <p:anim calcmode="lin" valueType="num">
                                      <p:cBhvr>
                                        <p:cTn id="38"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8" grpId="0"/>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3"/>
          <a:srcRect t="30237" b="30237"/>
          <a:stretch>
            <a:fillRect/>
          </a:stretch>
        </p:blipFill>
        <p:spPr>
          <a:xfrm>
            <a:off x="0" y="0"/>
            <a:ext cx="18288000" cy="10287000"/>
          </a:xfrm>
          <a:prstGeom prst="rect">
            <a:avLst/>
          </a:prstGeom>
        </p:spPr>
      </p:pic>
      <p:grpSp>
        <p:nvGrpSpPr>
          <p:cNvPr id="4" name="Group 4"/>
          <p:cNvGrpSpPr/>
          <p:nvPr/>
        </p:nvGrpSpPr>
        <p:grpSpPr>
          <a:xfrm>
            <a:off x="762000" y="1638300"/>
            <a:ext cx="16687800" cy="83058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1788945" y="2324019"/>
            <a:ext cx="14387556" cy="1938992"/>
          </a:xfrm>
          <a:prstGeom prst="rect">
            <a:avLst/>
          </a:prstGeom>
        </p:spPr>
        <p:txBody>
          <a:bodyPr wrap="square">
            <a:spAutoFit/>
          </a:bodyPr>
          <a:lstStyle/>
          <a:p>
            <a:pPr lvl="0" algn="just">
              <a:lnSpc>
                <a:spcPct val="150000"/>
              </a:lnSpc>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en-US" sz="4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sz="4000" b="1" i="0"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smtClean="0">
                <a:solidFill>
                  <a:prstClr val="black"/>
                </a:solidFill>
                <a:ea typeface="Times New Roman" panose="02020603050405020304" pitchFamily="18" charset="0"/>
                <a:cs typeface="Arial" panose="020B0604020202020204" pitchFamily="34" charset="0"/>
              </a:rPr>
              <a:t>Cho </a:t>
            </a:r>
            <a:r>
              <a:rPr lang="vi-VN" sz="4000">
                <a:solidFill>
                  <a:prstClr val="black"/>
                </a:solidFill>
                <a:ea typeface="Times New Roman" panose="02020603050405020304" pitchFamily="18" charset="0"/>
                <a:cs typeface="Arial" panose="020B0604020202020204" pitchFamily="34" charset="0"/>
              </a:rPr>
              <a:t>hai đường thẳng a và b chéo nhau. Có bao nhiêu mặt phẳng chứa a và song song với </a:t>
            </a:r>
            <a:r>
              <a:rPr lang="vi-VN" sz="4000" smtClean="0">
                <a:solidFill>
                  <a:prstClr val="black"/>
                </a:solidFill>
                <a:ea typeface="Times New Roman" panose="02020603050405020304" pitchFamily="18" charset="0"/>
                <a:cs typeface="Arial" panose="020B0604020202020204" pitchFamily="34" charset="0"/>
              </a:rPr>
              <a:t>b?</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552825" y="8084424"/>
            <a:ext cx="1484642" cy="1471652"/>
          </a:xfrm>
          <a:prstGeom prst="rect">
            <a:avLst/>
          </a:prstGeom>
        </p:spPr>
      </p:pic>
      <p:pic>
        <p:nvPicPr>
          <p:cNvPr id="20" name="Picture 3"/>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Lst>
          </a:blip>
          <a:srcRect/>
          <a:stretch>
            <a:fillRect/>
          </a:stretch>
        </p:blipFill>
        <p:spPr>
          <a:xfrm rot="20250478">
            <a:off x="16761208" y="1501433"/>
            <a:ext cx="791650" cy="1416435"/>
          </a:xfrm>
          <a:prstGeom prst="rect">
            <a:avLst/>
          </a:prstGeom>
        </p:spPr>
      </p:pic>
      <p:sp>
        <p:nvSpPr>
          <p:cNvPr id="7" name="Rectangle 6"/>
          <p:cNvSpPr/>
          <p:nvPr/>
        </p:nvSpPr>
        <p:spPr>
          <a:xfrm>
            <a:off x="6039417" y="4316261"/>
            <a:ext cx="7996100" cy="3170099"/>
          </a:xfrm>
          <a:prstGeom prst="rect">
            <a:avLst/>
          </a:prstGeom>
        </p:spPr>
        <p:txBody>
          <a:bodyPr wrap="none">
            <a:spAutoFit/>
          </a:bodyPr>
          <a:lstStyle/>
          <a:p>
            <a:pPr>
              <a:lnSpc>
                <a:spcPct val="250000"/>
              </a:lnSpc>
              <a:spcAft>
                <a:spcPts val="0"/>
              </a:spcAft>
            </a:pPr>
            <a:r>
              <a:rPr lang="en-US" sz="4000" smtClean="0">
                <a:latin typeface="Arial" panose="020B0604020202020204" pitchFamily="34" charset="0"/>
                <a:ea typeface="Times New Roman" panose="02020603050405020304" pitchFamily="18" charset="0"/>
                <a:cs typeface="Arial" panose="020B0604020202020204" pitchFamily="34" charset="0"/>
              </a:rPr>
              <a:t>A</a:t>
            </a:r>
            <a:r>
              <a:rPr lang="en-US" sz="4000">
                <a:latin typeface="Arial" panose="020B0604020202020204" pitchFamily="34" charset="0"/>
                <a:ea typeface="Times New Roman" panose="02020603050405020304" pitchFamily="18" charset="0"/>
                <a:cs typeface="Arial" panose="020B0604020202020204" pitchFamily="34" charset="0"/>
              </a:rPr>
              <a:t>. 1   </a:t>
            </a:r>
            <a:r>
              <a:rPr lang="vi-VN" sz="4000">
                <a:latin typeface="Arial" panose="020B0604020202020204" pitchFamily="34" charset="0"/>
                <a:ea typeface="Times New Roman" panose="02020603050405020304" pitchFamily="18" charset="0"/>
                <a:cs typeface="Arial" panose="020B0604020202020204" pitchFamily="34" charset="0"/>
              </a:rPr>
              <a:t>           </a:t>
            </a:r>
            <a:r>
              <a:rPr lang="en-US" sz="4000">
                <a:latin typeface="Arial" panose="020B0604020202020204" pitchFamily="34" charset="0"/>
                <a:ea typeface="Times New Roman" panose="02020603050405020304" pitchFamily="18" charset="0"/>
                <a:cs typeface="Arial" panose="020B0604020202020204" pitchFamily="34"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		B</a:t>
            </a:r>
            <a:r>
              <a:rPr lang="en-US" sz="4000">
                <a:latin typeface="Arial" panose="020B0604020202020204" pitchFamily="34" charset="0"/>
                <a:ea typeface="Times New Roman" panose="02020603050405020304" pitchFamily="18" charset="0"/>
                <a:cs typeface="Arial" panose="020B0604020202020204" pitchFamily="34" charset="0"/>
              </a:rPr>
              <a:t>. 2</a:t>
            </a:r>
            <a:r>
              <a:rPr lang="vi-VN" sz="4000">
                <a:latin typeface="Arial" panose="020B0604020202020204" pitchFamily="34" charset="0"/>
                <a:ea typeface="Times New Roman" panose="02020603050405020304" pitchFamily="18" charset="0"/>
                <a:cs typeface="Arial" panose="020B0604020202020204" pitchFamily="34" charset="0"/>
              </a:rPr>
              <a:t>                </a:t>
            </a:r>
            <a:endParaRPr lang="en-US" sz="4000" smtClean="0">
              <a:latin typeface="Arial" panose="020B0604020202020204" pitchFamily="34" charset="0"/>
              <a:ea typeface="Times New Roman" panose="02020603050405020304" pitchFamily="18" charset="0"/>
              <a:cs typeface="Arial" panose="020B0604020202020204" pitchFamily="34" charset="0"/>
            </a:endParaRPr>
          </a:p>
          <a:p>
            <a:pPr>
              <a:lnSpc>
                <a:spcPct val="250000"/>
              </a:lnSpc>
              <a:spcAft>
                <a:spcPts val="0"/>
              </a:spcAft>
            </a:pPr>
            <a:r>
              <a:rPr lang="en-US" sz="4000" smtClean="0">
                <a:latin typeface="Arial" panose="020B0604020202020204" pitchFamily="34" charset="0"/>
                <a:ea typeface="Times New Roman" panose="02020603050405020304" pitchFamily="18" charset="0"/>
                <a:cs typeface="Arial" panose="020B0604020202020204" pitchFamily="34" charset="0"/>
              </a:rPr>
              <a:t>C</a:t>
            </a:r>
            <a:r>
              <a:rPr lang="en-US" sz="4000">
                <a:latin typeface="Arial" panose="020B0604020202020204" pitchFamily="34" charset="0"/>
                <a:ea typeface="Times New Roman" panose="02020603050405020304" pitchFamily="18" charset="0"/>
                <a:cs typeface="Arial" panose="020B0604020202020204" pitchFamily="34" charset="0"/>
              </a:rPr>
              <a:t>. không  </a:t>
            </a:r>
            <a:r>
              <a:rPr lang="vi-VN" sz="4000">
                <a:latin typeface="Arial" panose="020B0604020202020204" pitchFamily="34" charset="0"/>
                <a:ea typeface="Times New Roman" panose="02020603050405020304" pitchFamily="18" charset="0"/>
                <a:cs typeface="Arial" panose="020B0604020202020204" pitchFamily="34"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		D</a:t>
            </a:r>
            <a:r>
              <a:rPr lang="en-US" sz="4000">
                <a:latin typeface="Arial" panose="020B0604020202020204" pitchFamily="34" charset="0"/>
                <a:ea typeface="Times New Roman" panose="02020603050405020304" pitchFamily="18" charset="0"/>
                <a:cs typeface="Arial" panose="020B0604020202020204" pitchFamily="34" charset="0"/>
              </a:rPr>
              <a:t>. vô số</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sp>
        <p:nvSpPr>
          <p:cNvPr id="21" name="Oval 20"/>
          <p:cNvSpPr/>
          <p:nvPr/>
        </p:nvSpPr>
        <p:spPr>
          <a:xfrm>
            <a:off x="5695533" y="4876799"/>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60448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3"/>
          <a:srcRect t="30237" b="30237"/>
          <a:stretch>
            <a:fillRect/>
          </a:stretch>
        </p:blipFill>
        <p:spPr>
          <a:xfrm>
            <a:off x="0" y="0"/>
            <a:ext cx="18288000" cy="10287000"/>
          </a:xfrm>
          <a:prstGeom prst="rect">
            <a:avLst/>
          </a:prstGeom>
        </p:spPr>
      </p:pic>
      <p:grpSp>
        <p:nvGrpSpPr>
          <p:cNvPr id="4" name="Group 4"/>
          <p:cNvGrpSpPr/>
          <p:nvPr/>
        </p:nvGrpSpPr>
        <p:grpSpPr>
          <a:xfrm>
            <a:off x="762000" y="1638300"/>
            <a:ext cx="16687800" cy="83058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1788945" y="2324019"/>
            <a:ext cx="14387556" cy="2748253"/>
          </a:xfrm>
          <a:prstGeom prst="rect">
            <a:avLst/>
          </a:prstGeom>
        </p:spPr>
        <p:txBody>
          <a:bodyPr wrap="square">
            <a:spAutoFit/>
          </a:bodyPr>
          <a:lstStyle/>
          <a:p>
            <a:pPr lvl="0" algn="just">
              <a:lnSpc>
                <a:spcPct val="150000"/>
              </a:lnSpc>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en-US" sz="4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3. </a:t>
            </a:r>
            <a:r>
              <a:rPr lang="vi-VN" sz="4000">
                <a:solidFill>
                  <a:prstClr val="black"/>
                </a:solidFill>
                <a:ea typeface="Times New Roman" panose="02020603050405020304" pitchFamily="18" charset="0"/>
                <a:cs typeface="Arial" panose="020B0604020202020204" pitchFamily="34" charset="0"/>
              </a:rPr>
              <a:t>Cho hình chóp S.ABCD có đáy là hình bình hành ABCD. Giao tuyến của hai mặt phẳng (SAD) và (SBC) là đường thẳng song song với đường thẳng nào sau đây?</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552825" y="8084424"/>
            <a:ext cx="1484642" cy="1471652"/>
          </a:xfrm>
          <a:prstGeom prst="rect">
            <a:avLst/>
          </a:prstGeom>
        </p:spPr>
      </p:pic>
      <p:pic>
        <p:nvPicPr>
          <p:cNvPr id="20" name="Picture 3"/>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Lst>
          </a:blip>
          <a:srcRect/>
          <a:stretch>
            <a:fillRect/>
          </a:stretch>
        </p:blipFill>
        <p:spPr>
          <a:xfrm rot="20250478">
            <a:off x="16761208" y="1501433"/>
            <a:ext cx="791650" cy="1416435"/>
          </a:xfrm>
          <a:prstGeom prst="rect">
            <a:avLst/>
          </a:prstGeom>
        </p:spPr>
      </p:pic>
      <p:sp>
        <p:nvSpPr>
          <p:cNvPr id="2" name="Rectangle 1"/>
          <p:cNvSpPr/>
          <p:nvPr/>
        </p:nvSpPr>
        <p:spPr>
          <a:xfrm>
            <a:off x="2008178" y="5791199"/>
            <a:ext cx="13949089" cy="1015663"/>
          </a:xfrm>
          <a:prstGeom prst="rect">
            <a:avLst/>
          </a:prstGeom>
        </p:spPr>
        <p:txBody>
          <a:bodyPr wrap="square">
            <a:spAutoFit/>
          </a:bodyPr>
          <a:lstStyle/>
          <a:p>
            <a:pPr>
              <a:lnSpc>
                <a:spcPct val="150000"/>
              </a:lnSpc>
              <a:spcAft>
                <a:spcPts val="0"/>
              </a:spcAft>
            </a:pPr>
            <a:r>
              <a:rPr lang="en-US" sz="4000" smtClean="0">
                <a:latin typeface="Arial" panose="020B0604020202020204" pitchFamily="34" charset="0"/>
                <a:ea typeface="Times New Roman" panose="02020603050405020304" pitchFamily="18" charset="0"/>
                <a:cs typeface="Arial" panose="020B0604020202020204" pitchFamily="34" charset="0"/>
              </a:rPr>
              <a:t>A</a:t>
            </a:r>
            <a:r>
              <a:rPr lang="en-US" sz="4000">
                <a:latin typeface="Arial" panose="020B0604020202020204" pitchFamily="34" charset="0"/>
                <a:ea typeface="Times New Roman" panose="02020603050405020304" pitchFamily="18" charset="0"/>
                <a:cs typeface="Arial" panose="020B0604020202020204" pitchFamily="34" charset="0"/>
              </a:rPr>
              <a:t>. AC   </a:t>
            </a:r>
            <a:r>
              <a:rPr lang="vi-VN" sz="4000">
                <a:latin typeface="Arial" panose="020B0604020202020204" pitchFamily="34" charset="0"/>
                <a:ea typeface="Times New Roman" panose="02020603050405020304" pitchFamily="18" charset="0"/>
                <a:cs typeface="Arial" panose="020B0604020202020204" pitchFamily="34"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	</a:t>
            </a:r>
            <a:r>
              <a:rPr lang="vi-VN" sz="4000" smtClean="0">
                <a:latin typeface="Arial" panose="020B0604020202020204" pitchFamily="34" charset="0"/>
                <a:ea typeface="Times New Roman" panose="02020603050405020304" pitchFamily="18" charset="0"/>
                <a:cs typeface="Arial" panose="020B0604020202020204" pitchFamily="34"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B</a:t>
            </a:r>
            <a:r>
              <a:rPr lang="en-US" sz="4000">
                <a:latin typeface="Arial" panose="020B0604020202020204" pitchFamily="34" charset="0"/>
                <a:ea typeface="Times New Roman" panose="02020603050405020304" pitchFamily="18" charset="0"/>
                <a:cs typeface="Arial" panose="020B0604020202020204" pitchFamily="34"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BD				C</a:t>
            </a:r>
            <a:r>
              <a:rPr lang="en-US" sz="4000">
                <a:latin typeface="Arial" panose="020B0604020202020204" pitchFamily="34" charset="0"/>
                <a:ea typeface="Times New Roman" panose="02020603050405020304" pitchFamily="18" charset="0"/>
                <a:cs typeface="Arial" panose="020B0604020202020204" pitchFamily="34" charset="0"/>
              </a:rPr>
              <a:t>. AD   </a:t>
            </a:r>
            <a:r>
              <a:rPr lang="vi-VN" sz="4000">
                <a:latin typeface="Arial" panose="020B0604020202020204" pitchFamily="34" charset="0"/>
                <a:ea typeface="Times New Roman" panose="02020603050405020304" pitchFamily="18" charset="0"/>
                <a:cs typeface="Arial" panose="020B0604020202020204" pitchFamily="34"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		</a:t>
            </a:r>
            <a:r>
              <a:rPr lang="vi-VN" sz="4000" smtClean="0">
                <a:latin typeface="Arial" panose="020B0604020202020204" pitchFamily="34" charset="0"/>
                <a:ea typeface="Times New Roman" panose="02020603050405020304" pitchFamily="18" charset="0"/>
                <a:cs typeface="Arial" panose="020B0604020202020204" pitchFamily="34"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D</a:t>
            </a:r>
            <a:r>
              <a:rPr lang="en-US" sz="4000">
                <a:latin typeface="Arial" panose="020B0604020202020204" pitchFamily="34" charset="0"/>
                <a:ea typeface="Times New Roman" panose="02020603050405020304" pitchFamily="18" charset="0"/>
                <a:cs typeface="Arial" panose="020B0604020202020204" pitchFamily="34" charset="0"/>
              </a:rPr>
              <a:t>. SC</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Oval 17"/>
          <p:cNvSpPr/>
          <p:nvPr/>
        </p:nvSpPr>
        <p:spPr>
          <a:xfrm>
            <a:off x="10037467" y="5892462"/>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43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3"/>
          <a:srcRect t="30237" b="30237"/>
          <a:stretch>
            <a:fillRect/>
          </a:stretch>
        </p:blipFill>
        <p:spPr>
          <a:xfrm>
            <a:off x="0" y="0"/>
            <a:ext cx="18288000" cy="10287000"/>
          </a:xfrm>
          <a:prstGeom prst="rect">
            <a:avLst/>
          </a:prstGeom>
        </p:spPr>
      </p:pic>
      <p:grpSp>
        <p:nvGrpSpPr>
          <p:cNvPr id="4" name="Group 4"/>
          <p:cNvGrpSpPr/>
          <p:nvPr/>
        </p:nvGrpSpPr>
        <p:grpSpPr>
          <a:xfrm>
            <a:off x="762000" y="1638300"/>
            <a:ext cx="16687800" cy="83058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1788945" y="2324019"/>
            <a:ext cx="14387556" cy="1824923"/>
          </a:xfrm>
          <a:prstGeom prst="rect">
            <a:avLst/>
          </a:prstGeom>
        </p:spPr>
        <p:txBody>
          <a:bodyPr wrap="square">
            <a:spAutoFit/>
          </a:bodyPr>
          <a:lstStyle/>
          <a:p>
            <a:pPr lvl="0" algn="just">
              <a:lnSpc>
                <a:spcPct val="150000"/>
              </a:lnSpc>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en-US" sz="4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4. </a:t>
            </a:r>
            <a:r>
              <a:rPr lang="vi-VN" sz="4000">
                <a:solidFill>
                  <a:prstClr val="black"/>
                </a:solidFill>
                <a:ea typeface="Times New Roman" panose="02020603050405020304" pitchFamily="18" charset="0"/>
                <a:cs typeface="Arial" panose="020B0604020202020204" pitchFamily="34" charset="0"/>
              </a:rPr>
              <a:t>Cho hai mặt phẳng phân biệt lần lượt chứa hai đường thẳng song song thì giao tuyến của chúng (nếu có) sẽ:</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859000" y="8030086"/>
            <a:ext cx="1484642" cy="1471652"/>
          </a:xfrm>
          <a:prstGeom prst="rect">
            <a:avLst/>
          </a:prstGeom>
        </p:spPr>
      </p:pic>
      <p:pic>
        <p:nvPicPr>
          <p:cNvPr id="20" name="Picture 3"/>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Lst>
          </a:blip>
          <a:srcRect/>
          <a:stretch>
            <a:fillRect/>
          </a:stretch>
        </p:blipFill>
        <p:spPr>
          <a:xfrm rot="20250478">
            <a:off x="16761208" y="1501433"/>
            <a:ext cx="791650" cy="1416435"/>
          </a:xfrm>
          <a:prstGeom prst="rect">
            <a:avLst/>
          </a:prstGeom>
        </p:spPr>
      </p:pic>
      <p:sp>
        <p:nvSpPr>
          <p:cNvPr id="2" name="Rectangle 1"/>
          <p:cNvSpPr/>
          <p:nvPr/>
        </p:nvSpPr>
        <p:spPr>
          <a:xfrm>
            <a:off x="1796966" y="4320719"/>
            <a:ext cx="14379535" cy="4708981"/>
          </a:xfrm>
          <a:prstGeom prst="rect">
            <a:avLst/>
          </a:prstGeom>
        </p:spPr>
        <p:txBody>
          <a:bodyPr wrap="square">
            <a:spAutoFit/>
          </a:bodyPr>
          <a:lstStyle/>
          <a:p>
            <a:pPr lvl="0">
              <a:lnSpc>
                <a:spcPct val="150000"/>
              </a:lnSpc>
            </a:pPr>
            <a:r>
              <a:rPr lang="vi-VN" sz="4000">
                <a:solidFill>
                  <a:prstClr val="black"/>
                </a:solidFill>
                <a:ea typeface="Times New Roman" panose="02020603050405020304" pitchFamily="18" charset="0"/>
                <a:cs typeface="Arial" panose="020B0604020202020204" pitchFamily="34" charset="0"/>
              </a:rPr>
              <a:t>A. </a:t>
            </a: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S</a:t>
            </a:r>
            <a:r>
              <a:rPr lang="vi-VN" sz="4000" smtClean="0">
                <a:solidFill>
                  <a:prstClr val="black"/>
                </a:solidFill>
                <a:ea typeface="Times New Roman" panose="02020603050405020304" pitchFamily="18" charset="0"/>
                <a:cs typeface="Arial" panose="020B0604020202020204" pitchFamily="34" charset="0"/>
              </a:rPr>
              <a:t>ong </a:t>
            </a:r>
            <a:r>
              <a:rPr lang="vi-VN" sz="4000">
                <a:solidFill>
                  <a:prstClr val="black"/>
                </a:solidFill>
                <a:ea typeface="Times New Roman" panose="02020603050405020304" pitchFamily="18" charset="0"/>
                <a:cs typeface="Arial" panose="020B0604020202020204" pitchFamily="34" charset="0"/>
              </a:rPr>
              <a:t>song với hai đường thẳng đó</a:t>
            </a:r>
          </a:p>
          <a:p>
            <a:pPr lvl="0">
              <a:lnSpc>
                <a:spcPct val="150000"/>
              </a:lnSpc>
            </a:pPr>
            <a:r>
              <a:rPr lang="vi-VN" sz="4000">
                <a:solidFill>
                  <a:prstClr val="black"/>
                </a:solidFill>
                <a:ea typeface="Times New Roman" panose="02020603050405020304" pitchFamily="18" charset="0"/>
                <a:cs typeface="Arial" panose="020B0604020202020204" pitchFamily="34" charset="0"/>
              </a:rPr>
              <a:t>B. </a:t>
            </a: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S</a:t>
            </a:r>
            <a:r>
              <a:rPr lang="vi-VN" sz="4000" smtClean="0">
                <a:solidFill>
                  <a:prstClr val="black"/>
                </a:solidFill>
                <a:ea typeface="Times New Roman" panose="02020603050405020304" pitchFamily="18" charset="0"/>
                <a:cs typeface="Arial" panose="020B0604020202020204" pitchFamily="34" charset="0"/>
              </a:rPr>
              <a:t>ong </a:t>
            </a:r>
            <a:r>
              <a:rPr lang="vi-VN" sz="4000">
                <a:solidFill>
                  <a:prstClr val="black"/>
                </a:solidFill>
                <a:ea typeface="Times New Roman" panose="02020603050405020304" pitchFamily="18" charset="0"/>
                <a:cs typeface="Arial" panose="020B0604020202020204" pitchFamily="34" charset="0"/>
              </a:rPr>
              <a:t>song với hai đường thẳng đó hoặc trùng với một trong hai đường thẳng đó.</a:t>
            </a:r>
          </a:p>
          <a:p>
            <a:pPr lvl="0">
              <a:lnSpc>
                <a:spcPct val="150000"/>
              </a:lnSpc>
            </a:pPr>
            <a:r>
              <a:rPr lang="vi-VN" sz="4000">
                <a:solidFill>
                  <a:prstClr val="black"/>
                </a:solidFill>
                <a:ea typeface="Times New Roman" panose="02020603050405020304" pitchFamily="18" charset="0"/>
                <a:cs typeface="Arial" panose="020B0604020202020204" pitchFamily="34" charset="0"/>
              </a:rPr>
              <a:t>C. </a:t>
            </a: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T</a:t>
            </a:r>
            <a:r>
              <a:rPr lang="vi-VN" sz="4000" smtClean="0">
                <a:solidFill>
                  <a:prstClr val="black"/>
                </a:solidFill>
                <a:ea typeface="Times New Roman" panose="02020603050405020304" pitchFamily="18" charset="0"/>
                <a:cs typeface="Arial" panose="020B0604020202020204" pitchFamily="34" charset="0"/>
              </a:rPr>
              <a:t>rùng </a:t>
            </a:r>
            <a:r>
              <a:rPr lang="vi-VN" sz="4000">
                <a:solidFill>
                  <a:prstClr val="black"/>
                </a:solidFill>
                <a:ea typeface="Times New Roman" panose="02020603050405020304" pitchFamily="18" charset="0"/>
                <a:cs typeface="Arial" panose="020B0604020202020204" pitchFamily="34" charset="0"/>
              </a:rPr>
              <a:t>với một trong hai đường thẳng đó</a:t>
            </a:r>
          </a:p>
          <a:p>
            <a:pPr lvl="0">
              <a:lnSpc>
                <a:spcPct val="150000"/>
              </a:lnSpc>
            </a:pPr>
            <a:r>
              <a:rPr lang="vi-VN" sz="4000">
                <a:solidFill>
                  <a:prstClr val="black"/>
                </a:solidFill>
                <a:ea typeface="Times New Roman" panose="02020603050405020304" pitchFamily="18" charset="0"/>
                <a:cs typeface="Arial" panose="020B0604020202020204" pitchFamily="34" charset="0"/>
              </a:rPr>
              <a:t>D. </a:t>
            </a: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C</a:t>
            </a:r>
            <a:r>
              <a:rPr lang="vi-VN" sz="4000" smtClean="0">
                <a:solidFill>
                  <a:prstClr val="black"/>
                </a:solidFill>
                <a:ea typeface="Times New Roman" panose="02020603050405020304" pitchFamily="18" charset="0"/>
                <a:cs typeface="Arial" panose="020B0604020202020204" pitchFamily="34" charset="0"/>
              </a:rPr>
              <a:t>ắt </a:t>
            </a:r>
            <a:r>
              <a:rPr lang="vi-VN" sz="4000">
                <a:solidFill>
                  <a:prstClr val="black"/>
                </a:solidFill>
                <a:ea typeface="Times New Roman" panose="02020603050405020304" pitchFamily="18" charset="0"/>
                <a:cs typeface="Arial" panose="020B0604020202020204" pitchFamily="34" charset="0"/>
              </a:rPr>
              <a:t>một trong hai đường thẳng đó</a:t>
            </a:r>
          </a:p>
        </p:txBody>
      </p:sp>
      <p:sp>
        <p:nvSpPr>
          <p:cNvPr id="16" name="Oval 15"/>
          <p:cNvSpPr/>
          <p:nvPr/>
        </p:nvSpPr>
        <p:spPr>
          <a:xfrm>
            <a:off x="1629825" y="5330042"/>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4839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3"/>
          <a:srcRect t="30237" b="30237"/>
          <a:stretch>
            <a:fillRect/>
          </a:stretch>
        </p:blipFill>
        <p:spPr>
          <a:xfrm>
            <a:off x="0" y="0"/>
            <a:ext cx="18288000" cy="10287000"/>
          </a:xfrm>
          <a:prstGeom prst="rect">
            <a:avLst/>
          </a:prstGeom>
        </p:spPr>
      </p:pic>
      <p:grpSp>
        <p:nvGrpSpPr>
          <p:cNvPr id="4" name="Group 4"/>
          <p:cNvGrpSpPr/>
          <p:nvPr/>
        </p:nvGrpSpPr>
        <p:grpSpPr>
          <a:xfrm>
            <a:off x="762000" y="1638300"/>
            <a:ext cx="16687800" cy="83058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1788945" y="2324019"/>
            <a:ext cx="14387556" cy="3785652"/>
          </a:xfrm>
          <a:prstGeom prst="rect">
            <a:avLst/>
          </a:prstGeom>
        </p:spPr>
        <p:txBody>
          <a:bodyPr wrap="square">
            <a:spAutoFit/>
          </a:bodyPr>
          <a:lstStyle/>
          <a:p>
            <a:pPr lvl="0" algn="just">
              <a:lnSpc>
                <a:spcPct val="150000"/>
              </a:lnSpc>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en-US" sz="4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5. </a:t>
            </a:r>
            <a:r>
              <a:rPr lang="vi-VN" sz="4000">
                <a:solidFill>
                  <a:prstClr val="black"/>
                </a:solidFill>
                <a:ea typeface="Times New Roman" panose="02020603050405020304" pitchFamily="18" charset="0"/>
                <a:cs typeface="Arial" panose="020B0604020202020204" pitchFamily="34" charset="0"/>
              </a:rPr>
              <a:t>Cho hình chóp S.ABCD đấy ABCD là hình bình hành tâm O. gọi M, N lần lượt là trung điểm của SA và SB. Giao tuyến của hai mặt phẳng (MNC) và (ABD) là đường nào trong các đường thẳng sau đây?</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401679" y="8282747"/>
            <a:ext cx="1484642" cy="1471652"/>
          </a:xfrm>
          <a:prstGeom prst="rect">
            <a:avLst/>
          </a:prstGeom>
        </p:spPr>
      </p:pic>
      <p:pic>
        <p:nvPicPr>
          <p:cNvPr id="20" name="Picture 3"/>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Lst>
          </a:blip>
          <a:srcRect/>
          <a:stretch>
            <a:fillRect/>
          </a:stretch>
        </p:blipFill>
        <p:spPr>
          <a:xfrm rot="20250478">
            <a:off x="16761208" y="1501433"/>
            <a:ext cx="791650" cy="1416435"/>
          </a:xfrm>
          <a:prstGeom prst="rect">
            <a:avLst/>
          </a:prstGeom>
        </p:spPr>
      </p:pic>
      <p:sp>
        <p:nvSpPr>
          <p:cNvPr id="7" name="Rectangle 6"/>
          <p:cNvSpPr/>
          <p:nvPr/>
        </p:nvSpPr>
        <p:spPr>
          <a:xfrm>
            <a:off x="2460501" y="6472068"/>
            <a:ext cx="13716000" cy="1015663"/>
          </a:xfrm>
          <a:prstGeom prst="rect">
            <a:avLst/>
          </a:prstGeom>
        </p:spPr>
        <p:txBody>
          <a:bodyPr wrap="square">
            <a:spAutoFit/>
          </a:bodyPr>
          <a:lstStyle/>
          <a:p>
            <a:pPr>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A. OA   		</a:t>
            </a:r>
            <a:r>
              <a:rPr lang="en-US" sz="4000" smtClean="0">
                <a:latin typeface="Arial" panose="020B0604020202020204" pitchFamily="34" charset="0"/>
                <a:ea typeface="Times New Roman" panose="02020603050405020304" pitchFamily="18" charset="0"/>
                <a:cs typeface="Arial" panose="020B0604020202020204" pitchFamily="34" charset="0"/>
              </a:rPr>
              <a:t>	B</a:t>
            </a:r>
            <a:r>
              <a:rPr lang="en-US" sz="4000">
                <a:latin typeface="Arial" panose="020B0604020202020204" pitchFamily="34" charset="0"/>
                <a:ea typeface="Times New Roman" panose="02020603050405020304" pitchFamily="18" charset="0"/>
                <a:cs typeface="Arial" panose="020B0604020202020204" pitchFamily="34"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OM			 C</a:t>
            </a:r>
            <a:r>
              <a:rPr lang="en-US" sz="4000">
                <a:latin typeface="Arial" panose="020B0604020202020204" pitchFamily="34" charset="0"/>
                <a:ea typeface="Times New Roman" panose="02020603050405020304" pitchFamily="18" charset="0"/>
                <a:cs typeface="Arial" panose="020B0604020202020204" pitchFamily="34" charset="0"/>
              </a:rPr>
              <a:t>. OC </a:t>
            </a:r>
            <a:r>
              <a:rPr lang="en-US" sz="4000" smtClean="0">
                <a:latin typeface="Arial" panose="020B0604020202020204" pitchFamily="34" charset="0"/>
                <a:ea typeface="Times New Roman" panose="02020603050405020304" pitchFamily="18" charset="0"/>
                <a:cs typeface="Arial" panose="020B0604020202020204" pitchFamily="34" charset="0"/>
              </a:rPr>
              <a:t>			 D</a:t>
            </a:r>
            <a:r>
              <a:rPr lang="en-US" sz="4000">
                <a:latin typeface="Arial" panose="020B0604020202020204" pitchFamily="34" charset="0"/>
                <a:ea typeface="Times New Roman" panose="02020603050405020304" pitchFamily="18" charset="0"/>
                <a:cs typeface="Arial" panose="020B0604020202020204" pitchFamily="34" charset="0"/>
              </a:rPr>
              <a:t>. CD</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Oval 17"/>
          <p:cNvSpPr/>
          <p:nvPr/>
        </p:nvSpPr>
        <p:spPr>
          <a:xfrm>
            <a:off x="13335000" y="6535231"/>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8233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09600" y="419100"/>
            <a:ext cx="17068799" cy="9409692"/>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736783">
            <a:off x="16119157" y="351522"/>
            <a:ext cx="2397119" cy="1597080"/>
          </a:xfrm>
          <a:prstGeom prst="rect">
            <a:avLst/>
          </a:prstGeom>
        </p:spPr>
      </p:pic>
      <p:pic>
        <p:nvPicPr>
          <p:cNvPr id="4"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50317">
            <a:off x="16464833" y="8240254"/>
            <a:ext cx="1178057" cy="1778200"/>
          </a:xfrm>
          <a:prstGeom prst="rect">
            <a:avLst/>
          </a:prstGeom>
        </p:spPr>
      </p:pic>
      <p:pic>
        <p:nvPicPr>
          <p:cNvPr id="11"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884310">
            <a:off x="490196" y="306393"/>
            <a:ext cx="1281917" cy="1389612"/>
          </a:xfrm>
          <a:prstGeom prst="rect">
            <a:avLst/>
          </a:prstGeom>
        </p:spPr>
      </p:pic>
      <p:grpSp>
        <p:nvGrpSpPr>
          <p:cNvPr id="14" name="Group 13"/>
          <p:cNvGrpSpPr/>
          <p:nvPr/>
        </p:nvGrpSpPr>
        <p:grpSpPr>
          <a:xfrm>
            <a:off x="6433347" y="1093877"/>
            <a:ext cx="5412004" cy="1066800"/>
            <a:chOff x="381000" y="190500"/>
            <a:chExt cx="11814970" cy="1066800"/>
          </a:xfrm>
        </p:grpSpPr>
        <p:sp>
          <p:nvSpPr>
            <p:cNvPr id="17" name="Rectangle 16"/>
            <p:cNvSpPr/>
            <p:nvPr/>
          </p:nvSpPr>
          <p:spPr>
            <a:xfrm>
              <a:off x="381000" y="190500"/>
              <a:ext cx="1181497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863595" y="190500"/>
              <a:ext cx="10929710"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err="1"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4.16 (sgk – tr87)</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 name="Rectangle 2"/>
          <p:cNvSpPr/>
          <p:nvPr/>
        </p:nvSpPr>
        <p:spPr>
          <a:xfrm>
            <a:off x="1131154" y="2488457"/>
            <a:ext cx="15603022" cy="1846659"/>
          </a:xfrm>
          <a:prstGeom prst="rect">
            <a:avLst/>
          </a:prstGeom>
        </p:spPr>
        <p:txBody>
          <a:bodyPr wrap="square">
            <a:spAutoFit/>
          </a:bodyPr>
          <a:lstStyle/>
          <a:p>
            <a:pPr marL="30480" marR="30480" algn="just">
              <a:lnSpc>
                <a:spcPct val="150000"/>
              </a:lnSpc>
            </a:pPr>
            <a:r>
              <a:rPr lang="vi-VN" sz="3800" smtClean="0">
                <a:solidFill>
                  <a:srgbClr val="000000"/>
                </a:solidFill>
                <a:ea typeface="Times New Roman" panose="02020603050405020304" pitchFamily="18" charset="0"/>
                <a:cs typeface="Arial" panose="020B0604020202020204" pitchFamily="34" charset="0"/>
              </a:rPr>
              <a:t>Trong </a:t>
            </a:r>
            <a:r>
              <a:rPr lang="vi-VN" sz="3800">
                <a:solidFill>
                  <a:srgbClr val="000000"/>
                </a:solidFill>
                <a:ea typeface="Times New Roman" panose="02020603050405020304" pitchFamily="18" charset="0"/>
                <a:cs typeface="Arial" panose="020B0604020202020204" pitchFamily="34" charset="0"/>
              </a:rPr>
              <a:t>không gian, cho hai đường thẳng phân biệt a, b và mặt phẳng (P). Những mệnh đề nào sau đây là </a:t>
            </a:r>
            <a:r>
              <a:rPr lang="vi-VN" sz="3800" b="1">
                <a:solidFill>
                  <a:srgbClr val="000000"/>
                </a:solidFill>
                <a:ea typeface="Times New Roman" panose="02020603050405020304" pitchFamily="18" charset="0"/>
                <a:cs typeface="Arial" panose="020B0604020202020204" pitchFamily="34" charset="0"/>
              </a:rPr>
              <a:t>đúng</a:t>
            </a:r>
            <a:r>
              <a:rPr lang="vi-VN" sz="3800" smtClean="0">
                <a:solidFill>
                  <a:srgbClr val="000000"/>
                </a:solidFill>
                <a:ea typeface="Times New Roman" panose="02020603050405020304" pitchFamily="18" charset="0"/>
                <a:cs typeface="Arial" panose="020B0604020202020204" pitchFamily="34" charset="0"/>
              </a:rPr>
              <a:t>?</a:t>
            </a:r>
            <a:endParaRPr lang="vi-VN" sz="3800">
              <a:solidFill>
                <a:srgbClr val="000000"/>
              </a:solidFill>
              <a:ea typeface="Times New Roman" panose="02020603050405020304" pitchFamily="18" charset="0"/>
              <a:cs typeface="Arial" panose="020B0604020202020204" pitchFamily="34" charset="0"/>
            </a:endParaRPr>
          </a:p>
        </p:txBody>
      </p:sp>
      <p:sp>
        <p:nvSpPr>
          <p:cNvPr id="7" name="Rectangle 6"/>
          <p:cNvSpPr/>
          <p:nvPr/>
        </p:nvSpPr>
        <p:spPr>
          <a:xfrm>
            <a:off x="1131154" y="4350509"/>
            <a:ext cx="15603022" cy="4602991"/>
          </a:xfrm>
          <a:prstGeom prst="rect">
            <a:avLst/>
          </a:prstGeom>
        </p:spPr>
        <p:txBody>
          <a:bodyPr wrap="square">
            <a:spAutoFit/>
          </a:bodyPr>
          <a:lstStyle/>
          <a:p>
            <a:pPr marL="30480" marR="30480" lvl="0" algn="just">
              <a:lnSpc>
                <a:spcPct val="200000"/>
              </a:lnSpc>
            </a:pPr>
            <a:r>
              <a:rPr lang="vi-VN" sz="3800">
                <a:solidFill>
                  <a:srgbClr val="000000"/>
                </a:solidFill>
                <a:ea typeface="Times New Roman" panose="02020603050405020304" pitchFamily="18" charset="0"/>
                <a:cs typeface="Arial" panose="020B0604020202020204" pitchFamily="34" charset="0"/>
              </a:rPr>
              <a:t>a) Nếu a và (P) có điểm chung thì a không song song với (P).</a:t>
            </a:r>
          </a:p>
          <a:p>
            <a:pPr marL="30480" marR="30480" lvl="0" algn="just">
              <a:lnSpc>
                <a:spcPct val="200000"/>
              </a:lnSpc>
            </a:pPr>
            <a:r>
              <a:rPr lang="vi-VN" sz="3800">
                <a:solidFill>
                  <a:srgbClr val="000000"/>
                </a:solidFill>
                <a:ea typeface="Times New Roman" panose="02020603050405020304" pitchFamily="18" charset="0"/>
                <a:cs typeface="Arial" panose="020B0604020202020204" pitchFamily="34" charset="0"/>
              </a:rPr>
              <a:t>b) Nếu a và (P) có điểm chung thì a và (P) cắt nhau.</a:t>
            </a:r>
          </a:p>
          <a:p>
            <a:pPr marL="30480" marR="30480" lvl="0" algn="just">
              <a:lnSpc>
                <a:spcPct val="200000"/>
              </a:lnSpc>
            </a:pPr>
            <a:r>
              <a:rPr lang="vi-VN" sz="3800">
                <a:solidFill>
                  <a:srgbClr val="000000"/>
                </a:solidFill>
                <a:ea typeface="Times New Roman" panose="02020603050405020304" pitchFamily="18" charset="0"/>
                <a:cs typeface="Arial" panose="020B0604020202020204" pitchFamily="34" charset="0"/>
              </a:rPr>
              <a:t>c) Nếu a song song với b và b nằm trong (P) thì a song song với (P).</a:t>
            </a:r>
          </a:p>
          <a:p>
            <a:pPr marL="30480" marR="30480" lvl="0" algn="just">
              <a:lnSpc>
                <a:spcPct val="200000"/>
              </a:lnSpc>
            </a:pPr>
            <a:r>
              <a:rPr lang="vi-VN" sz="3800">
                <a:solidFill>
                  <a:srgbClr val="000000"/>
                </a:solidFill>
                <a:ea typeface="Times New Roman" panose="02020603050405020304" pitchFamily="18" charset="0"/>
                <a:cs typeface="Arial" panose="020B0604020202020204" pitchFamily="34" charset="0"/>
              </a:rPr>
              <a:t>d) Nếu a và b song song với (P) thì a song song với </a:t>
            </a:r>
            <a:r>
              <a:rPr lang="vi-VN" sz="3800" smtClean="0">
                <a:solidFill>
                  <a:srgbClr val="000000"/>
                </a:solidFill>
                <a:ea typeface="Times New Roman" panose="02020603050405020304" pitchFamily="18" charset="0"/>
                <a:cs typeface="Arial" panose="020B0604020202020204" pitchFamily="34" charset="0"/>
              </a:rPr>
              <a:t>b</a:t>
            </a:r>
            <a:r>
              <a:rPr lang="en-US" sz="3800" smtClean="0">
                <a:solidFill>
                  <a:srgbClr val="000000"/>
                </a:solidFill>
                <a:ea typeface="Times New Roman" panose="02020603050405020304" pitchFamily="18" charset="0"/>
                <a:cs typeface="Arial" panose="020B0604020202020204" pitchFamily="34" charset="0"/>
              </a:rPr>
              <a:t>.</a:t>
            </a:r>
            <a:endParaRPr lang="vi-VN" sz="3800" dirty="0" err="1">
              <a:solidFill>
                <a:srgbClr val="000000"/>
              </a:solidFill>
              <a:ea typeface="Times New Roman" panose="02020603050405020304" pitchFamily="18" charset="0"/>
              <a:cs typeface="Arial" panose="020B0604020202020204" pitchFamily="34" charset="0"/>
            </a:endParaRPr>
          </a:p>
        </p:txBody>
      </p:sp>
      <p:sp>
        <p:nvSpPr>
          <p:cNvPr id="25" name="Freeform 2"/>
          <p:cNvSpPr/>
          <p:nvPr/>
        </p:nvSpPr>
        <p:spPr>
          <a:xfrm>
            <a:off x="14495760" y="4205696"/>
            <a:ext cx="1049040" cy="964885"/>
          </a:xfrm>
          <a:custGeom>
            <a:avLst/>
            <a:gdLst/>
            <a:ahLst/>
            <a:cxnLst/>
            <a:rect l="l" t="t" r="r" b="b"/>
            <a:pathLst>
              <a:path w="4058222" h="4114800">
                <a:moveTo>
                  <a:pt x="0" y="0"/>
                </a:moveTo>
                <a:lnTo>
                  <a:pt x="4058221" y="0"/>
                </a:lnTo>
                <a:lnTo>
                  <a:pt x="4058221"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6" name="Freeform 3"/>
          <p:cNvSpPr/>
          <p:nvPr/>
        </p:nvSpPr>
        <p:spPr>
          <a:xfrm>
            <a:off x="12649200" y="5928104"/>
            <a:ext cx="756383" cy="723900"/>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15"/>
            <a:stretch>
              <a:fillRect/>
            </a:stretch>
          </a:blipFill>
        </p:spPr>
      </p:sp>
      <p:sp>
        <p:nvSpPr>
          <p:cNvPr id="27" name="Freeform 3"/>
          <p:cNvSpPr/>
          <p:nvPr/>
        </p:nvSpPr>
        <p:spPr>
          <a:xfrm>
            <a:off x="16080841" y="7092382"/>
            <a:ext cx="756383" cy="723900"/>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15"/>
            <a:stretch>
              <a:fillRect/>
            </a:stretch>
          </a:blipFill>
        </p:spPr>
      </p:sp>
      <p:sp>
        <p:nvSpPr>
          <p:cNvPr id="28" name="Freeform 3"/>
          <p:cNvSpPr/>
          <p:nvPr/>
        </p:nvSpPr>
        <p:spPr>
          <a:xfrm>
            <a:off x="13027391" y="8115300"/>
            <a:ext cx="756383" cy="723900"/>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15"/>
            <a:stretch>
              <a:fillRect/>
            </a:stretch>
          </a:blipFill>
        </p:spPr>
      </p:sp>
    </p:spTree>
    <p:extLst>
      <p:ext uri="{BB962C8B-B14F-4D97-AF65-F5344CB8AC3E}">
        <p14:creationId xmlns:p14="http://schemas.microsoft.com/office/powerpoint/2010/main" val="315605206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ppt_w</p:attrName>
                                        </p:attrNameLst>
                                      </p:cBhvr>
                                      <p:tavLst>
                                        <p:tav tm="0">
                                          <p:val>
                                            <p:fltVal val="0"/>
                                          </p:val>
                                        </p:tav>
                                        <p:tav tm="100000">
                                          <p:val>
                                            <p:strVal val="#ppt_w"/>
                                          </p:val>
                                        </p:tav>
                                      </p:tavLst>
                                    </p:anim>
                                    <p:anim calcmode="lin" valueType="num">
                                      <p:cBhvr>
                                        <p:cTn id="36" dur="500" fill="hold"/>
                                        <p:tgtEl>
                                          <p:spTgt spid="27"/>
                                        </p:tgtEl>
                                        <p:attrNameLst>
                                          <p:attrName>ppt_h</p:attrName>
                                        </p:attrNameLst>
                                      </p:cBhvr>
                                      <p:tavLst>
                                        <p:tav tm="0">
                                          <p:val>
                                            <p:fltVal val="0"/>
                                          </p:val>
                                        </p:tav>
                                        <p:tav tm="100000">
                                          <p:val>
                                            <p:strVal val="#ppt_h"/>
                                          </p:val>
                                        </p:tav>
                                      </p:tavLst>
                                    </p:anim>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fltVal val="0"/>
                                          </p:val>
                                        </p:tav>
                                        <p:tav tm="100000">
                                          <p:val>
                                            <p:strVal val="#ppt_h"/>
                                          </p:val>
                                        </p:tav>
                                      </p:tavLst>
                                    </p:anim>
                                    <p:animEffect transition="in" filter="fade">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304801" y="342899"/>
            <a:ext cx="17678400" cy="9525001"/>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50317">
            <a:off x="16464833" y="8240254"/>
            <a:ext cx="1178057" cy="1778200"/>
          </a:xfrm>
          <a:prstGeom prst="rect">
            <a:avLst/>
          </a:prstGeom>
        </p:spPr>
      </p:pic>
      <p:pic>
        <p:nvPicPr>
          <p:cNvPr id="19"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884310">
            <a:off x="431452" y="307399"/>
            <a:ext cx="1281917" cy="1389612"/>
          </a:xfrm>
          <a:prstGeom prst="rect">
            <a:avLst/>
          </a:prstGeom>
        </p:spPr>
      </p:pic>
      <p:sp>
        <p:nvSpPr>
          <p:cNvPr id="5" name="Rectangle 4"/>
          <p:cNvSpPr/>
          <p:nvPr/>
        </p:nvSpPr>
        <p:spPr>
          <a:xfrm>
            <a:off x="1447800" y="2683788"/>
            <a:ext cx="15375042" cy="5355312"/>
          </a:xfrm>
          <a:prstGeom prst="rect">
            <a:avLst/>
          </a:prstGeom>
        </p:spPr>
        <p:txBody>
          <a:bodyPr wrap="square">
            <a:spAutoFit/>
          </a:bodyPr>
          <a:lstStyle/>
          <a:p>
            <a:pPr algn="just">
              <a:lnSpc>
                <a:spcPct val="150000"/>
              </a:lnSpc>
            </a:pPr>
            <a:r>
              <a:rPr lang="vi-VN" sz="3800">
                <a:solidFill>
                  <a:srgbClr val="000000"/>
                </a:solidFill>
                <a:ea typeface="Calibri" panose="020F0502020204030204" pitchFamily="34" charset="0"/>
                <a:cs typeface="Arial" panose="020B0604020202020204" pitchFamily="34" charset="0"/>
              </a:rPr>
              <a:t>Cho hai tam giác ABC và ABD không cùng nằm trong một mặt phẳng. Gọi M, N lần lượt là trung điểm của các cạnh AC, AD.</a:t>
            </a:r>
          </a:p>
          <a:p>
            <a:pPr algn="just">
              <a:lnSpc>
                <a:spcPct val="150000"/>
              </a:lnSpc>
            </a:pPr>
            <a:r>
              <a:rPr lang="vi-VN" sz="3800">
                <a:solidFill>
                  <a:srgbClr val="000000"/>
                </a:solidFill>
                <a:ea typeface="Calibri" panose="020F0502020204030204" pitchFamily="34" charset="0"/>
                <a:cs typeface="Arial" panose="020B0604020202020204" pitchFamily="34" charset="0"/>
              </a:rPr>
              <a:t>a) Đường thẳng AM có song song với mặt phẳng (BCD) hay không? Hãy giải thích tại sao.</a:t>
            </a:r>
          </a:p>
          <a:p>
            <a:pPr algn="just">
              <a:lnSpc>
                <a:spcPct val="150000"/>
              </a:lnSpc>
            </a:pPr>
            <a:r>
              <a:rPr lang="vi-VN" sz="3800">
                <a:solidFill>
                  <a:srgbClr val="000000"/>
                </a:solidFill>
                <a:ea typeface="Calibri" panose="020F0502020204030204" pitchFamily="34" charset="0"/>
                <a:cs typeface="Arial" panose="020B0604020202020204" pitchFamily="34" charset="0"/>
              </a:rPr>
              <a:t>b) Đường thẳng MN có song song với mặt phẳng (BCD) hay không? Hãy giải thích tại sao.</a:t>
            </a:r>
            <a:endParaRPr lang="vi-VN" sz="3800" dirty="0" err="1">
              <a:solidFill>
                <a:srgbClr val="000000"/>
              </a:solidFill>
              <a:ea typeface="Calibri" panose="020F0502020204030204" pitchFamily="34" charset="0"/>
              <a:cs typeface="Arial" panose="020B0604020202020204" pitchFamily="34" charset="0"/>
            </a:endParaRPr>
          </a:p>
        </p:txBody>
      </p:sp>
      <p:grpSp>
        <p:nvGrpSpPr>
          <p:cNvPr id="24" name="Group 23"/>
          <p:cNvGrpSpPr/>
          <p:nvPr/>
        </p:nvGrpSpPr>
        <p:grpSpPr>
          <a:xfrm>
            <a:off x="6344440" y="1104900"/>
            <a:ext cx="5412004" cy="1066800"/>
            <a:chOff x="381000" y="190500"/>
            <a:chExt cx="11814970" cy="1066800"/>
          </a:xfrm>
        </p:grpSpPr>
        <p:sp>
          <p:nvSpPr>
            <p:cNvPr id="25" name="Rectangle 24"/>
            <p:cNvSpPr/>
            <p:nvPr/>
          </p:nvSpPr>
          <p:spPr>
            <a:xfrm>
              <a:off x="381000" y="190500"/>
              <a:ext cx="1181497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p:cNvSpPr/>
            <p:nvPr/>
          </p:nvSpPr>
          <p:spPr>
            <a:xfrm>
              <a:off x="863595" y="190500"/>
              <a:ext cx="10929710"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err="1"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4.17 (sgk – tr87)</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2"/>
          <p:cNvPicPr>
            <a:picLocks noChangeAspect="1"/>
          </p:cNvPicPr>
          <p:nvPr/>
        </p:nvPicPr>
        <p:blipFill>
          <a:blip r:embed="rId9"/>
          <a:srcRect/>
          <a:stretch>
            <a:fillRect/>
          </a:stretch>
        </p:blipFill>
        <p:spPr>
          <a:xfrm>
            <a:off x="16437730" y="500175"/>
            <a:ext cx="1232262" cy="1278611"/>
          </a:xfrm>
          <a:prstGeom prst="rect">
            <a:avLst/>
          </a:prstGeom>
        </p:spPr>
      </p:pic>
    </p:spTree>
    <p:extLst>
      <p:ext uri="{BB962C8B-B14F-4D97-AF65-F5344CB8AC3E}">
        <p14:creationId xmlns:p14="http://schemas.microsoft.com/office/powerpoint/2010/main" val="79158720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DDC3">
            <a:alpha val="69000"/>
          </a:srgb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62200">
            <a:off x="16292394" y="516638"/>
            <a:ext cx="1326994" cy="157186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97234">
            <a:off x="-318166" y="127317"/>
            <a:ext cx="1625516" cy="1750220"/>
          </a:xfrm>
          <a:prstGeom prst="rect">
            <a:avLst/>
          </a:prstGeom>
        </p:spPr>
      </p:pic>
      <p:sp>
        <p:nvSpPr>
          <p:cNvPr id="8" name="TextBox 8"/>
          <p:cNvSpPr txBox="1"/>
          <p:nvPr/>
        </p:nvSpPr>
        <p:spPr>
          <a:xfrm>
            <a:off x="2362200" y="1077712"/>
            <a:ext cx="13935391" cy="992708"/>
          </a:xfrm>
          <a:prstGeom prst="rect">
            <a:avLst/>
          </a:prstGeom>
        </p:spPr>
        <p:txBody>
          <a:bodyPr lIns="0" tIns="0" rIns="0" bIns="0" rtlCol="0" anchor="t">
            <a:spAutoFit/>
          </a:bodyPr>
          <a:lstStyle/>
          <a:p>
            <a:pPr algn="ctr">
              <a:lnSpc>
                <a:spcPts val="8499"/>
              </a:lnSpc>
            </a:pPr>
            <a:r>
              <a:rPr lang="en-US" sz="6000" b="1" dirty="0" smtClean="0">
                <a:solidFill>
                  <a:srgbClr val="FF0000"/>
                </a:solidFill>
                <a:latin typeface="Arial" panose="020B0604020202020204" pitchFamily="34" charset="0"/>
                <a:cs typeface="Arial" panose="020B0604020202020204" pitchFamily="34" charset="0"/>
              </a:rPr>
              <a:t>NỘI DUNG BÀI HỌC </a:t>
            </a:r>
            <a:endParaRPr lang="en-US" sz="6000" b="1" dirty="0">
              <a:solidFill>
                <a:srgbClr val="FF0000"/>
              </a:solidFill>
              <a:latin typeface="Arial" panose="020B0604020202020204" pitchFamily="34" charset="0"/>
              <a:cs typeface="Arial" panose="020B0604020202020204" pitchFamily="34" charset="0"/>
            </a:endParaRPr>
          </a:p>
        </p:txBody>
      </p:sp>
      <p:pic>
        <p:nvPicPr>
          <p:cNvPr id="9" name="Picture 2"/>
          <p:cNvPicPr>
            <a:picLocks noChangeAspect="1"/>
          </p:cNvPicPr>
          <p:nvPr/>
        </p:nvPicPr>
        <p:blipFill>
          <a:blip r:embed="rId13"/>
          <a:srcRect/>
          <a:stretch>
            <a:fillRect/>
          </a:stretch>
        </p:blipFill>
        <p:spPr>
          <a:xfrm>
            <a:off x="14975478" y="6591300"/>
            <a:ext cx="2395621" cy="3312304"/>
          </a:xfrm>
          <a:prstGeom prst="rect">
            <a:avLst/>
          </a:prstGeom>
        </p:spPr>
      </p:pic>
      <p:grpSp>
        <p:nvGrpSpPr>
          <p:cNvPr id="10" name="Group 9"/>
          <p:cNvGrpSpPr/>
          <p:nvPr/>
        </p:nvGrpSpPr>
        <p:grpSpPr>
          <a:xfrm>
            <a:off x="1905000" y="2933700"/>
            <a:ext cx="1317192" cy="1296009"/>
            <a:chOff x="3352800" y="3102142"/>
            <a:chExt cx="1412687" cy="1285465"/>
          </a:xfrm>
        </p:grpSpPr>
        <p:grpSp>
          <p:nvGrpSpPr>
            <p:cNvPr id="11" name="Group 4"/>
            <p:cNvGrpSpPr/>
            <p:nvPr/>
          </p:nvGrpSpPr>
          <p:grpSpPr>
            <a:xfrm>
              <a:off x="3352800" y="3102142"/>
              <a:ext cx="1412687" cy="1285465"/>
              <a:chOff x="0" y="0"/>
              <a:chExt cx="6350000" cy="6350000"/>
            </a:xfrm>
          </p:grpSpPr>
          <p:sp>
            <p:nvSpPr>
              <p:cNvPr id="13"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2" name="TextBox 15"/>
            <p:cNvSpPr txBox="1"/>
            <p:nvPr/>
          </p:nvSpPr>
          <p:spPr>
            <a:xfrm>
              <a:off x="3534358" y="3579348"/>
              <a:ext cx="1043391" cy="453248"/>
            </a:xfrm>
            <a:prstGeom prst="rect">
              <a:avLst/>
            </a:prstGeom>
          </p:spPr>
          <p:txBody>
            <a:bodyPr lIns="0" tIns="0" rIns="0" bIns="0" rtlCol="0" anchor="t">
              <a:spAutoFit/>
            </a:bodyPr>
            <a:lstStyle/>
            <a:p>
              <a:pPr algn="ctr">
                <a:lnSpc>
                  <a:spcPts val="4368"/>
                </a:lnSpc>
              </a:pPr>
              <a:r>
                <a:rPr lang="en-US" sz="5000" b="1">
                  <a:solidFill>
                    <a:schemeClr val="tx2"/>
                  </a:solidFill>
                  <a:latin typeface="Arial" panose="020B0604020202020204" pitchFamily="34" charset="0"/>
                  <a:cs typeface="Arial" panose="020B0604020202020204" pitchFamily="34" charset="0"/>
                </a:rPr>
                <a:t>01</a:t>
              </a:r>
            </a:p>
          </p:txBody>
        </p:sp>
      </p:grpSp>
      <p:sp>
        <p:nvSpPr>
          <p:cNvPr id="16" name="Rectangle 15"/>
          <p:cNvSpPr/>
          <p:nvPr/>
        </p:nvSpPr>
        <p:spPr>
          <a:xfrm>
            <a:off x="3575830" y="3015241"/>
            <a:ext cx="14480656" cy="957506"/>
          </a:xfrm>
          <a:prstGeom prst="rect">
            <a:avLst/>
          </a:prstGeom>
        </p:spPr>
        <p:txBody>
          <a:bodyPr wrap="square">
            <a:spAutoFit/>
          </a:bodyPr>
          <a:lstStyle/>
          <a:p>
            <a:pPr algn="just">
              <a:lnSpc>
                <a:spcPct val="150000"/>
              </a:lnSpc>
              <a:tabLst>
                <a:tab pos="360045" algn="l"/>
                <a:tab pos="720090" algn="l"/>
              </a:tabLst>
            </a:pPr>
            <a:r>
              <a:rPr lang="vi-VN" sz="4200" b="1">
                <a:ea typeface="Calibri" panose="020F0502020204030204" pitchFamily="34" charset="0"/>
                <a:cs typeface="Arial" panose="020B0604020202020204" pitchFamily="34" charset="0"/>
              </a:rPr>
              <a:t>Đường thẳng song song với mặt </a:t>
            </a:r>
            <a:r>
              <a:rPr lang="vi-VN" sz="4200" b="1" smtClean="0">
                <a:ea typeface="Calibri" panose="020F0502020204030204" pitchFamily="34" charset="0"/>
                <a:cs typeface="Arial" panose="020B0604020202020204" pitchFamily="34" charset="0"/>
              </a:rPr>
              <a:t>phẳng </a:t>
            </a:r>
            <a:endParaRPr lang="en-US" sz="4200" dirty="0"/>
          </a:p>
        </p:txBody>
      </p:sp>
      <p:grpSp>
        <p:nvGrpSpPr>
          <p:cNvPr id="27" name="Group 26"/>
          <p:cNvGrpSpPr/>
          <p:nvPr/>
        </p:nvGrpSpPr>
        <p:grpSpPr>
          <a:xfrm>
            <a:off x="1879865" y="5333281"/>
            <a:ext cx="1317192" cy="1296009"/>
            <a:chOff x="3352800" y="3102142"/>
            <a:chExt cx="1412687" cy="1285465"/>
          </a:xfrm>
        </p:grpSpPr>
        <p:grpSp>
          <p:nvGrpSpPr>
            <p:cNvPr id="28" name="Group 4"/>
            <p:cNvGrpSpPr/>
            <p:nvPr/>
          </p:nvGrpSpPr>
          <p:grpSpPr>
            <a:xfrm>
              <a:off x="3352800" y="3102142"/>
              <a:ext cx="1412687" cy="1285465"/>
              <a:chOff x="0" y="0"/>
              <a:chExt cx="6350000" cy="6350000"/>
            </a:xfrm>
          </p:grpSpPr>
          <p:sp>
            <p:nvSpPr>
              <p:cNvPr id="30"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29" name="TextBox 15"/>
            <p:cNvSpPr txBox="1"/>
            <p:nvPr/>
          </p:nvSpPr>
          <p:spPr>
            <a:xfrm>
              <a:off x="3534358" y="3579348"/>
              <a:ext cx="1043391" cy="564500"/>
            </a:xfrm>
            <a:prstGeom prst="rect">
              <a:avLst/>
            </a:prstGeom>
          </p:spPr>
          <p:txBody>
            <a:bodyPr lIns="0" tIns="0" rIns="0" bIns="0" rtlCol="0" anchor="t">
              <a:spAutoFit/>
            </a:bodyPr>
            <a:lstStyle/>
            <a:p>
              <a:pPr algn="ctr">
                <a:lnSpc>
                  <a:spcPts val="4368"/>
                </a:lnSpc>
              </a:pPr>
              <a:r>
                <a:rPr lang="en-US" sz="5000" b="1" smtClean="0">
                  <a:solidFill>
                    <a:schemeClr val="tx2"/>
                  </a:solidFill>
                  <a:latin typeface="Arial" panose="020B0604020202020204" pitchFamily="34" charset="0"/>
                  <a:cs typeface="Arial" panose="020B0604020202020204" pitchFamily="34" charset="0"/>
                </a:rPr>
                <a:t>02</a:t>
              </a:r>
              <a:endParaRPr lang="en-US" sz="5000" b="1">
                <a:solidFill>
                  <a:schemeClr val="tx2"/>
                </a:solidFill>
                <a:latin typeface="Arial" panose="020B0604020202020204" pitchFamily="34" charset="0"/>
                <a:cs typeface="Arial" panose="020B0604020202020204" pitchFamily="34" charset="0"/>
              </a:endParaRPr>
            </a:p>
          </p:txBody>
        </p:sp>
      </p:grpSp>
      <p:sp>
        <p:nvSpPr>
          <p:cNvPr id="24" name="Rectangle 23"/>
          <p:cNvSpPr/>
          <p:nvPr/>
        </p:nvSpPr>
        <p:spPr>
          <a:xfrm>
            <a:off x="3591849" y="5017784"/>
            <a:ext cx="10983770" cy="2031325"/>
          </a:xfrm>
          <a:prstGeom prst="rect">
            <a:avLst/>
          </a:prstGeom>
        </p:spPr>
        <p:txBody>
          <a:bodyPr wrap="square">
            <a:spAutoFit/>
          </a:bodyPr>
          <a:lstStyle/>
          <a:p>
            <a:pPr>
              <a:lnSpc>
                <a:spcPct val="150000"/>
              </a:lnSpc>
            </a:pPr>
            <a:r>
              <a:rPr lang="vi-VN" sz="4200" b="1">
                <a:ea typeface="Calibri" panose="020F0502020204030204" pitchFamily="34" charset="0"/>
                <a:cs typeface="Arial" panose="020B0604020202020204" pitchFamily="34" charset="0"/>
              </a:rPr>
              <a:t>Điều kiện và tính chất của đường thẳng song song với mặt </a:t>
            </a:r>
            <a:r>
              <a:rPr lang="vi-VN" sz="4200" b="1" smtClean="0">
                <a:ea typeface="Calibri" panose="020F0502020204030204" pitchFamily="34" charset="0"/>
                <a:cs typeface="Arial" panose="020B0604020202020204" pitchFamily="34" charset="0"/>
              </a:rPr>
              <a:t>phẳng</a:t>
            </a:r>
            <a:endParaRPr lang="en-US" sz="4400" dirty="0"/>
          </a:p>
        </p:txBody>
      </p:sp>
    </p:spTree>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09600" y="532392"/>
            <a:ext cx="17068799"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50317">
            <a:off x="16367004" y="8209551"/>
            <a:ext cx="1178057" cy="1778200"/>
          </a:xfrm>
          <a:prstGeom prst="rect">
            <a:avLst/>
          </a:prstGeom>
        </p:spPr>
      </p:pic>
      <p:pic>
        <p:nvPicPr>
          <p:cNvPr id="11"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884310">
            <a:off x="607933" y="537473"/>
            <a:ext cx="1281917" cy="1389612"/>
          </a:xfrm>
          <a:prstGeom prst="rect">
            <a:avLst/>
          </a:prstGeom>
        </p:spPr>
      </p:pic>
      <p:sp>
        <p:nvSpPr>
          <p:cNvPr id="15" name="Oval Callout 14"/>
          <p:cNvSpPr/>
          <p:nvPr/>
        </p:nvSpPr>
        <p:spPr>
          <a:xfrm>
            <a:off x="8267699" y="1159185"/>
            <a:ext cx="1752600" cy="96597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smtClean="0">
                <a:solidFill>
                  <a:prstClr val="black"/>
                </a:solidFill>
              </a:rPr>
              <a:t>Giải</a:t>
            </a:r>
            <a:endParaRPr lang="en-US" sz="4000" b="1">
              <a:solidFill>
                <a:prstClr val="black"/>
              </a:solidFill>
            </a:endParaRPr>
          </a:p>
        </p:txBody>
      </p:sp>
      <p:sp>
        <p:nvSpPr>
          <p:cNvPr id="7" name="Rectangle 6"/>
          <p:cNvSpPr/>
          <p:nvPr/>
        </p:nvSpPr>
        <p:spPr>
          <a:xfrm>
            <a:off x="7506712" y="2874342"/>
            <a:ext cx="9594323" cy="5355312"/>
          </a:xfrm>
          <a:prstGeom prst="rect">
            <a:avLst/>
          </a:prstGeom>
        </p:spPr>
        <p:txBody>
          <a:bodyPr wrap="square">
            <a:spAutoFit/>
          </a:bodyPr>
          <a:lstStyle/>
          <a:p>
            <a:pPr algn="just">
              <a:lnSpc>
                <a:spcPct val="150000"/>
              </a:lnSpc>
              <a:spcAft>
                <a:spcPts val="0"/>
              </a:spcAft>
            </a:pPr>
            <a:r>
              <a:rPr lang="en-US" sz="3800" smtClean="0">
                <a:latin typeface="Arial" panose="020B0604020202020204" pitchFamily="34" charset="0"/>
                <a:ea typeface="Calibri" panose="020F0502020204030204" pitchFamily="34" charset="0"/>
                <a:cs typeface="Arial" panose="020B0604020202020204" pitchFamily="34" charset="0"/>
              </a:rPr>
              <a:t>a) Ta </a:t>
            </a:r>
            <a:r>
              <a:rPr lang="en-US" sz="3800">
                <a:latin typeface="Arial" panose="020B0604020202020204" pitchFamily="34" charset="0"/>
                <a:ea typeface="Calibri" panose="020F0502020204030204" pitchFamily="34" charset="0"/>
                <a:cs typeface="Arial" panose="020B0604020202020204" pitchFamily="34" charset="0"/>
              </a:rPr>
              <a:t>có AM cắt (BCD) tại </a:t>
            </a:r>
            <a:r>
              <a:rPr lang="en-US" sz="3800" smtClean="0">
                <a:latin typeface="Arial" panose="020B0604020202020204" pitchFamily="34" charset="0"/>
                <a:ea typeface="Calibri" panose="020F0502020204030204" pitchFamily="34" charset="0"/>
                <a:cs typeface="Arial" panose="020B0604020202020204" pitchFamily="34" charset="0"/>
              </a:rPr>
              <a:t>C suy ra AM không song song với (BCD)</a:t>
            </a:r>
            <a:r>
              <a:rPr lang="vi-VN" sz="3800" smtClean="0">
                <a:latin typeface="Arial" panose="020B0604020202020204" pitchFamily="34" charset="0"/>
                <a:ea typeface="Calibri" panose="020F0502020204030204" pitchFamily="34" charset="0"/>
                <a:cs typeface="Arial" panose="020B0604020202020204" pitchFamily="34" charset="0"/>
              </a:rPr>
              <a:t>.</a:t>
            </a:r>
            <a:endParaRPr lang="en-US" sz="3800" smtClean="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3800" smtClean="0">
                <a:latin typeface="Arial" panose="020B0604020202020204" pitchFamily="34" charset="0"/>
                <a:ea typeface="Calibri" panose="020F0502020204030204" pitchFamily="34" charset="0"/>
                <a:cs typeface="Arial" panose="020B0604020202020204" pitchFamily="34" charset="0"/>
              </a:rPr>
              <a:t>b) M, N là trung điểm của AC, AD nên MN là đường trung bình của tam giác ACD suy ra MN // CD</a:t>
            </a:r>
            <a:r>
              <a:rPr lang="vi-VN" sz="3800" smtClean="0">
                <a:latin typeface="Arial" panose="020B0604020202020204" pitchFamily="34" charset="0"/>
                <a:ea typeface="Calibri" panose="020F0502020204030204" pitchFamily="34" charset="0"/>
                <a:cs typeface="Arial" panose="020B0604020202020204" pitchFamily="34" charset="0"/>
              </a:rPr>
              <a:t>.</a:t>
            </a:r>
            <a:endParaRPr lang="en-US" sz="3800" smtClean="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3800" smtClean="0">
                <a:latin typeface="Arial" panose="020B0604020202020204" pitchFamily="34" charset="0"/>
                <a:ea typeface="Calibri" panose="020F0502020204030204" pitchFamily="34" charset="0"/>
                <a:cs typeface="Arial" panose="020B0604020202020204" pitchFamily="34" charset="0"/>
              </a:rPr>
              <a:t>Mà CD thuộc (BCD) nên MN // mp(BCD)</a:t>
            </a:r>
            <a:r>
              <a:rPr lang="vi-VN" sz="3800" smtClean="0">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2828" y="2884368"/>
            <a:ext cx="5874283" cy="5706446"/>
          </a:xfrm>
          <a:prstGeom prst="rect">
            <a:avLst/>
          </a:prstGeom>
        </p:spPr>
      </p:pic>
    </p:spTree>
    <p:extLst>
      <p:ext uri="{BB962C8B-B14F-4D97-AF65-F5344CB8AC3E}">
        <p14:creationId xmlns:p14="http://schemas.microsoft.com/office/powerpoint/2010/main" val="253429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2" dur="500"/>
                                        <p:tgtEl>
                                          <p:spTgt spid="7">
                                            <p:txEl>
                                              <p:pRg st="1" end="1"/>
                                            </p:txEl>
                                          </p:spTgt>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wipe(left)">
                                      <p:cBhvr>
                                        <p:cTn id="26"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4953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8"/>
              </a:ext>
            </a:extLst>
          </a:blip>
          <a:srcRect/>
          <a:stretch>
            <a:fillRect/>
          </a:stretch>
        </p:blipFill>
        <p:spPr>
          <a:xfrm>
            <a:off x="5046687" y="6742083"/>
            <a:ext cx="8194623" cy="3124200"/>
          </a:xfrm>
          <a:prstGeom prst="rect">
            <a:avLst/>
          </a:prstGeom>
        </p:spPr>
      </p:pic>
      <p:pic>
        <p:nvPicPr>
          <p:cNvPr id="18" name="Picture 5"/>
          <p:cNvPicPr>
            <a:picLocks noChangeAspect="1"/>
          </p:cNvPicPr>
          <p:nvPr/>
        </p:nvPicPr>
        <p:blipFill>
          <a:blip r:embed="rId4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785137">
            <a:off x="15645306" y="663668"/>
            <a:ext cx="1532221" cy="1660944"/>
          </a:xfrm>
          <a:prstGeom prst="rect">
            <a:avLst/>
          </a:prstGeom>
        </p:spPr>
      </p:pic>
      <p:pic>
        <p:nvPicPr>
          <p:cNvPr id="19" name="Picture 4"/>
          <p:cNvPicPr>
            <a:picLocks noChangeAspect="1"/>
          </p:cNvPicPr>
          <p:nvPr/>
        </p:nvPicPr>
        <p:blipFill>
          <a:blip r:embed="rId5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6200000">
            <a:off x="16584285" y="158947"/>
            <a:ext cx="1098542" cy="1658177"/>
          </a:xfrm>
          <a:prstGeom prst="rect">
            <a:avLst/>
          </a:prstGeom>
        </p:spPr>
      </p:pic>
      <p:sp>
        <p:nvSpPr>
          <p:cNvPr id="12" name="Rectangle 11"/>
          <p:cNvSpPr/>
          <p:nvPr/>
        </p:nvSpPr>
        <p:spPr>
          <a:xfrm>
            <a:off x="6172200" y="3086100"/>
            <a:ext cx="6154712" cy="1508555"/>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1000"/>
              </a:spcAft>
              <a:buClrTx/>
              <a:buSzTx/>
              <a:buFontTx/>
              <a:buNone/>
              <a:tabLst/>
              <a:defRPr/>
            </a:pPr>
            <a:r>
              <a:rPr kumimoji="0" lang="en-US" sz="7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7000" b="1" i="0" u="none" strike="noStrike" kern="1200" cap="none" spc="0" normalizeH="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7000" b="1"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0" name="Pentagon 19"/>
          <p:cNvSpPr/>
          <p:nvPr/>
        </p:nvSpPr>
        <p:spPr>
          <a:xfrm>
            <a:off x="762000" y="518159"/>
            <a:ext cx="2672080" cy="1447800"/>
          </a:xfrm>
          <a:prstGeom prst="homePlate">
            <a:avLst/>
          </a:prstGeom>
          <a:solidFill>
            <a:srgbClr val="EF9F5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39540694"/>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21633" y="-171450"/>
            <a:ext cx="17068799" cy="1125855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72829">
            <a:off x="16920649" y="8421654"/>
            <a:ext cx="1304380" cy="1968876"/>
          </a:xfrm>
          <a:prstGeom prst="rect">
            <a:avLst/>
          </a:prstGeom>
        </p:spPr>
      </p:pic>
      <p:pic>
        <p:nvPicPr>
          <p:cNvPr id="11"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185545">
            <a:off x="532971" y="233029"/>
            <a:ext cx="1220059" cy="1322558"/>
          </a:xfrm>
          <a:prstGeom prst="rect">
            <a:avLst/>
          </a:prstGeom>
        </p:spPr>
      </p:pic>
      <p:sp>
        <p:nvSpPr>
          <p:cNvPr id="7" name="Rectangle 6"/>
          <p:cNvSpPr/>
          <p:nvPr/>
        </p:nvSpPr>
        <p:spPr>
          <a:xfrm>
            <a:off x="1143000" y="1925241"/>
            <a:ext cx="16002000" cy="1846659"/>
          </a:xfrm>
          <a:prstGeom prst="rect">
            <a:avLst/>
          </a:prstGeom>
        </p:spPr>
        <p:txBody>
          <a:bodyPr wrap="square">
            <a:spAutoFit/>
          </a:bodyPr>
          <a:lstStyle/>
          <a:p>
            <a:pPr algn="just">
              <a:lnSpc>
                <a:spcPct val="150000"/>
              </a:lnSpc>
              <a:spcBef>
                <a:spcPts val="600"/>
              </a:spcBef>
              <a:spcAft>
                <a:spcPts val="800"/>
              </a:spcAft>
            </a:pPr>
            <a:r>
              <a:rPr lang="vi-VN" sz="3800">
                <a:solidFill>
                  <a:srgbClr val="000000"/>
                </a:solidFill>
                <a:ea typeface="Calibri" panose="020F0502020204030204" pitchFamily="34" charset="0"/>
                <a:cs typeface="Arial" panose="020B0604020202020204" pitchFamily="34" charset="0"/>
              </a:rPr>
              <a:t>Cho tứ diện ABCD. Gọi M, N lần lượt là trung điểm của hai cạnh BC, CD. Chứng </a:t>
            </a:r>
            <a:r>
              <a:rPr lang="vi-VN" sz="3800" smtClean="0">
                <a:solidFill>
                  <a:srgbClr val="000000"/>
                </a:solidFill>
                <a:ea typeface="Calibri" panose="020F0502020204030204" pitchFamily="34" charset="0"/>
                <a:cs typeface="Arial" panose="020B0604020202020204" pitchFamily="34" charset="0"/>
              </a:rPr>
              <a:t>minh</a:t>
            </a:r>
            <a:r>
              <a:rPr lang="en-US" sz="3800" smtClean="0">
                <a:solidFill>
                  <a:srgbClr val="000000"/>
                </a:solidFill>
                <a:ea typeface="Calibri" panose="020F0502020204030204" pitchFamily="34" charset="0"/>
                <a:cs typeface="Arial" panose="020B0604020202020204" pitchFamily="34" charset="0"/>
              </a:rPr>
              <a:t> </a:t>
            </a:r>
            <a:r>
              <a:rPr lang="vi-VN" sz="3800" smtClean="0">
                <a:solidFill>
                  <a:srgbClr val="000000"/>
                </a:solidFill>
                <a:ea typeface="Calibri" panose="020F0502020204030204" pitchFamily="34" charset="0"/>
                <a:cs typeface="Arial" panose="020B0604020202020204" pitchFamily="34" charset="0"/>
              </a:rPr>
              <a:t>rằng </a:t>
            </a:r>
            <a:r>
              <a:rPr lang="vi-VN" sz="3800">
                <a:solidFill>
                  <a:srgbClr val="000000"/>
                </a:solidFill>
                <a:ea typeface="Calibri" panose="020F0502020204030204" pitchFamily="34" charset="0"/>
                <a:cs typeface="Arial" panose="020B0604020202020204" pitchFamily="34" charset="0"/>
              </a:rPr>
              <a:t>đường thẳng BD song song với mặt phẳng (AMN).</a:t>
            </a:r>
            <a:endParaRPr lang="vi-VN" sz="3800" dirty="0">
              <a:solidFill>
                <a:srgbClr val="000000"/>
              </a:solidFill>
              <a:ea typeface="Calibri" panose="020F0502020204030204" pitchFamily="34" charset="0"/>
              <a:cs typeface="Arial" panose="020B0604020202020204" pitchFamily="34" charset="0"/>
            </a:endParaRPr>
          </a:p>
        </p:txBody>
      </p:sp>
      <p:grpSp>
        <p:nvGrpSpPr>
          <p:cNvPr id="13" name="Group 12"/>
          <p:cNvGrpSpPr/>
          <p:nvPr/>
        </p:nvGrpSpPr>
        <p:grpSpPr>
          <a:xfrm>
            <a:off x="6437997" y="568072"/>
            <a:ext cx="5412004" cy="1066800"/>
            <a:chOff x="381000" y="190500"/>
            <a:chExt cx="11814970" cy="1066800"/>
          </a:xfrm>
        </p:grpSpPr>
        <p:sp>
          <p:nvSpPr>
            <p:cNvPr id="18" name="Rectangle 17"/>
            <p:cNvSpPr/>
            <p:nvPr/>
          </p:nvSpPr>
          <p:spPr>
            <a:xfrm>
              <a:off x="381000" y="190500"/>
              <a:ext cx="1181497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863595" y="190500"/>
              <a:ext cx="10929710"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err="1"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4.18 (sgk – tr87)</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0" name="Oval Callout 19"/>
          <p:cNvSpPr/>
          <p:nvPr/>
        </p:nvSpPr>
        <p:spPr>
          <a:xfrm>
            <a:off x="7467599" y="4076700"/>
            <a:ext cx="1676400" cy="8382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smtClean="0">
                <a:solidFill>
                  <a:prstClr val="black"/>
                </a:solidFill>
              </a:rPr>
              <a:t>Giải</a:t>
            </a:r>
            <a:endParaRPr lang="en-US" sz="3800" b="1" dirty="0">
              <a:solidFill>
                <a:prstClr val="black"/>
              </a:solidFill>
            </a:endParaRPr>
          </a:p>
        </p:txBody>
      </p:sp>
      <p:pic>
        <p:nvPicPr>
          <p:cNvPr id="3" name="Picture 2"/>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Layer>
                </a14:imgProps>
              </a:ext>
            </a:extLst>
          </a:blip>
          <a:stretch>
            <a:fillRect/>
          </a:stretch>
        </p:blipFill>
        <p:spPr>
          <a:xfrm>
            <a:off x="1317491" y="4305300"/>
            <a:ext cx="5464309" cy="5750552"/>
          </a:xfrm>
          <a:prstGeom prst="rect">
            <a:avLst/>
          </a:prstGeom>
        </p:spPr>
      </p:pic>
      <p:sp>
        <p:nvSpPr>
          <p:cNvPr id="5" name="Rectangle 4"/>
          <p:cNvSpPr/>
          <p:nvPr/>
        </p:nvSpPr>
        <p:spPr>
          <a:xfrm>
            <a:off x="7554382" y="5228937"/>
            <a:ext cx="9223420" cy="4589077"/>
          </a:xfrm>
          <a:prstGeom prst="rect">
            <a:avLst/>
          </a:prstGeom>
        </p:spPr>
        <p:txBody>
          <a:bodyPr wrap="square">
            <a:spAutoFit/>
          </a:bodyPr>
          <a:lstStyle/>
          <a:p>
            <a:pPr algn="just">
              <a:lnSpc>
                <a:spcPct val="200000"/>
              </a:lnSpc>
              <a:spcAft>
                <a:spcPts val="0"/>
              </a:spcAft>
            </a:pPr>
            <a:r>
              <a:rPr lang="en-US" sz="3800">
                <a:latin typeface="Arial" panose="020B0604020202020204" pitchFamily="34" charset="0"/>
                <a:ea typeface="Calibri" panose="020F0502020204030204" pitchFamily="34" charset="0"/>
                <a:cs typeface="Arial" panose="020B0604020202020204" pitchFamily="34" charset="0"/>
              </a:rPr>
              <a:t>M, N là trung điểm của BC, CD</a:t>
            </a:r>
            <a:r>
              <a:rPr lang="vi-VN" sz="3800">
                <a:effectLst/>
                <a:latin typeface="Arial" panose="020B0604020202020204" pitchFamily="34" charset="0"/>
                <a:ea typeface="Calibri" panose="020F0502020204030204" pitchFamily="34" charset="0"/>
                <a:cs typeface="Arial" panose="020B0604020202020204" pitchFamily="34" charset="0"/>
              </a:rPr>
              <a:t> (gt)</a:t>
            </a:r>
            <a:r>
              <a:rPr lang="en-US" sz="3800">
                <a:effectLst/>
                <a:latin typeface="Arial" panose="020B0604020202020204" pitchFamily="34" charset="0"/>
                <a:ea typeface="Calibri" panose="020F0502020204030204" pitchFamily="34" charset="0"/>
                <a:cs typeface="Arial" panose="020B0604020202020204" pitchFamily="34" charset="0"/>
              </a:rPr>
              <a:t> </a:t>
            </a:r>
            <a:endParaRPr lang="en-US" sz="38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0"/>
              </a:spcAft>
            </a:pPr>
            <a:r>
              <a:rPr lang="en-US" sz="3800" smtClean="0">
                <a:effectLst/>
                <a:latin typeface="Arial" panose="020B0604020202020204" pitchFamily="34" charset="0"/>
                <a:ea typeface="Calibri" panose="020F0502020204030204" pitchFamily="34" charset="0"/>
                <a:cs typeface="Arial" panose="020B0604020202020204" pitchFamily="34" charset="0"/>
              </a:rPr>
              <a:t>suy </a:t>
            </a:r>
            <a:r>
              <a:rPr lang="en-US" sz="3800">
                <a:effectLst/>
                <a:latin typeface="Arial" panose="020B0604020202020204" pitchFamily="34" charset="0"/>
                <a:ea typeface="Calibri" panose="020F0502020204030204" pitchFamily="34" charset="0"/>
                <a:cs typeface="Arial" panose="020B0604020202020204" pitchFamily="34" charset="0"/>
              </a:rPr>
              <a:t>ra MN // BD</a:t>
            </a:r>
            <a:r>
              <a:rPr lang="vi-VN" sz="3800">
                <a:effectLst/>
                <a:latin typeface="Arial" panose="020B0604020202020204" pitchFamily="34" charset="0"/>
                <a:ea typeface="Calibri" panose="020F0502020204030204" pitchFamily="34" charset="0"/>
                <a:cs typeface="Arial" panose="020B0604020202020204" pitchFamily="34" charset="0"/>
              </a:rPr>
              <a:t> (</a:t>
            </a:r>
            <a:r>
              <a:rPr lang="vi-VN" sz="3800" smtClean="0">
                <a:effectLst/>
                <a:latin typeface="Arial" panose="020B0604020202020204" pitchFamily="34" charset="0"/>
                <a:ea typeface="Calibri" panose="020F0502020204030204" pitchFamily="34" charset="0"/>
                <a:cs typeface="Arial" panose="020B0604020202020204" pitchFamily="34" charset="0"/>
              </a:rPr>
              <a:t>t</a:t>
            </a:r>
            <a:r>
              <a:rPr lang="en-US" sz="3800" smtClean="0">
                <a:effectLst/>
                <a:latin typeface="Arial" panose="020B0604020202020204" pitchFamily="34" charset="0"/>
                <a:ea typeface="Calibri" panose="020F0502020204030204" pitchFamily="34" charset="0"/>
                <a:cs typeface="Arial" panose="020B0604020202020204" pitchFamily="34" charset="0"/>
              </a:rPr>
              <a:t>/</a:t>
            </a:r>
            <a:r>
              <a:rPr lang="en-US" sz="3800">
                <a:latin typeface="Arial" panose="020B0604020202020204" pitchFamily="34" charset="0"/>
                <a:ea typeface="Calibri" panose="020F0502020204030204" pitchFamily="34" charset="0"/>
                <a:cs typeface="Arial" panose="020B0604020202020204" pitchFamily="34" charset="0"/>
              </a:rPr>
              <a:t>c</a:t>
            </a:r>
            <a:r>
              <a:rPr lang="vi-VN" sz="3800" smtClean="0">
                <a:effectLst/>
                <a:latin typeface="Arial" panose="020B0604020202020204" pitchFamily="34" charset="0"/>
                <a:ea typeface="Calibri" panose="020F0502020204030204" pitchFamily="34" charset="0"/>
                <a:cs typeface="Arial" panose="020B0604020202020204" pitchFamily="34" charset="0"/>
              </a:rPr>
              <a:t> </a:t>
            </a:r>
            <a:r>
              <a:rPr lang="vi-VN" sz="3800">
                <a:effectLst/>
                <a:latin typeface="Arial" panose="020B0604020202020204" pitchFamily="34" charset="0"/>
                <a:ea typeface="Calibri" panose="020F0502020204030204" pitchFamily="34" charset="0"/>
                <a:cs typeface="Arial" panose="020B0604020202020204" pitchFamily="34" charset="0"/>
              </a:rPr>
              <a:t>đường trung bìn</a:t>
            </a:r>
            <a:r>
              <a:rPr lang="en-US" sz="3800" smtClean="0">
                <a:effectLst/>
                <a:latin typeface="Arial" panose="020B0604020202020204" pitchFamily="34" charset="0"/>
                <a:ea typeface="Calibri" panose="020F0502020204030204" pitchFamily="34" charset="0"/>
                <a:cs typeface="Arial" panose="020B0604020202020204" pitchFamily="34" charset="0"/>
              </a:rPr>
              <a:t>h)</a:t>
            </a:r>
            <a:r>
              <a:rPr lang="vi-VN" sz="3800" smtClean="0">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20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Ta có: BD không thuộc (AMN), MN thuộc (AMN), MN // BD suy ra BD // (AMN)</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910235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500"/>
                                        <p:tgtEl>
                                          <p:spTgt spid="5">
                                            <p:txEl>
                                              <p:pRg st="0" end="0"/>
                                            </p:txEl>
                                          </p:spTgt>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wipe(left)">
                                      <p:cBhvr>
                                        <p:cTn id="30" dur="500"/>
                                        <p:tgtEl>
                                          <p:spTgt spid="5">
                                            <p:txEl>
                                              <p:pRg st="1" end="1"/>
                                            </p:txEl>
                                          </p:spTgt>
                                        </p:tgtEl>
                                      </p:cBhvr>
                                    </p:animEffect>
                                  </p:childTnLst>
                                </p:cTn>
                              </p:par>
                            </p:childTnLst>
                          </p:cTn>
                        </p:par>
                        <p:par>
                          <p:cTn id="31" fill="hold">
                            <p:stCondLst>
                              <p:cond delay="1000"/>
                            </p:stCondLst>
                            <p:childTnLst>
                              <p:par>
                                <p:cTn id="32" presetID="14" presetClass="entr" presetSubtype="10" fill="hold" nodeType="after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85800" y="659119"/>
            <a:ext cx="16992600" cy="92202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9861901" flipH="1">
            <a:off x="16586767" y="307475"/>
            <a:ext cx="1417750" cy="1536856"/>
          </a:xfrm>
          <a:prstGeom prst="rect">
            <a:avLst/>
          </a:prstGeom>
        </p:spPr>
      </p:pic>
      <p:pic>
        <p:nvPicPr>
          <p:cNvPr id="2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14400" y="8561081"/>
            <a:ext cx="878216" cy="1383019"/>
          </a:xfrm>
          <a:prstGeom prst="rect">
            <a:avLst/>
          </a:prstGeom>
        </p:spPr>
      </p:pic>
      <p:grpSp>
        <p:nvGrpSpPr>
          <p:cNvPr id="15" name="Group 14"/>
          <p:cNvGrpSpPr/>
          <p:nvPr/>
        </p:nvGrpSpPr>
        <p:grpSpPr>
          <a:xfrm>
            <a:off x="6437998" y="542503"/>
            <a:ext cx="5412004" cy="1066800"/>
            <a:chOff x="381000" y="190500"/>
            <a:chExt cx="11814970" cy="1066800"/>
          </a:xfrm>
        </p:grpSpPr>
        <p:sp>
          <p:nvSpPr>
            <p:cNvPr id="16" name="Rectangle 15"/>
            <p:cNvSpPr/>
            <p:nvPr/>
          </p:nvSpPr>
          <p:spPr>
            <a:xfrm>
              <a:off x="381000" y="190500"/>
              <a:ext cx="1181497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863595" y="190500"/>
              <a:ext cx="10929710"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err="1"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4.19 (sgk – tr87)</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4" name="Rectangle 3"/>
          <p:cNvSpPr/>
          <p:nvPr/>
        </p:nvSpPr>
        <p:spPr>
          <a:xfrm>
            <a:off x="1792616" y="2333936"/>
            <a:ext cx="8597037" cy="5909310"/>
          </a:xfrm>
          <a:prstGeom prst="rect">
            <a:avLst/>
          </a:prstGeom>
        </p:spPr>
        <p:txBody>
          <a:bodyPr wrap="square">
            <a:spAutoFit/>
          </a:bodyPr>
          <a:lstStyle/>
          <a:p>
            <a:pPr algn="just">
              <a:lnSpc>
                <a:spcPct val="150000"/>
              </a:lnSpc>
            </a:pPr>
            <a:r>
              <a:rPr lang="vi-VN" sz="3600"/>
              <a:t>Cho hình chóp S.ABCD có đáy là hình thang (</a:t>
            </a:r>
            <a:r>
              <a:rPr lang="vi-VN" sz="3600" smtClean="0"/>
              <a:t>AB</a:t>
            </a:r>
            <a:r>
              <a:rPr lang="en-US" sz="3600" smtClean="0"/>
              <a:t>//</a:t>
            </a:r>
            <a:r>
              <a:rPr lang="vi-VN" sz="3600" smtClean="0"/>
              <a:t>CD</a:t>
            </a:r>
            <a:r>
              <a:rPr lang="vi-VN" sz="3600"/>
              <a:t>). Gọi E là một điểm nằm giữa S và A. Gọi (P) là mặt phẳng qua E và song song với hai đường thẳng AB, AD. Xác định giao tuyến của (P) và các mặt bên của hình chóp. Hình tạo bởi các giao tuyến là hình gì?</a:t>
            </a:r>
          </a:p>
        </p:txBody>
      </p:sp>
      <p:pic>
        <p:nvPicPr>
          <p:cNvPr id="19" name="Picture 18"/>
          <p:cNvPicPr>
            <a:picLocks noChangeAspect="1"/>
          </p:cNvPicPr>
          <p:nvPr/>
        </p:nvPicPr>
        <p:blipFill>
          <a:blip r:embed="rId17">
            <a:extLst>
              <a:ext uri="{BEBA8EAE-BF5A-486C-A8C5-ECC9F3942E4B}">
                <a14:imgProps xmlns:a14="http://schemas.microsoft.com/office/drawing/2010/main">
                  <a14:imgLayer r:embed="rId18">
                    <a14:imgEffect>
                      <a14:sharpenSoften amount="50000"/>
                    </a14:imgEffect>
                  </a14:imgLayer>
                </a14:imgProps>
              </a:ext>
            </a:extLst>
          </a:blip>
          <a:stretch>
            <a:fillRect/>
          </a:stretch>
        </p:blipFill>
        <p:spPr>
          <a:xfrm>
            <a:off x="11103527" y="2324070"/>
            <a:ext cx="5839350" cy="6307862"/>
          </a:xfrm>
          <a:prstGeom prst="rect">
            <a:avLst/>
          </a:prstGeom>
        </p:spPr>
      </p:pic>
    </p:spTree>
    <p:extLst>
      <p:ext uri="{BB962C8B-B14F-4D97-AF65-F5344CB8AC3E}">
        <p14:creationId xmlns:p14="http://schemas.microsoft.com/office/powerpoint/2010/main" val="3888422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09600" y="266305"/>
            <a:ext cx="17068799" cy="9710823"/>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736783">
            <a:off x="16475906" y="343746"/>
            <a:ext cx="1715472" cy="1142933"/>
          </a:xfrm>
          <a:prstGeom prst="rect">
            <a:avLst/>
          </a:prstGeom>
        </p:spPr>
      </p:pic>
      <p:pic>
        <p:nvPicPr>
          <p:cNvPr id="4"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50317">
            <a:off x="16666838" y="8663686"/>
            <a:ext cx="917144" cy="1384369"/>
          </a:xfrm>
          <a:prstGeom prst="rect">
            <a:avLst/>
          </a:prstGeom>
        </p:spPr>
      </p:pic>
      <p:pic>
        <p:nvPicPr>
          <p:cNvPr id="11"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925247">
            <a:off x="425841" y="155707"/>
            <a:ext cx="1281917" cy="1389612"/>
          </a:xfrm>
          <a:prstGeom prst="rect">
            <a:avLst/>
          </a:prstGeom>
        </p:spPr>
      </p:pic>
      <p:sp>
        <p:nvSpPr>
          <p:cNvPr id="15" name="Oval Callout 14"/>
          <p:cNvSpPr/>
          <p:nvPr/>
        </p:nvSpPr>
        <p:spPr>
          <a:xfrm>
            <a:off x="8243523" y="698180"/>
            <a:ext cx="1752600" cy="96597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sp>
        <p:nvSpPr>
          <p:cNvPr id="3" name="Rectangle 2"/>
          <p:cNvSpPr/>
          <p:nvPr/>
        </p:nvSpPr>
        <p:spPr>
          <a:xfrm>
            <a:off x="5736207" y="2115383"/>
            <a:ext cx="11199464" cy="4247317"/>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Calibri" panose="020F0502020204030204" pitchFamily="34" charset="0"/>
                <a:cs typeface="Arial" panose="020B0604020202020204" pitchFamily="34" charset="0"/>
              </a:rPr>
              <a:t>+) Mặt phẳng (SAB) chứa đường thẳng AB song song với mặt phẳng (P) nên mặt phẳng (SAB) cắt mặt phẳng (P) theo giao tuyến song song với AB. </a:t>
            </a:r>
            <a:endParaRPr lang="en-US" sz="3600" smtClean="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3600" smtClean="0">
                <a:latin typeface="Arial" panose="020B0604020202020204" pitchFamily="34" charset="0"/>
                <a:ea typeface="Calibri" panose="020F0502020204030204" pitchFamily="34" charset="0"/>
                <a:cs typeface="Arial" panose="020B0604020202020204" pitchFamily="34" charset="0"/>
              </a:rPr>
              <a:t>Vẽ </a:t>
            </a:r>
            <a:r>
              <a:rPr lang="en-US" sz="3600">
                <a:latin typeface="Arial" panose="020B0604020202020204" pitchFamily="34" charset="0"/>
                <a:ea typeface="Calibri" panose="020F0502020204030204" pitchFamily="34" charset="0"/>
                <a:cs typeface="Arial" panose="020B0604020202020204" pitchFamily="34" charset="0"/>
              </a:rPr>
              <a:t>EF // AB (F thuộc SB) thì EF là giao tuyến của (P) và (SAB</a:t>
            </a:r>
            <a:r>
              <a:rPr lang="en-US" sz="3600" smtClean="0">
                <a:latin typeface="Arial" panose="020B0604020202020204" pitchFamily="34" charset="0"/>
                <a:ea typeface="Calibri" panose="020F0502020204030204" pitchFamily="34" charset="0"/>
                <a:cs typeface="Arial" panose="020B0604020202020204" pitchFamily="34" charset="0"/>
              </a:rPr>
              <a:t>).</a:t>
            </a:r>
            <a:endParaRPr lang="en-US" sz="3600">
              <a:latin typeface="Arial" panose="020B0604020202020204" pitchFamily="34" charset="0"/>
              <a:ea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13">
            <a:extLst>
              <a:ext uri="{BEBA8EAE-BF5A-486C-A8C5-ECC9F3942E4B}">
                <a14:imgProps xmlns:a14="http://schemas.microsoft.com/office/drawing/2010/main">
                  <a14:imgLayer r:embed="rId14">
                    <a14:imgEffect>
                      <a14:sharpenSoften amount="50000"/>
                    </a14:imgEffect>
                  </a14:imgLayer>
                </a14:imgProps>
              </a:ext>
            </a:extLst>
          </a:blip>
          <a:stretch>
            <a:fillRect/>
          </a:stretch>
        </p:blipFill>
        <p:spPr>
          <a:xfrm>
            <a:off x="806414" y="1546111"/>
            <a:ext cx="4741002" cy="5121389"/>
          </a:xfrm>
          <a:prstGeom prst="rect">
            <a:avLst/>
          </a:prstGeom>
        </p:spPr>
      </p:pic>
      <p:sp>
        <p:nvSpPr>
          <p:cNvPr id="5" name="Rectangle 4"/>
          <p:cNvSpPr/>
          <p:nvPr/>
        </p:nvSpPr>
        <p:spPr>
          <a:xfrm>
            <a:off x="1260407" y="6743700"/>
            <a:ext cx="15773401" cy="2585323"/>
          </a:xfrm>
          <a:prstGeom prst="rect">
            <a:avLst/>
          </a:prstGeom>
        </p:spPr>
        <p:txBody>
          <a:bodyPr wrap="square">
            <a:spAutoFit/>
          </a:bodyPr>
          <a:lstStyle/>
          <a:p>
            <a:pPr lvl="0" algn="just">
              <a:lnSpc>
                <a:spcPct val="150000"/>
              </a:lnSpc>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Mặt phẳng (SAD) chứa đường thẳng AD song song với mặt phẳng (P) nên mặt phẳng (SAD) cắt mặt phẳng (P) theo giao tuyến song song với AD. </a:t>
            </a:r>
            <a:endPar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Vẽ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EG // AD (G thuộc SD) thì EG là giao tuyến của (P) và (SAD).</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702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left)">
                                      <p:cBhvr>
                                        <p:cTn id="21" dur="500"/>
                                        <p:tgtEl>
                                          <p:spTgt spid="3">
                                            <p:txEl>
                                              <p:pRg st="1" end="1"/>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5" dur="500"/>
                                        <p:tgtEl>
                                          <p:spTgt spid="5">
                                            <p:txEl>
                                              <p:pRg st="0" end="0"/>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fade">
                                      <p:cBhvr>
                                        <p:cTn id="2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505326" y="282742"/>
            <a:ext cx="17247971" cy="9677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7063622" y="6613731"/>
            <a:ext cx="1023769" cy="1545312"/>
          </a:xfrm>
          <a:prstGeom prst="rect">
            <a:avLst/>
          </a:prstGeom>
        </p:spPr>
      </p:pic>
      <p:sp>
        <p:nvSpPr>
          <p:cNvPr id="3" name="Rectangle 2"/>
          <p:cNvSpPr/>
          <p:nvPr/>
        </p:nvSpPr>
        <p:spPr>
          <a:xfrm>
            <a:off x="6096000" y="536793"/>
            <a:ext cx="11125200" cy="674030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Trong mặt phẳng (SCD), qua G vẽ đường thẳng song song với CD cắt SC tại H.</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Ta có: GH // CD và CD // AB nên GH // AB, do đó GH nằm trong mặt phẳng (P).</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Vì G thuộc SD nên G thuộc mặt phẳng (SCD) và H thuộc SC nên H thuộc mặt phẳng (SCD), do đó GH nằm trong mặt phẳng (SCD).</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Vậy GH là giao tuyến của (P) và (SCD</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806414" y="1206604"/>
            <a:ext cx="4741002" cy="5121389"/>
          </a:xfrm>
          <a:prstGeom prst="rect">
            <a:avLst/>
          </a:prstGeom>
        </p:spPr>
      </p:pic>
      <p:sp>
        <p:nvSpPr>
          <p:cNvPr id="6" name="Rectangle 5"/>
          <p:cNvSpPr/>
          <p:nvPr/>
        </p:nvSpPr>
        <p:spPr>
          <a:xfrm>
            <a:off x="1447800" y="7282577"/>
            <a:ext cx="15773400" cy="2585323"/>
          </a:xfrm>
          <a:prstGeom prst="rect">
            <a:avLst/>
          </a:prstGeom>
        </p:spPr>
        <p:txBody>
          <a:bodyPr wrap="square">
            <a:spAutoFit/>
          </a:bodyPr>
          <a:lstStyle/>
          <a:p>
            <a:pPr lvl="0" algn="just">
              <a:lnSpc>
                <a:spcPct val="150000"/>
              </a:lnSpc>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Nối H với F, ta có H thuộc SC nên H thuộc mặt phẳng (SBC). </a:t>
            </a:r>
            <a:endPar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Vì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F thuộc SB nên F thuộc mặt phẳng (SBC). </a:t>
            </a:r>
            <a:endPar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Do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đó, HF nằm trong mặt phẳng (SBC).</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p:txBody>
      </p:sp>
      <p:pic>
        <p:nvPicPr>
          <p:cNvPr id="9"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52996">
            <a:off x="350361" y="421009"/>
            <a:ext cx="1201711" cy="1302668"/>
          </a:xfrm>
          <a:prstGeom prst="rect">
            <a:avLst/>
          </a:prstGeom>
        </p:spPr>
      </p:pic>
    </p:spTree>
    <p:extLst>
      <p:ext uri="{BB962C8B-B14F-4D97-AF65-F5344CB8AC3E}">
        <p14:creationId xmlns:p14="http://schemas.microsoft.com/office/powerpoint/2010/main" val="346869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down)">
                                      <p:cBhvr>
                                        <p:cTn id="23" dur="500"/>
                                        <p:tgtEl>
                                          <p:spTgt spid="6">
                                            <p:txEl>
                                              <p:pRg st="0" end="0"/>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fade">
                                      <p:cBhvr>
                                        <p:cTn id="31" dur="500"/>
                                        <p:tgtEl>
                                          <p:spTgt spid="6">
                                            <p:txEl>
                                              <p:pRg st="2" end="2"/>
                                            </p:txEl>
                                          </p:spTgt>
                                        </p:tgtEl>
                                      </p:cBhvr>
                                    </p:animEffect>
                                    <p:anim calcmode="lin" valueType="num">
                                      <p:cBhvr>
                                        <p:cTn id="3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520014" y="419100"/>
            <a:ext cx="17247971" cy="94488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p>
          <a:p>
            <a:pPr algn="ctr"/>
            <a:endParaRPr lang="en-US" dirty="0"/>
          </a:p>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7156965">
            <a:off x="16392581" y="96832"/>
            <a:ext cx="1023769" cy="1545312"/>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785137">
            <a:off x="436664" y="8359935"/>
            <a:ext cx="1201711" cy="1302668"/>
          </a:xfrm>
          <a:prstGeom prst="rect">
            <a:avLst/>
          </a:prstGeom>
        </p:spPr>
      </p:pic>
      <p:sp>
        <p:nvSpPr>
          <p:cNvPr id="3" name="Rectangle 2"/>
          <p:cNvSpPr/>
          <p:nvPr/>
        </p:nvSpPr>
        <p:spPr>
          <a:xfrm>
            <a:off x="6172200" y="2860117"/>
            <a:ext cx="11125200" cy="4247317"/>
          </a:xfrm>
          <a:prstGeom prst="rect">
            <a:avLst/>
          </a:prstGeom>
        </p:spPr>
        <p:txBody>
          <a:bodyPr wrap="square">
            <a:spAutoFit/>
          </a:bodyPr>
          <a:lstStyle/>
          <a:p>
            <a:pPr lvl="0" algn="just">
              <a:lnSpc>
                <a:spcPct val="150000"/>
              </a:lnSpc>
            </a:pP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Lại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có H và F đều thuộc (P) nên HF nằm trong mặt phẳng (P).</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Vậy HF là giao tuyến của (P) và (SBC).</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Ta có: EF // AB và GH // AB nên EF // </a:t>
            </a: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GH</a:t>
            </a:r>
          </a:p>
          <a:p>
            <a:pPr lvl="0" algn="just">
              <a:lnSpc>
                <a:spcPct val="150000"/>
              </a:lnSpc>
            </a:pP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Do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vậy tứ giác EFHG là hình thang.</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838200" y="2395367"/>
            <a:ext cx="4741002" cy="5121389"/>
          </a:xfrm>
          <a:prstGeom prst="rect">
            <a:avLst/>
          </a:prstGeom>
        </p:spPr>
      </p:pic>
    </p:spTree>
    <p:extLst>
      <p:ext uri="{BB962C8B-B14F-4D97-AF65-F5344CB8AC3E}">
        <p14:creationId xmlns:p14="http://schemas.microsoft.com/office/powerpoint/2010/main" val="287585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685800" y="190500"/>
            <a:ext cx="20040600" cy="99060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884310">
            <a:off x="72728" y="117909"/>
            <a:ext cx="1281917" cy="1389612"/>
          </a:xfrm>
          <a:prstGeom prst="rect">
            <a:avLst/>
          </a:prstGeom>
        </p:spPr>
      </p:pic>
      <p:grpSp>
        <p:nvGrpSpPr>
          <p:cNvPr id="19" name="Group 18"/>
          <p:cNvGrpSpPr/>
          <p:nvPr/>
        </p:nvGrpSpPr>
        <p:grpSpPr>
          <a:xfrm>
            <a:off x="6437998" y="495300"/>
            <a:ext cx="5412004" cy="1066800"/>
            <a:chOff x="381000" y="190500"/>
            <a:chExt cx="11814970" cy="1066800"/>
          </a:xfrm>
        </p:grpSpPr>
        <p:sp>
          <p:nvSpPr>
            <p:cNvPr id="20" name="Rectangle 19"/>
            <p:cNvSpPr/>
            <p:nvPr/>
          </p:nvSpPr>
          <p:spPr>
            <a:xfrm>
              <a:off x="381000" y="190500"/>
              <a:ext cx="1181497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863595" y="190500"/>
              <a:ext cx="10929710"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err="1"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4.20 (sgk – tr87)</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2" name="Rectangle 11"/>
          <p:cNvSpPr/>
          <p:nvPr/>
        </p:nvSpPr>
        <p:spPr>
          <a:xfrm>
            <a:off x="1333500" y="1766040"/>
            <a:ext cx="16002000" cy="2615460"/>
          </a:xfrm>
          <a:prstGeom prst="rect">
            <a:avLst/>
          </a:prstGeom>
        </p:spPr>
        <p:txBody>
          <a:bodyPr wrap="square">
            <a:spAutoFit/>
          </a:bodyPr>
          <a:lstStyle/>
          <a:p>
            <a:pPr algn="just">
              <a:lnSpc>
                <a:spcPct val="150000"/>
              </a:lnSpc>
            </a:pPr>
            <a:r>
              <a:rPr lang="vi-VN" sz="3800" smtClean="0"/>
              <a:t>Bạn </a:t>
            </a:r>
            <a:r>
              <a:rPr lang="vi-VN" sz="3800"/>
              <a:t>Nam quan sát thấy dù cửa ra vào được mở ở vị trí nào thì mép trên của cửa luôn song song với một mặt phẳng cố định. Hãy cho biết đó là mặt phẳng nào và giải thích tại </a:t>
            </a:r>
            <a:r>
              <a:rPr lang="vi-VN" sz="3800" smtClean="0"/>
              <a:t>sao</a:t>
            </a:r>
            <a:r>
              <a:rPr lang="en-US" sz="380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9"/>
          <a:stretch>
            <a:fillRect/>
          </a:stretch>
        </p:blipFill>
        <p:spPr>
          <a:xfrm>
            <a:off x="3525129" y="4724400"/>
            <a:ext cx="11274353" cy="5117673"/>
          </a:xfrm>
          <a:prstGeom prst="rect">
            <a:avLst/>
          </a:prstGeom>
        </p:spPr>
      </p:pic>
      <p:pic>
        <p:nvPicPr>
          <p:cNvPr id="22"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306800" y="8258339"/>
            <a:ext cx="1447800" cy="1447800"/>
          </a:xfrm>
          <a:prstGeom prst="rect">
            <a:avLst/>
          </a:prstGeom>
        </p:spPr>
      </p:pic>
    </p:spTree>
    <p:extLst>
      <p:ext uri="{BB962C8B-B14F-4D97-AF65-F5344CB8AC3E}">
        <p14:creationId xmlns:p14="http://schemas.microsoft.com/office/powerpoint/2010/main" val="1872025635"/>
      </p:ext>
    </p:extLst>
  </p:cSld>
  <p:clrMapOvr>
    <a:masterClrMapping/>
  </p:clrMapOvr>
  <mc:AlternateContent xmlns:mc="http://schemas.openxmlformats.org/markup-compatibility/2006" xmlns:p14="http://schemas.microsoft.com/office/powerpoint/2010/main">
    <mc:Choice Requires="p14">
      <p:transition spd="slow" p14:dur="800">
        <p:pull dir="r"/>
      </p:transition>
    </mc:Choice>
    <mc:Fallback xmlns="">
      <p:transition spd="slow">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anim calcmode="lin" valueType="num">
                                      <p:cBhvr>
                                        <p:cTn id="17" dur="500" fill="hold"/>
                                        <p:tgtEl>
                                          <p:spTgt spid="14"/>
                                        </p:tgtEl>
                                        <p:attrNameLst>
                                          <p:attrName>ppt_x</p:attrName>
                                        </p:attrNameLst>
                                      </p:cBhvr>
                                      <p:tavLst>
                                        <p:tav tm="0">
                                          <p:val>
                                            <p:strVal val="#ppt_x"/>
                                          </p:val>
                                        </p:tav>
                                        <p:tav tm="100000">
                                          <p:val>
                                            <p:strVal val="#ppt_x"/>
                                          </p:val>
                                        </p:tav>
                                      </p:tavLst>
                                    </p:anim>
                                    <p:anim calcmode="lin" valueType="num">
                                      <p:cBhvr>
                                        <p:cTn id="18"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685800" y="190500"/>
            <a:ext cx="20040600" cy="99060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4"/>
          <a:stretch>
            <a:fillRect/>
          </a:stretch>
        </p:blipFill>
        <p:spPr>
          <a:xfrm>
            <a:off x="4419600" y="1562100"/>
            <a:ext cx="9675778" cy="4392045"/>
          </a:xfrm>
          <a:prstGeom prst="rect">
            <a:avLst/>
          </a:prstGeom>
        </p:spPr>
      </p:pic>
      <p:sp>
        <p:nvSpPr>
          <p:cNvPr id="13" name="Oval Callout 12"/>
          <p:cNvSpPr/>
          <p:nvPr/>
        </p:nvSpPr>
        <p:spPr>
          <a:xfrm>
            <a:off x="8267699" y="114300"/>
            <a:ext cx="1752600" cy="96597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sp>
        <p:nvSpPr>
          <p:cNvPr id="3" name="Rectangle 2"/>
          <p:cNvSpPr/>
          <p:nvPr/>
        </p:nvSpPr>
        <p:spPr>
          <a:xfrm>
            <a:off x="838200" y="6286500"/>
            <a:ext cx="16709316" cy="3600986"/>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Arial" panose="020B0604020202020204" pitchFamily="34" charset="0"/>
                <a:cs typeface="Arial" panose="020B0604020202020204" pitchFamily="34" charset="0"/>
              </a:rPr>
              <a:t>Ta có: Mép trên của cửa luôn song song với mép dưới của cửa</a:t>
            </a:r>
            <a:r>
              <a:rPr lang="vi-VN" sz="3800">
                <a:latin typeface="Arial" panose="020B0604020202020204" pitchFamily="34" charset="0"/>
                <a:ea typeface="Arial" panose="020B0604020202020204" pitchFamily="34" charset="0"/>
                <a:cs typeface="Arial" panose="020B0604020202020204" pitchFamily="34" charset="0"/>
              </a:rPr>
              <a:t>.</a:t>
            </a:r>
            <a:endParaRPr lang="en-US" sz="380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3800">
                <a:latin typeface="Arial" panose="020B0604020202020204" pitchFamily="34" charset="0"/>
                <a:ea typeface="Arial" panose="020B0604020202020204" pitchFamily="34" charset="0"/>
                <a:cs typeface="Arial" panose="020B0604020202020204" pitchFamily="34" charset="0"/>
              </a:rPr>
              <a:t>Và khi cửa được mở ra, dù được mở ở vị trí nào thì mép dưới của cửa cũng thuộc mặt sàn. Vì vậy mép trên của cửa luôn song song với mặt phẳng sàn cố định</a:t>
            </a:r>
            <a:r>
              <a:rPr lang="vi-VN" sz="3800" smtClean="0">
                <a:latin typeface="Arial" panose="020B0604020202020204" pitchFamily="34" charset="0"/>
                <a:ea typeface="Arial" panose="020B0604020202020204" pitchFamily="34" charset="0"/>
                <a:cs typeface="Arial" panose="020B0604020202020204" pitchFamily="34" charset="0"/>
              </a:rPr>
              <a:t>.</a:t>
            </a:r>
            <a:endParaRPr lang="en-US" sz="3800">
              <a:latin typeface="Arial" panose="020B0604020202020204" pitchFamily="34" charset="0"/>
              <a:ea typeface="Arial" panose="020B0604020202020204" pitchFamily="34" charset="0"/>
              <a:cs typeface="Arial" panose="020B0604020202020204" pitchFamily="34" charset="0"/>
            </a:endParaRPr>
          </a:p>
        </p:txBody>
      </p:sp>
      <p:sp>
        <p:nvSpPr>
          <p:cNvPr id="15" name="Freeform 6"/>
          <p:cNvSpPr/>
          <p:nvPr/>
        </p:nvSpPr>
        <p:spPr>
          <a:xfrm>
            <a:off x="16340932" y="0"/>
            <a:ext cx="2055778" cy="21336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xmlns="" r:embed="rId10"/>
                </a:ext>
              </a:extLst>
            </a:blip>
            <a:stretch>
              <a:fillRect/>
            </a:stretch>
          </a:blipFill>
        </p:spPr>
      </p:sp>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176696">
            <a:off x="166110" y="3161774"/>
            <a:ext cx="1173882" cy="1192695"/>
          </a:xfrm>
          <a:prstGeom prst="rect">
            <a:avLst/>
          </a:prstGeom>
        </p:spPr>
      </p:pic>
    </p:spTree>
    <p:extLst>
      <p:ext uri="{BB962C8B-B14F-4D97-AF65-F5344CB8AC3E}">
        <p14:creationId xmlns:p14="http://schemas.microsoft.com/office/powerpoint/2010/main" val="195697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9DDC3"/>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62200">
            <a:off x="886593" y="1043452"/>
            <a:ext cx="1824152" cy="2241661"/>
          </a:xfrm>
          <a:prstGeom prst="rect">
            <a:avLst/>
          </a:prstGeom>
        </p:spPr>
      </p:pic>
      <p:sp>
        <p:nvSpPr>
          <p:cNvPr id="8" name="TextBox 8"/>
          <p:cNvSpPr txBox="1"/>
          <p:nvPr/>
        </p:nvSpPr>
        <p:spPr>
          <a:xfrm>
            <a:off x="2176305" y="1171575"/>
            <a:ext cx="13935391" cy="992708"/>
          </a:xfrm>
          <a:prstGeom prst="rect">
            <a:avLst/>
          </a:prstGeom>
        </p:spPr>
        <p:txBody>
          <a:bodyPr lIns="0" tIns="0" rIns="0" bIns="0" rtlCol="0" anchor="t">
            <a:spAutoFit/>
          </a:bodyPr>
          <a:lstStyle/>
          <a:p>
            <a:pPr algn="ctr">
              <a:lnSpc>
                <a:spcPts val="8499"/>
              </a:lnSpc>
            </a:pPr>
            <a:r>
              <a:rPr lang="en-US" sz="6000" b="1" smtClean="0">
                <a:latin typeface="Arial" panose="020B0604020202020204" pitchFamily="34" charset="0"/>
                <a:cs typeface="Arial" panose="020B0604020202020204" pitchFamily="34" charset="0"/>
              </a:rPr>
              <a:t>HƯỚNG DẪN VỀ NHÀ</a:t>
            </a:r>
            <a:endParaRPr lang="en-US" sz="6000" b="1">
              <a:latin typeface="Arial" panose="020B0604020202020204" pitchFamily="34" charset="0"/>
              <a:cs typeface="Arial" panose="020B0604020202020204" pitchFamily="34" charset="0"/>
            </a:endParaRPr>
          </a:p>
        </p:txBody>
      </p:sp>
      <p:pic>
        <p:nvPicPr>
          <p:cNvPr id="13"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r="18941" b="23301"/>
          <a:stretch>
            <a:fillRect/>
          </a:stretch>
        </p:blipFill>
        <p:spPr>
          <a:xfrm rot="181335">
            <a:off x="15393100" y="540234"/>
            <a:ext cx="2404625" cy="2255389"/>
          </a:xfrm>
          <a:prstGeom prst="rect">
            <a:avLst/>
          </a:prstGeom>
        </p:spPr>
      </p:pic>
      <p:grpSp>
        <p:nvGrpSpPr>
          <p:cNvPr id="12" name="Group 11"/>
          <p:cNvGrpSpPr/>
          <p:nvPr/>
        </p:nvGrpSpPr>
        <p:grpSpPr>
          <a:xfrm>
            <a:off x="637809" y="3309783"/>
            <a:ext cx="5411428" cy="5024436"/>
            <a:chOff x="924909" y="3568797"/>
            <a:chExt cx="5411428" cy="4241703"/>
          </a:xfrm>
        </p:grpSpPr>
        <p:grpSp>
          <p:nvGrpSpPr>
            <p:cNvPr id="15" name="Group 3"/>
            <p:cNvGrpSpPr/>
            <p:nvPr/>
          </p:nvGrpSpPr>
          <p:grpSpPr>
            <a:xfrm>
              <a:off x="924909" y="3568797"/>
              <a:ext cx="5411428" cy="4241703"/>
              <a:chOff x="0" y="0"/>
              <a:chExt cx="3183193" cy="3101958"/>
            </a:xfrm>
          </p:grpSpPr>
          <p:sp>
            <p:nvSpPr>
              <p:cNvPr id="17"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8"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6" name="Rectangle 15"/>
            <p:cNvSpPr/>
            <p:nvPr/>
          </p:nvSpPr>
          <p:spPr>
            <a:xfrm>
              <a:off x="1125300" y="4637847"/>
              <a:ext cx="4796230" cy="1636926"/>
            </a:xfrm>
            <a:prstGeom prst="rect">
              <a:avLst/>
            </a:prstGeom>
          </p:spPr>
          <p:txBody>
            <a:bodyPr wrap="square">
              <a:spAutoFit/>
            </a:bodyPr>
            <a:lstStyle/>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Ghi </a:t>
              </a:r>
              <a:r>
                <a:rPr lang="pt-BR" sz="4000" kern="0">
                  <a:latin typeface="Arial"/>
                  <a:ea typeface="Calibri" panose="020F0502020204030204" pitchFamily="34" charset="0"/>
                  <a:cs typeface="Times New Roman" panose="02020603050405020304" pitchFamily="18" charset="0"/>
                  <a:sym typeface="Arial"/>
                </a:rPr>
                <a:t>nhớ </a:t>
              </a:r>
              <a:endParaRPr lang="pt-BR" sz="4000" kern="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kiến </a:t>
              </a:r>
              <a:r>
                <a:rPr lang="pt-BR" sz="4000" kern="0">
                  <a:latin typeface="Arial"/>
                  <a:ea typeface="Calibri" panose="020F0502020204030204" pitchFamily="34" charset="0"/>
                  <a:cs typeface="Times New Roman" panose="02020603050405020304" pitchFamily="18" charset="0"/>
                  <a:sym typeface="Arial"/>
                </a:rPr>
                <a:t>thức trong bài. </a:t>
              </a:r>
            </a:p>
          </p:txBody>
        </p:sp>
      </p:grpSp>
      <p:grpSp>
        <p:nvGrpSpPr>
          <p:cNvPr id="19" name="Group 18"/>
          <p:cNvGrpSpPr/>
          <p:nvPr/>
        </p:nvGrpSpPr>
        <p:grpSpPr>
          <a:xfrm>
            <a:off x="6527710" y="3332358"/>
            <a:ext cx="5422223" cy="5001862"/>
            <a:chOff x="6840639" y="3553166"/>
            <a:chExt cx="5422223" cy="5001862"/>
          </a:xfrm>
        </p:grpSpPr>
        <p:grpSp>
          <p:nvGrpSpPr>
            <p:cNvPr id="20" name="Group 3"/>
            <p:cNvGrpSpPr/>
            <p:nvPr/>
          </p:nvGrpSpPr>
          <p:grpSpPr>
            <a:xfrm>
              <a:off x="6840639" y="3553166"/>
              <a:ext cx="5422223" cy="5001862"/>
              <a:chOff x="-3810" y="-1"/>
              <a:chExt cx="3189543" cy="3657863"/>
            </a:xfrm>
          </p:grpSpPr>
          <p:sp>
            <p:nvSpPr>
              <p:cNvPr id="22"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3"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1" name="Rectangle 20"/>
            <p:cNvSpPr/>
            <p:nvPr/>
          </p:nvSpPr>
          <p:spPr>
            <a:xfrm>
              <a:off x="7399529" y="4830908"/>
              <a:ext cx="4360209" cy="1938992"/>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Hoàn </a:t>
              </a:r>
              <a:r>
                <a:rPr lang="pt-BR" sz="4000" kern="0">
                  <a:latin typeface="Arial"/>
                  <a:ea typeface="Calibri" panose="020F0502020204030204" pitchFamily="34" charset="0"/>
                  <a:cs typeface="Times New Roman" panose="02020603050405020304" pitchFamily="18" charset="0"/>
                  <a:sym typeface="Arial"/>
                </a:rPr>
                <a:t>thành các bài tập trong SBT. </a:t>
              </a:r>
            </a:p>
          </p:txBody>
        </p:sp>
      </p:grpSp>
      <p:grpSp>
        <p:nvGrpSpPr>
          <p:cNvPr id="24" name="Group 23"/>
          <p:cNvGrpSpPr/>
          <p:nvPr/>
        </p:nvGrpSpPr>
        <p:grpSpPr>
          <a:xfrm>
            <a:off x="12433287" y="3306055"/>
            <a:ext cx="5422223" cy="5013607"/>
            <a:chOff x="12644694" y="3479846"/>
            <a:chExt cx="5422223" cy="4709752"/>
          </a:xfrm>
        </p:grpSpPr>
        <p:grpSp>
          <p:nvGrpSpPr>
            <p:cNvPr id="25" name="Group 3"/>
            <p:cNvGrpSpPr/>
            <p:nvPr/>
          </p:nvGrpSpPr>
          <p:grpSpPr>
            <a:xfrm>
              <a:off x="12644694" y="3479846"/>
              <a:ext cx="5422223" cy="4709752"/>
              <a:chOff x="-3810" y="0"/>
              <a:chExt cx="3189543" cy="3444242"/>
            </a:xfrm>
          </p:grpSpPr>
          <p:sp>
            <p:nvSpPr>
              <p:cNvPr id="27"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8"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6" name="Rectangle 25"/>
            <p:cNvSpPr/>
            <p:nvPr/>
          </p:nvSpPr>
          <p:spPr>
            <a:xfrm>
              <a:off x="12673865" y="4395209"/>
              <a:ext cx="5196871" cy="2688848"/>
            </a:xfrm>
            <a:prstGeom prst="rect">
              <a:avLst/>
            </a:prstGeom>
          </p:spPr>
          <p:txBody>
            <a:bodyPr wrap="square">
              <a:spAutoFit/>
            </a:bodyPr>
            <a:lstStyle/>
            <a:p>
              <a:pPr algn="ctr">
                <a:lnSpc>
                  <a:spcPct val="150000"/>
                </a:lnSpc>
                <a:buClr>
                  <a:srgbClr val="000000"/>
                </a:buClr>
                <a:buFont typeface="Arial"/>
                <a:buNone/>
              </a:pPr>
              <a:r>
                <a:rPr lang="vi-VN" sz="4000" kern="0" smtClea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nn-NO" sz="4000" b="1" kern="0">
                  <a:latin typeface="Arial"/>
                  <a:ea typeface="Calibri" panose="020F0502020204030204" pitchFamily="34" charset="0"/>
                  <a:cs typeface="Times New Roman" panose="02020603050405020304" pitchFamily="18" charset="0"/>
                  <a:sym typeface="Arial"/>
                </a:rPr>
                <a:t>“Bài 13. Hai mặt phẳng song song</a:t>
              </a:r>
              <a:r>
                <a:rPr lang="nn-NO" sz="4000" b="1" kern="0" smtClean="0">
                  <a:latin typeface="Arial"/>
                  <a:ea typeface="Calibri" panose="020F0502020204030204" pitchFamily="34" charset="0"/>
                  <a:cs typeface="Times New Roman" panose="02020603050405020304" pitchFamily="18" charset="0"/>
                  <a:sym typeface="Arial"/>
                </a:rPr>
                <a:t>”.</a:t>
              </a:r>
              <a:endParaRPr lang="pt-BR" sz="4000" b="1" kern="0" dirty="0">
                <a:latin typeface="Arial"/>
                <a:ea typeface="Calibri" panose="020F0502020204030204" pitchFamily="34" charset="0"/>
                <a:cs typeface="Times New Roman" panose="02020603050405020304" pitchFamily="18" charset="0"/>
                <a:sym typeface="Arial"/>
              </a:endParaRPr>
            </a:p>
          </p:txBody>
        </p:sp>
      </p:grpSp>
      <p:pic>
        <p:nvPicPr>
          <p:cNvPr id="29" name="Picture 7"/>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21194222">
            <a:off x="16012971" y="8124881"/>
            <a:ext cx="1930447" cy="2078544"/>
          </a:xfrm>
          <a:prstGeom prst="rect">
            <a:avLst/>
          </a:prstGeom>
        </p:spPr>
      </p:pic>
      <p:pic>
        <p:nvPicPr>
          <p:cNvPr id="3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590184" y="7419880"/>
            <a:ext cx="1796427" cy="2829020"/>
          </a:xfrm>
          <a:prstGeom prst="rect">
            <a:avLst/>
          </a:prstGeom>
        </p:spPr>
      </p:pic>
    </p:spTree>
    <p:extLst>
      <p:ext uri="{BB962C8B-B14F-4D97-AF65-F5344CB8AC3E}">
        <p14:creationId xmlns:p14="http://schemas.microsoft.com/office/powerpoint/2010/main" val="7455828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4953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8"/>
              </a:ext>
            </a:extLst>
          </a:blip>
          <a:srcRect/>
          <a:stretch>
            <a:fillRect/>
          </a:stretch>
        </p:blipFill>
        <p:spPr>
          <a:xfrm>
            <a:off x="5292777" y="6819901"/>
            <a:ext cx="8194623" cy="3124200"/>
          </a:xfrm>
          <a:prstGeom prst="rect">
            <a:avLst/>
          </a:prstGeom>
        </p:spPr>
      </p:pic>
      <p:pic>
        <p:nvPicPr>
          <p:cNvPr id="11" name="Picture 5"/>
          <p:cNvPicPr>
            <a:picLocks noChangeAspect="1"/>
          </p:cNvPicPr>
          <p:nvPr/>
        </p:nvPicPr>
        <p:blipFill>
          <a:blip r:embed="rId4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785137">
            <a:off x="15645306" y="663668"/>
            <a:ext cx="1532221" cy="1660944"/>
          </a:xfrm>
          <a:prstGeom prst="rect">
            <a:avLst/>
          </a:prstGeom>
        </p:spPr>
      </p:pic>
      <p:grpSp>
        <p:nvGrpSpPr>
          <p:cNvPr id="13" name="Group 12"/>
          <p:cNvGrpSpPr/>
          <p:nvPr/>
        </p:nvGrpSpPr>
        <p:grpSpPr>
          <a:xfrm>
            <a:off x="2154926" y="1339312"/>
            <a:ext cx="1976440" cy="1883404"/>
            <a:chOff x="3406404" y="3088476"/>
            <a:chExt cx="1308629" cy="1214763"/>
          </a:xfrm>
          <a:solidFill>
            <a:srgbClr val="92D050"/>
          </a:solidFill>
        </p:grpSpPr>
        <p:grpSp>
          <p:nvGrpSpPr>
            <p:cNvPr id="14" name="Group 4"/>
            <p:cNvGrpSpPr/>
            <p:nvPr/>
          </p:nvGrpSpPr>
          <p:grpSpPr>
            <a:xfrm>
              <a:off x="3406404" y="3088476"/>
              <a:ext cx="1308629" cy="1214763"/>
              <a:chOff x="240953" y="-67507"/>
              <a:chExt cx="5882262" cy="6000744"/>
            </a:xfrm>
            <a:grpFill/>
          </p:grpSpPr>
          <p:sp>
            <p:nvSpPr>
              <p:cNvPr id="16" name="Freeform 5"/>
              <p:cNvSpPr/>
              <p:nvPr/>
            </p:nvSpPr>
            <p:spPr>
              <a:xfrm>
                <a:off x="240953" y="-67507"/>
                <a:ext cx="5882262" cy="6000744"/>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9966"/>
              </a:solidFill>
            </p:spPr>
          </p:sp>
        </p:grpSp>
        <p:sp>
          <p:nvSpPr>
            <p:cNvPr id="15" name="TextBox 15"/>
            <p:cNvSpPr txBox="1"/>
            <p:nvPr/>
          </p:nvSpPr>
          <p:spPr>
            <a:xfrm>
              <a:off x="3556585" y="3615173"/>
              <a:ext cx="1011619" cy="393959"/>
            </a:xfrm>
            <a:prstGeom prst="rect">
              <a:avLst/>
            </a:prstGeom>
            <a:noFill/>
          </p:spPr>
          <p:txBody>
            <a:bodyPr wrap="square" lIns="0" tIns="0" rIns="0" bIns="0" rtlCol="0" anchor="t">
              <a:spAutoFit/>
            </a:bodyPr>
            <a:lstStyle/>
            <a:p>
              <a:pPr algn="ctr">
                <a:lnSpc>
                  <a:spcPts val="4368"/>
                </a:lnSpc>
              </a:pPr>
              <a:r>
                <a:rPr lang="en-US" sz="6000" b="1" dirty="0">
                  <a:solidFill>
                    <a:schemeClr val="bg1"/>
                  </a:solidFill>
                  <a:latin typeface="Arial" panose="020B0604020202020204" pitchFamily="34" charset="0"/>
                  <a:cs typeface="Arial" panose="020B0604020202020204" pitchFamily="34" charset="0"/>
                </a:rPr>
                <a:t>01</a:t>
              </a:r>
            </a:p>
          </p:txBody>
        </p:sp>
      </p:grpSp>
      <p:sp>
        <p:nvSpPr>
          <p:cNvPr id="17" name="Rectangle 16"/>
          <p:cNvSpPr/>
          <p:nvPr/>
        </p:nvSpPr>
        <p:spPr>
          <a:xfrm>
            <a:off x="3336173" y="3811008"/>
            <a:ext cx="14480656" cy="1103892"/>
          </a:xfrm>
          <a:prstGeom prst="rect">
            <a:avLst/>
          </a:prstGeom>
        </p:spPr>
        <p:txBody>
          <a:bodyPr wrap="square">
            <a:spAutoFit/>
          </a:bodyPr>
          <a:lstStyle/>
          <a:p>
            <a:pPr algn="just">
              <a:lnSpc>
                <a:spcPct val="150000"/>
              </a:lnSpc>
              <a:tabLst>
                <a:tab pos="360045" algn="l"/>
                <a:tab pos="720090" algn="l"/>
              </a:tabLst>
            </a:pPr>
            <a:r>
              <a:rPr lang="vi-VN" sz="5000" b="1">
                <a:ea typeface="Calibri" panose="020F0502020204030204" pitchFamily="34" charset="0"/>
                <a:cs typeface="Arial" panose="020B0604020202020204" pitchFamily="34" charset="0"/>
              </a:rPr>
              <a:t>Đường thẳng song song với mặt phẳng </a:t>
            </a:r>
            <a:endParaRPr lang="vi-VN" sz="5000" b="1" dirty="0">
              <a:ea typeface="Calibri" panose="020F0502020204030204" pitchFamily="34" charset="0"/>
              <a:cs typeface="Arial" panose="020B0604020202020204" pitchFamily="34" charset="0"/>
            </a:endParaRPr>
          </a:p>
        </p:txBody>
      </p:sp>
      <p:pic>
        <p:nvPicPr>
          <p:cNvPr id="18" name="Picture 4"/>
          <p:cNvPicPr>
            <a:picLocks noChangeAspect="1"/>
          </p:cNvPicPr>
          <p:nvPr/>
        </p:nvPicPr>
        <p:blipFill>
          <a:blip r:embed="rId5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6200000">
            <a:off x="16584285" y="158947"/>
            <a:ext cx="1098542" cy="1658177"/>
          </a:xfrm>
          <a:prstGeom prst="rect">
            <a:avLst/>
          </a:prstGeom>
        </p:spPr>
      </p:pic>
    </p:spTree>
    <p:extLst>
      <p:ext uri="{BB962C8B-B14F-4D97-AF65-F5344CB8AC3E}">
        <p14:creationId xmlns:p14="http://schemas.microsoft.com/office/powerpoint/2010/main" val="4104915132"/>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33600" y="1253171"/>
            <a:ext cx="13749766" cy="838612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759923" y="636828"/>
            <a:ext cx="768154" cy="183439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89419">
            <a:off x="16203808" y="6526974"/>
            <a:ext cx="2110984" cy="1902524"/>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833489">
            <a:off x="199199" y="1236830"/>
            <a:ext cx="1965132" cy="1898809"/>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028700" y="7478236"/>
            <a:ext cx="2445044" cy="1983542"/>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5619047" y="1706336"/>
            <a:ext cx="2129994" cy="1637433"/>
          </a:xfrm>
          <a:prstGeom prst="rect">
            <a:avLst/>
          </a:prstGeom>
        </p:spPr>
      </p:pic>
      <p:sp>
        <p:nvSpPr>
          <p:cNvPr id="9" name="TextBox 9"/>
          <p:cNvSpPr txBox="1"/>
          <p:nvPr/>
        </p:nvSpPr>
        <p:spPr>
          <a:xfrm>
            <a:off x="2225822" y="4233245"/>
            <a:ext cx="13487120" cy="3000821"/>
          </a:xfrm>
          <a:prstGeom prst="rect">
            <a:avLst/>
          </a:prstGeom>
        </p:spPr>
        <p:txBody>
          <a:bodyPr wrap="square" lIns="0" tIns="0" rIns="0" bIns="0" rtlCol="0" anchor="t">
            <a:spAutoFit/>
          </a:bodyPr>
          <a:lstStyle/>
          <a:p>
            <a:pPr algn="ctr">
              <a:lnSpc>
                <a:spcPct val="150000"/>
              </a:lnSpc>
            </a:pPr>
            <a:r>
              <a:rPr lang="en-US" sz="6500" b="1" smtClean="0">
                <a:latin typeface="Arial" panose="020B0604020202020204" pitchFamily="34" charset="0"/>
                <a:cs typeface="Arial" panose="020B0604020202020204" pitchFamily="34" charset="0"/>
              </a:rPr>
              <a:t>CẢM ƠN CÁC EM ĐÃ CHÚ Ý LẮNG NGHE BÀI GIẢNG!</a:t>
            </a:r>
            <a:endParaRPr lang="en-US" sz="65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4963874"/>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04800" y="338728"/>
            <a:ext cx="17678399" cy="9605372"/>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7741627">
            <a:off x="16971265" y="211399"/>
            <a:ext cx="906242" cy="1367913"/>
          </a:xfrm>
          <a:prstGeom prst="rect">
            <a:avLst/>
          </a:prstGeom>
        </p:spPr>
      </p:pic>
      <p:pic>
        <p:nvPicPr>
          <p:cNvPr id="14" name="Picture 13"/>
          <p:cNvPicPr>
            <a:picLocks noChangeAspect="1"/>
          </p:cNvPicPr>
          <p:nvPr/>
        </p:nvPicPr>
        <p:blipFill>
          <a:blip r:embed="rId7" cstate="print">
            <a:duotone>
              <a:schemeClr val="accent2">
                <a:shade val="45000"/>
                <a:satMod val="135000"/>
              </a:schemeClr>
              <a:prstClr val="white"/>
            </a:duotone>
            <a:extLst>
              <a:ext uri="{BEBA8EAE-BF5A-486C-A8C5-ECC9F3942E4B}">
                <a14:imgProps xmlns:a14="http://schemas.microsoft.com/office/drawing/2010/main">
                  <a14:imgLayer r:embed="rId8">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29315" y="979185"/>
            <a:ext cx="1032846" cy="963915"/>
          </a:xfrm>
          <a:prstGeom prst="rect">
            <a:avLst/>
          </a:prstGeom>
        </p:spPr>
      </p:pic>
      <p:sp>
        <p:nvSpPr>
          <p:cNvPr id="20" name="TextBox 19"/>
          <p:cNvSpPr txBox="1"/>
          <p:nvPr/>
        </p:nvSpPr>
        <p:spPr>
          <a:xfrm>
            <a:off x="2133600" y="1181100"/>
            <a:ext cx="3581400" cy="707886"/>
          </a:xfrm>
          <a:prstGeom prst="rect">
            <a:avLst/>
          </a:prstGeom>
          <a:noFill/>
        </p:spPr>
        <p:txBody>
          <a:bodyPr wrap="square" rtlCol="0">
            <a:spAutoFit/>
          </a:bodyPr>
          <a:lstStyle/>
          <a:p>
            <a:r>
              <a:rPr lang="nl-NL" sz="4000" b="1" dirty="0" smtClean="0">
                <a:solidFill>
                  <a:srgbClr val="C00000"/>
                </a:solidFill>
                <a:latin typeface="Arial" panose="020B0604020202020204" pitchFamily="34" charset="0"/>
                <a:cs typeface="Arial" panose="020B0604020202020204" pitchFamily="34" charset="0"/>
              </a:rPr>
              <a:t>HĐ </a:t>
            </a:r>
            <a:r>
              <a:rPr lang="nl-NL" sz="4000" b="1" dirty="0">
                <a:solidFill>
                  <a:srgbClr val="C00000"/>
                </a:solidFill>
                <a:latin typeface="Arial" panose="020B0604020202020204" pitchFamily="34" charset="0"/>
                <a:cs typeface="Arial" panose="020B0604020202020204" pitchFamily="34" charset="0"/>
              </a:rPr>
              <a:t>1</a:t>
            </a:r>
            <a:r>
              <a:rPr lang="nl-NL" sz="4000" b="1" dirty="0" smtClean="0">
                <a:solidFill>
                  <a:srgbClr val="C00000"/>
                </a:solidFill>
                <a:latin typeface="Arial" panose="020B0604020202020204" pitchFamily="34" charset="0"/>
                <a:cs typeface="Arial" panose="020B0604020202020204" pitchFamily="34" charset="0"/>
              </a:rPr>
              <a:t>:</a:t>
            </a:r>
            <a:endParaRPr lang="en-US" sz="4000" dirty="0">
              <a:solidFill>
                <a:srgbClr val="C00000"/>
              </a:solidFill>
              <a:latin typeface="Arial" panose="020B0604020202020204" pitchFamily="34" charset="0"/>
              <a:cs typeface="Arial" panose="020B0604020202020204" pitchFamily="34" charset="0"/>
            </a:endParaRPr>
          </a:p>
        </p:txBody>
      </p:sp>
      <p:sp>
        <p:nvSpPr>
          <p:cNvPr id="11" name="Rectangle 3"/>
          <p:cNvSpPr>
            <a:spLocks noChangeArrowheads="1"/>
          </p:cNvSpPr>
          <p:nvPr/>
        </p:nvSpPr>
        <p:spPr bwMode="auto">
          <a:xfrm>
            <a:off x="1029315" y="2001441"/>
            <a:ext cx="16191885"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8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 sát</a:t>
            </a:r>
            <a:r>
              <a:rPr kumimoji="0" lang="en-US" altLang="en-US" sz="3800" b="0" i="0" u="none" strike="noStrike" cap="none" normalizeH="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hình ảnh khung thành bóng đá và nhận xét vị trí của xà ngang, cột dọc, thanh chống và thanh bên của khung thành với mặt đất.</a:t>
            </a:r>
            <a:endParaRPr kumimoji="0" lang="en-US" altLang="en-US" sz="3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21" name="Rectangle 20"/>
          <p:cNvSpPr/>
          <p:nvPr/>
        </p:nvSpPr>
        <p:spPr>
          <a:xfrm>
            <a:off x="4724400" y="3977567"/>
            <a:ext cx="3053743" cy="861133"/>
          </a:xfrm>
          <a:prstGeom prst="rect">
            <a:avLst/>
          </a:prstGeom>
        </p:spPr>
        <p:txBody>
          <a:bodyPr wrap="square">
            <a:spAutoFit/>
          </a:bodyPr>
          <a:lstStyle/>
          <a:p>
            <a:pPr>
              <a:lnSpc>
                <a:spcPct val="150000"/>
              </a:lnSpc>
            </a:pPr>
            <a:r>
              <a:rPr lang="nl-NL" sz="3800" b="1" u="sng" smtClean="0">
                <a:solidFill>
                  <a:schemeClr val="tx2"/>
                </a:solidFill>
                <a:latin typeface="Arial" panose="020B0604020202020204" pitchFamily="34" charset="0"/>
                <a:ea typeface="Calibri" panose="020F0502020204030204" pitchFamily="34" charset="0"/>
                <a:cs typeface="Arial" panose="020B0604020202020204" pitchFamily="34" charset="0"/>
              </a:rPr>
              <a:t>Trả lời:</a:t>
            </a:r>
            <a:endParaRPr lang="en-US" sz="3800" b="1" u="sng">
              <a:solidFill>
                <a:schemeClr val="tx2"/>
              </a:solidFill>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49000" y="4759451"/>
            <a:ext cx="6393561" cy="47274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6"/>
          <p:cNvSpPr/>
          <p:nvPr/>
        </p:nvSpPr>
        <p:spPr>
          <a:xfrm>
            <a:off x="1029315" y="5081498"/>
            <a:ext cx="9257685" cy="4478149"/>
          </a:xfrm>
          <a:prstGeom prst="rect">
            <a:avLst/>
          </a:prstGeom>
        </p:spPr>
        <p:txBody>
          <a:bodyPr wrap="square">
            <a:spAutoFit/>
          </a:bodyPr>
          <a:lstStyle/>
          <a:p>
            <a:pPr algn="just" fontAlgn="base">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Từ hình vẽ ta thấy:</a:t>
            </a:r>
            <a:endParaRPr lang="en-US" sz="3800">
              <a:latin typeface="Arial" panose="020B0604020202020204" pitchFamily="34" charset="0"/>
              <a:ea typeface="Arial" panose="020B0604020202020204" pitchFamily="34" charset="0"/>
              <a:cs typeface="Arial" panose="020B0604020202020204" pitchFamily="34" charset="0"/>
            </a:endParaRPr>
          </a:p>
          <a:p>
            <a:pPr algn="just" fontAlgn="base">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Xà ngang nằm phía trên và không có điểm chung với mặt đất;</a:t>
            </a:r>
            <a:endParaRPr lang="en-US" sz="3800">
              <a:latin typeface="Arial" panose="020B0604020202020204" pitchFamily="34" charset="0"/>
              <a:ea typeface="Arial" panose="020B0604020202020204" pitchFamily="34" charset="0"/>
              <a:cs typeface="Arial" panose="020B0604020202020204" pitchFamily="34" charset="0"/>
            </a:endParaRPr>
          </a:p>
          <a:p>
            <a:pPr algn="just" fontAlgn="base">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Cột dọc thẳng đứng và có 1 điểm chung với mặt </a:t>
            </a:r>
            <a:r>
              <a:rPr lang="en-US" sz="3800" smtClean="0">
                <a:solidFill>
                  <a:srgbClr val="000000"/>
                </a:solidFill>
                <a:latin typeface="Arial" panose="020B0604020202020204" pitchFamily="34" charset="0"/>
                <a:ea typeface="Times New Roman" panose="02020603050405020304" pitchFamily="18" charset="0"/>
                <a:cs typeface="Arial" panose="020B0604020202020204" pitchFamily="34" charset="0"/>
              </a:rPr>
              <a:t>đất</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800">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0515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anim calcmode="lin" valueType="num">
                                      <p:cBhvr>
                                        <p:cTn id="15" dur="500" fill="hold"/>
                                        <p:tgtEl>
                                          <p:spTgt spid="11"/>
                                        </p:tgtEl>
                                        <p:attrNameLst>
                                          <p:attrName>ppt_x</p:attrName>
                                        </p:attrNameLst>
                                      </p:cBhvr>
                                      <p:tavLst>
                                        <p:tav tm="0">
                                          <p:val>
                                            <p:strVal val="#ppt_x"/>
                                          </p:val>
                                        </p:tav>
                                        <p:tav tm="100000">
                                          <p:val>
                                            <p:strVal val="#ppt_x"/>
                                          </p:val>
                                        </p:tav>
                                      </p:tavLst>
                                    </p:anim>
                                    <p:anim calcmode="lin" valueType="num">
                                      <p:cBhvr>
                                        <p:cTn id="16" dur="5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wipe(left)">
                                      <p:cBhvr>
                                        <p:cTn id="31" dur="500"/>
                                        <p:tgtEl>
                                          <p:spTgt spid="7">
                                            <p:txEl>
                                              <p:pRg st="0" end="0"/>
                                            </p:txEl>
                                          </p:spTgt>
                                        </p:tgtEl>
                                      </p:cBhvr>
                                    </p:animEffect>
                                  </p:childTnLst>
                                </p:cTn>
                              </p:par>
                            </p:childTnLst>
                          </p:cTn>
                        </p:par>
                        <p:par>
                          <p:cTn id="32" fill="hold">
                            <p:stCondLst>
                              <p:cond delay="500"/>
                            </p:stCondLst>
                            <p:childTnLst>
                              <p:par>
                                <p:cTn id="33" presetID="14" presetClass="entr" presetSubtype="10" fill="hold" nodeType="after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5" dur="500"/>
                                        <p:tgtEl>
                                          <p:spTgt spid="7">
                                            <p:txEl>
                                              <p:pRg st="1" end="1"/>
                                            </p:txEl>
                                          </p:spTgt>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fade">
                                      <p:cBhvr>
                                        <p:cTn id="3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04800" y="338728"/>
            <a:ext cx="17678399" cy="9605372"/>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7741627">
            <a:off x="16971265" y="211399"/>
            <a:ext cx="906242" cy="1367913"/>
          </a:xfrm>
          <a:prstGeom prst="rect">
            <a:avLst/>
          </a:prstGeom>
        </p:spPr>
      </p:pic>
      <p:pic>
        <p:nvPicPr>
          <p:cNvPr id="14" name="Picture 13"/>
          <p:cNvPicPr>
            <a:picLocks noChangeAspect="1"/>
          </p:cNvPicPr>
          <p:nvPr/>
        </p:nvPicPr>
        <p:blipFill>
          <a:blip r:embed="rId7" cstate="print">
            <a:duotone>
              <a:schemeClr val="accent2">
                <a:shade val="45000"/>
                <a:satMod val="135000"/>
              </a:schemeClr>
              <a:prstClr val="white"/>
            </a:duotone>
            <a:extLst>
              <a:ext uri="{BEBA8EAE-BF5A-486C-A8C5-ECC9F3942E4B}">
                <a14:imgProps xmlns:a14="http://schemas.microsoft.com/office/drawing/2010/main">
                  <a14:imgLayer r:embed="rId8">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29315" y="979185"/>
            <a:ext cx="1032846" cy="963915"/>
          </a:xfrm>
          <a:prstGeom prst="rect">
            <a:avLst/>
          </a:prstGeom>
        </p:spPr>
      </p:pic>
      <p:sp>
        <p:nvSpPr>
          <p:cNvPr id="20" name="TextBox 19"/>
          <p:cNvSpPr txBox="1"/>
          <p:nvPr/>
        </p:nvSpPr>
        <p:spPr>
          <a:xfrm>
            <a:off x="2133600" y="1181100"/>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HĐ </a:t>
            </a:r>
            <a:r>
              <a:rPr kumimoji="0" lang="nl-NL"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a:t>
            </a:r>
            <a:r>
              <a:rPr kumimoji="0" lang="nl-NL" sz="40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1" name="Rectangle 3"/>
          <p:cNvSpPr>
            <a:spLocks noChangeArrowheads="1"/>
          </p:cNvSpPr>
          <p:nvPr/>
        </p:nvSpPr>
        <p:spPr bwMode="auto">
          <a:xfrm>
            <a:off x="1029315" y="2001441"/>
            <a:ext cx="16191885"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n-US" altLang="en-US" sz="38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Quan sát hình ảnh khung thành bóng đá và nhận xét vị trí của xà ngang, cột dọc, thanh chống và thanh bên của khung thành với mặt đất.</a:t>
            </a:r>
            <a:endParaRPr kumimoji="0" lang="en-US" altLang="en-US" sz="3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Rectangle 20"/>
          <p:cNvSpPr/>
          <p:nvPr/>
        </p:nvSpPr>
        <p:spPr>
          <a:xfrm>
            <a:off x="4724400" y="3977567"/>
            <a:ext cx="3053743" cy="86113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sng"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Trả lời:</a:t>
            </a:r>
            <a:endParaRPr kumimoji="0" lang="en-US" sz="38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1029315" y="5081498"/>
            <a:ext cx="9181485" cy="4478149"/>
          </a:xfrm>
          <a:prstGeom prst="rect">
            <a:avLst/>
          </a:prstGeom>
        </p:spPr>
        <p:txBody>
          <a:bodyPr wrap="square">
            <a:spAutoFit/>
          </a:bodyPr>
          <a:lstStyle/>
          <a:p>
            <a:pPr marL="0" marR="0" lvl="0" indent="0" algn="just" defTabSz="914400" rtl="0" eaLnBrk="1" fontAlgn="base"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Từ hình vẽ ta thấy:</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base"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Thanh chống nằm xiên và có 1 điểm chung với mặt đất;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base"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Thanh bên nằm hoàn toàn trên mặt đất, có vô số điểm chung với mặt đất.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49000" y="4759451"/>
            <a:ext cx="6393561" cy="47274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66568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1"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342900"/>
            <a:ext cx="17373599" cy="96012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50317">
            <a:off x="16913279" y="8600576"/>
            <a:ext cx="938295" cy="1416295"/>
          </a:xfrm>
          <a:prstGeom prst="rect">
            <a:avLst/>
          </a:prstGeom>
        </p:spPr>
      </p:pic>
      <p:sp>
        <p:nvSpPr>
          <p:cNvPr id="16" name="Freeform 5"/>
          <p:cNvSpPr/>
          <p:nvPr/>
        </p:nvSpPr>
        <p:spPr>
          <a:xfrm rot="1171939" flipH="1">
            <a:off x="404435" y="538290"/>
            <a:ext cx="1335114" cy="966176"/>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17" name="Group 16"/>
          <p:cNvGrpSpPr/>
          <p:nvPr/>
        </p:nvGrpSpPr>
        <p:grpSpPr>
          <a:xfrm>
            <a:off x="6196050" y="342900"/>
            <a:ext cx="5895897" cy="1436835"/>
            <a:chOff x="5868874" y="411479"/>
            <a:chExt cx="4724400" cy="1436835"/>
          </a:xfrm>
        </p:grpSpPr>
        <p:sp>
          <p:nvSpPr>
            <p:cNvPr id="18" name="Round Same Side Corner Rectangle 17"/>
            <p:cNvSpPr/>
            <p:nvPr/>
          </p:nvSpPr>
          <p:spPr>
            <a:xfrm flipH="1" flipV="1">
              <a:off x="6019800" y="411479"/>
              <a:ext cx="4422548" cy="1436835"/>
            </a:xfrm>
            <a:prstGeom prst="round2SameRect">
              <a:avLst>
                <a:gd name="adj1" fmla="val 36667"/>
                <a:gd name="adj2" fmla="val 0"/>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868874" y="761192"/>
              <a:ext cx="4724400" cy="861774"/>
            </a:xfrm>
            <a:prstGeom prst="rect">
              <a:avLst/>
            </a:prstGeom>
            <a:noFill/>
          </p:spPr>
          <p:txBody>
            <a:bodyPr wrap="square" rtlCol="0">
              <a:spAutoFit/>
            </a:bodyPr>
            <a:lstStyle/>
            <a:p>
              <a:pPr algn="ctr"/>
              <a:r>
                <a:rPr lang="en-US" sz="5000" b="1" smtClean="0">
                  <a:solidFill>
                    <a:schemeClr val="bg1"/>
                  </a:solidFill>
                  <a:latin typeface="Arial" panose="020B0604020202020204" pitchFamily="34" charset="0"/>
                  <a:cs typeface="Arial" panose="020B0604020202020204" pitchFamily="34" charset="0"/>
                </a:rPr>
                <a:t>KẾT LUẬN</a:t>
              </a:r>
              <a:endParaRPr lang="en-US" sz="5000" b="1" dirty="0">
                <a:solidFill>
                  <a:schemeClr val="bg1"/>
                </a:solidFill>
                <a:latin typeface="Arial" panose="020B0604020202020204" pitchFamily="34" charset="0"/>
                <a:cs typeface="Arial" panose="020B0604020202020204" pitchFamily="34" charset="0"/>
              </a:endParaRPr>
            </a:p>
          </p:txBody>
        </p:sp>
      </p:grpSp>
      <p:sp>
        <p:nvSpPr>
          <p:cNvPr id="10" name="Rectangle 9"/>
          <p:cNvSpPr/>
          <p:nvPr/>
        </p:nvSpPr>
        <p:spPr>
          <a:xfrm>
            <a:off x="1096055" y="2338655"/>
            <a:ext cx="16154400" cy="2881045"/>
          </a:xfrm>
          <a:prstGeom prst="rect">
            <a:avLst/>
          </a:prstGeom>
        </p:spPr>
        <p:txBody>
          <a:bodyPr wrap="square">
            <a:spAutoFit/>
          </a:bodyPr>
          <a:lstStyle/>
          <a:p>
            <a:pPr lvl="0" algn="just">
              <a:lnSpc>
                <a:spcPct val="150000"/>
              </a:lnSpc>
            </a:pPr>
            <a:r>
              <a:rPr lang="vi-VN" sz="4200">
                <a:solidFill>
                  <a:schemeClr val="tx2"/>
                </a:solidFill>
                <a:ea typeface="Times New Roman" panose="02020603050405020304" pitchFamily="18" charset="0"/>
                <a:cs typeface="Arial" panose="020B0604020202020204" pitchFamily="34" charset="0"/>
              </a:rPr>
              <a:t>Cho đường thẳng d và mặt phẳng (</a:t>
            </a:r>
            <a:r>
              <a:rPr lang="el-GR" sz="4200">
                <a:solidFill>
                  <a:schemeClr val="tx2"/>
                </a:solidFill>
                <a:latin typeface="Arial" panose="020B0604020202020204" pitchFamily="34" charset="0"/>
                <a:ea typeface="Times New Roman" panose="02020603050405020304" pitchFamily="18" charset="0"/>
                <a:cs typeface="Arial" panose="020B0604020202020204" pitchFamily="34" charset="0"/>
              </a:rPr>
              <a:t>α). </a:t>
            </a:r>
            <a:r>
              <a:rPr lang="vi-VN" sz="4200">
                <a:solidFill>
                  <a:schemeClr val="tx2"/>
                </a:solidFill>
                <a:ea typeface="Times New Roman" panose="02020603050405020304" pitchFamily="18" charset="0"/>
                <a:cs typeface="Arial" panose="020B0604020202020204" pitchFamily="34" charset="0"/>
              </a:rPr>
              <a:t>Nếu d và (</a:t>
            </a:r>
            <a:r>
              <a:rPr lang="el-GR" sz="4200">
                <a:solidFill>
                  <a:schemeClr val="tx2"/>
                </a:solidFill>
                <a:latin typeface="Arial" panose="020B0604020202020204" pitchFamily="34" charset="0"/>
                <a:ea typeface="Times New Roman" panose="02020603050405020304" pitchFamily="18" charset="0"/>
                <a:cs typeface="Arial" panose="020B0604020202020204" pitchFamily="34" charset="0"/>
              </a:rPr>
              <a:t>α) </a:t>
            </a:r>
            <a:r>
              <a:rPr lang="vi-VN" sz="4200">
                <a:solidFill>
                  <a:schemeClr val="tx2"/>
                </a:solidFill>
                <a:ea typeface="Times New Roman" panose="02020603050405020304" pitchFamily="18" charset="0"/>
                <a:cs typeface="Arial" panose="020B0604020202020204" pitchFamily="34" charset="0"/>
              </a:rPr>
              <a:t>không có điểm chung thì ta nói d song song với (</a:t>
            </a:r>
            <a:r>
              <a:rPr lang="el-GR" sz="4200">
                <a:solidFill>
                  <a:schemeClr val="tx2"/>
                </a:solidFill>
                <a:latin typeface="Arial" panose="020B0604020202020204" pitchFamily="34" charset="0"/>
                <a:ea typeface="Times New Roman" panose="02020603050405020304" pitchFamily="18" charset="0"/>
                <a:cs typeface="Arial" panose="020B0604020202020204" pitchFamily="34" charset="0"/>
              </a:rPr>
              <a:t>α) </a:t>
            </a:r>
            <a:r>
              <a:rPr lang="vi-VN" sz="4200">
                <a:solidFill>
                  <a:schemeClr val="tx2"/>
                </a:solidFill>
                <a:ea typeface="Times New Roman" panose="02020603050405020304" pitchFamily="18" charset="0"/>
                <a:cs typeface="Arial" panose="020B0604020202020204" pitchFamily="34" charset="0"/>
              </a:rPr>
              <a:t>hay (</a:t>
            </a:r>
            <a:r>
              <a:rPr lang="el-GR" sz="4200">
                <a:solidFill>
                  <a:schemeClr val="tx2"/>
                </a:solidFill>
                <a:latin typeface="Arial" panose="020B0604020202020204" pitchFamily="34" charset="0"/>
                <a:ea typeface="Times New Roman" panose="02020603050405020304" pitchFamily="18" charset="0"/>
                <a:cs typeface="Arial" panose="020B0604020202020204" pitchFamily="34" charset="0"/>
              </a:rPr>
              <a:t>α) </a:t>
            </a:r>
            <a:r>
              <a:rPr lang="vi-VN" sz="4200">
                <a:solidFill>
                  <a:schemeClr val="tx2"/>
                </a:solidFill>
                <a:ea typeface="Times New Roman" panose="02020603050405020304" pitchFamily="18" charset="0"/>
                <a:cs typeface="Arial" panose="020B0604020202020204" pitchFamily="34" charset="0"/>
              </a:rPr>
              <a:t>song song với d và kí hiệu là d // (</a:t>
            </a:r>
            <a:r>
              <a:rPr lang="el-GR" sz="4200">
                <a:solidFill>
                  <a:schemeClr val="tx2"/>
                </a:solidFill>
                <a:latin typeface="Arial" panose="020B0604020202020204" pitchFamily="34" charset="0"/>
                <a:ea typeface="Times New Roman" panose="02020603050405020304" pitchFamily="18" charset="0"/>
                <a:cs typeface="Arial" panose="020B0604020202020204" pitchFamily="34" charset="0"/>
              </a:rPr>
              <a:t>α) </a:t>
            </a:r>
            <a:r>
              <a:rPr lang="vi-VN" sz="4200">
                <a:solidFill>
                  <a:schemeClr val="tx2"/>
                </a:solidFill>
                <a:ea typeface="Times New Roman" panose="02020603050405020304" pitchFamily="18" charset="0"/>
                <a:cs typeface="Arial" panose="020B0604020202020204" pitchFamily="34" charset="0"/>
              </a:rPr>
              <a:t>hay (</a:t>
            </a:r>
            <a:r>
              <a:rPr lang="el-GR" sz="4200">
                <a:solidFill>
                  <a:schemeClr val="tx2"/>
                </a:solidFill>
                <a:latin typeface="Arial" panose="020B0604020202020204" pitchFamily="34" charset="0"/>
                <a:ea typeface="Times New Roman" panose="02020603050405020304" pitchFamily="18" charset="0"/>
                <a:cs typeface="Arial" panose="020B0604020202020204" pitchFamily="34" charset="0"/>
              </a:rPr>
              <a:t>α) //</a:t>
            </a:r>
            <a:r>
              <a:rPr lang="vi-VN" sz="4200">
                <a:solidFill>
                  <a:schemeClr val="tx2"/>
                </a:solidFill>
                <a:ea typeface="Times New Roman" panose="02020603050405020304" pitchFamily="18" charset="0"/>
                <a:cs typeface="Arial" panose="020B0604020202020204" pitchFamily="34" charset="0"/>
              </a:rPr>
              <a:t>d.</a:t>
            </a:r>
          </a:p>
        </p:txBody>
      </p:sp>
      <p:pic>
        <p:nvPicPr>
          <p:cNvPr id="20" name="Picture 5"/>
          <p:cNvPicPr>
            <a:picLocks noChangeAspect="1"/>
          </p:cNvPicPr>
          <p:nvPr/>
        </p:nvPicPr>
        <p:blipFill>
          <a:blip r:embed="rId9"/>
          <a:srcRect/>
          <a:stretch>
            <a:fillRect/>
          </a:stretch>
        </p:blipFill>
        <p:spPr>
          <a:xfrm>
            <a:off x="5689081" y="6564720"/>
            <a:ext cx="6909833" cy="3653575"/>
          </a:xfrm>
          <a:prstGeom prst="rect">
            <a:avLst/>
          </a:prstGeom>
        </p:spPr>
      </p:pic>
    </p:spTree>
    <p:extLst>
      <p:ext uri="{BB962C8B-B14F-4D97-AF65-F5344CB8AC3E}">
        <p14:creationId xmlns:p14="http://schemas.microsoft.com/office/powerpoint/2010/main" val="27114915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342900"/>
            <a:ext cx="17373599" cy="96012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Rectangle 8"/>
              <p:cNvSpPr/>
              <p:nvPr/>
            </p:nvSpPr>
            <p:spPr>
              <a:xfrm>
                <a:off x="1117137" y="723900"/>
                <a:ext cx="15951663" cy="424731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sng"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Ngoài ra:</a:t>
                </a:r>
              </a:p>
              <a:p>
                <a:pPr marL="571500" marR="0" lvl="0" indent="-571500" algn="just" defTabSz="914400" rtl="0" eaLnBrk="1" fontAlgn="auto" latinLnBrk="0" hangingPunct="1">
                  <a:lnSpc>
                    <a:spcPct val="150000"/>
                  </a:lnSpc>
                  <a:spcBef>
                    <a:spcPts val="0"/>
                  </a:spcBef>
                  <a:spcAft>
                    <a:spcPts val="0"/>
                  </a:spcAft>
                  <a:buClrTx/>
                  <a:buSzTx/>
                  <a:buFontTx/>
                  <a:buChar char="-"/>
                  <a:tabLst/>
                  <a:defRPr/>
                </a:pP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Nếu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 và (</a:t>
                </a:r>
                <a:r>
                  <a:rPr kumimoji="0" lang="el-GR" sz="3600" b="0" i="0" u="none" strike="noStrike" kern="1200" cap="none" spc="0" normalizeH="0" baseline="0" noProof="0">
                    <a:ln>
                      <a:noFill/>
                    </a:ln>
                    <a:solidFill>
                      <a:prstClr val="black"/>
                    </a:solidFill>
                    <a:effectLst/>
                    <a:uLnTx/>
                    <a:uFillTx/>
                    <a:latin typeface="Calibri"/>
                    <a:ea typeface="Times New Roman" panose="02020603050405020304" pitchFamily="18" charset="0"/>
                    <a:cs typeface="Arial" panose="020B0604020202020204" pitchFamily="34" charset="0"/>
                  </a:rPr>
                  <a:t>α)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có một điểm chung duy nhất M thì ta nói d và (</a:t>
                </a:r>
                <a:r>
                  <a:rPr kumimoji="0" lang="el-GR" sz="3600" b="0" i="0" u="none" strike="noStrike" kern="1200" cap="none" spc="0" normalizeH="0" baseline="0" noProof="0">
                    <a:ln>
                      <a:noFill/>
                    </a:ln>
                    <a:solidFill>
                      <a:prstClr val="black"/>
                    </a:solidFill>
                    <a:effectLst/>
                    <a:uLnTx/>
                    <a:uFillTx/>
                    <a:latin typeface="Calibri"/>
                    <a:ea typeface="Times New Roman" panose="02020603050405020304" pitchFamily="18" charset="0"/>
                    <a:cs typeface="Arial" panose="020B0604020202020204" pitchFamily="34" charset="0"/>
                  </a:rPr>
                  <a:t>α)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cắt nhau tại điểm M và kí hiệu </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3600" b="0" i="0" u="none" strike="noStrike" kern="1200" cap="none" spc="0" normalizeH="0" baseline="0" noProof="0" smtClean="0">
                    <a:ln>
                      <a:noFill/>
                    </a:ln>
                    <a:solidFill>
                      <a:prstClr val="black"/>
                    </a:solidFill>
                    <a:effectLst/>
                    <a:uLnTx/>
                    <a:uFillTx/>
                    <a:latin typeface="Calibri"/>
                    <a:ea typeface="Times New Roman" panose="02020603050405020304" pitchFamily="18" charset="0"/>
                    <a:cs typeface="Arial" panose="020B0604020202020204" pitchFamily="34" charset="0"/>
                  </a:rPr>
                  <a:t> </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3600" b="0" i="0" u="none" strike="noStrike" kern="1200" cap="none" spc="0" normalizeH="0" baseline="0" noProof="0" smtClean="0">
                    <a:ln>
                      <a:noFill/>
                    </a:ln>
                    <a:solidFill>
                      <a:prstClr val="black"/>
                    </a:solidFill>
                    <a:effectLst/>
                    <a:uLnTx/>
                    <a:uFillTx/>
                    <a:latin typeface="Calibri"/>
                    <a:ea typeface="Times New Roman" panose="02020603050405020304" pitchFamily="18" charset="0"/>
                    <a:cs typeface="Arial" panose="020B0604020202020204" pitchFamily="34" charset="0"/>
                  </a:rPr>
                  <a:t> </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l-GR" sz="3600" b="0" i="0" u="none" strike="noStrike" kern="1200" cap="none" spc="0" normalizeH="0" baseline="0" noProof="0">
                    <a:ln>
                      <a:noFill/>
                    </a:ln>
                    <a:solidFill>
                      <a:prstClr val="black"/>
                    </a:solidFill>
                    <a:effectLst/>
                    <a:uLnTx/>
                    <a:uFillTx/>
                    <a:latin typeface="Calibri"/>
                    <a:ea typeface="Times New Roman" panose="02020603050405020304" pitchFamily="18" charset="0"/>
                    <a:cs typeface="Arial" panose="020B0604020202020204" pitchFamily="34" charset="0"/>
                  </a:rPr>
                  <a:t>α</a:t>
                </a:r>
                <a:r>
                  <a:rPr kumimoji="0" lang="el-GR" sz="3600" b="0" i="0" u="none" strike="noStrike" kern="1200" cap="none" spc="0" normalizeH="0" baseline="0" noProof="0" smtClean="0">
                    <a:ln>
                      <a:noFill/>
                    </a:ln>
                    <a:solidFill>
                      <a:prstClr val="black"/>
                    </a:solidFill>
                    <a:effectLst/>
                    <a:uLnTx/>
                    <a:uFillTx/>
                    <a:latin typeface="Calibri"/>
                    <a:ea typeface="Times New Roman" panose="02020603050405020304" pitchFamily="18" charset="0"/>
                    <a:cs typeface="Arial" panose="020B0604020202020204" pitchFamily="34" charset="0"/>
                  </a:rPr>
                  <a:t>)</a:t>
                </a:r>
                <a:r>
                  <a:rPr kumimoji="0" lang="en-US" sz="3600" b="0" i="0" u="none" strike="noStrike" kern="1200" cap="none" spc="0" normalizeH="0" baseline="0" noProof="0" smtClean="0">
                    <a:ln>
                      <a:noFill/>
                    </a:ln>
                    <a:solidFill>
                      <a:prstClr val="black"/>
                    </a:solidFill>
                    <a:effectLst/>
                    <a:uLnTx/>
                    <a:uFillTx/>
                    <a:latin typeface="Calibri"/>
                    <a:ea typeface="Times New Roman" panose="02020603050405020304" pitchFamily="18" charset="0"/>
                    <a:cs typeface="Arial" panose="020B0604020202020204" pitchFamily="34" charset="0"/>
                  </a:rPr>
                  <a:t> </a:t>
                </a:r>
                <a:r>
                  <a:rPr kumimoji="0" lang="el-GR" sz="3600" b="0" i="0" u="none" strike="noStrike" kern="1200" cap="none" spc="0" normalizeH="0" baseline="0" noProof="0" smtClean="0">
                    <a:ln>
                      <a:noFill/>
                    </a:ln>
                    <a:solidFill>
                      <a:prstClr val="black"/>
                    </a:solidFill>
                    <a:effectLst/>
                    <a:uLnTx/>
                    <a:uFillTx/>
                    <a:latin typeface="Calibri"/>
                    <a:ea typeface="Times New Roman" panose="02020603050405020304" pitchFamily="18" charset="0"/>
                    <a:cs typeface="Arial" panose="020B0604020202020204" pitchFamily="34" charset="0"/>
                  </a:rPr>
                  <a:t>=</a:t>
                </a:r>
                <a:r>
                  <a:rPr kumimoji="0" lang="en-US" sz="3600" b="0" i="0" u="none" strike="noStrike" kern="1200" cap="none" spc="0" normalizeH="0" baseline="0" noProof="0" smtClean="0">
                    <a:ln>
                      <a:noFill/>
                    </a:ln>
                    <a:solidFill>
                      <a:prstClr val="black"/>
                    </a:solidFill>
                    <a:effectLst/>
                    <a:uLnTx/>
                    <a:uFillTx/>
                    <a:latin typeface="Calibri"/>
                    <a:ea typeface="Times New Roman" panose="02020603050405020304" pitchFamily="18" charset="0"/>
                    <a:cs typeface="Arial" panose="020B0604020202020204" pitchFamily="34" charset="0"/>
                  </a:rPr>
                  <a:t> </a:t>
                </a:r>
                <a:r>
                  <a:rPr kumimoji="0" lang="el-GR" sz="3600" b="0" i="0" u="none" strike="noStrike" kern="1200" cap="none" spc="0" normalizeH="0" baseline="0" noProof="0" smtClean="0">
                    <a:ln>
                      <a:noFill/>
                    </a:ln>
                    <a:solidFill>
                      <a:prstClr val="black"/>
                    </a:solidFill>
                    <a:effectLst/>
                    <a:uLnTx/>
                    <a:uFillTx/>
                    <a:latin typeface="Calibri"/>
                    <a:ea typeface="Times New Roman" panose="02020603050405020304" pitchFamily="18" charset="0"/>
                    <a:cs typeface="Arial" panose="020B0604020202020204" pitchFamily="34" charset="0"/>
                  </a:rPr>
                  <a:t>{</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 hay </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3600" b="0" i="0" u="none" strike="noStrike" kern="1200" cap="none" spc="0" normalizeH="0" baseline="0" noProof="0" smtClean="0">
                    <a:ln>
                      <a:noFill/>
                    </a:ln>
                    <a:solidFill>
                      <a:prstClr val="black"/>
                    </a:solidFill>
                    <a:effectLst/>
                    <a:uLnTx/>
                    <a:uFillTx/>
                    <a:latin typeface="Calibri"/>
                    <a:ea typeface="Times New Roman" panose="02020603050405020304" pitchFamily="18" charset="0"/>
                    <a:cs typeface="Arial" panose="020B0604020202020204" pitchFamily="34" charset="0"/>
                  </a:rPr>
                  <a:t> </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3600" b="0" i="0" u="none" strike="noStrike" kern="1200" cap="none" spc="0" normalizeH="0" baseline="0" noProof="0" smtClean="0">
                    <a:ln>
                      <a:noFill/>
                    </a:ln>
                    <a:solidFill>
                      <a:prstClr val="black"/>
                    </a:solidFill>
                    <a:effectLst/>
                    <a:uLnTx/>
                    <a:uFillTx/>
                    <a:latin typeface="Calibri"/>
                    <a:ea typeface="Times New Roman" panose="02020603050405020304" pitchFamily="18" charset="0"/>
                    <a:cs typeface="Arial" panose="020B0604020202020204" pitchFamily="34" charset="0"/>
                  </a:rPr>
                  <a:t> </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l-GR" sz="3600" b="0" i="0" u="none" strike="noStrike" kern="1200" cap="none" spc="0" normalizeH="0" baseline="0" noProof="0">
                    <a:ln>
                      <a:noFill/>
                    </a:ln>
                    <a:solidFill>
                      <a:prstClr val="black"/>
                    </a:solidFill>
                    <a:effectLst/>
                    <a:uLnTx/>
                    <a:uFillTx/>
                    <a:latin typeface="Calibri"/>
                    <a:ea typeface="Times New Roman" panose="02020603050405020304" pitchFamily="18" charset="0"/>
                    <a:cs typeface="Arial" panose="020B0604020202020204" pitchFamily="34" charset="0"/>
                  </a:rPr>
                  <a:t>α</a:t>
                </a:r>
                <a:r>
                  <a:rPr kumimoji="0" lang="el-GR" sz="3600" b="0" i="0" u="none" strike="noStrike" kern="1200" cap="none" spc="0" normalizeH="0" baseline="0" noProof="0" smtClean="0">
                    <a:ln>
                      <a:noFill/>
                    </a:ln>
                    <a:solidFill>
                      <a:prstClr val="black"/>
                    </a:solidFill>
                    <a:effectLst/>
                    <a:uLnTx/>
                    <a:uFillTx/>
                    <a:latin typeface="Calibri"/>
                    <a:ea typeface="Times New Roman" panose="02020603050405020304" pitchFamily="18" charset="0"/>
                    <a:cs typeface="Arial" panose="020B0604020202020204" pitchFamily="34" charset="0"/>
                  </a:rPr>
                  <a:t>)</a:t>
                </a:r>
                <a:r>
                  <a:rPr kumimoji="0" lang="en-US" sz="3600" b="0" i="0" u="none" strike="noStrike" kern="1200" cap="none" spc="0" normalizeH="0" baseline="0" noProof="0" smtClean="0">
                    <a:ln>
                      <a:noFill/>
                    </a:ln>
                    <a:solidFill>
                      <a:prstClr val="black"/>
                    </a:solidFill>
                    <a:effectLst/>
                    <a:uLnTx/>
                    <a:uFillTx/>
                    <a:latin typeface="Calibri"/>
                    <a:ea typeface="Times New Roman" panose="02020603050405020304" pitchFamily="18" charset="0"/>
                    <a:cs typeface="Arial" panose="020B0604020202020204" pitchFamily="34" charset="0"/>
                  </a:rPr>
                  <a:t> </a:t>
                </a:r>
                <a:r>
                  <a:rPr kumimoji="0" lang="el-GR" sz="3600" b="0" i="0" u="none" strike="noStrike" kern="1200" cap="none" spc="0" normalizeH="0" baseline="0" noProof="0" smtClean="0">
                    <a:ln>
                      <a:noFill/>
                    </a:ln>
                    <a:solidFill>
                      <a:prstClr val="black"/>
                    </a:solidFill>
                    <a:effectLst/>
                    <a:uLnTx/>
                    <a:uFillTx/>
                    <a:latin typeface="Calibri"/>
                    <a:ea typeface="Times New Roman" panose="02020603050405020304" pitchFamily="18" charset="0"/>
                    <a:cs typeface="Arial" panose="020B0604020202020204" pitchFamily="34" charset="0"/>
                  </a:rPr>
                  <a:t>=</a:t>
                </a:r>
                <a:r>
                  <a:rPr kumimoji="0" lang="en-US" sz="3600" b="0" i="0" u="none" strike="noStrike" kern="1200" cap="none" spc="0" normalizeH="0" baseline="0" noProof="0" smtClean="0">
                    <a:ln>
                      <a:noFill/>
                    </a:ln>
                    <a:solidFill>
                      <a:prstClr val="black"/>
                    </a:solidFill>
                    <a:effectLst/>
                    <a:uLnTx/>
                    <a:uFillTx/>
                    <a:latin typeface="Calibri"/>
                    <a:ea typeface="Times New Roman" panose="02020603050405020304" pitchFamily="18" charset="0"/>
                    <a:cs typeface="Arial" panose="020B0604020202020204" pitchFamily="34" charset="0"/>
                  </a:rPr>
                  <a:t> </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a:t>
                </a:r>
                <a:endParaRPr kumimoji="0" lang="en-US" sz="3600" b="0" i="0" u="none" strike="noStrike" kern="1200" cap="none" spc="0" normalizeH="0" baseline="0" noProof="0">
                  <a:ln>
                    <a:noFill/>
                  </a:ln>
                  <a:solidFill>
                    <a:prstClr val="black"/>
                  </a:solidFill>
                  <a:effectLst/>
                  <a:uLnTx/>
                  <a:uFillTx/>
                  <a:latin typeface="Calibri"/>
                  <a:ea typeface="Times New Roman" panose="02020603050405020304" pitchFamily="18"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Tx/>
                  <a:buChar char="-"/>
                  <a:tabLst/>
                  <a:defRPr/>
                </a:pPr>
                <a:r>
                  <a:rPr kumimoji="0" lang="en-US" sz="3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Nếu </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 và </a:t>
                </a:r>
                <a14:m>
                  <m:oMath xmlns:m="http://schemas.openxmlformats.org/officeDocument/2006/math">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𝛼</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có nhiều hơn một điểm chung thì ta nói d nằm trong </a:t>
                </a:r>
                <a14:m>
                  <m:oMath xmlns:m="http://schemas.openxmlformats.org/officeDocument/2006/math">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𝛼</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𝛼</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chứa d và kí hiệu </a:t>
                </a:r>
                <a14:m>
                  <m:oMath xmlns:m="http://schemas.openxmlformats.org/officeDocument/2006/math">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𝑑</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𝛼</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𝛼</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𝑑</m:t>
                    </m:r>
                  </m:oMath>
                </a14:m>
                <a:r>
                  <a:rPr kumimoji="0" lang="en-US" sz="3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117137" y="723900"/>
                <a:ext cx="15951663" cy="4247317"/>
              </a:xfrm>
              <a:prstGeom prst="rect">
                <a:avLst/>
              </a:prstGeom>
              <a:blipFill>
                <a:blip r:embed="rId3"/>
                <a:stretch>
                  <a:fillRect l="-1146" r="-1185" b="-2155"/>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184110" y="5713257"/>
            <a:ext cx="14781215" cy="3412603"/>
          </a:xfrm>
          <a:prstGeom prst="rect">
            <a:avLst/>
          </a:prstGeom>
        </p:spPr>
      </p:pic>
      <p:sp>
        <p:nvSpPr>
          <p:cNvPr id="13" name="Freeform 5"/>
          <p:cNvSpPr/>
          <p:nvPr/>
        </p:nvSpPr>
        <p:spPr>
          <a:xfrm>
            <a:off x="16233001" y="8639978"/>
            <a:ext cx="1456626" cy="1060398"/>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sp>
      <p:sp>
        <p:nvSpPr>
          <p:cNvPr id="14" name="Freeform 4"/>
          <p:cNvSpPr/>
          <p:nvPr/>
        </p:nvSpPr>
        <p:spPr>
          <a:xfrm>
            <a:off x="16654721" y="633627"/>
            <a:ext cx="1074016" cy="838200"/>
          </a:xfrm>
          <a:custGeom>
            <a:avLst/>
            <a:gdLst/>
            <a:ahLst/>
            <a:cxnLst/>
            <a:rect l="l" t="t" r="r" b="b"/>
            <a:pathLst>
              <a:path w="5111553" h="4114800">
                <a:moveTo>
                  <a:pt x="0" y="0"/>
                </a:moveTo>
                <a:lnTo>
                  <a:pt x="5111552" y="0"/>
                </a:lnTo>
                <a:lnTo>
                  <a:pt x="5111552" y="4114800"/>
                </a:lnTo>
                <a:lnTo>
                  <a:pt x="0" y="4114800"/>
                </a:lnTo>
                <a:lnTo>
                  <a:pt x="0" y="0"/>
                </a:lnTo>
                <a:close/>
              </a:path>
            </a:pathLst>
          </a:custGeom>
          <a:blipFill>
            <a:blip r:embed="rId9">
              <a:extLst>
                <a:ext uri="{BEBA8EAE-BF5A-486C-A8C5-ECC9F3942E4B}">
                  <a14:imgProps xmlns:a14="http://schemas.microsoft.com/office/drawing/2010/main">
                    <a14:imgLayer r:embed="rId10">
                      <a14:imgEffect>
                        <a14:brightnessContrast bright="-40000" contrast="-40000"/>
                      </a14:imgEffect>
                    </a14:imgLayer>
                  </a14:imgProps>
                </a:ex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397434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anim calcmode="lin" valueType="num">
                                      <p:cBhvr>
                                        <p:cTn id="12"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9">
                                            <p:txEl>
                                              <p:pRg st="1" end="1"/>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500"/>
                                        <p:tgtEl>
                                          <p:spTgt spid="9">
                                            <p:txEl>
                                              <p:pRg st="2" end="2"/>
                                            </p:txEl>
                                          </p:spTgt>
                                        </p:tgtEl>
                                      </p:cBhvr>
                                    </p:animEffect>
                                    <p:anim calcmode="lin" valueType="num">
                                      <p:cBhvr>
                                        <p:cTn id="1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8" dur="500" fill="hold"/>
                                        <p:tgtEl>
                                          <p:spTgt spid="9">
                                            <p:txEl>
                                              <p:pRg st="2" end="2"/>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2265</TotalTime>
  <Words>3422</Words>
  <PresentationFormat>Custom</PresentationFormat>
  <Paragraphs>207</Paragraphs>
  <Slides>50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Cambria Math</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2023-07-18T06:54:29Z</dcterms:modified>
  <dc:identifier>DAFKql8qNNg</dc:identifier>
</cp:coreProperties>
</file>