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20" r:id="rId2"/>
    <p:sldId id="421" r:id="rId3"/>
    <p:sldId id="399" r:id="rId4"/>
    <p:sldId id="422" r:id="rId5"/>
    <p:sldId id="428" r:id="rId6"/>
    <p:sldId id="423" r:id="rId7"/>
    <p:sldId id="429" r:id="rId8"/>
    <p:sldId id="424" r:id="rId9"/>
    <p:sldId id="425" r:id="rId10"/>
    <p:sldId id="426" r:id="rId11"/>
    <p:sldId id="427" r:id="rId12"/>
    <p:sldId id="430" r:id="rId13"/>
    <p:sldId id="431" r:id="rId14"/>
    <p:sldId id="432" r:id="rId15"/>
    <p:sldId id="433" r:id="rId16"/>
    <p:sldId id="434" r:id="rId17"/>
    <p:sldId id="435" r:id="rId18"/>
    <p:sldId id="436" r:id="rId19"/>
    <p:sldId id="440" r:id="rId20"/>
    <p:sldId id="437" r:id="rId21"/>
    <p:sldId id="438" r:id="rId22"/>
    <p:sldId id="439" r:id="rId23"/>
    <p:sldId id="44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E9867-31F7-44DF-810D-E64B52EC4F58}" v="20" dt="2024-08-06T07:28:54.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5226" autoAdjust="0"/>
  </p:normalViewPr>
  <p:slideViewPr>
    <p:cSldViewPr snapToGrid="0">
      <p:cViewPr varScale="1">
        <p:scale>
          <a:sx n="63" d="100"/>
          <a:sy n="63" d="100"/>
        </p:scale>
        <p:origin x="1036" y="52"/>
      </p:cViewPr>
      <p:guideLst/>
    </p:cSldViewPr>
  </p:slideViewPr>
  <p:notesTextViewPr>
    <p:cViewPr>
      <p:scale>
        <a:sx n="50" d="100"/>
        <a:sy n="5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2300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399011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372620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73588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8A3C12-F834-473F-BEA3-5B9CBCC77611}"/>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DA893-46DD-4BB7-96C8-A24DBF5EDB9D}"/>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7CA1C-28CA-4FF6-A641-60413281F25A}"/>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5E5120-8481-47BB-8831-23CC6BCFF318}"/>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C618FD-C3E7-483C-A74F-206BB8F89FB2}"/>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6" name="Footer Placeholder 5">
            <a:extLst>
              <a:ext uri="{FF2B5EF4-FFF2-40B4-BE49-F238E27FC236}">
                <a16:creationId xmlns:a16="http://schemas.microsoft.com/office/drawing/2014/main"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8C6B-73EC-48AC-867F-E5E028E5C131}"/>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8" name="Footer Placeholder 7">
            <a:extLst>
              <a:ext uri="{FF2B5EF4-FFF2-40B4-BE49-F238E27FC236}">
                <a16:creationId xmlns:a16="http://schemas.microsoft.com/office/drawing/2014/main"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BC16-B2D3-48C6-A215-7F4EECCEFDC0}"/>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4" name="Footer Placeholder 3">
            <a:extLst>
              <a:ext uri="{FF2B5EF4-FFF2-40B4-BE49-F238E27FC236}">
                <a16:creationId xmlns:a16="http://schemas.microsoft.com/office/drawing/2014/main"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DDA4D-0EA5-4407-A175-57FD0409352E}"/>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3" name="Footer Placeholder 2">
            <a:extLst>
              <a:ext uri="{FF2B5EF4-FFF2-40B4-BE49-F238E27FC236}">
                <a16:creationId xmlns:a16="http://schemas.microsoft.com/office/drawing/2014/main"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D36C9-D7AF-4E63-BA30-67DDBCABFE15}"/>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6" name="Footer Placeholder 5">
            <a:extLst>
              <a:ext uri="{FF2B5EF4-FFF2-40B4-BE49-F238E27FC236}">
                <a16:creationId xmlns:a16="http://schemas.microsoft.com/office/drawing/2014/main"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C808B5-B3EF-465F-8181-9F67653A3518}"/>
              </a:ext>
            </a:extLst>
          </p:cNvPr>
          <p:cNvSpPr>
            <a:spLocks noGrp="1"/>
          </p:cNvSpPr>
          <p:nvPr>
            <p:ph type="dt" sz="half" idx="10"/>
          </p:nvPr>
        </p:nvSpPr>
        <p:spPr/>
        <p:txBody>
          <a:bodyPr/>
          <a:lstStyle/>
          <a:p>
            <a:fld id="{C006B172-233D-40CA-A4EA-C00A6107A9DD}" type="datetimeFigureOut">
              <a:rPr lang="en-US" smtClean="0"/>
              <a:t>2/10/2024</a:t>
            </a:fld>
            <a:endParaRPr lang="en-US"/>
          </a:p>
        </p:txBody>
      </p:sp>
      <p:sp>
        <p:nvSpPr>
          <p:cNvPr id="6" name="Footer Placeholder 5">
            <a:extLst>
              <a:ext uri="{FF2B5EF4-FFF2-40B4-BE49-F238E27FC236}">
                <a16:creationId xmlns:a16="http://schemas.microsoft.com/office/drawing/2014/main"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2/10/2024</a:t>
            </a:fld>
            <a:endParaRPr lang="en-US"/>
          </a:p>
        </p:txBody>
      </p:sp>
      <p:sp>
        <p:nvSpPr>
          <p:cNvPr id="5" name="Footer Placeholder 4">
            <a:extLst>
              <a:ext uri="{FF2B5EF4-FFF2-40B4-BE49-F238E27FC236}">
                <a16:creationId xmlns:a16="http://schemas.microsoft.com/office/drawing/2014/main"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2.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3.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s>
</file>

<file path=ppt/slides/_rels/slide1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21" Type="http://schemas.openxmlformats.org/officeDocument/2006/relationships/image" Target="../media/image118.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99.png"/><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23" Type="http://schemas.openxmlformats.org/officeDocument/2006/relationships/image" Target="../media/image120.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 Id="rId22" Type="http://schemas.openxmlformats.org/officeDocument/2006/relationships/image" Target="../media/image119.png"/></Relationships>
</file>

<file path=ppt/slides/_rels/slide1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27.png"/><Relationship Id="rId3" Type="http://schemas.openxmlformats.org/officeDocument/2006/relationships/image" Target="../media/image84.png"/><Relationship Id="rId7" Type="http://schemas.openxmlformats.org/officeDocument/2006/relationships/image" Target="../media/image107.png"/><Relationship Id="rId12" Type="http://schemas.openxmlformats.org/officeDocument/2006/relationships/image" Target="../media/image126.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5.png"/><Relationship Id="rId5" Type="http://schemas.openxmlformats.org/officeDocument/2006/relationships/image" Target="../media/image122.png"/><Relationship Id="rId15" Type="http://schemas.openxmlformats.org/officeDocument/2006/relationships/image" Target="../media/image129.png"/><Relationship Id="rId10" Type="http://schemas.openxmlformats.org/officeDocument/2006/relationships/image" Target="../media/image124.png"/><Relationship Id="rId4" Type="http://schemas.openxmlformats.org/officeDocument/2006/relationships/image" Target="../media/image121.png"/><Relationship Id="rId9" Type="http://schemas.openxmlformats.org/officeDocument/2006/relationships/image" Target="../media/image109.png"/><Relationship Id="rId14" Type="http://schemas.openxmlformats.org/officeDocument/2006/relationships/image" Target="../media/image128.png"/></Relationships>
</file>

<file path=ppt/slides/_rels/slide1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1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43.png"/></Relationships>
</file>

<file path=ppt/slides/_rels/slide16.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17.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18.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s>
</file>

<file path=ppt/slides/_rels/slide19.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0.png"/><Relationship Id="rId5" Type="http://schemas.openxmlformats.org/officeDocument/2006/relationships/image" Target="../media/image1650.png"/><Relationship Id="rId10" Type="http://schemas.openxmlformats.org/officeDocument/2006/relationships/image" Target="../media/image1700.png"/><Relationship Id="rId4" Type="http://schemas.openxmlformats.org/officeDocument/2006/relationships/image" Target="../media/image1640.png"/><Relationship Id="rId9" Type="http://schemas.openxmlformats.org/officeDocument/2006/relationships/image" Target="../media/image169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84.png"/><Relationship Id="rId18" Type="http://schemas.openxmlformats.org/officeDocument/2006/relationships/image" Target="../media/image189.png"/><Relationship Id="rId3" Type="http://schemas.openxmlformats.org/officeDocument/2006/relationships/image" Target="../media/image174.png"/><Relationship Id="rId21" Type="http://schemas.openxmlformats.org/officeDocument/2006/relationships/image" Target="../media/image192.png"/><Relationship Id="rId7" Type="http://schemas.openxmlformats.org/officeDocument/2006/relationships/image" Target="../media/image178.png"/><Relationship Id="rId12" Type="http://schemas.openxmlformats.org/officeDocument/2006/relationships/image" Target="../media/image183.png"/><Relationship Id="rId17" Type="http://schemas.openxmlformats.org/officeDocument/2006/relationships/image" Target="../media/image188.png"/><Relationship Id="rId2" Type="http://schemas.openxmlformats.org/officeDocument/2006/relationships/notesSlide" Target="../notesSlides/notesSlide4.xml"/><Relationship Id="rId16" Type="http://schemas.openxmlformats.org/officeDocument/2006/relationships/image" Target="../media/image187.png"/><Relationship Id="rId20"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77.png"/><Relationship Id="rId11" Type="http://schemas.openxmlformats.org/officeDocument/2006/relationships/image" Target="../media/image182.png"/><Relationship Id="rId5" Type="http://schemas.openxmlformats.org/officeDocument/2006/relationships/image" Target="../media/image176.png"/><Relationship Id="rId15" Type="http://schemas.openxmlformats.org/officeDocument/2006/relationships/image" Target="../media/image186.png"/><Relationship Id="rId10" Type="http://schemas.openxmlformats.org/officeDocument/2006/relationships/image" Target="../media/image181.png"/><Relationship Id="rId19" Type="http://schemas.openxmlformats.org/officeDocument/2006/relationships/image" Target="../media/image190.png"/><Relationship Id="rId4" Type="http://schemas.openxmlformats.org/officeDocument/2006/relationships/image" Target="../media/image175.png"/><Relationship Id="rId9" Type="http://schemas.openxmlformats.org/officeDocument/2006/relationships/image" Target="../media/image180.png"/><Relationship Id="rId14" Type="http://schemas.openxmlformats.org/officeDocument/2006/relationships/image" Target="../media/image185.png"/><Relationship Id="rId22" Type="http://schemas.openxmlformats.org/officeDocument/2006/relationships/image" Target="../media/image193.png"/></Relationships>
</file>

<file path=ppt/slides/_rels/slide21.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05.png"/><Relationship Id="rId18" Type="http://schemas.openxmlformats.org/officeDocument/2006/relationships/image" Target="../media/image210.png"/><Relationship Id="rId3" Type="http://schemas.openxmlformats.org/officeDocument/2006/relationships/image" Target="../media/image195.png"/><Relationship Id="rId21" Type="http://schemas.openxmlformats.org/officeDocument/2006/relationships/image" Target="../media/image213.png"/><Relationship Id="rId7" Type="http://schemas.openxmlformats.org/officeDocument/2006/relationships/image" Target="../media/image199.png"/><Relationship Id="rId12" Type="http://schemas.openxmlformats.org/officeDocument/2006/relationships/image" Target="../media/image204.png"/><Relationship Id="rId17" Type="http://schemas.openxmlformats.org/officeDocument/2006/relationships/image" Target="../media/image209.png"/><Relationship Id="rId2" Type="http://schemas.openxmlformats.org/officeDocument/2006/relationships/image" Target="../media/image194.png"/><Relationship Id="rId16" Type="http://schemas.openxmlformats.org/officeDocument/2006/relationships/image" Target="../media/image208.png"/><Relationship Id="rId20" Type="http://schemas.openxmlformats.org/officeDocument/2006/relationships/image" Target="../media/image212.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5" Type="http://schemas.openxmlformats.org/officeDocument/2006/relationships/image" Target="../media/image207.png"/><Relationship Id="rId10" Type="http://schemas.openxmlformats.org/officeDocument/2006/relationships/image" Target="../media/image202.png"/><Relationship Id="rId19" Type="http://schemas.openxmlformats.org/officeDocument/2006/relationships/image" Target="../media/image211.png"/><Relationship Id="rId4" Type="http://schemas.openxmlformats.org/officeDocument/2006/relationships/image" Target="../media/image196.png"/><Relationship Id="rId9" Type="http://schemas.openxmlformats.org/officeDocument/2006/relationships/image" Target="../media/image201.png"/><Relationship Id="rId14" Type="http://schemas.openxmlformats.org/officeDocument/2006/relationships/image" Target="../media/image206.png"/></Relationships>
</file>

<file path=ppt/slides/_rels/slide2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18.png"/><Relationship Id="rId5" Type="http://schemas.openxmlformats.org/officeDocument/2006/relationships/image" Target="../media/image217.png"/><Relationship Id="rId10" Type="http://schemas.openxmlformats.org/officeDocument/2006/relationships/image" Target="../media/image222.png"/><Relationship Id="rId4" Type="http://schemas.openxmlformats.org/officeDocument/2006/relationships/image" Target="../media/image216.png"/><Relationship Id="rId9" Type="http://schemas.openxmlformats.org/officeDocument/2006/relationships/image" Target="../media/image2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0.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9.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3.png"/><Relationship Id="rId21" Type="http://schemas.openxmlformats.org/officeDocument/2006/relationships/image" Target="../media/image68.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2.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1.png"/><Relationship Id="rId5" Type="http://schemas.openxmlformats.org/officeDocument/2006/relationships/image" Target="../media/image55.png"/><Relationship Id="rId15" Type="http://schemas.openxmlformats.org/officeDocument/2006/relationships/image" Target="../media/image41.png"/><Relationship Id="rId23" Type="http://schemas.openxmlformats.org/officeDocument/2006/relationships/image" Target="../media/image70.png"/><Relationship Id="rId10" Type="http://schemas.openxmlformats.org/officeDocument/2006/relationships/image" Target="../media/image60.png"/><Relationship Id="rId19" Type="http://schemas.openxmlformats.org/officeDocument/2006/relationships/image" Target="../media/image66.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40.png"/><Relationship Id="rId22"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id="{0BEC4DEC-E324-3D37-0A52-E9F9902BA3AE}"/>
              </a:ext>
            </a:extLst>
          </p:cNvPr>
          <p:cNvSpPr/>
          <p:nvPr/>
        </p:nvSpPr>
        <p:spPr>
          <a:xfrm>
            <a:off x="944049" y="2670184"/>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05940165-634A-FFFF-28E4-744F4B01A745}"/>
              </a:ext>
            </a:extLst>
          </p:cNvPr>
          <p:cNvSpPr/>
          <p:nvPr/>
        </p:nvSpPr>
        <p:spPr>
          <a:xfrm rot="18719252">
            <a:off x="619312" y="268027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BB1674D-970F-1B4A-8954-08619B1C47C9}"/>
              </a:ext>
            </a:extLst>
          </p:cNvPr>
          <p:cNvSpPr txBox="1"/>
          <p:nvPr/>
        </p:nvSpPr>
        <p:spPr>
          <a:xfrm>
            <a:off x="687632" y="260439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id="{750B007C-F456-EB48-B84D-12FE3C4ADAE3}"/>
              </a:ext>
            </a:extLst>
          </p:cNvPr>
          <p:cNvSpPr/>
          <p:nvPr/>
        </p:nvSpPr>
        <p:spPr>
          <a:xfrm>
            <a:off x="5218872" y="268838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id="{4A467990-8075-709B-961D-7B79CB67E9F2}"/>
              </a:ext>
            </a:extLst>
          </p:cNvPr>
          <p:cNvSpPr/>
          <p:nvPr/>
        </p:nvSpPr>
        <p:spPr>
          <a:xfrm>
            <a:off x="5161082" y="268910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id="{697F075D-5711-CCAE-C689-658198E4E99B}"/>
              </a:ext>
            </a:extLst>
          </p:cNvPr>
          <p:cNvSpPr/>
          <p:nvPr/>
        </p:nvSpPr>
        <p:spPr>
          <a:xfrm>
            <a:off x="5106334" y="268734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id="{D3A3520F-5080-F46A-F864-B3EFDF9DB8D4}"/>
              </a:ext>
            </a:extLst>
          </p:cNvPr>
          <p:cNvSpPr/>
          <p:nvPr/>
        </p:nvSpPr>
        <p:spPr>
          <a:xfrm>
            <a:off x="5048751" y="268734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id="{34FDFAE4-9425-73CD-DB9D-35F2A4C12055}"/>
              </a:ext>
            </a:extLst>
          </p:cNvPr>
          <p:cNvSpPr/>
          <p:nvPr/>
        </p:nvSpPr>
        <p:spPr>
          <a:xfrm>
            <a:off x="5000084" y="269087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66FED42-E33F-417D-F217-2C78A3B354BC}"/>
              </a:ext>
            </a:extLst>
          </p:cNvPr>
          <p:cNvSpPr txBox="1"/>
          <p:nvPr/>
        </p:nvSpPr>
        <p:spPr>
          <a:xfrm>
            <a:off x="1314127" y="2619307"/>
            <a:ext cx="6041713" cy="615553"/>
          </a:xfrm>
          <a:prstGeom prst="rect">
            <a:avLst/>
          </a:prstGeom>
          <a:noFill/>
        </p:spPr>
        <p:txBody>
          <a:bodyPr wrap="square" rtlCol="0">
            <a:spAutoFit/>
          </a:bodyPr>
          <a:lstStyle/>
          <a:p>
            <a:r>
              <a:rPr lang="en-US" sz="3400" b="1" dirty="0">
                <a:solidFill>
                  <a:schemeClr val="bg1"/>
                </a:solidFill>
              </a:rPr>
              <a:t>ĐỊNH NGHĨA</a:t>
            </a:r>
            <a:endParaRPr lang="en-AU" sz="3400" b="1" dirty="0">
              <a:solidFill>
                <a:schemeClr val="bg1"/>
              </a:solidFill>
            </a:endParaRPr>
          </a:p>
        </p:txBody>
      </p:sp>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929596" y="475750"/>
            <a:ext cx="6675047" cy="707886"/>
          </a:xfrm>
          <a:prstGeom prst="rect">
            <a:avLst/>
          </a:prstGeom>
          <a:noFill/>
          <a:ln>
            <a:noFill/>
          </a:ln>
        </p:spPr>
        <p:txBody>
          <a:bodyPr wrap="square" rtlCol="0">
            <a:spAutoFit/>
          </a:bodyPr>
          <a:lstStyle/>
          <a:p>
            <a:r>
              <a:rPr lang="en-US" sz="4000" b="1" dirty="0">
                <a:solidFill>
                  <a:srgbClr val="FFFF00"/>
                </a:solidFill>
              </a:rPr>
              <a:t>GTLN VÀ GTNN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2</a:t>
            </a:r>
            <a:endParaRPr lang="en-US" sz="4000" dirty="0">
              <a:solidFill>
                <a:srgbClr val="0000FF"/>
              </a:solidFill>
            </a:endParaRPr>
          </a:p>
        </p:txBody>
      </p:sp>
      <p:sp>
        <p:nvSpPr>
          <p:cNvPr id="38" name="Arrow: Pentagon 37">
            <a:extLst>
              <a:ext uri="{FF2B5EF4-FFF2-40B4-BE49-F238E27FC236}">
                <a16:creationId xmlns:a16="http://schemas.microsoft.com/office/drawing/2014/main" id="{413F74F7-2B32-52FE-5C24-9213912AE2C2}"/>
              </a:ext>
            </a:extLst>
          </p:cNvPr>
          <p:cNvSpPr/>
          <p:nvPr/>
        </p:nvSpPr>
        <p:spPr>
          <a:xfrm>
            <a:off x="944048" y="4311205"/>
            <a:ext cx="7204394" cy="1138773"/>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39" name="Rectangle: Rounded Corners 38">
            <a:extLst>
              <a:ext uri="{FF2B5EF4-FFF2-40B4-BE49-F238E27FC236}">
                <a16:creationId xmlns:a16="http://schemas.microsoft.com/office/drawing/2014/main" id="{439C2E80-1C3D-66B3-E43F-AFD40ABC78A2}"/>
              </a:ext>
            </a:extLst>
          </p:cNvPr>
          <p:cNvSpPr/>
          <p:nvPr/>
        </p:nvSpPr>
        <p:spPr>
          <a:xfrm rot="18719252">
            <a:off x="619311" y="4321300"/>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Chevron 40">
            <a:extLst>
              <a:ext uri="{FF2B5EF4-FFF2-40B4-BE49-F238E27FC236}">
                <a16:creationId xmlns:a16="http://schemas.microsoft.com/office/drawing/2014/main" id="{7097A6E2-EE8B-2A70-46D4-3B535AC7D859}"/>
              </a:ext>
            </a:extLst>
          </p:cNvPr>
          <p:cNvSpPr/>
          <p:nvPr/>
        </p:nvSpPr>
        <p:spPr>
          <a:xfrm>
            <a:off x="5211908" y="4329402"/>
            <a:ext cx="2874212" cy="1101833"/>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hevron 41">
            <a:extLst>
              <a:ext uri="{FF2B5EF4-FFF2-40B4-BE49-F238E27FC236}">
                <a16:creationId xmlns:a16="http://schemas.microsoft.com/office/drawing/2014/main" id="{4E774D1F-8D38-A655-6BF3-A4BD300F15D7}"/>
              </a:ext>
            </a:extLst>
          </p:cNvPr>
          <p:cNvSpPr/>
          <p:nvPr/>
        </p:nvSpPr>
        <p:spPr>
          <a:xfrm>
            <a:off x="5154118" y="4330130"/>
            <a:ext cx="2874212" cy="1101833"/>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hevron 42">
            <a:extLst>
              <a:ext uri="{FF2B5EF4-FFF2-40B4-BE49-F238E27FC236}">
                <a16:creationId xmlns:a16="http://schemas.microsoft.com/office/drawing/2014/main" id="{54D415F4-5EE2-1414-0B79-0FE6F56F848A}"/>
              </a:ext>
            </a:extLst>
          </p:cNvPr>
          <p:cNvSpPr/>
          <p:nvPr/>
        </p:nvSpPr>
        <p:spPr>
          <a:xfrm>
            <a:off x="5099370" y="4328363"/>
            <a:ext cx="2874212" cy="1101833"/>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Arrow: Chevron 43">
            <a:extLst>
              <a:ext uri="{FF2B5EF4-FFF2-40B4-BE49-F238E27FC236}">
                <a16:creationId xmlns:a16="http://schemas.microsoft.com/office/drawing/2014/main" id="{BB696183-5CCA-788A-05EB-99CA0FF56902}"/>
              </a:ext>
            </a:extLst>
          </p:cNvPr>
          <p:cNvSpPr/>
          <p:nvPr/>
        </p:nvSpPr>
        <p:spPr>
          <a:xfrm>
            <a:off x="5041787" y="4328363"/>
            <a:ext cx="2874212" cy="110183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Arrow: Chevron 44">
            <a:extLst>
              <a:ext uri="{FF2B5EF4-FFF2-40B4-BE49-F238E27FC236}">
                <a16:creationId xmlns:a16="http://schemas.microsoft.com/office/drawing/2014/main" id="{7D560CCE-618F-17BF-0BFD-18681D3DFAD2}"/>
              </a:ext>
            </a:extLst>
          </p:cNvPr>
          <p:cNvSpPr/>
          <p:nvPr/>
        </p:nvSpPr>
        <p:spPr>
          <a:xfrm>
            <a:off x="4993120" y="4331897"/>
            <a:ext cx="2874212" cy="108973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a:extLst>
              <a:ext uri="{FF2B5EF4-FFF2-40B4-BE49-F238E27FC236}">
                <a16:creationId xmlns:a16="http://schemas.microsoft.com/office/drawing/2014/main" id="{7EAE41FB-3F86-6AE8-DF21-0AF206505CB2}"/>
              </a:ext>
            </a:extLst>
          </p:cNvPr>
          <p:cNvSpPr txBox="1"/>
          <p:nvPr/>
        </p:nvSpPr>
        <p:spPr>
          <a:xfrm>
            <a:off x="1284897" y="4327068"/>
            <a:ext cx="6146990" cy="1138773"/>
          </a:xfrm>
          <a:prstGeom prst="rect">
            <a:avLst/>
          </a:prstGeom>
          <a:noFill/>
        </p:spPr>
        <p:txBody>
          <a:bodyPr wrap="square" rtlCol="0">
            <a:spAutoFit/>
          </a:bodyPr>
          <a:lstStyle/>
          <a:p>
            <a:r>
              <a:rPr lang="en-US" sz="3400" b="1" dirty="0">
                <a:solidFill>
                  <a:schemeClr val="bg1"/>
                </a:solidFill>
              </a:rPr>
              <a:t>CÁCH TÌM GTLN – VÀ GTNN CỦA </a:t>
            </a:r>
          </a:p>
          <a:p>
            <a:r>
              <a:rPr lang="en-US" sz="3400" b="1" dirty="0">
                <a:solidFill>
                  <a:schemeClr val="bg1"/>
                </a:solidFill>
              </a:rPr>
              <a:t>HÀM SỐ TRÊN MỘT ĐOẠN</a:t>
            </a:r>
            <a:endParaRPr lang="en-AU" sz="3400" b="1" dirty="0">
              <a:solidFill>
                <a:schemeClr val="bg1"/>
              </a:solidFill>
            </a:endParaRPr>
          </a:p>
        </p:txBody>
      </p:sp>
      <p:sp>
        <p:nvSpPr>
          <p:cNvPr id="2" name="TextBox 1">
            <a:extLst>
              <a:ext uri="{FF2B5EF4-FFF2-40B4-BE49-F238E27FC236}">
                <a16:creationId xmlns:a16="http://schemas.microsoft.com/office/drawing/2014/main" id="{A5A73504-8911-04B3-49DC-524613C76100}"/>
              </a:ext>
            </a:extLst>
          </p:cNvPr>
          <p:cNvSpPr txBox="1"/>
          <p:nvPr/>
        </p:nvSpPr>
        <p:spPr>
          <a:xfrm>
            <a:off x="614630" y="426475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linds(horizontal)">
                                      <p:cBhvr>
                                        <p:cTn id="48" dur="500"/>
                                        <p:tgtEl>
                                          <p:spTgt spid="4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8" grpId="0" animBg="1"/>
      <p:bldP spid="39" grpId="0" animBg="1"/>
      <p:bldP spid="41" grpId="0" animBg="1"/>
      <p:bldP spid="42" grpId="0" animBg="1"/>
      <p:bldP spid="43" grpId="0" animBg="1"/>
      <p:bldP spid="44" grpId="0" animBg="1"/>
      <p:bldP spid="45" grpId="0" animBg="1"/>
      <p:bldP spid="4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descr="A diagram of a square and a squareDescription automatically generated">
            <a:extLst>
              <a:ext uri="{FF2B5EF4-FFF2-40B4-BE49-F238E27FC236}">
                <a16:creationId xmlns:a16="http://schemas.microsoft.com/office/drawing/2014/main" id="{038E9958-20A4-0E75-B8C3-7F7BA2F6D0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9548" y="1169703"/>
            <a:ext cx="3853372" cy="2165167"/>
          </a:xfrm>
          <a:prstGeom prst="rect">
            <a:avLst/>
          </a:prstGeom>
          <a:noFill/>
          <a:ln>
            <a:noFill/>
          </a:ln>
        </p:spPr>
      </p:pic>
      <p:sp>
        <p:nvSpPr>
          <p:cNvPr id="20" name="TextBox 19">
            <a:extLst>
              <a:ext uri="{FF2B5EF4-FFF2-40B4-BE49-F238E27FC236}">
                <a16:creationId xmlns:a16="http://schemas.microsoft.com/office/drawing/2014/main" id="{856DB0A7-368E-AFE7-ED92-4470B1D4609C}"/>
              </a:ext>
            </a:extLst>
          </p:cNvPr>
          <p:cNvSpPr txBox="1"/>
          <p:nvPr/>
        </p:nvSpPr>
        <p:spPr>
          <a:xfrm>
            <a:off x="100797" y="1421287"/>
            <a:ext cx="3942460" cy="46807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Thể tích của chiếc hộp này là</a:t>
            </a:r>
            <a:r>
              <a:rPr lang="en-US" sz="2400" kern="100" dirty="0">
                <a:solidFill>
                  <a:schemeClr val="bg1"/>
                </a:solidFill>
                <a:latin typeface="+mj-lt"/>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1E60092-D569-48C7-8478-15F70D427426}"/>
                  </a:ext>
                </a:extLst>
              </p:cNvPr>
              <p:cNvSpPr txBox="1"/>
              <p:nvPr/>
            </p:nvSpPr>
            <p:spPr>
              <a:xfrm>
                <a:off x="-175086" y="1852321"/>
                <a:ext cx="360515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𝑉</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en-US" sz="2400">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60−2</m:t>
                          </m:r>
                          <m:r>
                            <a:rPr lang="vi-VN"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oMath>
                  </m:oMathPara>
                </a14:m>
                <a:endParaRPr lang="vi-VN" sz="2400" dirty="0">
                  <a:solidFill>
                    <a:schemeClr val="bg1"/>
                  </a:solidFill>
                </a:endParaRPr>
              </a:p>
            </p:txBody>
          </p:sp>
        </mc:Choice>
        <mc:Fallback xmlns="">
          <p:sp>
            <p:nvSpPr>
              <p:cNvPr id="21" name="TextBox 20">
                <a:extLst>
                  <a:ext uri="{FF2B5EF4-FFF2-40B4-BE49-F238E27FC236}">
                    <a16:creationId xmlns:a16="http://schemas.microsoft.com/office/drawing/2014/main" id="{E1E60092-D569-48C7-8478-15F70D427426}"/>
                  </a:ext>
                </a:extLst>
              </p:cNvPr>
              <p:cNvSpPr txBox="1">
                <a:spLocks noRot="1" noChangeAspect="1" noMove="1" noResize="1" noEditPoints="1" noAdjustHandles="1" noChangeArrowheads="1" noChangeShapeType="1" noTextEdit="1"/>
              </p:cNvSpPr>
              <p:nvPr/>
            </p:nvSpPr>
            <p:spPr>
              <a:xfrm>
                <a:off x="-175086" y="1852321"/>
                <a:ext cx="3605157" cy="461665"/>
              </a:xfrm>
              <a:prstGeom prst="rect">
                <a:avLst/>
              </a:prstGeom>
              <a:blipFill>
                <a:blip r:embed="rId4"/>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02121F9-BB6A-33F8-5420-A56FCE5DA134}"/>
                  </a:ext>
                </a:extLst>
              </p:cNvPr>
              <p:cNvSpPr txBox="1"/>
              <p:nvPr/>
            </p:nvSpPr>
            <p:spPr>
              <a:xfrm>
                <a:off x="2538356" y="1828564"/>
                <a:ext cx="5213424" cy="509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=4</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a:solidFill>
                            <a:schemeClr val="bg1"/>
                          </a:solidFill>
                          <a:latin typeface="Cambria Math" panose="02040503050406030204" pitchFamily="18" charset="0"/>
                        </a:rPr>
                        <m:t>−240</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+3600</m:t>
                      </m:r>
                      <m:r>
                        <a:rPr lang="vi-VN" sz="2400" i="1">
                          <a:solidFill>
                            <a:schemeClr val="bg1"/>
                          </a:solidFill>
                          <a:latin typeface="Cambria Math" panose="02040503050406030204" pitchFamily="18" charset="0"/>
                        </a:rPr>
                        <m:t>𝑥</m:t>
                      </m:r>
                      <m:d>
                        <m:dPr>
                          <m:ctrlPr>
                            <a:rPr lang="vi-VN" sz="2400" i="1">
                              <a:solidFill>
                                <a:schemeClr val="bg1"/>
                              </a:solidFill>
                              <a:latin typeface="Cambria Math" panose="02040503050406030204" pitchFamily="18" charset="0"/>
                            </a:rPr>
                          </m:ctrlPr>
                        </m:dPr>
                        <m:e>
                          <m:r>
                            <a:rPr lang="vi-VN" sz="2400">
                              <a:solidFill>
                                <a:schemeClr val="bg1"/>
                              </a:solidFill>
                              <a:latin typeface="Cambria Math" panose="02040503050406030204" pitchFamily="18" charset="0"/>
                            </a:rPr>
                            <m:t> </m:t>
                          </m:r>
                          <m:r>
                            <m:rPr>
                              <m:sty m:val="p"/>
                            </m:rPr>
                            <a:rPr lang="vi-VN" sz="2400">
                              <a:solidFill>
                                <a:schemeClr val="bg1"/>
                              </a:solidFill>
                              <a:latin typeface="Cambria Math" panose="02040503050406030204" pitchFamily="18" charset="0"/>
                            </a:rPr>
                            <m:t>c</m:t>
                          </m:r>
                          <m:sSup>
                            <m:sSupPr>
                              <m:ctrlPr>
                                <a:rPr lang="vi-VN" sz="2400" i="1">
                                  <a:solidFill>
                                    <a:schemeClr val="bg1"/>
                                  </a:solidFill>
                                  <a:latin typeface="Cambria Math" panose="02040503050406030204" pitchFamily="18" charset="0"/>
                                </a:rPr>
                              </m:ctrlPr>
                            </m:sSupPr>
                            <m:e>
                              <m:r>
                                <m:rPr>
                                  <m:sty m:val="p"/>
                                </m:rPr>
                                <a:rPr lang="vi-VN" sz="2400">
                                  <a:solidFill>
                                    <a:schemeClr val="bg1"/>
                                  </a:solidFill>
                                  <a:latin typeface="Cambria Math" panose="02040503050406030204" pitchFamily="18" charset="0"/>
                                </a:rPr>
                                <m:t>m</m:t>
                              </m:r>
                            </m:e>
                            <m:sup>
                              <m:r>
                                <a:rPr lang="vi-VN" sz="2400">
                                  <a:solidFill>
                                    <a:schemeClr val="bg1"/>
                                  </a:solidFill>
                                  <a:latin typeface="Cambria Math" panose="02040503050406030204" pitchFamily="18" charset="0"/>
                                </a:rPr>
                                <m:t>3</m:t>
                              </m:r>
                            </m:sup>
                          </m:sSup>
                        </m:e>
                      </m:d>
                    </m:oMath>
                  </m:oMathPara>
                </a14:m>
                <a:endParaRPr lang="vi-VN" sz="2400" dirty="0">
                  <a:solidFill>
                    <a:schemeClr val="bg1"/>
                  </a:solidFill>
                </a:endParaRPr>
              </a:p>
            </p:txBody>
          </p:sp>
        </mc:Choice>
        <mc:Fallback xmlns="">
          <p:sp>
            <p:nvSpPr>
              <p:cNvPr id="22" name="TextBox 21">
                <a:extLst>
                  <a:ext uri="{FF2B5EF4-FFF2-40B4-BE49-F238E27FC236}">
                    <a16:creationId xmlns:a16="http://schemas.microsoft.com/office/drawing/2014/main" id="{002121F9-BB6A-33F8-5420-A56FCE5DA134}"/>
                  </a:ext>
                </a:extLst>
              </p:cNvPr>
              <p:cNvSpPr txBox="1">
                <a:spLocks noRot="1" noChangeAspect="1" noMove="1" noResize="1" noEditPoints="1" noAdjustHandles="1" noChangeArrowheads="1" noChangeShapeType="1" noTextEdit="1"/>
              </p:cNvSpPr>
              <p:nvPr/>
            </p:nvSpPr>
            <p:spPr>
              <a:xfrm>
                <a:off x="2538356" y="1828564"/>
                <a:ext cx="5213424" cy="50917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9724A9-3019-0710-FBBA-F88EEE9CE9D3}"/>
                  </a:ext>
                </a:extLst>
              </p:cNvPr>
              <p:cNvSpPr txBox="1"/>
              <p:nvPr/>
            </p:nvSpPr>
            <p:spPr>
              <a:xfrm>
                <a:off x="100797" y="2333389"/>
                <a:ext cx="410502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480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3600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CA9724A9-3019-0710-FBBA-F88EEE9CE9D3}"/>
                  </a:ext>
                </a:extLst>
              </p:cNvPr>
              <p:cNvSpPr txBox="1">
                <a:spLocks noRot="1" noChangeAspect="1" noMove="1" noResize="1" noEditPoints="1" noAdjustHandles="1" noChangeArrowheads="1" noChangeShapeType="1" noTextEdit="1"/>
              </p:cNvSpPr>
              <p:nvPr/>
            </p:nvSpPr>
            <p:spPr>
              <a:xfrm>
                <a:off x="100797" y="2333389"/>
                <a:ext cx="4105028"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F1F3AA6-F7BB-D2CE-4C58-3340ADFC263B}"/>
                  </a:ext>
                </a:extLst>
              </p:cNvPr>
              <p:cNvSpPr txBox="1"/>
              <p:nvPr/>
            </p:nvSpPr>
            <p:spPr>
              <a:xfrm>
                <a:off x="3988902" y="2315247"/>
                <a:ext cx="201505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9F1F3AA6-F7BB-D2CE-4C58-3340ADFC263B}"/>
                  </a:ext>
                </a:extLst>
              </p:cNvPr>
              <p:cNvSpPr txBox="1">
                <a:spLocks noRot="1" noChangeAspect="1" noMove="1" noResize="1" noEditPoints="1" noAdjustHandles="1" noChangeArrowheads="1" noChangeShapeType="1" noTextEdit="1"/>
              </p:cNvSpPr>
              <p:nvPr/>
            </p:nvSpPr>
            <p:spPr>
              <a:xfrm>
                <a:off x="3988902" y="2315247"/>
                <a:ext cx="2015058"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1EBA476-4F6A-93D4-E31B-65C7870BA152}"/>
                  </a:ext>
                </a:extLst>
              </p:cNvPr>
              <p:cNvSpPr txBox="1"/>
              <p:nvPr/>
            </p:nvSpPr>
            <p:spPr>
              <a:xfrm>
                <a:off x="772216" y="3001311"/>
                <a:ext cx="343360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21EBA476-4F6A-93D4-E31B-65C7870BA152}"/>
                  </a:ext>
                </a:extLst>
              </p:cNvPr>
              <p:cNvSpPr txBox="1">
                <a:spLocks noRot="1" noChangeAspect="1" noMove="1" noResize="1" noEditPoints="1" noAdjustHandles="1" noChangeArrowheads="1" noChangeShapeType="1" noTextEdit="1"/>
              </p:cNvSpPr>
              <p:nvPr/>
            </p:nvSpPr>
            <p:spPr>
              <a:xfrm>
                <a:off x="772216" y="3001311"/>
                <a:ext cx="3433609"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C01D6F2-1896-B951-2A26-B395FA4F004A}"/>
                  </a:ext>
                </a:extLst>
              </p:cNvPr>
              <p:cNvSpPr txBox="1"/>
              <p:nvPr/>
            </p:nvSpPr>
            <p:spPr>
              <a:xfrm>
                <a:off x="3995939" y="2781767"/>
                <a:ext cx="1762610" cy="7496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e>
                            <m:e>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5C01D6F2-1896-B951-2A26-B395FA4F004A}"/>
                  </a:ext>
                </a:extLst>
              </p:cNvPr>
              <p:cNvSpPr txBox="1">
                <a:spLocks noRot="1" noChangeAspect="1" noMove="1" noResize="1" noEditPoints="1" noAdjustHandles="1" noChangeArrowheads="1" noChangeShapeType="1" noTextEdit="1"/>
              </p:cNvSpPr>
              <p:nvPr/>
            </p:nvSpPr>
            <p:spPr>
              <a:xfrm>
                <a:off x="3995939" y="2781767"/>
                <a:ext cx="1762610" cy="749629"/>
              </a:xfrm>
              <a:prstGeom prst="rect">
                <a:avLst/>
              </a:prstGeom>
              <a:blipFill>
                <a:blip r:embed="rId9"/>
                <a:stretch>
                  <a:fillRect/>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id="{B1ECA5F2-B36D-8F80-2B8A-FF08ABEE7981}"/>
              </a:ext>
            </a:extLst>
          </p:cNvPr>
          <p:cNvSpPr txBox="1"/>
          <p:nvPr/>
        </p:nvSpPr>
        <p:spPr>
          <a:xfrm>
            <a:off x="5714613" y="2745019"/>
            <a:ext cx="1696201" cy="461665"/>
          </a:xfrm>
          <a:prstGeom prst="rect">
            <a:avLst/>
          </a:prstGeom>
          <a:noFill/>
        </p:spPr>
        <p:txBody>
          <a:bodyPr wrap="square">
            <a:spAutoFit/>
          </a:bodyPr>
          <a:lstStyle/>
          <a:p>
            <a:pPr>
              <a:spcAft>
                <a:spcPts val="800"/>
              </a:spcAft>
            </a:pPr>
            <a:r>
              <a:rPr lang="en-US" sz="2400" b="1" i="1" dirty="0">
                <a:solidFill>
                  <a:srgbClr val="FFFF00"/>
                </a:solidFill>
                <a:latin typeface="+mj-lt"/>
                <a:ea typeface="Tahoma" pitchFamily="34" charset="0"/>
                <a:cs typeface="Tahoma" pitchFamily="34" charset="0"/>
              </a:rPr>
              <a:t>(</a:t>
            </a:r>
            <a:r>
              <a:rPr lang="en-US" sz="2400" b="1" i="1" dirty="0" err="1">
                <a:solidFill>
                  <a:srgbClr val="FFFF00"/>
                </a:solidFill>
                <a:latin typeface="+mj-lt"/>
                <a:ea typeface="Tahoma" pitchFamily="34" charset="0"/>
                <a:cs typeface="Tahoma" pitchFamily="34" charset="0"/>
              </a:rPr>
              <a:t>Thỏa</a:t>
            </a:r>
            <a:r>
              <a:rPr lang="en-US" sz="2400" b="1" i="1" dirty="0">
                <a:solidFill>
                  <a:srgbClr val="FFFF00"/>
                </a:solidFill>
                <a:latin typeface="+mj-lt"/>
                <a:ea typeface="Tahoma" pitchFamily="34" charset="0"/>
                <a:cs typeface="Tahoma" pitchFamily="34" charset="0"/>
              </a:rPr>
              <a:t> </a:t>
            </a:r>
            <a:r>
              <a:rPr lang="en-US" sz="2400" b="1" i="1" dirty="0" err="1">
                <a:solidFill>
                  <a:srgbClr val="FFFF00"/>
                </a:solidFill>
                <a:latin typeface="+mj-lt"/>
                <a:ea typeface="Tahoma" pitchFamily="34" charset="0"/>
                <a:cs typeface="Tahoma" pitchFamily="34" charset="0"/>
              </a:rPr>
              <a:t>mãn</a:t>
            </a:r>
            <a:r>
              <a:rPr lang="en-US" sz="2400" b="1" i="1" dirty="0">
                <a:solidFill>
                  <a:srgbClr val="FFFF00"/>
                </a:solidFill>
                <a:latin typeface="+mj-lt"/>
                <a:ea typeface="Tahoma" pitchFamily="34" charset="0"/>
                <a:cs typeface="Tahoma" pitchFamily="34" charset="0"/>
              </a:rPr>
              <a:t>)</a:t>
            </a:r>
            <a:endParaRPr lang="vi-VN" sz="2400" b="1" i="1" dirty="0">
              <a:solidFill>
                <a:srgbClr val="FFFF00"/>
              </a:solidFill>
              <a:latin typeface="+mj-lt"/>
              <a:ea typeface="Tahoma" pitchFamily="34" charset="0"/>
              <a:cs typeface="Tahoma" pitchFamily="34" charset="0"/>
            </a:endParaRPr>
          </a:p>
        </p:txBody>
      </p:sp>
      <p:sp>
        <p:nvSpPr>
          <p:cNvPr id="31" name="TextBox 30">
            <a:extLst>
              <a:ext uri="{FF2B5EF4-FFF2-40B4-BE49-F238E27FC236}">
                <a16:creationId xmlns:a16="http://schemas.microsoft.com/office/drawing/2014/main" id="{3465CD35-453F-0DE6-E72C-B0FFA3DE1FE3}"/>
              </a:ext>
            </a:extLst>
          </p:cNvPr>
          <p:cNvSpPr txBox="1"/>
          <p:nvPr/>
        </p:nvSpPr>
        <p:spPr>
          <a:xfrm>
            <a:off x="5774090" y="3105934"/>
            <a:ext cx="908603" cy="461665"/>
          </a:xfrm>
          <a:prstGeom prst="rect">
            <a:avLst/>
          </a:prstGeom>
          <a:noFill/>
        </p:spPr>
        <p:txBody>
          <a:bodyPr wrap="square">
            <a:spAutoFit/>
          </a:bodyPr>
          <a:lstStyle/>
          <a:p>
            <a:pPr>
              <a:spcAft>
                <a:spcPts val="800"/>
              </a:spcAft>
            </a:pPr>
            <a:r>
              <a:rPr lang="en-US" sz="2400" b="1" i="1" dirty="0">
                <a:solidFill>
                  <a:srgbClr val="FFFF00"/>
                </a:solidFill>
                <a:latin typeface="+mj-lt"/>
                <a:ea typeface="Tahoma" pitchFamily="34" charset="0"/>
                <a:cs typeface="Tahoma" pitchFamily="34" charset="0"/>
              </a:rPr>
              <a:t>(</a:t>
            </a:r>
            <a:r>
              <a:rPr lang="en-US" sz="2400" b="1" i="1" dirty="0" err="1">
                <a:solidFill>
                  <a:srgbClr val="FFFF00"/>
                </a:solidFill>
                <a:latin typeface="+mj-lt"/>
                <a:ea typeface="Tahoma" pitchFamily="34" charset="0"/>
                <a:cs typeface="Tahoma" pitchFamily="34" charset="0"/>
              </a:rPr>
              <a:t>Loại</a:t>
            </a:r>
            <a:r>
              <a:rPr lang="en-US" sz="2400" b="1" i="1" dirty="0">
                <a:solidFill>
                  <a:srgbClr val="FFFF00"/>
                </a:solidFill>
                <a:latin typeface="+mj-lt"/>
                <a:ea typeface="Tahoma" pitchFamily="34" charset="0"/>
                <a:cs typeface="Tahoma" pitchFamily="34" charset="0"/>
              </a:rPr>
              <a:t>)</a:t>
            </a:r>
            <a:endParaRPr lang="vi-VN" sz="2400" b="1" i="1" dirty="0">
              <a:solidFill>
                <a:srgbClr val="FFFF00"/>
              </a:solidFill>
              <a:latin typeface="+mj-lt"/>
              <a:ea typeface="Tahoma" pitchFamily="34" charset="0"/>
              <a:cs typeface="Tahoma" pitchFamily="34" charset="0"/>
            </a:endParaRPr>
          </a:p>
        </p:txBody>
      </p:sp>
      <p:sp>
        <p:nvSpPr>
          <p:cNvPr id="34" name="TextBox 33">
            <a:extLst>
              <a:ext uri="{FF2B5EF4-FFF2-40B4-BE49-F238E27FC236}">
                <a16:creationId xmlns:a16="http://schemas.microsoft.com/office/drawing/2014/main" id="{D4398907-35F5-5CF5-CB80-A49DE84319B4}"/>
              </a:ext>
            </a:extLst>
          </p:cNvPr>
          <p:cNvSpPr txBox="1"/>
          <p:nvPr/>
        </p:nvSpPr>
        <p:spPr>
          <a:xfrm>
            <a:off x="134277" y="3459042"/>
            <a:ext cx="304799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a:t>
            </a:r>
          </a:p>
        </p:txBody>
      </p:sp>
      <p:cxnSp>
        <p:nvCxnSpPr>
          <p:cNvPr id="35" name="Straight Connector 34">
            <a:extLst>
              <a:ext uri="{FF2B5EF4-FFF2-40B4-BE49-F238E27FC236}">
                <a16:creationId xmlns:a16="http://schemas.microsoft.com/office/drawing/2014/main" id="{5981FBB3-9EC6-50EE-7994-BE605B146BA0}"/>
              </a:ext>
            </a:extLst>
          </p:cNvPr>
          <p:cNvCxnSpPr>
            <a:cxnSpLocks/>
          </p:cNvCxnSpPr>
          <p:nvPr/>
        </p:nvCxnSpPr>
        <p:spPr>
          <a:xfrm>
            <a:off x="312189" y="4453377"/>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00C434-8BE0-2777-A71E-3AD793559D7A}"/>
              </a:ext>
            </a:extLst>
          </p:cNvPr>
          <p:cNvCxnSpPr>
            <a:cxnSpLocks/>
          </p:cNvCxnSpPr>
          <p:nvPr/>
        </p:nvCxnSpPr>
        <p:spPr>
          <a:xfrm flipV="1">
            <a:off x="312189" y="4858997"/>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B09442D-C08E-2830-4DB2-3A3AA92C3EAE}"/>
              </a:ext>
            </a:extLst>
          </p:cNvPr>
          <p:cNvCxnSpPr>
            <a:cxnSpLocks/>
          </p:cNvCxnSpPr>
          <p:nvPr/>
        </p:nvCxnSpPr>
        <p:spPr>
          <a:xfrm>
            <a:off x="1051492" y="4069134"/>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2E341FA-AAC3-453E-813E-6E3AC1835A04}"/>
                  </a:ext>
                </a:extLst>
              </p:cNvPr>
              <p:cNvSpPr txBox="1"/>
              <p:nvPr/>
            </p:nvSpPr>
            <p:spPr>
              <a:xfrm>
                <a:off x="236868" y="4406756"/>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8" name="TextBox 37">
                <a:extLst>
                  <a:ext uri="{FF2B5EF4-FFF2-40B4-BE49-F238E27FC236}">
                    <a16:creationId xmlns:a16="http://schemas.microsoft.com/office/drawing/2014/main" id="{32E341FA-AAC3-453E-813E-6E3AC1835A04}"/>
                  </a:ext>
                </a:extLst>
              </p:cNvPr>
              <p:cNvSpPr txBox="1">
                <a:spLocks noRot="1" noChangeAspect="1" noMove="1" noResize="1" noEditPoints="1" noAdjustHandles="1" noChangeArrowheads="1" noChangeShapeType="1" noTextEdit="1"/>
              </p:cNvSpPr>
              <p:nvPr/>
            </p:nvSpPr>
            <p:spPr>
              <a:xfrm>
                <a:off x="236868" y="4406756"/>
                <a:ext cx="736534" cy="461665"/>
              </a:xfrm>
              <a:prstGeom prst="rect">
                <a:avLst/>
              </a:prstGeom>
              <a:blipFill>
                <a:blip r:embed="rId10"/>
                <a:stretch>
                  <a:fillRect l="-2479" r="-25620"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EC7C765-77B9-CC08-752C-7002758E3FBA}"/>
                  </a:ext>
                </a:extLst>
              </p:cNvPr>
              <p:cNvSpPr txBox="1"/>
              <p:nvPr/>
            </p:nvSpPr>
            <p:spPr>
              <a:xfrm>
                <a:off x="527537" y="3945090"/>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9" name="TextBox 38">
                <a:extLst>
                  <a:ext uri="{FF2B5EF4-FFF2-40B4-BE49-F238E27FC236}">
                    <a16:creationId xmlns:a16="http://schemas.microsoft.com/office/drawing/2014/main" id="{DEC7C765-77B9-CC08-752C-7002758E3FBA}"/>
                  </a:ext>
                </a:extLst>
              </p:cNvPr>
              <p:cNvSpPr txBox="1">
                <a:spLocks noRot="1" noChangeAspect="1" noMove="1" noResize="1" noEditPoints="1" noAdjustHandles="1" noChangeArrowheads="1" noChangeShapeType="1" noTextEdit="1"/>
              </p:cNvSpPr>
              <p:nvPr/>
            </p:nvSpPr>
            <p:spPr>
              <a:xfrm>
                <a:off x="527537" y="3945090"/>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BB3773A-8CB3-0726-C054-0369B0556708}"/>
                  </a:ext>
                </a:extLst>
              </p:cNvPr>
              <p:cNvSpPr txBox="1"/>
              <p:nvPr/>
            </p:nvSpPr>
            <p:spPr>
              <a:xfrm>
                <a:off x="967229" y="396002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3" name="TextBox 42">
                <a:extLst>
                  <a:ext uri="{FF2B5EF4-FFF2-40B4-BE49-F238E27FC236}">
                    <a16:creationId xmlns:a16="http://schemas.microsoft.com/office/drawing/2014/main" id="{CBB3773A-8CB3-0726-C054-0369B0556708}"/>
                  </a:ext>
                </a:extLst>
              </p:cNvPr>
              <p:cNvSpPr txBox="1">
                <a:spLocks noRot="1" noChangeAspect="1" noMove="1" noResize="1" noEditPoints="1" noAdjustHandles="1" noChangeArrowheads="1" noChangeShapeType="1" noTextEdit="1"/>
              </p:cNvSpPr>
              <p:nvPr/>
            </p:nvSpPr>
            <p:spPr>
              <a:xfrm>
                <a:off x="967229" y="3960025"/>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AE064D4-F37A-B914-C4A8-05DA145EC83C}"/>
                  </a:ext>
                </a:extLst>
              </p:cNvPr>
              <p:cNvSpPr txBox="1"/>
              <p:nvPr/>
            </p:nvSpPr>
            <p:spPr>
              <a:xfrm>
                <a:off x="3523671" y="39982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m:t>
                      </m:r>
                    </m:oMath>
                  </m:oMathPara>
                </a14:m>
                <a:endParaRPr lang="vi-VN" sz="2400" dirty="0"/>
              </a:p>
            </p:txBody>
          </p:sp>
        </mc:Choice>
        <mc:Fallback xmlns="">
          <p:sp>
            <p:nvSpPr>
              <p:cNvPr id="44" name="TextBox 43">
                <a:extLst>
                  <a:ext uri="{FF2B5EF4-FFF2-40B4-BE49-F238E27FC236}">
                    <a16:creationId xmlns:a16="http://schemas.microsoft.com/office/drawing/2014/main" id="{2AE064D4-F37A-B914-C4A8-05DA145EC83C}"/>
                  </a:ext>
                </a:extLst>
              </p:cNvPr>
              <p:cNvSpPr txBox="1">
                <a:spLocks noRot="1" noChangeAspect="1" noMove="1" noResize="1" noEditPoints="1" noAdjustHandles="1" noChangeArrowheads="1" noChangeShapeType="1" noTextEdit="1"/>
              </p:cNvSpPr>
              <p:nvPr/>
            </p:nvSpPr>
            <p:spPr>
              <a:xfrm>
                <a:off x="3523671" y="3998252"/>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77DDDF9-6C11-6777-AE01-C521AC09633B}"/>
                  </a:ext>
                </a:extLst>
              </p:cNvPr>
              <p:cNvSpPr txBox="1"/>
              <p:nvPr/>
            </p:nvSpPr>
            <p:spPr>
              <a:xfrm>
                <a:off x="3534445" y="44636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E77DDDF9-6C11-6777-AE01-C521AC09633B}"/>
                  </a:ext>
                </a:extLst>
              </p:cNvPr>
              <p:cNvSpPr txBox="1">
                <a:spLocks noRot="1" noChangeAspect="1" noMove="1" noResize="1" noEditPoints="1" noAdjustHandles="1" noChangeArrowheads="1" noChangeShapeType="1" noTextEdit="1"/>
              </p:cNvSpPr>
              <p:nvPr/>
            </p:nvSpPr>
            <p:spPr>
              <a:xfrm>
                <a:off x="3534445" y="4463685"/>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FC3BFE4-4C04-6A5E-4521-DA524EA55A45}"/>
                  </a:ext>
                </a:extLst>
              </p:cNvPr>
              <p:cNvSpPr txBox="1"/>
              <p:nvPr/>
            </p:nvSpPr>
            <p:spPr>
              <a:xfrm>
                <a:off x="4618229" y="440675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0" name="TextBox 49">
                <a:extLst>
                  <a:ext uri="{FF2B5EF4-FFF2-40B4-BE49-F238E27FC236}">
                    <a16:creationId xmlns:a16="http://schemas.microsoft.com/office/drawing/2014/main" id="{6FC3BFE4-4C04-6A5E-4521-DA524EA55A45}"/>
                  </a:ext>
                </a:extLst>
              </p:cNvPr>
              <p:cNvSpPr txBox="1">
                <a:spLocks noRot="1" noChangeAspect="1" noMove="1" noResize="1" noEditPoints="1" noAdjustHandles="1" noChangeArrowheads="1" noChangeShapeType="1" noTextEdit="1"/>
              </p:cNvSpPr>
              <p:nvPr/>
            </p:nvSpPr>
            <p:spPr>
              <a:xfrm>
                <a:off x="4618229" y="4406756"/>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E266173-68D3-BF95-7E44-0E0E36E19781}"/>
                  </a:ext>
                </a:extLst>
              </p:cNvPr>
              <p:cNvSpPr txBox="1"/>
              <p:nvPr/>
            </p:nvSpPr>
            <p:spPr>
              <a:xfrm>
                <a:off x="2542407" y="43973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1" name="TextBox 50">
                <a:extLst>
                  <a:ext uri="{FF2B5EF4-FFF2-40B4-BE49-F238E27FC236}">
                    <a16:creationId xmlns:a16="http://schemas.microsoft.com/office/drawing/2014/main" id="{7E266173-68D3-BF95-7E44-0E0E36E19781}"/>
                  </a:ext>
                </a:extLst>
              </p:cNvPr>
              <p:cNvSpPr txBox="1">
                <a:spLocks noRot="1" noChangeAspect="1" noMove="1" noResize="1" noEditPoints="1" noAdjustHandles="1" noChangeArrowheads="1" noChangeShapeType="1" noTextEdit="1"/>
              </p:cNvSpPr>
              <p:nvPr/>
            </p:nvSpPr>
            <p:spPr>
              <a:xfrm>
                <a:off x="2542407" y="4397332"/>
                <a:ext cx="658291" cy="461665"/>
              </a:xfrm>
              <a:prstGeom prst="rect">
                <a:avLst/>
              </a:prstGeom>
              <a:blipFill>
                <a:blip r:embed="rId16"/>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id="{9D928C95-5B93-6C00-ABAA-8690ACE48E68}"/>
              </a:ext>
            </a:extLst>
          </p:cNvPr>
          <p:cNvCxnSpPr>
            <a:cxnSpLocks/>
          </p:cNvCxnSpPr>
          <p:nvPr/>
        </p:nvCxnSpPr>
        <p:spPr>
          <a:xfrm flipV="1">
            <a:off x="1611172" y="5254309"/>
            <a:ext cx="1818899" cy="4884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DA73AA4-0232-DB4F-557B-82F757ACC379}"/>
              </a:ext>
            </a:extLst>
          </p:cNvPr>
          <p:cNvCxnSpPr>
            <a:cxnSpLocks/>
          </p:cNvCxnSpPr>
          <p:nvPr/>
        </p:nvCxnSpPr>
        <p:spPr>
          <a:xfrm>
            <a:off x="4343063" y="5254309"/>
            <a:ext cx="1660897" cy="65165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8A065A9-5ECF-8950-349C-1A57274DE8A5}"/>
                  </a:ext>
                </a:extLst>
              </p:cNvPr>
              <p:cNvSpPr txBox="1"/>
              <p:nvPr/>
            </p:nvSpPr>
            <p:spPr>
              <a:xfrm>
                <a:off x="1057900" y="5670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4" name="TextBox 53">
                <a:extLst>
                  <a:ext uri="{FF2B5EF4-FFF2-40B4-BE49-F238E27FC236}">
                    <a16:creationId xmlns:a16="http://schemas.microsoft.com/office/drawing/2014/main" id="{38A065A9-5ECF-8950-349C-1A57274DE8A5}"/>
                  </a:ext>
                </a:extLst>
              </p:cNvPr>
              <p:cNvSpPr txBox="1">
                <a:spLocks noRot="1" noChangeAspect="1" noMove="1" noResize="1" noEditPoints="1" noAdjustHandles="1" noChangeArrowheads="1" noChangeShapeType="1" noTextEdit="1"/>
              </p:cNvSpPr>
              <p:nvPr/>
            </p:nvSpPr>
            <p:spPr>
              <a:xfrm>
                <a:off x="1057900" y="5670351"/>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A396808-9D44-3D66-5DD4-940C10539300}"/>
                  </a:ext>
                </a:extLst>
              </p:cNvPr>
              <p:cNvSpPr txBox="1"/>
              <p:nvPr/>
            </p:nvSpPr>
            <p:spPr>
              <a:xfrm>
                <a:off x="3381836" y="486553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16000</m:t>
                      </m:r>
                    </m:oMath>
                  </m:oMathPara>
                </a14:m>
                <a:endParaRPr lang="vi-VN" sz="2400" dirty="0">
                  <a:solidFill>
                    <a:schemeClr val="bg1"/>
                  </a:solidFill>
                </a:endParaRPr>
              </a:p>
            </p:txBody>
          </p:sp>
        </mc:Choice>
        <mc:Fallback xmlns="">
          <p:sp>
            <p:nvSpPr>
              <p:cNvPr id="55" name="TextBox 54">
                <a:extLst>
                  <a:ext uri="{FF2B5EF4-FFF2-40B4-BE49-F238E27FC236}">
                    <a16:creationId xmlns:a16="http://schemas.microsoft.com/office/drawing/2014/main" id="{EA396808-9D44-3D66-5DD4-940C10539300}"/>
                  </a:ext>
                </a:extLst>
              </p:cNvPr>
              <p:cNvSpPr txBox="1">
                <a:spLocks noRot="1" noChangeAspect="1" noMove="1" noResize="1" noEditPoints="1" noAdjustHandles="1" noChangeArrowheads="1" noChangeShapeType="1" noTextEdit="1"/>
              </p:cNvSpPr>
              <p:nvPr/>
            </p:nvSpPr>
            <p:spPr>
              <a:xfrm>
                <a:off x="3381836" y="4865536"/>
                <a:ext cx="658291" cy="461665"/>
              </a:xfrm>
              <a:prstGeom prst="rect">
                <a:avLst/>
              </a:prstGeom>
              <a:blipFill>
                <a:blip r:embed="rId18"/>
                <a:stretch>
                  <a:fillRect l="-2778" r="-58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F5A384B-A007-B7D1-68F7-8419A9DECA8E}"/>
                  </a:ext>
                </a:extLst>
              </p:cNvPr>
              <p:cNvSpPr txBox="1"/>
              <p:nvPr/>
            </p:nvSpPr>
            <p:spPr>
              <a:xfrm>
                <a:off x="5855280" y="56738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6" name="TextBox 55">
                <a:extLst>
                  <a:ext uri="{FF2B5EF4-FFF2-40B4-BE49-F238E27FC236}">
                    <a16:creationId xmlns:a16="http://schemas.microsoft.com/office/drawing/2014/main" id="{1F5A384B-A007-B7D1-68F7-8419A9DECA8E}"/>
                  </a:ext>
                </a:extLst>
              </p:cNvPr>
              <p:cNvSpPr txBox="1">
                <a:spLocks noRot="1" noChangeAspect="1" noMove="1" noResize="1" noEditPoints="1" noAdjustHandles="1" noChangeArrowheads="1" noChangeShapeType="1" noTextEdit="1"/>
              </p:cNvSpPr>
              <p:nvPr/>
            </p:nvSpPr>
            <p:spPr>
              <a:xfrm>
                <a:off x="5855280" y="5673823"/>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6FFFA56-AF53-A120-715D-EB665476A378}"/>
                  </a:ext>
                </a:extLst>
              </p:cNvPr>
              <p:cNvSpPr txBox="1"/>
              <p:nvPr/>
            </p:nvSpPr>
            <p:spPr>
              <a:xfrm>
                <a:off x="5720192" y="39842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30</m:t>
                      </m:r>
                    </m:oMath>
                  </m:oMathPara>
                </a14:m>
                <a:endParaRPr lang="vi-VN" sz="2400" dirty="0"/>
              </a:p>
            </p:txBody>
          </p:sp>
        </mc:Choice>
        <mc:Fallback xmlns="">
          <p:sp>
            <p:nvSpPr>
              <p:cNvPr id="57" name="TextBox 56">
                <a:extLst>
                  <a:ext uri="{FF2B5EF4-FFF2-40B4-BE49-F238E27FC236}">
                    <a16:creationId xmlns:a16="http://schemas.microsoft.com/office/drawing/2014/main" id="{66FFFA56-AF53-A120-715D-EB665476A378}"/>
                  </a:ext>
                </a:extLst>
              </p:cNvPr>
              <p:cNvSpPr txBox="1">
                <a:spLocks noRot="1" noChangeAspect="1" noMove="1" noResize="1" noEditPoints="1" noAdjustHandles="1" noChangeArrowheads="1" noChangeShapeType="1" noTextEdit="1"/>
              </p:cNvSpPr>
              <p:nvPr/>
            </p:nvSpPr>
            <p:spPr>
              <a:xfrm>
                <a:off x="5720192" y="3984278"/>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E440C11-1821-A1C2-7B98-326AD564B441}"/>
                  </a:ext>
                </a:extLst>
              </p:cNvPr>
              <p:cNvSpPr txBox="1"/>
              <p:nvPr/>
            </p:nvSpPr>
            <p:spPr>
              <a:xfrm>
                <a:off x="234201" y="520588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62" name="TextBox 61">
                <a:extLst>
                  <a:ext uri="{FF2B5EF4-FFF2-40B4-BE49-F238E27FC236}">
                    <a16:creationId xmlns:a16="http://schemas.microsoft.com/office/drawing/2014/main" id="{0E440C11-1821-A1C2-7B98-326AD564B441}"/>
                  </a:ext>
                </a:extLst>
              </p:cNvPr>
              <p:cNvSpPr txBox="1">
                <a:spLocks noRot="1" noChangeAspect="1" noMove="1" noResize="1" noEditPoints="1" noAdjustHandles="1" noChangeArrowheads="1" noChangeShapeType="1" noTextEdit="1"/>
              </p:cNvSpPr>
              <p:nvPr/>
            </p:nvSpPr>
            <p:spPr>
              <a:xfrm>
                <a:off x="234201" y="5205880"/>
                <a:ext cx="736534" cy="461665"/>
              </a:xfrm>
              <a:prstGeom prst="rect">
                <a:avLst/>
              </a:prstGeom>
              <a:blipFill>
                <a:blip r:embed="rId21"/>
                <a:stretch>
                  <a:fillRect l="-1653" r="-17355"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BC2747B-9091-C0CA-11C6-530E5D44C385}"/>
                  </a:ext>
                </a:extLst>
              </p:cNvPr>
              <p:cNvSpPr txBox="1"/>
              <p:nvPr/>
            </p:nvSpPr>
            <p:spPr>
              <a:xfrm>
                <a:off x="7107237" y="4116243"/>
                <a:ext cx="4588167"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Vậy để thể tích của chiếc hộp là lớn nhất thì độ dài cạnh của các hình vuông nhỏ phải cắt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6" name="TextBox 75">
                <a:extLst>
                  <a:ext uri="{FF2B5EF4-FFF2-40B4-BE49-F238E27FC236}">
                    <a16:creationId xmlns:a16="http://schemas.microsoft.com/office/drawing/2014/main" id="{CBC2747B-9091-C0CA-11C6-530E5D44C385}"/>
                  </a:ext>
                </a:extLst>
              </p:cNvPr>
              <p:cNvSpPr txBox="1">
                <a:spLocks noRot="1" noChangeAspect="1" noMove="1" noResize="1" noEditPoints="1" noAdjustHandles="1" noChangeArrowheads="1" noChangeShapeType="1" noTextEdit="1"/>
              </p:cNvSpPr>
              <p:nvPr/>
            </p:nvSpPr>
            <p:spPr>
              <a:xfrm>
                <a:off x="7107237" y="4116243"/>
                <a:ext cx="4588167" cy="1251240"/>
              </a:xfrm>
              <a:prstGeom prst="rect">
                <a:avLst/>
              </a:prstGeom>
              <a:blipFill>
                <a:blip r:embed="rId22"/>
                <a:stretch>
                  <a:fillRect l="-2125" t="-3902" r="-1859" b="-10732"/>
                </a:stretch>
              </a:blipFill>
            </p:spPr>
            <p:txBody>
              <a:bodyPr/>
              <a:lstStyle/>
              <a:p>
                <a:r>
                  <a:rPr lang="vi-VN">
                    <a:noFill/>
                  </a:rPr>
                  <a:t> </a:t>
                </a:r>
              </a:p>
            </p:txBody>
          </p:sp>
        </mc:Fallback>
      </mc:AlternateContent>
      <p:sp>
        <p:nvSpPr>
          <p:cNvPr id="23" name="TextBox 2">
            <a:extLst>
              <a:ext uri="{FF2B5EF4-FFF2-40B4-BE49-F238E27FC236}">
                <a16:creationId xmlns:a16="http://schemas.microsoft.com/office/drawing/2014/main" id="{41D19D50-616D-1F82-C922-D083097E7C1C}"/>
              </a:ext>
            </a:extLst>
          </p:cNvPr>
          <p:cNvSpPr txBox="1"/>
          <p:nvPr/>
        </p:nvSpPr>
        <p:spPr>
          <a:xfrm>
            <a:off x="3220490" y="34383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7836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P spid="30" grpId="0"/>
      <p:bldP spid="31" grpId="0"/>
      <p:bldP spid="34" grpId="0"/>
      <p:bldP spid="38" grpId="0"/>
      <p:bldP spid="39" grpId="0"/>
      <p:bldP spid="43" grpId="0"/>
      <p:bldP spid="44" grpId="0"/>
      <p:bldP spid="45" grpId="0"/>
      <p:bldP spid="50" grpId="0"/>
      <p:bldP spid="51" grpId="0"/>
      <p:bldP spid="54" grpId="0"/>
      <p:bldP spid="55" grpId="0"/>
      <p:bldP spid="56" grpId="0"/>
      <p:bldP spid="57" grpId="0"/>
      <p:bldP spid="62"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1255F6-75BF-FA5F-B590-5C5D0DC7B295}"/>
                  </a:ext>
                </a:extLst>
              </p:cNvPr>
              <p:cNvSpPr txBox="1"/>
              <p:nvPr/>
            </p:nvSpPr>
            <p:spPr>
              <a:xfrm>
                <a:off x="468478" y="1431502"/>
                <a:ext cx="11070964" cy="995144"/>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các hàm số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r>
                  <a:rPr lang="en-US" sz="2400"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61255F6-75BF-FA5F-B590-5C5D0DC7B295}"/>
                  </a:ext>
                </a:extLst>
              </p:cNvPr>
              <p:cNvSpPr txBox="1">
                <a:spLocks noRot="1" noChangeAspect="1" noMove="1" noResize="1" noEditPoints="1" noAdjustHandles="1" noChangeArrowheads="1" noChangeShapeType="1" noTextEdit="1"/>
              </p:cNvSpPr>
              <p:nvPr/>
            </p:nvSpPr>
            <p:spPr>
              <a:xfrm>
                <a:off x="468478" y="1431502"/>
                <a:ext cx="11070964" cy="995144"/>
              </a:xfrm>
              <a:prstGeom prst="rect">
                <a:avLst/>
              </a:prstGeom>
              <a:blipFill>
                <a:blip r:embed="rId2"/>
                <a:stretch>
                  <a:fillRect l="-881" t="-4908" b="-4908"/>
                </a:stretch>
              </a:blipFill>
            </p:spPr>
            <p:txBody>
              <a:bodyPr/>
              <a:lstStyle/>
              <a:p>
                <a:r>
                  <a:rPr lang="vi-VN">
                    <a:noFill/>
                  </a:rPr>
                  <a:t> </a:t>
                </a:r>
              </a:p>
            </p:txBody>
          </p:sp>
        </mc:Fallback>
      </mc:AlternateContent>
      <p:sp>
        <p:nvSpPr>
          <p:cNvPr id="22" name="Rectangle: Rounded Corners 21">
            <a:extLst>
              <a:ext uri="{FF2B5EF4-FFF2-40B4-BE49-F238E27FC236}">
                <a16:creationId xmlns:a16="http://schemas.microsoft.com/office/drawing/2014/main" id="{DA2FF14F-282C-5D0A-A748-F87B19D42F23}"/>
              </a:ext>
            </a:extLst>
          </p:cNvPr>
          <p:cNvSpPr/>
          <p:nvPr/>
        </p:nvSpPr>
        <p:spPr>
          <a:xfrm>
            <a:off x="312189" y="1437651"/>
            <a:ext cx="10278715" cy="98899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709BED0-12D6-766E-B2E4-B6ED46AAFE78}"/>
              </a:ext>
            </a:extLst>
          </p:cNvPr>
          <p:cNvSpPr txBox="1"/>
          <p:nvPr/>
        </p:nvSpPr>
        <p:spPr>
          <a:xfrm>
            <a:off x="197593" y="24266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80DE3CF-88F5-6E00-C8DD-0DC56CE4440C}"/>
                  </a:ext>
                </a:extLst>
              </p:cNvPr>
              <p:cNvSpPr txBox="1"/>
              <p:nvPr/>
            </p:nvSpPr>
            <p:spPr>
              <a:xfrm>
                <a:off x="207985" y="2856762"/>
                <a:ext cx="4778184" cy="468077"/>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80DE3CF-88F5-6E00-C8DD-0DC56CE4440C}"/>
                  </a:ext>
                </a:extLst>
              </p:cNvPr>
              <p:cNvSpPr txBox="1">
                <a:spLocks noRot="1" noChangeAspect="1" noMove="1" noResize="1" noEditPoints="1" noAdjustHandles="1" noChangeArrowheads="1" noChangeShapeType="1" noTextEdit="1"/>
              </p:cNvSpPr>
              <p:nvPr/>
            </p:nvSpPr>
            <p:spPr>
              <a:xfrm>
                <a:off x="207985" y="2856762"/>
                <a:ext cx="4778184" cy="468077"/>
              </a:xfrm>
              <a:prstGeom prst="rect">
                <a:avLst/>
              </a:prstGeom>
              <a:blipFill>
                <a:blip r:embed="rId3"/>
                <a:stretch>
                  <a:fillRect l="-191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6D66984-C737-E5C0-96CE-C47C67A29980}"/>
                  </a:ext>
                </a:extLst>
              </p:cNvPr>
              <p:cNvSpPr txBox="1"/>
              <p:nvPr/>
            </p:nvSpPr>
            <p:spPr>
              <a:xfrm>
                <a:off x="270101" y="3238343"/>
                <a:ext cx="2391010"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num>
                        <m:den>
                          <m:r>
                            <a:rPr lang="en-US" sz="2400" b="0" i="1" kern="100" smtClean="0">
                              <a:solidFill>
                                <a:schemeClr val="bg1"/>
                              </a:solidFill>
                              <a:effectLst/>
                              <a:latin typeface="Cambria Math" panose="02040503050406030204" pitchFamily="18" charset="0"/>
                              <a:cs typeface="Times New Roman" panose="02020603050405020304" pitchFamily="18" charset="0"/>
                            </a:rPr>
                            <m:t>2</m:t>
                          </m:r>
                          <m:rad>
                            <m:radPr>
                              <m:degHide m:val="on"/>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dirty="0"/>
              </a:p>
            </p:txBody>
          </p:sp>
        </mc:Choice>
        <mc:Fallback xmlns="">
          <p:sp>
            <p:nvSpPr>
              <p:cNvPr id="26" name="TextBox 25">
                <a:extLst>
                  <a:ext uri="{FF2B5EF4-FFF2-40B4-BE49-F238E27FC236}">
                    <a16:creationId xmlns:a16="http://schemas.microsoft.com/office/drawing/2014/main" id="{06D66984-C737-E5C0-96CE-C47C67A29980}"/>
                  </a:ext>
                </a:extLst>
              </p:cNvPr>
              <p:cNvSpPr txBox="1">
                <a:spLocks noRot="1" noChangeAspect="1" noMove="1" noResize="1" noEditPoints="1" noAdjustHandles="1" noChangeArrowheads="1" noChangeShapeType="1" noTextEdit="1"/>
              </p:cNvSpPr>
              <p:nvPr/>
            </p:nvSpPr>
            <p:spPr>
              <a:xfrm>
                <a:off x="270101" y="3238343"/>
                <a:ext cx="2391010" cy="9025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FCAA245-741F-8441-F6A4-3D836795A0C1}"/>
                  </a:ext>
                </a:extLst>
              </p:cNvPr>
              <p:cNvSpPr txBox="1"/>
              <p:nvPr/>
            </p:nvSpPr>
            <p:spPr>
              <a:xfrm>
                <a:off x="2175766" y="3305219"/>
                <a:ext cx="2391010"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cs typeface="Times New Roman" panose="02020603050405020304" pitchFamily="18" charset="0"/>
                            </a:rPr>
                            <m:t>𝑥</m:t>
                          </m:r>
                        </m:num>
                        <m:den>
                          <m:rad>
                            <m:radPr>
                              <m:degHide m:val="on"/>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dirty="0"/>
              </a:p>
            </p:txBody>
          </p:sp>
        </mc:Choice>
        <mc:Fallback xmlns="">
          <p:sp>
            <p:nvSpPr>
              <p:cNvPr id="27" name="TextBox 26">
                <a:extLst>
                  <a:ext uri="{FF2B5EF4-FFF2-40B4-BE49-F238E27FC236}">
                    <a16:creationId xmlns:a16="http://schemas.microsoft.com/office/drawing/2014/main" id="{0FCAA245-741F-8441-F6A4-3D836795A0C1}"/>
                  </a:ext>
                </a:extLst>
              </p:cNvPr>
              <p:cNvSpPr txBox="1">
                <a:spLocks noRot="1" noChangeAspect="1" noMove="1" noResize="1" noEditPoints="1" noAdjustHandles="1" noChangeArrowheads="1" noChangeShapeType="1" noTextEdit="1"/>
              </p:cNvSpPr>
              <p:nvPr/>
            </p:nvSpPr>
            <p:spPr>
              <a:xfrm>
                <a:off x="2175766" y="3305219"/>
                <a:ext cx="2391010" cy="855299"/>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2375FF7-F287-3BAD-7862-959D6175ED22}"/>
                  </a:ext>
                </a:extLst>
              </p:cNvPr>
              <p:cNvSpPr txBox="1"/>
              <p:nvPr/>
            </p:nvSpPr>
            <p:spPr>
              <a:xfrm>
                <a:off x="4119269" y="3478247"/>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12375FF7-F287-3BAD-7862-959D6175ED22}"/>
                  </a:ext>
                </a:extLst>
              </p:cNvPr>
              <p:cNvSpPr txBox="1">
                <a:spLocks noRot="1" noChangeAspect="1" noMove="1" noResize="1" noEditPoints="1" noAdjustHandles="1" noChangeArrowheads="1" noChangeShapeType="1" noTextEdit="1"/>
              </p:cNvSpPr>
              <p:nvPr/>
            </p:nvSpPr>
            <p:spPr>
              <a:xfrm>
                <a:off x="4119269" y="3478247"/>
                <a:ext cx="1408227"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43EE257-EA8A-87AB-7395-56ED0661B588}"/>
                  </a:ext>
                </a:extLst>
              </p:cNvPr>
              <p:cNvSpPr txBox="1"/>
              <p:nvPr/>
            </p:nvSpPr>
            <p:spPr>
              <a:xfrm>
                <a:off x="7126567" y="3502035"/>
                <a:ext cx="15130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E43EE257-EA8A-87AB-7395-56ED0661B588}"/>
                  </a:ext>
                </a:extLst>
              </p:cNvPr>
              <p:cNvSpPr txBox="1">
                <a:spLocks noRot="1" noChangeAspect="1" noMove="1" noResize="1" noEditPoints="1" noAdjustHandles="1" noChangeArrowheads="1" noChangeShapeType="1" noTextEdit="1"/>
              </p:cNvSpPr>
              <p:nvPr/>
            </p:nvSpPr>
            <p:spPr>
              <a:xfrm>
                <a:off x="7126567" y="3502035"/>
                <a:ext cx="1513093"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B06A447-9F89-C2B8-2B1D-1F6986DA1331}"/>
                  </a:ext>
                </a:extLst>
              </p:cNvPr>
              <p:cNvSpPr txBox="1"/>
              <p:nvPr/>
            </p:nvSpPr>
            <p:spPr>
              <a:xfrm>
                <a:off x="5173960" y="3487247"/>
                <a:ext cx="23910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kern="100" smtClean="0">
                          <a:solidFill>
                            <a:schemeClr val="bg1"/>
                          </a:solidFill>
                          <a:latin typeface="Cambria Math" panose="02040503050406030204" pitchFamily="18" charset="0"/>
                          <a:cs typeface="Times New Roman" panose="02020603050405020304" pitchFamily="18" charset="0"/>
                        </a:rPr>
                        <m:t>1−</m:t>
                      </m:r>
                      <m:r>
                        <a:rPr lang="en-US" sz="2400" i="1" kern="100" smtClean="0">
                          <a:solidFill>
                            <a:schemeClr val="bg1"/>
                          </a:solidFill>
                          <a:latin typeface="Cambria Math" panose="02040503050406030204" pitchFamily="18" charset="0"/>
                          <a:cs typeface="Times New Roman" panose="02020603050405020304" pitchFamily="18" charset="0"/>
                        </a:rPr>
                        <m:t>𝑥</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i="1" kern="100" smtClean="0">
                          <a:solidFill>
                            <a:schemeClr val="bg1"/>
                          </a:solidFill>
                          <a:effectLst/>
                          <a:latin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0" name="TextBox 29">
                <a:extLst>
                  <a:ext uri="{FF2B5EF4-FFF2-40B4-BE49-F238E27FC236}">
                    <a16:creationId xmlns:a16="http://schemas.microsoft.com/office/drawing/2014/main" id="{4B06A447-9F89-C2B8-2B1D-1F6986DA1331}"/>
                  </a:ext>
                </a:extLst>
              </p:cNvPr>
              <p:cNvSpPr txBox="1">
                <a:spLocks noRot="1" noChangeAspect="1" noMove="1" noResize="1" noEditPoints="1" noAdjustHandles="1" noChangeArrowheads="1" noChangeShapeType="1" noTextEdit="1"/>
              </p:cNvSpPr>
              <p:nvPr/>
            </p:nvSpPr>
            <p:spPr>
              <a:xfrm>
                <a:off x="5173960" y="3487247"/>
                <a:ext cx="239101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A47CC24-58C1-DFD7-8E83-D1528034131A}"/>
                  </a:ext>
                </a:extLst>
              </p:cNvPr>
              <p:cNvSpPr txBox="1"/>
              <p:nvPr/>
            </p:nvSpPr>
            <p:spPr>
              <a:xfrm>
                <a:off x="176009" y="4113070"/>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0A47CC24-58C1-DFD7-8E83-D1528034131A}"/>
                  </a:ext>
                </a:extLst>
              </p:cNvPr>
              <p:cNvSpPr txBox="1">
                <a:spLocks noRot="1" noChangeAspect="1" noMove="1" noResize="1" noEditPoints="1" noAdjustHandles="1" noChangeArrowheads="1" noChangeShapeType="1" noTextEdit="1"/>
              </p:cNvSpPr>
              <p:nvPr/>
            </p:nvSpPr>
            <p:spPr>
              <a:xfrm>
                <a:off x="176009" y="4113070"/>
                <a:ext cx="7803106" cy="460895"/>
              </a:xfrm>
              <a:prstGeom prst="rect">
                <a:avLst/>
              </a:prstGeom>
              <a:blipFill>
                <a:blip r:embed="rId9"/>
                <a:stretch>
                  <a:fillRect l="-1250" t="-10667" b="-30667"/>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188E2F29-1FEC-5D60-FC7D-A85439887314}"/>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4EEC99-72F3-FBA4-8A41-BFE3AD8953A7}"/>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9B5AF0-FD0B-4E4D-1614-D97FB1D78F09}"/>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48E7B35-EF83-0DC7-9533-A248D8FBB244}"/>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548E7B35-EF83-0DC7-9533-A248D8FBB244}"/>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5B7A14-4048-4F68-FDC5-59ABF7618C1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765B7A14-4048-4F68-FDC5-59ABF7618C1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55819D-8CBB-BFED-8F65-2E1C15A9A31C}"/>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0955819D-8CBB-BFED-8F65-2E1C15A9A31C}"/>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7E2FB75-B005-D249-A34C-ED3CB697C8A4}"/>
                  </a:ext>
                </a:extLst>
              </p:cNvPr>
              <p:cNvSpPr txBox="1"/>
              <p:nvPr/>
            </p:nvSpPr>
            <p:spPr>
              <a:xfrm>
                <a:off x="1387848" y="46057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38" name="TextBox 37">
                <a:extLst>
                  <a:ext uri="{FF2B5EF4-FFF2-40B4-BE49-F238E27FC236}">
                    <a16:creationId xmlns:a16="http://schemas.microsoft.com/office/drawing/2014/main" id="{A7E2FB75-B005-D249-A34C-ED3CB697C8A4}"/>
                  </a:ext>
                </a:extLst>
              </p:cNvPr>
              <p:cNvSpPr txBox="1">
                <a:spLocks noRot="1" noChangeAspect="1" noMove="1" noResize="1" noEditPoints="1" noAdjustHandles="1" noChangeArrowheads="1" noChangeShapeType="1" noTextEdit="1"/>
              </p:cNvSpPr>
              <p:nvPr/>
            </p:nvSpPr>
            <p:spPr>
              <a:xfrm>
                <a:off x="1387848" y="4605711"/>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4539601-1BE4-477F-E8AC-58E49BD9FF97}"/>
                  </a:ext>
                </a:extLst>
              </p:cNvPr>
              <p:cNvSpPr txBox="1"/>
              <p:nvPr/>
            </p:nvSpPr>
            <p:spPr>
              <a:xfrm>
                <a:off x="3458100" y="46225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39" name="TextBox 38">
                <a:extLst>
                  <a:ext uri="{FF2B5EF4-FFF2-40B4-BE49-F238E27FC236}">
                    <a16:creationId xmlns:a16="http://schemas.microsoft.com/office/drawing/2014/main" id="{74539601-1BE4-477F-E8AC-58E49BD9FF97}"/>
                  </a:ext>
                </a:extLst>
              </p:cNvPr>
              <p:cNvSpPr txBox="1">
                <a:spLocks noRot="1" noChangeAspect="1" noMove="1" noResize="1" noEditPoints="1" noAdjustHandles="1" noChangeArrowheads="1" noChangeShapeType="1" noTextEdit="1"/>
              </p:cNvSpPr>
              <p:nvPr/>
            </p:nvSpPr>
            <p:spPr>
              <a:xfrm>
                <a:off x="3458100" y="4622558"/>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8235CE3-F101-D765-8527-D85CB5308F41}"/>
                  </a:ext>
                </a:extLst>
              </p:cNvPr>
              <p:cNvSpPr txBox="1"/>
              <p:nvPr/>
            </p:nvSpPr>
            <p:spPr>
              <a:xfrm>
                <a:off x="3468874" y="50879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18235CE3-F101-D765-8527-D85CB5308F41}"/>
                  </a:ext>
                </a:extLst>
              </p:cNvPr>
              <p:cNvSpPr txBox="1">
                <a:spLocks noRot="1" noChangeAspect="1" noMove="1" noResize="1" noEditPoints="1" noAdjustHandles="1" noChangeArrowheads="1" noChangeShapeType="1" noTextEdit="1"/>
              </p:cNvSpPr>
              <p:nvPr/>
            </p:nvSpPr>
            <p:spPr>
              <a:xfrm>
                <a:off x="3468874" y="5087991"/>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0A7196-9B27-7A50-5A0D-604E812EA452}"/>
                  </a:ext>
                </a:extLst>
              </p:cNvPr>
              <p:cNvSpPr txBox="1"/>
              <p:nvPr/>
            </p:nvSpPr>
            <p:spPr>
              <a:xfrm>
                <a:off x="4552658" y="50310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370A7196-9B27-7A50-5A0D-604E812EA452}"/>
                  </a:ext>
                </a:extLst>
              </p:cNvPr>
              <p:cNvSpPr txBox="1">
                <a:spLocks noRot="1" noChangeAspect="1" noMove="1" noResize="1" noEditPoints="1" noAdjustHandles="1" noChangeArrowheads="1" noChangeShapeType="1" noTextEdit="1"/>
              </p:cNvSpPr>
              <p:nvPr/>
            </p:nvSpPr>
            <p:spPr>
              <a:xfrm>
                <a:off x="4552658" y="50310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F33D675-CFBD-6A1A-35E5-74FF43BC14E9}"/>
                  </a:ext>
                </a:extLst>
              </p:cNvPr>
              <p:cNvSpPr txBox="1"/>
              <p:nvPr/>
            </p:nvSpPr>
            <p:spPr>
              <a:xfrm>
                <a:off x="2476836" y="50216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4F33D675-CFBD-6A1A-35E5-74FF43BC14E9}"/>
                  </a:ext>
                </a:extLst>
              </p:cNvPr>
              <p:cNvSpPr txBox="1">
                <a:spLocks noRot="1" noChangeAspect="1" noMove="1" noResize="1" noEditPoints="1" noAdjustHandles="1" noChangeArrowheads="1" noChangeShapeType="1" noTextEdit="1"/>
              </p:cNvSpPr>
              <p:nvPr/>
            </p:nvSpPr>
            <p:spPr>
              <a:xfrm>
                <a:off x="2476836" y="5021638"/>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EE17699D-FAD2-F52F-ECBA-AA09B7C05E61}"/>
              </a:ext>
            </a:extLst>
          </p:cNvPr>
          <p:cNvCxnSpPr>
            <a:cxnSpLocks/>
          </p:cNvCxnSpPr>
          <p:nvPr/>
        </p:nvCxnSpPr>
        <p:spPr>
          <a:xfrm>
            <a:off x="1888103" y="5745421"/>
            <a:ext cx="1687069" cy="66749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A4BEE06-46A4-D6D8-70FC-F7E24DE40D26}"/>
              </a:ext>
            </a:extLst>
          </p:cNvPr>
          <p:cNvCxnSpPr>
            <a:cxnSpLocks/>
          </p:cNvCxnSpPr>
          <p:nvPr/>
        </p:nvCxnSpPr>
        <p:spPr>
          <a:xfrm flipV="1">
            <a:off x="4017697" y="5850860"/>
            <a:ext cx="1664233" cy="53544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4A330F2-E912-C5A0-FA0F-8093746996F6}"/>
                  </a:ext>
                </a:extLst>
              </p:cNvPr>
              <p:cNvSpPr txBox="1"/>
              <p:nvPr/>
            </p:nvSpPr>
            <p:spPr>
              <a:xfrm>
                <a:off x="3455871" y="622770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51" name="TextBox 50">
                <a:extLst>
                  <a:ext uri="{FF2B5EF4-FFF2-40B4-BE49-F238E27FC236}">
                    <a16:creationId xmlns:a16="http://schemas.microsoft.com/office/drawing/2014/main" id="{C4A330F2-E912-C5A0-FA0F-8093746996F6}"/>
                  </a:ext>
                </a:extLst>
              </p:cNvPr>
              <p:cNvSpPr txBox="1">
                <a:spLocks noRot="1" noChangeAspect="1" noMove="1" noResize="1" noEditPoints="1" noAdjustHandles="1" noChangeArrowheads="1" noChangeShapeType="1" noTextEdit="1"/>
              </p:cNvSpPr>
              <p:nvPr/>
            </p:nvSpPr>
            <p:spPr>
              <a:xfrm>
                <a:off x="3455871" y="6227701"/>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4A9657D-BFD6-0B2C-291A-C01E3B393B95}"/>
                  </a:ext>
                </a:extLst>
              </p:cNvPr>
              <p:cNvSpPr txBox="1"/>
              <p:nvPr/>
            </p:nvSpPr>
            <p:spPr>
              <a:xfrm>
                <a:off x="5518909" y="4598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oMath>
                  </m:oMathPara>
                </a14:m>
                <a:endParaRPr lang="vi-VN" sz="2400" dirty="0"/>
              </a:p>
            </p:txBody>
          </p:sp>
        </mc:Choice>
        <mc:Fallback xmlns="">
          <p:sp>
            <p:nvSpPr>
              <p:cNvPr id="52" name="TextBox 51">
                <a:extLst>
                  <a:ext uri="{FF2B5EF4-FFF2-40B4-BE49-F238E27FC236}">
                    <a16:creationId xmlns:a16="http://schemas.microsoft.com/office/drawing/2014/main" id="{64A9657D-BFD6-0B2C-291A-C01E3B393B95}"/>
                  </a:ext>
                </a:extLst>
              </p:cNvPr>
              <p:cNvSpPr txBox="1">
                <a:spLocks noRot="1" noChangeAspect="1" noMove="1" noResize="1" noEditPoints="1" noAdjustHandles="1" noChangeArrowheads="1" noChangeShapeType="1" noTextEdit="1"/>
              </p:cNvSpPr>
              <p:nvPr/>
            </p:nvSpPr>
            <p:spPr>
              <a:xfrm>
                <a:off x="5518909" y="4598323"/>
                <a:ext cx="658291" cy="461665"/>
              </a:xfrm>
              <a:prstGeom prst="rect">
                <a:avLst/>
              </a:prstGeom>
              <a:blipFill>
                <a:blip r:embed="rId19"/>
                <a:stretch>
                  <a:fillRect/>
                </a:stretch>
              </a:blipFill>
            </p:spPr>
            <p:txBody>
              <a:bodyPr/>
              <a:lstStyle/>
              <a:p>
                <a:r>
                  <a:rPr lang="vi-VN">
                    <a:noFill/>
                  </a:rPr>
                  <a:t> </a:t>
                </a:r>
              </a:p>
            </p:txBody>
          </p:sp>
        </mc:Fallback>
      </mc:AlternateContent>
      <p:cxnSp>
        <p:nvCxnSpPr>
          <p:cNvPr id="53" name="Straight Connector 52">
            <a:extLst>
              <a:ext uri="{FF2B5EF4-FFF2-40B4-BE49-F238E27FC236}">
                <a16:creationId xmlns:a16="http://schemas.microsoft.com/office/drawing/2014/main" id="{D27974FE-79C3-0853-D1E5-7D0DAB2A5205}"/>
              </a:ext>
            </a:extLst>
          </p:cNvPr>
          <p:cNvCxnSpPr>
            <a:cxnSpLocks/>
          </p:cNvCxnSpPr>
          <p:nvPr/>
        </p:nvCxnSpPr>
        <p:spPr>
          <a:xfrm>
            <a:off x="1692543" y="5090670"/>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32F394-ECD5-040E-CB0F-76179376E558}"/>
              </a:ext>
            </a:extLst>
          </p:cNvPr>
          <p:cNvCxnSpPr>
            <a:cxnSpLocks/>
          </p:cNvCxnSpPr>
          <p:nvPr/>
        </p:nvCxnSpPr>
        <p:spPr>
          <a:xfrm>
            <a:off x="1780173" y="5081927"/>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6813CF8-13A2-7C60-41A5-DCF554DAE17F}"/>
              </a:ext>
            </a:extLst>
          </p:cNvPr>
          <p:cNvCxnSpPr>
            <a:cxnSpLocks/>
          </p:cNvCxnSpPr>
          <p:nvPr/>
        </p:nvCxnSpPr>
        <p:spPr>
          <a:xfrm>
            <a:off x="5806520" y="5073915"/>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2A5596-19E6-6AC2-5EEB-8CADA1658D4D}"/>
              </a:ext>
            </a:extLst>
          </p:cNvPr>
          <p:cNvCxnSpPr>
            <a:cxnSpLocks/>
          </p:cNvCxnSpPr>
          <p:nvPr/>
        </p:nvCxnSpPr>
        <p:spPr>
          <a:xfrm>
            <a:off x="5894150" y="5084222"/>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B4CB45C-0E14-FA82-0388-88880CC20B02}"/>
                  </a:ext>
                </a:extLst>
              </p:cNvPr>
              <p:cNvSpPr txBox="1"/>
              <p:nvPr/>
            </p:nvSpPr>
            <p:spPr>
              <a:xfrm>
                <a:off x="1399942" y="54423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7" name="TextBox 56">
                <a:extLst>
                  <a:ext uri="{FF2B5EF4-FFF2-40B4-BE49-F238E27FC236}">
                    <a16:creationId xmlns:a16="http://schemas.microsoft.com/office/drawing/2014/main" id="{6B4CB45C-0E14-FA82-0388-88880CC20B02}"/>
                  </a:ext>
                </a:extLst>
              </p:cNvPr>
              <p:cNvSpPr txBox="1">
                <a:spLocks noRot="1" noChangeAspect="1" noMove="1" noResize="1" noEditPoints="1" noAdjustHandles="1" noChangeArrowheads="1" noChangeShapeType="1" noTextEdit="1"/>
              </p:cNvSpPr>
              <p:nvPr/>
            </p:nvSpPr>
            <p:spPr>
              <a:xfrm>
                <a:off x="1399942" y="5442355"/>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DA2CCEE-30FF-FF6B-4684-BC84194AC84A}"/>
                  </a:ext>
                </a:extLst>
              </p:cNvPr>
              <p:cNvSpPr txBox="1"/>
              <p:nvPr/>
            </p:nvSpPr>
            <p:spPr>
              <a:xfrm>
                <a:off x="5534636" y="544235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58" name="TextBox 57">
                <a:extLst>
                  <a:ext uri="{FF2B5EF4-FFF2-40B4-BE49-F238E27FC236}">
                    <a16:creationId xmlns:a16="http://schemas.microsoft.com/office/drawing/2014/main" id="{7DA2CCEE-30FF-FF6B-4684-BC84194AC84A}"/>
                  </a:ext>
                </a:extLst>
              </p:cNvPr>
              <p:cNvSpPr txBox="1">
                <a:spLocks noRot="1" noChangeAspect="1" noMove="1" noResize="1" noEditPoints="1" noAdjustHandles="1" noChangeArrowheads="1" noChangeShapeType="1" noTextEdit="1"/>
              </p:cNvSpPr>
              <p:nvPr/>
            </p:nvSpPr>
            <p:spPr>
              <a:xfrm>
                <a:off x="5534636" y="5442355"/>
                <a:ext cx="658291" cy="461665"/>
              </a:xfrm>
              <a:prstGeom prst="rect">
                <a:avLst/>
              </a:prstGeom>
              <a:blipFill>
                <a:blip r:embed="rId21"/>
                <a:stretch>
                  <a:fillRect/>
                </a:stretch>
              </a:blipFill>
            </p:spPr>
            <p:txBody>
              <a:bodyPr/>
              <a:lstStyle/>
              <a:p>
                <a:r>
                  <a:rPr lang="vi-VN">
                    <a:noFill/>
                  </a:rPr>
                  <a:t> </a:t>
                </a:r>
              </a:p>
            </p:txBody>
          </p:sp>
        </mc:Fallback>
      </mc:AlternateContent>
      <p:sp>
        <p:nvSpPr>
          <p:cNvPr id="63" name="TextBox 62">
            <a:extLst>
              <a:ext uri="{FF2B5EF4-FFF2-40B4-BE49-F238E27FC236}">
                <a16:creationId xmlns:a16="http://schemas.microsoft.com/office/drawing/2014/main" id="{32260ABE-B9B7-50BD-CB5D-7256776CD60D}"/>
              </a:ext>
            </a:extLst>
          </p:cNvPr>
          <p:cNvSpPr txBox="1"/>
          <p:nvPr/>
        </p:nvSpPr>
        <p:spPr>
          <a:xfrm>
            <a:off x="6704478" y="4150974"/>
            <a:ext cx="44279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916687E-3219-7177-CAD8-5298571AE194}"/>
                  </a:ext>
                </a:extLst>
              </p:cNvPr>
              <p:cNvSpPr txBox="1"/>
              <p:nvPr/>
            </p:nvSpPr>
            <p:spPr>
              <a:xfrm>
                <a:off x="6678591" y="4622558"/>
                <a:ext cx="3385186"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4" name="TextBox 63">
                <a:extLst>
                  <a:ext uri="{FF2B5EF4-FFF2-40B4-BE49-F238E27FC236}">
                    <a16:creationId xmlns:a16="http://schemas.microsoft.com/office/drawing/2014/main" id="{0916687E-3219-7177-CAD8-5298571AE194}"/>
                  </a:ext>
                </a:extLst>
              </p:cNvPr>
              <p:cNvSpPr txBox="1">
                <a:spLocks noRot="1" noChangeAspect="1" noMove="1" noResize="1" noEditPoints="1" noAdjustHandles="1" noChangeArrowheads="1" noChangeShapeType="1" noTextEdit="1"/>
              </p:cNvSpPr>
              <p:nvPr/>
            </p:nvSpPr>
            <p:spPr>
              <a:xfrm>
                <a:off x="6678591" y="4622558"/>
                <a:ext cx="3385186" cy="628890"/>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E1DD4E9-154A-177C-62DB-5F933F5036DF}"/>
                  </a:ext>
                </a:extLst>
              </p:cNvPr>
              <p:cNvSpPr txBox="1"/>
              <p:nvPr/>
            </p:nvSpPr>
            <p:spPr>
              <a:xfrm>
                <a:off x="6700961" y="5240436"/>
                <a:ext cx="4393774"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6" name="TextBox 65">
                <a:extLst>
                  <a:ext uri="{FF2B5EF4-FFF2-40B4-BE49-F238E27FC236}">
                    <a16:creationId xmlns:a16="http://schemas.microsoft.com/office/drawing/2014/main" id="{4E1DD4E9-154A-177C-62DB-5F933F5036DF}"/>
                  </a:ext>
                </a:extLst>
              </p:cNvPr>
              <p:cNvSpPr txBox="1">
                <a:spLocks noRot="1" noChangeAspect="1" noMove="1" noResize="1" noEditPoints="1" noAdjustHandles="1" noChangeArrowheads="1" noChangeShapeType="1" noTextEdit="1"/>
              </p:cNvSpPr>
              <p:nvPr/>
            </p:nvSpPr>
            <p:spPr>
              <a:xfrm>
                <a:off x="6700961" y="5240436"/>
                <a:ext cx="4393774" cy="618439"/>
              </a:xfrm>
              <a:prstGeom prst="rect">
                <a:avLst/>
              </a:prstGeom>
              <a:blipFill>
                <a:blip r:embed="rId23"/>
                <a:stretch>
                  <a:fillRect/>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D20AB3AC-91DA-A56D-E75D-24895DEE49AE}"/>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41D19D50-616D-1F82-C922-D083097E7C1C}"/>
              </a:ext>
            </a:extLst>
          </p:cNvPr>
          <p:cNvSpPr txBox="1"/>
          <p:nvPr/>
        </p:nvSpPr>
        <p:spPr>
          <a:xfrm>
            <a:off x="5902313" y="300496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6267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P spid="31" grpId="0"/>
      <p:bldP spid="35" grpId="0"/>
      <p:bldP spid="36" grpId="0"/>
      <p:bldP spid="37" grpId="0"/>
      <p:bldP spid="38" grpId="0"/>
      <p:bldP spid="39" grpId="0"/>
      <p:bldP spid="41" grpId="0"/>
      <p:bldP spid="43" grpId="0"/>
      <p:bldP spid="44" grpId="0"/>
      <p:bldP spid="51" grpId="0"/>
      <p:bldP spid="52" grpId="0"/>
      <p:bldP spid="57" grpId="0"/>
      <p:bldP spid="63"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61255F6-75BF-FA5F-B590-5C5D0DC7B295}"/>
                  </a:ext>
                </a:extLst>
              </p:cNvPr>
              <p:cNvSpPr txBox="1"/>
              <p:nvPr/>
            </p:nvSpPr>
            <p:spPr>
              <a:xfrm>
                <a:off x="468478" y="1431502"/>
                <a:ext cx="11070964" cy="995144"/>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các hàm số sau:</a:t>
                </a:r>
              </a:p>
              <a:p>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r>
                  <a:rPr lang="en-US" sz="2400" kern="100" dirty="0">
                    <a:solidFill>
                      <a:schemeClr val="bg1"/>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b)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61255F6-75BF-FA5F-B590-5C5D0DC7B295}"/>
                  </a:ext>
                </a:extLst>
              </p:cNvPr>
              <p:cNvSpPr txBox="1">
                <a:spLocks noRot="1" noChangeAspect="1" noMove="1" noResize="1" noEditPoints="1" noAdjustHandles="1" noChangeArrowheads="1" noChangeShapeType="1" noTextEdit="1"/>
              </p:cNvSpPr>
              <p:nvPr/>
            </p:nvSpPr>
            <p:spPr>
              <a:xfrm>
                <a:off x="468478" y="1431502"/>
                <a:ext cx="11070964" cy="995144"/>
              </a:xfrm>
              <a:prstGeom prst="rect">
                <a:avLst/>
              </a:prstGeom>
              <a:blipFill>
                <a:blip r:embed="rId2"/>
                <a:stretch>
                  <a:fillRect l="-881" t="-4908" b="-4908"/>
                </a:stretch>
              </a:blipFill>
            </p:spPr>
            <p:txBody>
              <a:bodyPr/>
              <a:lstStyle/>
              <a:p>
                <a:r>
                  <a:rPr lang="vi-VN">
                    <a:noFill/>
                  </a:rPr>
                  <a:t> </a:t>
                </a:r>
              </a:p>
            </p:txBody>
          </p:sp>
        </mc:Fallback>
      </mc:AlternateContent>
      <p:sp>
        <p:nvSpPr>
          <p:cNvPr id="22" name="Rectangle: Rounded Corners 21">
            <a:extLst>
              <a:ext uri="{FF2B5EF4-FFF2-40B4-BE49-F238E27FC236}">
                <a16:creationId xmlns:a16="http://schemas.microsoft.com/office/drawing/2014/main" id="{DA2FF14F-282C-5D0A-A748-F87B19D42F23}"/>
              </a:ext>
            </a:extLst>
          </p:cNvPr>
          <p:cNvSpPr/>
          <p:nvPr/>
        </p:nvSpPr>
        <p:spPr>
          <a:xfrm>
            <a:off x="312189" y="1437651"/>
            <a:ext cx="10278715" cy="98899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709BED0-12D6-766E-B2E4-B6ED46AAFE78}"/>
              </a:ext>
            </a:extLst>
          </p:cNvPr>
          <p:cNvSpPr txBox="1"/>
          <p:nvPr/>
        </p:nvSpPr>
        <p:spPr>
          <a:xfrm>
            <a:off x="138017" y="238912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4" name="TextBox 23">
            <a:extLst>
              <a:ext uri="{FF2B5EF4-FFF2-40B4-BE49-F238E27FC236}">
                <a16:creationId xmlns:a16="http://schemas.microsoft.com/office/drawing/2014/main" id="{B80DE3CF-88F5-6E00-C8DD-0DC56CE4440C}"/>
              </a:ext>
            </a:extLst>
          </p:cNvPr>
          <p:cNvSpPr txBox="1"/>
          <p:nvPr/>
        </p:nvSpPr>
        <p:spPr>
          <a:xfrm>
            <a:off x="204498" y="3187853"/>
            <a:ext cx="509623" cy="468077"/>
          </a:xfrm>
          <a:prstGeom prst="rect">
            <a:avLst/>
          </a:prstGeom>
          <a:noFill/>
        </p:spPr>
        <p:txBody>
          <a:bodyPr wrap="square">
            <a:spAutoFit/>
          </a:bodyPr>
          <a:lstStyle/>
          <a:p>
            <a:pPr>
              <a:lnSpc>
                <a:spcPct val="107000"/>
              </a:lnSpc>
              <a:spcAft>
                <a:spcPts val="800"/>
              </a:spcAft>
            </a:pP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b</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6D66984-C737-E5C0-96CE-C47C67A29980}"/>
                  </a:ext>
                </a:extLst>
              </p:cNvPr>
              <p:cNvSpPr txBox="1"/>
              <p:nvPr/>
            </p:nvSpPr>
            <p:spPr>
              <a:xfrm>
                <a:off x="639699" y="2956484"/>
                <a:ext cx="3056036"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cs typeface="Times New Roman" panose="02020603050405020304" pitchFamily="18" charset="0"/>
                            </a:rPr>
                            <m:t>1</m:t>
                          </m:r>
                        </m:num>
                        <m:den>
                          <m:sSup>
                            <m:sSupPr>
                              <m:ctrlPr>
                                <a:rPr lang="en-US" sz="2400" b="0" i="1" kern="100" smtClean="0">
                                  <a:solidFill>
                                    <a:schemeClr val="bg1"/>
                                  </a:solidFill>
                                  <a:effectLst/>
                                  <a:latin typeface="Cambria Math" panose="02040503050406030204" pitchFamily="18" charset="0"/>
                                  <a:cs typeface="Times New Roman" panose="02020603050405020304" pitchFamily="18" charset="0"/>
                                </a:rPr>
                              </m:ctrlPr>
                            </m:sSupPr>
                            <m:e>
                              <m:r>
                                <a:rPr lang="en-US" sz="2400" i="1" kern="100">
                                  <a:solidFill>
                                    <a:schemeClr val="bg1"/>
                                  </a:solidFill>
                                  <a:latin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cs typeface="Times New Roman" panose="02020603050405020304" pitchFamily="18" charset="0"/>
                                </a:rPr>
                                <m:t>𝑥</m:t>
                              </m:r>
                              <m:r>
                                <a:rPr lang="en-US" sz="2400" i="1" kern="100">
                                  <a:solidFill>
                                    <a:schemeClr val="bg1"/>
                                  </a:solidFill>
                                  <a:latin typeface="Cambria Math" panose="02040503050406030204" pitchFamily="18" charset="0"/>
                                  <a:cs typeface="Times New Roman" panose="02020603050405020304" pitchFamily="18" charset="0"/>
                                </a:rPr>
                                <m:t>−1)</m:t>
                              </m:r>
                            </m:e>
                            <m:sup>
                              <m:r>
                                <a:rPr lang="en-US"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dirty="0"/>
              </a:p>
            </p:txBody>
          </p:sp>
        </mc:Choice>
        <mc:Fallback xmlns="">
          <p:sp>
            <p:nvSpPr>
              <p:cNvPr id="26" name="TextBox 25">
                <a:extLst>
                  <a:ext uri="{FF2B5EF4-FFF2-40B4-BE49-F238E27FC236}">
                    <a16:creationId xmlns:a16="http://schemas.microsoft.com/office/drawing/2014/main" id="{06D66984-C737-E5C0-96CE-C47C67A29980}"/>
                  </a:ext>
                </a:extLst>
              </p:cNvPr>
              <p:cNvSpPr txBox="1">
                <a:spLocks noRot="1" noChangeAspect="1" noMove="1" noResize="1" noEditPoints="1" noAdjustHandles="1" noChangeArrowheads="1" noChangeShapeType="1" noTextEdit="1"/>
              </p:cNvSpPr>
              <p:nvPr/>
            </p:nvSpPr>
            <p:spPr>
              <a:xfrm>
                <a:off x="639699" y="2956484"/>
                <a:ext cx="3056036" cy="851708"/>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2375FF7-F287-3BAD-7862-959D6175ED22}"/>
                  </a:ext>
                </a:extLst>
              </p:cNvPr>
              <p:cNvSpPr txBox="1"/>
              <p:nvPr/>
            </p:nvSpPr>
            <p:spPr>
              <a:xfrm>
                <a:off x="5594762" y="3161091"/>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12375FF7-F287-3BAD-7862-959D6175ED22}"/>
                  </a:ext>
                </a:extLst>
              </p:cNvPr>
              <p:cNvSpPr txBox="1">
                <a:spLocks noRot="1" noChangeAspect="1" noMove="1" noResize="1" noEditPoints="1" noAdjustHandles="1" noChangeArrowheads="1" noChangeShapeType="1" noTextEdit="1"/>
              </p:cNvSpPr>
              <p:nvPr/>
            </p:nvSpPr>
            <p:spPr>
              <a:xfrm>
                <a:off x="5594762" y="3161091"/>
                <a:ext cx="1408227"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B06A447-9F89-C2B8-2B1D-1F6986DA1331}"/>
                  </a:ext>
                </a:extLst>
              </p:cNvPr>
              <p:cNvSpPr txBox="1"/>
              <p:nvPr/>
            </p:nvSpPr>
            <p:spPr>
              <a:xfrm>
                <a:off x="6794877" y="3157215"/>
                <a:ext cx="305603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vi-VN" sz="2400" i="1" kern="100">
                              <a:solidFill>
                                <a:schemeClr val="bg1"/>
                              </a:solidFill>
                              <a:latin typeface="Cambria Math" panose="02040503050406030204" pitchFamily="18" charset="0"/>
                              <a:cs typeface="Times New Roman" panose="02020603050405020304" pitchFamily="18" charset="0"/>
                            </a:rPr>
                          </m:ctrlPr>
                        </m:sSupPr>
                        <m:e>
                          <m:r>
                            <a:rPr lang="en-US" sz="2400" i="1" kern="100">
                              <a:solidFill>
                                <a:schemeClr val="bg1"/>
                              </a:solidFill>
                              <a:latin typeface="Cambria Math" panose="02040503050406030204" pitchFamily="18" charset="0"/>
                              <a:cs typeface="Times New Roman" panose="02020603050405020304" pitchFamily="18" charset="0"/>
                            </a:rPr>
                            <m:t>−</m:t>
                          </m:r>
                          <m:r>
                            <a:rPr lang="vi-VN" sz="2400" i="1" kern="100">
                              <a:solidFill>
                                <a:schemeClr val="bg1"/>
                              </a:solidFill>
                              <a:latin typeface="Cambria Math" panose="02040503050406030204" pitchFamily="18" charset="0"/>
                              <a:cs typeface="Times New Roman" panose="02020603050405020304" pitchFamily="18" charset="0"/>
                            </a:rPr>
                            <m:t>𝑥</m:t>
                          </m:r>
                        </m:e>
                        <m:sup>
                          <m:r>
                            <a:rPr lang="vi-VN" sz="2400" i="1" kern="100">
                              <a:solidFill>
                                <a:schemeClr val="bg1"/>
                              </a:solidFill>
                              <a:latin typeface="Cambria Math" panose="02040503050406030204" pitchFamily="18" charset="0"/>
                              <a:cs typeface="Times New Roman" panose="02020603050405020304" pitchFamily="18" charset="0"/>
                            </a:rPr>
                            <m:t>2</m:t>
                          </m:r>
                        </m:sup>
                      </m:sSup>
                      <m:r>
                        <a:rPr lang="en-US" sz="2400" i="1" kern="100">
                          <a:solidFill>
                            <a:schemeClr val="bg1"/>
                          </a:solidFill>
                          <a:latin typeface="Cambria Math" panose="02040503050406030204" pitchFamily="18" charset="0"/>
                          <a:cs typeface="Times New Roman" panose="02020603050405020304" pitchFamily="18" charset="0"/>
                        </a:rPr>
                        <m:t>+2</m:t>
                      </m:r>
                      <m:r>
                        <a:rPr lang="en-US" sz="2400" i="1" kern="100">
                          <a:solidFill>
                            <a:schemeClr val="bg1"/>
                          </a:solidFill>
                          <a:latin typeface="Cambria Math" panose="02040503050406030204" pitchFamily="18" charset="0"/>
                          <a:cs typeface="Times New Roman" panose="02020603050405020304" pitchFamily="18" charset="0"/>
                        </a:rPr>
                        <m:t>𝑥</m:t>
                      </m:r>
                      <m:r>
                        <a:rPr lang="en-US" sz="2400" i="1" kern="100">
                          <a:solidFill>
                            <a:schemeClr val="bg1"/>
                          </a:solidFill>
                          <a:latin typeface="Cambria Math" panose="02040503050406030204" pitchFamily="18" charset="0"/>
                          <a:cs typeface="Times New Roman" panose="02020603050405020304" pitchFamily="18" charset="0"/>
                        </a:rPr>
                        <m:t>−2=0</m:t>
                      </m:r>
                    </m:oMath>
                  </m:oMathPara>
                </a14:m>
                <a:endParaRPr lang="vi-VN" sz="2400" dirty="0"/>
              </a:p>
            </p:txBody>
          </p:sp>
        </mc:Choice>
        <mc:Fallback xmlns="">
          <p:sp>
            <p:nvSpPr>
              <p:cNvPr id="30" name="TextBox 29">
                <a:extLst>
                  <a:ext uri="{FF2B5EF4-FFF2-40B4-BE49-F238E27FC236}">
                    <a16:creationId xmlns:a16="http://schemas.microsoft.com/office/drawing/2014/main" id="{4B06A447-9F89-C2B8-2B1D-1F6986DA1331}"/>
                  </a:ext>
                </a:extLst>
              </p:cNvPr>
              <p:cNvSpPr txBox="1">
                <a:spLocks noRot="1" noChangeAspect="1" noMove="1" noResize="1" noEditPoints="1" noAdjustHandles="1" noChangeArrowheads="1" noChangeShapeType="1" noTextEdit="1"/>
              </p:cNvSpPr>
              <p:nvPr/>
            </p:nvSpPr>
            <p:spPr>
              <a:xfrm>
                <a:off x="6794877" y="3157215"/>
                <a:ext cx="3056035"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A47CC24-58C1-DFD7-8E83-D1528034131A}"/>
                  </a:ext>
                </a:extLst>
              </p:cNvPr>
              <p:cNvSpPr txBox="1"/>
              <p:nvPr/>
            </p:nvSpPr>
            <p:spPr>
              <a:xfrm>
                <a:off x="176009" y="3879605"/>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0A47CC24-58C1-DFD7-8E83-D1528034131A}"/>
                  </a:ext>
                </a:extLst>
              </p:cNvPr>
              <p:cNvSpPr txBox="1">
                <a:spLocks noRot="1" noChangeAspect="1" noMove="1" noResize="1" noEditPoints="1" noAdjustHandles="1" noChangeArrowheads="1" noChangeShapeType="1" noTextEdit="1"/>
              </p:cNvSpPr>
              <p:nvPr/>
            </p:nvSpPr>
            <p:spPr>
              <a:xfrm>
                <a:off x="176009" y="3879605"/>
                <a:ext cx="7803106" cy="460895"/>
              </a:xfrm>
              <a:prstGeom prst="rect">
                <a:avLst/>
              </a:prstGeom>
              <a:blipFill>
                <a:blip r:embed="rId6"/>
                <a:stretch>
                  <a:fillRect l="-1250" t="-10526" b="-28947"/>
                </a:stretch>
              </a:blipFill>
            </p:spPr>
            <p:txBody>
              <a:bodyPr/>
              <a:lstStyle/>
              <a:p>
                <a:r>
                  <a:rPr lang="vi-VN">
                    <a:noFill/>
                  </a:rPr>
                  <a:t> </a:t>
                </a:r>
              </a:p>
            </p:txBody>
          </p:sp>
        </mc:Fallback>
      </mc:AlternateContent>
      <p:cxnSp>
        <p:nvCxnSpPr>
          <p:cNvPr id="32" name="Straight Connector 31">
            <a:extLst>
              <a:ext uri="{FF2B5EF4-FFF2-40B4-BE49-F238E27FC236}">
                <a16:creationId xmlns:a16="http://schemas.microsoft.com/office/drawing/2014/main" id="{188E2F29-1FEC-5D60-FC7D-A85439887314}"/>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4EEC99-72F3-FBA4-8A41-BFE3AD8953A7}"/>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B9B5AF0-FD0B-4E4D-1614-D97FB1D78F09}"/>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48E7B35-EF83-0DC7-9533-A248D8FBB244}"/>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548E7B35-EF83-0DC7-9533-A248D8FBB244}"/>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7"/>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5B7A14-4048-4F68-FDC5-59ABF7618C1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765B7A14-4048-4F68-FDC5-59ABF7618C1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55819D-8CBB-BFED-8F65-2E1C15A9A31C}"/>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0955819D-8CBB-BFED-8F65-2E1C15A9A31C}"/>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9"/>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4539601-1BE4-477F-E8AC-58E49BD9FF97}"/>
                  </a:ext>
                </a:extLst>
              </p:cNvPr>
              <p:cNvSpPr txBox="1"/>
              <p:nvPr/>
            </p:nvSpPr>
            <p:spPr>
              <a:xfrm>
                <a:off x="932106" y="462256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39" name="TextBox 38">
                <a:extLst>
                  <a:ext uri="{FF2B5EF4-FFF2-40B4-BE49-F238E27FC236}">
                    <a16:creationId xmlns:a16="http://schemas.microsoft.com/office/drawing/2014/main" id="{74539601-1BE4-477F-E8AC-58E49BD9FF97}"/>
                  </a:ext>
                </a:extLst>
              </p:cNvPr>
              <p:cNvSpPr txBox="1">
                <a:spLocks noRot="1" noChangeAspect="1" noMove="1" noResize="1" noEditPoints="1" noAdjustHandles="1" noChangeArrowheads="1" noChangeShapeType="1" noTextEdit="1"/>
              </p:cNvSpPr>
              <p:nvPr/>
            </p:nvSpPr>
            <p:spPr>
              <a:xfrm>
                <a:off x="932106" y="4622569"/>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70A7196-9B27-7A50-5A0D-604E812EA452}"/>
                  </a:ext>
                </a:extLst>
              </p:cNvPr>
              <p:cNvSpPr txBox="1"/>
              <p:nvPr/>
            </p:nvSpPr>
            <p:spPr>
              <a:xfrm>
                <a:off x="3304253" y="500264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370A7196-9B27-7A50-5A0D-604E812EA452}"/>
                  </a:ext>
                </a:extLst>
              </p:cNvPr>
              <p:cNvSpPr txBox="1">
                <a:spLocks noRot="1" noChangeAspect="1" noMove="1" noResize="1" noEditPoints="1" noAdjustHandles="1" noChangeArrowheads="1" noChangeShapeType="1" noTextEdit="1"/>
              </p:cNvSpPr>
              <p:nvPr/>
            </p:nvSpPr>
            <p:spPr>
              <a:xfrm>
                <a:off x="3304253" y="5002644"/>
                <a:ext cx="658291" cy="461665"/>
              </a:xfrm>
              <a:prstGeom prst="rect">
                <a:avLst/>
              </a:prstGeom>
              <a:blipFill>
                <a:blip r:embed="rId11"/>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EE17699D-FAD2-F52F-ECBA-AA09B7C05E61}"/>
              </a:ext>
            </a:extLst>
          </p:cNvPr>
          <p:cNvCxnSpPr>
            <a:cxnSpLocks/>
          </p:cNvCxnSpPr>
          <p:nvPr/>
        </p:nvCxnSpPr>
        <p:spPr>
          <a:xfrm>
            <a:off x="1590965" y="5807337"/>
            <a:ext cx="4204023" cy="59346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2260ABE-B9B7-50BD-CB5D-7256776CD60D}"/>
              </a:ext>
            </a:extLst>
          </p:cNvPr>
          <p:cNvSpPr txBox="1"/>
          <p:nvPr/>
        </p:nvSpPr>
        <p:spPr>
          <a:xfrm>
            <a:off x="6818824" y="4103775"/>
            <a:ext cx="4427927" cy="1258421"/>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a:t>
            </a:r>
            <a:r>
              <a:rPr lang="en-US" sz="2400" kern="100" dirty="0">
                <a:solidFill>
                  <a:schemeClr val="bg1"/>
                </a:solidFill>
                <a:effectLst/>
                <a:latin typeface="+mj-lt"/>
                <a:ea typeface="Arial" panose="020B0604020202020204" pitchFamily="34" charset="0"/>
                <a:cs typeface="Times New Roman" panose="02020603050405020304" pitchFamily="18" charset="0"/>
              </a:rPr>
              <a:t> </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thấy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lớn</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nhỏ</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nhất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E33F24B-6C5B-308D-24F5-DF444E3898D1}"/>
                  </a:ext>
                </a:extLst>
              </p:cNvPr>
              <p:cNvSpPr txBox="1"/>
              <p:nvPr/>
            </p:nvSpPr>
            <p:spPr>
              <a:xfrm>
                <a:off x="3039964" y="2914180"/>
                <a:ext cx="3056036"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panose="02040503050406030204" pitchFamily="18" charset="0"/>
                              <a:cs typeface="Times New Roman" panose="02020603050405020304" pitchFamily="18" charset="0"/>
                            </a:rPr>
                          </m:ctrlPr>
                        </m:fPr>
                        <m:num>
                          <m:sSup>
                            <m:sSupPr>
                              <m:ctrlPr>
                                <a:rPr lang="vi-VN" sz="2400" i="1" kern="100" smtClean="0">
                                  <a:solidFill>
                                    <a:schemeClr val="bg1"/>
                                  </a:solidFill>
                                  <a:effectLst/>
                                  <a:latin typeface="Cambria Math" panose="02040503050406030204" pitchFamily="18"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cs typeface="Times New Roman" panose="02020603050405020304" pitchFamily="18" charset="0"/>
                                </a:rPr>
                                <m:t>−</m:t>
                              </m:r>
                              <m:r>
                                <a:rPr lang="vi-VN" sz="2400" i="1" kern="100" smtClean="0">
                                  <a:solidFill>
                                    <a:schemeClr val="bg1"/>
                                  </a:solidFill>
                                  <a:effectLst/>
                                  <a:latin typeface="Cambria Math" panose="02040503050406030204" pitchFamily="18" charset="0"/>
                                  <a:cs typeface="Times New Roman" panose="02020603050405020304" pitchFamily="18" charset="0"/>
                                </a:rPr>
                                <m:t>𝑥</m:t>
                              </m:r>
                            </m:e>
                            <m:sup>
                              <m:r>
                                <a:rPr lang="vi-VN" sz="2400" i="1" kern="100" smtClean="0">
                                  <a:solidFill>
                                    <a:schemeClr val="bg1"/>
                                  </a:solidFill>
                                  <a:effectLst/>
                                  <a:latin typeface="Cambria Math" panose="02040503050406030204" pitchFamily="18" charset="0"/>
                                  <a:cs typeface="Times New Roman" panose="02020603050405020304" pitchFamily="18" charset="0"/>
                                </a:rPr>
                                <m:t>2</m:t>
                              </m:r>
                            </m:sup>
                          </m:sSup>
                          <m:r>
                            <a:rPr lang="en-US" sz="2400" b="0" i="1" kern="100" smtClean="0">
                              <a:solidFill>
                                <a:schemeClr val="bg1"/>
                              </a:solidFill>
                              <a:effectLst/>
                              <a:latin typeface="Cambria Math" panose="02040503050406030204" pitchFamily="18" charset="0"/>
                              <a:cs typeface="Times New Roman" panose="02020603050405020304" pitchFamily="18" charset="0"/>
                            </a:rPr>
                            <m:t>+2</m:t>
                          </m:r>
                          <m:r>
                            <a:rPr lang="en-US" sz="2400" b="0" i="1" kern="100" smtClean="0">
                              <a:solidFill>
                                <a:schemeClr val="bg1"/>
                              </a:solidFill>
                              <a:effectLst/>
                              <a:latin typeface="Cambria Math" panose="02040503050406030204" pitchFamily="18"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cs typeface="Times New Roman" panose="02020603050405020304" pitchFamily="18" charset="0"/>
                            </a:rPr>
                            <m:t>−2</m:t>
                          </m:r>
                        </m:num>
                        <m:den>
                          <m:sSup>
                            <m:sSupPr>
                              <m:ctrlPr>
                                <a:rPr lang="en-US" sz="2400" b="0" i="1" kern="100" smtClean="0">
                                  <a:solidFill>
                                    <a:schemeClr val="bg1"/>
                                  </a:solidFill>
                                  <a:effectLst/>
                                  <a:latin typeface="Cambria Math" panose="02040503050406030204" pitchFamily="18" charset="0"/>
                                  <a:cs typeface="Times New Roman" panose="02020603050405020304" pitchFamily="18" charset="0"/>
                                </a:rPr>
                              </m:ctrlPr>
                            </m:sSupPr>
                            <m:e>
                              <m:r>
                                <a:rPr lang="en-US" sz="2400" i="1" kern="100">
                                  <a:solidFill>
                                    <a:schemeClr val="bg1"/>
                                  </a:solidFill>
                                  <a:latin typeface="Cambria Math" panose="02040503050406030204" pitchFamily="18" charset="0"/>
                                  <a:cs typeface="Times New Roman" panose="02020603050405020304" pitchFamily="18" charset="0"/>
                                </a:rPr>
                                <m:t>(</m:t>
                              </m:r>
                              <m:r>
                                <a:rPr lang="en-US" sz="2400" i="1" kern="100">
                                  <a:solidFill>
                                    <a:schemeClr val="bg1"/>
                                  </a:solidFill>
                                  <a:latin typeface="Cambria Math" panose="02040503050406030204" pitchFamily="18" charset="0"/>
                                  <a:cs typeface="Times New Roman" panose="02020603050405020304" pitchFamily="18" charset="0"/>
                                </a:rPr>
                                <m:t>𝑥</m:t>
                              </m:r>
                              <m:r>
                                <a:rPr lang="en-US" sz="2400" i="1" kern="100">
                                  <a:solidFill>
                                    <a:schemeClr val="bg1"/>
                                  </a:solidFill>
                                  <a:latin typeface="Cambria Math" panose="02040503050406030204" pitchFamily="18" charset="0"/>
                                  <a:cs typeface="Times New Roman" panose="02020603050405020304" pitchFamily="18" charset="0"/>
                                </a:rPr>
                                <m:t>−1)</m:t>
                              </m:r>
                            </m:e>
                            <m:sup>
                              <m:r>
                                <a:rPr lang="en-US" sz="2400" b="0" i="1" kern="100" smtClean="0">
                                  <a:solidFill>
                                    <a:schemeClr val="bg1"/>
                                  </a:solidFill>
                                  <a:effectLst/>
                                  <a:latin typeface="Cambria Math" panose="02040503050406030204" pitchFamily="18" charset="0"/>
                                  <a:cs typeface="Times New Roman" panose="02020603050405020304" pitchFamily="18" charset="0"/>
                                </a:rPr>
                                <m:t>2</m:t>
                              </m:r>
                            </m:sup>
                          </m:sSup>
                        </m:den>
                      </m:f>
                    </m:oMath>
                  </m:oMathPara>
                </a14:m>
                <a:endParaRPr lang="vi-VN" sz="2400" dirty="0"/>
              </a:p>
            </p:txBody>
          </p:sp>
        </mc:Choice>
        <mc:Fallback xmlns="">
          <p:sp>
            <p:nvSpPr>
              <p:cNvPr id="19" name="TextBox 18">
                <a:extLst>
                  <a:ext uri="{FF2B5EF4-FFF2-40B4-BE49-F238E27FC236}">
                    <a16:creationId xmlns:a16="http://schemas.microsoft.com/office/drawing/2014/main" id="{0E33F24B-6C5B-308D-24F5-DF444E3898D1}"/>
                  </a:ext>
                </a:extLst>
              </p:cNvPr>
              <p:cNvSpPr txBox="1">
                <a:spLocks noRot="1" noChangeAspect="1" noMove="1" noResize="1" noEditPoints="1" noAdjustHandles="1" noChangeArrowheads="1" noChangeShapeType="1" noTextEdit="1"/>
              </p:cNvSpPr>
              <p:nvPr/>
            </p:nvSpPr>
            <p:spPr>
              <a:xfrm>
                <a:off x="3039964" y="2914180"/>
                <a:ext cx="3056036" cy="898964"/>
              </a:xfrm>
              <a:prstGeom prst="rect">
                <a:avLst/>
              </a:prstGeom>
              <a:blipFill>
                <a:blip r:embed="rId12"/>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0F10011B-991D-00BC-75EE-44E0BFFD2C93}"/>
              </a:ext>
            </a:extLst>
          </p:cNvPr>
          <p:cNvSpPr txBox="1"/>
          <p:nvPr/>
        </p:nvSpPr>
        <p:spPr>
          <a:xfrm>
            <a:off x="9770726" y="3148746"/>
            <a:ext cx="1558126" cy="461665"/>
          </a:xfrm>
          <a:prstGeom prst="rect">
            <a:avLst/>
          </a:prstGeom>
          <a:noFill/>
        </p:spPr>
        <p:txBody>
          <a:bodyPr wrap="square">
            <a:spAutoFit/>
          </a:bodyPr>
          <a:lstStyle/>
          <a:p>
            <a:pPr>
              <a:spcAft>
                <a:spcPts val="800"/>
              </a:spcAft>
            </a:pPr>
            <a:r>
              <a:rPr lang="en-US" sz="2400" b="1" i="1" dirty="0" err="1">
                <a:solidFill>
                  <a:srgbClr val="FFFF00"/>
                </a:solidFill>
                <a:latin typeface="+mj-lt"/>
                <a:ea typeface="Tahoma" pitchFamily="34" charset="0"/>
                <a:cs typeface="Tahoma" pitchFamily="34" charset="0"/>
              </a:rPr>
              <a:t>Vô</a:t>
            </a:r>
            <a:r>
              <a:rPr lang="en-US" sz="2400" b="1" i="1" dirty="0">
                <a:solidFill>
                  <a:srgbClr val="FFFF00"/>
                </a:solidFill>
                <a:latin typeface="+mj-lt"/>
                <a:ea typeface="Tahoma" pitchFamily="34" charset="0"/>
                <a:cs typeface="Tahoma" pitchFamily="34" charset="0"/>
              </a:rPr>
              <a:t> </a:t>
            </a:r>
            <a:r>
              <a:rPr lang="en-US" sz="2400" b="1" i="1" dirty="0" err="1">
                <a:solidFill>
                  <a:srgbClr val="FFFF00"/>
                </a:solidFill>
                <a:latin typeface="+mj-lt"/>
                <a:ea typeface="Tahoma" pitchFamily="34" charset="0"/>
                <a:cs typeface="Tahoma" pitchFamily="34" charset="0"/>
              </a:rPr>
              <a:t>nghiệm</a:t>
            </a:r>
            <a:endParaRPr lang="vi-VN" sz="2400" b="1" i="1" dirty="0">
              <a:solidFill>
                <a:srgbClr val="FFFF00"/>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F0697A2-BAEB-98F9-1C06-102A121930E2}"/>
                  </a:ext>
                </a:extLst>
              </p:cNvPr>
              <p:cNvSpPr txBox="1"/>
              <p:nvPr/>
            </p:nvSpPr>
            <p:spPr>
              <a:xfrm>
                <a:off x="973404" y="5436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0" name="TextBox 39">
                <a:extLst>
                  <a:ext uri="{FF2B5EF4-FFF2-40B4-BE49-F238E27FC236}">
                    <a16:creationId xmlns:a16="http://schemas.microsoft.com/office/drawing/2014/main" id="{8F0697A2-BAEB-98F9-1C06-102A121930E2}"/>
                  </a:ext>
                </a:extLst>
              </p:cNvPr>
              <p:cNvSpPr txBox="1">
                <a:spLocks noRot="1" noChangeAspect="1" noMove="1" noResize="1" noEditPoints="1" noAdjustHandles="1" noChangeArrowheads="1" noChangeShapeType="1" noTextEdit="1"/>
              </p:cNvSpPr>
              <p:nvPr/>
            </p:nvSpPr>
            <p:spPr>
              <a:xfrm>
                <a:off x="973404" y="5436733"/>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E12AB80-4A52-CC97-3A8A-135A42C839FF}"/>
                  </a:ext>
                </a:extLst>
              </p:cNvPr>
              <p:cNvSpPr txBox="1"/>
              <p:nvPr/>
            </p:nvSpPr>
            <p:spPr>
              <a:xfrm>
                <a:off x="5740621" y="621835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6" name="TextBox 45">
                <a:extLst>
                  <a:ext uri="{FF2B5EF4-FFF2-40B4-BE49-F238E27FC236}">
                    <a16:creationId xmlns:a16="http://schemas.microsoft.com/office/drawing/2014/main" id="{4E12AB80-4A52-CC97-3A8A-135A42C839FF}"/>
                  </a:ext>
                </a:extLst>
              </p:cNvPr>
              <p:cNvSpPr txBox="1">
                <a:spLocks noRot="1" noChangeAspect="1" noMove="1" noResize="1" noEditPoints="1" noAdjustHandles="1" noChangeArrowheads="1" noChangeShapeType="1" noTextEdit="1"/>
              </p:cNvSpPr>
              <p:nvPr/>
            </p:nvSpPr>
            <p:spPr>
              <a:xfrm>
                <a:off x="5740621" y="6218350"/>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9570C3C-5A70-3D7D-D285-9115B3A4D6F8}"/>
                  </a:ext>
                </a:extLst>
              </p:cNvPr>
              <p:cNvSpPr txBox="1"/>
              <p:nvPr/>
            </p:nvSpPr>
            <p:spPr>
              <a:xfrm>
                <a:off x="5706510" y="46385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7" name="TextBox 46">
                <a:extLst>
                  <a:ext uri="{FF2B5EF4-FFF2-40B4-BE49-F238E27FC236}">
                    <a16:creationId xmlns:a16="http://schemas.microsoft.com/office/drawing/2014/main" id="{59570C3C-5A70-3D7D-D285-9115B3A4D6F8}"/>
                  </a:ext>
                </a:extLst>
              </p:cNvPr>
              <p:cNvSpPr txBox="1">
                <a:spLocks noRot="1" noChangeAspect="1" noMove="1" noResize="1" noEditPoints="1" noAdjustHandles="1" noChangeArrowheads="1" noChangeShapeType="1" noTextEdit="1"/>
              </p:cNvSpPr>
              <p:nvPr/>
            </p:nvSpPr>
            <p:spPr>
              <a:xfrm>
                <a:off x="5706510" y="4638586"/>
                <a:ext cx="658291" cy="461665"/>
              </a:xfrm>
              <a:prstGeom prst="rect">
                <a:avLst/>
              </a:prstGeom>
              <a:blipFill>
                <a:blip r:embed="rId15"/>
                <a:stretch>
                  <a:fillRect l="-926"/>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4446554" y="551087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956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1" grpId="0"/>
      <p:bldP spid="35" grpId="0"/>
      <p:bldP spid="36" grpId="0"/>
      <p:bldP spid="37" grpId="0"/>
      <p:bldP spid="39" grpId="0"/>
      <p:bldP spid="43" grpId="0"/>
      <p:bldP spid="63" grpId="0"/>
      <p:bldP spid="19" grpId="0"/>
      <p:bldP spid="25" grpId="0"/>
      <p:bldP spid="40"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3" name="TextBox 22">
            <a:extLst>
              <a:ext uri="{FF2B5EF4-FFF2-40B4-BE49-F238E27FC236}">
                <a16:creationId xmlns:a16="http://schemas.microsoft.com/office/drawing/2014/main" id="{EF92DD9D-094D-B28C-AEDB-69681A17FE7B}"/>
              </a:ext>
            </a:extLst>
          </p:cNvPr>
          <p:cNvSpPr txBox="1"/>
          <p:nvPr/>
        </p:nvSpPr>
        <p:spPr>
          <a:xfrm>
            <a:off x="483974" y="1448088"/>
            <a:ext cx="6696379" cy="856068"/>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HĐ2.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Hình thành các bước tìm giá trị lớn nhất và giá trị nhỏ nhất của hàm số trên một đoạn</a:t>
            </a: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374770"/>
            <a:ext cx="11737653" cy="507175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79285" y="230060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79285" y="2300605"/>
                <a:ext cx="6096000" cy="864980"/>
              </a:xfrm>
              <a:prstGeom prst="rect">
                <a:avLst/>
              </a:prstGeom>
              <a:blipFill>
                <a:blip r:embed="rId2"/>
                <a:stretch>
                  <a:fillRect l="-1600" t="-4930" b="-154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1E41C-642E-44F4-E044-FEA4EA0814AF}"/>
                  </a:ext>
                </a:extLst>
              </p:cNvPr>
              <p:cNvSpPr txBox="1"/>
              <p:nvPr/>
            </p:nvSpPr>
            <p:spPr>
              <a:xfrm>
                <a:off x="479285" y="3225537"/>
                <a:ext cx="6795275" cy="174900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Tìm giá trị lớn nhất và giá trị nhỏ nhất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Tính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tìm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4191E41C-642E-44F4-E044-FEA4EA0814AF}"/>
                  </a:ext>
                </a:extLst>
              </p:cNvPr>
              <p:cNvSpPr txBox="1">
                <a:spLocks noRot="1" noChangeAspect="1" noMove="1" noResize="1" noEditPoints="1" noAdjustHandles="1" noChangeArrowheads="1" noChangeShapeType="1" noTextEdit="1"/>
              </p:cNvSpPr>
              <p:nvPr/>
            </p:nvSpPr>
            <p:spPr>
              <a:xfrm>
                <a:off x="479285" y="3225537"/>
                <a:ext cx="6795275" cy="1749005"/>
              </a:xfrm>
              <a:prstGeom prst="rect">
                <a:avLst/>
              </a:prstGeom>
              <a:blipFill>
                <a:blip r:embed="rId3"/>
                <a:stretch>
                  <a:fillRect l="-1436" t="-2787" b="-696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76B89E4-3385-6E48-F30E-C7E77C4068C6}"/>
                  </a:ext>
                </a:extLst>
              </p:cNvPr>
              <p:cNvSpPr txBox="1"/>
              <p:nvPr/>
            </p:nvSpPr>
            <p:spPr>
              <a:xfrm>
                <a:off x="479285" y="4924981"/>
                <a:ext cx="11000105" cy="1355436"/>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Tính giá trị của hàm số tại hai đầu mút của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tại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đã tìm ở câu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So sánh số nhỏ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số lớn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5" name="TextBox 34">
                <a:extLst>
                  <a:ext uri="{FF2B5EF4-FFF2-40B4-BE49-F238E27FC236}">
                    <a16:creationId xmlns:a16="http://schemas.microsoft.com/office/drawing/2014/main" id="{F76B89E4-3385-6E48-F30E-C7E77C4068C6}"/>
                  </a:ext>
                </a:extLst>
              </p:cNvPr>
              <p:cNvSpPr txBox="1">
                <a:spLocks noRot="1" noChangeAspect="1" noMove="1" noResize="1" noEditPoints="1" noAdjustHandles="1" noChangeArrowheads="1" noChangeShapeType="1" noTextEdit="1"/>
              </p:cNvSpPr>
              <p:nvPr/>
            </p:nvSpPr>
            <p:spPr>
              <a:xfrm>
                <a:off x="479285" y="4924981"/>
                <a:ext cx="11000105" cy="1355436"/>
              </a:xfrm>
              <a:prstGeom prst="rect">
                <a:avLst/>
              </a:prstGeom>
              <a:blipFill>
                <a:blip r:embed="rId4"/>
                <a:stretch>
                  <a:fillRect l="-887" t="-3604" r="-831" b="-6757"/>
                </a:stretch>
              </a:blipFill>
            </p:spPr>
            <p:txBody>
              <a:bodyPr/>
              <a:lstStyle/>
              <a:p>
                <a:r>
                  <a:rPr lang="vi-VN">
                    <a:noFill/>
                  </a:rPr>
                  <a:t> </a:t>
                </a:r>
              </a:p>
            </p:txBody>
          </p:sp>
        </mc:Fallback>
      </mc:AlternateContent>
      <p:cxnSp>
        <p:nvCxnSpPr>
          <p:cNvPr id="43" name="Straight Arrow Connector 42">
            <a:extLst>
              <a:ext uri="{FF2B5EF4-FFF2-40B4-BE49-F238E27FC236}">
                <a16:creationId xmlns:a16="http://schemas.microsoft.com/office/drawing/2014/main" id="{8EAA55F3-7BD4-87A7-21F7-3DF66F9946C4}"/>
              </a:ext>
            </a:extLst>
          </p:cNvPr>
          <p:cNvCxnSpPr>
            <a:cxnSpLocks/>
          </p:cNvCxnSpPr>
          <p:nvPr/>
        </p:nvCxnSpPr>
        <p:spPr>
          <a:xfrm>
            <a:off x="8303377" y="3234681"/>
            <a:ext cx="24713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4BF609-B1A6-844E-508F-E6DFB9BD10C9}"/>
              </a:ext>
            </a:extLst>
          </p:cNvPr>
          <p:cNvCxnSpPr>
            <a:cxnSpLocks/>
          </p:cNvCxnSpPr>
          <p:nvPr/>
        </p:nvCxnSpPr>
        <p:spPr>
          <a:xfrm flipV="1">
            <a:off x="9134856" y="1679448"/>
            <a:ext cx="0" cy="273405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3FD8072-4FA4-F33C-91B2-426CA431FBE4}"/>
              </a:ext>
            </a:extLst>
          </p:cNvPr>
          <p:cNvCxnSpPr>
            <a:cxnSpLocks/>
          </p:cNvCxnSpPr>
          <p:nvPr/>
        </p:nvCxnSpPr>
        <p:spPr>
          <a:xfrm>
            <a:off x="10213682" y="2680006"/>
            <a:ext cx="0" cy="58949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380226-3788-887F-A016-14796DA4EB4D}"/>
              </a:ext>
            </a:extLst>
          </p:cNvPr>
          <p:cNvCxnSpPr>
            <a:cxnSpLocks/>
          </p:cNvCxnSpPr>
          <p:nvPr/>
        </p:nvCxnSpPr>
        <p:spPr>
          <a:xfrm>
            <a:off x="10213682" y="3155433"/>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A84377-2897-4F0B-944A-7C96855E6985}"/>
              </a:ext>
            </a:extLst>
          </p:cNvPr>
          <p:cNvCxnSpPr>
            <a:cxnSpLocks/>
          </p:cNvCxnSpPr>
          <p:nvPr/>
        </p:nvCxnSpPr>
        <p:spPr>
          <a:xfrm>
            <a:off x="9677234" y="3159489"/>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F6B022-F3D7-412D-4731-7C7AD35F50B3}"/>
              </a:ext>
            </a:extLst>
          </p:cNvPr>
          <p:cNvCxnSpPr>
            <a:cxnSpLocks/>
          </p:cNvCxnSpPr>
          <p:nvPr/>
        </p:nvCxnSpPr>
        <p:spPr>
          <a:xfrm>
            <a:off x="8582405" y="3165585"/>
            <a:ext cx="0" cy="11519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9F2C7D-0FAD-FED6-99D6-31E1B856D1F1}"/>
              </a:ext>
            </a:extLst>
          </p:cNvPr>
          <p:cNvCxnSpPr>
            <a:cxnSpLocks/>
          </p:cNvCxnSpPr>
          <p:nvPr/>
        </p:nvCxnSpPr>
        <p:spPr>
          <a:xfrm>
            <a:off x="9052014" y="4317597"/>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BDFE071-8807-9EC7-561D-F4026409238A}"/>
              </a:ext>
            </a:extLst>
          </p:cNvPr>
          <p:cNvCxnSpPr>
            <a:cxnSpLocks/>
          </p:cNvCxnSpPr>
          <p:nvPr/>
        </p:nvCxnSpPr>
        <p:spPr>
          <a:xfrm flipV="1">
            <a:off x="9127768" y="1677471"/>
            <a:ext cx="446" cy="27492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8ADED2-B919-89C9-9762-9232705B8F2C}"/>
              </a:ext>
            </a:extLst>
          </p:cNvPr>
          <p:cNvCxnSpPr>
            <a:cxnSpLocks/>
          </p:cNvCxnSpPr>
          <p:nvPr/>
        </p:nvCxnSpPr>
        <p:spPr>
          <a:xfrm>
            <a:off x="8573261" y="4314549"/>
            <a:ext cx="607315" cy="301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0264F7D-64B2-D9A3-785C-3029FBA25ABE}"/>
              </a:ext>
            </a:extLst>
          </p:cNvPr>
          <p:cNvCxnSpPr>
            <a:cxnSpLocks/>
          </p:cNvCxnSpPr>
          <p:nvPr/>
        </p:nvCxnSpPr>
        <p:spPr>
          <a:xfrm>
            <a:off x="9052014" y="2693013"/>
            <a:ext cx="116831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1B61A0-9E30-365E-345A-6197B46DDC4B}"/>
              </a:ext>
            </a:extLst>
          </p:cNvPr>
          <p:cNvCxnSpPr>
            <a:cxnSpLocks/>
          </p:cNvCxnSpPr>
          <p:nvPr/>
        </p:nvCxnSpPr>
        <p:spPr>
          <a:xfrm>
            <a:off x="9052287" y="2148840"/>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19516E-88A1-7A65-C624-FE244E975345}"/>
              </a:ext>
            </a:extLst>
          </p:cNvPr>
          <p:cNvCxnSpPr>
            <a:cxnSpLocks/>
          </p:cNvCxnSpPr>
          <p:nvPr/>
        </p:nvCxnSpPr>
        <p:spPr>
          <a:xfrm>
            <a:off x="9045645" y="3799484"/>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CB1944C2-A534-E451-2F03-887169F6E40B}"/>
              </a:ext>
            </a:extLst>
          </p:cNvPr>
          <p:cNvSpPr/>
          <p:nvPr/>
        </p:nvSpPr>
        <p:spPr>
          <a:xfrm>
            <a:off x="8591549" y="2693013"/>
            <a:ext cx="1628775" cy="1624546"/>
          </a:xfrm>
          <a:custGeom>
            <a:avLst/>
            <a:gdLst>
              <a:gd name="connsiteX0" fmla="*/ 0 w 1630680"/>
              <a:gd name="connsiteY0" fmla="*/ 1637867 h 1637867"/>
              <a:gd name="connsiteX1" fmla="*/ 76200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98901 w 1630680"/>
              <a:gd name="connsiteY1" fmla="*/ 1064459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89442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377 h 1637377"/>
              <a:gd name="connsiteX1" fmla="*/ 89442 w 1630680"/>
              <a:gd name="connsiteY1" fmla="*/ 1065877 h 1637377"/>
              <a:gd name="connsiteX2" fmla="*/ 262215 w 1630680"/>
              <a:gd name="connsiteY2" fmla="*/ 372443 h 1637377"/>
              <a:gd name="connsiteX3" fmla="*/ 434340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7377 h 1637377"/>
              <a:gd name="connsiteX1" fmla="*/ 89442 w 1630680"/>
              <a:gd name="connsiteY1" fmla="*/ 1065877 h 1637377"/>
              <a:gd name="connsiteX2" fmla="*/ 262215 w 1630680"/>
              <a:gd name="connsiteY2" fmla="*/ 372443 h 1637377"/>
              <a:gd name="connsiteX3" fmla="*/ 443798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2096 h 1632096"/>
              <a:gd name="connsiteX1" fmla="*/ 89442 w 1630680"/>
              <a:gd name="connsiteY1" fmla="*/ 1060596 h 1632096"/>
              <a:gd name="connsiteX2" fmla="*/ 262215 w 1630680"/>
              <a:gd name="connsiteY2" fmla="*/ 367162 h 1632096"/>
              <a:gd name="connsiteX3" fmla="*/ 455149 w 1630680"/>
              <a:gd name="connsiteY3" fmla="*/ 43979 h 1632096"/>
              <a:gd name="connsiteX4" fmla="*/ 642620 w 1630680"/>
              <a:gd name="connsiteY4" fmla="*/ 36976 h 1632096"/>
              <a:gd name="connsiteX5" fmla="*/ 922020 w 1630680"/>
              <a:gd name="connsiteY5" fmla="*/ 359556 h 1632096"/>
              <a:gd name="connsiteX6" fmla="*/ 1145540 w 1630680"/>
              <a:gd name="connsiteY6" fmla="*/ 613556 h 1632096"/>
              <a:gd name="connsiteX7" fmla="*/ 1333500 w 1630680"/>
              <a:gd name="connsiteY7" fmla="*/ 623716 h 1632096"/>
              <a:gd name="connsiteX8" fmla="*/ 1518920 w 1630680"/>
              <a:gd name="connsiteY8" fmla="*/ 318916 h 1632096"/>
              <a:gd name="connsiteX9" fmla="*/ 1630680 w 1630680"/>
              <a:gd name="connsiteY9" fmla="*/ 6496 h 1632096"/>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2020 w 1630680"/>
              <a:gd name="connsiteY5" fmla="*/ 35306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787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0236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9587 w 1630680"/>
              <a:gd name="connsiteY5" fmla="*/ 364511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8920 w 1617438"/>
              <a:gd name="connsiteY8" fmla="*/ 314328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7570 w 1617438"/>
              <a:gd name="connsiteY8" fmla="*/ 304786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3245 w 1617438"/>
              <a:gd name="connsiteY8" fmla="*/ 308603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0003 w 1617438"/>
              <a:gd name="connsiteY8" fmla="*/ 360131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0728 w 1617438"/>
              <a:gd name="connsiteY4" fmla="*/ 40022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0544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0544 w 1617438"/>
              <a:gd name="connsiteY9" fmla="*/ 358223 h 1627508"/>
              <a:gd name="connsiteX10" fmla="*/ 1617438 w 1617438"/>
              <a:gd name="connsiteY10" fmla="*/ 0 h 162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438" h="1627508">
                <a:moveTo>
                  <a:pt x="0" y="1627508"/>
                </a:moveTo>
                <a:cubicBezTo>
                  <a:pt x="16721" y="1446533"/>
                  <a:pt x="45739" y="1266830"/>
                  <a:pt x="89442" y="1056008"/>
                </a:cubicBezTo>
                <a:cubicBezTo>
                  <a:pt x="133145" y="845186"/>
                  <a:pt x="201264" y="532010"/>
                  <a:pt x="262215" y="362574"/>
                </a:cubicBezTo>
                <a:cubicBezTo>
                  <a:pt x="323166" y="193138"/>
                  <a:pt x="393640" y="95694"/>
                  <a:pt x="455149" y="39391"/>
                </a:cubicBezTo>
                <a:cubicBezTo>
                  <a:pt x="516658" y="-16912"/>
                  <a:pt x="572498" y="-2507"/>
                  <a:pt x="631269" y="24754"/>
                </a:cubicBezTo>
                <a:cubicBezTo>
                  <a:pt x="690040" y="52015"/>
                  <a:pt x="759946" y="149829"/>
                  <a:pt x="807774" y="202956"/>
                </a:cubicBezTo>
                <a:cubicBezTo>
                  <a:pt x="855602" y="256083"/>
                  <a:pt x="875185" y="300659"/>
                  <a:pt x="929587" y="366419"/>
                </a:cubicBezTo>
                <a:cubicBezTo>
                  <a:pt x="983989" y="432179"/>
                  <a:pt x="1067816" y="555399"/>
                  <a:pt x="1134189" y="597517"/>
                </a:cubicBezTo>
                <a:cubicBezTo>
                  <a:pt x="1200562" y="639635"/>
                  <a:pt x="1268433" y="659010"/>
                  <a:pt x="1327825" y="619128"/>
                </a:cubicBezTo>
                <a:cubicBezTo>
                  <a:pt x="1387217" y="579246"/>
                  <a:pt x="1441014" y="461093"/>
                  <a:pt x="1490544" y="358223"/>
                </a:cubicBezTo>
                <a:cubicBezTo>
                  <a:pt x="1540074" y="255353"/>
                  <a:pt x="1586323" y="104775"/>
                  <a:pt x="1617438"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TextBox 100">
            <a:extLst>
              <a:ext uri="{FF2B5EF4-FFF2-40B4-BE49-F238E27FC236}">
                <a16:creationId xmlns:a16="http://schemas.microsoft.com/office/drawing/2014/main" id="{084FD666-1BEB-2BC9-EB95-BEB2B5201F60}"/>
              </a:ext>
            </a:extLst>
          </p:cNvPr>
          <p:cNvSpPr txBox="1"/>
          <p:nvPr/>
        </p:nvSpPr>
        <p:spPr>
          <a:xfrm>
            <a:off x="8248230" y="3192768"/>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2" name="TextBox 101">
            <a:extLst>
              <a:ext uri="{FF2B5EF4-FFF2-40B4-BE49-F238E27FC236}">
                <a16:creationId xmlns:a16="http://schemas.microsoft.com/office/drawing/2014/main" id="{67A976CA-7F2E-DA6B-3655-F486B15D0C8E}"/>
              </a:ext>
            </a:extLst>
          </p:cNvPr>
          <p:cNvSpPr txBox="1"/>
          <p:nvPr/>
        </p:nvSpPr>
        <p:spPr>
          <a:xfrm>
            <a:off x="9417274" y="3176780"/>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3" name="TextBox 102">
            <a:extLst>
              <a:ext uri="{FF2B5EF4-FFF2-40B4-BE49-F238E27FC236}">
                <a16:creationId xmlns:a16="http://schemas.microsoft.com/office/drawing/2014/main" id="{E7B5840F-FC83-5A25-4E1C-DFB4437B113B}"/>
              </a:ext>
            </a:extLst>
          </p:cNvPr>
          <p:cNvSpPr txBox="1"/>
          <p:nvPr/>
        </p:nvSpPr>
        <p:spPr>
          <a:xfrm>
            <a:off x="9978920" y="3183119"/>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5" name="TextBox 104">
            <a:extLst>
              <a:ext uri="{FF2B5EF4-FFF2-40B4-BE49-F238E27FC236}">
                <a16:creationId xmlns:a16="http://schemas.microsoft.com/office/drawing/2014/main" id="{18A5062B-835F-ED7B-8A12-19BD2FBA1EDC}"/>
              </a:ext>
            </a:extLst>
          </p:cNvPr>
          <p:cNvSpPr txBox="1"/>
          <p:nvPr/>
        </p:nvSpPr>
        <p:spPr>
          <a:xfrm>
            <a:off x="9178027" y="3607577"/>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6" name="TextBox 105">
            <a:extLst>
              <a:ext uri="{FF2B5EF4-FFF2-40B4-BE49-F238E27FC236}">
                <a16:creationId xmlns:a16="http://schemas.microsoft.com/office/drawing/2014/main" id="{740A2A9B-D44B-6A55-3D79-42BD1949FF3A}"/>
              </a:ext>
            </a:extLst>
          </p:cNvPr>
          <p:cNvSpPr txBox="1"/>
          <p:nvPr/>
        </p:nvSpPr>
        <p:spPr>
          <a:xfrm>
            <a:off x="9187218" y="4103320"/>
            <a:ext cx="372218"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8" name="TextBox 107">
            <a:extLst>
              <a:ext uri="{FF2B5EF4-FFF2-40B4-BE49-F238E27FC236}">
                <a16:creationId xmlns:a16="http://schemas.microsoft.com/office/drawing/2014/main" id="{708A399A-3377-068B-9C55-27533BA1DC65}"/>
              </a:ext>
            </a:extLst>
          </p:cNvPr>
          <p:cNvSpPr txBox="1"/>
          <p:nvPr/>
        </p:nvSpPr>
        <p:spPr>
          <a:xfrm>
            <a:off x="8820792" y="2451542"/>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9" name="TextBox 108">
            <a:extLst>
              <a:ext uri="{FF2B5EF4-FFF2-40B4-BE49-F238E27FC236}">
                <a16:creationId xmlns:a16="http://schemas.microsoft.com/office/drawing/2014/main" id="{E1B894D0-0DD2-704D-7D27-36B4F4C96E1F}"/>
              </a:ext>
            </a:extLst>
          </p:cNvPr>
          <p:cNvSpPr txBox="1"/>
          <p:nvPr/>
        </p:nvSpPr>
        <p:spPr>
          <a:xfrm>
            <a:off x="8809009" y="1943545"/>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14" name="TextBox 113">
            <a:extLst>
              <a:ext uri="{FF2B5EF4-FFF2-40B4-BE49-F238E27FC236}">
                <a16:creationId xmlns:a16="http://schemas.microsoft.com/office/drawing/2014/main" id="{91776A8C-F1B1-EE00-63C4-593A9ACF7C4F}"/>
              </a:ext>
            </a:extLst>
          </p:cNvPr>
          <p:cNvSpPr txBox="1"/>
          <p:nvPr/>
        </p:nvSpPr>
        <p:spPr>
          <a:xfrm>
            <a:off x="8756110" y="3172535"/>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115" name="Flowchart: Connector 114">
            <a:extLst>
              <a:ext uri="{FF2B5EF4-FFF2-40B4-BE49-F238E27FC236}">
                <a16:creationId xmlns:a16="http://schemas.microsoft.com/office/drawing/2014/main" id="{CAA6122F-2C34-F43D-8C19-406AE10EA84A}"/>
              </a:ext>
            </a:extLst>
          </p:cNvPr>
          <p:cNvSpPr/>
          <p:nvPr/>
        </p:nvSpPr>
        <p:spPr>
          <a:xfrm>
            <a:off x="9090609" y="3190125"/>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EA41197B-B48A-307D-9319-EDFA3DA1EB3F}"/>
              </a:ext>
            </a:extLst>
          </p:cNvPr>
          <p:cNvSpPr/>
          <p:nvPr/>
        </p:nvSpPr>
        <p:spPr>
          <a:xfrm>
            <a:off x="8550744" y="4283779"/>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55191047-651A-CC6A-A972-C77DFC6308FD}"/>
              </a:ext>
            </a:extLst>
          </p:cNvPr>
          <p:cNvSpPr/>
          <p:nvPr/>
        </p:nvSpPr>
        <p:spPr>
          <a:xfrm>
            <a:off x="10182164" y="2642199"/>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CDB5B3DA-0680-D38B-16CD-C178AFDA2772}"/>
              </a:ext>
            </a:extLst>
          </p:cNvPr>
          <p:cNvSpPr txBox="1"/>
          <p:nvPr/>
        </p:nvSpPr>
        <p:spPr>
          <a:xfrm>
            <a:off x="8550744" y="4459621"/>
            <a:ext cx="1417820" cy="461665"/>
          </a:xfrm>
          <a:prstGeom prst="rect">
            <a:avLst/>
          </a:prstGeom>
          <a:noFill/>
        </p:spPr>
        <p:txBody>
          <a:bodyPr wrap="square">
            <a:spAutoFit/>
          </a:bodyPr>
          <a:lstStyle/>
          <a:p>
            <a:r>
              <a:rPr lang="vi-VN" sz="2400" kern="100" dirty="0">
                <a:solidFill>
                  <a:schemeClr val="accent2"/>
                </a:solidFill>
                <a:effectLst/>
                <a:latin typeface="+mj-lt"/>
                <a:ea typeface="Arial" panose="020B0604020202020204" pitchFamily="34" charset="0"/>
                <a:cs typeface="Times New Roman" panose="02020603050405020304" pitchFamily="18" charset="0"/>
              </a:rPr>
              <a:t>Hình 1.16</a:t>
            </a:r>
            <a:endParaRPr lang="vi-VN" sz="2400" dirty="0">
              <a:solidFill>
                <a:schemeClr val="accent2"/>
              </a:solidFill>
            </a:endParaRPr>
          </a:p>
        </p:txBody>
      </p:sp>
      <p:sp>
        <p:nvSpPr>
          <p:cNvPr id="13" name="TextBox 2">
            <a:extLst>
              <a:ext uri="{FF2B5EF4-FFF2-40B4-BE49-F238E27FC236}">
                <a16:creationId xmlns:a16="http://schemas.microsoft.com/office/drawing/2014/main" id="{41D19D50-616D-1F82-C922-D083097E7C1C}"/>
              </a:ext>
            </a:extLst>
          </p:cNvPr>
          <p:cNvSpPr txBox="1"/>
          <p:nvPr/>
        </p:nvSpPr>
        <p:spPr>
          <a:xfrm>
            <a:off x="8591109" y="382092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0048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435733"/>
            <a:ext cx="5764233" cy="500866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08857" y="170612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08857" y="1706125"/>
                <a:ext cx="6096000" cy="864980"/>
              </a:xfrm>
              <a:prstGeom prst="rect">
                <a:avLst/>
              </a:prstGeom>
              <a:blipFill>
                <a:blip r:embed="rId2"/>
                <a:stretch>
                  <a:fillRect l="-1500" t="-4930" b="-154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1E41C-642E-44F4-E044-FEA4EA0814AF}"/>
                  </a:ext>
                </a:extLst>
              </p:cNvPr>
              <p:cNvSpPr txBox="1"/>
              <p:nvPr/>
            </p:nvSpPr>
            <p:spPr>
              <a:xfrm>
                <a:off x="408857" y="2481222"/>
                <a:ext cx="5546838"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a) Tìm giá trị lớn nhất và giá trị nhỏ nhất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4191E41C-642E-44F4-E044-FEA4EA0814AF}"/>
                  </a:ext>
                </a:extLst>
              </p:cNvPr>
              <p:cNvSpPr txBox="1">
                <a:spLocks noRot="1" noChangeAspect="1" noMove="1" noResize="1" noEditPoints="1" noAdjustHandles="1" noChangeArrowheads="1" noChangeShapeType="1" noTextEdit="1"/>
              </p:cNvSpPr>
              <p:nvPr/>
            </p:nvSpPr>
            <p:spPr>
              <a:xfrm>
                <a:off x="408857" y="2481222"/>
                <a:ext cx="5546838" cy="830997"/>
              </a:xfrm>
              <a:prstGeom prst="rect">
                <a:avLst/>
              </a:prstGeom>
              <a:blipFill>
                <a:blip r:embed="rId3"/>
                <a:stretch>
                  <a:fillRect l="-1648" t="-5882" b="-16176"/>
                </a:stretch>
              </a:blipFill>
            </p:spPr>
            <p:txBody>
              <a:bodyPr/>
              <a:lstStyle/>
              <a:p>
                <a:r>
                  <a:rPr lang="vi-VN">
                    <a:noFill/>
                  </a:rPr>
                  <a:t> </a:t>
                </a:r>
              </a:p>
            </p:txBody>
          </p:sp>
        </mc:Fallback>
      </mc:AlternateContent>
      <p:cxnSp>
        <p:nvCxnSpPr>
          <p:cNvPr id="43" name="Straight Arrow Connector 42">
            <a:extLst>
              <a:ext uri="{FF2B5EF4-FFF2-40B4-BE49-F238E27FC236}">
                <a16:creationId xmlns:a16="http://schemas.microsoft.com/office/drawing/2014/main" id="{8EAA55F3-7BD4-87A7-21F7-3DF66F9946C4}"/>
              </a:ext>
            </a:extLst>
          </p:cNvPr>
          <p:cNvCxnSpPr>
            <a:cxnSpLocks/>
          </p:cNvCxnSpPr>
          <p:nvPr/>
        </p:nvCxnSpPr>
        <p:spPr>
          <a:xfrm>
            <a:off x="1765786" y="4986210"/>
            <a:ext cx="24713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4BF609-B1A6-844E-508F-E6DFB9BD10C9}"/>
              </a:ext>
            </a:extLst>
          </p:cNvPr>
          <p:cNvCxnSpPr>
            <a:cxnSpLocks/>
          </p:cNvCxnSpPr>
          <p:nvPr/>
        </p:nvCxnSpPr>
        <p:spPr>
          <a:xfrm flipV="1">
            <a:off x="2597265" y="3430977"/>
            <a:ext cx="0" cy="273405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3FD8072-4FA4-F33C-91B2-426CA431FBE4}"/>
              </a:ext>
            </a:extLst>
          </p:cNvPr>
          <p:cNvCxnSpPr>
            <a:cxnSpLocks/>
          </p:cNvCxnSpPr>
          <p:nvPr/>
        </p:nvCxnSpPr>
        <p:spPr>
          <a:xfrm>
            <a:off x="3676091" y="4431535"/>
            <a:ext cx="0" cy="58949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380226-3788-887F-A016-14796DA4EB4D}"/>
              </a:ext>
            </a:extLst>
          </p:cNvPr>
          <p:cNvCxnSpPr>
            <a:cxnSpLocks/>
          </p:cNvCxnSpPr>
          <p:nvPr/>
        </p:nvCxnSpPr>
        <p:spPr>
          <a:xfrm>
            <a:off x="3676091" y="4906962"/>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A84377-2897-4F0B-944A-7C96855E6985}"/>
              </a:ext>
            </a:extLst>
          </p:cNvPr>
          <p:cNvCxnSpPr>
            <a:cxnSpLocks/>
          </p:cNvCxnSpPr>
          <p:nvPr/>
        </p:nvCxnSpPr>
        <p:spPr>
          <a:xfrm>
            <a:off x="3139643" y="4911018"/>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F6B022-F3D7-412D-4731-7C7AD35F50B3}"/>
              </a:ext>
            </a:extLst>
          </p:cNvPr>
          <p:cNvCxnSpPr>
            <a:cxnSpLocks/>
          </p:cNvCxnSpPr>
          <p:nvPr/>
        </p:nvCxnSpPr>
        <p:spPr>
          <a:xfrm>
            <a:off x="2044814" y="4917114"/>
            <a:ext cx="0" cy="11519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9F2C7D-0FAD-FED6-99D6-31E1B856D1F1}"/>
              </a:ext>
            </a:extLst>
          </p:cNvPr>
          <p:cNvCxnSpPr>
            <a:cxnSpLocks/>
          </p:cNvCxnSpPr>
          <p:nvPr/>
        </p:nvCxnSpPr>
        <p:spPr>
          <a:xfrm>
            <a:off x="2514423" y="6069126"/>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BDFE071-8807-9EC7-561D-F4026409238A}"/>
              </a:ext>
            </a:extLst>
          </p:cNvPr>
          <p:cNvCxnSpPr>
            <a:cxnSpLocks/>
          </p:cNvCxnSpPr>
          <p:nvPr/>
        </p:nvCxnSpPr>
        <p:spPr>
          <a:xfrm flipV="1">
            <a:off x="2590177" y="3429000"/>
            <a:ext cx="446" cy="27492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8ADED2-B919-89C9-9762-9232705B8F2C}"/>
              </a:ext>
            </a:extLst>
          </p:cNvPr>
          <p:cNvCxnSpPr>
            <a:cxnSpLocks/>
          </p:cNvCxnSpPr>
          <p:nvPr/>
        </p:nvCxnSpPr>
        <p:spPr>
          <a:xfrm>
            <a:off x="2035670" y="6066078"/>
            <a:ext cx="607315" cy="301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0264F7D-64B2-D9A3-785C-3029FBA25ABE}"/>
              </a:ext>
            </a:extLst>
          </p:cNvPr>
          <p:cNvCxnSpPr>
            <a:cxnSpLocks/>
          </p:cNvCxnSpPr>
          <p:nvPr/>
        </p:nvCxnSpPr>
        <p:spPr>
          <a:xfrm>
            <a:off x="2514423" y="4444542"/>
            <a:ext cx="116831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1B61A0-9E30-365E-345A-6197B46DDC4B}"/>
              </a:ext>
            </a:extLst>
          </p:cNvPr>
          <p:cNvCxnSpPr>
            <a:cxnSpLocks/>
          </p:cNvCxnSpPr>
          <p:nvPr/>
        </p:nvCxnSpPr>
        <p:spPr>
          <a:xfrm>
            <a:off x="2514696" y="3900369"/>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19516E-88A1-7A65-C624-FE244E975345}"/>
              </a:ext>
            </a:extLst>
          </p:cNvPr>
          <p:cNvCxnSpPr>
            <a:cxnSpLocks/>
          </p:cNvCxnSpPr>
          <p:nvPr/>
        </p:nvCxnSpPr>
        <p:spPr>
          <a:xfrm>
            <a:off x="2508054" y="5551013"/>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CB1944C2-A534-E451-2F03-887169F6E40B}"/>
              </a:ext>
            </a:extLst>
          </p:cNvPr>
          <p:cNvSpPr/>
          <p:nvPr/>
        </p:nvSpPr>
        <p:spPr>
          <a:xfrm>
            <a:off x="2053958" y="4444542"/>
            <a:ext cx="1628775" cy="1624546"/>
          </a:xfrm>
          <a:custGeom>
            <a:avLst/>
            <a:gdLst>
              <a:gd name="connsiteX0" fmla="*/ 0 w 1630680"/>
              <a:gd name="connsiteY0" fmla="*/ 1637867 h 1637867"/>
              <a:gd name="connsiteX1" fmla="*/ 76200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98901 w 1630680"/>
              <a:gd name="connsiteY1" fmla="*/ 1064459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89442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377 h 1637377"/>
              <a:gd name="connsiteX1" fmla="*/ 89442 w 1630680"/>
              <a:gd name="connsiteY1" fmla="*/ 1065877 h 1637377"/>
              <a:gd name="connsiteX2" fmla="*/ 262215 w 1630680"/>
              <a:gd name="connsiteY2" fmla="*/ 372443 h 1637377"/>
              <a:gd name="connsiteX3" fmla="*/ 434340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7377 h 1637377"/>
              <a:gd name="connsiteX1" fmla="*/ 89442 w 1630680"/>
              <a:gd name="connsiteY1" fmla="*/ 1065877 h 1637377"/>
              <a:gd name="connsiteX2" fmla="*/ 262215 w 1630680"/>
              <a:gd name="connsiteY2" fmla="*/ 372443 h 1637377"/>
              <a:gd name="connsiteX3" fmla="*/ 443798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2096 h 1632096"/>
              <a:gd name="connsiteX1" fmla="*/ 89442 w 1630680"/>
              <a:gd name="connsiteY1" fmla="*/ 1060596 h 1632096"/>
              <a:gd name="connsiteX2" fmla="*/ 262215 w 1630680"/>
              <a:gd name="connsiteY2" fmla="*/ 367162 h 1632096"/>
              <a:gd name="connsiteX3" fmla="*/ 455149 w 1630680"/>
              <a:gd name="connsiteY3" fmla="*/ 43979 h 1632096"/>
              <a:gd name="connsiteX4" fmla="*/ 642620 w 1630680"/>
              <a:gd name="connsiteY4" fmla="*/ 36976 h 1632096"/>
              <a:gd name="connsiteX5" fmla="*/ 922020 w 1630680"/>
              <a:gd name="connsiteY5" fmla="*/ 359556 h 1632096"/>
              <a:gd name="connsiteX6" fmla="*/ 1145540 w 1630680"/>
              <a:gd name="connsiteY6" fmla="*/ 613556 h 1632096"/>
              <a:gd name="connsiteX7" fmla="*/ 1333500 w 1630680"/>
              <a:gd name="connsiteY7" fmla="*/ 623716 h 1632096"/>
              <a:gd name="connsiteX8" fmla="*/ 1518920 w 1630680"/>
              <a:gd name="connsiteY8" fmla="*/ 318916 h 1632096"/>
              <a:gd name="connsiteX9" fmla="*/ 1630680 w 1630680"/>
              <a:gd name="connsiteY9" fmla="*/ 6496 h 1632096"/>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2020 w 1630680"/>
              <a:gd name="connsiteY5" fmla="*/ 35306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787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0236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9587 w 1630680"/>
              <a:gd name="connsiteY5" fmla="*/ 364511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8920 w 1617438"/>
              <a:gd name="connsiteY8" fmla="*/ 314328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7570 w 1617438"/>
              <a:gd name="connsiteY8" fmla="*/ 304786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3245 w 1617438"/>
              <a:gd name="connsiteY8" fmla="*/ 308603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0003 w 1617438"/>
              <a:gd name="connsiteY8" fmla="*/ 360131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0728 w 1617438"/>
              <a:gd name="connsiteY4" fmla="*/ 40022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0544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0544 w 1617438"/>
              <a:gd name="connsiteY9" fmla="*/ 358223 h 1627508"/>
              <a:gd name="connsiteX10" fmla="*/ 1617438 w 1617438"/>
              <a:gd name="connsiteY10" fmla="*/ 0 h 162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438" h="1627508">
                <a:moveTo>
                  <a:pt x="0" y="1627508"/>
                </a:moveTo>
                <a:cubicBezTo>
                  <a:pt x="16721" y="1446533"/>
                  <a:pt x="45739" y="1266830"/>
                  <a:pt x="89442" y="1056008"/>
                </a:cubicBezTo>
                <a:cubicBezTo>
                  <a:pt x="133145" y="845186"/>
                  <a:pt x="201264" y="532010"/>
                  <a:pt x="262215" y="362574"/>
                </a:cubicBezTo>
                <a:cubicBezTo>
                  <a:pt x="323166" y="193138"/>
                  <a:pt x="393640" y="95694"/>
                  <a:pt x="455149" y="39391"/>
                </a:cubicBezTo>
                <a:cubicBezTo>
                  <a:pt x="516658" y="-16912"/>
                  <a:pt x="572498" y="-2507"/>
                  <a:pt x="631269" y="24754"/>
                </a:cubicBezTo>
                <a:cubicBezTo>
                  <a:pt x="690040" y="52015"/>
                  <a:pt x="759946" y="149829"/>
                  <a:pt x="807774" y="202956"/>
                </a:cubicBezTo>
                <a:cubicBezTo>
                  <a:pt x="855602" y="256083"/>
                  <a:pt x="875185" y="300659"/>
                  <a:pt x="929587" y="366419"/>
                </a:cubicBezTo>
                <a:cubicBezTo>
                  <a:pt x="983989" y="432179"/>
                  <a:pt x="1067816" y="555399"/>
                  <a:pt x="1134189" y="597517"/>
                </a:cubicBezTo>
                <a:cubicBezTo>
                  <a:pt x="1200562" y="639635"/>
                  <a:pt x="1268433" y="659010"/>
                  <a:pt x="1327825" y="619128"/>
                </a:cubicBezTo>
                <a:cubicBezTo>
                  <a:pt x="1387217" y="579246"/>
                  <a:pt x="1441014" y="461093"/>
                  <a:pt x="1490544" y="358223"/>
                </a:cubicBezTo>
                <a:cubicBezTo>
                  <a:pt x="1540074" y="255353"/>
                  <a:pt x="1586323" y="104775"/>
                  <a:pt x="1617438"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TextBox 100">
            <a:extLst>
              <a:ext uri="{FF2B5EF4-FFF2-40B4-BE49-F238E27FC236}">
                <a16:creationId xmlns:a16="http://schemas.microsoft.com/office/drawing/2014/main" id="{084FD666-1BEB-2BC9-EB95-BEB2B5201F60}"/>
              </a:ext>
            </a:extLst>
          </p:cNvPr>
          <p:cNvSpPr txBox="1"/>
          <p:nvPr/>
        </p:nvSpPr>
        <p:spPr>
          <a:xfrm>
            <a:off x="1710639" y="4944297"/>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2" name="TextBox 101">
            <a:extLst>
              <a:ext uri="{FF2B5EF4-FFF2-40B4-BE49-F238E27FC236}">
                <a16:creationId xmlns:a16="http://schemas.microsoft.com/office/drawing/2014/main" id="{67A976CA-7F2E-DA6B-3655-F486B15D0C8E}"/>
              </a:ext>
            </a:extLst>
          </p:cNvPr>
          <p:cNvSpPr txBox="1"/>
          <p:nvPr/>
        </p:nvSpPr>
        <p:spPr>
          <a:xfrm>
            <a:off x="2879683" y="4928309"/>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3" name="TextBox 102">
            <a:extLst>
              <a:ext uri="{FF2B5EF4-FFF2-40B4-BE49-F238E27FC236}">
                <a16:creationId xmlns:a16="http://schemas.microsoft.com/office/drawing/2014/main" id="{E7B5840F-FC83-5A25-4E1C-DFB4437B113B}"/>
              </a:ext>
            </a:extLst>
          </p:cNvPr>
          <p:cNvSpPr txBox="1"/>
          <p:nvPr/>
        </p:nvSpPr>
        <p:spPr>
          <a:xfrm>
            <a:off x="3441329" y="4934648"/>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5" name="TextBox 104">
            <a:extLst>
              <a:ext uri="{FF2B5EF4-FFF2-40B4-BE49-F238E27FC236}">
                <a16:creationId xmlns:a16="http://schemas.microsoft.com/office/drawing/2014/main" id="{18A5062B-835F-ED7B-8A12-19BD2FBA1EDC}"/>
              </a:ext>
            </a:extLst>
          </p:cNvPr>
          <p:cNvSpPr txBox="1"/>
          <p:nvPr/>
        </p:nvSpPr>
        <p:spPr>
          <a:xfrm>
            <a:off x="2640436" y="5359106"/>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6" name="TextBox 105">
            <a:extLst>
              <a:ext uri="{FF2B5EF4-FFF2-40B4-BE49-F238E27FC236}">
                <a16:creationId xmlns:a16="http://schemas.microsoft.com/office/drawing/2014/main" id="{740A2A9B-D44B-6A55-3D79-42BD1949FF3A}"/>
              </a:ext>
            </a:extLst>
          </p:cNvPr>
          <p:cNvSpPr txBox="1"/>
          <p:nvPr/>
        </p:nvSpPr>
        <p:spPr>
          <a:xfrm>
            <a:off x="2649627" y="5854849"/>
            <a:ext cx="372218"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8" name="TextBox 107">
            <a:extLst>
              <a:ext uri="{FF2B5EF4-FFF2-40B4-BE49-F238E27FC236}">
                <a16:creationId xmlns:a16="http://schemas.microsoft.com/office/drawing/2014/main" id="{708A399A-3377-068B-9C55-27533BA1DC65}"/>
              </a:ext>
            </a:extLst>
          </p:cNvPr>
          <p:cNvSpPr txBox="1"/>
          <p:nvPr/>
        </p:nvSpPr>
        <p:spPr>
          <a:xfrm>
            <a:off x="2283201" y="4203071"/>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9" name="TextBox 108">
            <a:extLst>
              <a:ext uri="{FF2B5EF4-FFF2-40B4-BE49-F238E27FC236}">
                <a16:creationId xmlns:a16="http://schemas.microsoft.com/office/drawing/2014/main" id="{E1B894D0-0DD2-704D-7D27-36B4F4C96E1F}"/>
              </a:ext>
            </a:extLst>
          </p:cNvPr>
          <p:cNvSpPr txBox="1"/>
          <p:nvPr/>
        </p:nvSpPr>
        <p:spPr>
          <a:xfrm>
            <a:off x="2271418" y="3695074"/>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14" name="TextBox 113">
            <a:extLst>
              <a:ext uri="{FF2B5EF4-FFF2-40B4-BE49-F238E27FC236}">
                <a16:creationId xmlns:a16="http://schemas.microsoft.com/office/drawing/2014/main" id="{91776A8C-F1B1-EE00-63C4-593A9ACF7C4F}"/>
              </a:ext>
            </a:extLst>
          </p:cNvPr>
          <p:cNvSpPr txBox="1"/>
          <p:nvPr/>
        </p:nvSpPr>
        <p:spPr>
          <a:xfrm>
            <a:off x="2218519" y="4924064"/>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115" name="Flowchart: Connector 114">
            <a:extLst>
              <a:ext uri="{FF2B5EF4-FFF2-40B4-BE49-F238E27FC236}">
                <a16:creationId xmlns:a16="http://schemas.microsoft.com/office/drawing/2014/main" id="{CAA6122F-2C34-F43D-8C19-406AE10EA84A}"/>
              </a:ext>
            </a:extLst>
          </p:cNvPr>
          <p:cNvSpPr/>
          <p:nvPr/>
        </p:nvSpPr>
        <p:spPr>
          <a:xfrm>
            <a:off x="2553018" y="4941654"/>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EA41197B-B48A-307D-9319-EDFA3DA1EB3F}"/>
              </a:ext>
            </a:extLst>
          </p:cNvPr>
          <p:cNvSpPr/>
          <p:nvPr/>
        </p:nvSpPr>
        <p:spPr>
          <a:xfrm>
            <a:off x="2013153" y="603530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55191047-651A-CC6A-A972-C77DFC6308FD}"/>
              </a:ext>
            </a:extLst>
          </p:cNvPr>
          <p:cNvSpPr/>
          <p:nvPr/>
        </p:nvSpPr>
        <p:spPr>
          <a:xfrm>
            <a:off x="3644573" y="439372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CB970D-4240-29B5-FAED-43CF52E5ECE3}"/>
              </a:ext>
            </a:extLst>
          </p:cNvPr>
          <p:cNvSpPr txBox="1"/>
          <p:nvPr/>
        </p:nvSpPr>
        <p:spPr>
          <a:xfrm>
            <a:off x="6420409" y="1881523"/>
            <a:ext cx="3631111" cy="461665"/>
          </a:xfrm>
          <a:prstGeom prst="rect">
            <a:avLst/>
          </a:prstGeom>
          <a:noFill/>
        </p:spPr>
        <p:txBody>
          <a:bodyPr wrap="square">
            <a:spAutoFit/>
          </a:bodyPr>
          <a:lstStyle/>
          <a:p>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hàm</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số</a:t>
            </a:r>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thấy</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F43A4571-57AA-A644-4BE0-522C06AF35BD}"/>
              </a:ext>
            </a:extLst>
          </p:cNvPr>
          <p:cNvSpPr txBox="1"/>
          <p:nvPr/>
        </p:nvSpPr>
        <p:spPr>
          <a:xfrm>
            <a:off x="6173090" y="13682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809CEEE-2CC0-5578-ECC1-99A6A5BFC9EC}"/>
                  </a:ext>
                </a:extLst>
              </p:cNvPr>
              <p:cNvSpPr txBox="1"/>
              <p:nvPr/>
            </p:nvSpPr>
            <p:spPr>
              <a:xfrm>
                <a:off x="6363769" y="2323770"/>
                <a:ext cx="4701628"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D809CEEE-2CC0-5578-ECC1-99A6A5BFC9EC}"/>
                  </a:ext>
                </a:extLst>
              </p:cNvPr>
              <p:cNvSpPr txBox="1">
                <a:spLocks noRot="1" noChangeAspect="1" noMove="1" noResize="1" noEditPoints="1" noAdjustHandles="1" noChangeArrowheads="1" noChangeShapeType="1" noTextEdit="1"/>
              </p:cNvSpPr>
              <p:nvPr/>
            </p:nvSpPr>
            <p:spPr>
              <a:xfrm>
                <a:off x="6363769" y="2323770"/>
                <a:ext cx="4701628" cy="61843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681012F-D153-0878-E457-2EA07DF6B678}"/>
                  </a:ext>
                </a:extLst>
              </p:cNvPr>
              <p:cNvSpPr txBox="1"/>
              <p:nvPr/>
            </p:nvSpPr>
            <p:spPr>
              <a:xfrm>
                <a:off x="6853118" y="2908681"/>
                <a:ext cx="3909787"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D681012F-D153-0878-E457-2EA07DF6B678}"/>
                  </a:ext>
                </a:extLst>
              </p:cNvPr>
              <p:cNvSpPr txBox="1">
                <a:spLocks noRot="1" noChangeAspect="1" noMove="1" noResize="1" noEditPoints="1" noAdjustHandles="1" noChangeArrowheads="1" noChangeShapeType="1" noTextEdit="1"/>
              </p:cNvSpPr>
              <p:nvPr/>
            </p:nvSpPr>
            <p:spPr>
              <a:xfrm>
                <a:off x="6853118" y="2908681"/>
                <a:ext cx="3909787" cy="618439"/>
              </a:xfrm>
              <a:prstGeom prst="rect">
                <a:avLst/>
              </a:prstGeom>
              <a:blipFill>
                <a:blip r:embed="rId5"/>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146945" y="331221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020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435733"/>
            <a:ext cx="5764233" cy="500866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08857" y="170612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08857" y="1706125"/>
                <a:ext cx="6096000" cy="864980"/>
              </a:xfrm>
              <a:prstGeom prst="rect">
                <a:avLst/>
              </a:prstGeom>
              <a:blipFill>
                <a:blip r:embed="rId2"/>
                <a:stretch>
                  <a:fillRect l="-1500" t="-4930" b="-154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191E41C-642E-44F4-E044-FEA4EA0814AF}"/>
                  </a:ext>
                </a:extLst>
              </p:cNvPr>
              <p:cNvSpPr txBox="1"/>
              <p:nvPr/>
            </p:nvSpPr>
            <p:spPr>
              <a:xfrm>
                <a:off x="408857" y="2481222"/>
                <a:ext cx="5546838" cy="856068"/>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b) Tính đạo hàm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latin typeface="+mj-lt"/>
                    <a:ea typeface="Arial" panose="020B0604020202020204" pitchFamily="34" charset="0"/>
                    <a:cs typeface="Times New Roman" panose="02020603050405020304" pitchFamily="18" charset="0"/>
                  </a:rPr>
                  <a:t> và tìm các điểm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latin typeface="+mj-lt"/>
                    <a:ea typeface="Arial" panose="020B0604020202020204" pitchFamily="34" charset="0"/>
                    <a:cs typeface="Times New Roman" panose="02020603050405020304" pitchFamily="18" charset="0"/>
                  </a:rPr>
                  <a:t> mà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latin typeface="+mj-lt"/>
                    <a:ea typeface="Arial" panose="020B0604020202020204" pitchFamily="34" charset="0"/>
                    <a:cs typeface="Times New Roman" panose="02020603050405020304" pitchFamily="18" charset="0"/>
                  </a:rPr>
                  <a:t>.</a:t>
                </a:r>
              </a:p>
            </p:txBody>
          </p:sp>
        </mc:Choice>
        <mc:Fallback xmlns="">
          <p:sp>
            <p:nvSpPr>
              <p:cNvPr id="32" name="TextBox 31">
                <a:extLst>
                  <a:ext uri="{FF2B5EF4-FFF2-40B4-BE49-F238E27FC236}">
                    <a16:creationId xmlns:a16="http://schemas.microsoft.com/office/drawing/2014/main" id="{4191E41C-642E-44F4-E044-FEA4EA0814AF}"/>
                  </a:ext>
                </a:extLst>
              </p:cNvPr>
              <p:cNvSpPr txBox="1">
                <a:spLocks noRot="1" noChangeAspect="1" noMove="1" noResize="1" noEditPoints="1" noAdjustHandles="1" noChangeArrowheads="1" noChangeShapeType="1" noTextEdit="1"/>
              </p:cNvSpPr>
              <p:nvPr/>
            </p:nvSpPr>
            <p:spPr>
              <a:xfrm>
                <a:off x="408857" y="2481222"/>
                <a:ext cx="5546838" cy="856068"/>
              </a:xfrm>
              <a:prstGeom prst="rect">
                <a:avLst/>
              </a:prstGeom>
              <a:blipFill>
                <a:blip r:embed="rId3"/>
                <a:stretch>
                  <a:fillRect l="-1648" t="-5714" b="-15714"/>
                </a:stretch>
              </a:blipFill>
            </p:spPr>
            <p:txBody>
              <a:bodyPr/>
              <a:lstStyle/>
              <a:p>
                <a:r>
                  <a:rPr lang="vi-VN">
                    <a:noFill/>
                  </a:rPr>
                  <a:t> </a:t>
                </a:r>
              </a:p>
            </p:txBody>
          </p:sp>
        </mc:Fallback>
      </mc:AlternateContent>
      <p:cxnSp>
        <p:nvCxnSpPr>
          <p:cNvPr id="43" name="Straight Arrow Connector 42">
            <a:extLst>
              <a:ext uri="{FF2B5EF4-FFF2-40B4-BE49-F238E27FC236}">
                <a16:creationId xmlns:a16="http://schemas.microsoft.com/office/drawing/2014/main" id="{8EAA55F3-7BD4-87A7-21F7-3DF66F9946C4}"/>
              </a:ext>
            </a:extLst>
          </p:cNvPr>
          <p:cNvCxnSpPr>
            <a:cxnSpLocks/>
          </p:cNvCxnSpPr>
          <p:nvPr/>
        </p:nvCxnSpPr>
        <p:spPr>
          <a:xfrm>
            <a:off x="1765786" y="4986210"/>
            <a:ext cx="24713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B4BF609-B1A6-844E-508F-E6DFB9BD10C9}"/>
              </a:ext>
            </a:extLst>
          </p:cNvPr>
          <p:cNvCxnSpPr>
            <a:cxnSpLocks/>
          </p:cNvCxnSpPr>
          <p:nvPr/>
        </p:nvCxnSpPr>
        <p:spPr>
          <a:xfrm flipV="1">
            <a:off x="2597265" y="3430977"/>
            <a:ext cx="0" cy="2734056"/>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3FD8072-4FA4-F33C-91B2-426CA431FBE4}"/>
              </a:ext>
            </a:extLst>
          </p:cNvPr>
          <p:cNvCxnSpPr>
            <a:cxnSpLocks/>
          </p:cNvCxnSpPr>
          <p:nvPr/>
        </p:nvCxnSpPr>
        <p:spPr>
          <a:xfrm>
            <a:off x="3676091" y="4431535"/>
            <a:ext cx="0" cy="58949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2380226-3788-887F-A016-14796DA4EB4D}"/>
              </a:ext>
            </a:extLst>
          </p:cNvPr>
          <p:cNvCxnSpPr>
            <a:cxnSpLocks/>
          </p:cNvCxnSpPr>
          <p:nvPr/>
        </p:nvCxnSpPr>
        <p:spPr>
          <a:xfrm>
            <a:off x="3676091" y="4906962"/>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A84377-2897-4F0B-944A-7C96855E6985}"/>
              </a:ext>
            </a:extLst>
          </p:cNvPr>
          <p:cNvCxnSpPr>
            <a:cxnSpLocks/>
          </p:cNvCxnSpPr>
          <p:nvPr/>
        </p:nvCxnSpPr>
        <p:spPr>
          <a:xfrm>
            <a:off x="3139643" y="4911018"/>
            <a:ext cx="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F6B022-F3D7-412D-4731-7C7AD35F50B3}"/>
              </a:ext>
            </a:extLst>
          </p:cNvPr>
          <p:cNvCxnSpPr>
            <a:cxnSpLocks/>
          </p:cNvCxnSpPr>
          <p:nvPr/>
        </p:nvCxnSpPr>
        <p:spPr>
          <a:xfrm>
            <a:off x="2044814" y="4917114"/>
            <a:ext cx="0" cy="11519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9F2C7D-0FAD-FED6-99D6-31E1B856D1F1}"/>
              </a:ext>
            </a:extLst>
          </p:cNvPr>
          <p:cNvCxnSpPr>
            <a:cxnSpLocks/>
          </p:cNvCxnSpPr>
          <p:nvPr/>
        </p:nvCxnSpPr>
        <p:spPr>
          <a:xfrm>
            <a:off x="2514423" y="6069126"/>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6BDFE071-8807-9EC7-561D-F4026409238A}"/>
              </a:ext>
            </a:extLst>
          </p:cNvPr>
          <p:cNvCxnSpPr>
            <a:cxnSpLocks/>
          </p:cNvCxnSpPr>
          <p:nvPr/>
        </p:nvCxnSpPr>
        <p:spPr>
          <a:xfrm flipV="1">
            <a:off x="2590177" y="3429000"/>
            <a:ext cx="446" cy="27492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A8ADED2-B919-89C9-9762-9232705B8F2C}"/>
              </a:ext>
            </a:extLst>
          </p:cNvPr>
          <p:cNvCxnSpPr>
            <a:cxnSpLocks/>
          </p:cNvCxnSpPr>
          <p:nvPr/>
        </p:nvCxnSpPr>
        <p:spPr>
          <a:xfrm>
            <a:off x="2035670" y="6066078"/>
            <a:ext cx="607315" cy="301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0264F7D-64B2-D9A3-785C-3029FBA25ABE}"/>
              </a:ext>
            </a:extLst>
          </p:cNvPr>
          <p:cNvCxnSpPr>
            <a:cxnSpLocks/>
          </p:cNvCxnSpPr>
          <p:nvPr/>
        </p:nvCxnSpPr>
        <p:spPr>
          <a:xfrm>
            <a:off x="2514423" y="4444542"/>
            <a:ext cx="116831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1B61A0-9E30-365E-345A-6197B46DDC4B}"/>
              </a:ext>
            </a:extLst>
          </p:cNvPr>
          <p:cNvCxnSpPr>
            <a:cxnSpLocks/>
          </p:cNvCxnSpPr>
          <p:nvPr/>
        </p:nvCxnSpPr>
        <p:spPr>
          <a:xfrm>
            <a:off x="2514696" y="3900369"/>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19516E-88A1-7A65-C624-FE244E975345}"/>
              </a:ext>
            </a:extLst>
          </p:cNvPr>
          <p:cNvCxnSpPr>
            <a:cxnSpLocks/>
          </p:cNvCxnSpPr>
          <p:nvPr/>
        </p:nvCxnSpPr>
        <p:spPr>
          <a:xfrm>
            <a:off x="2508054" y="5551013"/>
            <a:ext cx="1645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CB1944C2-A534-E451-2F03-887169F6E40B}"/>
              </a:ext>
            </a:extLst>
          </p:cNvPr>
          <p:cNvSpPr/>
          <p:nvPr/>
        </p:nvSpPr>
        <p:spPr>
          <a:xfrm>
            <a:off x="2053958" y="4444542"/>
            <a:ext cx="1628775" cy="1624546"/>
          </a:xfrm>
          <a:custGeom>
            <a:avLst/>
            <a:gdLst>
              <a:gd name="connsiteX0" fmla="*/ 0 w 1630680"/>
              <a:gd name="connsiteY0" fmla="*/ 1637867 h 1637867"/>
              <a:gd name="connsiteX1" fmla="*/ 76200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98901 w 1630680"/>
              <a:gd name="connsiteY1" fmla="*/ 1064459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867 h 1637867"/>
              <a:gd name="connsiteX1" fmla="*/ 89442 w 1630680"/>
              <a:gd name="connsiteY1" fmla="*/ 1066367 h 1637867"/>
              <a:gd name="connsiteX2" fmla="*/ 256540 w 1630680"/>
              <a:gd name="connsiteY2" fmla="*/ 380567 h 1637867"/>
              <a:gd name="connsiteX3" fmla="*/ 434340 w 1630680"/>
              <a:gd name="connsiteY3" fmla="*/ 40207 h 1637867"/>
              <a:gd name="connsiteX4" fmla="*/ 642620 w 1630680"/>
              <a:gd name="connsiteY4" fmla="*/ 42747 h 1637867"/>
              <a:gd name="connsiteX5" fmla="*/ 922020 w 1630680"/>
              <a:gd name="connsiteY5" fmla="*/ 365327 h 1637867"/>
              <a:gd name="connsiteX6" fmla="*/ 1145540 w 1630680"/>
              <a:gd name="connsiteY6" fmla="*/ 619327 h 1637867"/>
              <a:gd name="connsiteX7" fmla="*/ 1333500 w 1630680"/>
              <a:gd name="connsiteY7" fmla="*/ 629487 h 1637867"/>
              <a:gd name="connsiteX8" fmla="*/ 1518920 w 1630680"/>
              <a:gd name="connsiteY8" fmla="*/ 324687 h 1637867"/>
              <a:gd name="connsiteX9" fmla="*/ 1630680 w 1630680"/>
              <a:gd name="connsiteY9" fmla="*/ 12267 h 1637867"/>
              <a:gd name="connsiteX0" fmla="*/ 0 w 1630680"/>
              <a:gd name="connsiteY0" fmla="*/ 1637377 h 1637377"/>
              <a:gd name="connsiteX1" fmla="*/ 89442 w 1630680"/>
              <a:gd name="connsiteY1" fmla="*/ 1065877 h 1637377"/>
              <a:gd name="connsiteX2" fmla="*/ 262215 w 1630680"/>
              <a:gd name="connsiteY2" fmla="*/ 372443 h 1637377"/>
              <a:gd name="connsiteX3" fmla="*/ 434340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7377 h 1637377"/>
              <a:gd name="connsiteX1" fmla="*/ 89442 w 1630680"/>
              <a:gd name="connsiteY1" fmla="*/ 1065877 h 1637377"/>
              <a:gd name="connsiteX2" fmla="*/ 262215 w 1630680"/>
              <a:gd name="connsiteY2" fmla="*/ 372443 h 1637377"/>
              <a:gd name="connsiteX3" fmla="*/ 443798 w 1630680"/>
              <a:gd name="connsiteY3" fmla="*/ 39717 h 1637377"/>
              <a:gd name="connsiteX4" fmla="*/ 642620 w 1630680"/>
              <a:gd name="connsiteY4" fmla="*/ 42257 h 1637377"/>
              <a:gd name="connsiteX5" fmla="*/ 922020 w 1630680"/>
              <a:gd name="connsiteY5" fmla="*/ 364837 h 1637377"/>
              <a:gd name="connsiteX6" fmla="*/ 1145540 w 1630680"/>
              <a:gd name="connsiteY6" fmla="*/ 618837 h 1637377"/>
              <a:gd name="connsiteX7" fmla="*/ 1333500 w 1630680"/>
              <a:gd name="connsiteY7" fmla="*/ 628997 h 1637377"/>
              <a:gd name="connsiteX8" fmla="*/ 1518920 w 1630680"/>
              <a:gd name="connsiteY8" fmla="*/ 324197 h 1637377"/>
              <a:gd name="connsiteX9" fmla="*/ 1630680 w 1630680"/>
              <a:gd name="connsiteY9" fmla="*/ 11777 h 1637377"/>
              <a:gd name="connsiteX0" fmla="*/ 0 w 1630680"/>
              <a:gd name="connsiteY0" fmla="*/ 1632096 h 1632096"/>
              <a:gd name="connsiteX1" fmla="*/ 89442 w 1630680"/>
              <a:gd name="connsiteY1" fmla="*/ 1060596 h 1632096"/>
              <a:gd name="connsiteX2" fmla="*/ 262215 w 1630680"/>
              <a:gd name="connsiteY2" fmla="*/ 367162 h 1632096"/>
              <a:gd name="connsiteX3" fmla="*/ 455149 w 1630680"/>
              <a:gd name="connsiteY3" fmla="*/ 43979 h 1632096"/>
              <a:gd name="connsiteX4" fmla="*/ 642620 w 1630680"/>
              <a:gd name="connsiteY4" fmla="*/ 36976 h 1632096"/>
              <a:gd name="connsiteX5" fmla="*/ 922020 w 1630680"/>
              <a:gd name="connsiteY5" fmla="*/ 359556 h 1632096"/>
              <a:gd name="connsiteX6" fmla="*/ 1145540 w 1630680"/>
              <a:gd name="connsiteY6" fmla="*/ 613556 h 1632096"/>
              <a:gd name="connsiteX7" fmla="*/ 1333500 w 1630680"/>
              <a:gd name="connsiteY7" fmla="*/ 623716 h 1632096"/>
              <a:gd name="connsiteX8" fmla="*/ 1518920 w 1630680"/>
              <a:gd name="connsiteY8" fmla="*/ 318916 h 1632096"/>
              <a:gd name="connsiteX9" fmla="*/ 1630680 w 1630680"/>
              <a:gd name="connsiteY9" fmla="*/ 6496 h 1632096"/>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2020 w 1630680"/>
              <a:gd name="connsiteY5" fmla="*/ 35306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7870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31479 w 1630680"/>
              <a:gd name="connsiteY5" fmla="*/ 370236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30680"/>
              <a:gd name="connsiteY0" fmla="*/ 1625600 h 1625600"/>
              <a:gd name="connsiteX1" fmla="*/ 89442 w 1630680"/>
              <a:gd name="connsiteY1" fmla="*/ 1054100 h 1625600"/>
              <a:gd name="connsiteX2" fmla="*/ 262215 w 1630680"/>
              <a:gd name="connsiteY2" fmla="*/ 360666 h 1625600"/>
              <a:gd name="connsiteX3" fmla="*/ 455149 w 1630680"/>
              <a:gd name="connsiteY3" fmla="*/ 37483 h 1625600"/>
              <a:gd name="connsiteX4" fmla="*/ 642620 w 1630680"/>
              <a:gd name="connsiteY4" fmla="*/ 45748 h 1625600"/>
              <a:gd name="connsiteX5" fmla="*/ 929587 w 1630680"/>
              <a:gd name="connsiteY5" fmla="*/ 364511 h 1625600"/>
              <a:gd name="connsiteX6" fmla="*/ 1145540 w 1630680"/>
              <a:gd name="connsiteY6" fmla="*/ 607060 h 1625600"/>
              <a:gd name="connsiteX7" fmla="*/ 1333500 w 1630680"/>
              <a:gd name="connsiteY7" fmla="*/ 617220 h 1625600"/>
              <a:gd name="connsiteX8" fmla="*/ 1518920 w 1630680"/>
              <a:gd name="connsiteY8" fmla="*/ 312420 h 1625600"/>
              <a:gd name="connsiteX9" fmla="*/ 1630680 w 1630680"/>
              <a:gd name="connsiteY9" fmla="*/ 0 h 1625600"/>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8920 w 1617438"/>
              <a:gd name="connsiteY8" fmla="*/ 314328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7570 w 1617438"/>
              <a:gd name="connsiteY8" fmla="*/ 304786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13245 w 1617438"/>
              <a:gd name="connsiteY8" fmla="*/ 308603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45540 w 1617438"/>
              <a:gd name="connsiteY6" fmla="*/ 608968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9462 w 1617438"/>
              <a:gd name="connsiteY8" fmla="*/ 331504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929587 w 1617438"/>
              <a:gd name="connsiteY5" fmla="*/ 366419 h 1627508"/>
              <a:gd name="connsiteX6" fmla="*/ 1134189 w 1617438"/>
              <a:gd name="connsiteY6" fmla="*/ 597517 h 1627508"/>
              <a:gd name="connsiteX7" fmla="*/ 1333500 w 1617438"/>
              <a:gd name="connsiteY7" fmla="*/ 619128 h 1627508"/>
              <a:gd name="connsiteX8" fmla="*/ 1500003 w 1617438"/>
              <a:gd name="connsiteY8" fmla="*/ 360131 h 1627508"/>
              <a:gd name="connsiteX9" fmla="*/ 1617438 w 1617438"/>
              <a:gd name="connsiteY9"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2620 w 1617438"/>
              <a:gd name="connsiteY4" fmla="*/ 47656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40728 w 1617438"/>
              <a:gd name="connsiteY4" fmla="*/ 40022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0003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0544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3991 w 1617438"/>
              <a:gd name="connsiteY5" fmla="*/ 210590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501895 w 1617438"/>
              <a:gd name="connsiteY9" fmla="*/ 375399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33500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4328 w 1617438"/>
              <a:gd name="connsiteY9" fmla="*/ 360131 h 1627508"/>
              <a:gd name="connsiteX10" fmla="*/ 1617438 w 1617438"/>
              <a:gd name="connsiteY10" fmla="*/ 0 h 1627508"/>
              <a:gd name="connsiteX0" fmla="*/ 0 w 1617438"/>
              <a:gd name="connsiteY0" fmla="*/ 1627508 h 1627508"/>
              <a:gd name="connsiteX1" fmla="*/ 89442 w 1617438"/>
              <a:gd name="connsiteY1" fmla="*/ 1056008 h 1627508"/>
              <a:gd name="connsiteX2" fmla="*/ 262215 w 1617438"/>
              <a:gd name="connsiteY2" fmla="*/ 362574 h 1627508"/>
              <a:gd name="connsiteX3" fmla="*/ 455149 w 1617438"/>
              <a:gd name="connsiteY3" fmla="*/ 39391 h 1627508"/>
              <a:gd name="connsiteX4" fmla="*/ 631269 w 1617438"/>
              <a:gd name="connsiteY4" fmla="*/ 24754 h 1627508"/>
              <a:gd name="connsiteX5" fmla="*/ 807774 w 1617438"/>
              <a:gd name="connsiteY5" fmla="*/ 202956 h 1627508"/>
              <a:gd name="connsiteX6" fmla="*/ 929587 w 1617438"/>
              <a:gd name="connsiteY6" fmla="*/ 366419 h 1627508"/>
              <a:gd name="connsiteX7" fmla="*/ 1134189 w 1617438"/>
              <a:gd name="connsiteY7" fmla="*/ 597517 h 1627508"/>
              <a:gd name="connsiteX8" fmla="*/ 1327825 w 1617438"/>
              <a:gd name="connsiteY8" fmla="*/ 619128 h 1627508"/>
              <a:gd name="connsiteX9" fmla="*/ 1490544 w 1617438"/>
              <a:gd name="connsiteY9" fmla="*/ 358223 h 1627508"/>
              <a:gd name="connsiteX10" fmla="*/ 1617438 w 1617438"/>
              <a:gd name="connsiteY10" fmla="*/ 0 h 162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7438" h="1627508">
                <a:moveTo>
                  <a:pt x="0" y="1627508"/>
                </a:moveTo>
                <a:cubicBezTo>
                  <a:pt x="16721" y="1446533"/>
                  <a:pt x="45739" y="1266830"/>
                  <a:pt x="89442" y="1056008"/>
                </a:cubicBezTo>
                <a:cubicBezTo>
                  <a:pt x="133145" y="845186"/>
                  <a:pt x="201264" y="532010"/>
                  <a:pt x="262215" y="362574"/>
                </a:cubicBezTo>
                <a:cubicBezTo>
                  <a:pt x="323166" y="193138"/>
                  <a:pt x="393640" y="95694"/>
                  <a:pt x="455149" y="39391"/>
                </a:cubicBezTo>
                <a:cubicBezTo>
                  <a:pt x="516658" y="-16912"/>
                  <a:pt x="572498" y="-2507"/>
                  <a:pt x="631269" y="24754"/>
                </a:cubicBezTo>
                <a:cubicBezTo>
                  <a:pt x="690040" y="52015"/>
                  <a:pt x="759946" y="149829"/>
                  <a:pt x="807774" y="202956"/>
                </a:cubicBezTo>
                <a:cubicBezTo>
                  <a:pt x="855602" y="256083"/>
                  <a:pt x="875185" y="300659"/>
                  <a:pt x="929587" y="366419"/>
                </a:cubicBezTo>
                <a:cubicBezTo>
                  <a:pt x="983989" y="432179"/>
                  <a:pt x="1067816" y="555399"/>
                  <a:pt x="1134189" y="597517"/>
                </a:cubicBezTo>
                <a:cubicBezTo>
                  <a:pt x="1200562" y="639635"/>
                  <a:pt x="1268433" y="659010"/>
                  <a:pt x="1327825" y="619128"/>
                </a:cubicBezTo>
                <a:cubicBezTo>
                  <a:pt x="1387217" y="579246"/>
                  <a:pt x="1441014" y="461093"/>
                  <a:pt x="1490544" y="358223"/>
                </a:cubicBezTo>
                <a:cubicBezTo>
                  <a:pt x="1540074" y="255353"/>
                  <a:pt x="1586323" y="104775"/>
                  <a:pt x="1617438" y="0"/>
                </a:cubicBezTo>
              </a:path>
            </a:pathLst>
          </a:cu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1" name="TextBox 100">
            <a:extLst>
              <a:ext uri="{FF2B5EF4-FFF2-40B4-BE49-F238E27FC236}">
                <a16:creationId xmlns:a16="http://schemas.microsoft.com/office/drawing/2014/main" id="{084FD666-1BEB-2BC9-EB95-BEB2B5201F60}"/>
              </a:ext>
            </a:extLst>
          </p:cNvPr>
          <p:cNvSpPr txBox="1"/>
          <p:nvPr/>
        </p:nvSpPr>
        <p:spPr>
          <a:xfrm>
            <a:off x="1710639" y="4944297"/>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2" name="TextBox 101">
            <a:extLst>
              <a:ext uri="{FF2B5EF4-FFF2-40B4-BE49-F238E27FC236}">
                <a16:creationId xmlns:a16="http://schemas.microsoft.com/office/drawing/2014/main" id="{67A976CA-7F2E-DA6B-3655-F486B15D0C8E}"/>
              </a:ext>
            </a:extLst>
          </p:cNvPr>
          <p:cNvSpPr txBox="1"/>
          <p:nvPr/>
        </p:nvSpPr>
        <p:spPr>
          <a:xfrm>
            <a:off x="2879683" y="4928309"/>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3" name="TextBox 102">
            <a:extLst>
              <a:ext uri="{FF2B5EF4-FFF2-40B4-BE49-F238E27FC236}">
                <a16:creationId xmlns:a16="http://schemas.microsoft.com/office/drawing/2014/main" id="{E7B5840F-FC83-5A25-4E1C-DFB4437B113B}"/>
              </a:ext>
            </a:extLst>
          </p:cNvPr>
          <p:cNvSpPr txBox="1"/>
          <p:nvPr/>
        </p:nvSpPr>
        <p:spPr>
          <a:xfrm>
            <a:off x="3441329" y="4934648"/>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5" name="TextBox 104">
            <a:extLst>
              <a:ext uri="{FF2B5EF4-FFF2-40B4-BE49-F238E27FC236}">
                <a16:creationId xmlns:a16="http://schemas.microsoft.com/office/drawing/2014/main" id="{18A5062B-835F-ED7B-8A12-19BD2FBA1EDC}"/>
              </a:ext>
            </a:extLst>
          </p:cNvPr>
          <p:cNvSpPr txBox="1"/>
          <p:nvPr/>
        </p:nvSpPr>
        <p:spPr>
          <a:xfrm>
            <a:off x="2640436" y="5359106"/>
            <a:ext cx="372218"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6" name="TextBox 105">
            <a:extLst>
              <a:ext uri="{FF2B5EF4-FFF2-40B4-BE49-F238E27FC236}">
                <a16:creationId xmlns:a16="http://schemas.microsoft.com/office/drawing/2014/main" id="{740A2A9B-D44B-6A55-3D79-42BD1949FF3A}"/>
              </a:ext>
            </a:extLst>
          </p:cNvPr>
          <p:cNvSpPr txBox="1"/>
          <p:nvPr/>
        </p:nvSpPr>
        <p:spPr>
          <a:xfrm>
            <a:off x="2649627" y="5854849"/>
            <a:ext cx="372218"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08" name="TextBox 107">
            <a:extLst>
              <a:ext uri="{FF2B5EF4-FFF2-40B4-BE49-F238E27FC236}">
                <a16:creationId xmlns:a16="http://schemas.microsoft.com/office/drawing/2014/main" id="{708A399A-3377-068B-9C55-27533BA1DC65}"/>
              </a:ext>
            </a:extLst>
          </p:cNvPr>
          <p:cNvSpPr txBox="1"/>
          <p:nvPr/>
        </p:nvSpPr>
        <p:spPr>
          <a:xfrm>
            <a:off x="2283201" y="4203071"/>
            <a:ext cx="301686" cy="369332"/>
          </a:xfrm>
          <a:prstGeom prst="rect">
            <a:avLst/>
          </a:prstGeom>
          <a:noFill/>
        </p:spPr>
        <p:txBody>
          <a:bodyPr wrap="none" rtlCol="0">
            <a:spAutoFit/>
          </a:bodyPr>
          <a:lstStyle/>
          <a:p>
            <a:r>
              <a:rPr lang="en-US" dirty="0">
                <a:solidFill>
                  <a:schemeClr val="bg1"/>
                </a:solidFill>
              </a:rPr>
              <a:t>1</a:t>
            </a:r>
            <a:endParaRPr lang="vi-VN" dirty="0">
              <a:solidFill>
                <a:schemeClr val="bg1"/>
              </a:solidFill>
            </a:endParaRPr>
          </a:p>
        </p:txBody>
      </p:sp>
      <p:sp>
        <p:nvSpPr>
          <p:cNvPr id="109" name="TextBox 108">
            <a:extLst>
              <a:ext uri="{FF2B5EF4-FFF2-40B4-BE49-F238E27FC236}">
                <a16:creationId xmlns:a16="http://schemas.microsoft.com/office/drawing/2014/main" id="{E1B894D0-0DD2-704D-7D27-36B4F4C96E1F}"/>
              </a:ext>
            </a:extLst>
          </p:cNvPr>
          <p:cNvSpPr txBox="1"/>
          <p:nvPr/>
        </p:nvSpPr>
        <p:spPr>
          <a:xfrm>
            <a:off x="2271418" y="3695074"/>
            <a:ext cx="301686" cy="369332"/>
          </a:xfrm>
          <a:prstGeom prst="rect">
            <a:avLst/>
          </a:prstGeom>
          <a:noFill/>
        </p:spPr>
        <p:txBody>
          <a:bodyPr wrap="none" rtlCol="0">
            <a:spAutoFit/>
          </a:bodyPr>
          <a:lstStyle/>
          <a:p>
            <a:r>
              <a:rPr lang="en-US" dirty="0">
                <a:solidFill>
                  <a:schemeClr val="bg1"/>
                </a:solidFill>
              </a:rPr>
              <a:t>2</a:t>
            </a:r>
            <a:endParaRPr lang="vi-VN" dirty="0">
              <a:solidFill>
                <a:schemeClr val="bg1"/>
              </a:solidFill>
            </a:endParaRPr>
          </a:p>
        </p:txBody>
      </p:sp>
      <p:sp>
        <p:nvSpPr>
          <p:cNvPr id="114" name="TextBox 113">
            <a:extLst>
              <a:ext uri="{FF2B5EF4-FFF2-40B4-BE49-F238E27FC236}">
                <a16:creationId xmlns:a16="http://schemas.microsoft.com/office/drawing/2014/main" id="{91776A8C-F1B1-EE00-63C4-593A9ACF7C4F}"/>
              </a:ext>
            </a:extLst>
          </p:cNvPr>
          <p:cNvSpPr txBox="1"/>
          <p:nvPr/>
        </p:nvSpPr>
        <p:spPr>
          <a:xfrm>
            <a:off x="2218519" y="4924064"/>
            <a:ext cx="407484"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O</a:t>
            </a:r>
          </a:p>
        </p:txBody>
      </p:sp>
      <p:sp>
        <p:nvSpPr>
          <p:cNvPr id="115" name="Flowchart: Connector 114">
            <a:extLst>
              <a:ext uri="{FF2B5EF4-FFF2-40B4-BE49-F238E27FC236}">
                <a16:creationId xmlns:a16="http://schemas.microsoft.com/office/drawing/2014/main" id="{CAA6122F-2C34-F43D-8C19-406AE10EA84A}"/>
              </a:ext>
            </a:extLst>
          </p:cNvPr>
          <p:cNvSpPr/>
          <p:nvPr/>
        </p:nvSpPr>
        <p:spPr>
          <a:xfrm>
            <a:off x="2553018" y="4941654"/>
            <a:ext cx="81610" cy="75537"/>
          </a:xfrm>
          <a:prstGeom prst="flowChartConnector">
            <a:avLst/>
          </a:prstGeom>
          <a:solidFill>
            <a:srgbClr val="DF2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Connector 115">
            <a:extLst>
              <a:ext uri="{FF2B5EF4-FFF2-40B4-BE49-F238E27FC236}">
                <a16:creationId xmlns:a16="http://schemas.microsoft.com/office/drawing/2014/main" id="{EA41197B-B48A-307D-9319-EDFA3DA1EB3F}"/>
              </a:ext>
            </a:extLst>
          </p:cNvPr>
          <p:cNvSpPr/>
          <p:nvPr/>
        </p:nvSpPr>
        <p:spPr>
          <a:xfrm>
            <a:off x="2013153" y="603530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Connector 116">
            <a:extLst>
              <a:ext uri="{FF2B5EF4-FFF2-40B4-BE49-F238E27FC236}">
                <a16:creationId xmlns:a16="http://schemas.microsoft.com/office/drawing/2014/main" id="{55191047-651A-CC6A-A972-C77DFC6308FD}"/>
              </a:ext>
            </a:extLst>
          </p:cNvPr>
          <p:cNvSpPr/>
          <p:nvPr/>
        </p:nvSpPr>
        <p:spPr>
          <a:xfrm>
            <a:off x="3644573" y="4393728"/>
            <a:ext cx="81610" cy="7553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43A4571-57AA-A644-4BE0-522C06AF35BD}"/>
              </a:ext>
            </a:extLst>
          </p:cNvPr>
          <p:cNvSpPr txBox="1"/>
          <p:nvPr/>
        </p:nvSpPr>
        <p:spPr>
          <a:xfrm>
            <a:off x="6173090" y="13682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85264B7-0526-4CEA-8F9C-B6F02F7E238A}"/>
                  </a:ext>
                </a:extLst>
              </p:cNvPr>
              <p:cNvSpPr txBox="1"/>
              <p:nvPr/>
            </p:nvSpPr>
            <p:spPr>
              <a:xfrm>
                <a:off x="6160734" y="3890731"/>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2" name="TextBox 21">
                <a:extLst>
                  <a:ext uri="{FF2B5EF4-FFF2-40B4-BE49-F238E27FC236}">
                    <a16:creationId xmlns:a16="http://schemas.microsoft.com/office/drawing/2014/main" id="{B85264B7-0526-4CEA-8F9C-B6F02F7E238A}"/>
                  </a:ext>
                </a:extLst>
              </p:cNvPr>
              <p:cNvSpPr txBox="1">
                <a:spLocks noRot="1" noChangeAspect="1" noMove="1" noResize="1" noEditPoints="1" noAdjustHandles="1" noChangeArrowheads="1" noChangeShapeType="1" noTextEdit="1"/>
              </p:cNvSpPr>
              <p:nvPr/>
            </p:nvSpPr>
            <p:spPr>
              <a:xfrm>
                <a:off x="6160734" y="3890731"/>
                <a:ext cx="2639700" cy="461665"/>
              </a:xfrm>
              <a:prstGeom prst="rect">
                <a:avLst/>
              </a:prstGeom>
              <a:blipFill>
                <a:blip r:embed="rId4"/>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AE7C1EF-91BC-A962-C26B-A674ADDC0F88}"/>
                  </a:ext>
                </a:extLst>
              </p:cNvPr>
              <p:cNvSpPr txBox="1"/>
              <p:nvPr/>
            </p:nvSpPr>
            <p:spPr>
              <a:xfrm>
                <a:off x="6081448" y="4477222"/>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en-US"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DAE7C1EF-91BC-A962-C26B-A674ADDC0F88}"/>
                  </a:ext>
                </a:extLst>
              </p:cNvPr>
              <p:cNvSpPr txBox="1">
                <a:spLocks noRot="1" noChangeAspect="1" noMove="1" noResize="1" noEditPoints="1" noAdjustHandles="1" noChangeArrowheads="1" noChangeShapeType="1" noTextEdit="1"/>
              </p:cNvSpPr>
              <p:nvPr/>
            </p:nvSpPr>
            <p:spPr>
              <a:xfrm>
                <a:off x="6081448" y="4477222"/>
                <a:ext cx="2164774"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E161908-634A-564B-82FE-23AE74E456E2}"/>
                  </a:ext>
                </a:extLst>
              </p:cNvPr>
              <p:cNvSpPr txBox="1"/>
              <p:nvPr/>
            </p:nvSpPr>
            <p:spPr>
              <a:xfrm>
                <a:off x="6220778" y="5027674"/>
                <a:ext cx="2852845" cy="1266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=0∈(1;2)</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num>
                                <m:den>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E161908-634A-564B-82FE-23AE74E456E2}"/>
                  </a:ext>
                </a:extLst>
              </p:cNvPr>
              <p:cNvSpPr txBox="1">
                <a:spLocks noRot="1" noChangeAspect="1" noMove="1" noResize="1" noEditPoints="1" noAdjustHandles="1" noChangeArrowheads="1" noChangeShapeType="1" noTextEdit="1"/>
              </p:cNvSpPr>
              <p:nvPr/>
            </p:nvSpPr>
            <p:spPr>
              <a:xfrm>
                <a:off x="6220778" y="5027674"/>
                <a:ext cx="2852845" cy="126618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971AD91-B1A8-E4C1-10E1-0071D8DDA368}"/>
                  </a:ext>
                </a:extLst>
              </p:cNvPr>
              <p:cNvSpPr txBox="1"/>
              <p:nvPr/>
            </p:nvSpPr>
            <p:spPr>
              <a:xfrm>
                <a:off x="7778904" y="4491633"/>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31" name="TextBox 30">
                <a:extLst>
                  <a:ext uri="{FF2B5EF4-FFF2-40B4-BE49-F238E27FC236}">
                    <a16:creationId xmlns:a16="http://schemas.microsoft.com/office/drawing/2014/main" id="{B971AD91-B1A8-E4C1-10E1-0071D8DDA368}"/>
                  </a:ext>
                </a:extLst>
              </p:cNvPr>
              <p:cNvSpPr txBox="1">
                <a:spLocks noRot="1" noChangeAspect="1" noMove="1" noResize="1" noEditPoints="1" noAdjustHandles="1" noChangeArrowheads="1" noChangeShapeType="1" noTextEdit="1"/>
              </p:cNvSpPr>
              <p:nvPr/>
            </p:nvSpPr>
            <p:spPr>
              <a:xfrm>
                <a:off x="7778904" y="4491633"/>
                <a:ext cx="2639700" cy="461665"/>
              </a:xfrm>
              <a:prstGeom prst="rect">
                <a:avLst/>
              </a:prstGeom>
              <a:blipFill>
                <a:blip r:embed="rId7"/>
                <a:stretch>
                  <a:fillRect/>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id="{10E80A73-2873-2350-6ABC-BDE7F2EE47CD}"/>
              </a:ext>
            </a:extLst>
          </p:cNvPr>
          <p:cNvSpPr txBox="1"/>
          <p:nvPr/>
        </p:nvSpPr>
        <p:spPr>
          <a:xfrm>
            <a:off x="6254050" y="3386509"/>
            <a:ext cx="713893"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b) </a:t>
            </a:r>
            <a:endParaRPr lang="vi-VN" sz="2400" dirty="0"/>
          </a:p>
        </p:txBody>
      </p:sp>
      <p:sp>
        <p:nvSpPr>
          <p:cNvPr id="37" name="TextBox 36">
            <a:extLst>
              <a:ext uri="{FF2B5EF4-FFF2-40B4-BE49-F238E27FC236}">
                <a16:creationId xmlns:a16="http://schemas.microsoft.com/office/drawing/2014/main" id="{B593AD98-1760-DABC-4DAC-07BB9E847CEF}"/>
              </a:ext>
            </a:extLst>
          </p:cNvPr>
          <p:cNvSpPr txBox="1"/>
          <p:nvPr/>
        </p:nvSpPr>
        <p:spPr>
          <a:xfrm>
            <a:off x="6228696" y="1886873"/>
            <a:ext cx="713893"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a:t>
            </a:r>
            <a:r>
              <a:rPr lang="vi-VN" sz="2400" kern="100" dirty="0">
                <a:solidFill>
                  <a:schemeClr val="bg1"/>
                </a:solidFill>
                <a:latin typeface="+mj-lt"/>
                <a:ea typeface="Arial" panose="020B0604020202020204" pitchFamily="34" charset="0"/>
                <a:cs typeface="Times New Roman" panose="02020603050405020304" pitchFamily="18" charset="0"/>
              </a:rPr>
              <a:t>) </a:t>
            </a:r>
            <a:endParaRPr lang="vi-VN" sz="2400"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CD7EC80-8C3C-1A40-ECCB-A5D87227C439}"/>
                  </a:ext>
                </a:extLst>
              </p:cNvPr>
              <p:cNvSpPr txBox="1"/>
              <p:nvPr/>
            </p:nvSpPr>
            <p:spPr>
              <a:xfrm>
                <a:off x="8317695" y="2417477"/>
                <a:ext cx="3909787"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3CD7EC80-8C3C-1A40-ECCB-A5D87227C439}"/>
                  </a:ext>
                </a:extLst>
              </p:cNvPr>
              <p:cNvSpPr txBox="1">
                <a:spLocks noRot="1" noChangeAspect="1" noMove="1" noResize="1" noEditPoints="1" noAdjustHandles="1" noChangeArrowheads="1" noChangeShapeType="1" noTextEdit="1"/>
              </p:cNvSpPr>
              <p:nvPr/>
            </p:nvSpPr>
            <p:spPr>
              <a:xfrm>
                <a:off x="8317695" y="2417477"/>
                <a:ext cx="3909787" cy="618439"/>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E2BFDAF-0D24-F582-CFB9-33CE0D3FD7A1}"/>
                  </a:ext>
                </a:extLst>
              </p:cNvPr>
              <p:cNvSpPr txBox="1"/>
              <p:nvPr/>
            </p:nvSpPr>
            <p:spPr>
              <a:xfrm>
                <a:off x="6102270" y="2417477"/>
                <a:ext cx="2842659"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EE2BFDAF-0D24-F582-CFB9-33CE0D3FD7A1}"/>
                  </a:ext>
                </a:extLst>
              </p:cNvPr>
              <p:cNvSpPr txBox="1">
                <a:spLocks noRot="1" noChangeAspect="1" noMove="1" noResize="1" noEditPoints="1" noAdjustHandles="1" noChangeArrowheads="1" noChangeShapeType="1" noTextEdit="1"/>
              </p:cNvSpPr>
              <p:nvPr/>
            </p:nvSpPr>
            <p:spPr>
              <a:xfrm>
                <a:off x="6102270" y="2417477"/>
                <a:ext cx="2842659" cy="618439"/>
              </a:xfrm>
              <a:prstGeom prst="rect">
                <a:avLst/>
              </a:prstGeom>
              <a:blipFill>
                <a:blip r:embed="rId9"/>
                <a:stretch>
                  <a:fillRect/>
                </a:stretch>
              </a:blipFill>
            </p:spPr>
            <p:txBody>
              <a:bodyPr/>
              <a:lstStyle/>
              <a:p>
                <a:r>
                  <a:rPr lang="vi-VN">
                    <a:noFill/>
                  </a:rPr>
                  <a:t> </a:t>
                </a:r>
              </a:p>
            </p:txBody>
          </p:sp>
        </mc:Fallback>
      </mc:AlternateContent>
      <p:sp>
        <p:nvSpPr>
          <p:cNvPr id="13"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7523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4" name="Rectangle: Rounded Corners 23">
            <a:extLst>
              <a:ext uri="{FF2B5EF4-FFF2-40B4-BE49-F238E27FC236}">
                <a16:creationId xmlns:a16="http://schemas.microsoft.com/office/drawing/2014/main" id="{E0ACE8E7-8768-B17F-E971-DEDCE874461D}"/>
              </a:ext>
            </a:extLst>
          </p:cNvPr>
          <p:cNvSpPr/>
          <p:nvPr/>
        </p:nvSpPr>
        <p:spPr>
          <a:xfrm>
            <a:off x="191462" y="1435733"/>
            <a:ext cx="5764233" cy="400436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FB92484-00FB-E20A-44A3-00F9FB41CDBC}"/>
                  </a:ext>
                </a:extLst>
              </p:cNvPr>
              <p:cNvSpPr txBox="1"/>
              <p:nvPr/>
            </p:nvSpPr>
            <p:spPr>
              <a:xfrm>
                <a:off x="408857" y="1706125"/>
                <a:ext cx="6096000" cy="8649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đồ thị như Hình 1.16.</a:t>
                </a:r>
              </a:p>
            </p:txBody>
          </p:sp>
        </mc:Choice>
        <mc:Fallback xmlns="">
          <p:sp>
            <p:nvSpPr>
              <p:cNvPr id="28" name="TextBox 27">
                <a:extLst>
                  <a:ext uri="{FF2B5EF4-FFF2-40B4-BE49-F238E27FC236}">
                    <a16:creationId xmlns:a16="http://schemas.microsoft.com/office/drawing/2014/main" id="{6FB92484-00FB-E20A-44A3-00F9FB41CDBC}"/>
                  </a:ext>
                </a:extLst>
              </p:cNvPr>
              <p:cNvSpPr txBox="1">
                <a:spLocks noRot="1" noChangeAspect="1" noMove="1" noResize="1" noEditPoints="1" noAdjustHandles="1" noChangeArrowheads="1" noChangeShapeType="1" noTextEdit="1"/>
              </p:cNvSpPr>
              <p:nvPr/>
            </p:nvSpPr>
            <p:spPr>
              <a:xfrm>
                <a:off x="408857" y="1706125"/>
                <a:ext cx="6096000" cy="864980"/>
              </a:xfrm>
              <a:prstGeom prst="rect">
                <a:avLst/>
              </a:prstGeom>
              <a:blipFill>
                <a:blip r:embed="rId2"/>
                <a:stretch>
                  <a:fillRect l="-1500" t="-4930" b="-15493"/>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F43A4571-57AA-A644-4BE0-522C06AF35BD}"/>
              </a:ext>
            </a:extLst>
          </p:cNvPr>
          <p:cNvSpPr txBox="1"/>
          <p:nvPr/>
        </p:nvSpPr>
        <p:spPr>
          <a:xfrm>
            <a:off x="6173090" y="136824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B4AFD78-40C9-54C3-F45B-D18E1A0E9316}"/>
                  </a:ext>
                </a:extLst>
              </p:cNvPr>
              <p:cNvSpPr txBox="1"/>
              <p:nvPr/>
            </p:nvSpPr>
            <p:spPr>
              <a:xfrm>
                <a:off x="408857" y="2599406"/>
                <a:ext cx="5215094" cy="2540952"/>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Tính giá trị của hàm số tại hai đầu mút của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tại các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đã tìm ở câu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So sánh số nhỏ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số lớn nhất trong các giá trị này với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9" name="TextBox 18">
                <a:extLst>
                  <a:ext uri="{FF2B5EF4-FFF2-40B4-BE49-F238E27FC236}">
                    <a16:creationId xmlns:a16="http://schemas.microsoft.com/office/drawing/2014/main" id="{6B4AFD78-40C9-54C3-F45B-D18E1A0E9316}"/>
                  </a:ext>
                </a:extLst>
              </p:cNvPr>
              <p:cNvSpPr txBox="1">
                <a:spLocks noRot="1" noChangeAspect="1" noMove="1" noResize="1" noEditPoints="1" noAdjustHandles="1" noChangeArrowheads="1" noChangeShapeType="1" noTextEdit="1"/>
              </p:cNvSpPr>
              <p:nvPr/>
            </p:nvSpPr>
            <p:spPr>
              <a:xfrm>
                <a:off x="408857" y="2599406"/>
                <a:ext cx="5215094" cy="2540952"/>
              </a:xfrm>
              <a:prstGeom prst="rect">
                <a:avLst/>
              </a:prstGeom>
              <a:blipFill>
                <a:blip r:embed="rId3"/>
                <a:stretch>
                  <a:fillRect l="-1752" t="-1918" r="-1752" b="-31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C4D6328-66CD-7F2B-E683-3B2A5D23A9AC}"/>
                  </a:ext>
                </a:extLst>
              </p:cNvPr>
              <p:cNvSpPr txBox="1"/>
              <p:nvPr/>
            </p:nvSpPr>
            <p:spPr>
              <a:xfrm>
                <a:off x="6017775" y="5262365"/>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e>
                      </m:d>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DC4D6328-66CD-7F2B-E683-3B2A5D23A9AC}"/>
                  </a:ext>
                </a:extLst>
              </p:cNvPr>
              <p:cNvSpPr txBox="1">
                <a:spLocks noRot="1" noChangeAspect="1" noMove="1" noResize="1" noEditPoints="1" noAdjustHandles="1" noChangeArrowheads="1" noChangeShapeType="1" noTextEdit="1"/>
              </p:cNvSpPr>
              <p:nvPr/>
            </p:nvSpPr>
            <p:spPr>
              <a:xfrm>
                <a:off x="6017775" y="5262365"/>
                <a:ext cx="2164774"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AB0F0E-C6A1-E2FA-9429-FDEC25522E58}"/>
                  </a:ext>
                </a:extLst>
              </p:cNvPr>
              <p:cNvSpPr txBox="1"/>
              <p:nvPr/>
            </p:nvSpPr>
            <p:spPr>
              <a:xfrm>
                <a:off x="7578925" y="5243761"/>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e>
                      </m:d>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58AB0F0E-C6A1-E2FA-9429-FDEC25522E58}"/>
                  </a:ext>
                </a:extLst>
              </p:cNvPr>
              <p:cNvSpPr txBox="1">
                <a:spLocks noRot="1" noChangeAspect="1" noMove="1" noResize="1" noEditPoints="1" noAdjustHandles="1" noChangeArrowheads="1" noChangeShapeType="1" noTextEdit="1"/>
              </p:cNvSpPr>
              <p:nvPr/>
            </p:nvSpPr>
            <p:spPr>
              <a:xfrm>
                <a:off x="7578925" y="5243761"/>
                <a:ext cx="2164774"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32DD496-CD28-CB89-B962-F8EDC9FECBF9}"/>
                  </a:ext>
                </a:extLst>
              </p:cNvPr>
              <p:cNvSpPr txBox="1"/>
              <p:nvPr/>
            </p:nvSpPr>
            <p:spPr>
              <a:xfrm>
                <a:off x="8960570" y="5262365"/>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e>
                      </m:d>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732DD496-CD28-CB89-B962-F8EDC9FECBF9}"/>
                  </a:ext>
                </a:extLst>
              </p:cNvPr>
              <p:cNvSpPr txBox="1">
                <a:spLocks noRot="1" noChangeAspect="1" noMove="1" noResize="1" noEditPoints="1" noAdjustHandles="1" noChangeArrowheads="1" noChangeShapeType="1" noTextEdit="1"/>
              </p:cNvSpPr>
              <p:nvPr/>
            </p:nvSpPr>
            <p:spPr>
              <a:xfrm>
                <a:off x="8960570" y="5262365"/>
                <a:ext cx="2164774" cy="590098"/>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63024E0-44CA-7226-CFF3-A21CF5C49FA9}"/>
                  </a:ext>
                </a:extLst>
              </p:cNvPr>
              <p:cNvSpPr txBox="1"/>
              <p:nvPr/>
            </p:nvSpPr>
            <p:spPr>
              <a:xfrm>
                <a:off x="6113046" y="3137620"/>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8" name="TextBox 37">
                <a:extLst>
                  <a:ext uri="{FF2B5EF4-FFF2-40B4-BE49-F238E27FC236}">
                    <a16:creationId xmlns:a16="http://schemas.microsoft.com/office/drawing/2014/main" id="{963024E0-44CA-7226-CFF3-A21CF5C49FA9}"/>
                  </a:ext>
                </a:extLst>
              </p:cNvPr>
              <p:cNvSpPr txBox="1">
                <a:spLocks noRot="1" noChangeAspect="1" noMove="1" noResize="1" noEditPoints="1" noAdjustHandles="1" noChangeArrowheads="1" noChangeShapeType="1" noTextEdit="1"/>
              </p:cNvSpPr>
              <p:nvPr/>
            </p:nvSpPr>
            <p:spPr>
              <a:xfrm>
                <a:off x="6113046" y="3137620"/>
                <a:ext cx="2639700" cy="461665"/>
              </a:xfrm>
              <a:prstGeom prst="rect">
                <a:avLst/>
              </a:prstGeom>
              <a:blipFill>
                <a:blip r:embed="rId7"/>
                <a:stretch>
                  <a:fillRect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3073960-A8D7-3FD0-E087-691116713C2A}"/>
                  </a:ext>
                </a:extLst>
              </p:cNvPr>
              <p:cNvSpPr txBox="1"/>
              <p:nvPr/>
            </p:nvSpPr>
            <p:spPr>
              <a:xfrm>
                <a:off x="8379799" y="3184351"/>
                <a:ext cx="216477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𝑓</m:t>
                      </m:r>
                      <m:r>
                        <a:rPr lang="en-US"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63073960-A8D7-3FD0-E087-691116713C2A}"/>
                  </a:ext>
                </a:extLst>
              </p:cNvPr>
              <p:cNvSpPr txBox="1">
                <a:spLocks noRot="1" noChangeAspect="1" noMove="1" noResize="1" noEditPoints="1" noAdjustHandles="1" noChangeArrowheads="1" noChangeShapeType="1" noTextEdit="1"/>
              </p:cNvSpPr>
              <p:nvPr/>
            </p:nvSpPr>
            <p:spPr>
              <a:xfrm>
                <a:off x="8379799" y="3184351"/>
                <a:ext cx="2164774"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3EFE379-31F2-C65C-2E9A-853B3A9E9234}"/>
                  </a:ext>
                </a:extLst>
              </p:cNvPr>
              <p:cNvSpPr txBox="1"/>
              <p:nvPr/>
            </p:nvSpPr>
            <p:spPr>
              <a:xfrm>
                <a:off x="8705639" y="3620329"/>
                <a:ext cx="2639700" cy="1266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=0∈(1;2)</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num>
                                <m:den>
                                  <m:r>
                                    <a:rPr lang="en-US"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E3EFE379-31F2-C65C-2E9A-853B3A9E9234}"/>
                  </a:ext>
                </a:extLst>
              </p:cNvPr>
              <p:cNvSpPr txBox="1">
                <a:spLocks noRot="1" noChangeAspect="1" noMove="1" noResize="1" noEditPoints="1" noAdjustHandles="1" noChangeArrowheads="1" noChangeShapeType="1" noTextEdit="1"/>
              </p:cNvSpPr>
              <p:nvPr/>
            </p:nvSpPr>
            <p:spPr>
              <a:xfrm>
                <a:off x="8705639" y="3620329"/>
                <a:ext cx="2639700" cy="1266180"/>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84834C5-40F2-69D4-9468-A2E3D192CAE2}"/>
                  </a:ext>
                </a:extLst>
              </p:cNvPr>
              <p:cNvSpPr txBox="1"/>
              <p:nvPr/>
            </p:nvSpPr>
            <p:spPr>
              <a:xfrm>
                <a:off x="6113046" y="4022586"/>
                <a:ext cx="26397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E84834C5-40F2-69D4-9468-A2E3D192CAE2}"/>
                  </a:ext>
                </a:extLst>
              </p:cNvPr>
              <p:cNvSpPr txBox="1">
                <a:spLocks noRot="1" noChangeAspect="1" noMove="1" noResize="1" noEditPoints="1" noAdjustHandles="1" noChangeArrowheads="1" noChangeShapeType="1" noTextEdit="1"/>
              </p:cNvSpPr>
              <p:nvPr/>
            </p:nvSpPr>
            <p:spPr>
              <a:xfrm>
                <a:off x="6113046" y="4022586"/>
                <a:ext cx="263970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AB6743C-0C99-3EEF-8F2C-1F659022C9D1}"/>
                  </a:ext>
                </a:extLst>
              </p:cNvPr>
              <p:cNvSpPr txBox="1"/>
              <p:nvPr/>
            </p:nvSpPr>
            <p:spPr>
              <a:xfrm>
                <a:off x="8379799" y="2166020"/>
                <a:ext cx="3909787"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3AB6743C-0C99-3EEF-8F2C-1F659022C9D1}"/>
                  </a:ext>
                </a:extLst>
              </p:cNvPr>
              <p:cNvSpPr txBox="1">
                <a:spLocks noRot="1" noChangeAspect="1" noMove="1" noResize="1" noEditPoints="1" noAdjustHandles="1" noChangeArrowheads="1" noChangeShapeType="1" noTextEdit="1"/>
              </p:cNvSpPr>
              <p:nvPr/>
            </p:nvSpPr>
            <p:spPr>
              <a:xfrm>
                <a:off x="8379799" y="2166020"/>
                <a:ext cx="3909787" cy="618439"/>
              </a:xfrm>
              <a:prstGeom prst="rect">
                <a:avLst/>
              </a:prstGeom>
              <a:blipFill>
                <a:blip r:embed="rId11"/>
                <a:stretch>
                  <a:fillRect/>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id="{1E3FCBC7-F7E7-17EE-4F79-15741927F985}"/>
              </a:ext>
            </a:extLst>
          </p:cNvPr>
          <p:cNvSpPr txBox="1"/>
          <p:nvPr/>
        </p:nvSpPr>
        <p:spPr>
          <a:xfrm>
            <a:off x="6298060" y="2705654"/>
            <a:ext cx="713893"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b) </a:t>
            </a:r>
            <a:endParaRPr lang="vi-VN" sz="2400" dirty="0"/>
          </a:p>
        </p:txBody>
      </p:sp>
      <p:sp>
        <p:nvSpPr>
          <p:cNvPr id="45" name="TextBox 44">
            <a:extLst>
              <a:ext uri="{FF2B5EF4-FFF2-40B4-BE49-F238E27FC236}">
                <a16:creationId xmlns:a16="http://schemas.microsoft.com/office/drawing/2014/main" id="{2C6ACB25-1A80-6D2B-7EF5-80FF3F66249A}"/>
              </a:ext>
            </a:extLst>
          </p:cNvPr>
          <p:cNvSpPr txBox="1"/>
          <p:nvPr/>
        </p:nvSpPr>
        <p:spPr>
          <a:xfrm>
            <a:off x="6257460" y="1784094"/>
            <a:ext cx="713893"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a:t>
            </a:r>
            <a:r>
              <a:rPr lang="vi-VN" sz="2400" kern="100" dirty="0">
                <a:solidFill>
                  <a:schemeClr val="bg1"/>
                </a:solidFill>
                <a:latin typeface="+mj-lt"/>
                <a:ea typeface="Arial" panose="020B0604020202020204" pitchFamily="34" charset="0"/>
                <a:cs typeface="Times New Roman" panose="02020603050405020304" pitchFamily="18" charset="0"/>
              </a:rPr>
              <a:t>) </a:t>
            </a:r>
            <a:endParaRPr lang="vi-VN" sz="2400" dirty="0"/>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87BF0A7-CA10-785B-8610-0FE5837653A2}"/>
                  </a:ext>
                </a:extLst>
              </p:cNvPr>
              <p:cNvSpPr txBox="1"/>
              <p:nvPr/>
            </p:nvSpPr>
            <p:spPr>
              <a:xfrm>
                <a:off x="6164374" y="2166020"/>
                <a:ext cx="2842659"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087BF0A7-CA10-785B-8610-0FE5837653A2}"/>
                  </a:ext>
                </a:extLst>
              </p:cNvPr>
              <p:cNvSpPr txBox="1">
                <a:spLocks noRot="1" noChangeAspect="1" noMove="1" noResize="1" noEditPoints="1" noAdjustHandles="1" noChangeArrowheads="1" noChangeShapeType="1" noTextEdit="1"/>
              </p:cNvSpPr>
              <p:nvPr/>
            </p:nvSpPr>
            <p:spPr>
              <a:xfrm>
                <a:off x="6164374" y="2166020"/>
                <a:ext cx="2842659" cy="618439"/>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F77FD05-4819-8856-8FE5-005C0F286DFF}"/>
                  </a:ext>
                </a:extLst>
              </p:cNvPr>
              <p:cNvSpPr txBox="1"/>
              <p:nvPr/>
            </p:nvSpPr>
            <p:spPr>
              <a:xfrm>
                <a:off x="1345083" y="5943593"/>
                <a:ext cx="5018686"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d>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CF77FD05-4819-8856-8FE5-005C0F286DFF}"/>
                  </a:ext>
                </a:extLst>
              </p:cNvPr>
              <p:cNvSpPr txBox="1">
                <a:spLocks noRot="1" noChangeAspect="1" noMove="1" noResize="1" noEditPoints="1" noAdjustHandles="1" noChangeArrowheads="1" noChangeShapeType="1" noTextEdit="1"/>
              </p:cNvSpPr>
              <p:nvPr/>
            </p:nvSpPr>
            <p:spPr>
              <a:xfrm>
                <a:off x="1345083" y="5943593"/>
                <a:ext cx="5018686" cy="618439"/>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839E757-006F-ED4E-E4BD-AB7A22E8F9C8}"/>
                  </a:ext>
                </a:extLst>
              </p:cNvPr>
              <p:cNvSpPr txBox="1"/>
              <p:nvPr/>
            </p:nvSpPr>
            <p:spPr>
              <a:xfrm>
                <a:off x="5912271" y="5921368"/>
                <a:ext cx="4348686" cy="61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en-US"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7839E757-006F-ED4E-E4BD-AB7A22E8F9C8}"/>
                  </a:ext>
                </a:extLst>
              </p:cNvPr>
              <p:cNvSpPr txBox="1">
                <a:spLocks noRot="1" noChangeAspect="1" noMove="1" noResize="1" noEditPoints="1" noAdjustHandles="1" noChangeArrowheads="1" noChangeShapeType="1" noTextEdit="1"/>
              </p:cNvSpPr>
              <p:nvPr/>
            </p:nvSpPr>
            <p:spPr>
              <a:xfrm>
                <a:off x="5912271" y="5921368"/>
                <a:ext cx="4348686" cy="618439"/>
              </a:xfrm>
              <a:prstGeom prst="rect">
                <a:avLst/>
              </a:prstGeom>
              <a:blipFill>
                <a:blip r:embed="rId14"/>
                <a:stretch>
                  <a:fillRect/>
                </a:stretch>
              </a:blipFill>
            </p:spPr>
            <p:txBody>
              <a:bodyPr/>
              <a:lstStyle/>
              <a:p>
                <a:r>
                  <a:rPr lang="vi-VN">
                    <a:noFill/>
                  </a:rPr>
                  <a:t> </a:t>
                </a:r>
              </a:p>
            </p:txBody>
          </p:sp>
        </mc:Fallback>
      </mc:AlternateContent>
      <p:sp>
        <p:nvSpPr>
          <p:cNvPr id="49" name="TextBox 48">
            <a:extLst>
              <a:ext uri="{FF2B5EF4-FFF2-40B4-BE49-F238E27FC236}">
                <a16:creationId xmlns:a16="http://schemas.microsoft.com/office/drawing/2014/main" id="{16892B33-1660-80CE-3B6D-3B8DDBC26CCA}"/>
              </a:ext>
            </a:extLst>
          </p:cNvPr>
          <p:cNvSpPr txBox="1"/>
          <p:nvPr/>
        </p:nvSpPr>
        <p:spPr>
          <a:xfrm>
            <a:off x="408857" y="5962020"/>
            <a:ext cx="1435376" cy="460895"/>
          </a:xfrm>
          <a:prstGeom prst="rect">
            <a:avLst/>
          </a:prstGeom>
          <a:noFill/>
        </p:spPr>
        <p:txBody>
          <a:bodyPr wrap="square">
            <a:sp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Ta </a:t>
            </a:r>
            <a:r>
              <a:rPr lang="en-US" sz="2400" kern="10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thấy</a:t>
            </a:r>
            <a:r>
              <a:rPr lang="en-US"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400" kern="1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246A845B-5884-1FE4-1CCC-01C413ECEFDC}"/>
              </a:ext>
            </a:extLst>
          </p:cNvPr>
          <p:cNvSpPr txBox="1"/>
          <p:nvPr/>
        </p:nvSpPr>
        <p:spPr>
          <a:xfrm>
            <a:off x="6236307" y="4706186"/>
            <a:ext cx="713893" cy="461665"/>
          </a:xfrm>
          <a:prstGeom prst="rect">
            <a:avLst/>
          </a:prstGeom>
          <a:noFill/>
        </p:spPr>
        <p:txBody>
          <a:bodyPr wrap="square">
            <a:spAutoFit/>
          </a:bodyPr>
          <a:lstStyle/>
          <a:p>
            <a:r>
              <a:rPr lang="en-US"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a:t>
            </a:r>
            <a:r>
              <a:rPr lang="vi-VN" sz="2400" kern="1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3" name="TextBox 2">
            <a:extLst>
              <a:ext uri="{FF2B5EF4-FFF2-40B4-BE49-F238E27FC236}">
                <a16:creationId xmlns:a16="http://schemas.microsoft.com/office/drawing/2014/main" id="{41D19D50-616D-1F82-C922-D083097E7C1C}"/>
              </a:ext>
            </a:extLst>
          </p:cNvPr>
          <p:cNvSpPr txBox="1"/>
          <p:nvPr/>
        </p:nvSpPr>
        <p:spPr>
          <a:xfrm>
            <a:off x="7178875" y="475235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99988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p:bldP spid="30" grpId="0"/>
      <p:bldP spid="31" grpId="0"/>
      <p:bldP spid="33" grpId="0"/>
      <p:bldP spid="40" grpId="0"/>
      <p:bldP spid="47"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8D3DAAC8-9D9E-17EA-E5E7-070DBD00B0EF}"/>
              </a:ext>
            </a:extLst>
          </p:cNvPr>
          <p:cNvSpPr/>
          <p:nvPr/>
        </p:nvSpPr>
        <p:spPr>
          <a:xfrm>
            <a:off x="164037" y="1594532"/>
            <a:ext cx="11775575" cy="4864633"/>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DA966BF-C916-180A-EE5B-737E99984DDB}"/>
                  </a:ext>
                </a:extLst>
              </p:cNvPr>
              <p:cNvSpPr txBox="1"/>
              <p:nvPr/>
            </p:nvSpPr>
            <p:spPr>
              <a:xfrm>
                <a:off x="413442" y="1682635"/>
                <a:ext cx="11276766"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 sử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liên tục trên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có đạo hàm trên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thể trừ ra tại một số hữu hạn điểm mà tại đó hàm số không có đạo hàm. Giả sử chỉ có hữu hạn điểm trong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a:t>
                </a:r>
              </a:p>
            </p:txBody>
          </p:sp>
        </mc:Choice>
        <mc:Fallback xmlns="">
          <p:sp>
            <p:nvSpPr>
              <p:cNvPr id="19" name="TextBox 18">
                <a:extLst>
                  <a:ext uri="{FF2B5EF4-FFF2-40B4-BE49-F238E27FC236}">
                    <a16:creationId xmlns:a16="http://schemas.microsoft.com/office/drawing/2014/main" id="{ADA966BF-C916-180A-EE5B-737E99984DDB}"/>
                  </a:ext>
                </a:extLst>
              </p:cNvPr>
              <p:cNvSpPr txBox="1">
                <a:spLocks noRot="1" noChangeAspect="1" noMove="1" noResize="1" noEditPoints="1" noAdjustHandles="1" noChangeArrowheads="1" noChangeShapeType="1" noTextEdit="1"/>
              </p:cNvSpPr>
              <p:nvPr/>
            </p:nvSpPr>
            <p:spPr>
              <a:xfrm>
                <a:off x="413442" y="1682635"/>
                <a:ext cx="11276766" cy="1251240"/>
              </a:xfrm>
              <a:prstGeom prst="rect">
                <a:avLst/>
              </a:prstGeom>
              <a:blipFill>
                <a:blip r:embed="rId2"/>
                <a:stretch>
                  <a:fillRect l="-865" t="-3902" r="-811"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D2190C-D204-89EC-A541-CA34AD6933B8}"/>
                  </a:ext>
                </a:extLst>
              </p:cNvPr>
              <p:cNvSpPr txBox="1"/>
              <p:nvPr/>
            </p:nvSpPr>
            <p:spPr>
              <a:xfrm>
                <a:off x="450262" y="3056092"/>
                <a:ext cx="1052246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Các bước 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21" name="TextBox 20">
                <a:extLst>
                  <a:ext uri="{FF2B5EF4-FFF2-40B4-BE49-F238E27FC236}">
                    <a16:creationId xmlns:a16="http://schemas.microsoft.com/office/drawing/2014/main" id="{D1D2190C-D204-89EC-A541-CA34AD6933B8}"/>
                  </a:ext>
                </a:extLst>
              </p:cNvPr>
              <p:cNvSpPr txBox="1">
                <a:spLocks noRot="1" noChangeAspect="1" noMove="1" noResize="1" noEditPoints="1" noAdjustHandles="1" noChangeArrowheads="1" noChangeShapeType="1" noTextEdit="1"/>
              </p:cNvSpPr>
              <p:nvPr/>
            </p:nvSpPr>
            <p:spPr>
              <a:xfrm>
                <a:off x="450262" y="3056092"/>
                <a:ext cx="10522469" cy="460895"/>
              </a:xfrm>
              <a:prstGeom prst="rect">
                <a:avLst/>
              </a:prstGeom>
              <a:blipFill>
                <a:blip r:embed="rId3"/>
                <a:stretch>
                  <a:fillRect l="-92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D13EB32-AFA7-2568-0835-C709EC884E6D}"/>
                  </a:ext>
                </a:extLst>
              </p:cNvPr>
              <p:cNvSpPr txBox="1"/>
              <p:nvPr/>
            </p:nvSpPr>
            <p:spPr>
              <a:xfrm>
                <a:off x="413442" y="3683474"/>
                <a:ext cx="1061645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1. Tìm các điểm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𝑛</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tại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0 hoặc không tồn tại.</a:t>
                </a:r>
              </a:p>
            </p:txBody>
          </p:sp>
        </mc:Choice>
        <mc:Fallback xmlns="">
          <p:sp>
            <p:nvSpPr>
              <p:cNvPr id="22" name="TextBox 21">
                <a:extLst>
                  <a:ext uri="{FF2B5EF4-FFF2-40B4-BE49-F238E27FC236}">
                    <a16:creationId xmlns:a16="http://schemas.microsoft.com/office/drawing/2014/main" id="{7D13EB32-AFA7-2568-0835-C709EC884E6D}"/>
                  </a:ext>
                </a:extLst>
              </p:cNvPr>
              <p:cNvSpPr txBox="1">
                <a:spLocks noRot="1" noChangeAspect="1" noMove="1" noResize="1" noEditPoints="1" noAdjustHandles="1" noChangeArrowheads="1" noChangeShapeType="1" noTextEdit="1"/>
              </p:cNvSpPr>
              <p:nvPr/>
            </p:nvSpPr>
            <p:spPr>
              <a:xfrm>
                <a:off x="413442" y="3683474"/>
                <a:ext cx="10616452" cy="460895"/>
              </a:xfrm>
              <a:prstGeom prst="rect">
                <a:avLst/>
              </a:prstGeom>
              <a:blipFill>
                <a:blip r:embed="rId4"/>
                <a:stretch>
                  <a:fillRect l="-919"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34566B5-B314-26F9-1369-11AF3B20C2DC}"/>
                  </a:ext>
                </a:extLst>
              </p:cNvPr>
              <p:cNvSpPr txBox="1"/>
              <p:nvPr/>
            </p:nvSpPr>
            <p:spPr>
              <a:xfrm>
                <a:off x="413442" y="4335875"/>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2. Tính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𝑛</m:t>
                            </m:r>
                          </m:sub>
                        </m:sSub>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4" name="TextBox 23">
                <a:extLst>
                  <a:ext uri="{FF2B5EF4-FFF2-40B4-BE49-F238E27FC236}">
                    <a16:creationId xmlns:a16="http://schemas.microsoft.com/office/drawing/2014/main" id="{634566B5-B314-26F9-1369-11AF3B20C2DC}"/>
                  </a:ext>
                </a:extLst>
              </p:cNvPr>
              <p:cNvSpPr txBox="1">
                <a:spLocks noRot="1" noChangeAspect="1" noMove="1" noResize="1" noEditPoints="1" noAdjustHandles="1" noChangeArrowheads="1" noChangeShapeType="1" noTextEdit="1"/>
              </p:cNvSpPr>
              <p:nvPr/>
            </p:nvSpPr>
            <p:spPr>
              <a:xfrm>
                <a:off x="413442" y="4335875"/>
                <a:ext cx="6094378" cy="458780"/>
              </a:xfrm>
              <a:prstGeom prst="rect">
                <a:avLst/>
              </a:prstGeom>
              <a:blipFill>
                <a:blip r:embed="rId5"/>
                <a:stretch>
                  <a:fillRect l="-16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A039DF7-27CF-5427-093B-8BD7C7C0156C}"/>
                  </a:ext>
                </a:extLst>
              </p:cNvPr>
              <p:cNvSpPr txBox="1"/>
              <p:nvPr/>
            </p:nvSpPr>
            <p:spPr>
              <a:xfrm>
                <a:off x="413442" y="5020516"/>
                <a:ext cx="87001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3. Tìm số lớn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số nhỏ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các số trên. Ta có:</a:t>
                </a:r>
              </a:p>
            </p:txBody>
          </p:sp>
        </mc:Choice>
        <mc:Fallback xmlns="">
          <p:sp>
            <p:nvSpPr>
              <p:cNvPr id="25" name="TextBox 24">
                <a:extLst>
                  <a:ext uri="{FF2B5EF4-FFF2-40B4-BE49-F238E27FC236}">
                    <a16:creationId xmlns:a16="http://schemas.microsoft.com/office/drawing/2014/main" id="{CA039DF7-27CF-5427-093B-8BD7C7C0156C}"/>
                  </a:ext>
                </a:extLst>
              </p:cNvPr>
              <p:cNvSpPr txBox="1">
                <a:spLocks noRot="1" noChangeAspect="1" noMove="1" noResize="1" noEditPoints="1" noAdjustHandles="1" noChangeArrowheads="1" noChangeShapeType="1" noTextEdit="1"/>
              </p:cNvSpPr>
              <p:nvPr/>
            </p:nvSpPr>
            <p:spPr>
              <a:xfrm>
                <a:off x="413442" y="5020516"/>
                <a:ext cx="8700146" cy="460895"/>
              </a:xfrm>
              <a:prstGeom prst="rect">
                <a:avLst/>
              </a:prstGeom>
              <a:blipFill>
                <a:blip r:embed="rId6"/>
                <a:stretch>
                  <a:fillRect l="-112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A5B087-FC25-C205-BE90-0D7BF4D2A884}"/>
                  </a:ext>
                </a:extLst>
              </p:cNvPr>
              <p:cNvSpPr txBox="1"/>
              <p:nvPr/>
            </p:nvSpPr>
            <p:spPr>
              <a:xfrm>
                <a:off x="164037" y="5654919"/>
                <a:ext cx="6094378" cy="5571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𝑀</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ma</m:t>
                      </m:r>
                      <m:sSub>
                        <m:sSubPr>
                          <m:ctrlPr>
                            <a:rPr lang="vi-VN" sz="2400" i="1">
                              <a:solidFill>
                                <a:schemeClr val="bg1"/>
                              </a:solidFill>
                              <a:latin typeface="Cambria Math" panose="02040503050406030204" pitchFamily="18" charset="0"/>
                            </a:rPr>
                          </m:ctrlPr>
                        </m:sSubPr>
                        <m:e>
                          <m:r>
                            <m:rPr>
                              <m:sty m:val="p"/>
                            </m:rPr>
                            <a:rPr lang="vi-VN" sz="2400" i="0">
                              <a:solidFill>
                                <a:schemeClr val="bg1"/>
                              </a:solidFill>
                              <a:latin typeface="Cambria Math" panose="02040503050406030204" pitchFamily="18" charset="0"/>
                            </a:rPr>
                            <m:t>x</m:t>
                          </m:r>
                        </m:e>
                        <m:sub>
                          <m:d>
                            <m:dPr>
                              <m:begChr m:val="["/>
                              <m:endChr m:val="]"/>
                              <m:sep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𝑎</m:t>
                              </m:r>
                            </m:e>
                            <m:e>
                              <m:r>
                                <a:rPr lang="vi-VN" sz="2400" i="1">
                                  <a:solidFill>
                                    <a:schemeClr val="bg1"/>
                                  </a:solidFill>
                                  <a:latin typeface="Cambria Math" panose="02040503050406030204" pitchFamily="18" charset="0"/>
                                </a:rPr>
                                <m:t>𝑏</m:t>
                              </m:r>
                            </m:e>
                          </m:d>
                        </m:sub>
                      </m:sSub>
                      <m:r>
                        <a:rPr lang="vi-VN" sz="2400" i="1">
                          <a:solidFill>
                            <a:schemeClr val="bg1"/>
                          </a:solidFill>
                          <a:latin typeface="Cambria Math" panose="02040503050406030204" pitchFamily="18" charset="0"/>
                        </a:rPr>
                        <m:t>𝑓</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𝑚</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mi</m:t>
                      </m:r>
                      <m:sSub>
                        <m:sSubPr>
                          <m:ctrlPr>
                            <a:rPr lang="vi-VN" sz="2400" i="1">
                              <a:solidFill>
                                <a:schemeClr val="bg1"/>
                              </a:solidFill>
                              <a:latin typeface="Cambria Math" panose="02040503050406030204" pitchFamily="18" charset="0"/>
                            </a:rPr>
                          </m:ctrlPr>
                        </m:sSubPr>
                        <m:e>
                          <m:r>
                            <m:rPr>
                              <m:sty m:val="p"/>
                            </m:rPr>
                            <a:rPr lang="vi-VN" sz="2400" i="0">
                              <a:solidFill>
                                <a:schemeClr val="bg1"/>
                              </a:solidFill>
                              <a:latin typeface="Cambria Math" panose="02040503050406030204" pitchFamily="18" charset="0"/>
                            </a:rPr>
                            <m:t>n</m:t>
                          </m:r>
                        </m:e>
                        <m:sub>
                          <m:d>
                            <m:dPr>
                              <m:begChr m:val="["/>
                              <m:endChr m:val="]"/>
                              <m:sepChr m:val=";"/>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𝑎</m:t>
                              </m:r>
                            </m:e>
                            <m:e>
                              <m:r>
                                <a:rPr lang="vi-VN" sz="2400" i="1">
                                  <a:solidFill>
                                    <a:schemeClr val="bg1"/>
                                  </a:solidFill>
                                  <a:latin typeface="Cambria Math" panose="02040503050406030204" pitchFamily="18" charset="0"/>
                                </a:rPr>
                                <m:t>𝑏</m:t>
                              </m:r>
                            </m:e>
                          </m:d>
                        </m:sub>
                      </m:sSub>
                      <m:r>
                        <a:rPr lang="vi-VN" sz="2400" i="1">
                          <a:solidFill>
                            <a:schemeClr val="bg1"/>
                          </a:solidFill>
                          <a:latin typeface="Cambria Math" panose="02040503050406030204" pitchFamily="18" charset="0"/>
                        </a:rPr>
                        <m:t>𝑓</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95A5B087-FC25-C205-BE90-0D7BF4D2A884}"/>
                  </a:ext>
                </a:extLst>
              </p:cNvPr>
              <p:cNvSpPr txBox="1">
                <a:spLocks noRot="1" noChangeAspect="1" noMove="1" noResize="1" noEditPoints="1" noAdjustHandles="1" noChangeArrowheads="1" noChangeShapeType="1" noTextEdit="1"/>
              </p:cNvSpPr>
              <p:nvPr/>
            </p:nvSpPr>
            <p:spPr>
              <a:xfrm>
                <a:off x="164037" y="5654919"/>
                <a:ext cx="6094378" cy="557140"/>
              </a:xfrm>
              <a:prstGeom prst="rect">
                <a:avLst/>
              </a:prstGeom>
              <a:blipFill>
                <a:blip r:embed="rId7"/>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360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FE801529-1C5F-D2C9-85A9-14705B99026F}"/>
              </a:ext>
            </a:extLst>
          </p:cNvPr>
          <p:cNvSpPr/>
          <p:nvPr/>
        </p:nvSpPr>
        <p:spPr>
          <a:xfrm>
            <a:off x="191462" y="1435734"/>
            <a:ext cx="11690908" cy="58477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5C6EAC-F45A-8F06-9173-AD3FC3EEB6A0}"/>
                  </a:ext>
                </a:extLst>
              </p:cNvPr>
              <p:cNvSpPr txBox="1"/>
              <p:nvPr/>
            </p:nvSpPr>
            <p:spPr>
              <a:xfrm>
                <a:off x="189504" y="1457863"/>
                <a:ext cx="11811034"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BA5C6EAC-F45A-8F06-9173-AD3FC3EEB6A0}"/>
                  </a:ext>
                </a:extLst>
              </p:cNvPr>
              <p:cNvSpPr txBox="1">
                <a:spLocks noRot="1" noChangeAspect="1" noMove="1" noResize="1" noEditPoints="1" noAdjustHandles="1" noChangeArrowheads="1" noChangeShapeType="1" noTextEdit="1"/>
              </p:cNvSpPr>
              <p:nvPr/>
            </p:nvSpPr>
            <p:spPr>
              <a:xfrm>
                <a:off x="189504" y="1457863"/>
                <a:ext cx="11811034" cy="466859"/>
              </a:xfrm>
              <a:prstGeom prst="rect">
                <a:avLst/>
              </a:prstGeom>
              <a:blipFill>
                <a:blip r:embed="rId2"/>
                <a:stretch>
                  <a:fillRect l="-774" t="-10390" b="-27273"/>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36B05A91-A58A-2CC0-98DF-6E05FCC42199}"/>
              </a:ext>
            </a:extLst>
          </p:cNvPr>
          <p:cNvSpPr txBox="1"/>
          <p:nvPr/>
        </p:nvSpPr>
        <p:spPr>
          <a:xfrm>
            <a:off x="116037" y="20426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AC3C55-A9F2-F09A-606B-27603A1CBE26}"/>
                  </a:ext>
                </a:extLst>
              </p:cNvPr>
              <p:cNvSpPr txBox="1"/>
              <p:nvPr/>
            </p:nvSpPr>
            <p:spPr>
              <a:xfrm>
                <a:off x="214643" y="2521416"/>
                <a:ext cx="2204861"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70AC3C55-A9F2-F09A-606B-27603A1CBE26}"/>
                  </a:ext>
                </a:extLst>
              </p:cNvPr>
              <p:cNvSpPr txBox="1">
                <a:spLocks noRot="1" noChangeAspect="1" noMove="1" noResize="1" noEditPoints="1" noAdjustHandles="1" noChangeArrowheads="1" noChangeShapeType="1" noTextEdit="1"/>
              </p:cNvSpPr>
              <p:nvPr/>
            </p:nvSpPr>
            <p:spPr>
              <a:xfrm>
                <a:off x="214643" y="2521416"/>
                <a:ext cx="2204861" cy="470000"/>
              </a:xfrm>
              <a:prstGeom prst="rect">
                <a:avLst/>
              </a:prstGeom>
              <a:blipFill>
                <a:blip r:embed="rId3"/>
                <a:stretch>
                  <a:fillRect b="-116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84CB46-9FF5-1C81-50FC-B97267FF7ADF}"/>
                  </a:ext>
                </a:extLst>
              </p:cNvPr>
              <p:cNvSpPr txBox="1"/>
              <p:nvPr/>
            </p:nvSpPr>
            <p:spPr>
              <a:xfrm>
                <a:off x="851597" y="3527242"/>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=3</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9F84CB46-9FF5-1C81-50FC-B97267FF7ADF}"/>
                  </a:ext>
                </a:extLst>
              </p:cNvPr>
              <p:cNvSpPr txBox="1">
                <a:spLocks noRot="1" noChangeAspect="1" noMove="1" noResize="1" noEditPoints="1" noAdjustHandles="1" noChangeArrowheads="1" noChangeShapeType="1" noTextEdit="1"/>
              </p:cNvSpPr>
              <p:nvPr/>
            </p:nvSpPr>
            <p:spPr>
              <a:xfrm>
                <a:off x="851597" y="3527242"/>
                <a:ext cx="1430351" cy="461665"/>
              </a:xfrm>
              <a:prstGeom prst="rect">
                <a:avLst/>
              </a:prstGeom>
              <a:blipFill>
                <a:blip r:embed="rId4"/>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EE9C4F-C6C7-42E4-AF2F-A031D058034D}"/>
                  </a:ext>
                </a:extLst>
              </p:cNvPr>
              <p:cNvSpPr txBox="1"/>
              <p:nvPr/>
            </p:nvSpPr>
            <p:spPr>
              <a:xfrm>
                <a:off x="832752" y="5159117"/>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195</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5EE9C4F-C6C7-42E4-AF2F-A031D058034D}"/>
                  </a:ext>
                </a:extLst>
              </p:cNvPr>
              <p:cNvSpPr txBox="1">
                <a:spLocks noRot="1" noChangeAspect="1" noMove="1" noResize="1" noEditPoints="1" noAdjustHandles="1" noChangeArrowheads="1" noChangeShapeType="1" noTextEdit="1"/>
              </p:cNvSpPr>
              <p:nvPr/>
            </p:nvSpPr>
            <p:spPr>
              <a:xfrm>
                <a:off x="832752" y="5159117"/>
                <a:ext cx="4556599" cy="526298"/>
              </a:xfrm>
              <a:prstGeom prst="rect">
                <a:avLst/>
              </a:prstGeom>
              <a:blipFill>
                <a:blip r:embed="rId5"/>
                <a:stretch>
                  <a:fillRect l="-2142"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3A631A-9054-7A5B-8EA9-DFE4CA99957F}"/>
                  </a:ext>
                </a:extLst>
              </p:cNvPr>
              <p:cNvSpPr txBox="1"/>
              <p:nvPr/>
            </p:nvSpPr>
            <p:spPr>
              <a:xfrm>
                <a:off x="2152270" y="2511156"/>
                <a:ext cx="1543055"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i="1"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383A631A-9054-7A5B-8EA9-DFE4CA99957F}"/>
                  </a:ext>
                </a:extLst>
              </p:cNvPr>
              <p:cNvSpPr txBox="1">
                <a:spLocks noRot="1" noChangeAspect="1" noMove="1" noResize="1" noEditPoints="1" noAdjustHandles="1" noChangeArrowheads="1" noChangeShapeType="1" noTextEdit="1"/>
              </p:cNvSpPr>
              <p:nvPr/>
            </p:nvSpPr>
            <p:spPr>
              <a:xfrm>
                <a:off x="2152270" y="2511156"/>
                <a:ext cx="1543055" cy="490519"/>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78676AA-A44C-98EA-99A5-4C6C393AA1D3}"/>
                  </a:ext>
                </a:extLst>
              </p:cNvPr>
              <p:cNvSpPr txBox="1"/>
              <p:nvPr/>
            </p:nvSpPr>
            <p:spPr>
              <a:xfrm>
                <a:off x="3510911" y="2521415"/>
                <a:ext cx="240411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378676AA-A44C-98EA-99A5-4C6C393AA1D3}"/>
                  </a:ext>
                </a:extLst>
              </p:cNvPr>
              <p:cNvSpPr txBox="1">
                <a:spLocks noRot="1" noChangeAspect="1" noMove="1" noResize="1" noEditPoints="1" noAdjustHandles="1" noChangeArrowheads="1" noChangeShapeType="1" noTextEdit="1"/>
              </p:cNvSpPr>
              <p:nvPr/>
            </p:nvSpPr>
            <p:spPr>
              <a:xfrm>
                <a:off x="3510911" y="2521415"/>
                <a:ext cx="2404116" cy="470000"/>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3F0E26E-98CF-C9AC-C97A-FBA6B5BDCB7B}"/>
                  </a:ext>
                </a:extLst>
              </p:cNvPr>
              <p:cNvSpPr txBox="1"/>
              <p:nvPr/>
            </p:nvSpPr>
            <p:spPr>
              <a:xfrm>
                <a:off x="5784949" y="2115809"/>
                <a:ext cx="3288674" cy="14529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rad>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43F0E26E-98CF-C9AC-C97A-FBA6B5BDCB7B}"/>
                  </a:ext>
                </a:extLst>
              </p:cNvPr>
              <p:cNvSpPr txBox="1">
                <a:spLocks noRot="1" noChangeAspect="1" noMove="1" noResize="1" noEditPoints="1" noAdjustHandles="1" noChangeArrowheads="1" noChangeShapeType="1" noTextEdit="1"/>
              </p:cNvSpPr>
              <p:nvPr/>
            </p:nvSpPr>
            <p:spPr>
              <a:xfrm>
                <a:off x="5784949" y="2115809"/>
                <a:ext cx="3288674" cy="1452962"/>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DD055D5-D30E-09DD-7F6F-6AA1EC07DF59}"/>
                  </a:ext>
                </a:extLst>
              </p:cNvPr>
              <p:cNvSpPr txBox="1"/>
              <p:nvPr/>
            </p:nvSpPr>
            <p:spPr>
              <a:xfrm>
                <a:off x="225828" y="4028878"/>
                <a:ext cx="295887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4</m:t>
                          </m:r>
                        </m:e>
                      </m:d>
                      <m:r>
                        <a:rPr lang="vi-VN" sz="2400" i="0">
                          <a:solidFill>
                            <a:schemeClr val="bg1"/>
                          </a:solidFill>
                          <a:latin typeface="Cambria Math" panose="02040503050406030204" pitchFamily="18" charset="0"/>
                        </a:rPr>
                        <m:t>=195</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5DD055D5-D30E-09DD-7F6F-6AA1EC07DF59}"/>
                  </a:ext>
                </a:extLst>
              </p:cNvPr>
              <p:cNvSpPr txBox="1">
                <a:spLocks noRot="1" noChangeAspect="1" noMove="1" noResize="1" noEditPoints="1" noAdjustHandles="1" noChangeArrowheads="1" noChangeShapeType="1" noTextEdit="1"/>
              </p:cNvSpPr>
              <p:nvPr/>
            </p:nvSpPr>
            <p:spPr>
              <a:xfrm>
                <a:off x="225828" y="4028878"/>
                <a:ext cx="2958872" cy="461665"/>
              </a:xfrm>
              <a:prstGeom prst="rect">
                <a:avLst/>
              </a:prstGeom>
              <a:blipFill>
                <a:blip r:embed="rId9"/>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81E8D3F-BD0B-B026-4425-BEE6447DCF9C}"/>
                  </a:ext>
                </a:extLst>
              </p:cNvPr>
              <p:cNvSpPr txBox="1"/>
              <p:nvPr/>
            </p:nvSpPr>
            <p:spPr>
              <a:xfrm>
                <a:off x="185912" y="4535772"/>
                <a:ext cx="3185001" cy="534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e>
                      </m:d>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781E8D3F-BD0B-B026-4425-BEE6447DCF9C}"/>
                  </a:ext>
                </a:extLst>
              </p:cNvPr>
              <p:cNvSpPr txBox="1">
                <a:spLocks noRot="1" noChangeAspect="1" noMove="1" noResize="1" noEditPoints="1" noAdjustHandles="1" noChangeArrowheads="1" noChangeShapeType="1" noTextEdit="1"/>
              </p:cNvSpPr>
              <p:nvPr/>
            </p:nvSpPr>
            <p:spPr>
              <a:xfrm>
                <a:off x="185912" y="4535772"/>
                <a:ext cx="3185001" cy="53482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11D009A-D99F-E2B2-8EAE-21043AA71031}"/>
                  </a:ext>
                </a:extLst>
              </p:cNvPr>
              <p:cNvSpPr txBox="1"/>
              <p:nvPr/>
            </p:nvSpPr>
            <p:spPr>
              <a:xfrm>
                <a:off x="1705264" y="5774905"/>
                <a:ext cx="3481050" cy="68461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311D009A-D99F-E2B2-8EAE-21043AA71031}"/>
                  </a:ext>
                </a:extLst>
              </p:cNvPr>
              <p:cNvSpPr txBox="1">
                <a:spLocks noRot="1" noChangeAspect="1" noMove="1" noResize="1" noEditPoints="1" noAdjustHandles="1" noChangeArrowheads="1" noChangeShapeType="1" noTextEdit="1"/>
              </p:cNvSpPr>
              <p:nvPr/>
            </p:nvSpPr>
            <p:spPr>
              <a:xfrm>
                <a:off x="1705264" y="5774905"/>
                <a:ext cx="3481050" cy="684611"/>
              </a:xfrm>
              <a:prstGeom prst="rect">
                <a:avLst/>
              </a:prstGeom>
              <a:blipFill>
                <a:blip r:embed="rId11"/>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1360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3"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FE801529-1C5F-D2C9-85A9-14705B99026F}"/>
              </a:ext>
            </a:extLst>
          </p:cNvPr>
          <p:cNvSpPr/>
          <p:nvPr/>
        </p:nvSpPr>
        <p:spPr>
          <a:xfrm>
            <a:off x="191462" y="1435734"/>
            <a:ext cx="11690908" cy="58477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5C6EAC-F45A-8F06-9173-AD3FC3EEB6A0}"/>
                  </a:ext>
                </a:extLst>
              </p:cNvPr>
              <p:cNvSpPr txBox="1"/>
              <p:nvPr/>
            </p:nvSpPr>
            <p:spPr>
              <a:xfrm>
                <a:off x="189504" y="1457863"/>
                <a:ext cx="11811034" cy="466859"/>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BA5C6EAC-F45A-8F06-9173-AD3FC3EEB6A0}"/>
                  </a:ext>
                </a:extLst>
              </p:cNvPr>
              <p:cNvSpPr txBox="1">
                <a:spLocks noRot="1" noChangeAspect="1" noMove="1" noResize="1" noEditPoints="1" noAdjustHandles="1" noChangeArrowheads="1" noChangeShapeType="1" noTextEdit="1"/>
              </p:cNvSpPr>
              <p:nvPr/>
            </p:nvSpPr>
            <p:spPr>
              <a:xfrm>
                <a:off x="189504" y="1457863"/>
                <a:ext cx="11811034" cy="466859"/>
              </a:xfrm>
              <a:prstGeom prst="rect">
                <a:avLst/>
              </a:prstGeom>
              <a:blipFill>
                <a:blip r:embed="rId2"/>
                <a:stretch>
                  <a:fillRect l="-774" t="-9091" b="-28571"/>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36B05A91-A58A-2CC0-98DF-6E05FCC42199}"/>
              </a:ext>
            </a:extLst>
          </p:cNvPr>
          <p:cNvSpPr txBox="1"/>
          <p:nvPr/>
        </p:nvSpPr>
        <p:spPr>
          <a:xfrm>
            <a:off x="116037" y="20426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0AC3C55-A9F2-F09A-606B-27603A1CBE26}"/>
                  </a:ext>
                </a:extLst>
              </p:cNvPr>
              <p:cNvSpPr txBox="1"/>
              <p:nvPr/>
            </p:nvSpPr>
            <p:spPr>
              <a:xfrm>
                <a:off x="214643" y="2521416"/>
                <a:ext cx="2204861"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70AC3C55-A9F2-F09A-606B-27603A1CBE26}"/>
                  </a:ext>
                </a:extLst>
              </p:cNvPr>
              <p:cNvSpPr txBox="1">
                <a:spLocks noRot="1" noChangeAspect="1" noMove="1" noResize="1" noEditPoints="1" noAdjustHandles="1" noChangeArrowheads="1" noChangeShapeType="1" noTextEdit="1"/>
              </p:cNvSpPr>
              <p:nvPr/>
            </p:nvSpPr>
            <p:spPr>
              <a:xfrm>
                <a:off x="214643" y="2521416"/>
                <a:ext cx="2204861" cy="470000"/>
              </a:xfrm>
              <a:prstGeom prst="rect">
                <a:avLst/>
              </a:prstGeom>
              <a:blipFill>
                <a:blip r:embed="rId3"/>
                <a:stretch>
                  <a:fillRect b="-116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F84CB46-9FF5-1C81-50FC-B97267FF7ADF}"/>
                  </a:ext>
                </a:extLst>
              </p:cNvPr>
              <p:cNvSpPr txBox="1"/>
              <p:nvPr/>
            </p:nvSpPr>
            <p:spPr>
              <a:xfrm>
                <a:off x="285921" y="3673459"/>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=3</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9F84CB46-9FF5-1C81-50FC-B97267FF7ADF}"/>
                  </a:ext>
                </a:extLst>
              </p:cNvPr>
              <p:cNvSpPr txBox="1">
                <a:spLocks noRot="1" noChangeAspect="1" noMove="1" noResize="1" noEditPoints="1" noAdjustHandles="1" noChangeArrowheads="1" noChangeShapeType="1" noTextEdit="1"/>
              </p:cNvSpPr>
              <p:nvPr/>
            </p:nvSpPr>
            <p:spPr>
              <a:xfrm>
                <a:off x="285921" y="3673459"/>
                <a:ext cx="1430351" cy="461665"/>
              </a:xfrm>
              <a:prstGeom prst="rect">
                <a:avLst/>
              </a:prstGeom>
              <a:blipFill>
                <a:blip r:embed="rId4"/>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EE9C4F-C6C7-42E4-AF2F-A031D058034D}"/>
                  </a:ext>
                </a:extLst>
              </p:cNvPr>
              <p:cNvSpPr txBox="1"/>
              <p:nvPr/>
            </p:nvSpPr>
            <p:spPr>
              <a:xfrm>
                <a:off x="267076" y="5305334"/>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195</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A5EE9C4F-C6C7-42E4-AF2F-A031D058034D}"/>
                  </a:ext>
                </a:extLst>
              </p:cNvPr>
              <p:cNvSpPr txBox="1">
                <a:spLocks noRot="1" noChangeAspect="1" noMove="1" noResize="1" noEditPoints="1" noAdjustHandles="1" noChangeArrowheads="1" noChangeShapeType="1" noTextEdit="1"/>
              </p:cNvSpPr>
              <p:nvPr/>
            </p:nvSpPr>
            <p:spPr>
              <a:xfrm>
                <a:off x="267076" y="5305334"/>
                <a:ext cx="4556599" cy="526298"/>
              </a:xfrm>
              <a:prstGeom prst="rect">
                <a:avLst/>
              </a:prstGeom>
              <a:blipFill>
                <a:blip r:embed="rId5"/>
                <a:stretch>
                  <a:fillRect l="-2142"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3A631A-9054-7A5B-8EA9-DFE4CA99957F}"/>
                  </a:ext>
                </a:extLst>
              </p:cNvPr>
              <p:cNvSpPr txBox="1"/>
              <p:nvPr/>
            </p:nvSpPr>
            <p:spPr>
              <a:xfrm>
                <a:off x="2152270" y="2511156"/>
                <a:ext cx="1543055"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i="1"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383A631A-9054-7A5B-8EA9-DFE4CA99957F}"/>
                  </a:ext>
                </a:extLst>
              </p:cNvPr>
              <p:cNvSpPr txBox="1">
                <a:spLocks noRot="1" noChangeAspect="1" noMove="1" noResize="1" noEditPoints="1" noAdjustHandles="1" noChangeArrowheads="1" noChangeShapeType="1" noTextEdit="1"/>
              </p:cNvSpPr>
              <p:nvPr/>
            </p:nvSpPr>
            <p:spPr>
              <a:xfrm>
                <a:off x="2152270" y="2511156"/>
                <a:ext cx="1543055" cy="490519"/>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78676AA-A44C-98EA-99A5-4C6C393AA1D3}"/>
                  </a:ext>
                </a:extLst>
              </p:cNvPr>
              <p:cNvSpPr txBox="1"/>
              <p:nvPr/>
            </p:nvSpPr>
            <p:spPr>
              <a:xfrm>
                <a:off x="3510911" y="2521415"/>
                <a:ext cx="240411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378676AA-A44C-98EA-99A5-4C6C393AA1D3}"/>
                  </a:ext>
                </a:extLst>
              </p:cNvPr>
              <p:cNvSpPr txBox="1">
                <a:spLocks noRot="1" noChangeAspect="1" noMove="1" noResize="1" noEditPoints="1" noAdjustHandles="1" noChangeArrowheads="1" noChangeShapeType="1" noTextEdit="1"/>
              </p:cNvSpPr>
              <p:nvPr/>
            </p:nvSpPr>
            <p:spPr>
              <a:xfrm>
                <a:off x="3510911" y="2521415"/>
                <a:ext cx="2404116" cy="470000"/>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3F0E26E-98CF-C9AC-C97A-FBA6B5BDCB7B}"/>
                  </a:ext>
                </a:extLst>
              </p:cNvPr>
              <p:cNvSpPr txBox="1"/>
              <p:nvPr/>
            </p:nvSpPr>
            <p:spPr>
              <a:xfrm>
                <a:off x="5784949" y="2115809"/>
                <a:ext cx="3288674" cy="14529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rad>
                              <m:r>
                                <a:rPr lang="en-US"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radPr>
                                <m:deg/>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m:t>
                                  </m:r>
                                </m:e>
                              </m:rad>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0;4</m:t>
                                  </m:r>
                                </m:e>
                              </m:d>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    </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43F0E26E-98CF-C9AC-C97A-FBA6B5BDCB7B}"/>
                  </a:ext>
                </a:extLst>
              </p:cNvPr>
              <p:cNvSpPr txBox="1">
                <a:spLocks noRot="1" noChangeAspect="1" noMove="1" noResize="1" noEditPoints="1" noAdjustHandles="1" noChangeArrowheads="1" noChangeShapeType="1" noTextEdit="1"/>
              </p:cNvSpPr>
              <p:nvPr/>
            </p:nvSpPr>
            <p:spPr>
              <a:xfrm>
                <a:off x="5784949" y="2115809"/>
                <a:ext cx="3288674" cy="1452962"/>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DD055D5-D30E-09DD-7F6F-6AA1EC07DF59}"/>
                  </a:ext>
                </a:extLst>
              </p:cNvPr>
              <p:cNvSpPr txBox="1"/>
              <p:nvPr/>
            </p:nvSpPr>
            <p:spPr>
              <a:xfrm>
                <a:off x="-339848" y="4175095"/>
                <a:ext cx="295887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4</m:t>
                          </m:r>
                        </m:e>
                      </m:d>
                      <m:r>
                        <a:rPr lang="vi-VN" sz="2400" i="0">
                          <a:solidFill>
                            <a:schemeClr val="bg1"/>
                          </a:solidFill>
                          <a:latin typeface="Cambria Math" panose="02040503050406030204" pitchFamily="18" charset="0"/>
                        </a:rPr>
                        <m:t>=195</m:t>
                      </m:r>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5DD055D5-D30E-09DD-7F6F-6AA1EC07DF59}"/>
                  </a:ext>
                </a:extLst>
              </p:cNvPr>
              <p:cNvSpPr txBox="1">
                <a:spLocks noRot="1" noChangeAspect="1" noMove="1" noResize="1" noEditPoints="1" noAdjustHandles="1" noChangeArrowheads="1" noChangeShapeType="1" noTextEdit="1"/>
              </p:cNvSpPr>
              <p:nvPr/>
            </p:nvSpPr>
            <p:spPr>
              <a:xfrm>
                <a:off x="-339848" y="4175095"/>
                <a:ext cx="2958872" cy="461665"/>
              </a:xfrm>
              <a:prstGeom prst="rect">
                <a:avLst/>
              </a:prstGeom>
              <a:blipFill>
                <a:blip r:embed="rId9"/>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81E8D3F-BD0B-B026-4425-BEE6447DCF9C}"/>
                  </a:ext>
                </a:extLst>
              </p:cNvPr>
              <p:cNvSpPr txBox="1"/>
              <p:nvPr/>
            </p:nvSpPr>
            <p:spPr>
              <a:xfrm>
                <a:off x="-379764" y="4681989"/>
                <a:ext cx="3185001" cy="5348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e>
                      </m:d>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781E8D3F-BD0B-B026-4425-BEE6447DCF9C}"/>
                  </a:ext>
                </a:extLst>
              </p:cNvPr>
              <p:cNvSpPr txBox="1">
                <a:spLocks noRot="1" noChangeAspect="1" noMove="1" noResize="1" noEditPoints="1" noAdjustHandles="1" noChangeArrowheads="1" noChangeShapeType="1" noTextEdit="1"/>
              </p:cNvSpPr>
              <p:nvPr/>
            </p:nvSpPr>
            <p:spPr>
              <a:xfrm>
                <a:off x="-379764" y="4681989"/>
                <a:ext cx="3185001" cy="53482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11D009A-D99F-E2B2-8EAE-21043AA71031}"/>
                  </a:ext>
                </a:extLst>
              </p:cNvPr>
              <p:cNvSpPr txBox="1"/>
              <p:nvPr/>
            </p:nvSpPr>
            <p:spPr>
              <a:xfrm>
                <a:off x="1139588" y="5921122"/>
                <a:ext cx="3481050" cy="68461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[0;4]</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311D009A-D99F-E2B2-8EAE-21043AA71031}"/>
                  </a:ext>
                </a:extLst>
              </p:cNvPr>
              <p:cNvSpPr txBox="1">
                <a:spLocks noRot="1" noChangeAspect="1" noMove="1" noResize="1" noEditPoints="1" noAdjustHandles="1" noChangeArrowheads="1" noChangeShapeType="1" noTextEdit="1"/>
              </p:cNvSpPr>
              <p:nvPr/>
            </p:nvSpPr>
            <p:spPr>
              <a:xfrm>
                <a:off x="1139588" y="5921122"/>
                <a:ext cx="3481050" cy="684611"/>
              </a:xfrm>
              <a:prstGeom prst="rect">
                <a:avLst/>
              </a:prstGeom>
              <a:blipFill>
                <a:blip r:embed="rId11"/>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305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3" grpId="0"/>
      <p:bldP spid="35" grpId="0"/>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38A10-3F29-6778-6428-2A8C13E3C6DA}"/>
            </a:ext>
          </a:extLst>
        </p:cNvPr>
        <p:cNvGrpSpPr/>
        <p:nvPr/>
      </p:nvGrpSpPr>
      <p:grpSpPr>
        <a:xfrm>
          <a:off x="0" y="0"/>
          <a:ext cx="0" cy="0"/>
          <a:chOff x="0" y="0"/>
          <a:chExt cx="0" cy="0"/>
        </a:xfrm>
      </p:grpSpPr>
      <p:sp>
        <p:nvSpPr>
          <p:cNvPr id="30" name="Parallelogram 29">
            <a:extLst>
              <a:ext uri="{FF2B5EF4-FFF2-40B4-BE49-F238E27FC236}">
                <a16:creationId xmlns:a16="http://schemas.microsoft.com/office/drawing/2014/main"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A289471-F631-1434-AD55-9199D93CB4DD}"/>
              </a:ext>
            </a:extLst>
          </p:cNvPr>
          <p:cNvSpPr txBox="1"/>
          <p:nvPr/>
        </p:nvSpPr>
        <p:spPr>
          <a:xfrm>
            <a:off x="2929596" y="475750"/>
            <a:ext cx="6675047" cy="707886"/>
          </a:xfrm>
          <a:prstGeom prst="rect">
            <a:avLst/>
          </a:prstGeom>
          <a:noFill/>
          <a:ln>
            <a:noFill/>
          </a:ln>
        </p:spPr>
        <p:txBody>
          <a:bodyPr wrap="square" rtlCol="0">
            <a:spAutoFit/>
          </a:bodyPr>
          <a:lstStyle/>
          <a:p>
            <a:r>
              <a:rPr lang="en-US" sz="4000" b="1" dirty="0">
                <a:solidFill>
                  <a:srgbClr val="FFFF00"/>
                </a:solidFill>
              </a:rPr>
              <a:t>GTLN VÀ GTNN CỦA HÀM SỐ</a:t>
            </a:r>
            <a:endParaRPr lang="en-AU" sz="4000" b="1" dirty="0">
              <a:solidFill>
                <a:srgbClr val="FFFF00"/>
              </a:solidFill>
            </a:endParaRPr>
          </a:p>
        </p:txBody>
      </p:sp>
      <p:cxnSp>
        <p:nvCxnSpPr>
          <p:cNvPr id="32" name="Straight Connector 31">
            <a:extLst>
              <a:ext uri="{FF2B5EF4-FFF2-40B4-BE49-F238E27FC236}">
                <a16:creationId xmlns:a16="http://schemas.microsoft.com/office/drawing/2014/main"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2</a:t>
            </a:r>
            <a:endParaRPr lang="en-US" sz="4000" dirty="0">
              <a:solidFill>
                <a:srgbClr val="0000FF"/>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7AF4CE-FEF3-5BFB-2A12-B60271296A2C}"/>
                  </a:ext>
                </a:extLst>
              </p:cNvPr>
              <p:cNvSpPr txBox="1"/>
              <p:nvPr/>
            </p:nvSpPr>
            <p:spPr>
              <a:xfrm>
                <a:off x="710118" y="1781575"/>
                <a:ext cx="10554511" cy="1646413"/>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một tấm bìa carton hình vuông có độ dài cạnh 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 ta cắt bốn hình vuông bằng nhau ở bốn góc rồi gập thành một chiếc hộp có dạng hình hộp chữ nhật không có nắp (H.1.14). Tính cạnh của các hình vuông bị cắt sao cho thể tích của chiếc hộp là lớn nhất.</a:t>
                </a:r>
              </a:p>
            </p:txBody>
          </p:sp>
        </mc:Choice>
        <mc:Fallback xmlns="">
          <p:sp>
            <p:nvSpPr>
              <p:cNvPr id="5" name="TextBox 4">
                <a:extLst>
                  <a:ext uri="{FF2B5EF4-FFF2-40B4-BE49-F238E27FC236}">
                    <a16:creationId xmlns:a16="http://schemas.microsoft.com/office/drawing/2014/main" id="{637AF4CE-FEF3-5BFB-2A12-B60271296A2C}"/>
                  </a:ext>
                </a:extLst>
              </p:cNvPr>
              <p:cNvSpPr txBox="1">
                <a:spLocks noRot="1" noChangeAspect="1" noMove="1" noResize="1" noEditPoints="1" noAdjustHandles="1" noChangeArrowheads="1" noChangeShapeType="1" noTextEdit="1"/>
              </p:cNvSpPr>
              <p:nvPr/>
            </p:nvSpPr>
            <p:spPr>
              <a:xfrm>
                <a:off x="710118" y="1781575"/>
                <a:ext cx="10554511" cy="1646413"/>
              </a:xfrm>
              <a:prstGeom prst="rect">
                <a:avLst/>
              </a:prstGeom>
              <a:blipFill>
                <a:blip r:embed="rId2"/>
                <a:stretch>
                  <a:fillRect l="-866" t="-2963" r="-866" b="-7778"/>
                </a:stretch>
              </a:blipFill>
            </p:spPr>
            <p:txBody>
              <a:bodyPr/>
              <a:lstStyle/>
              <a:p>
                <a:r>
                  <a:rPr lang="vi-VN">
                    <a:noFill/>
                  </a:rPr>
                  <a:t> </a:t>
                </a:r>
              </a:p>
            </p:txBody>
          </p:sp>
        </mc:Fallback>
      </mc:AlternateContent>
      <p:pic>
        <p:nvPicPr>
          <p:cNvPr id="6" name="Picture 5" descr="A diagram of a square and a squareDescription automatically generated">
            <a:extLst>
              <a:ext uri="{FF2B5EF4-FFF2-40B4-BE49-F238E27FC236}">
                <a16:creationId xmlns:a16="http://schemas.microsoft.com/office/drawing/2014/main" id="{DD93A9EA-33E6-64AE-9BC9-4AF0AE90DA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425" y="3502625"/>
            <a:ext cx="5837047" cy="3001160"/>
          </a:xfrm>
          <a:prstGeom prst="rect">
            <a:avLst/>
          </a:prstGeom>
          <a:noFill/>
          <a:ln>
            <a:noFill/>
          </a:ln>
        </p:spPr>
      </p:pic>
    </p:spTree>
    <p:extLst>
      <p:ext uri="{BB962C8B-B14F-4D97-AF65-F5344CB8AC3E}">
        <p14:creationId xmlns:p14="http://schemas.microsoft.com/office/powerpoint/2010/main" val="106384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EF591EA0-EF4A-20DC-6883-92B7609FE4AA}"/>
              </a:ext>
            </a:extLst>
          </p:cNvPr>
          <p:cNvSpPr/>
          <p:nvPr/>
        </p:nvSpPr>
        <p:spPr>
          <a:xfrm>
            <a:off x="191462" y="1435734"/>
            <a:ext cx="11690908" cy="58477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E67A41E-C364-1F32-8744-C2F87859337A}"/>
              </a:ext>
            </a:extLst>
          </p:cNvPr>
          <p:cNvSpPr txBox="1"/>
          <p:nvPr/>
        </p:nvSpPr>
        <p:spPr>
          <a:xfrm>
            <a:off x="116037" y="20426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A56FF7E-F0A1-B4CC-AA8E-552BEE6917E8}"/>
                  </a:ext>
                </a:extLst>
              </p:cNvPr>
              <p:cNvSpPr txBox="1"/>
              <p:nvPr/>
            </p:nvSpPr>
            <p:spPr>
              <a:xfrm>
                <a:off x="191462" y="1474503"/>
                <a:ext cx="11843902"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sin</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cos</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3A56FF7E-F0A1-B4CC-AA8E-552BEE6917E8}"/>
                  </a:ext>
                </a:extLst>
              </p:cNvPr>
              <p:cNvSpPr txBox="1">
                <a:spLocks noRot="1" noChangeAspect="1" noMove="1" noResize="1" noEditPoints="1" noAdjustHandles="1" noChangeArrowheads="1" noChangeShapeType="1" noTextEdit="1"/>
              </p:cNvSpPr>
              <p:nvPr/>
            </p:nvSpPr>
            <p:spPr>
              <a:xfrm>
                <a:off x="191462" y="1474503"/>
                <a:ext cx="11843902" cy="460895"/>
              </a:xfrm>
              <a:prstGeom prst="rect">
                <a:avLst/>
              </a:prstGeom>
              <a:blipFill>
                <a:blip r:embed="rId3"/>
                <a:stretch>
                  <a:fillRect l="-77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89FAF56-22AE-9924-8ABF-9BBB828CDDF3}"/>
                  </a:ext>
                </a:extLst>
              </p:cNvPr>
              <p:cNvSpPr txBox="1"/>
              <p:nvPr/>
            </p:nvSpPr>
            <p:spPr>
              <a:xfrm>
                <a:off x="309630" y="2674705"/>
                <a:ext cx="24956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𝑦</m:t>
                      </m:r>
                      <m:r>
                        <a:rPr lang="vi-VN" sz="2400" smtClean="0">
                          <a:solidFill>
                            <a:schemeClr val="bg1"/>
                          </a:solidFill>
                          <a:latin typeface="Cambria Math" panose="02040503050406030204" pitchFamily="18" charset="0"/>
                        </a:rPr>
                        <m:t>′</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cos</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sin</m:t>
                      </m:r>
                      <m:r>
                        <a:rPr lang="vi-VN" sz="2400" i="1">
                          <a:solidFill>
                            <a:schemeClr val="bg1"/>
                          </a:solidFill>
                          <a:latin typeface="Cambria Math" panose="02040503050406030204" pitchFamily="18" charset="0"/>
                        </a:rPr>
                        <m:t>𝑥</m:t>
                      </m:r>
                    </m:oMath>
                  </m:oMathPara>
                </a14:m>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C89FAF56-22AE-9924-8ABF-9BBB828CDDF3}"/>
                  </a:ext>
                </a:extLst>
              </p:cNvPr>
              <p:cNvSpPr txBox="1">
                <a:spLocks noRot="1" noChangeAspect="1" noMove="1" noResize="1" noEditPoints="1" noAdjustHandles="1" noChangeArrowheads="1" noChangeShapeType="1" noTextEdit="1"/>
              </p:cNvSpPr>
              <p:nvPr/>
            </p:nvSpPr>
            <p:spPr>
              <a:xfrm>
                <a:off x="309630" y="2674705"/>
                <a:ext cx="2495607" cy="461665"/>
              </a:xfrm>
              <a:prstGeom prst="rect">
                <a:avLst/>
              </a:prstGeom>
              <a:blipFill>
                <a:blip r:embed="rId4"/>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8784DC4-0E50-99AA-D3D7-9BA039772D13}"/>
                  </a:ext>
                </a:extLst>
              </p:cNvPr>
              <p:cNvSpPr txBox="1"/>
              <p:nvPr/>
            </p:nvSpPr>
            <p:spPr>
              <a:xfrm>
                <a:off x="366588" y="4876427"/>
                <a:ext cx="14636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=1</m:t>
                      </m:r>
                    </m:oMath>
                  </m:oMathPara>
                </a14:m>
                <a:endParaRPr lang="vi-VN" sz="2400" i="0" dirty="0">
                  <a:solidFill>
                    <a:schemeClr val="bg1"/>
                  </a:solidFill>
                  <a:latin typeface="+mj-lt"/>
                </a:endParaRPr>
              </a:p>
            </p:txBody>
          </p:sp>
        </mc:Choice>
        <mc:Fallback xmlns="">
          <p:sp>
            <p:nvSpPr>
              <p:cNvPr id="29" name="TextBox 28">
                <a:extLst>
                  <a:ext uri="{FF2B5EF4-FFF2-40B4-BE49-F238E27FC236}">
                    <a16:creationId xmlns:a16="http://schemas.microsoft.com/office/drawing/2014/main" id="{F8784DC4-0E50-99AA-D3D7-9BA039772D13}"/>
                  </a:ext>
                </a:extLst>
              </p:cNvPr>
              <p:cNvSpPr txBox="1">
                <a:spLocks noRot="1" noChangeAspect="1" noMove="1" noResize="1" noEditPoints="1" noAdjustHandles="1" noChangeArrowheads="1" noChangeShapeType="1" noTextEdit="1"/>
              </p:cNvSpPr>
              <p:nvPr/>
            </p:nvSpPr>
            <p:spPr>
              <a:xfrm>
                <a:off x="366588" y="4876427"/>
                <a:ext cx="1463647" cy="461665"/>
              </a:xfrm>
              <a:prstGeom prst="rect">
                <a:avLst/>
              </a:prstGeom>
              <a:blipFill>
                <a:blip r:embed="rId5"/>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E802AD0-44C1-EFFB-9065-359F9D198ECE}"/>
                  </a:ext>
                </a:extLst>
              </p:cNvPr>
              <p:cNvSpPr txBox="1"/>
              <p:nvPr/>
            </p:nvSpPr>
            <p:spPr>
              <a:xfrm>
                <a:off x="423768" y="5792658"/>
                <a:ext cx="4375368" cy="68371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7E802AD0-44C1-EFFB-9065-359F9D198ECE}"/>
                  </a:ext>
                </a:extLst>
              </p:cNvPr>
              <p:cNvSpPr txBox="1">
                <a:spLocks noRot="1" noChangeAspect="1" noMove="1" noResize="1" noEditPoints="1" noAdjustHandles="1" noChangeArrowheads="1" noChangeShapeType="1" noTextEdit="1"/>
              </p:cNvSpPr>
              <p:nvPr/>
            </p:nvSpPr>
            <p:spPr>
              <a:xfrm>
                <a:off x="423768" y="5792658"/>
                <a:ext cx="4375368" cy="683713"/>
              </a:xfrm>
              <a:prstGeom prst="rect">
                <a:avLst/>
              </a:prstGeom>
              <a:blipFill>
                <a:blip r:embed="rId6"/>
                <a:stretch>
                  <a:fillRect l="-2232" b="-625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EFCFB86-A9B7-E72E-BCD5-D034BEFBC4F9}"/>
                  </a:ext>
                </a:extLst>
              </p:cNvPr>
              <p:cNvSpPr txBox="1"/>
              <p:nvPr/>
            </p:nvSpPr>
            <p:spPr>
              <a:xfrm>
                <a:off x="2595280" y="2709631"/>
                <a:ext cx="14445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AEFCFB86-A9B7-E72E-BCD5-D034BEFBC4F9}"/>
                  </a:ext>
                </a:extLst>
              </p:cNvPr>
              <p:cNvSpPr txBox="1">
                <a:spLocks noRot="1" noChangeAspect="1" noMove="1" noResize="1" noEditPoints="1" noAdjustHandles="1" noChangeArrowheads="1" noChangeShapeType="1" noTextEdit="1"/>
              </p:cNvSpPr>
              <p:nvPr/>
            </p:nvSpPr>
            <p:spPr>
              <a:xfrm>
                <a:off x="2595280" y="2709631"/>
                <a:ext cx="1444559" cy="461665"/>
              </a:xfrm>
              <a:prstGeom prst="rect">
                <a:avLst/>
              </a:prstGeom>
              <a:blipFill>
                <a:blip r:embed="rId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841200-9A91-3111-A27C-D2F943E387D3}"/>
                  </a:ext>
                </a:extLst>
              </p:cNvPr>
              <p:cNvSpPr txBox="1"/>
              <p:nvPr/>
            </p:nvSpPr>
            <p:spPr>
              <a:xfrm>
                <a:off x="3800060" y="2703967"/>
                <a:ext cx="281033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m:rPr>
                          <m:sty m:val="p"/>
                        </m:rPr>
                        <a:rPr lang="vi-VN" sz="2400" i="0" smtClean="0">
                          <a:solidFill>
                            <a:schemeClr val="bg1"/>
                          </a:solidFill>
                          <a:latin typeface="Cambria Math" panose="02040503050406030204" pitchFamily="18" charset="0"/>
                        </a:rPr>
                        <m:t>cos</m:t>
                      </m:r>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sin</m:t>
                      </m:r>
                      <m:r>
                        <a:rPr lang="vi-VN" sz="2400" i="1">
                          <a:solidFill>
                            <a:schemeClr val="bg1"/>
                          </a:solidFill>
                          <a:latin typeface="Cambria Math" panose="02040503050406030204" pitchFamily="18" charset="0"/>
                        </a:rPr>
                        <m:t>𝑥</m:t>
                      </m:r>
                      <m:r>
                        <a:rPr lang="vi-VN" sz="2400" b="0" i="1" smtClean="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34" name="TextBox 33">
                <a:extLst>
                  <a:ext uri="{FF2B5EF4-FFF2-40B4-BE49-F238E27FC236}">
                    <a16:creationId xmlns:a16="http://schemas.microsoft.com/office/drawing/2014/main" id="{F7841200-9A91-3111-A27C-D2F943E387D3}"/>
                  </a:ext>
                </a:extLst>
              </p:cNvPr>
              <p:cNvSpPr txBox="1">
                <a:spLocks noRot="1" noChangeAspect="1" noMove="1" noResize="1" noEditPoints="1" noAdjustHandles="1" noChangeArrowheads="1" noChangeShapeType="1" noTextEdit="1"/>
              </p:cNvSpPr>
              <p:nvPr/>
            </p:nvSpPr>
            <p:spPr>
              <a:xfrm>
                <a:off x="3800060" y="2703967"/>
                <a:ext cx="2810339"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610D827-43EB-3A2B-58FD-9ACFC7FA5D33}"/>
                  </a:ext>
                </a:extLst>
              </p:cNvPr>
              <p:cNvSpPr txBox="1"/>
              <p:nvPr/>
            </p:nvSpPr>
            <p:spPr>
              <a:xfrm>
                <a:off x="356815" y="3659370"/>
                <a:ext cx="223605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m:rPr>
                          <m:sty m:val="p"/>
                        </m:rPr>
                        <a:rPr lang="vi-VN" sz="2400" i="0" smtClean="0">
                          <a:solidFill>
                            <a:schemeClr val="bg1"/>
                          </a:solidFill>
                          <a:latin typeface="Cambria Math" panose="02040503050406030204" pitchFamily="18" charset="0"/>
                        </a:rPr>
                        <m:t>cos</m:t>
                      </m:r>
                      <m:r>
                        <a:rPr lang="vi-VN" sz="2400" i="1">
                          <a:solidFill>
                            <a:schemeClr val="bg1"/>
                          </a:solidFill>
                          <a:latin typeface="Cambria Math" panose="02040503050406030204" pitchFamily="18" charset="0"/>
                        </a:rPr>
                        <m:t>𝑥</m:t>
                      </m:r>
                      <m:r>
                        <a:rPr lang="vi-VN" sz="2400" b="0" i="0" smtClean="0">
                          <a:solidFill>
                            <a:schemeClr val="bg1"/>
                          </a:solidFill>
                          <a:latin typeface="Cambria Math" panose="02040503050406030204" pitchFamily="18" charset="0"/>
                        </a:rPr>
                        <m:t>=</m:t>
                      </m:r>
                      <m:r>
                        <m:rPr>
                          <m:sty m:val="p"/>
                        </m:rPr>
                        <a:rPr lang="vi-VN" sz="2400" i="0">
                          <a:solidFill>
                            <a:schemeClr val="bg1"/>
                          </a:solidFill>
                          <a:latin typeface="Cambria Math" panose="02040503050406030204" pitchFamily="18" charset="0"/>
                        </a:rPr>
                        <m:t>sin</m:t>
                      </m:r>
                      <m:r>
                        <a:rPr lang="vi-VN" sz="2400" i="1">
                          <a:solidFill>
                            <a:schemeClr val="bg1"/>
                          </a:solidFill>
                          <a:latin typeface="Cambria Math" panose="02040503050406030204" pitchFamily="18" charset="0"/>
                        </a:rPr>
                        <m:t>𝑥</m:t>
                      </m:r>
                    </m:oMath>
                  </m:oMathPara>
                </a14:m>
                <a:endParaRPr lang="vi-VN" sz="2400" dirty="0">
                  <a:solidFill>
                    <a:schemeClr val="bg1"/>
                  </a:solidFill>
                  <a:latin typeface="+mj-lt"/>
                </a:endParaRPr>
              </a:p>
            </p:txBody>
          </p:sp>
        </mc:Choice>
        <mc:Fallback xmlns="">
          <p:sp>
            <p:nvSpPr>
              <p:cNvPr id="36" name="TextBox 35">
                <a:extLst>
                  <a:ext uri="{FF2B5EF4-FFF2-40B4-BE49-F238E27FC236}">
                    <a16:creationId xmlns:a16="http://schemas.microsoft.com/office/drawing/2014/main" id="{B610D827-43EB-3A2B-58FD-9ACFC7FA5D33}"/>
                  </a:ext>
                </a:extLst>
              </p:cNvPr>
              <p:cNvSpPr txBox="1">
                <a:spLocks noRot="1" noChangeAspect="1" noMove="1" noResize="1" noEditPoints="1" noAdjustHandles="1" noChangeArrowheads="1" noChangeShapeType="1" noTextEdit="1"/>
              </p:cNvSpPr>
              <p:nvPr/>
            </p:nvSpPr>
            <p:spPr>
              <a:xfrm>
                <a:off x="356815" y="3659370"/>
                <a:ext cx="2236058" cy="461665"/>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1CD04CA-0D6B-D689-E9DC-A18F03FED1DC}"/>
                  </a:ext>
                </a:extLst>
              </p:cNvPr>
              <p:cNvSpPr txBox="1"/>
              <p:nvPr/>
            </p:nvSpPr>
            <p:spPr>
              <a:xfrm>
                <a:off x="2408868" y="3153018"/>
                <a:ext cx="3288674" cy="15487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𝜋</m:t>
                                  </m:r>
                                </m:num>
                                <m:den>
                                  <m:r>
                                    <a:rPr lang="vi-VN" sz="2400">
                                      <a:solidFill>
                                        <a:schemeClr val="bg1"/>
                                      </a:solidFill>
                                      <a:latin typeface="Cambria Math" panose="02040503050406030204" pitchFamily="18" charset="0"/>
                                    </a:rPr>
                                    <m:t>4</m:t>
                                  </m:r>
                                </m:den>
                              </m:f>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e>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𝑥</m:t>
                              </m:r>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5</m:t>
                                  </m:r>
                                  <m:r>
                                    <a:rPr lang="vi-VN" sz="2400" i="1">
                                      <a:solidFill>
                                        <a:schemeClr val="bg1"/>
                                      </a:solidFill>
                                      <a:latin typeface="Cambria Math" panose="02040503050406030204" pitchFamily="18" charset="0"/>
                                    </a:rPr>
                                    <m:t>𝜋</m:t>
                                  </m:r>
                                </m:num>
                                <m:den>
                                  <m:r>
                                    <a:rPr lang="vi-VN" sz="2400">
                                      <a:solidFill>
                                        <a:schemeClr val="bg1"/>
                                      </a:solidFill>
                                      <a:latin typeface="Cambria Math" panose="02040503050406030204" pitchFamily="18" charset="0"/>
                                    </a:rPr>
                                    <m:t>4</m:t>
                                  </m:r>
                                </m:den>
                              </m:f>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71CD04CA-0D6B-D689-E9DC-A18F03FED1DC}"/>
                  </a:ext>
                </a:extLst>
              </p:cNvPr>
              <p:cNvSpPr txBox="1">
                <a:spLocks noRot="1" noChangeAspect="1" noMove="1" noResize="1" noEditPoints="1" noAdjustHandles="1" noChangeArrowheads="1" noChangeShapeType="1" noTextEdit="1"/>
              </p:cNvSpPr>
              <p:nvPr/>
            </p:nvSpPr>
            <p:spPr>
              <a:xfrm>
                <a:off x="2408868" y="3153018"/>
                <a:ext cx="3288674" cy="1548757"/>
              </a:xfrm>
              <a:prstGeom prst="rect">
                <a:avLst/>
              </a:prstGeom>
              <a:blipFill>
                <a:blip r:embed="rId10"/>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id="{66430674-1060-08D6-DB6D-9B0869C102C2}"/>
              </a:ext>
            </a:extLst>
          </p:cNvPr>
          <p:cNvCxnSpPr>
            <a:cxnSpLocks/>
          </p:cNvCxnSpPr>
          <p:nvPr/>
        </p:nvCxnSpPr>
        <p:spPr>
          <a:xfrm flipH="1" flipV="1">
            <a:off x="9756487" y="2426240"/>
            <a:ext cx="44542" cy="39510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75BBABE-6CFF-A660-6A96-694F538E9128}"/>
              </a:ext>
            </a:extLst>
          </p:cNvPr>
          <p:cNvSpPr txBox="1"/>
          <p:nvPr/>
        </p:nvSpPr>
        <p:spPr>
          <a:xfrm>
            <a:off x="11653083" y="3864573"/>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1" name="TextBox 40">
            <a:extLst>
              <a:ext uri="{FF2B5EF4-FFF2-40B4-BE49-F238E27FC236}">
                <a16:creationId xmlns:a16="http://schemas.microsoft.com/office/drawing/2014/main" id="{4F6DC93D-BCE8-FDB9-BAB8-7B68E1507B26}"/>
              </a:ext>
            </a:extLst>
          </p:cNvPr>
          <p:cNvSpPr txBox="1"/>
          <p:nvPr/>
        </p:nvSpPr>
        <p:spPr>
          <a:xfrm>
            <a:off x="9354941" y="1974167"/>
            <a:ext cx="320922" cy="461665"/>
          </a:xfrm>
          <a:prstGeom prst="rect">
            <a:avLst/>
          </a:prstGeom>
          <a:noFill/>
        </p:spPr>
        <p:txBody>
          <a:bodyPr wrap="non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CF4C720-B545-9670-1D7F-BC2DAE45148F}"/>
                  </a:ext>
                </a:extLst>
              </p:cNvPr>
              <p:cNvSpPr txBox="1"/>
              <p:nvPr/>
            </p:nvSpPr>
            <p:spPr>
              <a:xfrm>
                <a:off x="9761918" y="4401747"/>
                <a:ext cx="4419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𝑂</m:t>
                      </m:r>
                    </m:oMath>
                  </m:oMathPara>
                </a14:m>
                <a:endParaRPr lang="en-US" sz="2400" dirty="0"/>
              </a:p>
            </p:txBody>
          </p:sp>
        </mc:Choice>
        <mc:Fallback xmlns="">
          <p:sp>
            <p:nvSpPr>
              <p:cNvPr id="42" name="TextBox 41">
                <a:extLst>
                  <a:ext uri="{FF2B5EF4-FFF2-40B4-BE49-F238E27FC236}">
                    <a16:creationId xmlns:a16="http://schemas.microsoft.com/office/drawing/2014/main" id="{ECF4C720-B545-9670-1D7F-BC2DAE45148F}"/>
                  </a:ext>
                </a:extLst>
              </p:cNvPr>
              <p:cNvSpPr txBox="1">
                <a:spLocks noRot="1" noChangeAspect="1" noMove="1" noResize="1" noEditPoints="1" noAdjustHandles="1" noChangeArrowheads="1" noChangeShapeType="1" noTextEdit="1"/>
              </p:cNvSpPr>
              <p:nvPr/>
            </p:nvSpPr>
            <p:spPr>
              <a:xfrm>
                <a:off x="9761918" y="4401747"/>
                <a:ext cx="441960" cy="461665"/>
              </a:xfrm>
              <a:prstGeom prst="rect">
                <a:avLst/>
              </a:prstGeom>
              <a:blipFill>
                <a:blip r:embed="rId11"/>
                <a:stretch>
                  <a:fillRect/>
                </a:stretch>
              </a:blipFill>
            </p:spPr>
            <p:txBody>
              <a:bodyPr/>
              <a:lstStyle/>
              <a:p>
                <a:r>
                  <a:rPr lang="vi-VN">
                    <a:noFill/>
                  </a:rPr>
                  <a:t> </a:t>
                </a:r>
              </a:p>
            </p:txBody>
          </p:sp>
        </mc:Fallback>
      </mc:AlternateContent>
      <p:cxnSp>
        <p:nvCxnSpPr>
          <p:cNvPr id="43" name="Straight Connector 42">
            <a:extLst>
              <a:ext uri="{FF2B5EF4-FFF2-40B4-BE49-F238E27FC236}">
                <a16:creationId xmlns:a16="http://schemas.microsoft.com/office/drawing/2014/main" id="{2B2812BD-B15E-0985-48C9-1B14BEB3D181}"/>
              </a:ext>
            </a:extLst>
          </p:cNvPr>
          <p:cNvCxnSpPr>
            <a:cxnSpLocks/>
            <a:stCxn id="52" idx="7"/>
          </p:cNvCxnSpPr>
          <p:nvPr/>
        </p:nvCxnSpPr>
        <p:spPr>
          <a:xfrm flipH="1">
            <a:off x="9772064" y="3311759"/>
            <a:ext cx="1054358" cy="107093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B5E3651-8545-60B0-04B9-065FDE3B07AC}"/>
                  </a:ext>
                </a:extLst>
              </p:cNvPr>
              <p:cNvSpPr txBox="1"/>
              <p:nvPr/>
            </p:nvSpPr>
            <p:spPr>
              <a:xfrm>
                <a:off x="9796968" y="5780907"/>
                <a:ext cx="441960" cy="461665"/>
              </a:xfrm>
              <a:prstGeom prst="rect">
                <a:avLst/>
              </a:prstGeom>
              <a:noFill/>
            </p:spPr>
            <p:txBody>
              <a:bodyPr wrap="square">
                <a:spAutoFit/>
              </a:bodyPr>
              <a:lstStyle/>
              <a:p>
                <a:r>
                  <a:rPr lang="en-US" sz="2400" kern="100" dirty="0">
                    <a:solidFill>
                      <a:schemeClr val="bg1"/>
                    </a:solidFill>
                    <a:ea typeface="Calibri" panose="020F0502020204030204" pitchFamily="34" charset="0"/>
                    <a:cs typeface="Times New Roman" panose="02020603050405020304" pitchFamily="18" charset="0"/>
                  </a:rPr>
                  <a:t>B</a:t>
                </a:r>
                <a14:m>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p>
            </p:txBody>
          </p:sp>
        </mc:Choice>
        <mc:Fallback xmlns="">
          <p:sp>
            <p:nvSpPr>
              <p:cNvPr id="45" name="TextBox 44">
                <a:extLst>
                  <a:ext uri="{FF2B5EF4-FFF2-40B4-BE49-F238E27FC236}">
                    <a16:creationId xmlns:a16="http://schemas.microsoft.com/office/drawing/2014/main" id="{DB5E3651-8545-60B0-04B9-065FDE3B07AC}"/>
                  </a:ext>
                </a:extLst>
              </p:cNvPr>
              <p:cNvSpPr txBox="1">
                <a:spLocks noRot="1" noChangeAspect="1" noMove="1" noResize="1" noEditPoints="1" noAdjustHandles="1" noChangeArrowheads="1" noChangeShapeType="1" noTextEdit="1"/>
              </p:cNvSpPr>
              <p:nvPr/>
            </p:nvSpPr>
            <p:spPr>
              <a:xfrm>
                <a:off x="9796968" y="5780907"/>
                <a:ext cx="441960" cy="461665"/>
              </a:xfrm>
              <a:prstGeom prst="rect">
                <a:avLst/>
              </a:prstGeom>
              <a:blipFill>
                <a:blip r:embed="rId12"/>
                <a:stretch>
                  <a:fillRect l="-20548" t="-10526" r="-2740" b="-28947"/>
                </a:stretch>
              </a:blipFill>
            </p:spPr>
            <p:txBody>
              <a:bodyPr/>
              <a:lstStyle/>
              <a:p>
                <a:r>
                  <a:rPr lang="vi-VN">
                    <a:noFill/>
                  </a:rPr>
                  <a:t> </a:t>
                </a:r>
              </a:p>
            </p:txBody>
          </p:sp>
        </mc:Fallback>
      </mc:AlternateContent>
      <p:sp>
        <p:nvSpPr>
          <p:cNvPr id="46" name="TextBox 45">
            <a:extLst>
              <a:ext uri="{FF2B5EF4-FFF2-40B4-BE49-F238E27FC236}">
                <a16:creationId xmlns:a16="http://schemas.microsoft.com/office/drawing/2014/main" id="{20AE587D-E6D3-682B-C51C-FC7121380C0B}"/>
              </a:ext>
            </a:extLst>
          </p:cNvPr>
          <p:cNvSpPr txBox="1"/>
          <p:nvPr/>
        </p:nvSpPr>
        <p:spPr>
          <a:xfrm>
            <a:off x="9758036" y="2487847"/>
            <a:ext cx="441960" cy="461665"/>
          </a:xfrm>
          <a:prstGeom prst="rect">
            <a:avLst/>
          </a:prstGeom>
          <a:noFill/>
        </p:spPr>
        <p:txBody>
          <a:bodyPr wrap="square">
            <a:spAutoFit/>
          </a:bodyPr>
          <a:lstStyle/>
          <a:p>
            <a:r>
              <a:rPr lang="en-US" sz="2400" kern="100" dirty="0">
                <a:solidFill>
                  <a:schemeClr val="bg1"/>
                </a:solidFill>
                <a:ea typeface="Calibri" panose="020F0502020204030204" pitchFamily="34" charset="0"/>
                <a:cs typeface="Times New Roman" panose="02020603050405020304" pitchFamily="18" charset="0"/>
              </a:rPr>
              <a:t>B</a:t>
            </a:r>
            <a:endParaRPr lang="en-US" sz="2400"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8A0AFBA-3B8B-5040-10B4-580C6FC5369A}"/>
                  </a:ext>
                </a:extLst>
              </p:cNvPr>
              <p:cNvSpPr txBox="1"/>
              <p:nvPr/>
            </p:nvSpPr>
            <p:spPr>
              <a:xfrm>
                <a:off x="7894492" y="3861014"/>
                <a:ext cx="4419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p>
            </p:txBody>
          </p:sp>
        </mc:Choice>
        <mc:Fallback xmlns="">
          <p:sp>
            <p:nvSpPr>
              <p:cNvPr id="47" name="TextBox 46">
                <a:extLst>
                  <a:ext uri="{FF2B5EF4-FFF2-40B4-BE49-F238E27FC236}">
                    <a16:creationId xmlns:a16="http://schemas.microsoft.com/office/drawing/2014/main" id="{F8A0AFBA-3B8B-5040-10B4-580C6FC5369A}"/>
                  </a:ext>
                </a:extLst>
              </p:cNvPr>
              <p:cNvSpPr txBox="1">
                <a:spLocks noRot="1" noChangeAspect="1" noMove="1" noResize="1" noEditPoints="1" noAdjustHandles="1" noChangeArrowheads="1" noChangeShapeType="1" noTextEdit="1"/>
              </p:cNvSpPr>
              <p:nvPr/>
            </p:nvSpPr>
            <p:spPr>
              <a:xfrm>
                <a:off x="7894492" y="3861014"/>
                <a:ext cx="441960" cy="461665"/>
              </a:xfrm>
              <a:prstGeom prst="rect">
                <a:avLst/>
              </a:prstGeom>
              <a:blipFill>
                <a:blip r:embed="rId13"/>
                <a:stretch>
                  <a:fillRect l="-2740" r="-958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273FF59-18BD-CA98-4F85-2AA51FAA55A6}"/>
                  </a:ext>
                </a:extLst>
              </p:cNvPr>
              <p:cNvSpPr txBox="1"/>
              <p:nvPr/>
            </p:nvSpPr>
            <p:spPr>
              <a:xfrm>
                <a:off x="11221064" y="4381181"/>
                <a:ext cx="4419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oMath>
                  </m:oMathPara>
                </a14:m>
                <a:endParaRPr lang="en-US" sz="2400" dirty="0"/>
              </a:p>
            </p:txBody>
          </p:sp>
        </mc:Choice>
        <mc:Fallback xmlns="">
          <p:sp>
            <p:nvSpPr>
              <p:cNvPr id="48" name="TextBox 47">
                <a:extLst>
                  <a:ext uri="{FF2B5EF4-FFF2-40B4-BE49-F238E27FC236}">
                    <a16:creationId xmlns:a16="http://schemas.microsoft.com/office/drawing/2014/main" id="{D273FF59-18BD-CA98-4F85-2AA51FAA55A6}"/>
                  </a:ext>
                </a:extLst>
              </p:cNvPr>
              <p:cNvSpPr txBox="1">
                <a:spLocks noRot="1" noChangeAspect="1" noMove="1" noResize="1" noEditPoints="1" noAdjustHandles="1" noChangeArrowheads="1" noChangeShapeType="1" noTextEdit="1"/>
              </p:cNvSpPr>
              <p:nvPr/>
            </p:nvSpPr>
            <p:spPr>
              <a:xfrm>
                <a:off x="11221064" y="4381181"/>
                <a:ext cx="441960"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8F3CCAD-4220-E2E0-E303-192BE8093BD1}"/>
                  </a:ext>
                </a:extLst>
              </p:cNvPr>
              <p:cNvSpPr txBox="1"/>
              <p:nvPr/>
            </p:nvSpPr>
            <p:spPr>
              <a:xfrm>
                <a:off x="10843264" y="3001459"/>
                <a:ext cx="440067" cy="461665"/>
              </a:xfrm>
              <a:prstGeom prst="rect">
                <a:avLst/>
              </a:prstGeom>
              <a:noFill/>
            </p:spPr>
            <p:txBody>
              <a:bodyPr wrap="square">
                <a:spAutoFit/>
              </a:bodyPr>
              <a:lstStyle/>
              <a:p>
                <a14:m>
                  <m:oMath xmlns:m="http://schemas.openxmlformats.org/officeDocument/2006/math">
                    <m:r>
                      <a:rPr lang="en-US" sz="240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mc:Choice>
        <mc:Fallback xmlns="">
          <p:sp>
            <p:nvSpPr>
              <p:cNvPr id="51" name="TextBox 50">
                <a:extLst>
                  <a:ext uri="{FF2B5EF4-FFF2-40B4-BE49-F238E27FC236}">
                    <a16:creationId xmlns:a16="http://schemas.microsoft.com/office/drawing/2014/main" id="{A8F3CCAD-4220-E2E0-E303-192BE8093BD1}"/>
                  </a:ext>
                </a:extLst>
              </p:cNvPr>
              <p:cNvSpPr txBox="1">
                <a:spLocks noRot="1" noChangeAspect="1" noMove="1" noResize="1" noEditPoints="1" noAdjustHandles="1" noChangeArrowheads="1" noChangeShapeType="1" noTextEdit="1"/>
              </p:cNvSpPr>
              <p:nvPr/>
            </p:nvSpPr>
            <p:spPr>
              <a:xfrm>
                <a:off x="10843264" y="3001459"/>
                <a:ext cx="440067" cy="461665"/>
              </a:xfrm>
              <a:prstGeom prst="rect">
                <a:avLst/>
              </a:prstGeom>
              <a:blipFill>
                <a:blip r:embed="rId15"/>
                <a:stretch>
                  <a:fillRect l="-4167" t="-11842" r="-40278" b="-27632"/>
                </a:stretch>
              </a:blipFill>
            </p:spPr>
            <p:txBody>
              <a:bodyPr/>
              <a:lstStyle/>
              <a:p>
                <a:r>
                  <a:rPr lang="vi-VN">
                    <a:noFill/>
                  </a:rPr>
                  <a:t> </a:t>
                </a:r>
              </a:p>
            </p:txBody>
          </p:sp>
        </mc:Fallback>
      </mc:AlternateContent>
      <p:sp>
        <p:nvSpPr>
          <p:cNvPr id="52" name="Flowchart: Connector 51">
            <a:extLst>
              <a:ext uri="{FF2B5EF4-FFF2-40B4-BE49-F238E27FC236}">
                <a16:creationId xmlns:a16="http://schemas.microsoft.com/office/drawing/2014/main" id="{FAD77815-ED9E-B6EE-4EA6-46750B6F6B27}"/>
              </a:ext>
            </a:extLst>
          </p:cNvPr>
          <p:cNvSpPr/>
          <p:nvPr/>
        </p:nvSpPr>
        <p:spPr>
          <a:xfrm>
            <a:off x="8276098" y="2882135"/>
            <a:ext cx="2987890" cy="2933654"/>
          </a:xfrm>
          <a:prstGeom prst="flowChartConnector">
            <a:avLst/>
          </a:prstGeom>
          <a:noFill/>
          <a:ln w="28575">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E09E2AD3-64F9-3765-72C4-32A5AEE30747}"/>
              </a:ext>
            </a:extLst>
          </p:cNvPr>
          <p:cNvSpPr/>
          <p:nvPr/>
        </p:nvSpPr>
        <p:spPr>
          <a:xfrm>
            <a:off x="9721551" y="2845470"/>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44FC7B01-D714-218D-6D20-E27577B6DF4E}"/>
              </a:ext>
            </a:extLst>
          </p:cNvPr>
          <p:cNvSpPr/>
          <p:nvPr/>
        </p:nvSpPr>
        <p:spPr>
          <a:xfrm>
            <a:off x="10780863" y="3278537"/>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6AE00291-85C4-3F0A-A717-3D8DC684A06A}"/>
              </a:ext>
            </a:extLst>
          </p:cNvPr>
          <p:cNvSpPr/>
          <p:nvPr/>
        </p:nvSpPr>
        <p:spPr>
          <a:xfrm>
            <a:off x="9759083" y="5766935"/>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c 60">
            <a:extLst>
              <a:ext uri="{FF2B5EF4-FFF2-40B4-BE49-F238E27FC236}">
                <a16:creationId xmlns:a16="http://schemas.microsoft.com/office/drawing/2014/main" id="{DEB0ED52-A8EA-52E9-B649-7B178F5BC006}"/>
              </a:ext>
            </a:extLst>
          </p:cNvPr>
          <p:cNvSpPr/>
          <p:nvPr/>
        </p:nvSpPr>
        <p:spPr>
          <a:xfrm rot="15016311">
            <a:off x="9598283" y="3991434"/>
            <a:ext cx="595625" cy="642976"/>
          </a:xfrm>
          <a:prstGeom prst="arc">
            <a:avLst>
              <a:gd name="adj1" fmla="val 3504552"/>
              <a:gd name="adj2" fmla="val 7290027"/>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E678CDB0-5555-13E8-0B9E-DA5A92CE0673}"/>
                  </a:ext>
                </a:extLst>
              </p:cNvPr>
              <p:cNvSpPr txBox="1"/>
              <p:nvPr/>
            </p:nvSpPr>
            <p:spPr>
              <a:xfrm>
                <a:off x="8318110" y="5365685"/>
                <a:ext cx="440067" cy="461665"/>
              </a:xfrm>
              <a:prstGeom prst="rect">
                <a:avLst/>
              </a:prstGeom>
              <a:noFill/>
            </p:spPr>
            <p:txBody>
              <a:bodyPr wrap="square">
                <a:spAutoFit/>
              </a:bodyPr>
              <a:lstStyle/>
              <a:p>
                <a14:m>
                  <m:oMath xmlns:m="http://schemas.openxmlformats.org/officeDocument/2006/math">
                    <m:r>
                      <a:rPr lang="en-US" sz="2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mc:Choice>
        <mc:Fallback xmlns="">
          <p:sp>
            <p:nvSpPr>
              <p:cNvPr id="66" name="TextBox 65">
                <a:extLst>
                  <a:ext uri="{FF2B5EF4-FFF2-40B4-BE49-F238E27FC236}">
                    <a16:creationId xmlns:a16="http://schemas.microsoft.com/office/drawing/2014/main" id="{E678CDB0-5555-13E8-0B9E-DA5A92CE0673}"/>
                  </a:ext>
                </a:extLst>
              </p:cNvPr>
              <p:cNvSpPr txBox="1">
                <a:spLocks noRot="1" noChangeAspect="1" noMove="1" noResize="1" noEditPoints="1" noAdjustHandles="1" noChangeArrowheads="1" noChangeShapeType="1" noTextEdit="1"/>
              </p:cNvSpPr>
              <p:nvPr/>
            </p:nvSpPr>
            <p:spPr>
              <a:xfrm>
                <a:off x="8318110" y="5365685"/>
                <a:ext cx="440067" cy="461665"/>
              </a:xfrm>
              <a:prstGeom prst="rect">
                <a:avLst/>
              </a:prstGeom>
              <a:blipFill>
                <a:blip r:embed="rId16"/>
                <a:stretch>
                  <a:fillRect l="-4167"/>
                </a:stretch>
              </a:blipFill>
            </p:spPr>
            <p:txBody>
              <a:bodyPr/>
              <a:lstStyle/>
              <a:p>
                <a:r>
                  <a:rPr lang="vi-VN">
                    <a:noFill/>
                  </a:rPr>
                  <a:t> </a:t>
                </a:r>
              </a:p>
            </p:txBody>
          </p:sp>
        </mc:Fallback>
      </mc:AlternateContent>
      <p:cxnSp>
        <p:nvCxnSpPr>
          <p:cNvPr id="67" name="Straight Connector 66">
            <a:extLst>
              <a:ext uri="{FF2B5EF4-FFF2-40B4-BE49-F238E27FC236}">
                <a16:creationId xmlns:a16="http://schemas.microsoft.com/office/drawing/2014/main" id="{96B8EDFF-0746-FC31-F50A-984E3450A590}"/>
              </a:ext>
            </a:extLst>
          </p:cNvPr>
          <p:cNvCxnSpPr>
            <a:cxnSpLocks/>
            <a:stCxn id="52" idx="3"/>
          </p:cNvCxnSpPr>
          <p:nvPr/>
        </p:nvCxnSpPr>
        <p:spPr>
          <a:xfrm flipV="1">
            <a:off x="8713664" y="4382819"/>
            <a:ext cx="1057916" cy="1003346"/>
          </a:xfrm>
          <a:prstGeom prst="line">
            <a:avLst/>
          </a:prstGeom>
          <a:ln w="28575">
            <a:solidFill>
              <a:srgbClr val="DF29D6"/>
            </a:solidFill>
          </a:ln>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C58DB361-12C6-B75F-4828-64E12754D982}"/>
              </a:ext>
            </a:extLst>
          </p:cNvPr>
          <p:cNvSpPr/>
          <p:nvPr/>
        </p:nvSpPr>
        <p:spPr>
          <a:xfrm>
            <a:off x="8671136" y="5346729"/>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7866C3A2-6826-25CA-80C6-1E47171B13E5}"/>
              </a:ext>
            </a:extLst>
          </p:cNvPr>
          <p:cNvCxnSpPr>
            <a:cxnSpLocks/>
          </p:cNvCxnSpPr>
          <p:nvPr/>
        </p:nvCxnSpPr>
        <p:spPr>
          <a:xfrm>
            <a:off x="7876059" y="4374159"/>
            <a:ext cx="3843393" cy="59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Flowchart: Connector 78">
            <a:extLst>
              <a:ext uri="{FF2B5EF4-FFF2-40B4-BE49-F238E27FC236}">
                <a16:creationId xmlns:a16="http://schemas.microsoft.com/office/drawing/2014/main" id="{D2BFAA9C-377B-F4FE-8148-CAD4B0A33EE3}"/>
              </a:ext>
            </a:extLst>
          </p:cNvPr>
          <p:cNvSpPr/>
          <p:nvPr/>
        </p:nvSpPr>
        <p:spPr>
          <a:xfrm>
            <a:off x="11221064" y="4338294"/>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B54CEEEB-89B3-F321-2140-B4F779C94738}"/>
              </a:ext>
            </a:extLst>
          </p:cNvPr>
          <p:cNvSpPr/>
          <p:nvPr/>
        </p:nvSpPr>
        <p:spPr>
          <a:xfrm>
            <a:off x="8234967" y="4326238"/>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95449CB8-C681-ED01-B9F6-2DE7DDBE461A}"/>
              </a:ext>
            </a:extLst>
          </p:cNvPr>
          <p:cNvSpPr/>
          <p:nvPr/>
        </p:nvSpPr>
        <p:spPr>
          <a:xfrm>
            <a:off x="9737953" y="4344696"/>
            <a:ext cx="81610" cy="755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c 81">
            <a:extLst>
              <a:ext uri="{FF2B5EF4-FFF2-40B4-BE49-F238E27FC236}">
                <a16:creationId xmlns:a16="http://schemas.microsoft.com/office/drawing/2014/main" id="{CC2D4BE2-8B07-0274-2E62-270C2A5A7BAD}"/>
              </a:ext>
            </a:extLst>
          </p:cNvPr>
          <p:cNvSpPr/>
          <p:nvPr/>
        </p:nvSpPr>
        <p:spPr>
          <a:xfrm rot="15664567">
            <a:off x="9495608" y="4133875"/>
            <a:ext cx="595625" cy="594505"/>
          </a:xfrm>
          <a:prstGeom prst="arc">
            <a:avLst>
              <a:gd name="adj1" fmla="val 14619523"/>
              <a:gd name="adj2" fmla="val 5139680"/>
            </a:avLst>
          </a:prstGeom>
          <a:ln w="28575">
            <a:solidFill>
              <a:srgbClr val="DF29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D9E04EF-D725-526C-0664-D431EEF6ED3D}"/>
                  </a:ext>
                </a:extLst>
              </p:cNvPr>
              <p:cNvSpPr txBox="1"/>
              <p:nvPr/>
            </p:nvSpPr>
            <p:spPr>
              <a:xfrm>
                <a:off x="10218069" y="3804198"/>
                <a:ext cx="419816" cy="562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800" i="1" smtClean="0">
                              <a:solidFill>
                                <a:srgbClr val="FFFF00"/>
                              </a:solidFill>
                              <a:latin typeface="Cambria Math" panose="02040503050406030204" pitchFamily="18" charset="0"/>
                            </a:rPr>
                          </m:ctrlPr>
                        </m:fPr>
                        <m:num>
                          <m:r>
                            <a:rPr lang="vi-VN" sz="1800" i="1">
                              <a:solidFill>
                                <a:srgbClr val="FFFF00"/>
                              </a:solidFill>
                              <a:latin typeface="Cambria Math" panose="02040503050406030204" pitchFamily="18" charset="0"/>
                            </a:rPr>
                            <m:t>𝜋</m:t>
                          </m:r>
                        </m:num>
                        <m:den>
                          <m:r>
                            <a:rPr lang="vi-VN" sz="1800">
                              <a:solidFill>
                                <a:srgbClr val="FFFF00"/>
                              </a:solidFill>
                              <a:latin typeface="Cambria Math" panose="02040503050406030204" pitchFamily="18" charset="0"/>
                            </a:rPr>
                            <m:t>4</m:t>
                          </m:r>
                        </m:den>
                      </m:f>
                    </m:oMath>
                  </m:oMathPara>
                </a14:m>
                <a:endParaRPr lang="vi-VN" dirty="0">
                  <a:solidFill>
                    <a:srgbClr val="FFFF00"/>
                  </a:solidFill>
                </a:endParaRPr>
              </a:p>
            </p:txBody>
          </p:sp>
        </mc:Choice>
        <mc:Fallback xmlns="">
          <p:sp>
            <p:nvSpPr>
              <p:cNvPr id="84" name="TextBox 83">
                <a:extLst>
                  <a:ext uri="{FF2B5EF4-FFF2-40B4-BE49-F238E27FC236}">
                    <a16:creationId xmlns:a16="http://schemas.microsoft.com/office/drawing/2014/main" id="{5D9E04EF-D725-526C-0664-D431EEF6ED3D}"/>
                  </a:ext>
                </a:extLst>
              </p:cNvPr>
              <p:cNvSpPr txBox="1">
                <a:spLocks noRot="1" noChangeAspect="1" noMove="1" noResize="1" noEditPoints="1" noAdjustHandles="1" noChangeArrowheads="1" noChangeShapeType="1" noTextEdit="1"/>
              </p:cNvSpPr>
              <p:nvPr/>
            </p:nvSpPr>
            <p:spPr>
              <a:xfrm>
                <a:off x="10218069" y="3804198"/>
                <a:ext cx="419816" cy="56297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5B7D2FA5-978D-E99E-76FB-1DBC21542291}"/>
                  </a:ext>
                </a:extLst>
              </p:cNvPr>
              <p:cNvSpPr txBox="1"/>
              <p:nvPr/>
            </p:nvSpPr>
            <p:spPr>
              <a:xfrm>
                <a:off x="9200080" y="3687974"/>
                <a:ext cx="419816" cy="616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1800" i="1" smtClean="0">
                              <a:solidFill>
                                <a:srgbClr val="DF29D6"/>
                              </a:solidFill>
                              <a:latin typeface="Cambria Math" panose="02040503050406030204" pitchFamily="18" charset="0"/>
                            </a:rPr>
                          </m:ctrlPr>
                        </m:fPr>
                        <m:num>
                          <m:r>
                            <a:rPr lang="vi-VN" sz="1800" b="0" i="1" smtClean="0">
                              <a:solidFill>
                                <a:srgbClr val="DF29D6"/>
                              </a:solidFill>
                              <a:latin typeface="Cambria Math" panose="02040503050406030204" pitchFamily="18" charset="0"/>
                            </a:rPr>
                            <m:t>5</m:t>
                          </m:r>
                          <m:r>
                            <a:rPr lang="vi-VN" sz="1800" i="1">
                              <a:solidFill>
                                <a:srgbClr val="DF29D6"/>
                              </a:solidFill>
                              <a:latin typeface="Cambria Math" panose="02040503050406030204" pitchFamily="18" charset="0"/>
                            </a:rPr>
                            <m:t>𝜋</m:t>
                          </m:r>
                        </m:num>
                        <m:den>
                          <m:r>
                            <a:rPr lang="vi-VN" sz="1800">
                              <a:solidFill>
                                <a:srgbClr val="DF29D6"/>
                              </a:solidFill>
                              <a:latin typeface="Cambria Math" panose="02040503050406030204" pitchFamily="18" charset="0"/>
                            </a:rPr>
                            <m:t>4</m:t>
                          </m:r>
                        </m:den>
                      </m:f>
                    </m:oMath>
                  </m:oMathPara>
                </a14:m>
                <a:endParaRPr lang="vi-VN" dirty="0">
                  <a:solidFill>
                    <a:srgbClr val="DF29D6"/>
                  </a:solidFill>
                </a:endParaRPr>
              </a:p>
            </p:txBody>
          </p:sp>
        </mc:Choice>
        <mc:Fallback xmlns="">
          <p:sp>
            <p:nvSpPr>
              <p:cNvPr id="85" name="TextBox 84">
                <a:extLst>
                  <a:ext uri="{FF2B5EF4-FFF2-40B4-BE49-F238E27FC236}">
                    <a16:creationId xmlns:a16="http://schemas.microsoft.com/office/drawing/2014/main" id="{5B7D2FA5-978D-E99E-76FB-1DBC21542291}"/>
                  </a:ext>
                </a:extLst>
              </p:cNvPr>
              <p:cNvSpPr txBox="1">
                <a:spLocks noRot="1" noChangeAspect="1" noMove="1" noResize="1" noEditPoints="1" noAdjustHandles="1" noChangeArrowheads="1" noChangeShapeType="1" noTextEdit="1"/>
              </p:cNvSpPr>
              <p:nvPr/>
            </p:nvSpPr>
            <p:spPr>
              <a:xfrm>
                <a:off x="9200080" y="3687974"/>
                <a:ext cx="419816" cy="61651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B3819904-C861-3D20-8377-3136C5D50271}"/>
                  </a:ext>
                </a:extLst>
              </p:cNvPr>
              <p:cNvSpPr txBox="1"/>
              <p:nvPr/>
            </p:nvSpPr>
            <p:spPr>
              <a:xfrm>
                <a:off x="1551983" y="4860049"/>
                <a:ext cx="189309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 </m:t>
                      </m:r>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2</m:t>
                          </m:r>
                          <m:r>
                            <a:rPr lang="vi-VN" sz="2400" i="1">
                              <a:solidFill>
                                <a:schemeClr val="bg1"/>
                              </a:solidFill>
                              <a:latin typeface="Cambria Math" panose="02040503050406030204" pitchFamily="18" charset="0"/>
                            </a:rPr>
                            <m:t>𝜋</m:t>
                          </m:r>
                        </m:e>
                      </m:d>
                      <m:r>
                        <a:rPr lang="vi-VN" sz="2400" i="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86" name="TextBox 85">
                <a:extLst>
                  <a:ext uri="{FF2B5EF4-FFF2-40B4-BE49-F238E27FC236}">
                    <a16:creationId xmlns:a16="http://schemas.microsoft.com/office/drawing/2014/main" id="{B3819904-C861-3D20-8377-3136C5D50271}"/>
                  </a:ext>
                </a:extLst>
              </p:cNvPr>
              <p:cNvSpPr txBox="1">
                <a:spLocks noRot="1" noChangeAspect="1" noMove="1" noResize="1" noEditPoints="1" noAdjustHandles="1" noChangeArrowheads="1" noChangeShapeType="1" noTextEdit="1"/>
              </p:cNvSpPr>
              <p:nvPr/>
            </p:nvSpPr>
            <p:spPr>
              <a:xfrm>
                <a:off x="1551983" y="4860049"/>
                <a:ext cx="1893092" cy="461665"/>
              </a:xfrm>
              <a:prstGeom prst="rect">
                <a:avLst/>
              </a:prstGeom>
              <a:blipFill>
                <a:blip r:embed="rId19"/>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E4FFA67-4707-F799-382A-2876D37FB0BB}"/>
                  </a:ext>
                </a:extLst>
              </p:cNvPr>
              <p:cNvSpPr txBox="1"/>
              <p:nvPr/>
            </p:nvSpPr>
            <p:spPr>
              <a:xfrm>
                <a:off x="3086600" y="4718152"/>
                <a:ext cx="2104261" cy="7454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 </m:t>
                      </m:r>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i="1">
                                  <a:solidFill>
                                    <a:schemeClr val="bg1"/>
                                  </a:solidFill>
                                  <a:latin typeface="Cambria Math" panose="02040503050406030204" pitchFamily="18" charset="0"/>
                                </a:rPr>
                                <m:t>𝜋</m:t>
                              </m:r>
                            </m:num>
                            <m:den>
                              <m:r>
                                <a:rPr lang="vi-VN" sz="2400" i="0">
                                  <a:solidFill>
                                    <a:schemeClr val="bg1"/>
                                  </a:solidFill>
                                  <a:latin typeface="Cambria Math" panose="02040503050406030204" pitchFamily="18" charset="0"/>
                                </a:rPr>
                                <m:t>4</m:t>
                              </m:r>
                            </m:den>
                          </m:f>
                        </m:e>
                      </m:d>
                      <m:r>
                        <a:rPr lang="vi-VN" sz="2400" i="0">
                          <a:solidFill>
                            <a:schemeClr val="bg1"/>
                          </a:solidFill>
                          <a:latin typeface="Cambria Math" panose="02040503050406030204" pitchFamily="18" charset="0"/>
                        </a:rPr>
                        <m:t>=</m:t>
                      </m:r>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oMath>
                  </m:oMathPara>
                </a14:m>
                <a:endParaRPr lang="vi-VN" sz="2400" dirty="0">
                  <a:solidFill>
                    <a:schemeClr val="bg1"/>
                  </a:solidFill>
                  <a:latin typeface="+mj-lt"/>
                </a:endParaRPr>
              </a:p>
            </p:txBody>
          </p:sp>
        </mc:Choice>
        <mc:Fallback xmlns="">
          <p:sp>
            <p:nvSpPr>
              <p:cNvPr id="87" name="TextBox 86">
                <a:extLst>
                  <a:ext uri="{FF2B5EF4-FFF2-40B4-BE49-F238E27FC236}">
                    <a16:creationId xmlns:a16="http://schemas.microsoft.com/office/drawing/2014/main" id="{5E4FFA67-4707-F799-382A-2876D37FB0BB}"/>
                  </a:ext>
                </a:extLst>
              </p:cNvPr>
              <p:cNvSpPr txBox="1">
                <a:spLocks noRot="1" noChangeAspect="1" noMove="1" noResize="1" noEditPoints="1" noAdjustHandles="1" noChangeArrowheads="1" noChangeShapeType="1" noTextEdit="1"/>
              </p:cNvSpPr>
              <p:nvPr/>
            </p:nvSpPr>
            <p:spPr>
              <a:xfrm>
                <a:off x="3086600" y="4718152"/>
                <a:ext cx="2104261" cy="745460"/>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D629A60B-39DA-CB2E-4455-A893B8592D1B}"/>
                  </a:ext>
                </a:extLst>
              </p:cNvPr>
              <p:cNvSpPr txBox="1"/>
              <p:nvPr/>
            </p:nvSpPr>
            <p:spPr>
              <a:xfrm>
                <a:off x="4877555" y="4598591"/>
                <a:ext cx="2346025"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5</m:t>
                              </m:r>
                              <m:r>
                                <a:rPr lang="vi-VN" sz="2400" i="1">
                                  <a:solidFill>
                                    <a:schemeClr val="bg1"/>
                                  </a:solidFill>
                                  <a:latin typeface="Cambria Math" panose="02040503050406030204" pitchFamily="18" charset="0"/>
                                </a:rPr>
                                <m:t>𝜋</m:t>
                              </m:r>
                            </m:num>
                            <m:den>
                              <m:r>
                                <a:rPr lang="vi-VN" sz="2400" i="0">
                                  <a:solidFill>
                                    <a:schemeClr val="bg1"/>
                                  </a:solidFill>
                                  <a:latin typeface="Cambria Math" panose="02040503050406030204" pitchFamily="18" charset="0"/>
                                </a:rPr>
                                <m:t>4</m:t>
                              </m:r>
                            </m:den>
                          </m:f>
                        </m:e>
                      </m:d>
                      <m:r>
                        <a:rPr lang="vi-VN" sz="2400" i="0">
                          <a:solidFill>
                            <a:schemeClr val="bg1"/>
                          </a:solidFill>
                          <a:latin typeface="Cambria Math" panose="02040503050406030204" pitchFamily="18" charset="0"/>
                        </a:rPr>
                        <m:t>=−</m:t>
                      </m:r>
                      <m:rad>
                        <m:radPr>
                          <m:degHide m:val="on"/>
                          <m:ctrlPr>
                            <a:rPr lang="vi-VN" sz="2400" i="1">
                              <a:solidFill>
                                <a:schemeClr val="bg1"/>
                              </a:solidFill>
                              <a:latin typeface="Cambria Math" panose="02040503050406030204" pitchFamily="18" charset="0"/>
                            </a:rPr>
                          </m:ctrlPr>
                        </m:radPr>
                        <m:deg/>
                        <m:e>
                          <m:r>
                            <a:rPr lang="vi-VN" sz="2400" i="0">
                              <a:solidFill>
                                <a:schemeClr val="bg1"/>
                              </a:solidFill>
                              <a:latin typeface="Cambria Math" panose="02040503050406030204" pitchFamily="18" charset="0"/>
                            </a:rPr>
                            <m:t>2</m:t>
                          </m:r>
                        </m:e>
                      </m:rad>
                    </m:oMath>
                  </m:oMathPara>
                </a14:m>
                <a:endParaRPr lang="vi-VN" sz="2400" dirty="0">
                  <a:solidFill>
                    <a:schemeClr val="bg1"/>
                  </a:solidFill>
                  <a:latin typeface="+mj-lt"/>
                </a:endParaRPr>
              </a:p>
            </p:txBody>
          </p:sp>
        </mc:Choice>
        <mc:Fallback xmlns="">
          <p:sp>
            <p:nvSpPr>
              <p:cNvPr id="88" name="TextBox 87">
                <a:extLst>
                  <a:ext uri="{FF2B5EF4-FFF2-40B4-BE49-F238E27FC236}">
                    <a16:creationId xmlns:a16="http://schemas.microsoft.com/office/drawing/2014/main" id="{D629A60B-39DA-CB2E-4455-A893B8592D1B}"/>
                  </a:ext>
                </a:extLst>
              </p:cNvPr>
              <p:cNvSpPr txBox="1">
                <a:spLocks noRot="1" noChangeAspect="1" noMove="1" noResize="1" noEditPoints="1" noAdjustHandles="1" noChangeArrowheads="1" noChangeShapeType="1" noTextEdit="1"/>
              </p:cNvSpPr>
              <p:nvPr/>
            </p:nvSpPr>
            <p:spPr>
              <a:xfrm>
                <a:off x="4877555" y="4598591"/>
                <a:ext cx="2346025" cy="922176"/>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E256496-967A-377F-E41A-4C76054DAF3A}"/>
                  </a:ext>
                </a:extLst>
              </p:cNvPr>
              <p:cNvSpPr txBox="1"/>
              <p:nvPr/>
            </p:nvSpPr>
            <p:spPr>
              <a:xfrm>
                <a:off x="4587042" y="5784161"/>
                <a:ext cx="4084094" cy="683713"/>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89" name="TextBox 88">
                <a:extLst>
                  <a:ext uri="{FF2B5EF4-FFF2-40B4-BE49-F238E27FC236}">
                    <a16:creationId xmlns:a16="http://schemas.microsoft.com/office/drawing/2014/main" id="{3E256496-967A-377F-E41A-4C76054DAF3A}"/>
                  </a:ext>
                </a:extLst>
              </p:cNvPr>
              <p:cNvSpPr txBox="1">
                <a:spLocks noRot="1" noChangeAspect="1" noMove="1" noResize="1" noEditPoints="1" noAdjustHandles="1" noChangeArrowheads="1" noChangeShapeType="1" noTextEdit="1"/>
              </p:cNvSpPr>
              <p:nvPr/>
            </p:nvSpPr>
            <p:spPr>
              <a:xfrm>
                <a:off x="4587042" y="5784161"/>
                <a:ext cx="4084094" cy="683713"/>
              </a:xfrm>
              <a:prstGeom prst="rect">
                <a:avLst/>
              </a:prstGeom>
              <a:blipFill>
                <a:blip r:embed="rId22"/>
                <a:stretch>
                  <a:fillRect b="-6250"/>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41D19D50-616D-1F82-C922-D083097E7C1C}"/>
              </a:ext>
            </a:extLst>
          </p:cNvPr>
          <p:cNvSpPr txBox="1"/>
          <p:nvPr/>
        </p:nvSpPr>
        <p:spPr>
          <a:xfrm>
            <a:off x="8797898" y="339800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422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P spid="33" grpId="0"/>
      <p:bldP spid="34" grpId="0"/>
      <p:bldP spid="36" grpId="0"/>
      <p:bldP spid="38" grpId="0"/>
      <p:bldP spid="40" grpId="0"/>
      <p:bldP spid="41" grpId="0"/>
      <p:bldP spid="42" grpId="0"/>
      <p:bldP spid="45" grpId="0"/>
      <p:bldP spid="46" grpId="0"/>
      <p:bldP spid="47" grpId="0"/>
      <p:bldP spid="48" grpId="0"/>
      <p:bldP spid="51" grpId="0"/>
      <p:bldP spid="52" grpId="0" animBg="1"/>
      <p:bldP spid="53" grpId="0" animBg="1"/>
      <p:bldP spid="54" grpId="0" animBg="1"/>
      <p:bldP spid="57" grpId="0" animBg="1"/>
      <p:bldP spid="61" grpId="0" animBg="1"/>
      <p:bldP spid="66" grpId="0"/>
      <p:bldP spid="69" grpId="0" animBg="1"/>
      <p:bldP spid="79" grpId="0" animBg="1"/>
      <p:bldP spid="80" grpId="0" animBg="1"/>
      <p:bldP spid="81" grpId="0" animBg="1"/>
      <p:bldP spid="82" grpId="0" animBg="1"/>
      <p:bldP spid="84" grpId="0"/>
      <p:bldP spid="85"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21" name="TextBox 20">
            <a:extLst>
              <a:ext uri="{FF2B5EF4-FFF2-40B4-BE49-F238E27FC236}">
                <a16:creationId xmlns:a16="http://schemas.microsoft.com/office/drawing/2014/main" id="{EAF6A956-623F-E571-131F-99DC8F638989}"/>
              </a:ext>
            </a:extLst>
          </p:cNvPr>
          <p:cNvSpPr txBox="1"/>
          <p:nvPr/>
        </p:nvSpPr>
        <p:spPr>
          <a:xfrm>
            <a:off x="191462" y="1435733"/>
            <a:ext cx="9922504" cy="460895"/>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các hàm số sau:</a:t>
            </a:r>
          </a:p>
        </p:txBody>
      </p:sp>
      <p:sp>
        <p:nvSpPr>
          <p:cNvPr id="22" name="Rectangle: Rounded Corners 21">
            <a:extLst>
              <a:ext uri="{FF2B5EF4-FFF2-40B4-BE49-F238E27FC236}">
                <a16:creationId xmlns:a16="http://schemas.microsoft.com/office/drawing/2014/main" id="{8C423DE9-C1FD-E953-4C09-0134E424AD26}"/>
              </a:ext>
            </a:extLst>
          </p:cNvPr>
          <p:cNvSpPr/>
          <p:nvPr/>
        </p:nvSpPr>
        <p:spPr>
          <a:xfrm>
            <a:off x="191462" y="1435733"/>
            <a:ext cx="11690908" cy="88917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396D443-5D6D-463B-EBEB-DB75FDE888F2}"/>
                  </a:ext>
                </a:extLst>
              </p:cNvPr>
              <p:cNvSpPr txBox="1"/>
              <p:nvPr/>
            </p:nvSpPr>
            <p:spPr>
              <a:xfrm>
                <a:off x="228170" y="1784113"/>
                <a:ext cx="11229137"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6396D443-5D6D-463B-EBEB-DB75FDE888F2}"/>
                  </a:ext>
                </a:extLst>
              </p:cNvPr>
              <p:cNvSpPr txBox="1">
                <a:spLocks noRot="1" noChangeAspect="1" noMove="1" noResize="1" noEditPoints="1" noAdjustHandles="1" noChangeArrowheads="1" noChangeShapeType="1" noTextEdit="1"/>
              </p:cNvSpPr>
              <p:nvPr/>
            </p:nvSpPr>
            <p:spPr>
              <a:xfrm>
                <a:off x="228170" y="1784113"/>
                <a:ext cx="11229137" cy="466859"/>
              </a:xfrm>
              <a:prstGeom prst="rect">
                <a:avLst/>
              </a:prstGeom>
              <a:blipFill>
                <a:blip r:embed="rId2"/>
                <a:stretch>
                  <a:fillRect l="-814" t="-10526" r="-869" b="-28947"/>
                </a:stretch>
              </a:blipFill>
            </p:spPr>
            <p:txBody>
              <a:bodyPr/>
              <a:lstStyle/>
              <a:p>
                <a:r>
                  <a:rPr lang="vi-VN">
                    <a:noFill/>
                  </a:rPr>
                  <a:t> </a:t>
                </a:r>
              </a:p>
            </p:txBody>
          </p:sp>
        </mc:Fallback>
      </mc:AlternateContent>
      <p:sp>
        <p:nvSpPr>
          <p:cNvPr id="26" name="TextBox 25">
            <a:extLst>
              <a:ext uri="{FF2B5EF4-FFF2-40B4-BE49-F238E27FC236}">
                <a16:creationId xmlns:a16="http://schemas.microsoft.com/office/drawing/2014/main" id="{C822DCB1-0F34-A3F2-8E06-40C46FA52973}"/>
              </a:ext>
            </a:extLst>
          </p:cNvPr>
          <p:cNvSpPr txBox="1"/>
          <p:nvPr/>
        </p:nvSpPr>
        <p:spPr>
          <a:xfrm>
            <a:off x="116037" y="232491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2C5906B-3C12-064F-1EFD-E6E0BED46794}"/>
                  </a:ext>
                </a:extLst>
              </p:cNvPr>
              <p:cNvSpPr txBox="1"/>
              <p:nvPr/>
            </p:nvSpPr>
            <p:spPr>
              <a:xfrm>
                <a:off x="191462" y="2735503"/>
                <a:ext cx="3056140"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endParaRPr lang="vi-VN" sz="2400" dirty="0"/>
              </a:p>
            </p:txBody>
          </p:sp>
        </mc:Choice>
        <mc:Fallback xmlns="">
          <p:sp>
            <p:nvSpPr>
              <p:cNvPr id="28" name="TextBox 27">
                <a:extLst>
                  <a:ext uri="{FF2B5EF4-FFF2-40B4-BE49-F238E27FC236}">
                    <a16:creationId xmlns:a16="http://schemas.microsoft.com/office/drawing/2014/main" id="{72C5906B-3C12-064F-1EFD-E6E0BED46794}"/>
                  </a:ext>
                </a:extLst>
              </p:cNvPr>
              <p:cNvSpPr txBox="1">
                <a:spLocks noRot="1" noChangeAspect="1" noMove="1" noResize="1" noEditPoints="1" noAdjustHandles="1" noChangeArrowheads="1" noChangeShapeType="1" noTextEdit="1"/>
              </p:cNvSpPr>
              <p:nvPr/>
            </p:nvSpPr>
            <p:spPr>
              <a:xfrm>
                <a:off x="191462" y="2735503"/>
                <a:ext cx="3056140" cy="461665"/>
              </a:xfrm>
              <a:prstGeom prst="rect">
                <a:avLst/>
              </a:prstGeom>
              <a:blipFill>
                <a:blip r:embed="rId3"/>
                <a:stretch>
                  <a:fillRect l="-298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FBF8CBE-99A3-D2CB-AFFF-1B34846F3E6E}"/>
                  </a:ext>
                </a:extLst>
              </p:cNvPr>
              <p:cNvSpPr txBox="1"/>
              <p:nvPr/>
            </p:nvSpPr>
            <p:spPr>
              <a:xfrm>
                <a:off x="2959612" y="2726364"/>
                <a:ext cx="14445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BFBF8CBE-99A3-D2CB-AFFF-1B34846F3E6E}"/>
                  </a:ext>
                </a:extLst>
              </p:cNvPr>
              <p:cNvSpPr txBox="1">
                <a:spLocks noRot="1" noChangeAspect="1" noMove="1" noResize="1" noEditPoints="1" noAdjustHandles="1" noChangeArrowheads="1" noChangeShapeType="1" noTextEdit="1"/>
              </p:cNvSpPr>
              <p:nvPr/>
            </p:nvSpPr>
            <p:spPr>
              <a:xfrm>
                <a:off x="2959612" y="2726364"/>
                <a:ext cx="1444559" cy="461665"/>
              </a:xfrm>
              <a:prstGeom prst="rect">
                <a:avLst/>
              </a:prstGeom>
              <a:blipFill>
                <a:blip r:embed="rId4"/>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EC65456-8E36-FBB0-5273-09A568EFE332}"/>
                  </a:ext>
                </a:extLst>
              </p:cNvPr>
              <p:cNvSpPr txBox="1"/>
              <p:nvPr/>
            </p:nvSpPr>
            <p:spPr>
              <a:xfrm>
                <a:off x="405404" y="3178693"/>
                <a:ext cx="300710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smtClean="0">
                          <a:solidFill>
                            <a:schemeClr val="bg1"/>
                          </a:solidFill>
                          <a:latin typeface="Cambria Math" panose="020405030504060302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6</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5</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0EC65456-8E36-FBB0-5273-09A568EFE332}"/>
                  </a:ext>
                </a:extLst>
              </p:cNvPr>
              <p:cNvSpPr txBox="1">
                <a:spLocks noRot="1" noChangeAspect="1" noMove="1" noResize="1" noEditPoints="1" noAdjustHandles="1" noChangeArrowheads="1" noChangeShapeType="1" noTextEdit="1"/>
              </p:cNvSpPr>
              <p:nvPr/>
            </p:nvSpPr>
            <p:spPr>
              <a:xfrm>
                <a:off x="405404" y="3178693"/>
                <a:ext cx="3007102" cy="461665"/>
              </a:xfrm>
              <a:prstGeom prst="rect">
                <a:avLst/>
              </a:prstGeom>
              <a:blipFill>
                <a:blip r:embed="rId5"/>
                <a:stretch>
                  <a:fillRect/>
                </a:stretch>
              </a:blipFill>
            </p:spPr>
            <p:txBody>
              <a:bodyPr/>
              <a:lstStyle/>
              <a:p>
                <a:r>
                  <a:rPr lang="vi-VN">
                    <a:noFill/>
                  </a:rPr>
                  <a:t> </a:t>
                </a:r>
              </a:p>
            </p:txBody>
          </p:sp>
        </mc:Fallback>
      </mc:AlternateContent>
      <p:sp>
        <p:nvSpPr>
          <p:cNvPr id="32" name="TextBox 31">
            <a:extLst>
              <a:ext uri="{FF2B5EF4-FFF2-40B4-BE49-F238E27FC236}">
                <a16:creationId xmlns:a16="http://schemas.microsoft.com/office/drawing/2014/main" id="{886EF3C5-B602-05A5-0D23-F0B1DA4CBF1F}"/>
              </a:ext>
            </a:extLst>
          </p:cNvPr>
          <p:cNvSpPr txBox="1"/>
          <p:nvPr/>
        </p:nvSpPr>
        <p:spPr>
          <a:xfrm>
            <a:off x="3323027" y="3169554"/>
            <a:ext cx="1821935" cy="461665"/>
          </a:xfrm>
          <a:prstGeom prst="rect">
            <a:avLst/>
          </a:prstGeom>
          <a:noFill/>
        </p:spPr>
        <p:txBody>
          <a:bodyPr wrap="square">
            <a:spAutoFit/>
          </a:bodyPr>
          <a:lstStyle/>
          <a:p>
            <a:pPr>
              <a:spcAft>
                <a:spcPts val="800"/>
              </a:spcAft>
            </a:pPr>
            <a:r>
              <a:rPr lang="vi-VN" sz="2400" b="1" i="1" dirty="0">
                <a:solidFill>
                  <a:srgbClr val="FFFF00"/>
                </a:solidFill>
                <a:latin typeface="+mj-lt"/>
                <a:ea typeface="Tahoma" pitchFamily="34" charset="0"/>
                <a:cs typeface="Tahoma" pitchFamily="34" charset="0"/>
              </a:rPr>
              <a:t>Vô nghiệm</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E977468-E279-1133-20A3-DDC4F2CF4F50}"/>
                  </a:ext>
                </a:extLst>
              </p:cNvPr>
              <p:cNvSpPr txBox="1"/>
              <p:nvPr/>
            </p:nvSpPr>
            <p:spPr>
              <a:xfrm>
                <a:off x="427943" y="3697834"/>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2</m:t>
                      </m:r>
                    </m:oMath>
                  </m:oMathPara>
                </a14:m>
                <a:endParaRPr lang="vi-VN" sz="2400" dirty="0">
                  <a:solidFill>
                    <a:schemeClr val="bg1"/>
                  </a:solidFill>
                  <a:latin typeface="+mj-lt"/>
                </a:endParaRPr>
              </a:p>
            </p:txBody>
          </p:sp>
        </mc:Choice>
        <mc:Fallback xmlns="">
          <p:sp>
            <p:nvSpPr>
              <p:cNvPr id="33" name="TextBox 32">
                <a:extLst>
                  <a:ext uri="{FF2B5EF4-FFF2-40B4-BE49-F238E27FC236}">
                    <a16:creationId xmlns:a16="http://schemas.microsoft.com/office/drawing/2014/main" id="{8E977468-E279-1133-20A3-DDC4F2CF4F50}"/>
                  </a:ext>
                </a:extLst>
              </p:cNvPr>
              <p:cNvSpPr txBox="1">
                <a:spLocks noRot="1" noChangeAspect="1" noMove="1" noResize="1" noEditPoints="1" noAdjustHandles="1" noChangeArrowheads="1" noChangeShapeType="1" noTextEdit="1"/>
              </p:cNvSpPr>
              <p:nvPr/>
            </p:nvSpPr>
            <p:spPr>
              <a:xfrm>
                <a:off x="427943" y="3697834"/>
                <a:ext cx="1430351" cy="461665"/>
              </a:xfrm>
              <a:prstGeom prst="rect">
                <a:avLst/>
              </a:prstGeom>
              <a:blipFill>
                <a:blip r:embed="rId6"/>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9FDEE5C-564A-B028-AD05-A4F6BD04D8D8}"/>
                  </a:ext>
                </a:extLst>
              </p:cNvPr>
              <p:cNvSpPr txBox="1"/>
              <p:nvPr/>
            </p:nvSpPr>
            <p:spPr>
              <a:xfrm>
                <a:off x="423998" y="4728959"/>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16</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A9FDEE5C-564A-B028-AD05-A4F6BD04D8D8}"/>
                  </a:ext>
                </a:extLst>
              </p:cNvPr>
              <p:cNvSpPr txBox="1">
                <a:spLocks noRot="1" noChangeAspect="1" noMove="1" noResize="1" noEditPoints="1" noAdjustHandles="1" noChangeArrowheads="1" noChangeShapeType="1" noTextEdit="1"/>
              </p:cNvSpPr>
              <p:nvPr/>
            </p:nvSpPr>
            <p:spPr>
              <a:xfrm>
                <a:off x="423998" y="4728959"/>
                <a:ext cx="4556599" cy="526298"/>
              </a:xfrm>
              <a:prstGeom prst="rect">
                <a:avLst/>
              </a:prstGeom>
              <a:blipFill>
                <a:blip r:embed="rId7"/>
                <a:stretch>
                  <a:fillRect l="-2142" t="-4651" b="-1860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3605A30-C4A5-0662-CCBC-1D6BD26A25A5}"/>
                  </a:ext>
                </a:extLst>
              </p:cNvPr>
              <p:cNvSpPr txBox="1"/>
              <p:nvPr/>
            </p:nvSpPr>
            <p:spPr>
              <a:xfrm>
                <a:off x="373780" y="4216975"/>
                <a:ext cx="17535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2</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16</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23605A30-C4A5-0662-CCBC-1D6BD26A25A5}"/>
                  </a:ext>
                </a:extLst>
              </p:cNvPr>
              <p:cNvSpPr txBox="1">
                <a:spLocks noRot="1" noChangeAspect="1" noMove="1" noResize="1" noEditPoints="1" noAdjustHandles="1" noChangeArrowheads="1" noChangeShapeType="1" noTextEdit="1"/>
              </p:cNvSpPr>
              <p:nvPr/>
            </p:nvSpPr>
            <p:spPr>
              <a:xfrm>
                <a:off x="373780" y="4216975"/>
                <a:ext cx="1753542" cy="461665"/>
              </a:xfrm>
              <a:prstGeom prst="rect">
                <a:avLst/>
              </a:prstGeom>
              <a:blipFill>
                <a:blip r:embed="rId8"/>
                <a:stretch>
                  <a:fillRect b="-1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AE94FA3-4789-496A-25A0-4B60AC1FC3F9}"/>
                  </a:ext>
                </a:extLst>
              </p:cNvPr>
              <p:cNvSpPr txBox="1"/>
              <p:nvPr/>
            </p:nvSpPr>
            <p:spPr>
              <a:xfrm>
                <a:off x="1064712" y="5312259"/>
                <a:ext cx="3481050"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2AE94FA3-4789-496A-25A0-4B60AC1FC3F9}"/>
                  </a:ext>
                </a:extLst>
              </p:cNvPr>
              <p:cNvSpPr txBox="1">
                <a:spLocks noRot="1" noChangeAspect="1" noMove="1" noResize="1" noEditPoints="1" noAdjustHandles="1" noChangeArrowheads="1" noChangeShapeType="1" noTextEdit="1"/>
              </p:cNvSpPr>
              <p:nvPr/>
            </p:nvSpPr>
            <p:spPr>
              <a:xfrm>
                <a:off x="1064712" y="5312259"/>
                <a:ext cx="3481050" cy="628890"/>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59637DC-9F7B-5279-055A-15F9BF07101F}"/>
                  </a:ext>
                </a:extLst>
              </p:cNvPr>
              <p:cNvSpPr txBox="1"/>
              <p:nvPr/>
            </p:nvSpPr>
            <p:spPr>
              <a:xfrm>
                <a:off x="5481900" y="2651061"/>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b) </a:t>
                </a:r>
                <a14:m>
                  <m:oMath xmlns:m="http://schemas.openxmlformats.org/officeDocument/2006/math">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vi-VN" sz="2400" b="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p>
            </p:txBody>
          </p:sp>
        </mc:Choice>
        <mc:Fallback xmlns="">
          <p:sp>
            <p:nvSpPr>
              <p:cNvPr id="39" name="TextBox 38">
                <a:extLst>
                  <a:ext uri="{FF2B5EF4-FFF2-40B4-BE49-F238E27FC236}">
                    <a16:creationId xmlns:a16="http://schemas.microsoft.com/office/drawing/2014/main" id="{259637DC-9F7B-5279-055A-15F9BF07101F}"/>
                  </a:ext>
                </a:extLst>
              </p:cNvPr>
              <p:cNvSpPr txBox="1">
                <a:spLocks noRot="1" noChangeAspect="1" noMove="1" noResize="1" noEditPoints="1" noAdjustHandles="1" noChangeArrowheads="1" noChangeShapeType="1" noTextEdit="1"/>
              </p:cNvSpPr>
              <p:nvPr/>
            </p:nvSpPr>
            <p:spPr>
              <a:xfrm>
                <a:off x="5481900" y="2651061"/>
                <a:ext cx="6094378" cy="461665"/>
              </a:xfrm>
              <a:prstGeom prst="rect">
                <a:avLst/>
              </a:prstGeom>
              <a:blipFill>
                <a:blip r:embed="rId10"/>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E9F71D5-E912-C6C7-A1D0-B3DBAF7D41F0}"/>
                  </a:ext>
                </a:extLst>
              </p:cNvPr>
              <p:cNvSpPr txBox="1"/>
              <p:nvPr/>
            </p:nvSpPr>
            <p:spPr>
              <a:xfrm>
                <a:off x="5481900" y="3132368"/>
                <a:ext cx="413875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40" name="TextBox 39">
                <a:extLst>
                  <a:ext uri="{FF2B5EF4-FFF2-40B4-BE49-F238E27FC236}">
                    <a16:creationId xmlns:a16="http://schemas.microsoft.com/office/drawing/2014/main" id="{4E9F71D5-E912-C6C7-A1D0-B3DBAF7D41F0}"/>
                  </a:ext>
                </a:extLst>
              </p:cNvPr>
              <p:cNvSpPr txBox="1">
                <a:spLocks noRot="1" noChangeAspect="1" noMove="1" noResize="1" noEditPoints="1" noAdjustHandles="1" noChangeArrowheads="1" noChangeShapeType="1" noTextEdit="1"/>
              </p:cNvSpPr>
              <p:nvPr/>
            </p:nvSpPr>
            <p:spPr>
              <a:xfrm>
                <a:off x="5481900" y="3132368"/>
                <a:ext cx="4138755" cy="461665"/>
              </a:xfrm>
              <a:prstGeom prst="rect">
                <a:avLst/>
              </a:prstGeom>
              <a:blipFill>
                <a:blip r:embed="rId11"/>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731C2DF-E218-B4B5-2C5E-5DB14477F1D6}"/>
                  </a:ext>
                </a:extLst>
              </p:cNvPr>
              <p:cNvSpPr txBox="1"/>
              <p:nvPr/>
            </p:nvSpPr>
            <p:spPr>
              <a:xfrm>
                <a:off x="7268672" y="3640358"/>
                <a:ext cx="23519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smtClean="0">
                          <a:solidFill>
                            <a:schemeClr val="bg1"/>
                          </a:solidFill>
                          <a:latin typeface="Cambria Math" panose="020405030504060302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sup>
                      </m:sSup>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F731C2DF-E218-B4B5-2C5E-5DB14477F1D6}"/>
                  </a:ext>
                </a:extLst>
              </p:cNvPr>
              <p:cNvSpPr txBox="1">
                <a:spLocks noRot="1" noChangeAspect="1" noMove="1" noResize="1" noEditPoints="1" noAdjustHandles="1" noChangeArrowheads="1" noChangeShapeType="1" noTextEdit="1"/>
              </p:cNvSpPr>
              <p:nvPr/>
            </p:nvSpPr>
            <p:spPr>
              <a:xfrm>
                <a:off x="7268672" y="3640358"/>
                <a:ext cx="2351983"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8CBB816-713B-61A0-3EAD-DFEEB9131127}"/>
                  </a:ext>
                </a:extLst>
              </p:cNvPr>
              <p:cNvSpPr txBox="1"/>
              <p:nvPr/>
            </p:nvSpPr>
            <p:spPr>
              <a:xfrm>
                <a:off x="6107978" y="3627040"/>
                <a:ext cx="14445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68CBB816-713B-61A0-3EAD-DFEEB9131127}"/>
                  </a:ext>
                </a:extLst>
              </p:cNvPr>
              <p:cNvSpPr txBox="1">
                <a:spLocks noRot="1" noChangeAspect="1" noMove="1" noResize="1" noEditPoints="1" noAdjustHandles="1" noChangeArrowheads="1" noChangeShapeType="1" noTextEdit="1"/>
              </p:cNvSpPr>
              <p:nvPr/>
            </p:nvSpPr>
            <p:spPr>
              <a:xfrm>
                <a:off x="6107978" y="3627040"/>
                <a:ext cx="1444559" cy="461665"/>
              </a:xfrm>
              <a:prstGeom prst="rect">
                <a:avLst/>
              </a:prstGeom>
              <a:blipFill>
                <a:blip r:embed="rId13"/>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DBCF9FA-ED52-BB6B-6402-73BA1C2A131E}"/>
                  </a:ext>
                </a:extLst>
              </p:cNvPr>
              <p:cNvSpPr txBox="1"/>
              <p:nvPr/>
            </p:nvSpPr>
            <p:spPr>
              <a:xfrm>
                <a:off x="9153624" y="3640358"/>
                <a:ext cx="294117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smtClean="0">
                          <a:solidFill>
                            <a:schemeClr val="bg1"/>
                          </a:solidFill>
                          <a:latin typeface="Cambria Math" panose="02040503050406030204" pitchFamily="18" charset="0"/>
                        </a:rPr>
                        <m:t>⇔</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1;1]</m:t>
                      </m:r>
                    </m:oMath>
                  </m:oMathPara>
                </a14:m>
                <a:endParaRPr lang="vi-VN" sz="2400" dirty="0"/>
              </a:p>
            </p:txBody>
          </p:sp>
        </mc:Choice>
        <mc:Fallback xmlns="">
          <p:sp>
            <p:nvSpPr>
              <p:cNvPr id="43" name="TextBox 42">
                <a:extLst>
                  <a:ext uri="{FF2B5EF4-FFF2-40B4-BE49-F238E27FC236}">
                    <a16:creationId xmlns:a16="http://schemas.microsoft.com/office/drawing/2014/main" id="{9DBCF9FA-ED52-BB6B-6402-73BA1C2A131E}"/>
                  </a:ext>
                </a:extLst>
              </p:cNvPr>
              <p:cNvSpPr txBox="1">
                <a:spLocks noRot="1" noChangeAspect="1" noMove="1" noResize="1" noEditPoints="1" noAdjustHandles="1" noChangeArrowheads="1" noChangeShapeType="1" noTextEdit="1"/>
              </p:cNvSpPr>
              <p:nvPr/>
            </p:nvSpPr>
            <p:spPr>
              <a:xfrm>
                <a:off x="9153624" y="3640358"/>
                <a:ext cx="2941173" cy="461665"/>
              </a:xfrm>
              <a:prstGeom prst="rect">
                <a:avLst/>
              </a:prstGeom>
              <a:blipFill>
                <a:blip r:embed="rId14"/>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820C854-E07A-7E8B-EE0E-6E6DCEF9A22F}"/>
                  </a:ext>
                </a:extLst>
              </p:cNvPr>
              <p:cNvSpPr txBox="1"/>
              <p:nvPr/>
            </p:nvSpPr>
            <p:spPr>
              <a:xfrm>
                <a:off x="8183947" y="4529515"/>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1;</m:t>
                      </m:r>
                    </m:oMath>
                  </m:oMathPara>
                </a14:m>
                <a:endParaRPr lang="vi-VN" sz="2400" dirty="0">
                  <a:solidFill>
                    <a:schemeClr val="bg1"/>
                  </a:solidFill>
                  <a:latin typeface="+mj-lt"/>
                </a:endParaRPr>
              </a:p>
            </p:txBody>
          </p:sp>
        </mc:Choice>
        <mc:Fallback xmlns="">
          <p:sp>
            <p:nvSpPr>
              <p:cNvPr id="44" name="TextBox 43">
                <a:extLst>
                  <a:ext uri="{FF2B5EF4-FFF2-40B4-BE49-F238E27FC236}">
                    <a16:creationId xmlns:a16="http://schemas.microsoft.com/office/drawing/2014/main" id="{8820C854-E07A-7E8B-EE0E-6E6DCEF9A22F}"/>
                  </a:ext>
                </a:extLst>
              </p:cNvPr>
              <p:cNvSpPr txBox="1">
                <a:spLocks noRot="1" noChangeAspect="1" noMove="1" noResize="1" noEditPoints="1" noAdjustHandles="1" noChangeArrowheads="1" noChangeShapeType="1" noTextEdit="1"/>
              </p:cNvSpPr>
              <p:nvPr/>
            </p:nvSpPr>
            <p:spPr>
              <a:xfrm>
                <a:off x="8183947" y="4529515"/>
                <a:ext cx="1430351" cy="461665"/>
              </a:xfrm>
              <a:prstGeom prst="rect">
                <a:avLst/>
              </a:prstGeom>
              <a:blipFill>
                <a:blip r:embed="rId15"/>
                <a:stretch>
                  <a:fillRect l="-1282"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F74AA95-D2E7-7CCD-B3B3-B955F6DD08A4}"/>
                  </a:ext>
                </a:extLst>
              </p:cNvPr>
              <p:cNvSpPr txBox="1"/>
              <p:nvPr/>
            </p:nvSpPr>
            <p:spPr>
              <a:xfrm>
                <a:off x="5841283" y="5227484"/>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rPr>
                      <m:t>2</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𝑒</m:t>
                        </m:r>
                      </m:e>
                      <m:sup>
                        <m:r>
                          <a:rPr lang="vi-VN" sz="2400" i="1">
                            <a:solidFill>
                              <a:schemeClr val="bg1"/>
                            </a:solidFill>
                            <a:latin typeface="Cambria Math" panose="02040503050406030204" pitchFamily="18" charset="0"/>
                          </a:rPr>
                          <m:t>𝑥</m:t>
                        </m:r>
                      </m:sup>
                    </m:sSup>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1F74AA95-D2E7-7CCD-B3B3-B955F6DD08A4}"/>
                  </a:ext>
                </a:extLst>
              </p:cNvPr>
              <p:cNvSpPr txBox="1">
                <a:spLocks noRot="1" noChangeAspect="1" noMove="1" noResize="1" noEditPoints="1" noAdjustHandles="1" noChangeArrowheads="1" noChangeShapeType="1" noTextEdit="1"/>
              </p:cNvSpPr>
              <p:nvPr/>
            </p:nvSpPr>
            <p:spPr>
              <a:xfrm>
                <a:off x="5841283" y="5227484"/>
                <a:ext cx="4556599" cy="526298"/>
              </a:xfrm>
              <a:prstGeom prst="rect">
                <a:avLst/>
              </a:prstGeom>
              <a:blipFill>
                <a:blip r:embed="rId16"/>
                <a:stretch>
                  <a:fillRect l="-2005" t="-4651" b="-1860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0AAE581-AF4C-305D-0B92-2062E42851A4}"/>
                  </a:ext>
                </a:extLst>
              </p:cNvPr>
              <p:cNvSpPr txBox="1"/>
              <p:nvPr/>
            </p:nvSpPr>
            <p:spPr>
              <a:xfrm>
                <a:off x="10001309" y="4495265"/>
                <a:ext cx="14157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−1</m:t>
                          </m:r>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46" name="TextBox 45">
                <a:extLst>
                  <a:ext uri="{FF2B5EF4-FFF2-40B4-BE49-F238E27FC236}">
                    <a16:creationId xmlns:a16="http://schemas.microsoft.com/office/drawing/2014/main" id="{20AAE581-AF4C-305D-0B92-2062E42851A4}"/>
                  </a:ext>
                </a:extLst>
              </p:cNvPr>
              <p:cNvSpPr txBox="1">
                <a:spLocks noRot="1" noChangeAspect="1" noMove="1" noResize="1" noEditPoints="1" noAdjustHandles="1" noChangeArrowheads="1" noChangeShapeType="1" noTextEdit="1"/>
              </p:cNvSpPr>
              <p:nvPr/>
            </p:nvSpPr>
            <p:spPr>
              <a:xfrm>
                <a:off x="10001309" y="4495265"/>
                <a:ext cx="1415747" cy="461665"/>
              </a:xfrm>
              <a:prstGeom prst="rect">
                <a:avLst/>
              </a:prstGeom>
              <a:blipFill>
                <a:blip r:embed="rId17"/>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DA09948-50B1-B097-D0E2-261D97D2C620}"/>
                  </a:ext>
                </a:extLst>
              </p:cNvPr>
              <p:cNvSpPr txBox="1"/>
              <p:nvPr/>
            </p:nvSpPr>
            <p:spPr>
              <a:xfrm>
                <a:off x="6520259" y="5802196"/>
                <a:ext cx="3481050"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6DA09948-50B1-B097-D0E2-261D97D2C620}"/>
                  </a:ext>
                </a:extLst>
              </p:cNvPr>
              <p:cNvSpPr txBox="1">
                <a:spLocks noRot="1" noChangeAspect="1" noMove="1" noResize="1" noEditPoints="1" noAdjustHandles="1" noChangeArrowheads="1" noChangeShapeType="1" noTextEdit="1"/>
              </p:cNvSpPr>
              <p:nvPr/>
            </p:nvSpPr>
            <p:spPr>
              <a:xfrm>
                <a:off x="6520259" y="5802196"/>
                <a:ext cx="3481050" cy="628890"/>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E9AAF76-CE4D-B353-1689-85624502C6DB}"/>
                  </a:ext>
                </a:extLst>
              </p:cNvPr>
              <p:cNvSpPr txBox="1"/>
              <p:nvPr/>
            </p:nvSpPr>
            <p:spPr>
              <a:xfrm>
                <a:off x="10999883" y="4366644"/>
                <a:ext cx="992671" cy="679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ox>
                        <m:boxPr>
                          <m:ctrlPr>
                            <a:rPr lang="vi-VN" sz="3200" i="1" smtClean="0">
                              <a:solidFill>
                                <a:schemeClr val="bg1"/>
                              </a:solidFill>
                              <a:latin typeface="Cambria Math" panose="02040503050406030204" pitchFamily="18" charset="0"/>
                            </a:rPr>
                          </m:ctrlPr>
                        </m:boxPr>
                        <m:e>
                          <m:argPr>
                            <m:argSz m:val="-1"/>
                          </m:argPr>
                          <m:f>
                            <m:fPr>
                              <m:ctrlPr>
                                <a:rPr lang="vi-VN" sz="3200" i="1" smtClean="0">
                                  <a:solidFill>
                                    <a:schemeClr val="bg1"/>
                                  </a:solidFill>
                                  <a:latin typeface="Cambria Math" panose="02040503050406030204" pitchFamily="18" charset="0"/>
                                </a:rPr>
                              </m:ctrlPr>
                            </m:fPr>
                            <m:num>
                              <m:r>
                                <a:rPr lang="vi-VN" sz="3200" b="0" i="1" smtClean="0">
                                  <a:solidFill>
                                    <a:schemeClr val="bg1"/>
                                  </a:solidFill>
                                  <a:latin typeface="Cambria Math" panose="02040503050406030204" pitchFamily="18" charset="0"/>
                                </a:rPr>
                                <m:t>2</m:t>
                              </m:r>
                            </m:num>
                            <m:den>
                              <m:sSup>
                                <m:sSupPr>
                                  <m:ctrlPr>
                                    <a:rPr lang="vi-VN" sz="3200" i="1" smtClean="0">
                                      <a:solidFill>
                                        <a:schemeClr val="bg1"/>
                                      </a:solidFill>
                                      <a:latin typeface="Cambria Math" panose="02040503050406030204" pitchFamily="18" charset="0"/>
                                    </a:rPr>
                                  </m:ctrlPr>
                                </m:sSupPr>
                                <m:e>
                                  <m:r>
                                    <a:rPr lang="vi-VN" sz="3200" b="0" i="1" smtClean="0">
                                      <a:solidFill>
                                        <a:schemeClr val="bg1"/>
                                      </a:solidFill>
                                      <a:latin typeface="Cambria Math" panose="02040503050406030204" pitchFamily="18" charset="0"/>
                                    </a:rPr>
                                    <m:t>𝑒</m:t>
                                  </m:r>
                                </m:e>
                                <m:sup>
                                  <m:r>
                                    <a:rPr lang="vi-VN" sz="3200" b="0" i="1" smtClean="0">
                                      <a:solidFill>
                                        <a:schemeClr val="bg1"/>
                                      </a:solidFill>
                                      <a:latin typeface="Cambria Math" panose="02040503050406030204" pitchFamily="18" charset="0"/>
                                    </a:rPr>
                                    <m:t>𝑥</m:t>
                                  </m:r>
                                </m:sup>
                              </m:sSup>
                            </m:den>
                          </m:f>
                        </m:e>
                      </m:box>
                    </m:oMath>
                  </m:oMathPara>
                </a14:m>
                <a:endParaRPr lang="vi-VN" sz="3200" dirty="0"/>
              </a:p>
            </p:txBody>
          </p:sp>
        </mc:Choice>
        <mc:Fallback xmlns="">
          <p:sp>
            <p:nvSpPr>
              <p:cNvPr id="49" name="TextBox 48">
                <a:extLst>
                  <a:ext uri="{FF2B5EF4-FFF2-40B4-BE49-F238E27FC236}">
                    <a16:creationId xmlns:a16="http://schemas.microsoft.com/office/drawing/2014/main" id="{DE9AAF76-CE4D-B353-1689-85624502C6DB}"/>
                  </a:ext>
                </a:extLst>
              </p:cNvPr>
              <p:cNvSpPr txBox="1">
                <a:spLocks noRot="1" noChangeAspect="1" noMove="1" noResize="1" noEditPoints="1" noAdjustHandles="1" noChangeArrowheads="1" noChangeShapeType="1" noTextEdit="1"/>
              </p:cNvSpPr>
              <p:nvPr/>
            </p:nvSpPr>
            <p:spPr>
              <a:xfrm>
                <a:off x="10999883" y="4366644"/>
                <a:ext cx="992671" cy="679994"/>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243BC03-9285-79BA-3861-338BF5729001}"/>
                  </a:ext>
                </a:extLst>
              </p:cNvPr>
              <p:cNvSpPr txBox="1"/>
              <p:nvPr/>
            </p:nvSpPr>
            <p:spPr>
              <a:xfrm>
                <a:off x="5754619" y="4535500"/>
                <a:ext cx="20351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𝑦</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1</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2</m:t>
                      </m:r>
                      <m:sSup>
                        <m:sSupPr>
                          <m:ctrlPr>
                            <a:rPr lang="vi-VN" sz="2400" b="0" i="1" smtClean="0">
                              <a:solidFill>
                                <a:schemeClr val="bg1"/>
                              </a:solidFill>
                              <a:latin typeface="Cambria Math" panose="02040503050406030204" pitchFamily="18" charset="0"/>
                            </a:rPr>
                          </m:ctrlPr>
                        </m:sSupPr>
                        <m:e>
                          <m:r>
                            <a:rPr lang="vi-VN" sz="2400" b="0" i="1" smtClean="0">
                              <a:solidFill>
                                <a:schemeClr val="bg1"/>
                              </a:solidFill>
                              <a:latin typeface="Cambria Math" panose="02040503050406030204" pitchFamily="18" charset="0"/>
                            </a:rPr>
                            <m:t>𝑒</m:t>
                          </m:r>
                        </m:e>
                        <m:sup>
                          <m:r>
                            <a:rPr lang="vi-VN" sz="2400" b="0" i="1" smtClean="0">
                              <a:solidFill>
                                <a:schemeClr val="bg1"/>
                              </a:solidFill>
                              <a:latin typeface="Cambria Math" panose="02040503050406030204" pitchFamily="18" charset="0"/>
                            </a:rPr>
                            <m:t>𝑥</m:t>
                          </m:r>
                        </m:sup>
                      </m:sSup>
                      <m:r>
                        <a:rPr lang="vi-VN" sz="2400" b="0" i="0" smtClean="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0" name="TextBox 49">
                <a:extLst>
                  <a:ext uri="{FF2B5EF4-FFF2-40B4-BE49-F238E27FC236}">
                    <a16:creationId xmlns:a16="http://schemas.microsoft.com/office/drawing/2014/main" id="{5243BC03-9285-79BA-3861-338BF5729001}"/>
                  </a:ext>
                </a:extLst>
              </p:cNvPr>
              <p:cNvSpPr txBox="1">
                <a:spLocks noRot="1" noChangeAspect="1" noMove="1" noResize="1" noEditPoints="1" noAdjustHandles="1" noChangeArrowheads="1" noChangeShapeType="1" noTextEdit="1"/>
              </p:cNvSpPr>
              <p:nvPr/>
            </p:nvSpPr>
            <p:spPr>
              <a:xfrm>
                <a:off x="5754619" y="4535500"/>
                <a:ext cx="2035140" cy="461665"/>
              </a:xfrm>
              <a:prstGeom prst="rect">
                <a:avLst/>
              </a:prstGeom>
              <a:blipFill>
                <a:blip r:embed="rId20"/>
                <a:stretch>
                  <a:fillRect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9108CB8-CA4E-805C-7AFA-0DE24863E8D9}"/>
                  </a:ext>
                </a:extLst>
              </p:cNvPr>
              <p:cNvSpPr txBox="1"/>
              <p:nvPr/>
            </p:nvSpPr>
            <p:spPr>
              <a:xfrm>
                <a:off x="9466061" y="5703795"/>
                <a:ext cx="992671" cy="679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ox>
                        <m:boxPr>
                          <m:ctrlPr>
                            <a:rPr lang="vi-VN" sz="3200" i="1" smtClean="0">
                              <a:solidFill>
                                <a:schemeClr val="bg1"/>
                              </a:solidFill>
                              <a:latin typeface="Cambria Math" panose="02040503050406030204" pitchFamily="18" charset="0"/>
                            </a:rPr>
                          </m:ctrlPr>
                        </m:boxPr>
                        <m:e>
                          <m:argPr>
                            <m:argSz m:val="-1"/>
                          </m:argPr>
                          <m:f>
                            <m:fPr>
                              <m:ctrlPr>
                                <a:rPr lang="vi-VN" sz="3200" i="1" smtClean="0">
                                  <a:solidFill>
                                    <a:schemeClr val="bg1"/>
                                  </a:solidFill>
                                  <a:latin typeface="Cambria Math" panose="02040503050406030204" pitchFamily="18" charset="0"/>
                                </a:rPr>
                              </m:ctrlPr>
                            </m:fPr>
                            <m:num>
                              <m:r>
                                <a:rPr lang="vi-VN" sz="3200" b="0" i="1" smtClean="0">
                                  <a:solidFill>
                                    <a:schemeClr val="bg1"/>
                                  </a:solidFill>
                                  <a:latin typeface="Cambria Math" panose="02040503050406030204" pitchFamily="18" charset="0"/>
                                </a:rPr>
                                <m:t>2</m:t>
                              </m:r>
                            </m:num>
                            <m:den>
                              <m:sSup>
                                <m:sSupPr>
                                  <m:ctrlPr>
                                    <a:rPr lang="vi-VN" sz="3200" i="1" smtClean="0">
                                      <a:solidFill>
                                        <a:schemeClr val="bg1"/>
                                      </a:solidFill>
                                      <a:latin typeface="Cambria Math" panose="02040503050406030204" pitchFamily="18" charset="0"/>
                                    </a:rPr>
                                  </m:ctrlPr>
                                </m:sSupPr>
                                <m:e>
                                  <m:r>
                                    <a:rPr lang="vi-VN" sz="3200" b="0" i="1" smtClean="0">
                                      <a:solidFill>
                                        <a:schemeClr val="bg1"/>
                                      </a:solidFill>
                                      <a:latin typeface="Cambria Math" panose="02040503050406030204" pitchFamily="18" charset="0"/>
                                    </a:rPr>
                                    <m:t>𝑒</m:t>
                                  </m:r>
                                </m:e>
                                <m:sup>
                                  <m:r>
                                    <a:rPr lang="vi-VN" sz="3200" b="0" i="1" smtClean="0">
                                      <a:solidFill>
                                        <a:schemeClr val="bg1"/>
                                      </a:solidFill>
                                      <a:latin typeface="Cambria Math" panose="02040503050406030204" pitchFamily="18" charset="0"/>
                                    </a:rPr>
                                    <m:t>𝑥</m:t>
                                  </m:r>
                                </m:sup>
                              </m:sSup>
                            </m:den>
                          </m:f>
                        </m:e>
                      </m:box>
                    </m:oMath>
                  </m:oMathPara>
                </a14:m>
                <a:endParaRPr lang="vi-VN" sz="3200" dirty="0"/>
              </a:p>
            </p:txBody>
          </p:sp>
        </mc:Choice>
        <mc:Fallback xmlns="">
          <p:sp>
            <p:nvSpPr>
              <p:cNvPr id="53" name="TextBox 52">
                <a:extLst>
                  <a:ext uri="{FF2B5EF4-FFF2-40B4-BE49-F238E27FC236}">
                    <a16:creationId xmlns:a16="http://schemas.microsoft.com/office/drawing/2014/main" id="{69108CB8-CA4E-805C-7AFA-0DE24863E8D9}"/>
                  </a:ext>
                </a:extLst>
              </p:cNvPr>
              <p:cNvSpPr txBox="1">
                <a:spLocks noRot="1" noChangeAspect="1" noMove="1" noResize="1" noEditPoints="1" noAdjustHandles="1" noChangeArrowheads="1" noChangeShapeType="1" noTextEdit="1"/>
              </p:cNvSpPr>
              <p:nvPr/>
            </p:nvSpPr>
            <p:spPr>
              <a:xfrm>
                <a:off x="9466061" y="5703795"/>
                <a:ext cx="992671" cy="679994"/>
              </a:xfrm>
              <a:prstGeom prst="rect">
                <a:avLst/>
              </a:prstGeom>
              <a:blipFill>
                <a:blip r:embed="rId21"/>
                <a:stretch>
                  <a:fillRect/>
                </a:stretch>
              </a:blipFill>
            </p:spPr>
            <p:txBody>
              <a:bodyPr/>
              <a:lstStyle/>
              <a:p>
                <a:r>
                  <a:rPr lang="vi-VN">
                    <a:noFill/>
                  </a:rPr>
                  <a:t> </a:t>
                </a:r>
              </a:p>
            </p:txBody>
          </p:sp>
        </mc:Fallback>
      </mc:AlternateContent>
      <p:cxnSp>
        <p:nvCxnSpPr>
          <p:cNvPr id="55" name="Straight Connector 54">
            <a:extLst>
              <a:ext uri="{FF2B5EF4-FFF2-40B4-BE49-F238E27FC236}">
                <a16:creationId xmlns:a16="http://schemas.microsoft.com/office/drawing/2014/main" id="{FBDB9BFB-46CD-82EF-A916-3F02FD80759F}"/>
              </a:ext>
            </a:extLst>
          </p:cNvPr>
          <p:cNvCxnSpPr>
            <a:cxnSpLocks/>
          </p:cNvCxnSpPr>
          <p:nvPr/>
        </p:nvCxnSpPr>
        <p:spPr>
          <a:xfrm>
            <a:off x="5144962" y="2786575"/>
            <a:ext cx="7752" cy="3930399"/>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3" name="TextBox 2">
            <a:extLst>
              <a:ext uri="{FF2B5EF4-FFF2-40B4-BE49-F238E27FC236}">
                <a16:creationId xmlns:a16="http://schemas.microsoft.com/office/drawing/2014/main" id="{41D19D50-616D-1F82-C922-D083097E7C1C}"/>
              </a:ext>
            </a:extLst>
          </p:cNvPr>
          <p:cNvSpPr txBox="1"/>
          <p:nvPr/>
        </p:nvSpPr>
        <p:spPr>
          <a:xfrm>
            <a:off x="2818963" y="409196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904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P spid="33" grpId="0"/>
      <p:bldP spid="34" grpId="0"/>
      <p:bldP spid="35" grpId="0"/>
      <p:bldP spid="37" grpId="0"/>
      <p:bldP spid="39" grpId="0"/>
      <p:bldP spid="40" grpId="0"/>
      <p:bldP spid="41" grpId="0"/>
      <p:bldP spid="42" grpId="0"/>
      <p:bldP spid="43" grpId="0"/>
      <p:bldP spid="44" grpId="0"/>
      <p:bldP spid="45" grpId="0"/>
      <p:bldP spid="46" grpId="0"/>
      <p:bldP spid="47"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1</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40B15A01-7473-0160-7754-B8B225B26AF7}"/>
              </a:ext>
            </a:extLst>
          </p:cNvPr>
          <p:cNvSpPr/>
          <p:nvPr/>
        </p:nvSpPr>
        <p:spPr>
          <a:xfrm>
            <a:off x="171760" y="1396444"/>
            <a:ext cx="5904538" cy="47210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2487B6B-7CD2-1DD1-138B-0F088B6A17F2}"/>
              </a:ext>
            </a:extLst>
          </p:cNvPr>
          <p:cNvSpPr txBox="1"/>
          <p:nvPr/>
        </p:nvSpPr>
        <p:spPr>
          <a:xfrm>
            <a:off x="6163526" y="130457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8B8C136-EB60-5DFA-CBE0-2D154D283F12}"/>
                  </a:ext>
                </a:extLst>
              </p:cNvPr>
              <p:cNvSpPr txBox="1"/>
              <p:nvPr/>
            </p:nvSpPr>
            <p:spPr>
              <a:xfrm>
                <a:off x="463109" y="1501721"/>
                <a:ext cx="5321840" cy="4524315"/>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sự lây lan của một loại virus ở một địa phương có thể được mô hình hoá bằng hàm số</a:t>
                </a:r>
              </a:p>
              <a:p>
                <a:pPr algn="just"/>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người bị nhiễm bệnh (tính bằng trăm người)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thời gian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Hãy ước tính số người tối đa bị nhiễm bệnh ở địa phương đó.</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tốc độ lây lan của virus (còn gọi là tốc độ truyền bệnh). Hỏi virus sẽ lây lan nhanh nhất khi nào?</a:t>
                </a:r>
              </a:p>
            </p:txBody>
          </p:sp>
        </mc:Choice>
        <mc:Fallback xmlns="">
          <p:sp>
            <p:nvSpPr>
              <p:cNvPr id="23" name="TextBox 22">
                <a:extLst>
                  <a:ext uri="{FF2B5EF4-FFF2-40B4-BE49-F238E27FC236}">
                    <a16:creationId xmlns:a16="http://schemas.microsoft.com/office/drawing/2014/main" id="{08B8C136-EB60-5DFA-CBE0-2D154D283F12}"/>
                  </a:ext>
                </a:extLst>
              </p:cNvPr>
              <p:cNvSpPr txBox="1">
                <a:spLocks noRot="1" noChangeAspect="1" noMove="1" noResize="1" noEditPoints="1" noAdjustHandles="1" noChangeArrowheads="1" noChangeShapeType="1" noTextEdit="1"/>
              </p:cNvSpPr>
              <p:nvPr/>
            </p:nvSpPr>
            <p:spPr>
              <a:xfrm>
                <a:off x="463109" y="1501721"/>
                <a:ext cx="5321840" cy="4524315"/>
              </a:xfrm>
              <a:prstGeom prst="rect">
                <a:avLst/>
              </a:prstGeom>
              <a:blipFill>
                <a:blip r:embed="rId2"/>
                <a:stretch>
                  <a:fillRect l="-1833" t="-1077" r="-1718" b="-22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A3FE53A-2AAE-18DF-A0E8-3A9470F61114}"/>
                  </a:ext>
                </a:extLst>
              </p:cNvPr>
              <p:cNvSpPr txBox="1"/>
              <p:nvPr/>
            </p:nvSpPr>
            <p:spPr>
              <a:xfrm>
                <a:off x="6228419" y="1782437"/>
                <a:ext cx="3246322"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a)</a:t>
                </a:r>
                <a:r>
                  <a:rPr lang="vi-VN" sz="2400" kern="100" dirty="0">
                    <a:solidFill>
                      <a:schemeClr val="bg1"/>
                    </a:solidFill>
                    <a:effectLs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endParaRPr lang="vi-VN" sz="2400" dirty="0"/>
              </a:p>
            </p:txBody>
          </p:sp>
        </mc:Choice>
        <mc:Fallback xmlns="">
          <p:sp>
            <p:nvSpPr>
              <p:cNvPr id="25" name="TextBox 24">
                <a:extLst>
                  <a:ext uri="{FF2B5EF4-FFF2-40B4-BE49-F238E27FC236}">
                    <a16:creationId xmlns:a16="http://schemas.microsoft.com/office/drawing/2014/main" id="{2A3FE53A-2AAE-18DF-A0E8-3A9470F61114}"/>
                  </a:ext>
                </a:extLst>
              </p:cNvPr>
              <p:cNvSpPr txBox="1">
                <a:spLocks noRot="1" noChangeAspect="1" noMove="1" noResize="1" noEditPoints="1" noAdjustHandles="1" noChangeArrowheads="1" noChangeShapeType="1" noTextEdit="1"/>
              </p:cNvSpPr>
              <p:nvPr/>
            </p:nvSpPr>
            <p:spPr>
              <a:xfrm>
                <a:off x="6228419" y="1782437"/>
                <a:ext cx="3246322" cy="461665"/>
              </a:xfrm>
              <a:prstGeom prst="rect">
                <a:avLst/>
              </a:prstGeom>
              <a:blipFill>
                <a:blip r:embed="rId3"/>
                <a:stretch>
                  <a:fillRect l="-300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096390B-128A-194F-8CE5-DC6403254304}"/>
                  </a:ext>
                </a:extLst>
              </p:cNvPr>
              <p:cNvSpPr txBox="1"/>
              <p:nvPr/>
            </p:nvSpPr>
            <p:spPr>
              <a:xfrm>
                <a:off x="9243271" y="1781167"/>
                <a:ext cx="76718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26" name="TextBox 25">
                <a:extLst>
                  <a:ext uri="{FF2B5EF4-FFF2-40B4-BE49-F238E27FC236}">
                    <a16:creationId xmlns:a16="http://schemas.microsoft.com/office/drawing/2014/main" id="{D096390B-128A-194F-8CE5-DC6403254304}"/>
                  </a:ext>
                </a:extLst>
              </p:cNvPr>
              <p:cNvSpPr txBox="1">
                <a:spLocks noRot="1" noChangeAspect="1" noMove="1" noResize="1" noEditPoints="1" noAdjustHandles="1" noChangeArrowheads="1" noChangeShapeType="1" noTextEdit="1"/>
              </p:cNvSpPr>
              <p:nvPr/>
            </p:nvSpPr>
            <p:spPr>
              <a:xfrm>
                <a:off x="9243271" y="1781167"/>
                <a:ext cx="767181" cy="46166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C0EE97D-A7C5-B985-5456-C205061D319B}"/>
                  </a:ext>
                </a:extLst>
              </p:cNvPr>
              <p:cNvSpPr txBox="1"/>
              <p:nvPr/>
            </p:nvSpPr>
            <p:spPr>
              <a:xfrm>
                <a:off x="7000379" y="2242832"/>
                <a:ext cx="3288674"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𝑡</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e>
                            <m:e>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𝑡</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=8∈</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CC0EE97D-A7C5-B985-5456-C205061D319B}"/>
                  </a:ext>
                </a:extLst>
              </p:cNvPr>
              <p:cNvSpPr txBox="1">
                <a:spLocks noRot="1" noChangeAspect="1" noMove="1" noResize="1" noEditPoints="1" noAdjustHandles="1" noChangeArrowheads="1" noChangeShapeType="1" noTextEdit="1"/>
              </p:cNvSpPr>
              <p:nvPr/>
            </p:nvSpPr>
            <p:spPr>
              <a:xfrm>
                <a:off x="7000379" y="2242832"/>
                <a:ext cx="3288674" cy="91422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14E7293-D698-C6EC-33C9-8CB194F96291}"/>
                  </a:ext>
                </a:extLst>
              </p:cNvPr>
              <p:cNvSpPr txBox="1"/>
              <p:nvPr/>
            </p:nvSpPr>
            <p:spPr>
              <a:xfrm>
                <a:off x="6421559" y="3386619"/>
                <a:ext cx="143035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𝑁</m:t>
                      </m:r>
                      <m:d>
                        <m:dPr>
                          <m:ctrlPr>
                            <a:rPr lang="vi-VN" sz="2400" i="1">
                              <a:solidFill>
                                <a:schemeClr val="bg1"/>
                              </a:solidFill>
                              <a:latin typeface="Cambria Math" panose="02040503050406030204" pitchFamily="18" charset="0"/>
                            </a:rPr>
                          </m:ctrlPr>
                        </m:dPr>
                        <m:e>
                          <m:r>
                            <a:rPr lang="vi-VN" sz="2400" i="0">
                              <a:solidFill>
                                <a:schemeClr val="bg1"/>
                              </a:solidFill>
                              <a:latin typeface="Cambria Math" panose="02040503050406030204" pitchFamily="18" charset="0"/>
                            </a:rPr>
                            <m:t>0</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C14E7293-D698-C6EC-33C9-8CB194F96291}"/>
                  </a:ext>
                </a:extLst>
              </p:cNvPr>
              <p:cNvSpPr txBox="1">
                <a:spLocks noRot="1" noChangeAspect="1" noMove="1" noResize="1" noEditPoints="1" noAdjustHandles="1" noChangeArrowheads="1" noChangeShapeType="1" noTextEdit="1"/>
              </p:cNvSpPr>
              <p:nvPr/>
            </p:nvSpPr>
            <p:spPr>
              <a:xfrm>
                <a:off x="6421559" y="3386619"/>
                <a:ext cx="1430351"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F633D21-5036-0C43-04A2-1933E98A0F96}"/>
                  </a:ext>
                </a:extLst>
              </p:cNvPr>
              <p:cNvSpPr txBox="1"/>
              <p:nvPr/>
            </p:nvSpPr>
            <p:spPr>
              <a:xfrm>
                <a:off x="5842739" y="3930636"/>
                <a:ext cx="295887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𝑁</m:t>
                      </m:r>
                      <m:d>
                        <m:dPr>
                          <m:ctrlPr>
                            <a:rPr lang="vi-VN" sz="2400" i="1">
                              <a:solidFill>
                                <a:schemeClr val="bg1"/>
                              </a:solidFill>
                              <a:latin typeface="Cambria Math" panose="02040503050406030204" pitchFamily="18" charset="0"/>
                            </a:rPr>
                          </m:ctrlPr>
                        </m:dPr>
                        <m:e>
                          <m:r>
                            <a:rPr lang="vi-VN" sz="2400" b="0" i="0" smtClean="0">
                              <a:solidFill>
                                <a:schemeClr val="bg1"/>
                              </a:solidFill>
                              <a:latin typeface="Cambria Math" panose="02040503050406030204" pitchFamily="18" charset="0"/>
                            </a:rPr>
                            <m:t>8</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256</m:t>
                      </m:r>
                    </m:oMath>
                  </m:oMathPara>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6F633D21-5036-0C43-04A2-1933E98A0F96}"/>
                  </a:ext>
                </a:extLst>
              </p:cNvPr>
              <p:cNvSpPr txBox="1">
                <a:spLocks noRot="1" noChangeAspect="1" noMove="1" noResize="1" noEditPoints="1" noAdjustHandles="1" noChangeArrowheads="1" noChangeShapeType="1" noTextEdit="1"/>
              </p:cNvSpPr>
              <p:nvPr/>
            </p:nvSpPr>
            <p:spPr>
              <a:xfrm>
                <a:off x="5842739" y="3930636"/>
                <a:ext cx="2958872" cy="461665"/>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1CA21F0-FFE0-CDE2-2C19-13E8C14B121B}"/>
                  </a:ext>
                </a:extLst>
              </p:cNvPr>
              <p:cNvSpPr txBox="1"/>
              <p:nvPr/>
            </p:nvSpPr>
            <p:spPr>
              <a:xfrm>
                <a:off x="5764611" y="4522450"/>
                <a:ext cx="318500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𝑁</m:t>
                      </m:r>
                      <m:d>
                        <m:dPr>
                          <m:ctrlPr>
                            <a:rPr lang="vi-VN" sz="2400" i="1">
                              <a:solidFill>
                                <a:schemeClr val="bg1"/>
                              </a:solidFill>
                              <a:latin typeface="Cambria Math" panose="02040503050406030204" pitchFamily="18" charset="0"/>
                            </a:rPr>
                          </m:ctrlPr>
                        </m:dPr>
                        <m:e>
                          <m:r>
                            <a:rPr lang="vi-VN" sz="2400" b="0" i="1" smtClean="0">
                              <a:solidFill>
                                <a:schemeClr val="bg1"/>
                              </a:solidFill>
                              <a:latin typeface="Cambria Math" panose="02040503050406030204" pitchFamily="18" charset="0"/>
                            </a:rPr>
                            <m:t>12</m:t>
                          </m:r>
                        </m:e>
                      </m:d>
                      <m:r>
                        <a:rPr lang="vi-VN" sz="2400" i="0">
                          <a:solidFill>
                            <a:schemeClr val="bg1"/>
                          </a:solidFill>
                          <a:latin typeface="Cambria Math" panose="02040503050406030204" pitchFamily="18" charset="0"/>
                        </a:rPr>
                        <m:t>=</m:t>
                      </m:r>
                      <m:r>
                        <a:rPr lang="vi-VN" sz="2400" b="0" i="0" smtClean="0">
                          <a:solidFill>
                            <a:schemeClr val="bg1"/>
                          </a:solidFill>
                          <a:latin typeface="Cambria Math" panose="02040503050406030204" pitchFamily="18" charset="0"/>
                        </a:rPr>
                        <m:t>12</m:t>
                      </m:r>
                    </m:oMath>
                  </m:oMathPara>
                </a14:m>
                <a:endParaRPr lang="vi-VN" sz="2400" dirty="0">
                  <a:solidFill>
                    <a:schemeClr val="bg1"/>
                  </a:solidFill>
                  <a:latin typeface="+mj-lt"/>
                </a:endParaRPr>
              </a:p>
            </p:txBody>
          </p:sp>
        </mc:Choice>
        <mc:Fallback xmlns="">
          <p:sp>
            <p:nvSpPr>
              <p:cNvPr id="30" name="TextBox 29">
                <a:extLst>
                  <a:ext uri="{FF2B5EF4-FFF2-40B4-BE49-F238E27FC236}">
                    <a16:creationId xmlns:a16="http://schemas.microsoft.com/office/drawing/2014/main" id="{21CA21F0-FFE0-CDE2-2C19-13E8C14B121B}"/>
                  </a:ext>
                </a:extLst>
              </p:cNvPr>
              <p:cNvSpPr txBox="1">
                <a:spLocks noRot="1" noChangeAspect="1" noMove="1" noResize="1" noEditPoints="1" noAdjustHandles="1" noChangeArrowheads="1" noChangeShapeType="1" noTextEdit="1"/>
              </p:cNvSpPr>
              <p:nvPr/>
            </p:nvSpPr>
            <p:spPr>
              <a:xfrm>
                <a:off x="5764611" y="4522450"/>
                <a:ext cx="318500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B44FAF0-CD57-79E1-C1ED-8643D42F2B5E}"/>
                  </a:ext>
                </a:extLst>
              </p:cNvPr>
              <p:cNvSpPr txBox="1"/>
              <p:nvPr/>
            </p:nvSpPr>
            <p:spPr>
              <a:xfrm>
                <a:off x="6421559" y="5164951"/>
                <a:ext cx="4556599"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latin typeface="Cambria Math" panose="02040503050406030204" pitchFamily="18" charset="0"/>
                      </a:rPr>
                      <m:t>2</m:t>
                    </m:r>
                    <m:r>
                      <a:rPr lang="vi-VN" sz="2400" b="0" i="1" smtClean="0">
                        <a:solidFill>
                          <a:schemeClr val="bg1"/>
                        </a:solidFill>
                        <a:latin typeface="Cambria Math" panose="02040503050406030204" pitchFamily="18" charset="0"/>
                      </a:rPr>
                      <m:t>56</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B44FAF0-CD57-79E1-C1ED-8643D42F2B5E}"/>
                  </a:ext>
                </a:extLst>
              </p:cNvPr>
              <p:cNvSpPr txBox="1">
                <a:spLocks noRot="1" noChangeAspect="1" noMove="1" noResize="1" noEditPoints="1" noAdjustHandles="1" noChangeArrowheads="1" noChangeShapeType="1" noTextEdit="1"/>
              </p:cNvSpPr>
              <p:nvPr/>
            </p:nvSpPr>
            <p:spPr>
              <a:xfrm>
                <a:off x="6421559" y="5164951"/>
                <a:ext cx="4556599" cy="526298"/>
              </a:xfrm>
              <a:prstGeom prst="rect">
                <a:avLst/>
              </a:prstGeom>
              <a:blipFill>
                <a:blip r:embed="rId9"/>
                <a:stretch>
                  <a:fillRect l="-2005"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4BC8665-ED15-32C8-FC7D-15F673624A8B}"/>
                  </a:ext>
                </a:extLst>
              </p:cNvPr>
              <p:cNvSpPr txBox="1"/>
              <p:nvPr/>
            </p:nvSpPr>
            <p:spPr>
              <a:xfrm>
                <a:off x="6363769" y="5762287"/>
                <a:ext cx="6094378" cy="830997"/>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Vậy số người tối đa bị nhiễm bệnh ở địa phương đó là </a:t>
                </a:r>
                <a14:m>
                  <m:oMath xmlns:m="http://schemas.openxmlformats.org/officeDocument/2006/math">
                    <m:r>
                      <a:rPr lang="vi-VN" sz="2400" smtClean="0">
                        <a:solidFill>
                          <a:schemeClr val="bg1"/>
                        </a:solidFill>
                        <a:latin typeface="Cambria Math" panose="02040503050406030204" pitchFamily="18" charset="0"/>
                      </a:rPr>
                      <m:t>2</m:t>
                    </m:r>
                    <m:r>
                      <a:rPr lang="vi-VN" sz="2400" b="0" i="1" smtClean="0">
                        <a:solidFill>
                          <a:schemeClr val="bg1"/>
                        </a:solidFill>
                        <a:latin typeface="Cambria Math" panose="02040503050406030204" pitchFamily="18" charset="0"/>
                      </a:rPr>
                      <m:t>56</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a:t>
                </a:r>
                <a:endParaRPr lang="vi-VN" sz="2400" dirty="0"/>
              </a:p>
            </p:txBody>
          </p:sp>
        </mc:Choice>
        <mc:Fallback xmlns="">
          <p:sp>
            <p:nvSpPr>
              <p:cNvPr id="33" name="TextBox 32">
                <a:extLst>
                  <a:ext uri="{FF2B5EF4-FFF2-40B4-BE49-F238E27FC236}">
                    <a16:creationId xmlns:a16="http://schemas.microsoft.com/office/drawing/2014/main" id="{54BC8665-ED15-32C8-FC7D-15F673624A8B}"/>
                  </a:ext>
                </a:extLst>
              </p:cNvPr>
              <p:cNvSpPr txBox="1">
                <a:spLocks noRot="1" noChangeAspect="1" noMove="1" noResize="1" noEditPoints="1" noAdjustHandles="1" noChangeArrowheads="1" noChangeShapeType="1" noTextEdit="1"/>
              </p:cNvSpPr>
              <p:nvPr/>
            </p:nvSpPr>
            <p:spPr>
              <a:xfrm>
                <a:off x="6363769" y="5762287"/>
                <a:ext cx="6094378" cy="830997"/>
              </a:xfrm>
              <a:prstGeom prst="rect">
                <a:avLst/>
              </a:prstGeom>
              <a:blipFill>
                <a:blip r:embed="rId10"/>
                <a:stretch>
                  <a:fillRect l="-1600" t="-5839" b="-15328"/>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id="{41D19D50-616D-1F82-C922-D083097E7C1C}"/>
              </a:ext>
            </a:extLst>
          </p:cNvPr>
          <p:cNvSpPr txBox="1"/>
          <p:nvPr/>
        </p:nvSpPr>
        <p:spPr>
          <a:xfrm>
            <a:off x="8444691" y="35391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4268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6766272"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1603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4" name="Arrow: Chevron 13">
            <a:extLst>
              <a:ext uri="{FF2B5EF4-FFF2-40B4-BE49-F238E27FC236}">
                <a16:creationId xmlns:a16="http://schemas.microsoft.com/office/drawing/2014/main" id="{86BD122A-D896-AE1A-CD88-D3B3D172304B}"/>
              </a:ext>
            </a:extLst>
          </p:cNvPr>
          <p:cNvSpPr/>
          <p:nvPr/>
        </p:nvSpPr>
        <p:spPr>
          <a:xfrm>
            <a:off x="5842739" y="923783"/>
            <a:ext cx="115764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5784949" y="924511"/>
            <a:ext cx="115764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5730201" y="922744"/>
            <a:ext cx="115764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5672618" y="922744"/>
            <a:ext cx="115764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5623951" y="924373"/>
            <a:ext cx="115764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75210F64-84EB-A3C0-234B-38A4D7D9FBE3}"/>
              </a:ext>
            </a:extLst>
          </p:cNvPr>
          <p:cNvSpPr txBox="1"/>
          <p:nvPr/>
        </p:nvSpPr>
        <p:spPr>
          <a:xfrm>
            <a:off x="483974" y="888262"/>
            <a:ext cx="6632173" cy="400110"/>
          </a:xfrm>
          <a:prstGeom prst="rect">
            <a:avLst/>
          </a:prstGeom>
          <a:noFill/>
        </p:spPr>
        <p:txBody>
          <a:bodyPr wrap="square" rtlCol="0">
            <a:spAutoFit/>
          </a:bodyPr>
          <a:lstStyle/>
          <a:p>
            <a:r>
              <a:rPr lang="en-US" sz="2000" b="1" dirty="0">
                <a:solidFill>
                  <a:schemeClr val="bg1"/>
                </a:solidFill>
              </a:rPr>
              <a:t>CÁCH TÌM GTLN VÀ GTNN CỦA HÀM SỐ TRÊN MỘT ĐOẠN</a:t>
            </a:r>
            <a:endParaRPr lang="en-AU" sz="2000" b="1" dirty="0">
              <a:solidFill>
                <a:schemeClr val="bg1"/>
              </a:solidFill>
            </a:endParaRPr>
          </a:p>
        </p:txBody>
      </p:sp>
      <p:sp>
        <p:nvSpPr>
          <p:cNvPr id="13" name="Rectangle: Rounded Corners 12">
            <a:extLst>
              <a:ext uri="{FF2B5EF4-FFF2-40B4-BE49-F238E27FC236}">
                <a16:creationId xmlns:a16="http://schemas.microsoft.com/office/drawing/2014/main" id="{40B15A01-7473-0160-7754-B8B225B26AF7}"/>
              </a:ext>
            </a:extLst>
          </p:cNvPr>
          <p:cNvSpPr/>
          <p:nvPr/>
        </p:nvSpPr>
        <p:spPr>
          <a:xfrm>
            <a:off x="171760" y="1396444"/>
            <a:ext cx="5904538" cy="4721093"/>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2487B6B-7CD2-1DD1-138B-0F088B6A17F2}"/>
              </a:ext>
            </a:extLst>
          </p:cNvPr>
          <p:cNvSpPr txBox="1"/>
          <p:nvPr/>
        </p:nvSpPr>
        <p:spPr>
          <a:xfrm>
            <a:off x="6163526" y="130457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8B8C136-EB60-5DFA-CBE0-2D154D283F12}"/>
                  </a:ext>
                </a:extLst>
              </p:cNvPr>
              <p:cNvSpPr txBox="1"/>
              <p:nvPr/>
            </p:nvSpPr>
            <p:spPr>
              <a:xfrm>
                <a:off x="463109" y="1501721"/>
                <a:ext cx="5321840" cy="4524315"/>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sự lây lan của một loại virus ở một địa phương có thể được mô hình hoá bằng hàm số</a:t>
                </a:r>
              </a:p>
              <a:p>
                <a:pPr algn="just"/>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người bị nhiễm bệnh (tính bằng trăm người)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thời gian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Hãy ước tính số người tối đa bị nhiễm bệnh ở địa phương đó.</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tốc độ lây lan của virus (còn gọi là tốc độ truyền bệnh). Hỏi virus sẽ lây lan nhanh nhất khi nào?</a:t>
                </a:r>
              </a:p>
            </p:txBody>
          </p:sp>
        </mc:Choice>
        <mc:Fallback xmlns="">
          <p:sp>
            <p:nvSpPr>
              <p:cNvPr id="23" name="TextBox 22">
                <a:extLst>
                  <a:ext uri="{FF2B5EF4-FFF2-40B4-BE49-F238E27FC236}">
                    <a16:creationId xmlns:a16="http://schemas.microsoft.com/office/drawing/2014/main" id="{08B8C136-EB60-5DFA-CBE0-2D154D283F12}"/>
                  </a:ext>
                </a:extLst>
              </p:cNvPr>
              <p:cNvSpPr txBox="1">
                <a:spLocks noRot="1" noChangeAspect="1" noMove="1" noResize="1" noEditPoints="1" noAdjustHandles="1" noChangeArrowheads="1" noChangeShapeType="1" noTextEdit="1"/>
              </p:cNvSpPr>
              <p:nvPr/>
            </p:nvSpPr>
            <p:spPr>
              <a:xfrm>
                <a:off x="463109" y="1501721"/>
                <a:ext cx="5321840" cy="4524315"/>
              </a:xfrm>
              <a:prstGeom prst="rect">
                <a:avLst/>
              </a:prstGeom>
              <a:blipFill>
                <a:blip r:embed="rId2"/>
                <a:stretch>
                  <a:fillRect l="-1833" t="-1077" r="-1718" b="-22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A3FE53A-2AAE-18DF-A0E8-3A9470F61114}"/>
                  </a:ext>
                </a:extLst>
              </p:cNvPr>
              <p:cNvSpPr txBox="1"/>
              <p:nvPr/>
            </p:nvSpPr>
            <p:spPr>
              <a:xfrm>
                <a:off x="6228419" y="1782437"/>
                <a:ext cx="3246322" cy="461665"/>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b</a:t>
                </a:r>
                <a:r>
                  <a:rPr lang="vi-VN" sz="2400" kern="100" dirty="0">
                    <a:solidFill>
                      <a:schemeClr val="bg1"/>
                    </a:solidFill>
                    <a:effectLst/>
                    <a:latin typeface="+mj-lt"/>
                    <a:ea typeface="Arial" panose="020B0604020202020204" pitchFamily="34" charset="0"/>
                    <a:cs typeface="Times New Roman" panose="02020603050405020304" pitchFamily="18" charset="0"/>
                  </a:rPr>
                  <a:t>)</a:t>
                </a:r>
                <a:r>
                  <a:rPr lang="vi-VN" sz="2400" kern="100" dirty="0">
                    <a:solidFill>
                      <a:schemeClr val="bg1"/>
                    </a:solidFill>
                    <a:effectLs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endParaRPr lang="vi-VN" sz="2400" dirty="0"/>
              </a:p>
            </p:txBody>
          </p:sp>
        </mc:Choice>
        <mc:Fallback xmlns="">
          <p:sp>
            <p:nvSpPr>
              <p:cNvPr id="25" name="TextBox 24">
                <a:extLst>
                  <a:ext uri="{FF2B5EF4-FFF2-40B4-BE49-F238E27FC236}">
                    <a16:creationId xmlns:a16="http://schemas.microsoft.com/office/drawing/2014/main" id="{2A3FE53A-2AAE-18DF-A0E8-3A9470F61114}"/>
                  </a:ext>
                </a:extLst>
              </p:cNvPr>
              <p:cNvSpPr txBox="1">
                <a:spLocks noRot="1" noChangeAspect="1" noMove="1" noResize="1" noEditPoints="1" noAdjustHandles="1" noChangeArrowheads="1" noChangeShapeType="1" noTextEdit="1"/>
              </p:cNvSpPr>
              <p:nvPr/>
            </p:nvSpPr>
            <p:spPr>
              <a:xfrm>
                <a:off x="6228419" y="1782437"/>
                <a:ext cx="3246322" cy="461665"/>
              </a:xfrm>
              <a:prstGeom prst="rect">
                <a:avLst/>
              </a:prstGeom>
              <a:blipFill>
                <a:blip r:embed="rId3"/>
                <a:stretch>
                  <a:fillRect l="-300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B44FAF0-CD57-79E1-C1ED-8643D42F2B5E}"/>
                  </a:ext>
                </a:extLst>
              </p:cNvPr>
              <p:cNvSpPr txBox="1"/>
              <p:nvPr/>
            </p:nvSpPr>
            <p:spPr>
              <a:xfrm>
                <a:off x="6363769" y="3429000"/>
                <a:ext cx="455659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a:t>
                </a:r>
                <a:r>
                  <a:rPr lang="vi-VN" sz="2400" kern="100" dirty="0">
                    <a:solidFill>
                      <a:schemeClr val="bg1"/>
                    </a:solidFill>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𝑁</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sẽ đạt giá trị lớn nhất tại đỉnh của parabol ứng với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𝑡</m:t>
                    </m:r>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DB44FAF0-CD57-79E1-C1ED-8643D42F2B5E}"/>
                  </a:ext>
                </a:extLst>
              </p:cNvPr>
              <p:cNvSpPr txBox="1">
                <a:spLocks noRot="1" noChangeAspect="1" noMove="1" noResize="1" noEditPoints="1" noAdjustHandles="1" noChangeArrowheads="1" noChangeShapeType="1" noTextEdit="1"/>
              </p:cNvSpPr>
              <p:nvPr/>
            </p:nvSpPr>
            <p:spPr>
              <a:xfrm>
                <a:off x="6363769" y="3429000"/>
                <a:ext cx="4556599" cy="856068"/>
              </a:xfrm>
              <a:prstGeom prst="rect">
                <a:avLst/>
              </a:prstGeom>
              <a:blipFill>
                <a:blip r:embed="rId4"/>
                <a:stretch>
                  <a:fillRect l="-2142" t="-5714" b="-1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4BC8665-ED15-32C8-FC7D-15F673624A8B}"/>
                  </a:ext>
                </a:extLst>
              </p:cNvPr>
              <p:cNvSpPr txBox="1"/>
              <p:nvPr/>
            </p:nvSpPr>
            <p:spPr>
              <a:xfrm>
                <a:off x="6359399" y="4428588"/>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Vậy virus sẽ lây lan nhanh nhất ở ngày thứ</a:t>
                </a:r>
                <a14:m>
                  <m:oMath xmlns:m="http://schemas.openxmlformats.org/officeDocument/2006/math">
                    <m:r>
                      <a:rPr lang="vi-VN" sz="2400">
                        <a:solidFill>
                          <a:schemeClr val="bg1"/>
                        </a:solidFill>
                        <a:latin typeface="Cambria Math" panose="02040503050406030204" pitchFamily="18" charset="0"/>
                      </a:rPr>
                      <m:t> </m:t>
                    </m:r>
                    <m:r>
                      <a:rPr lang="vi-VN" sz="2400" i="1" smtClean="0">
                        <a:solidFill>
                          <a:schemeClr val="bg1"/>
                        </a:solidFill>
                        <a:latin typeface="Cambria Math" panose="02040503050406030204" pitchFamily="18" charset="0"/>
                      </a:rPr>
                      <m:t>4</m:t>
                    </m:r>
                  </m:oMath>
                </a14:m>
                <a:endParaRPr lang="vi-VN" sz="2400" dirty="0"/>
              </a:p>
            </p:txBody>
          </p:sp>
        </mc:Choice>
        <mc:Fallback xmlns="">
          <p:sp>
            <p:nvSpPr>
              <p:cNvPr id="33" name="TextBox 32">
                <a:extLst>
                  <a:ext uri="{FF2B5EF4-FFF2-40B4-BE49-F238E27FC236}">
                    <a16:creationId xmlns:a16="http://schemas.microsoft.com/office/drawing/2014/main" id="{54BC8665-ED15-32C8-FC7D-15F673624A8B}"/>
                  </a:ext>
                </a:extLst>
              </p:cNvPr>
              <p:cNvSpPr txBox="1">
                <a:spLocks noRot="1" noChangeAspect="1" noMove="1" noResize="1" noEditPoints="1" noAdjustHandles="1" noChangeArrowheads="1" noChangeShapeType="1" noTextEdit="1"/>
              </p:cNvSpPr>
              <p:nvPr/>
            </p:nvSpPr>
            <p:spPr>
              <a:xfrm>
                <a:off x="6359399" y="4428588"/>
                <a:ext cx="6094378" cy="461665"/>
              </a:xfrm>
              <a:prstGeom prst="rect">
                <a:avLst/>
              </a:prstGeom>
              <a:blipFill>
                <a:blip r:embed="rId5"/>
                <a:stretch>
                  <a:fillRect l="-15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B635661-189C-C757-84ED-E2FA742909A1}"/>
                  </a:ext>
                </a:extLst>
              </p:cNvPr>
              <p:cNvSpPr txBox="1"/>
              <p:nvPr/>
            </p:nvSpPr>
            <p:spPr>
              <a:xfrm>
                <a:off x="6381114" y="2412693"/>
                <a:ext cx="4757055" cy="830997"/>
              </a:xfrm>
              <a:prstGeom prst="rect">
                <a:avLst/>
              </a:prstGeom>
              <a:noFill/>
            </p:spPr>
            <p:txBody>
              <a:bodyPr wrap="square">
                <a:spAutoFit/>
              </a:bodyPr>
              <a:lstStyle/>
              <a:p>
                <a:r>
                  <a:rPr lang="vi-VN" sz="2400" kern="100" dirty="0">
                    <a:solidFill>
                      <a:schemeClr val="bg1"/>
                    </a:solidFill>
                    <a:latin typeface="+mj-lt"/>
                    <a:ea typeface="Arial" panose="020B0604020202020204" pitchFamily="34" charset="0"/>
                    <a:cs typeface="Times New Roman" panose="02020603050405020304" pitchFamily="18" charset="0"/>
                  </a:rPr>
                  <a:t>Ta thấy</a:t>
                </a: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𝑁</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latin typeface="+mj-lt"/>
                  </a:rPr>
                  <a:t> là một parabol có hệ số </a:t>
                </a:r>
                <a14:m>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𝑎</m:t>
                    </m:r>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=−1&lt;0</m:t>
                    </m:r>
                  </m:oMath>
                </a14:m>
                <a:r>
                  <a:rPr lang="vi-VN" sz="2400" dirty="0">
                    <a:solidFill>
                      <a:schemeClr val="bg1"/>
                    </a:solidFill>
                    <a:latin typeface="+mj-lt"/>
                  </a:rPr>
                  <a:t> </a:t>
                </a:r>
              </a:p>
            </p:txBody>
          </p:sp>
        </mc:Choice>
        <mc:Fallback xmlns="">
          <p:sp>
            <p:nvSpPr>
              <p:cNvPr id="21" name="TextBox 20">
                <a:extLst>
                  <a:ext uri="{FF2B5EF4-FFF2-40B4-BE49-F238E27FC236}">
                    <a16:creationId xmlns:a16="http://schemas.microsoft.com/office/drawing/2014/main" id="{7B635661-189C-C757-84ED-E2FA742909A1}"/>
                  </a:ext>
                </a:extLst>
              </p:cNvPr>
              <p:cNvSpPr txBox="1">
                <a:spLocks noRot="1" noChangeAspect="1" noMove="1" noResize="1" noEditPoints="1" noAdjustHandles="1" noChangeArrowheads="1" noChangeShapeType="1" noTextEdit="1"/>
              </p:cNvSpPr>
              <p:nvPr/>
            </p:nvSpPr>
            <p:spPr>
              <a:xfrm>
                <a:off x="6381114" y="2412693"/>
                <a:ext cx="4757055" cy="830997"/>
              </a:xfrm>
              <a:prstGeom prst="rect">
                <a:avLst/>
              </a:prstGeom>
              <a:blipFill>
                <a:blip r:embed="rId6"/>
                <a:stretch>
                  <a:fillRect l="-2051" t="-5882" r="-3462"/>
                </a:stretch>
              </a:blipFill>
            </p:spPr>
            <p:txBody>
              <a:bodyPr/>
              <a:lstStyle/>
              <a:p>
                <a:r>
                  <a:rPr lang="vi-VN">
                    <a:noFill/>
                  </a:rPr>
                  <a:t> </a:t>
                </a:r>
              </a:p>
            </p:txBody>
          </p:sp>
        </mc:Fallback>
      </mc:AlternateContent>
      <p:sp>
        <p:nvSpPr>
          <p:cNvPr id="22" name="TextBox 2">
            <a:extLst>
              <a:ext uri="{FF2B5EF4-FFF2-40B4-BE49-F238E27FC236}">
                <a16:creationId xmlns:a16="http://schemas.microsoft.com/office/drawing/2014/main" id="{41D19D50-616D-1F82-C922-D083097E7C1C}"/>
              </a:ext>
            </a:extLst>
          </p:cNvPr>
          <p:cNvSpPr txBox="1"/>
          <p:nvPr/>
        </p:nvSpPr>
        <p:spPr>
          <a:xfrm>
            <a:off x="9206563" y="54281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04449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Rounded Corners 19">
            <a:extLst>
              <a:ext uri="{FF2B5EF4-FFF2-40B4-BE49-F238E27FC236}">
                <a16:creationId xmlns:a16="http://schemas.microsoft.com/office/drawing/2014/main" id="{A06BA14A-8D8C-664A-A722-7DAD205B5E1D}"/>
              </a:ext>
            </a:extLst>
          </p:cNvPr>
          <p:cNvSpPr/>
          <p:nvPr/>
        </p:nvSpPr>
        <p:spPr>
          <a:xfrm>
            <a:off x="174947" y="1468012"/>
            <a:ext cx="11287916" cy="309415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6E545A0-972F-F87B-C655-6EDE5F655431}"/>
              </a:ext>
            </a:extLst>
          </p:cNvPr>
          <p:cNvSpPr txBox="1"/>
          <p:nvPr/>
        </p:nvSpPr>
        <p:spPr>
          <a:xfrm>
            <a:off x="152385" y="452428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44D3EF2-5C41-DF82-E87D-F7CC5E3FFEA0}"/>
                  </a:ext>
                </a:extLst>
              </p:cNvPr>
              <p:cNvSpPr txBox="1"/>
              <p:nvPr/>
            </p:nvSpPr>
            <p:spPr>
              <a:xfrm>
                <a:off x="197593" y="4937357"/>
                <a:ext cx="9954804"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iá</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r>
                  <a:rPr lang="en-US" sz="2400" dirty="0"/>
                  <a:t> </a:t>
                </a:r>
                <a:r>
                  <a:rPr lang="en-US" sz="2400" dirty="0">
                    <a:solidFill>
                      <a:schemeClr val="bg1"/>
                    </a:solidFill>
                  </a:rPr>
                  <a:t>là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𝑀</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=3</m:t>
                    </m:r>
                  </m:oMath>
                </a14:m>
                <a:r>
                  <a:rPr lang="en-US" sz="2400" dirty="0"/>
                  <a:t> </a:t>
                </a:r>
                <a:endParaRPr lang="vi-VN" sz="2400" dirty="0"/>
              </a:p>
            </p:txBody>
          </p:sp>
        </mc:Choice>
        <mc:Fallback xmlns="">
          <p:sp>
            <p:nvSpPr>
              <p:cNvPr id="69" name="TextBox 68">
                <a:extLst>
                  <a:ext uri="{FF2B5EF4-FFF2-40B4-BE49-F238E27FC236}">
                    <a16:creationId xmlns:a16="http://schemas.microsoft.com/office/drawing/2014/main" id="{B44D3EF2-5C41-DF82-E87D-F7CC5E3FFEA0}"/>
                  </a:ext>
                </a:extLst>
              </p:cNvPr>
              <p:cNvSpPr txBox="1">
                <a:spLocks noRot="1" noChangeAspect="1" noMove="1" noResize="1" noEditPoints="1" noAdjustHandles="1" noChangeArrowheads="1" noChangeShapeType="1" noTextEdit="1"/>
              </p:cNvSpPr>
              <p:nvPr/>
            </p:nvSpPr>
            <p:spPr>
              <a:xfrm>
                <a:off x="197593" y="4937357"/>
                <a:ext cx="9954804" cy="461665"/>
              </a:xfrm>
              <a:prstGeom prst="rect">
                <a:avLst/>
              </a:prstGeom>
              <a:blipFill>
                <a:blip r:embed="rId2"/>
                <a:stretch>
                  <a:fillRect l="-919"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5AF7F85-F84E-3981-5218-DAFFA65DFA7F}"/>
                  </a:ext>
                </a:extLst>
              </p:cNvPr>
              <p:cNvSpPr txBox="1"/>
              <p:nvPr/>
            </p:nvSpPr>
            <p:spPr>
              <a:xfrm>
                <a:off x="359027" y="1488142"/>
                <a:ext cx="7009939" cy="3424655"/>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HĐ1. </a:t>
                </a:r>
                <a:r>
                  <a:rPr lang="vi-VN" sz="2400" kern="100" dirty="0">
                    <a:solidFill>
                      <a:schemeClr val="bg1"/>
                    </a:solidFill>
                    <a:effectLst/>
                    <a:latin typeface="+mj-lt"/>
                    <a:ea typeface="Arial" panose="020B0604020202020204" pitchFamily="34" charset="0"/>
                    <a:cs typeface="Times New Roman" panose="02020603050405020304" pitchFamily="18" charset="0"/>
                  </a:rPr>
                  <a:t>Nhận biết khái niệm giá trị lớn nhất, giá trị nhỏ nhất của hàm số</a:t>
                </a:r>
              </a:p>
              <a:p>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có đồ thị như Hình 1.15.</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Giá trị lớn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là bao nhiêu? Tìm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b) Giá trị nhỏ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bao nhiêu? Tìm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A5AF7F85-F84E-3981-5218-DAFFA65DFA7F}"/>
                  </a:ext>
                </a:extLst>
              </p:cNvPr>
              <p:cNvSpPr txBox="1">
                <a:spLocks noRot="1" noChangeAspect="1" noMove="1" noResize="1" noEditPoints="1" noAdjustHandles="1" noChangeArrowheads="1" noChangeShapeType="1" noTextEdit="1"/>
              </p:cNvSpPr>
              <p:nvPr/>
            </p:nvSpPr>
            <p:spPr>
              <a:xfrm>
                <a:off x="359027" y="1488142"/>
                <a:ext cx="7009939" cy="3424655"/>
              </a:xfrm>
              <a:prstGeom prst="rect">
                <a:avLst/>
              </a:prstGeom>
              <a:blipFill>
                <a:blip r:embed="rId6"/>
                <a:stretch>
                  <a:fillRect l="-1391" t="-1423" r="-2435"/>
                </a:stretch>
              </a:blipFill>
            </p:spPr>
            <p:txBody>
              <a:bodyPr/>
              <a:lstStyle/>
              <a:p>
                <a:r>
                  <a:rPr lang="vi-VN">
                    <a:noFill/>
                  </a:rPr>
                  <a:t> </a:t>
                </a:r>
              </a:p>
            </p:txBody>
          </p:sp>
        </mc:Fallback>
      </mc:AlternateContent>
      <p:cxnSp>
        <p:nvCxnSpPr>
          <p:cNvPr id="40" name="Straight Arrow Connector 39">
            <a:extLst>
              <a:ext uri="{FF2B5EF4-FFF2-40B4-BE49-F238E27FC236}">
                <a16:creationId xmlns:a16="http://schemas.microsoft.com/office/drawing/2014/main" id="{D1776321-E801-8243-7668-583197179BB0}"/>
              </a:ext>
            </a:extLst>
          </p:cNvPr>
          <p:cNvCxnSpPr>
            <a:cxnSpLocks/>
          </p:cNvCxnSpPr>
          <p:nvPr/>
        </p:nvCxnSpPr>
        <p:spPr>
          <a:xfrm flipV="1">
            <a:off x="8773308" y="1542288"/>
            <a:ext cx="0" cy="26208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D6DC2F-7EA2-5854-1CA1-44B9129D05D9}"/>
              </a:ext>
            </a:extLst>
          </p:cNvPr>
          <p:cNvCxnSpPr>
            <a:cxnSpLocks/>
          </p:cNvCxnSpPr>
          <p:nvPr/>
        </p:nvCxnSpPr>
        <p:spPr>
          <a:xfrm>
            <a:off x="7530400" y="3150811"/>
            <a:ext cx="3241232" cy="37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6A0F12-2C34-A082-94FE-F0D40E00B7FA}"/>
              </a:ext>
            </a:extLst>
          </p:cNvPr>
          <p:cNvSpPr txBox="1"/>
          <p:nvPr/>
        </p:nvSpPr>
        <p:spPr>
          <a:xfrm>
            <a:off x="10536191" y="3139194"/>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0F751804-4302-44DE-C6A3-319563488008}"/>
              </a:ext>
            </a:extLst>
          </p:cNvPr>
          <p:cNvSpPr txBox="1"/>
          <p:nvPr/>
        </p:nvSpPr>
        <p:spPr>
          <a:xfrm>
            <a:off x="8411819" y="1329867"/>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D6AF2655-001C-4921-33B0-7E510419CA38}"/>
              </a:ext>
            </a:extLst>
          </p:cNvPr>
          <p:cNvSpPr txBox="1"/>
          <p:nvPr/>
        </p:nvSpPr>
        <p:spPr>
          <a:xfrm>
            <a:off x="8441724" y="3100893"/>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9" name="TextBox 48">
            <a:extLst>
              <a:ext uri="{FF2B5EF4-FFF2-40B4-BE49-F238E27FC236}">
                <a16:creationId xmlns:a16="http://schemas.microsoft.com/office/drawing/2014/main" id="{15FA963E-3786-2EBC-C998-FD534ED8C026}"/>
              </a:ext>
            </a:extLst>
          </p:cNvPr>
          <p:cNvSpPr txBox="1"/>
          <p:nvPr/>
        </p:nvSpPr>
        <p:spPr>
          <a:xfrm>
            <a:off x="8265455" y="4174290"/>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1.15 </a:t>
            </a:r>
            <a:endParaRPr lang="vi-VN" dirty="0">
              <a:solidFill>
                <a:srgbClr val="FFC000"/>
              </a:solidFill>
            </a:endParaRPr>
          </a:p>
        </p:txBody>
      </p:sp>
      <p:cxnSp>
        <p:nvCxnSpPr>
          <p:cNvPr id="65" name="Straight Connector 64">
            <a:extLst>
              <a:ext uri="{FF2B5EF4-FFF2-40B4-BE49-F238E27FC236}">
                <a16:creationId xmlns:a16="http://schemas.microsoft.com/office/drawing/2014/main" id="{FE002B8F-8F9A-1CFD-25D7-CB988AFFC732}"/>
              </a:ext>
            </a:extLst>
          </p:cNvPr>
          <p:cNvCxnSpPr>
            <a:cxnSpLocks/>
          </p:cNvCxnSpPr>
          <p:nvPr/>
        </p:nvCxnSpPr>
        <p:spPr>
          <a:xfrm flipV="1">
            <a:off x="9811595" y="3075670"/>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D75DFD-8F94-8CF7-3E00-0E1BE947E966}"/>
              </a:ext>
            </a:extLst>
          </p:cNvPr>
          <p:cNvCxnSpPr>
            <a:cxnSpLocks/>
          </p:cNvCxnSpPr>
          <p:nvPr/>
        </p:nvCxnSpPr>
        <p:spPr>
          <a:xfrm flipV="1">
            <a:off x="8265455" y="308536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B4824B6-B2B3-D287-6CE4-59B8775D2631}"/>
              </a:ext>
            </a:extLst>
          </p:cNvPr>
          <p:cNvCxnSpPr>
            <a:cxnSpLocks/>
          </p:cNvCxnSpPr>
          <p:nvPr/>
        </p:nvCxnSpPr>
        <p:spPr>
          <a:xfrm flipV="1">
            <a:off x="9297435" y="3069956"/>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2224CD-59C4-E7C5-8F48-F56276B3974A}"/>
              </a:ext>
            </a:extLst>
          </p:cNvPr>
          <p:cNvCxnSpPr>
            <a:cxnSpLocks/>
          </p:cNvCxnSpPr>
          <p:nvPr/>
        </p:nvCxnSpPr>
        <p:spPr>
          <a:xfrm flipV="1">
            <a:off x="7789836" y="3077040"/>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3DCAA0-27EE-E1B6-E239-36D81D72013E}"/>
              </a:ext>
            </a:extLst>
          </p:cNvPr>
          <p:cNvCxnSpPr>
            <a:cxnSpLocks/>
          </p:cNvCxnSpPr>
          <p:nvPr/>
        </p:nvCxnSpPr>
        <p:spPr>
          <a:xfrm flipH="1">
            <a:off x="8718732" y="2628167"/>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4188D1A-CCE0-6901-E12A-06F9759E9C83}"/>
              </a:ext>
            </a:extLst>
          </p:cNvPr>
          <p:cNvCxnSpPr>
            <a:cxnSpLocks/>
          </p:cNvCxnSpPr>
          <p:nvPr/>
        </p:nvCxnSpPr>
        <p:spPr>
          <a:xfrm flipH="1">
            <a:off x="8718732" y="2160863"/>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E6523B-0EE2-162A-4EC5-5BCF22B934A2}"/>
              </a:ext>
            </a:extLst>
          </p:cNvPr>
          <p:cNvCxnSpPr>
            <a:cxnSpLocks/>
          </p:cNvCxnSpPr>
          <p:nvPr/>
        </p:nvCxnSpPr>
        <p:spPr>
          <a:xfrm flipH="1" flipV="1">
            <a:off x="9299359" y="3073175"/>
            <a:ext cx="4226" cy="6417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8F0079-4016-2C06-C99C-15671F143639}"/>
              </a:ext>
            </a:extLst>
          </p:cNvPr>
          <p:cNvCxnSpPr>
            <a:cxnSpLocks/>
          </p:cNvCxnSpPr>
          <p:nvPr/>
        </p:nvCxnSpPr>
        <p:spPr>
          <a:xfrm flipH="1" flipV="1">
            <a:off x="8709637" y="3686206"/>
            <a:ext cx="575583" cy="1565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A4B6B87-FB21-1FED-73A8-28702913DB9C}"/>
              </a:ext>
            </a:extLst>
          </p:cNvPr>
          <p:cNvSpPr txBox="1"/>
          <p:nvPr/>
        </p:nvSpPr>
        <p:spPr>
          <a:xfrm>
            <a:off x="9250975" y="3186439"/>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4" name="TextBox 83">
            <a:extLst>
              <a:ext uri="{FF2B5EF4-FFF2-40B4-BE49-F238E27FC236}">
                <a16:creationId xmlns:a16="http://schemas.microsoft.com/office/drawing/2014/main" id="{8D2E902A-153E-8606-EC59-A3108DED3855}"/>
              </a:ext>
            </a:extLst>
          </p:cNvPr>
          <p:cNvSpPr txBox="1"/>
          <p:nvPr/>
        </p:nvSpPr>
        <p:spPr>
          <a:xfrm>
            <a:off x="8390514" y="3513495"/>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6" name="TextBox 85">
            <a:extLst>
              <a:ext uri="{FF2B5EF4-FFF2-40B4-BE49-F238E27FC236}">
                <a16:creationId xmlns:a16="http://schemas.microsoft.com/office/drawing/2014/main" id="{2F2345F9-A755-CD39-514F-E25BA34652D6}"/>
              </a:ext>
            </a:extLst>
          </p:cNvPr>
          <p:cNvSpPr txBox="1"/>
          <p:nvPr/>
        </p:nvSpPr>
        <p:spPr>
          <a:xfrm>
            <a:off x="8418243" y="2436562"/>
            <a:ext cx="300082"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7" name="TextBox 86">
            <a:extLst>
              <a:ext uri="{FF2B5EF4-FFF2-40B4-BE49-F238E27FC236}">
                <a16:creationId xmlns:a16="http://schemas.microsoft.com/office/drawing/2014/main" id="{2104889B-AA39-EC80-AB34-E3D54BFF8D4D}"/>
              </a:ext>
            </a:extLst>
          </p:cNvPr>
          <p:cNvSpPr txBox="1"/>
          <p:nvPr/>
        </p:nvSpPr>
        <p:spPr>
          <a:xfrm>
            <a:off x="8032041" y="3166165"/>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8" name="TextBox 87">
            <a:extLst>
              <a:ext uri="{FF2B5EF4-FFF2-40B4-BE49-F238E27FC236}">
                <a16:creationId xmlns:a16="http://schemas.microsoft.com/office/drawing/2014/main" id="{62902C3B-1F7F-1101-66A4-F3482E7C9ED0}"/>
              </a:ext>
            </a:extLst>
          </p:cNvPr>
          <p:cNvSpPr txBox="1"/>
          <p:nvPr/>
        </p:nvSpPr>
        <p:spPr>
          <a:xfrm>
            <a:off x="9699915" y="315468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id="{82813D3B-93BD-8AD8-EBEC-2B3D1C416E48}"/>
              </a:ext>
            </a:extLst>
          </p:cNvPr>
          <p:cNvSpPr txBox="1"/>
          <p:nvPr/>
        </p:nvSpPr>
        <p:spPr>
          <a:xfrm>
            <a:off x="8425354" y="1606095"/>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id="{F0BD0854-BCE0-3760-8CFD-00217D9073B6}"/>
              </a:ext>
            </a:extLst>
          </p:cNvPr>
          <p:cNvSpPr txBox="1"/>
          <p:nvPr/>
        </p:nvSpPr>
        <p:spPr>
          <a:xfrm>
            <a:off x="7612211" y="3199459"/>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91" name="TextBox 90">
            <a:extLst>
              <a:ext uri="{FF2B5EF4-FFF2-40B4-BE49-F238E27FC236}">
                <a16:creationId xmlns:a16="http://schemas.microsoft.com/office/drawing/2014/main" id="{5F59508F-FAC5-6EDD-901A-745772D95335}"/>
              </a:ext>
            </a:extLst>
          </p:cNvPr>
          <p:cNvSpPr txBox="1"/>
          <p:nvPr/>
        </p:nvSpPr>
        <p:spPr>
          <a:xfrm>
            <a:off x="8410458" y="1988380"/>
            <a:ext cx="39732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100" name="Flowchart: Connector 99">
            <a:extLst>
              <a:ext uri="{FF2B5EF4-FFF2-40B4-BE49-F238E27FC236}">
                <a16:creationId xmlns:a16="http://schemas.microsoft.com/office/drawing/2014/main" id="{F4BDA723-14DF-5D58-CA23-BC7FF3FA745E}"/>
              </a:ext>
            </a:extLst>
          </p:cNvPr>
          <p:cNvSpPr/>
          <p:nvPr/>
        </p:nvSpPr>
        <p:spPr>
          <a:xfrm>
            <a:off x="8732741" y="3104514"/>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2B6C50D0-32D2-0579-0754-AFB746582F76}"/>
              </a:ext>
            </a:extLst>
          </p:cNvPr>
          <p:cNvCxnSpPr>
            <a:cxnSpLocks/>
          </p:cNvCxnSpPr>
          <p:nvPr/>
        </p:nvCxnSpPr>
        <p:spPr>
          <a:xfrm flipV="1">
            <a:off x="10252960" y="1731417"/>
            <a:ext cx="0" cy="149530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0B8A10A-EB2D-1B0F-5A8D-8338810A4697}"/>
              </a:ext>
            </a:extLst>
          </p:cNvPr>
          <p:cNvCxnSpPr>
            <a:cxnSpLocks/>
          </p:cNvCxnSpPr>
          <p:nvPr/>
        </p:nvCxnSpPr>
        <p:spPr>
          <a:xfrm flipH="1">
            <a:off x="8772493" y="1755038"/>
            <a:ext cx="1500214" cy="507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B117DFF8-1518-A290-749A-BB64F35ED644}"/>
              </a:ext>
            </a:extLst>
          </p:cNvPr>
          <p:cNvSpPr/>
          <p:nvPr/>
        </p:nvSpPr>
        <p:spPr>
          <a:xfrm>
            <a:off x="8787569" y="1736161"/>
            <a:ext cx="1466850" cy="1966255"/>
          </a:xfrm>
          <a:custGeom>
            <a:avLst/>
            <a:gdLst>
              <a:gd name="connsiteX0" fmla="*/ 0 w 1466850"/>
              <a:gd name="connsiteY0" fmla="*/ 1443990 h 1966082"/>
              <a:gd name="connsiteX1" fmla="*/ 125730 w 1466850"/>
              <a:gd name="connsiteY1" fmla="*/ 1710690 h 1966082"/>
              <a:gd name="connsiteX2" fmla="*/ 335280 w 1466850"/>
              <a:gd name="connsiteY2" fmla="*/ 1905000 h 1966082"/>
              <a:gd name="connsiteX3" fmla="*/ 499110 w 1466850"/>
              <a:gd name="connsiteY3" fmla="*/ 1965960 h 1966082"/>
              <a:gd name="connsiteX4" fmla="*/ 674370 w 1466850"/>
              <a:gd name="connsiteY4" fmla="*/ 1893570 h 1966082"/>
              <a:gd name="connsiteX5" fmla="*/ 891540 w 1466850"/>
              <a:gd name="connsiteY5" fmla="*/ 1664970 h 1966082"/>
              <a:gd name="connsiteX6" fmla="*/ 1139190 w 1466850"/>
              <a:gd name="connsiteY6" fmla="*/ 1112520 h 1966082"/>
              <a:gd name="connsiteX7" fmla="*/ 1466850 w 1466850"/>
              <a:gd name="connsiteY7" fmla="*/ 0 h 1966082"/>
              <a:gd name="connsiteX0" fmla="*/ 0 w 1466850"/>
              <a:gd name="connsiteY0" fmla="*/ 1443990 h 1966050"/>
              <a:gd name="connsiteX1" fmla="*/ 171450 w 1466850"/>
              <a:gd name="connsiteY1" fmla="*/ 1758950 h 1966050"/>
              <a:gd name="connsiteX2" fmla="*/ 335280 w 1466850"/>
              <a:gd name="connsiteY2" fmla="*/ 1905000 h 1966050"/>
              <a:gd name="connsiteX3" fmla="*/ 499110 w 1466850"/>
              <a:gd name="connsiteY3" fmla="*/ 1965960 h 1966050"/>
              <a:gd name="connsiteX4" fmla="*/ 674370 w 1466850"/>
              <a:gd name="connsiteY4" fmla="*/ 1893570 h 1966050"/>
              <a:gd name="connsiteX5" fmla="*/ 891540 w 1466850"/>
              <a:gd name="connsiteY5" fmla="*/ 1664970 h 1966050"/>
              <a:gd name="connsiteX6" fmla="*/ 1139190 w 1466850"/>
              <a:gd name="connsiteY6" fmla="*/ 1112520 h 1966050"/>
              <a:gd name="connsiteX7" fmla="*/ 1466850 w 1466850"/>
              <a:gd name="connsiteY7" fmla="*/ 0 h 1966050"/>
              <a:gd name="connsiteX0" fmla="*/ 0 w 1466850"/>
              <a:gd name="connsiteY0" fmla="*/ 1443990 h 1966520"/>
              <a:gd name="connsiteX1" fmla="*/ 171450 w 1466850"/>
              <a:gd name="connsiteY1" fmla="*/ 1758950 h 1966520"/>
              <a:gd name="connsiteX2" fmla="*/ 337820 w 1466850"/>
              <a:gd name="connsiteY2" fmla="*/ 1917700 h 1966520"/>
              <a:gd name="connsiteX3" fmla="*/ 499110 w 1466850"/>
              <a:gd name="connsiteY3" fmla="*/ 1965960 h 1966520"/>
              <a:gd name="connsiteX4" fmla="*/ 674370 w 1466850"/>
              <a:gd name="connsiteY4" fmla="*/ 1893570 h 1966520"/>
              <a:gd name="connsiteX5" fmla="*/ 891540 w 1466850"/>
              <a:gd name="connsiteY5" fmla="*/ 1664970 h 1966520"/>
              <a:gd name="connsiteX6" fmla="*/ 1139190 w 1466850"/>
              <a:gd name="connsiteY6" fmla="*/ 1112520 h 1966520"/>
              <a:gd name="connsiteX7" fmla="*/ 1466850 w 1466850"/>
              <a:gd name="connsiteY7" fmla="*/ 0 h 1966520"/>
              <a:gd name="connsiteX0" fmla="*/ 0 w 1466850"/>
              <a:gd name="connsiteY0" fmla="*/ 1443990 h 1966255"/>
              <a:gd name="connsiteX1" fmla="*/ 171450 w 1466850"/>
              <a:gd name="connsiteY1" fmla="*/ 1758950 h 1966255"/>
              <a:gd name="connsiteX2" fmla="*/ 337820 w 1466850"/>
              <a:gd name="connsiteY2" fmla="*/ 1917700 h 1966255"/>
              <a:gd name="connsiteX3" fmla="*/ 499110 w 1466850"/>
              <a:gd name="connsiteY3" fmla="*/ 1965960 h 1966255"/>
              <a:gd name="connsiteX4" fmla="*/ 694690 w 1466850"/>
              <a:gd name="connsiteY4" fmla="*/ 1901190 h 1966255"/>
              <a:gd name="connsiteX5" fmla="*/ 891540 w 1466850"/>
              <a:gd name="connsiteY5" fmla="*/ 1664970 h 1966255"/>
              <a:gd name="connsiteX6" fmla="*/ 1139190 w 1466850"/>
              <a:gd name="connsiteY6" fmla="*/ 1112520 h 1966255"/>
              <a:gd name="connsiteX7" fmla="*/ 1466850 w 1466850"/>
              <a:gd name="connsiteY7" fmla="*/ 0 h 19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850" h="1966255">
                <a:moveTo>
                  <a:pt x="0" y="1443990"/>
                </a:moveTo>
                <a:cubicBezTo>
                  <a:pt x="34925" y="1538922"/>
                  <a:pt x="115147" y="1679998"/>
                  <a:pt x="171450" y="1758950"/>
                </a:cubicBezTo>
                <a:cubicBezTo>
                  <a:pt x="227753" y="1837902"/>
                  <a:pt x="283210" y="1883198"/>
                  <a:pt x="337820" y="1917700"/>
                </a:cubicBezTo>
                <a:cubicBezTo>
                  <a:pt x="392430" y="1952202"/>
                  <a:pt x="439632" y="1968712"/>
                  <a:pt x="499110" y="1965960"/>
                </a:cubicBezTo>
                <a:cubicBezTo>
                  <a:pt x="558588" y="1963208"/>
                  <a:pt x="629285" y="1951355"/>
                  <a:pt x="694690" y="1901190"/>
                </a:cubicBezTo>
                <a:cubicBezTo>
                  <a:pt x="760095" y="1851025"/>
                  <a:pt x="817457" y="1796415"/>
                  <a:pt x="891540" y="1664970"/>
                </a:cubicBezTo>
                <a:cubicBezTo>
                  <a:pt x="965623" y="1533525"/>
                  <a:pt x="1043305" y="1390015"/>
                  <a:pt x="1139190" y="1112520"/>
                </a:cubicBezTo>
                <a:cubicBezTo>
                  <a:pt x="1235075" y="835025"/>
                  <a:pt x="1350962" y="417512"/>
                  <a:pt x="146685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Flowchart: Connector 110">
            <a:extLst>
              <a:ext uri="{FF2B5EF4-FFF2-40B4-BE49-F238E27FC236}">
                <a16:creationId xmlns:a16="http://schemas.microsoft.com/office/drawing/2014/main" id="{3D40163B-7894-F5B5-4635-AB6A5CD36DF8}"/>
              </a:ext>
            </a:extLst>
          </p:cNvPr>
          <p:cNvSpPr/>
          <p:nvPr/>
        </p:nvSpPr>
        <p:spPr>
          <a:xfrm>
            <a:off x="9260317" y="3663189"/>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id="{BEA32DC5-701E-4210-F8A3-D97DBCAD6354}"/>
              </a:ext>
            </a:extLst>
          </p:cNvPr>
          <p:cNvSpPr/>
          <p:nvPr/>
        </p:nvSpPr>
        <p:spPr>
          <a:xfrm>
            <a:off x="10205357" y="1708794"/>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BB6CEACE-0613-66BB-5D55-4239C189D5CB}"/>
              </a:ext>
            </a:extLst>
          </p:cNvPr>
          <p:cNvSpPr txBox="1"/>
          <p:nvPr/>
        </p:nvSpPr>
        <p:spPr>
          <a:xfrm>
            <a:off x="10102919" y="317280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DCBB6B6-5C55-A92D-FF39-52DB425F63ED}"/>
                  </a:ext>
                </a:extLst>
              </p:cNvPr>
              <p:cNvSpPr txBox="1"/>
              <p:nvPr/>
            </p:nvSpPr>
            <p:spPr>
              <a:xfrm>
                <a:off x="560629" y="5406745"/>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oMath>
                </a14:m>
                <a:endParaRPr lang="vi-VN" sz="2400" dirty="0"/>
              </a:p>
            </p:txBody>
          </p:sp>
        </mc:Choice>
        <mc:Fallback xmlns="">
          <p:sp>
            <p:nvSpPr>
              <p:cNvPr id="21" name="TextBox 20">
                <a:extLst>
                  <a:ext uri="{FF2B5EF4-FFF2-40B4-BE49-F238E27FC236}">
                    <a16:creationId xmlns:a16="http://schemas.microsoft.com/office/drawing/2014/main" id="{9DCBB6B6-5C55-A92D-FF39-52DB425F63ED}"/>
                  </a:ext>
                </a:extLst>
              </p:cNvPr>
              <p:cNvSpPr txBox="1">
                <a:spLocks noRot="1" noChangeAspect="1" noMove="1" noResize="1" noEditPoints="1" noAdjustHandles="1" noChangeArrowheads="1" noChangeShapeType="1" noTextEdit="1"/>
              </p:cNvSpPr>
              <p:nvPr/>
            </p:nvSpPr>
            <p:spPr>
              <a:xfrm>
                <a:off x="560629" y="5406745"/>
                <a:ext cx="6094378" cy="461665"/>
              </a:xfrm>
              <a:prstGeom prst="rect">
                <a:avLst/>
              </a:prstGeom>
              <a:blipFill>
                <a:blip r:embed="rId7"/>
                <a:stretch>
                  <a:fillRect l="-160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4C5F1B8-DE9C-98C2-EB4B-AD3A022EE4E2}"/>
                  </a:ext>
                </a:extLst>
              </p:cNvPr>
              <p:cNvSpPr txBox="1"/>
              <p:nvPr/>
            </p:nvSpPr>
            <p:spPr>
              <a:xfrm>
                <a:off x="197593" y="5845939"/>
                <a:ext cx="9954804" cy="461665"/>
              </a:xfrm>
              <a:prstGeom prst="rect">
                <a:avLst/>
              </a:prstGeom>
              <a:noFill/>
            </p:spPr>
            <p:txBody>
              <a:bodyPr wrap="square">
                <a:spAutoFit/>
              </a:bodyPr>
              <a:lstStyle/>
              <a:p>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iá</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[0;3]</m:t>
                    </m:r>
                  </m:oMath>
                </a14:m>
                <a:r>
                  <a:rPr lang="en-US" sz="2400" dirty="0"/>
                  <a:t> </a:t>
                </a:r>
                <a:r>
                  <a:rPr lang="en-US" sz="2400" dirty="0">
                    <a:solidFill>
                      <a:schemeClr val="bg1"/>
                    </a:solidFill>
                  </a:rPr>
                  <a:t>là</a:t>
                </a:r>
                <a:r>
                  <a:rPr lang="en-US" sz="2400" i="1" dirty="0">
                    <a:solidFill>
                      <a:schemeClr val="bg1"/>
                    </a:solidFill>
                  </a:rPr>
                  <a:t> </a:t>
                </a:r>
                <a14:m>
                  <m:oMath xmlns:m="http://schemas.openxmlformats.org/officeDocument/2006/math">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𝑚</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a14:m>
                <a:r>
                  <a:rPr lang="en-US" sz="2400" dirty="0"/>
                  <a:t> </a:t>
                </a:r>
                <a:endParaRPr lang="vi-VN" sz="2400" dirty="0"/>
              </a:p>
            </p:txBody>
          </p:sp>
        </mc:Choice>
        <mc:Fallback xmlns="">
          <p:sp>
            <p:nvSpPr>
              <p:cNvPr id="22" name="TextBox 21">
                <a:extLst>
                  <a:ext uri="{FF2B5EF4-FFF2-40B4-BE49-F238E27FC236}">
                    <a16:creationId xmlns:a16="http://schemas.microsoft.com/office/drawing/2014/main" id="{94C5F1B8-DE9C-98C2-EB4B-AD3A022EE4E2}"/>
                  </a:ext>
                </a:extLst>
              </p:cNvPr>
              <p:cNvSpPr txBox="1">
                <a:spLocks noRot="1" noChangeAspect="1" noMove="1" noResize="1" noEditPoints="1" noAdjustHandles="1" noChangeArrowheads="1" noChangeShapeType="1" noTextEdit="1"/>
              </p:cNvSpPr>
              <p:nvPr/>
            </p:nvSpPr>
            <p:spPr>
              <a:xfrm>
                <a:off x="197593" y="5845939"/>
                <a:ext cx="9954804" cy="461665"/>
              </a:xfrm>
              <a:prstGeom prst="rect">
                <a:avLst/>
              </a:prstGeom>
              <a:blipFill>
                <a:blip r:embed="rId8"/>
                <a:stretch>
                  <a:fillRect l="-919" t="-1184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87F0A4A-C61D-DEA9-9655-1B0ED15C3855}"/>
                  </a:ext>
                </a:extLst>
              </p:cNvPr>
              <p:cNvSpPr txBox="1"/>
              <p:nvPr/>
            </p:nvSpPr>
            <p:spPr>
              <a:xfrm>
                <a:off x="560629" y="6258834"/>
                <a:ext cx="6094378" cy="461665"/>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sSub>
                      <m:sSubPr>
                        <m:ctrlP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vi-VN" sz="2400" dirty="0"/>
              </a:p>
            </p:txBody>
          </p:sp>
        </mc:Choice>
        <mc:Fallback xmlns="">
          <p:sp>
            <p:nvSpPr>
              <p:cNvPr id="23" name="TextBox 22">
                <a:extLst>
                  <a:ext uri="{FF2B5EF4-FFF2-40B4-BE49-F238E27FC236}">
                    <a16:creationId xmlns:a16="http://schemas.microsoft.com/office/drawing/2014/main" id="{D87F0A4A-C61D-DEA9-9655-1B0ED15C3855}"/>
                  </a:ext>
                </a:extLst>
              </p:cNvPr>
              <p:cNvSpPr txBox="1">
                <a:spLocks noRot="1" noChangeAspect="1" noMove="1" noResize="1" noEditPoints="1" noAdjustHandles="1" noChangeArrowheads="1" noChangeShapeType="1" noTextEdit="1"/>
              </p:cNvSpPr>
              <p:nvPr/>
            </p:nvSpPr>
            <p:spPr>
              <a:xfrm>
                <a:off x="560629" y="6258834"/>
                <a:ext cx="6094378" cy="461665"/>
              </a:xfrm>
              <a:prstGeom prst="rect">
                <a:avLst/>
              </a:prstGeom>
              <a:blipFill>
                <a:blip r:embed="rId9"/>
                <a:stretch>
                  <a:fillRect l="-1600" t="-10667" b="-3066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980138" y="332010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791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Arrow Connector 39">
            <a:extLst>
              <a:ext uri="{FF2B5EF4-FFF2-40B4-BE49-F238E27FC236}">
                <a16:creationId xmlns:a16="http://schemas.microsoft.com/office/drawing/2014/main" id="{D1776321-E801-8243-7668-583197179BB0}"/>
              </a:ext>
            </a:extLst>
          </p:cNvPr>
          <p:cNvCxnSpPr>
            <a:cxnSpLocks/>
          </p:cNvCxnSpPr>
          <p:nvPr/>
        </p:nvCxnSpPr>
        <p:spPr>
          <a:xfrm flipV="1">
            <a:off x="9532065" y="1192529"/>
            <a:ext cx="0" cy="26208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D6DC2F-7EA2-5854-1CA1-44B9129D05D9}"/>
              </a:ext>
            </a:extLst>
          </p:cNvPr>
          <p:cNvCxnSpPr>
            <a:cxnSpLocks/>
          </p:cNvCxnSpPr>
          <p:nvPr/>
        </p:nvCxnSpPr>
        <p:spPr>
          <a:xfrm>
            <a:off x="8289157" y="2801052"/>
            <a:ext cx="3241232" cy="379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6A0F12-2C34-A082-94FE-F0D40E00B7FA}"/>
              </a:ext>
            </a:extLst>
          </p:cNvPr>
          <p:cNvSpPr txBox="1"/>
          <p:nvPr/>
        </p:nvSpPr>
        <p:spPr>
          <a:xfrm>
            <a:off x="11294948" y="2789435"/>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47" name="TextBox 46">
            <a:extLst>
              <a:ext uri="{FF2B5EF4-FFF2-40B4-BE49-F238E27FC236}">
                <a16:creationId xmlns:a16="http://schemas.microsoft.com/office/drawing/2014/main" id="{0F751804-4302-44DE-C6A3-319563488008}"/>
              </a:ext>
            </a:extLst>
          </p:cNvPr>
          <p:cNvSpPr txBox="1"/>
          <p:nvPr/>
        </p:nvSpPr>
        <p:spPr>
          <a:xfrm>
            <a:off x="9239991" y="864301"/>
            <a:ext cx="320922"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y</a:t>
            </a:r>
          </a:p>
        </p:txBody>
      </p:sp>
      <p:sp>
        <p:nvSpPr>
          <p:cNvPr id="48" name="TextBox 47">
            <a:extLst>
              <a:ext uri="{FF2B5EF4-FFF2-40B4-BE49-F238E27FC236}">
                <a16:creationId xmlns:a16="http://schemas.microsoft.com/office/drawing/2014/main" id="{D6AF2655-001C-4921-33B0-7E510419CA38}"/>
              </a:ext>
            </a:extLst>
          </p:cNvPr>
          <p:cNvSpPr txBox="1"/>
          <p:nvPr/>
        </p:nvSpPr>
        <p:spPr>
          <a:xfrm>
            <a:off x="9200481" y="2751134"/>
            <a:ext cx="407484"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p>
        </p:txBody>
      </p:sp>
      <p:sp>
        <p:nvSpPr>
          <p:cNvPr id="49" name="TextBox 48">
            <a:extLst>
              <a:ext uri="{FF2B5EF4-FFF2-40B4-BE49-F238E27FC236}">
                <a16:creationId xmlns:a16="http://schemas.microsoft.com/office/drawing/2014/main" id="{15FA963E-3786-2EBC-C998-FD534ED8C026}"/>
              </a:ext>
            </a:extLst>
          </p:cNvPr>
          <p:cNvSpPr txBox="1"/>
          <p:nvPr/>
        </p:nvSpPr>
        <p:spPr>
          <a:xfrm>
            <a:off x="9024212" y="3824531"/>
            <a:ext cx="1421487" cy="369332"/>
          </a:xfrm>
          <a:prstGeom prst="rect">
            <a:avLst/>
          </a:prstGeom>
          <a:noFill/>
        </p:spPr>
        <p:txBody>
          <a:bodyPr wrap="square">
            <a:spAutoFit/>
          </a:bodyPr>
          <a:lstStyle/>
          <a:p>
            <a:r>
              <a:rPr lang="en-US" sz="1800" kern="100" dirty="0" err="1">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800" kern="100" dirty="0">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 1.15 </a:t>
            </a:r>
            <a:endParaRPr lang="vi-VN" dirty="0">
              <a:solidFill>
                <a:srgbClr val="FFC000"/>
              </a:solidFill>
            </a:endParaRPr>
          </a:p>
        </p:txBody>
      </p:sp>
      <p:cxnSp>
        <p:nvCxnSpPr>
          <p:cNvPr id="65" name="Straight Connector 64">
            <a:extLst>
              <a:ext uri="{FF2B5EF4-FFF2-40B4-BE49-F238E27FC236}">
                <a16:creationId xmlns:a16="http://schemas.microsoft.com/office/drawing/2014/main" id="{FE002B8F-8F9A-1CFD-25D7-CB988AFFC732}"/>
              </a:ext>
            </a:extLst>
          </p:cNvPr>
          <p:cNvCxnSpPr>
            <a:cxnSpLocks/>
          </p:cNvCxnSpPr>
          <p:nvPr/>
        </p:nvCxnSpPr>
        <p:spPr>
          <a:xfrm flipV="1">
            <a:off x="10570352" y="272591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D75DFD-8F94-8CF7-3E00-0E1BE947E966}"/>
              </a:ext>
            </a:extLst>
          </p:cNvPr>
          <p:cNvCxnSpPr>
            <a:cxnSpLocks/>
          </p:cNvCxnSpPr>
          <p:nvPr/>
        </p:nvCxnSpPr>
        <p:spPr>
          <a:xfrm flipV="1">
            <a:off x="9024212" y="2735608"/>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B4824B6-B2B3-D287-6CE4-59B8775D2631}"/>
              </a:ext>
            </a:extLst>
          </p:cNvPr>
          <p:cNvCxnSpPr>
            <a:cxnSpLocks/>
          </p:cNvCxnSpPr>
          <p:nvPr/>
        </p:nvCxnSpPr>
        <p:spPr>
          <a:xfrm flipV="1">
            <a:off x="10056192" y="2720197"/>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92224CD-59C4-E7C5-8F48-F56276B3974A}"/>
              </a:ext>
            </a:extLst>
          </p:cNvPr>
          <p:cNvCxnSpPr>
            <a:cxnSpLocks/>
          </p:cNvCxnSpPr>
          <p:nvPr/>
        </p:nvCxnSpPr>
        <p:spPr>
          <a:xfrm flipV="1">
            <a:off x="8548593" y="2727281"/>
            <a:ext cx="0" cy="13847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3DCAA0-27EE-E1B6-E239-36D81D72013E}"/>
              </a:ext>
            </a:extLst>
          </p:cNvPr>
          <p:cNvCxnSpPr>
            <a:cxnSpLocks/>
          </p:cNvCxnSpPr>
          <p:nvPr/>
        </p:nvCxnSpPr>
        <p:spPr>
          <a:xfrm flipH="1">
            <a:off x="9477489" y="2278408"/>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4188D1A-CCE0-6901-E12A-06F9759E9C83}"/>
              </a:ext>
            </a:extLst>
          </p:cNvPr>
          <p:cNvCxnSpPr>
            <a:cxnSpLocks/>
          </p:cNvCxnSpPr>
          <p:nvPr/>
        </p:nvCxnSpPr>
        <p:spPr>
          <a:xfrm flipH="1">
            <a:off x="9477489" y="1811104"/>
            <a:ext cx="10856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E6523B-0EE2-162A-4EC5-5BCF22B934A2}"/>
              </a:ext>
            </a:extLst>
          </p:cNvPr>
          <p:cNvCxnSpPr>
            <a:cxnSpLocks/>
          </p:cNvCxnSpPr>
          <p:nvPr/>
        </p:nvCxnSpPr>
        <p:spPr>
          <a:xfrm flipH="1" flipV="1">
            <a:off x="10058116" y="2723416"/>
            <a:ext cx="4226" cy="641774"/>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A8F0079-4016-2C06-C99C-15671F143639}"/>
              </a:ext>
            </a:extLst>
          </p:cNvPr>
          <p:cNvCxnSpPr>
            <a:cxnSpLocks/>
          </p:cNvCxnSpPr>
          <p:nvPr/>
        </p:nvCxnSpPr>
        <p:spPr>
          <a:xfrm flipH="1" flipV="1">
            <a:off x="9468394" y="3336447"/>
            <a:ext cx="575583" cy="1565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A4B6B87-FB21-1FED-73A8-28702913DB9C}"/>
              </a:ext>
            </a:extLst>
          </p:cNvPr>
          <p:cNvSpPr txBox="1"/>
          <p:nvPr/>
        </p:nvSpPr>
        <p:spPr>
          <a:xfrm>
            <a:off x="10009732" y="2836680"/>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4" name="TextBox 83">
            <a:extLst>
              <a:ext uri="{FF2B5EF4-FFF2-40B4-BE49-F238E27FC236}">
                <a16:creationId xmlns:a16="http://schemas.microsoft.com/office/drawing/2014/main" id="{8D2E902A-153E-8606-EC59-A3108DED3855}"/>
              </a:ext>
            </a:extLst>
          </p:cNvPr>
          <p:cNvSpPr txBox="1"/>
          <p:nvPr/>
        </p:nvSpPr>
        <p:spPr>
          <a:xfrm>
            <a:off x="9149271" y="316373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6" name="TextBox 85">
            <a:extLst>
              <a:ext uri="{FF2B5EF4-FFF2-40B4-BE49-F238E27FC236}">
                <a16:creationId xmlns:a16="http://schemas.microsoft.com/office/drawing/2014/main" id="{2F2345F9-A755-CD39-514F-E25BA34652D6}"/>
              </a:ext>
            </a:extLst>
          </p:cNvPr>
          <p:cNvSpPr txBox="1"/>
          <p:nvPr/>
        </p:nvSpPr>
        <p:spPr>
          <a:xfrm>
            <a:off x="9177000" y="2086803"/>
            <a:ext cx="300082"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7" name="TextBox 86">
            <a:extLst>
              <a:ext uri="{FF2B5EF4-FFF2-40B4-BE49-F238E27FC236}">
                <a16:creationId xmlns:a16="http://schemas.microsoft.com/office/drawing/2014/main" id="{2104889B-AA39-EC80-AB34-E3D54BFF8D4D}"/>
              </a:ext>
            </a:extLst>
          </p:cNvPr>
          <p:cNvSpPr txBox="1"/>
          <p:nvPr/>
        </p:nvSpPr>
        <p:spPr>
          <a:xfrm>
            <a:off x="8790798" y="2816406"/>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-1</a:t>
            </a:r>
          </a:p>
        </p:txBody>
      </p:sp>
      <p:sp>
        <p:nvSpPr>
          <p:cNvPr id="88" name="TextBox 87">
            <a:extLst>
              <a:ext uri="{FF2B5EF4-FFF2-40B4-BE49-F238E27FC236}">
                <a16:creationId xmlns:a16="http://schemas.microsoft.com/office/drawing/2014/main" id="{62902C3B-1F7F-1101-66A4-F3482E7C9ED0}"/>
              </a:ext>
            </a:extLst>
          </p:cNvPr>
          <p:cNvSpPr txBox="1"/>
          <p:nvPr/>
        </p:nvSpPr>
        <p:spPr>
          <a:xfrm>
            <a:off x="10458672" y="280492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id="{82813D3B-93BD-8AD8-EBEC-2B3D1C416E48}"/>
              </a:ext>
            </a:extLst>
          </p:cNvPr>
          <p:cNvSpPr txBox="1"/>
          <p:nvPr/>
        </p:nvSpPr>
        <p:spPr>
          <a:xfrm>
            <a:off x="9184111" y="1256336"/>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id="{F0BD0854-BCE0-3760-8CFD-00217D9073B6}"/>
              </a:ext>
            </a:extLst>
          </p:cNvPr>
          <p:cNvSpPr txBox="1"/>
          <p:nvPr/>
        </p:nvSpPr>
        <p:spPr>
          <a:xfrm>
            <a:off x="8370968" y="2849700"/>
            <a:ext cx="377026"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91" name="TextBox 90">
            <a:extLst>
              <a:ext uri="{FF2B5EF4-FFF2-40B4-BE49-F238E27FC236}">
                <a16:creationId xmlns:a16="http://schemas.microsoft.com/office/drawing/2014/main" id="{5F59508F-FAC5-6EDD-901A-745772D95335}"/>
              </a:ext>
            </a:extLst>
          </p:cNvPr>
          <p:cNvSpPr txBox="1"/>
          <p:nvPr/>
        </p:nvSpPr>
        <p:spPr>
          <a:xfrm>
            <a:off x="9169215" y="1638621"/>
            <a:ext cx="39732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a:t>
            </a:r>
          </a:p>
        </p:txBody>
      </p:sp>
      <p:sp>
        <p:nvSpPr>
          <p:cNvPr id="100" name="Flowchart: Connector 99">
            <a:extLst>
              <a:ext uri="{FF2B5EF4-FFF2-40B4-BE49-F238E27FC236}">
                <a16:creationId xmlns:a16="http://schemas.microsoft.com/office/drawing/2014/main" id="{F4BDA723-14DF-5D58-CA23-BC7FF3FA745E}"/>
              </a:ext>
            </a:extLst>
          </p:cNvPr>
          <p:cNvSpPr/>
          <p:nvPr/>
        </p:nvSpPr>
        <p:spPr>
          <a:xfrm>
            <a:off x="9491498" y="275475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2B6C50D0-32D2-0579-0754-AFB746582F76}"/>
              </a:ext>
            </a:extLst>
          </p:cNvPr>
          <p:cNvCxnSpPr>
            <a:cxnSpLocks/>
          </p:cNvCxnSpPr>
          <p:nvPr/>
        </p:nvCxnSpPr>
        <p:spPr>
          <a:xfrm flipV="1">
            <a:off x="11011717" y="1381658"/>
            <a:ext cx="0" cy="149530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0B8A10A-EB2D-1B0F-5A8D-8338810A4697}"/>
              </a:ext>
            </a:extLst>
          </p:cNvPr>
          <p:cNvCxnSpPr>
            <a:cxnSpLocks/>
          </p:cNvCxnSpPr>
          <p:nvPr/>
        </p:nvCxnSpPr>
        <p:spPr>
          <a:xfrm flipH="1">
            <a:off x="9531250" y="1405279"/>
            <a:ext cx="1500214" cy="507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B117DFF8-1518-A290-749A-BB64F35ED644}"/>
              </a:ext>
            </a:extLst>
          </p:cNvPr>
          <p:cNvSpPr/>
          <p:nvPr/>
        </p:nvSpPr>
        <p:spPr>
          <a:xfrm>
            <a:off x="9546326" y="1386402"/>
            <a:ext cx="1466850" cy="1966255"/>
          </a:xfrm>
          <a:custGeom>
            <a:avLst/>
            <a:gdLst>
              <a:gd name="connsiteX0" fmla="*/ 0 w 1466850"/>
              <a:gd name="connsiteY0" fmla="*/ 1443990 h 1966082"/>
              <a:gd name="connsiteX1" fmla="*/ 125730 w 1466850"/>
              <a:gd name="connsiteY1" fmla="*/ 1710690 h 1966082"/>
              <a:gd name="connsiteX2" fmla="*/ 335280 w 1466850"/>
              <a:gd name="connsiteY2" fmla="*/ 1905000 h 1966082"/>
              <a:gd name="connsiteX3" fmla="*/ 499110 w 1466850"/>
              <a:gd name="connsiteY3" fmla="*/ 1965960 h 1966082"/>
              <a:gd name="connsiteX4" fmla="*/ 674370 w 1466850"/>
              <a:gd name="connsiteY4" fmla="*/ 1893570 h 1966082"/>
              <a:gd name="connsiteX5" fmla="*/ 891540 w 1466850"/>
              <a:gd name="connsiteY5" fmla="*/ 1664970 h 1966082"/>
              <a:gd name="connsiteX6" fmla="*/ 1139190 w 1466850"/>
              <a:gd name="connsiteY6" fmla="*/ 1112520 h 1966082"/>
              <a:gd name="connsiteX7" fmla="*/ 1466850 w 1466850"/>
              <a:gd name="connsiteY7" fmla="*/ 0 h 1966082"/>
              <a:gd name="connsiteX0" fmla="*/ 0 w 1466850"/>
              <a:gd name="connsiteY0" fmla="*/ 1443990 h 1966050"/>
              <a:gd name="connsiteX1" fmla="*/ 171450 w 1466850"/>
              <a:gd name="connsiteY1" fmla="*/ 1758950 h 1966050"/>
              <a:gd name="connsiteX2" fmla="*/ 335280 w 1466850"/>
              <a:gd name="connsiteY2" fmla="*/ 1905000 h 1966050"/>
              <a:gd name="connsiteX3" fmla="*/ 499110 w 1466850"/>
              <a:gd name="connsiteY3" fmla="*/ 1965960 h 1966050"/>
              <a:gd name="connsiteX4" fmla="*/ 674370 w 1466850"/>
              <a:gd name="connsiteY4" fmla="*/ 1893570 h 1966050"/>
              <a:gd name="connsiteX5" fmla="*/ 891540 w 1466850"/>
              <a:gd name="connsiteY5" fmla="*/ 1664970 h 1966050"/>
              <a:gd name="connsiteX6" fmla="*/ 1139190 w 1466850"/>
              <a:gd name="connsiteY6" fmla="*/ 1112520 h 1966050"/>
              <a:gd name="connsiteX7" fmla="*/ 1466850 w 1466850"/>
              <a:gd name="connsiteY7" fmla="*/ 0 h 1966050"/>
              <a:gd name="connsiteX0" fmla="*/ 0 w 1466850"/>
              <a:gd name="connsiteY0" fmla="*/ 1443990 h 1966520"/>
              <a:gd name="connsiteX1" fmla="*/ 171450 w 1466850"/>
              <a:gd name="connsiteY1" fmla="*/ 1758950 h 1966520"/>
              <a:gd name="connsiteX2" fmla="*/ 337820 w 1466850"/>
              <a:gd name="connsiteY2" fmla="*/ 1917700 h 1966520"/>
              <a:gd name="connsiteX3" fmla="*/ 499110 w 1466850"/>
              <a:gd name="connsiteY3" fmla="*/ 1965960 h 1966520"/>
              <a:gd name="connsiteX4" fmla="*/ 674370 w 1466850"/>
              <a:gd name="connsiteY4" fmla="*/ 1893570 h 1966520"/>
              <a:gd name="connsiteX5" fmla="*/ 891540 w 1466850"/>
              <a:gd name="connsiteY5" fmla="*/ 1664970 h 1966520"/>
              <a:gd name="connsiteX6" fmla="*/ 1139190 w 1466850"/>
              <a:gd name="connsiteY6" fmla="*/ 1112520 h 1966520"/>
              <a:gd name="connsiteX7" fmla="*/ 1466850 w 1466850"/>
              <a:gd name="connsiteY7" fmla="*/ 0 h 1966520"/>
              <a:gd name="connsiteX0" fmla="*/ 0 w 1466850"/>
              <a:gd name="connsiteY0" fmla="*/ 1443990 h 1966255"/>
              <a:gd name="connsiteX1" fmla="*/ 171450 w 1466850"/>
              <a:gd name="connsiteY1" fmla="*/ 1758950 h 1966255"/>
              <a:gd name="connsiteX2" fmla="*/ 337820 w 1466850"/>
              <a:gd name="connsiteY2" fmla="*/ 1917700 h 1966255"/>
              <a:gd name="connsiteX3" fmla="*/ 499110 w 1466850"/>
              <a:gd name="connsiteY3" fmla="*/ 1965960 h 1966255"/>
              <a:gd name="connsiteX4" fmla="*/ 694690 w 1466850"/>
              <a:gd name="connsiteY4" fmla="*/ 1901190 h 1966255"/>
              <a:gd name="connsiteX5" fmla="*/ 891540 w 1466850"/>
              <a:gd name="connsiteY5" fmla="*/ 1664970 h 1966255"/>
              <a:gd name="connsiteX6" fmla="*/ 1139190 w 1466850"/>
              <a:gd name="connsiteY6" fmla="*/ 1112520 h 1966255"/>
              <a:gd name="connsiteX7" fmla="*/ 1466850 w 1466850"/>
              <a:gd name="connsiteY7" fmla="*/ 0 h 196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6850" h="1966255">
                <a:moveTo>
                  <a:pt x="0" y="1443990"/>
                </a:moveTo>
                <a:cubicBezTo>
                  <a:pt x="34925" y="1538922"/>
                  <a:pt x="115147" y="1679998"/>
                  <a:pt x="171450" y="1758950"/>
                </a:cubicBezTo>
                <a:cubicBezTo>
                  <a:pt x="227753" y="1837902"/>
                  <a:pt x="283210" y="1883198"/>
                  <a:pt x="337820" y="1917700"/>
                </a:cubicBezTo>
                <a:cubicBezTo>
                  <a:pt x="392430" y="1952202"/>
                  <a:pt x="439632" y="1968712"/>
                  <a:pt x="499110" y="1965960"/>
                </a:cubicBezTo>
                <a:cubicBezTo>
                  <a:pt x="558588" y="1963208"/>
                  <a:pt x="629285" y="1951355"/>
                  <a:pt x="694690" y="1901190"/>
                </a:cubicBezTo>
                <a:cubicBezTo>
                  <a:pt x="760095" y="1851025"/>
                  <a:pt x="817457" y="1796415"/>
                  <a:pt x="891540" y="1664970"/>
                </a:cubicBezTo>
                <a:cubicBezTo>
                  <a:pt x="965623" y="1533525"/>
                  <a:pt x="1043305" y="1390015"/>
                  <a:pt x="1139190" y="1112520"/>
                </a:cubicBezTo>
                <a:cubicBezTo>
                  <a:pt x="1235075" y="835025"/>
                  <a:pt x="1350962" y="417512"/>
                  <a:pt x="1466850" y="0"/>
                </a:cubicBezTo>
              </a:path>
            </a:pathLst>
          </a:custGeom>
          <a:noFill/>
          <a:ln w="38100">
            <a:solidFill>
              <a:srgbClr val="DF2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1" name="Flowchart: Connector 110">
            <a:extLst>
              <a:ext uri="{FF2B5EF4-FFF2-40B4-BE49-F238E27FC236}">
                <a16:creationId xmlns:a16="http://schemas.microsoft.com/office/drawing/2014/main" id="{3D40163B-7894-F5B5-4635-AB6A5CD36DF8}"/>
              </a:ext>
            </a:extLst>
          </p:cNvPr>
          <p:cNvSpPr/>
          <p:nvPr/>
        </p:nvSpPr>
        <p:spPr>
          <a:xfrm>
            <a:off x="10019074" y="3313430"/>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id="{BEA32DC5-701E-4210-F8A3-D97DBCAD6354}"/>
              </a:ext>
            </a:extLst>
          </p:cNvPr>
          <p:cNvSpPr/>
          <p:nvPr/>
        </p:nvSpPr>
        <p:spPr>
          <a:xfrm>
            <a:off x="10964114" y="1359035"/>
            <a:ext cx="81610" cy="75537"/>
          </a:xfrm>
          <a:prstGeom prst="flowChartConnector">
            <a:avLst/>
          </a:prstGeom>
          <a:solidFill>
            <a:srgbClr val="FFFF0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BB6CEACE-0613-66BB-5D55-4239C189D5CB}"/>
              </a:ext>
            </a:extLst>
          </p:cNvPr>
          <p:cNvSpPr txBox="1"/>
          <p:nvPr/>
        </p:nvSpPr>
        <p:spPr>
          <a:xfrm>
            <a:off x="10861676" y="2823041"/>
            <a:ext cx="300082" cy="369332"/>
          </a:xfrm>
          <a:prstGeom prst="rect">
            <a:avLst/>
          </a:prstGeom>
          <a:noFill/>
        </p:spPr>
        <p:txBody>
          <a:bodyPr wrap="none" rtlCol="0">
            <a:spAutoFit/>
          </a:bodyPr>
          <a:lstStyle/>
          <a:p>
            <a:r>
              <a:rPr lang="en-US" i="1" dirty="0">
                <a:solidFill>
                  <a:schemeClr val="bg1"/>
                </a:solidFill>
                <a:latin typeface="Times New Roman" panose="02020603050405020304" pitchFamily="18" charset="0"/>
                <a:cs typeface="Times New Roman" panose="02020603050405020304" pitchFamily="18" charset="0"/>
              </a:rPr>
              <a:t>3</a:t>
            </a:r>
          </a:p>
        </p:txBody>
      </p:sp>
      <p:sp>
        <p:nvSpPr>
          <p:cNvPr id="19" name="Rectangle: Rounded Corners 18">
            <a:extLst>
              <a:ext uri="{FF2B5EF4-FFF2-40B4-BE49-F238E27FC236}">
                <a16:creationId xmlns:a16="http://schemas.microsoft.com/office/drawing/2014/main" id="{26200708-3265-6A86-63D7-3D7F791D640B}"/>
              </a:ext>
            </a:extLst>
          </p:cNvPr>
          <p:cNvSpPr/>
          <p:nvPr/>
        </p:nvSpPr>
        <p:spPr>
          <a:xfrm>
            <a:off x="277967" y="1494581"/>
            <a:ext cx="7868859" cy="3689725"/>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81C4B5D-018E-03F6-C827-A7920D7D3DC0}"/>
                  </a:ext>
                </a:extLst>
              </p:cNvPr>
              <p:cNvSpPr txBox="1"/>
              <p:nvPr/>
            </p:nvSpPr>
            <p:spPr>
              <a:xfrm>
                <a:off x="416917" y="1523836"/>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081C4B5D-018E-03F6-C827-A7920D7D3DC0}"/>
                  </a:ext>
                </a:extLst>
              </p:cNvPr>
              <p:cNvSpPr txBox="1">
                <a:spLocks noRot="1" noChangeAspect="1" noMove="1" noResize="1" noEditPoints="1" noAdjustHandles="1" noChangeArrowheads="1" noChangeShapeType="1" noTextEdit="1"/>
              </p:cNvSpPr>
              <p:nvPr/>
            </p:nvSpPr>
            <p:spPr>
              <a:xfrm>
                <a:off x="416917" y="1523836"/>
                <a:ext cx="6094378" cy="458780"/>
              </a:xfrm>
              <a:prstGeom prst="rect">
                <a:avLst/>
              </a:prstGeom>
              <a:blipFill>
                <a:blip r:embed="rId2"/>
                <a:stretch>
                  <a:fillRect l="-150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90CE25B-979F-055C-A0F1-A36760F25E43}"/>
                  </a:ext>
                </a:extLst>
              </p:cNvPr>
              <p:cNvSpPr txBox="1"/>
              <p:nvPr/>
            </p:nvSpPr>
            <p:spPr>
              <a:xfrm>
                <a:off x="448777" y="1877276"/>
                <a:ext cx="7473964"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lớn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1" name="TextBox 30">
                <a:extLst>
                  <a:ext uri="{FF2B5EF4-FFF2-40B4-BE49-F238E27FC236}">
                    <a16:creationId xmlns:a16="http://schemas.microsoft.com/office/drawing/2014/main" id="{990CE25B-979F-055C-A0F1-A36760F25E43}"/>
                  </a:ext>
                </a:extLst>
              </p:cNvPr>
              <p:cNvSpPr txBox="1">
                <a:spLocks noRot="1" noChangeAspect="1" noMove="1" noResize="1" noEditPoints="1" noAdjustHandles="1" noChangeArrowheads="1" noChangeShapeType="1" noTextEdit="1"/>
              </p:cNvSpPr>
              <p:nvPr/>
            </p:nvSpPr>
            <p:spPr>
              <a:xfrm>
                <a:off x="448777" y="1877276"/>
                <a:ext cx="7473964" cy="1251240"/>
              </a:xfrm>
              <a:prstGeom prst="rect">
                <a:avLst/>
              </a:prstGeom>
              <a:blipFill>
                <a:blip r:embed="rId3"/>
                <a:stretch>
                  <a:fillRect l="-1305" t="-3902" r="-653"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0A551B2-66B0-B39C-902B-D9FF59B8E044}"/>
                  </a:ext>
                </a:extLst>
              </p:cNvPr>
              <p:cNvSpPr txBox="1"/>
              <p:nvPr/>
            </p:nvSpPr>
            <p:spPr>
              <a:xfrm>
                <a:off x="661765" y="3094757"/>
                <a:ext cx="7335267"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4" name="TextBox 33">
                <a:extLst>
                  <a:ext uri="{FF2B5EF4-FFF2-40B4-BE49-F238E27FC236}">
                    <a16:creationId xmlns:a16="http://schemas.microsoft.com/office/drawing/2014/main" id="{30A551B2-66B0-B39C-902B-D9FF59B8E044}"/>
                  </a:ext>
                </a:extLst>
              </p:cNvPr>
              <p:cNvSpPr txBox="1">
                <a:spLocks noRot="1" noChangeAspect="1" noMove="1" noResize="1" noEditPoints="1" noAdjustHandles="1" noChangeArrowheads="1" noChangeShapeType="1" noTextEdit="1"/>
              </p:cNvSpPr>
              <p:nvPr/>
            </p:nvSpPr>
            <p:spPr>
              <a:xfrm>
                <a:off x="661765" y="3094757"/>
                <a:ext cx="7335267" cy="460895"/>
              </a:xfrm>
              <a:prstGeom prst="rect">
                <a:avLst/>
              </a:prstGeom>
              <a:blipFill>
                <a:blip r:embed="rId4"/>
                <a:stretch>
                  <a:fillRect l="-133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E33EF0F-A7FE-D921-1D90-AAE7BAECAC51}"/>
                  </a:ext>
                </a:extLst>
              </p:cNvPr>
              <p:cNvSpPr txBox="1"/>
              <p:nvPr/>
            </p:nvSpPr>
            <p:spPr>
              <a:xfrm>
                <a:off x="511970" y="3543316"/>
                <a:ext cx="7485061"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0E33EF0F-A7FE-D921-1D90-AAE7BAECAC51}"/>
                  </a:ext>
                </a:extLst>
              </p:cNvPr>
              <p:cNvSpPr txBox="1">
                <a:spLocks noRot="1" noChangeAspect="1" noMove="1" noResize="1" noEditPoints="1" noAdjustHandles="1" noChangeArrowheads="1" noChangeShapeType="1" noTextEdit="1"/>
              </p:cNvSpPr>
              <p:nvPr/>
            </p:nvSpPr>
            <p:spPr>
              <a:xfrm>
                <a:off x="511970" y="3543316"/>
                <a:ext cx="7485061" cy="1251240"/>
              </a:xfrm>
              <a:prstGeom prst="rect">
                <a:avLst/>
              </a:prstGeom>
              <a:blipFill>
                <a:blip r:embed="rId5"/>
                <a:stretch>
                  <a:fillRect l="-1303" t="-3883" r="-651"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1CBBBC3-5E2A-2FE6-D0E8-7A7E0840B2CE}"/>
                  </a:ext>
                </a:extLst>
              </p:cNvPr>
              <p:cNvSpPr txBox="1"/>
              <p:nvPr/>
            </p:nvSpPr>
            <p:spPr>
              <a:xfrm>
                <a:off x="689909" y="4713455"/>
                <a:ext cx="7129181"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D1CBBBC3-5E2A-2FE6-D0E8-7A7E0840B2CE}"/>
                  </a:ext>
                </a:extLst>
              </p:cNvPr>
              <p:cNvSpPr txBox="1">
                <a:spLocks noRot="1" noChangeAspect="1" noMove="1" noResize="1" noEditPoints="1" noAdjustHandles="1" noChangeArrowheads="1" noChangeShapeType="1" noTextEdit="1"/>
              </p:cNvSpPr>
              <p:nvPr/>
            </p:nvSpPr>
            <p:spPr>
              <a:xfrm>
                <a:off x="689909" y="4713455"/>
                <a:ext cx="7129181" cy="460895"/>
              </a:xfrm>
              <a:prstGeom prst="rect">
                <a:avLst/>
              </a:prstGeom>
              <a:blipFill>
                <a:blip r:embed="rId6"/>
                <a:stretch>
                  <a:fillRect l="-1282"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9839020" y="211249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4544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37"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EE70C9E-034B-BF63-6AD9-A2AACA8BB299}"/>
                  </a:ext>
                </a:extLst>
              </p:cNvPr>
              <p:cNvSpPr txBox="1"/>
              <p:nvPr/>
            </p:nvSpPr>
            <p:spPr>
              <a:xfrm>
                <a:off x="248471" y="4631278"/>
                <a:ext cx="11438423" cy="125124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Ta quy ước rằng khi nói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không nói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thì ta hiểu đó là giá trị lớn nhất hay giá trị nhỏ nhất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xác định của hàm số.</a:t>
                </a:r>
              </a:p>
            </p:txBody>
          </p:sp>
        </mc:Choice>
        <mc:Fallback xmlns="">
          <p:sp>
            <p:nvSpPr>
              <p:cNvPr id="45" name="TextBox 44">
                <a:extLst>
                  <a:ext uri="{FF2B5EF4-FFF2-40B4-BE49-F238E27FC236}">
                    <a16:creationId xmlns:a16="http://schemas.microsoft.com/office/drawing/2014/main" id="{1EE70C9E-034B-BF63-6AD9-A2AACA8BB299}"/>
                  </a:ext>
                </a:extLst>
              </p:cNvPr>
              <p:cNvSpPr txBox="1">
                <a:spLocks noRot="1" noChangeAspect="1" noMove="1" noResize="1" noEditPoints="1" noAdjustHandles="1" noChangeArrowheads="1" noChangeShapeType="1" noTextEdit="1"/>
              </p:cNvSpPr>
              <p:nvPr/>
            </p:nvSpPr>
            <p:spPr>
              <a:xfrm>
                <a:off x="248471" y="4631278"/>
                <a:ext cx="11438423" cy="1251240"/>
              </a:xfrm>
              <a:prstGeom prst="rect">
                <a:avLst/>
              </a:prstGeom>
              <a:blipFill>
                <a:blip r:embed="rId2"/>
                <a:stretch>
                  <a:fillRect l="-853" t="-3902" r="-1493" b="-10732"/>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id="{600A9B42-B5BF-48C1-E8B7-3F8FE06955BD}"/>
              </a:ext>
            </a:extLst>
          </p:cNvPr>
          <p:cNvSpPr txBox="1"/>
          <p:nvPr/>
        </p:nvSpPr>
        <p:spPr>
          <a:xfrm>
            <a:off x="207257" y="4242890"/>
            <a:ext cx="1258349" cy="458780"/>
          </a:xfrm>
          <a:prstGeom prst="rect">
            <a:avLst/>
          </a:prstGeom>
          <a:noFill/>
        </p:spPr>
        <p:txBody>
          <a:bodyPr wrap="square">
            <a:spAutoFit/>
          </a:bodyPr>
          <a:lstStyle/>
          <a:p>
            <a:pPr>
              <a:lnSpc>
                <a:spcPct val="107000"/>
              </a:lnSpc>
              <a:spcAft>
                <a:spcPts val="800"/>
              </a:spcAft>
            </a:pPr>
            <a:r>
              <a:rPr lang="vi-VN" sz="2400" b="1" i="1" kern="100" dirty="0">
                <a:solidFill>
                  <a:srgbClr val="FFFF00"/>
                </a:solidFill>
                <a:effectLst/>
                <a:latin typeface="+mj-lt"/>
                <a:ea typeface="Arial" panose="020B0604020202020204" pitchFamily="34" charset="0"/>
                <a:cs typeface="Times New Roman" panose="02020603050405020304" pitchFamily="18" charset="0"/>
              </a:rPr>
              <a:t>Chú ý</a:t>
            </a:r>
            <a:endParaRPr lang="vi-VN" sz="2400" i="1" kern="100" dirty="0">
              <a:solidFill>
                <a:srgbClr val="FFFF00"/>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3DFFDBE-4B41-8E39-AE45-98CE65F5CD0A}"/>
                  </a:ext>
                </a:extLst>
              </p:cNvPr>
              <p:cNvSpPr txBox="1"/>
              <p:nvPr/>
            </p:nvSpPr>
            <p:spPr>
              <a:xfrm>
                <a:off x="285921" y="5907285"/>
                <a:ext cx="11400973"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Để tìm giá trị lớn nhất và giá trị nhỏ nhất của hàm số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ta thường lập bảng biến thiên của hàm số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kết luận.</a:t>
                </a:r>
              </a:p>
            </p:txBody>
          </p:sp>
        </mc:Choice>
        <mc:Fallback xmlns="">
          <p:sp>
            <p:nvSpPr>
              <p:cNvPr id="24" name="TextBox 23">
                <a:extLst>
                  <a:ext uri="{FF2B5EF4-FFF2-40B4-BE49-F238E27FC236}">
                    <a16:creationId xmlns:a16="http://schemas.microsoft.com/office/drawing/2014/main" id="{73DFFDBE-4B41-8E39-AE45-98CE65F5CD0A}"/>
                  </a:ext>
                </a:extLst>
              </p:cNvPr>
              <p:cNvSpPr txBox="1">
                <a:spLocks noRot="1" noChangeAspect="1" noMove="1" noResize="1" noEditPoints="1" noAdjustHandles="1" noChangeArrowheads="1" noChangeShapeType="1" noTextEdit="1"/>
              </p:cNvSpPr>
              <p:nvPr/>
            </p:nvSpPr>
            <p:spPr>
              <a:xfrm>
                <a:off x="285921" y="5907285"/>
                <a:ext cx="11400973" cy="856068"/>
              </a:xfrm>
              <a:prstGeom prst="rect">
                <a:avLst/>
              </a:prstGeom>
              <a:blipFill>
                <a:blip r:embed="rId3"/>
                <a:stretch>
                  <a:fillRect l="-856" t="-5714" b="-15714"/>
                </a:stretch>
              </a:blipFill>
            </p:spPr>
            <p:txBody>
              <a:bodyPr/>
              <a:lstStyle/>
              <a:p>
                <a:r>
                  <a:rPr lang="vi-VN">
                    <a:noFill/>
                  </a:rPr>
                  <a:t> </a:t>
                </a:r>
              </a:p>
            </p:txBody>
          </p:sp>
        </mc:Fallback>
      </mc:AlternateContent>
      <p:sp>
        <p:nvSpPr>
          <p:cNvPr id="25" name="Rectangle: Rounded Corners 24">
            <a:extLst>
              <a:ext uri="{FF2B5EF4-FFF2-40B4-BE49-F238E27FC236}">
                <a16:creationId xmlns:a16="http://schemas.microsoft.com/office/drawing/2014/main" id="{12E00CE6-A2AE-6CBE-053D-21649A18ABFB}"/>
              </a:ext>
            </a:extLst>
          </p:cNvPr>
          <p:cNvSpPr/>
          <p:nvPr/>
        </p:nvSpPr>
        <p:spPr>
          <a:xfrm>
            <a:off x="294390" y="1423829"/>
            <a:ext cx="11346586" cy="2836118"/>
          </a:xfrm>
          <a:prstGeom prst="roundRect">
            <a:avLst/>
          </a:prstGeom>
          <a:solidFill>
            <a:srgbClr val="2E7990"/>
          </a:solid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C5C9809-A1EB-D36F-60BB-B69979C992EB}"/>
                  </a:ext>
                </a:extLst>
              </p:cNvPr>
              <p:cNvSpPr txBox="1"/>
              <p:nvPr/>
            </p:nvSpPr>
            <p:spPr>
              <a:xfrm>
                <a:off x="433340" y="1483729"/>
                <a:ext cx="8787854"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Cho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xác định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6" name="TextBox 25">
                <a:extLst>
                  <a:ext uri="{FF2B5EF4-FFF2-40B4-BE49-F238E27FC236}">
                    <a16:creationId xmlns:a16="http://schemas.microsoft.com/office/drawing/2014/main" id="{3C5C9809-A1EB-D36F-60BB-B69979C992EB}"/>
                  </a:ext>
                </a:extLst>
              </p:cNvPr>
              <p:cNvSpPr txBox="1">
                <a:spLocks noRot="1" noChangeAspect="1" noMove="1" noResize="1" noEditPoints="1" noAdjustHandles="1" noChangeArrowheads="1" noChangeShapeType="1" noTextEdit="1"/>
              </p:cNvSpPr>
              <p:nvPr/>
            </p:nvSpPr>
            <p:spPr>
              <a:xfrm>
                <a:off x="433340" y="1483729"/>
                <a:ext cx="8787854" cy="458780"/>
              </a:xfrm>
              <a:prstGeom prst="rect">
                <a:avLst/>
              </a:prstGeom>
              <a:blipFill>
                <a:blip r:embed="rId4"/>
                <a:stretch>
                  <a:fillRect l="-104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A55BB16-3795-DE90-39ED-3BC672CF69A6}"/>
                  </a:ext>
                </a:extLst>
              </p:cNvPr>
              <p:cNvSpPr txBox="1"/>
              <p:nvPr/>
            </p:nvSpPr>
            <p:spPr>
              <a:xfrm>
                <a:off x="465199" y="1837169"/>
                <a:ext cx="10777163"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lớn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7" name="TextBox 26">
                <a:extLst>
                  <a:ext uri="{FF2B5EF4-FFF2-40B4-BE49-F238E27FC236}">
                    <a16:creationId xmlns:a16="http://schemas.microsoft.com/office/drawing/2014/main" id="{CA55BB16-3795-DE90-39ED-3BC672CF69A6}"/>
                  </a:ext>
                </a:extLst>
              </p:cNvPr>
              <p:cNvSpPr txBox="1">
                <a:spLocks noRot="1" noChangeAspect="1" noMove="1" noResize="1" noEditPoints="1" noAdjustHandles="1" noChangeArrowheads="1" noChangeShapeType="1" noTextEdit="1"/>
              </p:cNvSpPr>
              <p:nvPr/>
            </p:nvSpPr>
            <p:spPr>
              <a:xfrm>
                <a:off x="465199" y="1837169"/>
                <a:ext cx="10777163" cy="856068"/>
              </a:xfrm>
              <a:prstGeom prst="rect">
                <a:avLst/>
              </a:prstGeom>
              <a:blipFill>
                <a:blip r:embed="rId5"/>
                <a:stretch>
                  <a:fillRect l="-848" t="-5674" r="-905" b="-148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018F8A1-6365-5FF7-D4C6-0213456382D5}"/>
                  </a:ext>
                </a:extLst>
              </p:cNvPr>
              <p:cNvSpPr txBox="1"/>
              <p:nvPr/>
            </p:nvSpPr>
            <p:spPr>
              <a:xfrm>
                <a:off x="715376" y="2580197"/>
                <a:ext cx="10577167"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𝑀</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8" name="TextBox 27">
                <a:extLst>
                  <a:ext uri="{FF2B5EF4-FFF2-40B4-BE49-F238E27FC236}">
                    <a16:creationId xmlns:a16="http://schemas.microsoft.com/office/drawing/2014/main" id="{9018F8A1-6365-5FF7-D4C6-0213456382D5}"/>
                  </a:ext>
                </a:extLst>
              </p:cNvPr>
              <p:cNvSpPr txBox="1">
                <a:spLocks noRot="1" noChangeAspect="1" noMove="1" noResize="1" noEditPoints="1" noAdjustHandles="1" noChangeArrowheads="1" noChangeShapeType="1" noTextEdit="1"/>
              </p:cNvSpPr>
              <p:nvPr/>
            </p:nvSpPr>
            <p:spPr>
              <a:xfrm>
                <a:off x="715376" y="2580197"/>
                <a:ext cx="10577167" cy="460895"/>
              </a:xfrm>
              <a:prstGeom prst="rect">
                <a:avLst/>
              </a:prstGeom>
              <a:blipFill>
                <a:blip r:embed="rId6"/>
                <a:stretch>
                  <a:fillRect l="-86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AA132D2-A484-06DE-838A-36144952442B}"/>
                  </a:ext>
                </a:extLst>
              </p:cNvPr>
              <p:cNvSpPr txBox="1"/>
              <p:nvPr/>
            </p:nvSpPr>
            <p:spPr>
              <a:xfrm>
                <a:off x="487002" y="2979213"/>
                <a:ext cx="10793164"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tập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tồn tại </a:t>
                </a:r>
                <a14:m>
                  <m:oMath xmlns:m="http://schemas.openxmlformats.org/officeDocument/2006/math">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sub>
                        </m:sSub>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2AA132D2-A484-06DE-838A-36144952442B}"/>
                  </a:ext>
                </a:extLst>
              </p:cNvPr>
              <p:cNvSpPr txBox="1">
                <a:spLocks noRot="1" noChangeAspect="1" noMove="1" noResize="1" noEditPoints="1" noAdjustHandles="1" noChangeArrowheads="1" noChangeShapeType="1" noTextEdit="1"/>
              </p:cNvSpPr>
              <p:nvPr/>
            </p:nvSpPr>
            <p:spPr>
              <a:xfrm>
                <a:off x="487002" y="2979213"/>
                <a:ext cx="10793164" cy="856068"/>
              </a:xfrm>
              <a:prstGeom prst="rect">
                <a:avLst/>
              </a:prstGeom>
              <a:blipFill>
                <a:blip r:embed="rId7"/>
                <a:stretch>
                  <a:fillRect l="-904" t="-5714" r="-847"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25FA603-6AB8-AA65-9115-5933CC3C84BE}"/>
                  </a:ext>
                </a:extLst>
              </p:cNvPr>
              <p:cNvSpPr txBox="1"/>
              <p:nvPr/>
            </p:nvSpPr>
            <p:spPr>
              <a:xfrm>
                <a:off x="715376" y="3741061"/>
                <a:ext cx="6774238" cy="460895"/>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Kí hiệu: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𝑚</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0" name="TextBox 29">
                <a:extLst>
                  <a:ext uri="{FF2B5EF4-FFF2-40B4-BE49-F238E27FC236}">
                    <a16:creationId xmlns:a16="http://schemas.microsoft.com/office/drawing/2014/main" id="{825FA603-6AB8-AA65-9115-5933CC3C84BE}"/>
                  </a:ext>
                </a:extLst>
              </p:cNvPr>
              <p:cNvSpPr txBox="1">
                <a:spLocks noRot="1" noChangeAspect="1" noMove="1" noResize="1" noEditPoints="1" noAdjustHandles="1" noChangeArrowheads="1" noChangeShapeType="1" noTextEdit="1"/>
              </p:cNvSpPr>
              <p:nvPr/>
            </p:nvSpPr>
            <p:spPr>
              <a:xfrm>
                <a:off x="715376" y="3741061"/>
                <a:ext cx="6774238" cy="460895"/>
              </a:xfrm>
              <a:prstGeom prst="rect">
                <a:avLst/>
              </a:prstGeom>
              <a:blipFill>
                <a:blip r:embed="rId8"/>
                <a:stretch>
                  <a:fillRect l="-1349" t="-10667" b="-30667"/>
                </a:stretch>
              </a:blipFill>
            </p:spPr>
            <p:txBody>
              <a:bodyPr/>
              <a:lstStyle/>
              <a:p>
                <a:r>
                  <a:rPr lang="vi-VN">
                    <a:noFill/>
                  </a:rPr>
                  <a:t> </a:t>
                </a:r>
              </a:p>
            </p:txBody>
          </p:sp>
        </mc:Fallback>
      </mc:AlternateContent>
    </p:spTree>
    <p:extLst>
      <p:ext uri="{BB962C8B-B14F-4D97-AF65-F5344CB8AC3E}">
        <p14:creationId xmlns:p14="http://schemas.microsoft.com/office/powerpoint/2010/main" val="6327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7884300-F479-C649-C5AB-9D31936855BF}"/>
              </a:ext>
            </a:extLst>
          </p:cNvPr>
          <p:cNvSpPr/>
          <p:nvPr/>
        </p:nvSpPr>
        <p:spPr>
          <a:xfrm>
            <a:off x="337395" y="1581220"/>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94C0D25-C98B-7DBA-739A-AD980B98879E}"/>
                  </a:ext>
                </a:extLst>
              </p:cNvPr>
              <p:cNvSpPr txBox="1"/>
              <p:nvPr/>
            </p:nvSpPr>
            <p:spPr>
              <a:xfrm>
                <a:off x="405488" y="1593571"/>
                <a:ext cx="10226843" cy="502766"/>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94C0D25-C98B-7DBA-739A-AD980B98879E}"/>
                  </a:ext>
                </a:extLst>
              </p:cNvPr>
              <p:cNvSpPr txBox="1">
                <a:spLocks noRot="1" noChangeAspect="1" noMove="1" noResize="1" noEditPoints="1" noAdjustHandles="1" noChangeArrowheads="1" noChangeShapeType="1" noTextEdit="1"/>
              </p:cNvSpPr>
              <p:nvPr/>
            </p:nvSpPr>
            <p:spPr>
              <a:xfrm>
                <a:off x="405488" y="1593571"/>
                <a:ext cx="10226843" cy="502766"/>
              </a:xfrm>
              <a:prstGeom prst="rect">
                <a:avLst/>
              </a:prstGeom>
              <a:blipFill>
                <a:blip r:embed="rId2"/>
                <a:stretch>
                  <a:fillRect l="-954" t="-1205" r="-298" b="-26506"/>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D12249BF-F935-48B5-E0C1-C5F33C484AB0}"/>
              </a:ext>
            </a:extLst>
          </p:cNvPr>
          <p:cNvSpPr txBox="1"/>
          <p:nvPr/>
        </p:nvSpPr>
        <p:spPr>
          <a:xfrm>
            <a:off x="197593" y="21783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501444-4A7B-839D-4117-6D5E287EF0EA}"/>
                  </a:ext>
                </a:extLst>
              </p:cNvPr>
              <p:cNvSpPr txBox="1"/>
              <p:nvPr/>
            </p:nvSpPr>
            <p:spPr>
              <a:xfrm>
                <a:off x="207985" y="2613522"/>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12501444-4A7B-839D-4117-6D5E287EF0EA}"/>
                  </a:ext>
                </a:extLst>
              </p:cNvPr>
              <p:cNvSpPr txBox="1">
                <a:spLocks noRot="1" noChangeAspect="1" noMove="1" noResize="1" noEditPoints="1" noAdjustHandles="1" noChangeArrowheads="1" noChangeShapeType="1" noTextEdit="1"/>
              </p:cNvSpPr>
              <p:nvPr/>
            </p:nvSpPr>
            <p:spPr>
              <a:xfrm>
                <a:off x="207985" y="2613522"/>
                <a:ext cx="6094378" cy="458780"/>
              </a:xfrm>
              <a:prstGeom prst="rect">
                <a:avLst/>
              </a:prstGeom>
              <a:blipFill>
                <a:blip r:embed="rId3"/>
                <a:stretch>
                  <a:fillRect l="-1500" t="-10667" b="-30667"/>
                </a:stretch>
              </a:blipFill>
            </p:spPr>
            <p:txBody>
              <a:bodyPr/>
              <a:lstStyle/>
              <a:p>
                <a:r>
                  <a:rPr lang="vi-VN">
                    <a:noFill/>
                  </a:rPr>
                  <a:t> </a:t>
                </a:r>
              </a:p>
            </p:txBody>
          </p:sp>
        </mc:Fallback>
      </mc:AlternateContent>
      <p:sp>
        <p:nvSpPr>
          <p:cNvPr id="28" name="TextBox 27">
            <a:extLst>
              <a:ext uri="{FF2B5EF4-FFF2-40B4-BE49-F238E27FC236}">
                <a16:creationId xmlns:a16="http://schemas.microsoft.com/office/drawing/2014/main" id="{AD541638-334C-C980-CCAE-E709530B7A78}"/>
              </a:ext>
            </a:extLst>
          </p:cNvPr>
          <p:cNvSpPr txBox="1"/>
          <p:nvPr/>
        </p:nvSpPr>
        <p:spPr>
          <a:xfrm>
            <a:off x="229670" y="3068254"/>
            <a:ext cx="6094378" cy="458780"/>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Cách 1. </a:t>
            </a:r>
            <a:r>
              <a:rPr lang="vi-VN" sz="2400" kern="100" dirty="0">
                <a:solidFill>
                  <a:schemeClr val="bg1"/>
                </a:solidFill>
                <a:effectLst/>
                <a:latin typeface="+mj-lt"/>
                <a:ea typeface="Arial" panose="020B0604020202020204" pitchFamily="34" charset="0"/>
                <a:cs typeface="Times New Roman" panose="02020603050405020304" pitchFamily="18" charset="0"/>
              </a:rPr>
              <a:t>Sử dụng định nghĩa.</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4CB34D4-BE62-3B3F-F7AC-BC768FDB0B0D}"/>
                  </a:ext>
                </a:extLst>
              </p:cNvPr>
              <p:cNvSpPr txBox="1"/>
              <p:nvPr/>
            </p:nvSpPr>
            <p:spPr>
              <a:xfrm>
                <a:off x="312189" y="3456129"/>
                <a:ext cx="3025505" cy="502766"/>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34CB34D4-BE62-3B3F-F7AC-BC768FDB0B0D}"/>
                  </a:ext>
                </a:extLst>
              </p:cNvPr>
              <p:cNvSpPr txBox="1">
                <a:spLocks noRot="1" noChangeAspect="1" noMove="1" noResize="1" noEditPoints="1" noAdjustHandles="1" noChangeArrowheads="1" noChangeShapeType="1" noTextEdit="1"/>
              </p:cNvSpPr>
              <p:nvPr/>
            </p:nvSpPr>
            <p:spPr>
              <a:xfrm>
                <a:off x="312189" y="3456129"/>
                <a:ext cx="3025505" cy="502766"/>
              </a:xfrm>
              <a:prstGeom prst="rect">
                <a:avLst/>
              </a:prstGeom>
              <a:blipFill>
                <a:blip r:embed="rId4"/>
                <a:stretch>
                  <a:fillRect l="-3018" t="-2439" b="-2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98EB605-1B30-C219-C1F6-961006496A70}"/>
                  </a:ext>
                </a:extLst>
              </p:cNvPr>
              <p:cNvSpPr txBox="1"/>
              <p:nvPr/>
            </p:nvSpPr>
            <p:spPr>
              <a:xfrm>
                <a:off x="512873" y="4434892"/>
                <a:ext cx="4132181" cy="508922"/>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d>
                          <m:dPr>
                            <m:begChr m:val="["/>
                            <m:endChr m:val="]"/>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e>
                        </m:d>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C98EB605-1B30-C219-C1F6-961006496A70}"/>
                  </a:ext>
                </a:extLst>
              </p:cNvPr>
              <p:cNvSpPr txBox="1">
                <a:spLocks noRot="1" noChangeAspect="1" noMove="1" noResize="1" noEditPoints="1" noAdjustHandles="1" noChangeArrowheads="1" noChangeShapeType="1" noTextEdit="1"/>
              </p:cNvSpPr>
              <p:nvPr/>
            </p:nvSpPr>
            <p:spPr>
              <a:xfrm>
                <a:off x="512873" y="4434892"/>
                <a:ext cx="4132181" cy="508922"/>
              </a:xfrm>
              <a:prstGeom prst="rect">
                <a:avLst/>
              </a:prstGeom>
              <a:blipFill>
                <a:blip r:embed="rId5"/>
                <a:stretch>
                  <a:fillRect l="-2212" t="-6024" b="-216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C1A62C8-A3FD-DC75-2929-CD5D294A3FCE}"/>
                  </a:ext>
                </a:extLst>
              </p:cNvPr>
              <p:cNvSpPr txBox="1"/>
              <p:nvPr/>
            </p:nvSpPr>
            <p:spPr>
              <a:xfrm>
                <a:off x="393050" y="4974281"/>
                <a:ext cx="3455935" cy="514628"/>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a:solidFill>
                              <a:schemeClr val="bg1"/>
                            </a:solidFill>
                            <a:effectLst/>
                            <a:latin typeface="Cambria Math" panose="02040503050406030204" pitchFamily="18" charset="0"/>
                          </a:rPr>
                        </m:ctrlPr>
                      </m:radPr>
                      <m:deg/>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2C1A62C8-A3FD-DC75-2929-CD5D294A3FCE}"/>
                  </a:ext>
                </a:extLst>
              </p:cNvPr>
              <p:cNvSpPr txBox="1">
                <a:spLocks noRot="1" noChangeAspect="1" noMove="1" noResize="1" noEditPoints="1" noAdjustHandles="1" noChangeArrowheads="1" noChangeShapeType="1" noTextEdit="1"/>
              </p:cNvSpPr>
              <p:nvPr/>
            </p:nvSpPr>
            <p:spPr>
              <a:xfrm>
                <a:off x="393050" y="4974281"/>
                <a:ext cx="3455935" cy="514628"/>
              </a:xfrm>
              <a:prstGeom prst="rect">
                <a:avLst/>
              </a:prstGeom>
              <a:blipFill>
                <a:blip r:embed="rId6"/>
                <a:stretch>
                  <a:fillRect l="-2646" b="-273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939B9F9-3D48-3DD0-A058-B6F9070CA59A}"/>
                  </a:ext>
                </a:extLst>
              </p:cNvPr>
              <p:cNvSpPr txBox="1"/>
              <p:nvPr/>
            </p:nvSpPr>
            <p:spPr>
              <a:xfrm>
                <a:off x="531185" y="6030899"/>
                <a:ext cx="6094378" cy="5262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3" name="TextBox 42">
                <a:extLst>
                  <a:ext uri="{FF2B5EF4-FFF2-40B4-BE49-F238E27FC236}">
                    <a16:creationId xmlns:a16="http://schemas.microsoft.com/office/drawing/2014/main" id="{2939B9F9-3D48-3DD0-A058-B6F9070CA59A}"/>
                  </a:ext>
                </a:extLst>
              </p:cNvPr>
              <p:cNvSpPr txBox="1">
                <a:spLocks noRot="1" noChangeAspect="1" noMove="1" noResize="1" noEditPoints="1" noAdjustHandles="1" noChangeArrowheads="1" noChangeShapeType="1" noTextEdit="1"/>
              </p:cNvSpPr>
              <p:nvPr/>
            </p:nvSpPr>
            <p:spPr>
              <a:xfrm>
                <a:off x="531185" y="6030899"/>
                <a:ext cx="6094378" cy="526298"/>
              </a:xfrm>
              <a:prstGeom prst="rect">
                <a:avLst/>
              </a:prstGeom>
              <a:blipFill>
                <a:blip r:embed="rId7"/>
                <a:stretch>
                  <a:fillRect l="-1500" t="-4598" b="-172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4B3EA4B-FF21-C7F7-AF19-9AC744297507}"/>
                  </a:ext>
                </a:extLst>
              </p:cNvPr>
              <p:cNvSpPr txBox="1"/>
              <p:nvPr/>
            </p:nvSpPr>
            <p:spPr>
              <a:xfrm>
                <a:off x="512873" y="3954942"/>
                <a:ext cx="4331501" cy="466859"/>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D</a:t>
                </a:r>
                <a:r>
                  <a:rPr lang="vi-VN" sz="2400" kern="100" dirty="0">
                    <a:solidFill>
                      <a:schemeClr val="bg1"/>
                    </a:solidFill>
                    <a:effectLst/>
                    <a:latin typeface="+mj-lt"/>
                    <a:ea typeface="Arial" panose="020B0604020202020204" pitchFamily="34" charset="0"/>
                    <a:cs typeface="Times New Roman" panose="02020603050405020304" pitchFamily="18" charset="0"/>
                  </a:rPr>
                  <a:t>ấu bằng xảy ra khi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C4B3EA4B-FF21-C7F7-AF19-9AC744297507}"/>
                  </a:ext>
                </a:extLst>
              </p:cNvPr>
              <p:cNvSpPr txBox="1">
                <a:spLocks noRot="1" noChangeAspect="1" noMove="1" noResize="1" noEditPoints="1" noAdjustHandles="1" noChangeArrowheads="1" noChangeShapeType="1" noTextEdit="1"/>
              </p:cNvSpPr>
              <p:nvPr/>
            </p:nvSpPr>
            <p:spPr>
              <a:xfrm>
                <a:off x="512873" y="3954942"/>
                <a:ext cx="4331501" cy="466859"/>
              </a:xfrm>
              <a:prstGeom prst="rect">
                <a:avLst/>
              </a:prstGeom>
              <a:blipFill>
                <a:blip r:embed="rId8"/>
                <a:stretch>
                  <a:fillRect l="-2110"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07FCEC8-561C-78FA-CBAA-3C0BEA0DE6BE}"/>
                  </a:ext>
                </a:extLst>
              </p:cNvPr>
              <p:cNvSpPr txBox="1"/>
              <p:nvPr/>
            </p:nvSpPr>
            <p:spPr>
              <a:xfrm>
                <a:off x="552927" y="5524904"/>
                <a:ext cx="4291448" cy="470000"/>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D</a:t>
                </a:r>
                <a:r>
                  <a:rPr lang="vi-VN" sz="2400" dirty="0">
                    <a:solidFill>
                      <a:schemeClr val="bg1"/>
                    </a:solidFill>
                    <a:effectLst/>
                    <a:latin typeface="+mj-lt"/>
                    <a:ea typeface="Arial" panose="020B0604020202020204" pitchFamily="34" charset="0"/>
                    <a:cs typeface="Times New Roman" panose="02020603050405020304" pitchFamily="18" charset="0"/>
                  </a:rPr>
                  <a:t>ấu bằng xảy ra khi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panose="02040503050406030204" pitchFamily="18" charset="0"/>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45" name="TextBox 44">
                <a:extLst>
                  <a:ext uri="{FF2B5EF4-FFF2-40B4-BE49-F238E27FC236}">
                    <a16:creationId xmlns:a16="http://schemas.microsoft.com/office/drawing/2014/main" id="{B07FCEC8-561C-78FA-CBAA-3C0BEA0DE6BE}"/>
                  </a:ext>
                </a:extLst>
              </p:cNvPr>
              <p:cNvSpPr txBox="1">
                <a:spLocks noRot="1" noChangeAspect="1" noMove="1" noResize="1" noEditPoints="1" noAdjustHandles="1" noChangeArrowheads="1" noChangeShapeType="1" noTextEdit="1"/>
              </p:cNvSpPr>
              <p:nvPr/>
            </p:nvSpPr>
            <p:spPr>
              <a:xfrm>
                <a:off x="552927" y="5524904"/>
                <a:ext cx="4291448" cy="470000"/>
              </a:xfrm>
              <a:prstGeom prst="rect">
                <a:avLst/>
              </a:prstGeom>
              <a:blipFill>
                <a:blip r:embed="rId9"/>
                <a:stretch>
                  <a:fillRect l="-2273"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78EB5A4-2D26-05CA-2BE1-90F6FF37C1F5}"/>
                  </a:ext>
                </a:extLst>
              </p:cNvPr>
              <p:cNvSpPr txBox="1"/>
              <p:nvPr/>
            </p:nvSpPr>
            <p:spPr>
              <a:xfrm>
                <a:off x="4645054" y="3954942"/>
                <a:ext cx="4331501"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tức là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0" name="TextBox 49">
                <a:extLst>
                  <a:ext uri="{FF2B5EF4-FFF2-40B4-BE49-F238E27FC236}">
                    <a16:creationId xmlns:a16="http://schemas.microsoft.com/office/drawing/2014/main" id="{778EB5A4-2D26-05CA-2BE1-90F6FF37C1F5}"/>
                  </a:ext>
                </a:extLst>
              </p:cNvPr>
              <p:cNvSpPr txBox="1">
                <a:spLocks noRot="1" noChangeAspect="1" noMove="1" noResize="1" noEditPoints="1" noAdjustHandles="1" noChangeArrowheads="1" noChangeShapeType="1" noTextEdit="1"/>
              </p:cNvSpPr>
              <p:nvPr/>
            </p:nvSpPr>
            <p:spPr>
              <a:xfrm>
                <a:off x="4645054" y="3954942"/>
                <a:ext cx="4331501" cy="466859"/>
              </a:xfrm>
              <a:prstGeom prst="rect">
                <a:avLst/>
              </a:prstGeom>
              <a:blipFill>
                <a:blip r:embed="rId10"/>
                <a:stretch>
                  <a:fillRect l="-225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FB7F729-9B3B-F762-F69B-6B789ADC670E}"/>
                  </a:ext>
                </a:extLst>
              </p:cNvPr>
              <p:cNvSpPr txBox="1"/>
              <p:nvPr/>
            </p:nvSpPr>
            <p:spPr>
              <a:xfrm>
                <a:off x="4645055" y="5524904"/>
                <a:ext cx="2397772"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tức là khi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51" name="TextBox 50">
                <a:extLst>
                  <a:ext uri="{FF2B5EF4-FFF2-40B4-BE49-F238E27FC236}">
                    <a16:creationId xmlns:a16="http://schemas.microsoft.com/office/drawing/2014/main" id="{0FB7F729-9B3B-F762-F69B-6B789ADC670E}"/>
                  </a:ext>
                </a:extLst>
              </p:cNvPr>
              <p:cNvSpPr txBox="1">
                <a:spLocks noRot="1" noChangeAspect="1" noMove="1" noResize="1" noEditPoints="1" noAdjustHandles="1" noChangeArrowheads="1" noChangeShapeType="1" noTextEdit="1"/>
              </p:cNvSpPr>
              <p:nvPr/>
            </p:nvSpPr>
            <p:spPr>
              <a:xfrm>
                <a:off x="4645055" y="5524904"/>
                <a:ext cx="2397772" cy="470000"/>
              </a:xfrm>
              <a:prstGeom prst="rect">
                <a:avLst/>
              </a:prstGeom>
              <a:blipFill>
                <a:blip r:embed="rId11"/>
                <a:stretch>
                  <a:fillRect l="-4071"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164D6A-6449-CCB4-5186-185B6274C62C}"/>
                  </a:ext>
                </a:extLst>
              </p:cNvPr>
              <p:cNvSpPr txBox="1"/>
              <p:nvPr/>
            </p:nvSpPr>
            <p:spPr>
              <a:xfrm>
                <a:off x="4394679" y="4482919"/>
                <a:ext cx="1964890"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9" name="TextBox 18">
                <a:extLst>
                  <a:ext uri="{FF2B5EF4-FFF2-40B4-BE49-F238E27FC236}">
                    <a16:creationId xmlns:a16="http://schemas.microsoft.com/office/drawing/2014/main" id="{08164D6A-6449-CCB4-5186-185B6274C62C}"/>
                  </a:ext>
                </a:extLst>
              </p:cNvPr>
              <p:cNvSpPr txBox="1">
                <a:spLocks noRot="1" noChangeAspect="1" noMove="1" noResize="1" noEditPoints="1" noAdjustHandles="1" noChangeArrowheads="1" noChangeShapeType="1" noTextEdit="1"/>
              </p:cNvSpPr>
              <p:nvPr/>
            </p:nvSpPr>
            <p:spPr>
              <a:xfrm>
                <a:off x="4394679" y="4482919"/>
                <a:ext cx="1964890" cy="460895"/>
              </a:xfrm>
              <a:prstGeom prst="rect">
                <a:avLst/>
              </a:prstGeom>
              <a:blipFill>
                <a:blip r:embed="rId12"/>
                <a:stretch>
                  <a:fillRect t="-10526" b="-28947"/>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44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5" grpId="0"/>
      <p:bldP spid="38" grpId="0"/>
      <p:bldP spid="43" grpId="0"/>
      <p:bldP spid="44" grpId="0"/>
      <p:bldP spid="45" grpId="0"/>
      <p:bldP spid="50" grpId="0"/>
      <p:bldP spid="51"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Rounded Corners 31">
            <a:extLst>
              <a:ext uri="{FF2B5EF4-FFF2-40B4-BE49-F238E27FC236}">
                <a16:creationId xmlns:a16="http://schemas.microsoft.com/office/drawing/2014/main" id="{F7884300-F479-C649-C5AB-9D31936855BF}"/>
              </a:ext>
            </a:extLst>
          </p:cNvPr>
          <p:cNvSpPr/>
          <p:nvPr/>
        </p:nvSpPr>
        <p:spPr>
          <a:xfrm>
            <a:off x="337395" y="1581220"/>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94C0D25-C98B-7DBA-739A-AD980B98879E}"/>
                  </a:ext>
                </a:extLst>
              </p:cNvPr>
              <p:cNvSpPr txBox="1"/>
              <p:nvPr/>
            </p:nvSpPr>
            <p:spPr>
              <a:xfrm>
                <a:off x="405488" y="1593571"/>
                <a:ext cx="10226843" cy="502766"/>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D94C0D25-C98B-7DBA-739A-AD980B98879E}"/>
                  </a:ext>
                </a:extLst>
              </p:cNvPr>
              <p:cNvSpPr txBox="1">
                <a:spLocks noRot="1" noChangeAspect="1" noMove="1" noResize="1" noEditPoints="1" noAdjustHandles="1" noChangeArrowheads="1" noChangeShapeType="1" noTextEdit="1"/>
              </p:cNvSpPr>
              <p:nvPr/>
            </p:nvSpPr>
            <p:spPr>
              <a:xfrm>
                <a:off x="405488" y="1593571"/>
                <a:ext cx="10226843" cy="502766"/>
              </a:xfrm>
              <a:prstGeom prst="rect">
                <a:avLst/>
              </a:prstGeom>
              <a:blipFill>
                <a:blip r:embed="rId3"/>
                <a:stretch>
                  <a:fillRect l="-954" t="-2410" r="-417" b="-25301"/>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D12249BF-F935-48B5-E0C1-C5F33C484AB0}"/>
              </a:ext>
            </a:extLst>
          </p:cNvPr>
          <p:cNvSpPr txBox="1"/>
          <p:nvPr/>
        </p:nvSpPr>
        <p:spPr>
          <a:xfrm>
            <a:off x="171297" y="2120048"/>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2501444-4A7B-839D-4117-6D5E287EF0EA}"/>
                  </a:ext>
                </a:extLst>
              </p:cNvPr>
              <p:cNvSpPr txBox="1"/>
              <p:nvPr/>
            </p:nvSpPr>
            <p:spPr>
              <a:xfrm>
                <a:off x="197593" y="2499515"/>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Tập xác định của hàm số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5" name="TextBox 24">
                <a:extLst>
                  <a:ext uri="{FF2B5EF4-FFF2-40B4-BE49-F238E27FC236}">
                    <a16:creationId xmlns:a16="http://schemas.microsoft.com/office/drawing/2014/main" id="{12501444-4A7B-839D-4117-6D5E287EF0EA}"/>
                  </a:ext>
                </a:extLst>
              </p:cNvPr>
              <p:cNvSpPr txBox="1">
                <a:spLocks noRot="1" noChangeAspect="1" noMove="1" noResize="1" noEditPoints="1" noAdjustHandles="1" noChangeArrowheads="1" noChangeShapeType="1" noTextEdit="1"/>
              </p:cNvSpPr>
              <p:nvPr/>
            </p:nvSpPr>
            <p:spPr>
              <a:xfrm>
                <a:off x="197593" y="2499515"/>
                <a:ext cx="6094378" cy="458780"/>
              </a:xfrm>
              <a:prstGeom prst="rect">
                <a:avLst/>
              </a:prstGeom>
              <a:blipFill>
                <a:blip r:embed="rId4"/>
                <a:stretch>
                  <a:fillRect l="-1500" t="-10667" b="-30667"/>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3A1BD7F3-3F85-AD78-36C4-73E8326B5AE0}"/>
              </a:ext>
            </a:extLst>
          </p:cNvPr>
          <p:cNvSpPr txBox="1"/>
          <p:nvPr/>
        </p:nvSpPr>
        <p:spPr>
          <a:xfrm>
            <a:off x="207985" y="2895444"/>
            <a:ext cx="6094378" cy="458780"/>
          </a:xfrm>
          <a:prstGeom prst="rect">
            <a:avLst/>
          </a:prstGeom>
          <a:noFill/>
        </p:spPr>
        <p:txBody>
          <a:bodyPr wrap="square">
            <a:spAutoFit/>
          </a:bodyPr>
          <a:lstStyle/>
          <a:p>
            <a:pPr>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Cách 2. </a:t>
            </a:r>
            <a:r>
              <a:rPr lang="vi-VN" sz="2400" kern="100" dirty="0">
                <a:solidFill>
                  <a:schemeClr val="bg1"/>
                </a:solidFill>
                <a:effectLst/>
                <a:latin typeface="+mj-lt"/>
                <a:ea typeface="Arial" panose="020B0604020202020204" pitchFamily="34" charset="0"/>
                <a:cs typeface="Times New Roman" panose="02020603050405020304" pitchFamily="18" charset="0"/>
              </a:rPr>
              <a:t>Sử dụng bảng biến thiên.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E55CF18-EBAA-D711-352C-E487BDA45506}"/>
                  </a:ext>
                </a:extLst>
              </p:cNvPr>
              <p:cNvSpPr txBox="1"/>
              <p:nvPr/>
            </p:nvSpPr>
            <p:spPr>
              <a:xfrm>
                <a:off x="208843" y="3503777"/>
                <a:ext cx="304633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ta có</a:t>
                </a:r>
              </a:p>
            </p:txBody>
          </p:sp>
        </mc:Choice>
        <mc:Fallback xmlns="">
          <p:sp>
            <p:nvSpPr>
              <p:cNvPr id="27" name="TextBox 26">
                <a:extLst>
                  <a:ext uri="{FF2B5EF4-FFF2-40B4-BE49-F238E27FC236}">
                    <a16:creationId xmlns:a16="http://schemas.microsoft.com/office/drawing/2014/main" id="{0E55CF18-EBAA-D711-352C-E487BDA45506}"/>
                  </a:ext>
                </a:extLst>
              </p:cNvPr>
              <p:cNvSpPr txBox="1">
                <a:spLocks noRot="1" noChangeAspect="1" noMove="1" noResize="1" noEditPoints="1" noAdjustHandles="1" noChangeArrowheads="1" noChangeShapeType="1" noTextEdit="1"/>
              </p:cNvSpPr>
              <p:nvPr/>
            </p:nvSpPr>
            <p:spPr>
              <a:xfrm>
                <a:off x="208843" y="3503777"/>
                <a:ext cx="3046331" cy="460895"/>
              </a:xfrm>
              <a:prstGeom prst="rect">
                <a:avLst/>
              </a:prstGeom>
              <a:blipFill>
                <a:blip r:embed="rId5"/>
                <a:stretch>
                  <a:fillRect l="-3000"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836A6DA-A123-4A9D-647A-2DA092E325F2}"/>
                  </a:ext>
                </a:extLst>
              </p:cNvPr>
              <p:cNvSpPr txBox="1"/>
              <p:nvPr/>
            </p:nvSpPr>
            <p:spPr>
              <a:xfrm>
                <a:off x="176009" y="4113070"/>
                <a:ext cx="780310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bảng biến thiên của hàm số trên đoạn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9836A6DA-A123-4A9D-647A-2DA092E325F2}"/>
                  </a:ext>
                </a:extLst>
              </p:cNvPr>
              <p:cNvSpPr txBox="1">
                <a:spLocks noRot="1" noChangeAspect="1" noMove="1" noResize="1" noEditPoints="1" noAdjustHandles="1" noChangeArrowheads="1" noChangeShapeType="1" noTextEdit="1"/>
              </p:cNvSpPr>
              <p:nvPr/>
            </p:nvSpPr>
            <p:spPr>
              <a:xfrm>
                <a:off x="176009" y="4113070"/>
                <a:ext cx="7803106" cy="460895"/>
              </a:xfrm>
              <a:prstGeom prst="rect">
                <a:avLst/>
              </a:prstGeom>
              <a:blipFill>
                <a:blip r:embed="rId6"/>
                <a:stretch>
                  <a:fillRect l="-1250" t="-10667" b="-30667"/>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id="{1CC86C05-22A5-6BB1-9EE9-51F8239FB6FD}"/>
              </a:ext>
            </a:extLst>
          </p:cNvPr>
          <p:cNvSpPr txBox="1"/>
          <p:nvPr/>
        </p:nvSpPr>
        <p:spPr>
          <a:xfrm>
            <a:off x="6704478" y="4150974"/>
            <a:ext cx="442792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D1D65B3-602B-3597-2E5C-09D27AB1FE62}"/>
                  </a:ext>
                </a:extLst>
              </p:cNvPr>
              <p:cNvSpPr txBox="1"/>
              <p:nvPr/>
            </p:nvSpPr>
            <p:spPr>
              <a:xfrm>
                <a:off x="2882177" y="3203277"/>
                <a:ext cx="2271041" cy="106189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d>
                            <m:d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FD1D65B3-602B-3597-2E5C-09D27AB1FE62}"/>
                  </a:ext>
                </a:extLst>
              </p:cNvPr>
              <p:cNvSpPr txBox="1">
                <a:spLocks noRot="1" noChangeAspect="1" noMove="1" noResize="1" noEditPoints="1" noAdjustHandles="1" noChangeArrowheads="1" noChangeShapeType="1" noTextEdit="1"/>
              </p:cNvSpPr>
              <p:nvPr/>
            </p:nvSpPr>
            <p:spPr>
              <a:xfrm>
                <a:off x="2882177" y="3203277"/>
                <a:ext cx="2271041" cy="1061894"/>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1B720AF-4463-0219-E70B-62B646ACD88C}"/>
                  </a:ext>
                </a:extLst>
              </p:cNvPr>
              <p:cNvSpPr txBox="1"/>
              <p:nvPr/>
            </p:nvSpPr>
            <p:spPr>
              <a:xfrm>
                <a:off x="4917180" y="3319528"/>
                <a:ext cx="1959755" cy="94564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ad>
                            <m:radPr>
                              <m:degHide m:val="on"/>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1B720AF-4463-0219-E70B-62B646ACD88C}"/>
                  </a:ext>
                </a:extLst>
              </p:cNvPr>
              <p:cNvSpPr txBox="1">
                <a:spLocks noRot="1" noChangeAspect="1" noMove="1" noResize="1" noEditPoints="1" noAdjustHandles="1" noChangeArrowheads="1" noChangeShapeType="1" noTextEdit="1"/>
              </p:cNvSpPr>
              <p:nvPr/>
            </p:nvSpPr>
            <p:spPr>
              <a:xfrm>
                <a:off x="4917180" y="3319528"/>
                <a:ext cx="1959755" cy="94564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8182BE0-2CE3-779B-CC6A-FEADE1415B14}"/>
                  </a:ext>
                </a:extLst>
              </p:cNvPr>
              <p:cNvSpPr txBox="1"/>
              <p:nvPr/>
            </p:nvSpPr>
            <p:spPr>
              <a:xfrm>
                <a:off x="6704478" y="3503777"/>
                <a:ext cx="266924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C8182BE0-2CE3-779B-CC6A-FEADE1415B14}"/>
                  </a:ext>
                </a:extLst>
              </p:cNvPr>
              <p:cNvSpPr txBox="1">
                <a:spLocks noRot="1" noChangeAspect="1" noMove="1" noResize="1" noEditPoints="1" noAdjustHandles="1" noChangeArrowheads="1" noChangeShapeType="1" noTextEdit="1"/>
              </p:cNvSpPr>
              <p:nvPr/>
            </p:nvSpPr>
            <p:spPr>
              <a:xfrm>
                <a:off x="6704478" y="3503777"/>
                <a:ext cx="2669244" cy="590098"/>
              </a:xfrm>
              <a:prstGeom prst="rect">
                <a:avLst/>
              </a:prstGeom>
              <a:blipFill>
                <a:blip r:embed="rId9"/>
                <a:stretch>
                  <a:fillRect/>
                </a:stretch>
              </a:blipFill>
            </p:spPr>
            <p:txBody>
              <a:bodyPr/>
              <a:lstStyle/>
              <a:p>
                <a:r>
                  <a:rPr lang="vi-VN">
                    <a:noFill/>
                  </a:rPr>
                  <a:t> </a:t>
                </a:r>
              </a:p>
            </p:txBody>
          </p:sp>
        </mc:Fallback>
      </mc:AlternateContent>
      <p:cxnSp>
        <p:nvCxnSpPr>
          <p:cNvPr id="29" name="Straight Connector 28">
            <a:extLst>
              <a:ext uri="{FF2B5EF4-FFF2-40B4-BE49-F238E27FC236}">
                <a16:creationId xmlns:a16="http://schemas.microsoft.com/office/drawing/2014/main" id="{52381F87-164D-3E9D-F479-CCA4BA678449}"/>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4968B8-94CF-2302-9D15-E1914D131F3C}"/>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5CD5CC-ED66-B163-BA7F-46E3882DCEB1}"/>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18DFEDD-1C7E-4875-5249-3D4FCAA9EEBB}"/>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35" name="TextBox 34">
                <a:extLst>
                  <a:ext uri="{FF2B5EF4-FFF2-40B4-BE49-F238E27FC236}">
                    <a16:creationId xmlns:a16="http://schemas.microsoft.com/office/drawing/2014/main" id="{C18DFEDD-1C7E-4875-5249-3D4FCAA9EEBB}"/>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0"/>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EAC5172-1FEF-4592-F511-6664A838A601}"/>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36" name="TextBox 35">
                <a:extLst>
                  <a:ext uri="{FF2B5EF4-FFF2-40B4-BE49-F238E27FC236}">
                    <a16:creationId xmlns:a16="http://schemas.microsoft.com/office/drawing/2014/main" id="{0EAC5172-1FEF-4592-F511-6664A838A601}"/>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C1E173-9E32-A329-98E1-54ED5C6BC5FF}"/>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37" name="TextBox 36">
                <a:extLst>
                  <a:ext uri="{FF2B5EF4-FFF2-40B4-BE49-F238E27FC236}">
                    <a16:creationId xmlns:a16="http://schemas.microsoft.com/office/drawing/2014/main" id="{CDC1E173-9E32-A329-98E1-54ED5C6BC5FF}"/>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2"/>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419DEC7-509A-2A41-D792-ADAB6B55EA7E}"/>
                  </a:ext>
                </a:extLst>
              </p:cNvPr>
              <p:cNvSpPr txBox="1"/>
              <p:nvPr/>
            </p:nvSpPr>
            <p:spPr>
              <a:xfrm>
                <a:off x="1290652" y="459504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dirty="0"/>
              </a:p>
            </p:txBody>
          </p:sp>
        </mc:Choice>
        <mc:Fallback xmlns="">
          <p:sp>
            <p:nvSpPr>
              <p:cNvPr id="38" name="TextBox 37">
                <a:extLst>
                  <a:ext uri="{FF2B5EF4-FFF2-40B4-BE49-F238E27FC236}">
                    <a16:creationId xmlns:a16="http://schemas.microsoft.com/office/drawing/2014/main" id="{8419DEC7-509A-2A41-D792-ADAB6B55EA7E}"/>
                  </a:ext>
                </a:extLst>
              </p:cNvPr>
              <p:cNvSpPr txBox="1">
                <a:spLocks noRot="1" noChangeAspect="1" noMove="1" noResize="1" noEditPoints="1" noAdjustHandles="1" noChangeArrowheads="1" noChangeShapeType="1" noTextEdit="1"/>
              </p:cNvSpPr>
              <p:nvPr/>
            </p:nvSpPr>
            <p:spPr>
              <a:xfrm>
                <a:off x="1290652" y="4595040"/>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A4EE56A-EC31-5CDD-123A-20B8F11C58A6}"/>
                  </a:ext>
                </a:extLst>
              </p:cNvPr>
              <p:cNvSpPr txBox="1"/>
              <p:nvPr/>
            </p:nvSpPr>
            <p:spPr>
              <a:xfrm>
                <a:off x="3458100" y="462255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8A4EE56A-EC31-5CDD-123A-20B8F11C58A6}"/>
                  </a:ext>
                </a:extLst>
              </p:cNvPr>
              <p:cNvSpPr txBox="1">
                <a:spLocks noRot="1" noChangeAspect="1" noMove="1" noResize="1" noEditPoints="1" noAdjustHandles="1" noChangeArrowheads="1" noChangeShapeType="1" noTextEdit="1"/>
              </p:cNvSpPr>
              <p:nvPr/>
            </p:nvSpPr>
            <p:spPr>
              <a:xfrm>
                <a:off x="3458100" y="4622558"/>
                <a:ext cx="658291"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7EA0C86-7629-B7BB-B3A9-63D8A710DA63}"/>
                  </a:ext>
                </a:extLst>
              </p:cNvPr>
              <p:cNvSpPr txBox="1"/>
              <p:nvPr/>
            </p:nvSpPr>
            <p:spPr>
              <a:xfrm>
                <a:off x="3468874" y="508799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2" name="TextBox 41">
                <a:extLst>
                  <a:ext uri="{FF2B5EF4-FFF2-40B4-BE49-F238E27FC236}">
                    <a16:creationId xmlns:a16="http://schemas.microsoft.com/office/drawing/2014/main" id="{27EA0C86-7629-B7BB-B3A9-63D8A710DA63}"/>
                  </a:ext>
                </a:extLst>
              </p:cNvPr>
              <p:cNvSpPr txBox="1">
                <a:spLocks noRot="1" noChangeAspect="1" noMove="1" noResize="1" noEditPoints="1" noAdjustHandles="1" noChangeArrowheads="1" noChangeShapeType="1" noTextEdit="1"/>
              </p:cNvSpPr>
              <p:nvPr/>
            </p:nvSpPr>
            <p:spPr>
              <a:xfrm>
                <a:off x="3468874" y="5087991"/>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2468FE8-5D45-5E6D-A77E-FD56196CCB4B}"/>
                  </a:ext>
                </a:extLst>
              </p:cNvPr>
              <p:cNvSpPr txBox="1"/>
              <p:nvPr/>
            </p:nvSpPr>
            <p:spPr>
              <a:xfrm>
                <a:off x="4552658" y="50310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82468FE8-5D45-5E6D-A77E-FD56196CCB4B}"/>
                  </a:ext>
                </a:extLst>
              </p:cNvPr>
              <p:cNvSpPr txBox="1">
                <a:spLocks noRot="1" noChangeAspect="1" noMove="1" noResize="1" noEditPoints="1" noAdjustHandles="1" noChangeArrowheads="1" noChangeShapeType="1" noTextEdit="1"/>
              </p:cNvSpPr>
              <p:nvPr/>
            </p:nvSpPr>
            <p:spPr>
              <a:xfrm>
                <a:off x="4552658" y="503106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3659062-8E12-6914-F1B5-3BFE9C9895DE}"/>
                  </a:ext>
                </a:extLst>
              </p:cNvPr>
              <p:cNvSpPr txBox="1"/>
              <p:nvPr/>
            </p:nvSpPr>
            <p:spPr>
              <a:xfrm>
                <a:off x="2476836" y="502163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4" name="TextBox 43">
                <a:extLst>
                  <a:ext uri="{FF2B5EF4-FFF2-40B4-BE49-F238E27FC236}">
                    <a16:creationId xmlns:a16="http://schemas.microsoft.com/office/drawing/2014/main" id="{53659062-8E12-6914-F1B5-3BFE9C9895DE}"/>
                  </a:ext>
                </a:extLst>
              </p:cNvPr>
              <p:cNvSpPr txBox="1">
                <a:spLocks noRot="1" noChangeAspect="1" noMove="1" noResize="1" noEditPoints="1" noAdjustHandles="1" noChangeArrowheads="1" noChangeShapeType="1" noTextEdit="1"/>
              </p:cNvSpPr>
              <p:nvPr/>
            </p:nvSpPr>
            <p:spPr>
              <a:xfrm>
                <a:off x="2476836" y="5021638"/>
                <a:ext cx="658291" cy="461665"/>
              </a:xfrm>
              <a:prstGeom prst="rect">
                <a:avLst/>
              </a:prstGeom>
              <a:blipFill>
                <a:blip r:embed="rId17"/>
                <a:stretch>
                  <a:fillRect/>
                </a:stretch>
              </a:blipFill>
            </p:spPr>
            <p:txBody>
              <a:bodyPr/>
              <a:lstStyle/>
              <a:p>
                <a:r>
                  <a:rPr lang="vi-VN">
                    <a:noFill/>
                  </a:rPr>
                  <a:t> </a:t>
                </a:r>
              </a:p>
            </p:txBody>
          </p:sp>
        </mc:Fallback>
      </mc:AlternateContent>
      <p:cxnSp>
        <p:nvCxnSpPr>
          <p:cNvPr id="45" name="Straight Arrow Connector 44">
            <a:extLst>
              <a:ext uri="{FF2B5EF4-FFF2-40B4-BE49-F238E27FC236}">
                <a16:creationId xmlns:a16="http://schemas.microsoft.com/office/drawing/2014/main" id="{90A7EA91-AFFD-B49E-7F65-6F0B9F88C17F}"/>
              </a:ext>
            </a:extLst>
          </p:cNvPr>
          <p:cNvCxnSpPr>
            <a:cxnSpLocks/>
          </p:cNvCxnSpPr>
          <p:nvPr/>
        </p:nvCxnSpPr>
        <p:spPr>
          <a:xfrm flipV="1">
            <a:off x="1844035" y="5898346"/>
            <a:ext cx="1750901" cy="58931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CB57BA3-54CB-0B0B-6C29-E92B69F05CCA}"/>
              </a:ext>
            </a:extLst>
          </p:cNvPr>
          <p:cNvCxnSpPr>
            <a:cxnSpLocks/>
          </p:cNvCxnSpPr>
          <p:nvPr/>
        </p:nvCxnSpPr>
        <p:spPr>
          <a:xfrm>
            <a:off x="4017697" y="5876970"/>
            <a:ext cx="1595163" cy="5661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6CCDE54-E866-F0AA-5B37-0D8D7B1F367F}"/>
                  </a:ext>
                </a:extLst>
              </p:cNvPr>
              <p:cNvSpPr txBox="1"/>
              <p:nvPr/>
            </p:nvSpPr>
            <p:spPr>
              <a:xfrm>
                <a:off x="1363397" y="6326834"/>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p>
            </p:txBody>
          </p:sp>
        </mc:Choice>
        <mc:Fallback xmlns="">
          <p:sp>
            <p:nvSpPr>
              <p:cNvPr id="47" name="TextBox 46">
                <a:extLst>
                  <a:ext uri="{FF2B5EF4-FFF2-40B4-BE49-F238E27FC236}">
                    <a16:creationId xmlns:a16="http://schemas.microsoft.com/office/drawing/2014/main" id="{36CCDE54-E866-F0AA-5B37-0D8D7B1F367F}"/>
                  </a:ext>
                </a:extLst>
              </p:cNvPr>
              <p:cNvSpPr txBox="1">
                <a:spLocks noRot="1" noChangeAspect="1" noMove="1" noResize="1" noEditPoints="1" noAdjustHandles="1" noChangeArrowheads="1" noChangeShapeType="1" noTextEdit="1"/>
              </p:cNvSpPr>
              <p:nvPr/>
            </p:nvSpPr>
            <p:spPr>
              <a:xfrm>
                <a:off x="1363397" y="6326834"/>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7DF0AB2-7F7D-6E9B-A81D-656768DD7856}"/>
                  </a:ext>
                </a:extLst>
              </p:cNvPr>
              <p:cNvSpPr txBox="1"/>
              <p:nvPr/>
            </p:nvSpPr>
            <p:spPr>
              <a:xfrm>
                <a:off x="3455871" y="548004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m:t>
                      </m:r>
                    </m:oMath>
                  </m:oMathPara>
                </a14:m>
                <a:endParaRPr lang="vi-VN" sz="2400" dirty="0">
                  <a:solidFill>
                    <a:schemeClr val="bg1"/>
                  </a:solidFill>
                </a:endParaRPr>
              </a:p>
            </p:txBody>
          </p:sp>
        </mc:Choice>
        <mc:Fallback xmlns="">
          <p:sp>
            <p:nvSpPr>
              <p:cNvPr id="48" name="TextBox 47">
                <a:extLst>
                  <a:ext uri="{FF2B5EF4-FFF2-40B4-BE49-F238E27FC236}">
                    <a16:creationId xmlns:a16="http://schemas.microsoft.com/office/drawing/2014/main" id="{E7DF0AB2-7F7D-6E9B-A81D-656768DD7856}"/>
                  </a:ext>
                </a:extLst>
              </p:cNvPr>
              <p:cNvSpPr txBox="1">
                <a:spLocks noRot="1" noChangeAspect="1" noMove="1" noResize="1" noEditPoints="1" noAdjustHandles="1" noChangeArrowheads="1" noChangeShapeType="1" noTextEdit="1"/>
              </p:cNvSpPr>
              <p:nvPr/>
            </p:nvSpPr>
            <p:spPr>
              <a:xfrm>
                <a:off x="3455871" y="5480042"/>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FBE01F7-8D26-9ABB-F85F-8961F280598F}"/>
                  </a:ext>
                </a:extLst>
              </p:cNvPr>
              <p:cNvSpPr txBox="1"/>
              <p:nvPr/>
            </p:nvSpPr>
            <p:spPr>
              <a:xfrm>
                <a:off x="5518909" y="630806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9" name="TextBox 48">
                <a:extLst>
                  <a:ext uri="{FF2B5EF4-FFF2-40B4-BE49-F238E27FC236}">
                    <a16:creationId xmlns:a16="http://schemas.microsoft.com/office/drawing/2014/main" id="{0FBE01F7-8D26-9ABB-F85F-8961F280598F}"/>
                  </a:ext>
                </a:extLst>
              </p:cNvPr>
              <p:cNvSpPr txBox="1">
                <a:spLocks noRot="1" noChangeAspect="1" noMove="1" noResize="1" noEditPoints="1" noAdjustHandles="1" noChangeArrowheads="1" noChangeShapeType="1" noTextEdit="1"/>
              </p:cNvSpPr>
              <p:nvPr/>
            </p:nvSpPr>
            <p:spPr>
              <a:xfrm>
                <a:off x="5518909" y="6308063"/>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9C89FD3-5AF4-5E16-32B0-5E7BE91441D4}"/>
                  </a:ext>
                </a:extLst>
              </p:cNvPr>
              <p:cNvSpPr txBox="1"/>
              <p:nvPr/>
            </p:nvSpPr>
            <p:spPr>
              <a:xfrm>
                <a:off x="5518909" y="45983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50" name="TextBox 49">
                <a:extLst>
                  <a:ext uri="{FF2B5EF4-FFF2-40B4-BE49-F238E27FC236}">
                    <a16:creationId xmlns:a16="http://schemas.microsoft.com/office/drawing/2014/main" id="{D9C89FD3-5AF4-5E16-32B0-5E7BE91441D4}"/>
                  </a:ext>
                </a:extLst>
              </p:cNvPr>
              <p:cNvSpPr txBox="1">
                <a:spLocks noRot="1" noChangeAspect="1" noMove="1" noResize="1" noEditPoints="1" noAdjustHandles="1" noChangeArrowheads="1" noChangeShapeType="1" noTextEdit="1"/>
              </p:cNvSpPr>
              <p:nvPr/>
            </p:nvSpPr>
            <p:spPr>
              <a:xfrm>
                <a:off x="5518909" y="4598323"/>
                <a:ext cx="658291" cy="461665"/>
              </a:xfrm>
              <a:prstGeom prst="rect">
                <a:avLst/>
              </a:prstGeom>
              <a:blipFill>
                <a:blip r:embed="rId21"/>
                <a:stretch>
                  <a:fillRect/>
                </a:stretch>
              </a:blipFill>
            </p:spPr>
            <p:txBody>
              <a:bodyPr/>
              <a:lstStyle/>
              <a:p>
                <a:r>
                  <a:rPr lang="vi-VN">
                    <a:noFill/>
                  </a:rPr>
                  <a:t> </a:t>
                </a:r>
              </a:p>
            </p:txBody>
          </p:sp>
        </mc:Fallback>
      </mc:AlternateContent>
      <p:cxnSp>
        <p:nvCxnSpPr>
          <p:cNvPr id="53" name="Straight Connector 52">
            <a:extLst>
              <a:ext uri="{FF2B5EF4-FFF2-40B4-BE49-F238E27FC236}">
                <a16:creationId xmlns:a16="http://schemas.microsoft.com/office/drawing/2014/main" id="{EB519644-D315-E6C6-4866-F6F0AFB19EE0}"/>
              </a:ext>
            </a:extLst>
          </p:cNvPr>
          <p:cNvCxnSpPr>
            <a:cxnSpLocks/>
          </p:cNvCxnSpPr>
          <p:nvPr/>
        </p:nvCxnSpPr>
        <p:spPr>
          <a:xfrm>
            <a:off x="1692543" y="5090670"/>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5DEBE8E-41A1-773C-D489-83EAD0F1DB53}"/>
              </a:ext>
            </a:extLst>
          </p:cNvPr>
          <p:cNvCxnSpPr>
            <a:cxnSpLocks/>
          </p:cNvCxnSpPr>
          <p:nvPr/>
        </p:nvCxnSpPr>
        <p:spPr>
          <a:xfrm>
            <a:off x="1780173" y="5081927"/>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7ADABF1-A47D-B773-386F-C7F318F7AF28}"/>
              </a:ext>
            </a:extLst>
          </p:cNvPr>
          <p:cNvCxnSpPr>
            <a:cxnSpLocks/>
          </p:cNvCxnSpPr>
          <p:nvPr/>
        </p:nvCxnSpPr>
        <p:spPr>
          <a:xfrm>
            <a:off x="5806520" y="5073915"/>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7034404-F746-36E0-674F-A1541734597F}"/>
              </a:ext>
            </a:extLst>
          </p:cNvPr>
          <p:cNvCxnSpPr>
            <a:cxnSpLocks/>
          </p:cNvCxnSpPr>
          <p:nvPr/>
        </p:nvCxnSpPr>
        <p:spPr>
          <a:xfrm>
            <a:off x="5894150" y="5084222"/>
            <a:ext cx="0" cy="4020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D65CFE76-A818-7A2A-166F-CC5D5556E232}"/>
                  </a:ext>
                </a:extLst>
              </p:cNvPr>
              <p:cNvSpPr txBox="1"/>
              <p:nvPr/>
            </p:nvSpPr>
            <p:spPr>
              <a:xfrm>
                <a:off x="6678591" y="4622558"/>
                <a:ext cx="4804010" cy="62889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63" name="TextBox 62">
                <a:extLst>
                  <a:ext uri="{FF2B5EF4-FFF2-40B4-BE49-F238E27FC236}">
                    <a16:creationId xmlns:a16="http://schemas.microsoft.com/office/drawing/2014/main" id="{D65CFE76-A818-7A2A-166F-CC5D5556E232}"/>
                  </a:ext>
                </a:extLst>
              </p:cNvPr>
              <p:cNvSpPr txBox="1">
                <a:spLocks noRot="1" noChangeAspect="1" noMove="1" noResize="1" noEditPoints="1" noAdjustHandles="1" noChangeArrowheads="1" noChangeShapeType="1" noTextEdit="1"/>
              </p:cNvSpPr>
              <p:nvPr/>
            </p:nvSpPr>
            <p:spPr>
              <a:xfrm>
                <a:off x="6678591" y="4622558"/>
                <a:ext cx="4804010" cy="628890"/>
              </a:xfrm>
              <a:prstGeom prst="rect">
                <a:avLst/>
              </a:prstGeom>
              <a:blipFill>
                <a:blip r:embed="rId2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E871A34-8932-F024-96B8-A177AA0A5C70}"/>
                  </a:ext>
                </a:extLst>
              </p:cNvPr>
              <p:cNvSpPr txBox="1"/>
              <p:nvPr/>
            </p:nvSpPr>
            <p:spPr>
              <a:xfrm>
                <a:off x="6738630" y="5242072"/>
                <a:ext cx="4123069" cy="526298"/>
              </a:xfrm>
              <a:prstGeom prst="rect">
                <a:avLst/>
              </a:prstGeom>
              <a:noFill/>
            </p:spPr>
            <p:txBody>
              <a:bodyPr wrap="square">
                <a:spAutoFit/>
              </a:bodyPr>
              <a:lstStyle/>
              <a:p>
                <a:pPr>
                  <a:lnSpc>
                    <a:spcPct val="107000"/>
                  </a:lnSpc>
                  <a:spcAft>
                    <a:spcPts val="800"/>
                  </a:spcAft>
                </a:pPr>
                <a14:m>
                  <m:oMath xmlns:m="http://schemas.openxmlformats.org/officeDocument/2006/math">
                    <m:r>
                      <m:rPr>
                        <m:sty m:val="p"/>
                      </m:rP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ma</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65" name="TextBox 64">
                <a:extLst>
                  <a:ext uri="{FF2B5EF4-FFF2-40B4-BE49-F238E27FC236}">
                    <a16:creationId xmlns:a16="http://schemas.microsoft.com/office/drawing/2014/main" id="{BE871A34-8932-F024-96B8-A177AA0A5C70}"/>
                  </a:ext>
                </a:extLst>
              </p:cNvPr>
              <p:cNvSpPr txBox="1">
                <a:spLocks noRot="1" noChangeAspect="1" noMove="1" noResize="1" noEditPoints="1" noAdjustHandles="1" noChangeArrowheads="1" noChangeShapeType="1" noTextEdit="1"/>
              </p:cNvSpPr>
              <p:nvPr/>
            </p:nvSpPr>
            <p:spPr>
              <a:xfrm>
                <a:off x="6738630" y="5242072"/>
                <a:ext cx="4123069" cy="526298"/>
              </a:xfrm>
              <a:prstGeom prst="rect">
                <a:avLst/>
              </a:prstGeom>
              <a:blipFill>
                <a:blip r:embed="rId23"/>
                <a:stretch>
                  <a:fillRect t="-4651" b="-18605"/>
                </a:stretch>
              </a:blipFill>
            </p:spPr>
            <p:txBody>
              <a:bodyPr/>
              <a:lstStyle/>
              <a:p>
                <a:r>
                  <a:rPr lang="vi-VN">
                    <a:noFill/>
                  </a:rPr>
                  <a:t> </a:t>
                </a:r>
              </a:p>
            </p:txBody>
          </p:sp>
        </mc:Fallback>
      </mc:AlternateContent>
      <p:cxnSp>
        <p:nvCxnSpPr>
          <p:cNvPr id="66" name="Straight Connector 65">
            <a:extLst>
              <a:ext uri="{FF2B5EF4-FFF2-40B4-BE49-F238E27FC236}">
                <a16:creationId xmlns:a16="http://schemas.microsoft.com/office/drawing/2014/main" id="{EB1F4F4B-662A-0E41-F15D-9606E508C53E}"/>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8020B005-E8D6-0773-9C9A-66E9CB4712E7}"/>
              </a:ext>
            </a:extLst>
          </p:cNvPr>
          <p:cNvSpPr/>
          <p:nvPr/>
        </p:nvSpPr>
        <p:spPr>
          <a:xfrm>
            <a:off x="311099" y="1593571"/>
            <a:ext cx="10363031" cy="584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24" name="TextBox 2">
            <a:extLst>
              <a:ext uri="{FF2B5EF4-FFF2-40B4-BE49-F238E27FC236}">
                <a16:creationId xmlns:a16="http://schemas.microsoft.com/office/drawing/2014/main" id="{41D19D50-616D-1F82-C922-D083097E7C1C}"/>
              </a:ext>
            </a:extLst>
          </p:cNvPr>
          <p:cNvSpPr txBox="1"/>
          <p:nvPr/>
        </p:nvSpPr>
        <p:spPr>
          <a:xfrm>
            <a:off x="2014705" y="569230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558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3" grpId="0"/>
      <p:bldP spid="39" grpId="0"/>
      <p:bldP spid="40" grpId="0"/>
      <p:bldP spid="19" grpId="0"/>
      <p:bldP spid="20" grpId="0"/>
      <p:bldP spid="35" grpId="0"/>
      <p:bldP spid="36" grpId="0"/>
      <p:bldP spid="37" grpId="0"/>
      <p:bldP spid="38" grpId="0"/>
      <p:bldP spid="41" grpId="0"/>
      <p:bldP spid="42" grpId="0"/>
      <p:bldP spid="43" grpId="0"/>
      <p:bldP spid="44" grpId="0"/>
      <p:bldP spid="47" grpId="0"/>
      <p:bldP spid="48" grpId="0"/>
      <p:bldP spid="49" grpId="0"/>
      <p:bldP spid="50" grpId="0"/>
      <p:bldP spid="63"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6FFB2E0-5C5B-CD9C-124E-4CD9FC8769F6}"/>
                  </a:ext>
                </a:extLst>
              </p:cNvPr>
              <p:cNvSpPr txBox="1"/>
              <p:nvPr/>
            </p:nvSpPr>
            <p:spPr>
              <a:xfrm>
                <a:off x="332020" y="1466836"/>
                <a:ext cx="11028606" cy="856068"/>
              </a:xfrm>
              <a:prstGeom prst="rect">
                <a:avLst/>
              </a:prstGeom>
              <a:noFill/>
            </p:spPr>
            <p:txBody>
              <a:bodyPr wrap="square">
                <a:spAutoFit/>
              </a:bodyPr>
              <a:lstStyle/>
              <a:p>
                <a:pPr>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và giá trị nhỏ nhất (nếu có) của hàm số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1" name="TextBox 20">
                <a:extLst>
                  <a:ext uri="{FF2B5EF4-FFF2-40B4-BE49-F238E27FC236}">
                    <a16:creationId xmlns:a16="http://schemas.microsoft.com/office/drawing/2014/main" id="{76FFB2E0-5C5B-CD9C-124E-4CD9FC8769F6}"/>
                  </a:ext>
                </a:extLst>
              </p:cNvPr>
              <p:cNvSpPr txBox="1">
                <a:spLocks noRot="1" noChangeAspect="1" noMove="1" noResize="1" noEditPoints="1" noAdjustHandles="1" noChangeArrowheads="1" noChangeShapeType="1" noTextEdit="1"/>
              </p:cNvSpPr>
              <p:nvPr/>
            </p:nvSpPr>
            <p:spPr>
              <a:xfrm>
                <a:off x="332020" y="1466836"/>
                <a:ext cx="11028606" cy="856068"/>
              </a:xfrm>
              <a:prstGeom prst="rect">
                <a:avLst/>
              </a:prstGeom>
              <a:blipFill>
                <a:blip r:embed="rId3"/>
                <a:stretch>
                  <a:fillRect l="-829" t="-5714" r="-608" b="-15714"/>
                </a:stretch>
              </a:blipFill>
            </p:spPr>
            <p:txBody>
              <a:bodyPr/>
              <a:lstStyle/>
              <a:p>
                <a:r>
                  <a:rPr lang="vi-VN">
                    <a:noFill/>
                  </a:rPr>
                  <a:t> </a:t>
                </a:r>
              </a:p>
            </p:txBody>
          </p:sp>
        </mc:Fallback>
      </mc:AlternateContent>
      <p:sp>
        <p:nvSpPr>
          <p:cNvPr id="22" name="Rectangle: Rounded Corners 21">
            <a:extLst>
              <a:ext uri="{FF2B5EF4-FFF2-40B4-BE49-F238E27FC236}">
                <a16:creationId xmlns:a16="http://schemas.microsoft.com/office/drawing/2014/main" id="{FB98033C-C64C-AF33-342A-C8AEA5F71876}"/>
              </a:ext>
            </a:extLst>
          </p:cNvPr>
          <p:cNvSpPr/>
          <p:nvPr/>
        </p:nvSpPr>
        <p:spPr>
          <a:xfrm>
            <a:off x="312189" y="1437652"/>
            <a:ext cx="11409641" cy="88525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7166DD2-6DB9-E433-1437-B21DCBBCC866}"/>
                  </a:ext>
                </a:extLst>
              </p:cNvPr>
              <p:cNvSpPr txBox="1"/>
              <p:nvPr/>
            </p:nvSpPr>
            <p:spPr>
              <a:xfrm>
                <a:off x="8752746" y="1409307"/>
                <a:ext cx="2799134" cy="615874"/>
              </a:xfrm>
              <a:prstGeom prst="rect">
                <a:avLst/>
              </a:prstGeom>
              <a:noFill/>
            </p:spPr>
            <p:txBody>
              <a:bodyPr wrap="square">
                <a:spAutoFit/>
              </a:bodyPr>
              <a:lstStyle/>
              <a:p>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endParaRPr lang="vi-VN" sz="2400" dirty="0"/>
              </a:p>
            </p:txBody>
          </p:sp>
        </mc:Choice>
        <mc:Fallback xmlns="">
          <p:sp>
            <p:nvSpPr>
              <p:cNvPr id="24" name="TextBox 23">
                <a:extLst>
                  <a:ext uri="{FF2B5EF4-FFF2-40B4-BE49-F238E27FC236}">
                    <a16:creationId xmlns:a16="http://schemas.microsoft.com/office/drawing/2014/main" id="{D7166DD2-6DB9-E433-1437-B21DCBBCC866}"/>
                  </a:ext>
                </a:extLst>
              </p:cNvPr>
              <p:cNvSpPr txBox="1">
                <a:spLocks noRot="1" noChangeAspect="1" noMove="1" noResize="1" noEditPoints="1" noAdjustHandles="1" noChangeArrowheads="1" noChangeShapeType="1" noTextEdit="1"/>
              </p:cNvSpPr>
              <p:nvPr/>
            </p:nvSpPr>
            <p:spPr>
              <a:xfrm>
                <a:off x="8752746" y="1409307"/>
                <a:ext cx="2799134" cy="615874"/>
              </a:xfrm>
              <a:prstGeom prst="rect">
                <a:avLst/>
              </a:prstGeom>
              <a:blipFill>
                <a:blip r:embed="rId4"/>
                <a:stretch>
                  <a:fillRect/>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id="{455AE1F6-766A-A829-F18A-A06FF6B48347}"/>
              </a:ext>
            </a:extLst>
          </p:cNvPr>
          <p:cNvSpPr txBox="1"/>
          <p:nvPr/>
        </p:nvSpPr>
        <p:spPr>
          <a:xfrm>
            <a:off x="197593" y="227412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8" name="TextBox 27">
            <a:extLst>
              <a:ext uri="{FF2B5EF4-FFF2-40B4-BE49-F238E27FC236}">
                <a16:creationId xmlns:a16="http://schemas.microsoft.com/office/drawing/2014/main" id="{CC93A9AB-A6D2-9E63-33B5-75F7F3F57C96}"/>
              </a:ext>
            </a:extLst>
          </p:cNvPr>
          <p:cNvSpPr txBox="1"/>
          <p:nvPr/>
        </p:nvSpPr>
        <p:spPr>
          <a:xfrm>
            <a:off x="243706" y="2726139"/>
            <a:ext cx="122190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a:t>
            </a:r>
          </a:p>
        </p:txBody>
      </p:sp>
      <p:sp>
        <p:nvSpPr>
          <p:cNvPr id="31" name="TextBox 30">
            <a:extLst>
              <a:ext uri="{FF2B5EF4-FFF2-40B4-BE49-F238E27FC236}">
                <a16:creationId xmlns:a16="http://schemas.microsoft.com/office/drawing/2014/main" id="{5BA7B948-A4CE-EFE1-D65E-94DCE21A75C4}"/>
              </a:ext>
            </a:extLst>
          </p:cNvPr>
          <p:cNvSpPr txBox="1"/>
          <p:nvPr/>
        </p:nvSpPr>
        <p:spPr>
          <a:xfrm>
            <a:off x="157153" y="3533017"/>
            <a:ext cx="241103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Tính các giới hạn:</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D445360-30E1-2DFC-36FD-EC81663330E5}"/>
                  </a:ext>
                </a:extLst>
              </p:cNvPr>
              <p:cNvSpPr txBox="1"/>
              <p:nvPr/>
            </p:nvSpPr>
            <p:spPr>
              <a:xfrm>
                <a:off x="1616770" y="3310595"/>
                <a:ext cx="609437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smtClean="0">
                              <a:solidFill>
                                <a:schemeClr val="bg1"/>
                              </a:solidFill>
                              <a:latin typeface="Cambria Math" panose="02040503050406030204" pitchFamily="18" charset="0"/>
                            </a:rPr>
                          </m:ctrlPr>
                        </m:limLowPr>
                        <m:e>
                          <m:r>
                            <m:rPr>
                              <m:sty m:val="p"/>
                            </m:rPr>
                            <a:rPr lang="vi-VN" sz="2400">
                              <a:solidFill>
                                <a:schemeClr val="bg1"/>
                              </a:solidFill>
                              <a:latin typeface="Cambria Math" panose="02040503050406030204" pitchFamily="18" charset="0"/>
                            </a:rPr>
                            <m:t>l</m:t>
                          </m:r>
                          <m:r>
                            <m:rPr>
                              <m:sty m:val="p"/>
                            </m:rPr>
                            <a:rPr lang="vi-VN" sz="2400" i="0">
                              <a:solidFill>
                                <a:schemeClr val="bg1"/>
                              </a:solidFill>
                              <a:latin typeface="Cambria Math" panose="02040503050406030204" pitchFamily="18" charset="0"/>
                            </a:rPr>
                            <m:t>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0</m:t>
                              </m:r>
                            </m:e>
                            <m:sup>
                              <m:r>
                                <a:rPr lang="vi-VN" sz="2400" i="0">
                                  <a:solidFill>
                                    <a:schemeClr val="bg1"/>
                                  </a:solidFill>
                                  <a:latin typeface="Cambria Math" panose="02040503050406030204" pitchFamily="18" charset="0"/>
                                </a:rPr>
                                <m:t>+</m:t>
                              </m:r>
                            </m:sup>
                          </m:sSup>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vi-VN" sz="2400" i="0">
                                  <a:solidFill>
                                    <a:schemeClr val="bg1"/>
                                  </a:solidFill>
                                  <a:latin typeface="Cambria Math" panose="02040503050406030204" pitchFamily="18" charset="0"/>
                                </a:rPr>
                                <m:t>0</m:t>
                              </m:r>
                            </m:e>
                            <m:sup>
                              <m:r>
                                <a:rPr lang="vi-VN" sz="2400" i="0">
                                  <a:solidFill>
                                    <a:schemeClr val="bg1"/>
                                  </a:solidFill>
                                  <a:latin typeface="Cambria Math" panose="02040503050406030204" pitchFamily="18" charset="0"/>
                                </a:rPr>
                                <m:t>+</m:t>
                              </m:r>
                            </m:sup>
                          </m:sSup>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38" name="TextBox 37">
                <a:extLst>
                  <a:ext uri="{FF2B5EF4-FFF2-40B4-BE49-F238E27FC236}">
                    <a16:creationId xmlns:a16="http://schemas.microsoft.com/office/drawing/2014/main" id="{7D445360-30E1-2DFC-36FD-EC81663330E5}"/>
                  </a:ext>
                </a:extLst>
              </p:cNvPr>
              <p:cNvSpPr txBox="1">
                <a:spLocks noRot="1" noChangeAspect="1" noMove="1" noResize="1" noEditPoints="1" noAdjustHandles="1" noChangeArrowheads="1" noChangeShapeType="1" noTextEdit="1"/>
              </p:cNvSpPr>
              <p:nvPr/>
            </p:nvSpPr>
            <p:spPr>
              <a:xfrm>
                <a:off x="1616770" y="3310595"/>
                <a:ext cx="6094378" cy="922176"/>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E3226EF-7038-FFEF-1A97-ECE980156F98}"/>
                  </a:ext>
                </a:extLst>
              </p:cNvPr>
              <p:cNvSpPr txBox="1"/>
              <p:nvPr/>
            </p:nvSpPr>
            <p:spPr>
              <a:xfrm>
                <a:off x="135087" y="4158400"/>
                <a:ext cx="70828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Lập BBT của hàm số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7E3226EF-7038-FFEF-1A97-ECE980156F98}"/>
                  </a:ext>
                </a:extLst>
              </p:cNvPr>
              <p:cNvSpPr txBox="1">
                <a:spLocks noRot="1" noChangeAspect="1" noMove="1" noResize="1" noEditPoints="1" noAdjustHandles="1" noChangeArrowheads="1" noChangeShapeType="1" noTextEdit="1"/>
              </p:cNvSpPr>
              <p:nvPr/>
            </p:nvSpPr>
            <p:spPr>
              <a:xfrm>
                <a:off x="135087" y="4158400"/>
                <a:ext cx="7082836" cy="460895"/>
              </a:xfrm>
              <a:prstGeom prst="rect">
                <a:avLst/>
              </a:prstGeom>
              <a:blipFill>
                <a:blip r:embed="rId6"/>
                <a:stretch>
                  <a:fillRect l="-1291" t="-10526" b="-28947"/>
                </a:stretch>
              </a:blipFill>
            </p:spPr>
            <p:txBody>
              <a:bodyPr/>
              <a:lstStyle/>
              <a:p>
                <a:r>
                  <a:rPr lang="vi-VN">
                    <a:noFill/>
                  </a:rPr>
                  <a:t> </a:t>
                </a:r>
              </a:p>
            </p:txBody>
          </p:sp>
        </mc:Fallback>
      </mc:AlternateContent>
      <p:sp>
        <p:nvSpPr>
          <p:cNvPr id="50" name="TextBox 49">
            <a:extLst>
              <a:ext uri="{FF2B5EF4-FFF2-40B4-BE49-F238E27FC236}">
                <a16:creationId xmlns:a16="http://schemas.microsoft.com/office/drawing/2014/main" id="{E9E5D829-E18E-1DE4-2BA7-33A74640B775}"/>
              </a:ext>
            </a:extLst>
          </p:cNvPr>
          <p:cNvSpPr txBox="1"/>
          <p:nvPr/>
        </p:nvSpPr>
        <p:spPr>
          <a:xfrm>
            <a:off x="6650841" y="4589811"/>
            <a:ext cx="445814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bảng biến thiên, ta được:</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9784BB3-D650-23DB-D958-39A1FD159566}"/>
                  </a:ext>
                </a:extLst>
              </p:cNvPr>
              <p:cNvSpPr txBox="1"/>
              <p:nvPr/>
            </p:nvSpPr>
            <p:spPr>
              <a:xfrm>
                <a:off x="3816491" y="2753757"/>
                <a:ext cx="140822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1" name="TextBox 50">
                <a:extLst>
                  <a:ext uri="{FF2B5EF4-FFF2-40B4-BE49-F238E27FC236}">
                    <a16:creationId xmlns:a16="http://schemas.microsoft.com/office/drawing/2014/main" id="{79784BB3-D650-23DB-D958-39A1FD159566}"/>
                  </a:ext>
                </a:extLst>
              </p:cNvPr>
              <p:cNvSpPr txBox="1">
                <a:spLocks noRot="1" noChangeAspect="1" noMove="1" noResize="1" noEditPoints="1" noAdjustHandles="1" noChangeArrowheads="1" noChangeShapeType="1" noTextEdit="1"/>
              </p:cNvSpPr>
              <p:nvPr/>
            </p:nvSpPr>
            <p:spPr>
              <a:xfrm>
                <a:off x="3816491" y="2753757"/>
                <a:ext cx="1408227"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CCDAE27-2401-F2CB-0E7B-4FE81EBCB7FB}"/>
                  </a:ext>
                </a:extLst>
              </p:cNvPr>
              <p:cNvSpPr txBox="1"/>
              <p:nvPr/>
            </p:nvSpPr>
            <p:spPr>
              <a:xfrm>
                <a:off x="5013777" y="2743787"/>
                <a:ext cx="153899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−1</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2" name="TextBox 51">
                <a:extLst>
                  <a:ext uri="{FF2B5EF4-FFF2-40B4-BE49-F238E27FC236}">
                    <a16:creationId xmlns:a16="http://schemas.microsoft.com/office/drawing/2014/main" id="{8CCDAE27-2401-F2CB-0E7B-4FE81EBCB7FB}"/>
                  </a:ext>
                </a:extLst>
              </p:cNvPr>
              <p:cNvSpPr txBox="1">
                <a:spLocks noRot="1" noChangeAspect="1" noMove="1" noResize="1" noEditPoints="1" noAdjustHandles="1" noChangeArrowheads="1" noChangeShapeType="1" noTextEdit="1"/>
              </p:cNvSpPr>
              <p:nvPr/>
            </p:nvSpPr>
            <p:spPr>
              <a:xfrm>
                <a:off x="5013777" y="2743787"/>
                <a:ext cx="1538998"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576A1E8-2EA5-CA72-2420-2FBFF2277EA1}"/>
                  </a:ext>
                </a:extLst>
              </p:cNvPr>
              <p:cNvSpPr txBox="1"/>
              <p:nvPr/>
            </p:nvSpPr>
            <p:spPr>
              <a:xfrm>
                <a:off x="2593873" y="2441037"/>
                <a:ext cx="1292608" cy="98796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vi-VN" sz="2400" b="0" i="0"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B576A1E8-2EA5-CA72-2420-2FBFF2277EA1}"/>
                  </a:ext>
                </a:extLst>
              </p:cNvPr>
              <p:cNvSpPr txBox="1">
                <a:spLocks noRot="1" noChangeAspect="1" noMove="1" noResize="1" noEditPoints="1" noAdjustHandles="1" noChangeArrowheads="1" noChangeShapeType="1" noTextEdit="1"/>
              </p:cNvSpPr>
              <p:nvPr/>
            </p:nvSpPr>
            <p:spPr>
              <a:xfrm>
                <a:off x="2593873" y="2441037"/>
                <a:ext cx="1292608" cy="987963"/>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A625DCE-140F-8A43-2EA0-F1F33F05BF4D}"/>
                  </a:ext>
                </a:extLst>
              </p:cNvPr>
              <p:cNvSpPr txBox="1"/>
              <p:nvPr/>
            </p:nvSpPr>
            <p:spPr>
              <a:xfrm>
                <a:off x="545020" y="2491564"/>
                <a:ext cx="2695157"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5A625DCE-140F-8A43-2EA0-F1F33F05BF4D}"/>
                  </a:ext>
                </a:extLst>
              </p:cNvPr>
              <p:cNvSpPr txBox="1">
                <a:spLocks noRot="1" noChangeAspect="1" noMove="1" noResize="1" noEditPoints="1" noAdjustHandles="1" noChangeArrowheads="1" noChangeShapeType="1" noTextEdit="1"/>
              </p:cNvSpPr>
              <p:nvPr/>
            </p:nvSpPr>
            <p:spPr>
              <a:xfrm>
                <a:off x="545020" y="2491564"/>
                <a:ext cx="2695157" cy="93743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1D5E8DE-2B3E-3729-5EC3-6F8E59F6C32C}"/>
                  </a:ext>
                </a:extLst>
              </p:cNvPr>
              <p:cNvSpPr txBox="1"/>
              <p:nvPr/>
            </p:nvSpPr>
            <p:spPr>
              <a:xfrm>
                <a:off x="6437559" y="2494943"/>
                <a:ext cx="1513093" cy="914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eqArrPr>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e>
                          </m:eqArr>
                        </m:e>
                      </m:d>
                    </m:oMath>
                  </m:oMathPara>
                </a14:m>
                <a:endParaRPr lang="vi-VN" sz="2400" b="0" i="1" kern="1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11D5E8DE-2B3E-3729-5EC3-6F8E59F6C32C}"/>
                  </a:ext>
                </a:extLst>
              </p:cNvPr>
              <p:cNvSpPr txBox="1">
                <a:spLocks noRot="1" noChangeAspect="1" noMove="1" noResize="1" noEditPoints="1" noAdjustHandles="1" noChangeArrowheads="1" noChangeShapeType="1" noTextEdit="1"/>
              </p:cNvSpPr>
              <p:nvPr/>
            </p:nvSpPr>
            <p:spPr>
              <a:xfrm>
                <a:off x="6437559" y="2494943"/>
                <a:ext cx="1513093" cy="914225"/>
              </a:xfrm>
              <a:prstGeom prst="rect">
                <a:avLst/>
              </a:prstGeom>
              <a:blipFill>
                <a:blip r:embed="rId11"/>
                <a:stretch>
                  <a:fillRect r="-52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5B9D387-CE84-9F72-AF85-F75847299093}"/>
                  </a:ext>
                </a:extLst>
              </p:cNvPr>
              <p:cNvSpPr txBox="1"/>
              <p:nvPr/>
            </p:nvSpPr>
            <p:spPr>
              <a:xfrm>
                <a:off x="6097622" y="3310288"/>
                <a:ext cx="609437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 </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limLow>
                        <m:limLowPr>
                          <m:ctrlPr>
                            <a:rPr lang="vi-VN" sz="2400" i="1">
                              <a:solidFill>
                                <a:schemeClr val="bg1"/>
                              </a:solidFill>
                              <a:latin typeface="Cambria Math" panose="02040503050406030204" pitchFamily="18" charset="0"/>
                            </a:rPr>
                          </m:ctrlPr>
                        </m:limLowPr>
                        <m:e>
                          <m:r>
                            <m:rPr>
                              <m:sty m:val="p"/>
                            </m:rPr>
                            <a:rPr lang="vi-VN" sz="2400" i="0">
                              <a:solidFill>
                                <a:schemeClr val="bg1"/>
                              </a:solidFill>
                              <a:latin typeface="Cambria Math" panose="02040503050406030204" pitchFamily="18" charset="0"/>
                            </a:rPr>
                            <m:t>lim</m:t>
                          </m:r>
                        </m:e>
                        <m:lim>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lim>
                      </m:limLow>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−2+</m:t>
                          </m:r>
                          <m:f>
                            <m:fPr>
                              <m:ctrlPr>
                                <a:rPr lang="vi-VN" sz="2400" i="1">
                                  <a:solidFill>
                                    <a:schemeClr val="bg1"/>
                                  </a:solidFill>
                                  <a:latin typeface="Cambria Math" panose="02040503050406030204" pitchFamily="18" charset="0"/>
                                </a:rPr>
                              </m:ctrlPr>
                            </m:fPr>
                            <m:num>
                              <m:r>
                                <a:rPr lang="vi-VN" sz="2400" i="0">
                                  <a:solidFill>
                                    <a:schemeClr val="bg1"/>
                                  </a:solidFill>
                                  <a:latin typeface="Cambria Math" panose="02040503050406030204" pitchFamily="18" charset="0"/>
                                </a:rPr>
                                <m:t>1</m:t>
                              </m:r>
                            </m:num>
                            <m:den>
                              <m:r>
                                <a:rPr lang="vi-VN" sz="2400" i="1">
                                  <a:solidFill>
                                    <a:schemeClr val="bg1"/>
                                  </a:solidFill>
                                  <a:latin typeface="Cambria Math" panose="02040503050406030204" pitchFamily="18" charset="0"/>
                                </a:rPr>
                                <m:t>𝑥</m:t>
                              </m:r>
                            </m:den>
                          </m:f>
                        </m:e>
                      </m:d>
                      <m:r>
                        <a:rPr lang="vi-VN" sz="2400" i="0">
                          <a:solidFill>
                            <a:schemeClr val="bg1"/>
                          </a:solidFill>
                          <a:latin typeface="Cambria Math" panose="02040503050406030204" pitchFamily="18" charset="0"/>
                        </a:rPr>
                        <m:t>=+∞</m:t>
                      </m:r>
                    </m:oMath>
                  </m:oMathPara>
                </a14:m>
                <a:endParaRPr lang="vi-VN" sz="2400" dirty="0">
                  <a:solidFill>
                    <a:schemeClr val="bg1"/>
                  </a:solidFill>
                  <a:latin typeface="+mj-lt"/>
                </a:endParaRPr>
              </a:p>
            </p:txBody>
          </p:sp>
        </mc:Choice>
        <mc:Fallback xmlns="">
          <p:sp>
            <p:nvSpPr>
              <p:cNvPr id="56" name="TextBox 55">
                <a:extLst>
                  <a:ext uri="{FF2B5EF4-FFF2-40B4-BE49-F238E27FC236}">
                    <a16:creationId xmlns:a16="http://schemas.microsoft.com/office/drawing/2014/main" id="{B5B9D387-CE84-9F72-AF85-F75847299093}"/>
                  </a:ext>
                </a:extLst>
              </p:cNvPr>
              <p:cNvSpPr txBox="1">
                <a:spLocks noRot="1" noChangeAspect="1" noMove="1" noResize="1" noEditPoints="1" noAdjustHandles="1" noChangeArrowheads="1" noChangeShapeType="1" noTextEdit="1"/>
              </p:cNvSpPr>
              <p:nvPr/>
            </p:nvSpPr>
            <p:spPr>
              <a:xfrm>
                <a:off x="6097622" y="3310288"/>
                <a:ext cx="6094378" cy="922176"/>
              </a:xfrm>
              <a:prstGeom prst="rect">
                <a:avLst/>
              </a:prstGeom>
              <a:blipFill>
                <a:blip r:embed="rId12"/>
                <a:stretch>
                  <a:fillRect/>
                </a:stretch>
              </a:blipFill>
            </p:spPr>
            <p:txBody>
              <a:bodyPr/>
              <a:lstStyle/>
              <a:p>
                <a:r>
                  <a:rPr lang="vi-VN">
                    <a:noFill/>
                  </a:rPr>
                  <a:t> </a:t>
                </a:r>
              </a:p>
            </p:txBody>
          </p:sp>
        </mc:Fallback>
      </mc:AlternateContent>
      <p:cxnSp>
        <p:nvCxnSpPr>
          <p:cNvPr id="58" name="Straight Connector 57">
            <a:extLst>
              <a:ext uri="{FF2B5EF4-FFF2-40B4-BE49-F238E27FC236}">
                <a16:creationId xmlns:a16="http://schemas.microsoft.com/office/drawing/2014/main" id="{6874CE64-8845-C855-0378-0D9380707960}"/>
              </a:ext>
            </a:extLst>
          </p:cNvPr>
          <p:cNvCxnSpPr>
            <a:cxnSpLocks/>
          </p:cNvCxnSpPr>
          <p:nvPr/>
        </p:nvCxnSpPr>
        <p:spPr>
          <a:xfrm>
            <a:off x="246618" y="5077683"/>
            <a:ext cx="605574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AC27114-E572-5CB5-8753-C2109CEE7838}"/>
              </a:ext>
            </a:extLst>
          </p:cNvPr>
          <p:cNvCxnSpPr>
            <a:cxnSpLocks/>
          </p:cNvCxnSpPr>
          <p:nvPr/>
        </p:nvCxnSpPr>
        <p:spPr>
          <a:xfrm flipV="1">
            <a:off x="246618" y="5483303"/>
            <a:ext cx="6055745" cy="94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35307E4-8E4A-40E0-A047-A3B538C48E83}"/>
              </a:ext>
            </a:extLst>
          </p:cNvPr>
          <p:cNvCxnSpPr>
            <a:cxnSpLocks/>
          </p:cNvCxnSpPr>
          <p:nvPr/>
        </p:nvCxnSpPr>
        <p:spPr>
          <a:xfrm>
            <a:off x="985921" y="4693440"/>
            <a:ext cx="0" cy="19700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678E5D42-FE7C-5027-C033-5A3217D8BD68}"/>
                  </a:ext>
                </a:extLst>
              </p:cNvPr>
              <p:cNvSpPr txBox="1"/>
              <p:nvPr/>
            </p:nvSpPr>
            <p:spPr>
              <a:xfrm>
                <a:off x="171297" y="503106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678E5D42-FE7C-5027-C033-5A3217D8BD68}"/>
                  </a:ext>
                </a:extLst>
              </p:cNvPr>
              <p:cNvSpPr txBox="1">
                <a:spLocks noRot="1" noChangeAspect="1" noMove="1" noResize="1" noEditPoints="1" noAdjustHandles="1" noChangeArrowheads="1" noChangeShapeType="1" noTextEdit="1"/>
              </p:cNvSpPr>
              <p:nvPr/>
            </p:nvSpPr>
            <p:spPr>
              <a:xfrm>
                <a:off x="171297" y="5031062"/>
                <a:ext cx="736534" cy="461665"/>
              </a:xfrm>
              <a:prstGeom prst="rect">
                <a:avLst/>
              </a:prstGeom>
              <a:blipFill>
                <a:blip r:embed="rId13"/>
                <a:stretch>
                  <a:fillRect b="-223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92A8BAB-2DAA-F202-720B-760E67065358}"/>
                  </a:ext>
                </a:extLst>
              </p:cNvPr>
              <p:cNvSpPr txBox="1"/>
              <p:nvPr/>
            </p:nvSpPr>
            <p:spPr>
              <a:xfrm>
                <a:off x="461966" y="456939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62" name="TextBox 61">
                <a:extLst>
                  <a:ext uri="{FF2B5EF4-FFF2-40B4-BE49-F238E27FC236}">
                    <a16:creationId xmlns:a16="http://schemas.microsoft.com/office/drawing/2014/main" id="{F92A8BAB-2DAA-F202-720B-760E67065358}"/>
                  </a:ext>
                </a:extLst>
              </p:cNvPr>
              <p:cNvSpPr txBox="1">
                <a:spLocks noRot="1" noChangeAspect="1" noMove="1" noResize="1" noEditPoints="1" noAdjustHandles="1" noChangeArrowheads="1" noChangeShapeType="1" noTextEdit="1"/>
              </p:cNvSpPr>
              <p:nvPr/>
            </p:nvSpPr>
            <p:spPr>
              <a:xfrm>
                <a:off x="461966" y="4569396"/>
                <a:ext cx="362440"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CA6B456-FBEA-5573-4945-E809D1E753D3}"/>
                  </a:ext>
                </a:extLst>
              </p:cNvPr>
              <p:cNvSpPr txBox="1"/>
              <p:nvPr/>
            </p:nvSpPr>
            <p:spPr>
              <a:xfrm>
                <a:off x="180546" y="585232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m:oMathPara>
                </a14:m>
                <a:endParaRPr lang="vi-VN" sz="2400" dirty="0"/>
              </a:p>
            </p:txBody>
          </p:sp>
        </mc:Choice>
        <mc:Fallback xmlns="">
          <p:sp>
            <p:nvSpPr>
              <p:cNvPr id="63" name="TextBox 62">
                <a:extLst>
                  <a:ext uri="{FF2B5EF4-FFF2-40B4-BE49-F238E27FC236}">
                    <a16:creationId xmlns:a16="http://schemas.microsoft.com/office/drawing/2014/main" id="{3CA6B456-FBEA-5573-4945-E809D1E753D3}"/>
                  </a:ext>
                </a:extLst>
              </p:cNvPr>
              <p:cNvSpPr txBox="1">
                <a:spLocks noRot="1" noChangeAspect="1" noMove="1" noResize="1" noEditPoints="1" noAdjustHandles="1" noChangeArrowheads="1" noChangeShapeType="1" noTextEdit="1"/>
              </p:cNvSpPr>
              <p:nvPr/>
            </p:nvSpPr>
            <p:spPr>
              <a:xfrm>
                <a:off x="180546" y="5852324"/>
                <a:ext cx="736534" cy="461665"/>
              </a:xfrm>
              <a:prstGeom prst="rect">
                <a:avLst/>
              </a:prstGeom>
              <a:blipFill>
                <a:blip r:embed="rId15"/>
                <a:stretch>
                  <a:fillRect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8AFEB8B-60E1-4442-86CE-363F83368CBB}"/>
                  </a:ext>
                </a:extLst>
              </p:cNvPr>
              <p:cNvSpPr txBox="1"/>
              <p:nvPr/>
            </p:nvSpPr>
            <p:spPr>
              <a:xfrm>
                <a:off x="899727" y="46332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6" name="TextBox 65">
                <a:extLst>
                  <a:ext uri="{FF2B5EF4-FFF2-40B4-BE49-F238E27FC236}">
                    <a16:creationId xmlns:a16="http://schemas.microsoft.com/office/drawing/2014/main" id="{28AFEB8B-60E1-4442-86CE-363F83368CBB}"/>
                  </a:ext>
                </a:extLst>
              </p:cNvPr>
              <p:cNvSpPr txBox="1">
                <a:spLocks noRot="1" noChangeAspect="1" noMove="1" noResize="1" noEditPoints="1" noAdjustHandles="1" noChangeArrowheads="1" noChangeShapeType="1" noTextEdit="1"/>
              </p:cNvSpPr>
              <p:nvPr/>
            </p:nvSpPr>
            <p:spPr>
              <a:xfrm>
                <a:off x="899727" y="4633283"/>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E6D9DA9-B2A4-722C-8235-22BA6463772F}"/>
                  </a:ext>
                </a:extLst>
              </p:cNvPr>
              <p:cNvSpPr txBox="1"/>
              <p:nvPr/>
            </p:nvSpPr>
            <p:spPr>
              <a:xfrm>
                <a:off x="3321977" y="508867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67" name="TextBox 66">
                <a:extLst>
                  <a:ext uri="{FF2B5EF4-FFF2-40B4-BE49-F238E27FC236}">
                    <a16:creationId xmlns:a16="http://schemas.microsoft.com/office/drawing/2014/main" id="{DE6D9DA9-B2A4-722C-8235-22BA6463772F}"/>
                  </a:ext>
                </a:extLst>
              </p:cNvPr>
              <p:cNvSpPr txBox="1">
                <a:spLocks noRot="1" noChangeAspect="1" noMove="1" noResize="1" noEditPoints="1" noAdjustHandles="1" noChangeArrowheads="1" noChangeShapeType="1" noTextEdit="1"/>
              </p:cNvSpPr>
              <p:nvPr/>
            </p:nvSpPr>
            <p:spPr>
              <a:xfrm>
                <a:off x="3321977" y="5088675"/>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B4F3A20-7650-8BFD-F4B4-5895D3ACE051}"/>
                  </a:ext>
                </a:extLst>
              </p:cNvPr>
              <p:cNvSpPr txBox="1"/>
              <p:nvPr/>
            </p:nvSpPr>
            <p:spPr>
              <a:xfrm>
                <a:off x="2102070" y="50417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69" name="TextBox 68">
                <a:extLst>
                  <a:ext uri="{FF2B5EF4-FFF2-40B4-BE49-F238E27FC236}">
                    <a16:creationId xmlns:a16="http://schemas.microsoft.com/office/drawing/2014/main" id="{4B4F3A20-7650-8BFD-F4B4-5895D3ACE051}"/>
                  </a:ext>
                </a:extLst>
              </p:cNvPr>
              <p:cNvSpPr txBox="1">
                <a:spLocks noRot="1" noChangeAspect="1" noMove="1" noResize="1" noEditPoints="1" noAdjustHandles="1" noChangeArrowheads="1" noChangeShapeType="1" noTextEdit="1"/>
              </p:cNvSpPr>
              <p:nvPr/>
            </p:nvSpPr>
            <p:spPr>
              <a:xfrm>
                <a:off x="2102070" y="5041745"/>
                <a:ext cx="658291" cy="461665"/>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D1F50B6-F6E3-1E3C-8C5C-8E33609D81B2}"/>
                  </a:ext>
                </a:extLst>
              </p:cNvPr>
              <p:cNvSpPr txBox="1"/>
              <p:nvPr/>
            </p:nvSpPr>
            <p:spPr>
              <a:xfrm>
                <a:off x="4771507" y="499235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70" name="TextBox 69">
                <a:extLst>
                  <a:ext uri="{FF2B5EF4-FFF2-40B4-BE49-F238E27FC236}">
                    <a16:creationId xmlns:a16="http://schemas.microsoft.com/office/drawing/2014/main" id="{7D1F50B6-F6E3-1E3C-8C5C-8E33609D81B2}"/>
                  </a:ext>
                </a:extLst>
              </p:cNvPr>
              <p:cNvSpPr txBox="1">
                <a:spLocks noRot="1" noChangeAspect="1" noMove="1" noResize="1" noEditPoints="1" noAdjustHandles="1" noChangeArrowheads="1" noChangeShapeType="1" noTextEdit="1"/>
              </p:cNvSpPr>
              <p:nvPr/>
            </p:nvSpPr>
            <p:spPr>
              <a:xfrm>
                <a:off x="4771507" y="4992351"/>
                <a:ext cx="658291" cy="461665"/>
              </a:xfrm>
              <a:prstGeom prst="rect">
                <a:avLst/>
              </a:prstGeom>
              <a:blipFill>
                <a:blip r:embed="rId19"/>
                <a:stretch>
                  <a:fillRect/>
                </a:stretch>
              </a:blipFill>
            </p:spPr>
            <p:txBody>
              <a:bodyPr/>
              <a:lstStyle/>
              <a:p>
                <a:r>
                  <a:rPr lang="vi-VN">
                    <a:noFill/>
                  </a:rPr>
                  <a:t> </a:t>
                </a:r>
              </a:p>
            </p:txBody>
          </p:sp>
        </mc:Fallback>
      </mc:AlternateContent>
      <p:cxnSp>
        <p:nvCxnSpPr>
          <p:cNvPr id="75" name="Straight Arrow Connector 74">
            <a:extLst>
              <a:ext uri="{FF2B5EF4-FFF2-40B4-BE49-F238E27FC236}">
                <a16:creationId xmlns:a16="http://schemas.microsoft.com/office/drawing/2014/main" id="{58B171D2-9206-778B-7EA0-AE6EF116DBCC}"/>
              </a:ext>
            </a:extLst>
          </p:cNvPr>
          <p:cNvCxnSpPr>
            <a:cxnSpLocks/>
          </p:cNvCxnSpPr>
          <p:nvPr/>
        </p:nvCxnSpPr>
        <p:spPr>
          <a:xfrm>
            <a:off x="1545171" y="5887355"/>
            <a:ext cx="1898420" cy="56361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8BB972B-7D3F-3374-EAD0-907D11FDDB62}"/>
              </a:ext>
            </a:extLst>
          </p:cNvPr>
          <p:cNvCxnSpPr>
            <a:cxnSpLocks/>
          </p:cNvCxnSpPr>
          <p:nvPr/>
        </p:nvCxnSpPr>
        <p:spPr>
          <a:xfrm flipV="1">
            <a:off x="3886481" y="5898398"/>
            <a:ext cx="1824693" cy="5447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AC69B52-E48B-DEB5-340C-15371B658DED}"/>
                  </a:ext>
                </a:extLst>
              </p:cNvPr>
              <p:cNvSpPr txBox="1"/>
              <p:nvPr/>
            </p:nvSpPr>
            <p:spPr>
              <a:xfrm>
                <a:off x="3319295" y="625683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81" name="TextBox 80">
                <a:extLst>
                  <a:ext uri="{FF2B5EF4-FFF2-40B4-BE49-F238E27FC236}">
                    <a16:creationId xmlns:a16="http://schemas.microsoft.com/office/drawing/2014/main" id="{EAC69B52-E48B-DEB5-340C-15371B658DED}"/>
                  </a:ext>
                </a:extLst>
              </p:cNvPr>
              <p:cNvSpPr txBox="1">
                <a:spLocks noRot="1" noChangeAspect="1" noMove="1" noResize="1" noEditPoints="1" noAdjustHandles="1" noChangeArrowheads="1" noChangeShapeType="1" noTextEdit="1"/>
              </p:cNvSpPr>
              <p:nvPr/>
            </p:nvSpPr>
            <p:spPr>
              <a:xfrm>
                <a:off x="3319295" y="6256832"/>
                <a:ext cx="658291" cy="461665"/>
              </a:xfrm>
              <a:prstGeom prst="rect">
                <a:avLst/>
              </a:prstGeom>
              <a:blipFill>
                <a:blip r:embed="rId2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687B2B4-AE2E-9262-9C8B-05EADC671CBC}"/>
                  </a:ext>
                </a:extLst>
              </p:cNvPr>
              <p:cNvSpPr txBox="1"/>
              <p:nvPr/>
            </p:nvSpPr>
            <p:spPr>
              <a:xfrm>
                <a:off x="3315109" y="464684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oMath>
                  </m:oMathPara>
                </a14:m>
                <a:endParaRPr lang="vi-VN" sz="2400" dirty="0"/>
              </a:p>
            </p:txBody>
          </p:sp>
        </mc:Choice>
        <mc:Fallback xmlns="">
          <p:sp>
            <p:nvSpPr>
              <p:cNvPr id="82" name="TextBox 81">
                <a:extLst>
                  <a:ext uri="{FF2B5EF4-FFF2-40B4-BE49-F238E27FC236}">
                    <a16:creationId xmlns:a16="http://schemas.microsoft.com/office/drawing/2014/main" id="{9687B2B4-AE2E-9262-9C8B-05EADC671CBC}"/>
                  </a:ext>
                </a:extLst>
              </p:cNvPr>
              <p:cNvSpPr txBox="1">
                <a:spLocks noRot="1" noChangeAspect="1" noMove="1" noResize="1" noEditPoints="1" noAdjustHandles="1" noChangeArrowheads="1" noChangeShapeType="1" noTextEdit="1"/>
              </p:cNvSpPr>
              <p:nvPr/>
            </p:nvSpPr>
            <p:spPr>
              <a:xfrm>
                <a:off x="3315109" y="4646845"/>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1467E54A-BAEF-9901-5840-8A291AADCA42}"/>
                  </a:ext>
                </a:extLst>
              </p:cNvPr>
              <p:cNvSpPr txBox="1"/>
              <p:nvPr/>
            </p:nvSpPr>
            <p:spPr>
              <a:xfrm>
                <a:off x="973404" y="543673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5" name="TextBox 94">
                <a:extLst>
                  <a:ext uri="{FF2B5EF4-FFF2-40B4-BE49-F238E27FC236}">
                    <a16:creationId xmlns:a16="http://schemas.microsoft.com/office/drawing/2014/main" id="{1467E54A-BAEF-9901-5840-8A291AADCA42}"/>
                  </a:ext>
                </a:extLst>
              </p:cNvPr>
              <p:cNvSpPr txBox="1">
                <a:spLocks noRot="1" noChangeAspect="1" noMove="1" noResize="1" noEditPoints="1" noAdjustHandles="1" noChangeArrowheads="1" noChangeShapeType="1" noTextEdit="1"/>
              </p:cNvSpPr>
              <p:nvPr/>
            </p:nvSpPr>
            <p:spPr>
              <a:xfrm>
                <a:off x="973404" y="5436733"/>
                <a:ext cx="658291" cy="461665"/>
              </a:xfrm>
              <a:prstGeom prst="rect">
                <a:avLst/>
              </a:prstGeom>
              <a:blipFill>
                <a:blip r:embed="rId22"/>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1773B650-778D-C414-E84C-B50B6A7875BC}"/>
                  </a:ext>
                </a:extLst>
              </p:cNvPr>
              <p:cNvSpPr txBox="1"/>
              <p:nvPr/>
            </p:nvSpPr>
            <p:spPr>
              <a:xfrm>
                <a:off x="5637813" y="542034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6" name="TextBox 95">
                <a:extLst>
                  <a:ext uri="{FF2B5EF4-FFF2-40B4-BE49-F238E27FC236}">
                    <a16:creationId xmlns:a16="http://schemas.microsoft.com/office/drawing/2014/main" id="{1773B650-778D-C414-E84C-B50B6A7875BC}"/>
                  </a:ext>
                </a:extLst>
              </p:cNvPr>
              <p:cNvSpPr txBox="1">
                <a:spLocks noRot="1" noChangeAspect="1" noMove="1" noResize="1" noEditPoints="1" noAdjustHandles="1" noChangeArrowheads="1" noChangeShapeType="1" noTextEdit="1"/>
              </p:cNvSpPr>
              <p:nvPr/>
            </p:nvSpPr>
            <p:spPr>
              <a:xfrm>
                <a:off x="5637813" y="5420348"/>
                <a:ext cx="658291" cy="461665"/>
              </a:xfrm>
              <a:prstGeom prst="rect">
                <a:avLst/>
              </a:prstGeom>
              <a:blipFill>
                <a:blip r:embed="rId2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E66FDD3-49B0-53A4-B6DB-0FA5223FFC53}"/>
                  </a:ext>
                </a:extLst>
              </p:cNvPr>
              <p:cNvSpPr txBox="1"/>
              <p:nvPr/>
            </p:nvSpPr>
            <p:spPr>
              <a:xfrm>
                <a:off x="5711174" y="458981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97" name="TextBox 96">
                <a:extLst>
                  <a:ext uri="{FF2B5EF4-FFF2-40B4-BE49-F238E27FC236}">
                    <a16:creationId xmlns:a16="http://schemas.microsoft.com/office/drawing/2014/main" id="{8E66FDD3-49B0-53A4-B6DB-0FA5223FFC53}"/>
                  </a:ext>
                </a:extLst>
              </p:cNvPr>
              <p:cNvSpPr txBox="1">
                <a:spLocks noRot="1" noChangeAspect="1" noMove="1" noResize="1" noEditPoints="1" noAdjustHandles="1" noChangeArrowheads="1" noChangeShapeType="1" noTextEdit="1"/>
              </p:cNvSpPr>
              <p:nvPr/>
            </p:nvSpPr>
            <p:spPr>
              <a:xfrm>
                <a:off x="5711174" y="4589811"/>
                <a:ext cx="658291" cy="461665"/>
              </a:xfrm>
              <a:prstGeom prst="rect">
                <a:avLst/>
              </a:prstGeom>
              <a:blipFill>
                <a:blip r:embed="rId2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AEEFA8D4-FACF-1FCB-6820-57B4D40893E0}"/>
                  </a:ext>
                </a:extLst>
              </p:cNvPr>
              <p:cNvSpPr txBox="1"/>
              <p:nvPr/>
            </p:nvSpPr>
            <p:spPr>
              <a:xfrm>
                <a:off x="6679130" y="5563010"/>
                <a:ext cx="5042700" cy="856068"/>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H</a:t>
                </a:r>
                <a:r>
                  <a:rPr lang="vi-VN" sz="2400" kern="100" dirty="0">
                    <a:solidFill>
                      <a:schemeClr val="bg1"/>
                    </a:solidFill>
                    <a:effectLst/>
                    <a:latin typeface="+mj-lt"/>
                    <a:ea typeface="Arial" panose="020B0604020202020204" pitchFamily="34" charset="0"/>
                    <a:cs typeface="Times New Roman" panose="02020603050405020304" pitchFamily="18" charset="0"/>
                  </a:rPr>
                  <a:t>àm số không có giá trị lớn nhất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103" name="TextBox 102">
                <a:extLst>
                  <a:ext uri="{FF2B5EF4-FFF2-40B4-BE49-F238E27FC236}">
                    <a16:creationId xmlns:a16="http://schemas.microsoft.com/office/drawing/2014/main" id="{AEEFA8D4-FACF-1FCB-6820-57B4D40893E0}"/>
                  </a:ext>
                </a:extLst>
              </p:cNvPr>
              <p:cNvSpPr txBox="1">
                <a:spLocks noRot="1" noChangeAspect="1" noMove="1" noResize="1" noEditPoints="1" noAdjustHandles="1" noChangeArrowheads="1" noChangeShapeType="1" noTextEdit="1"/>
              </p:cNvSpPr>
              <p:nvPr/>
            </p:nvSpPr>
            <p:spPr>
              <a:xfrm>
                <a:off x="6679130" y="5563010"/>
                <a:ext cx="5042700" cy="856068"/>
              </a:xfrm>
              <a:prstGeom prst="rect">
                <a:avLst/>
              </a:prstGeom>
              <a:blipFill>
                <a:blip r:embed="rId25"/>
                <a:stretch>
                  <a:fillRect l="-1935" t="-5714"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2AB6DDE5-5FA7-E65B-BBDE-E0E128657DBD}"/>
                  </a:ext>
                </a:extLst>
              </p:cNvPr>
              <p:cNvSpPr txBox="1"/>
              <p:nvPr/>
            </p:nvSpPr>
            <p:spPr>
              <a:xfrm>
                <a:off x="6650841" y="4976335"/>
                <a:ext cx="3186415" cy="62818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mi</m:t>
                      </m:r>
                      <m:sSub>
                        <m:sSubPr>
                          <m:ctrlP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n</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05" name="TextBox 104">
                <a:extLst>
                  <a:ext uri="{FF2B5EF4-FFF2-40B4-BE49-F238E27FC236}">
                    <a16:creationId xmlns:a16="http://schemas.microsoft.com/office/drawing/2014/main" id="{2AB6DDE5-5FA7-E65B-BBDE-E0E128657DBD}"/>
                  </a:ext>
                </a:extLst>
              </p:cNvPr>
              <p:cNvSpPr txBox="1">
                <a:spLocks noRot="1" noChangeAspect="1" noMove="1" noResize="1" noEditPoints="1" noAdjustHandles="1" noChangeArrowheads="1" noChangeShapeType="1" noTextEdit="1"/>
              </p:cNvSpPr>
              <p:nvPr/>
            </p:nvSpPr>
            <p:spPr>
              <a:xfrm>
                <a:off x="6650841" y="4976335"/>
                <a:ext cx="3186415" cy="628185"/>
              </a:xfrm>
              <a:prstGeom prst="rect">
                <a:avLst/>
              </a:prstGeom>
              <a:blipFill>
                <a:blip r:embed="rId26"/>
                <a:stretch>
                  <a:fillRect/>
                </a:stretch>
              </a:blipFill>
            </p:spPr>
            <p:txBody>
              <a:bodyPr/>
              <a:lstStyle/>
              <a:p>
                <a:r>
                  <a:rPr lang="vi-VN">
                    <a:noFill/>
                  </a:rPr>
                  <a:t> </a:t>
                </a:r>
              </a:p>
            </p:txBody>
          </p:sp>
        </mc:Fallback>
      </mc:AlternateContent>
      <p:cxnSp>
        <p:nvCxnSpPr>
          <p:cNvPr id="106" name="Straight Connector 105">
            <a:extLst>
              <a:ext uri="{FF2B5EF4-FFF2-40B4-BE49-F238E27FC236}">
                <a16:creationId xmlns:a16="http://schemas.microsoft.com/office/drawing/2014/main" id="{1EA3DC19-5A76-8728-5F99-78526C6D5DE4}"/>
              </a:ext>
            </a:extLst>
          </p:cNvPr>
          <p:cNvCxnSpPr>
            <a:cxnSpLocks/>
          </p:cNvCxnSpPr>
          <p:nvPr/>
        </p:nvCxnSpPr>
        <p:spPr>
          <a:xfrm>
            <a:off x="6576083" y="4265171"/>
            <a:ext cx="0" cy="2398276"/>
          </a:xfrm>
          <a:prstGeom prst="line">
            <a:avLst/>
          </a:prstGeom>
          <a:ln w="28575">
            <a:solidFill>
              <a:srgbClr val="12E0F6"/>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7312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8" grpId="0"/>
      <p:bldP spid="43" grpId="0"/>
      <p:bldP spid="50" grpId="0"/>
      <p:bldP spid="51" grpId="0"/>
      <p:bldP spid="52" grpId="0"/>
      <p:bldP spid="53" grpId="0"/>
      <p:bldP spid="54" grpId="0"/>
      <p:bldP spid="55" grpId="0"/>
      <p:bldP spid="61" grpId="0"/>
      <p:bldP spid="62" grpId="0"/>
      <p:bldP spid="63" grpId="0"/>
      <p:bldP spid="66" grpId="0"/>
      <p:bldP spid="67" grpId="0"/>
      <p:bldP spid="69" grpId="0"/>
      <p:bldP spid="70" grpId="0"/>
      <p:bldP spid="82" grpId="0"/>
      <p:bldP spid="95" grpId="0"/>
      <p:bldP spid="96" grpId="0"/>
      <p:bldP spid="97" grpId="0"/>
      <p:bldP spid="103" grpId="0"/>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36D951D-9BCE-EB77-2164-F1EB04F57906}"/>
              </a:ext>
            </a:extLst>
          </p:cNvPr>
          <p:cNvSpPr/>
          <p:nvPr/>
        </p:nvSpPr>
        <p:spPr>
          <a:xfrm>
            <a:off x="2419504" y="222765"/>
            <a:ext cx="6590221"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F00EFFC-5C82-E910-0232-1FA2F1A5C560}"/>
              </a:ext>
            </a:extLst>
          </p:cNvPr>
          <p:cNvSpPr txBox="1"/>
          <p:nvPr/>
        </p:nvSpPr>
        <p:spPr>
          <a:xfrm>
            <a:off x="3255174" y="182572"/>
            <a:ext cx="5497572" cy="584775"/>
          </a:xfrm>
          <a:prstGeom prst="rect">
            <a:avLst/>
          </a:prstGeom>
          <a:noFill/>
          <a:ln>
            <a:noFill/>
          </a:ln>
        </p:spPr>
        <p:txBody>
          <a:bodyPr wrap="square" rtlCol="0">
            <a:spAutoFit/>
          </a:bodyPr>
          <a:lstStyle/>
          <a:p>
            <a:r>
              <a:rPr lang="en-US" sz="3200" b="1" dirty="0">
                <a:solidFill>
                  <a:srgbClr val="FFFF00"/>
                </a:solidFill>
              </a:rPr>
              <a:t>GTLN VÀ GTNN CỦA HÀM SỐ</a:t>
            </a:r>
            <a:endParaRPr lang="en-AU" sz="3200" b="1" dirty="0">
              <a:solidFill>
                <a:srgbClr val="FFFF00"/>
              </a:solidFill>
            </a:endParaRPr>
          </a:p>
        </p:txBody>
      </p:sp>
      <p:cxnSp>
        <p:nvCxnSpPr>
          <p:cNvPr id="4" name="Straight Connector 3">
            <a:extLst>
              <a:ext uri="{FF2B5EF4-FFF2-40B4-BE49-F238E27FC236}">
                <a16:creationId xmlns:a16="http://schemas.microsoft.com/office/drawing/2014/main" id="{3F6DA2E7-C2F3-8C5C-3208-ACEBE52E7FEE}"/>
              </a:ext>
            </a:extLst>
          </p:cNvPr>
          <p:cNvCxnSpPr>
            <a:cxnSpLocks/>
          </p:cNvCxnSpPr>
          <p:nvPr/>
        </p:nvCxnSpPr>
        <p:spPr>
          <a:xfrm>
            <a:off x="2619024" y="141026"/>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45B482B0-F814-5BDF-64A2-40D520F00AF9}"/>
              </a:ext>
            </a:extLst>
          </p:cNvPr>
          <p:cNvSpPr/>
          <p:nvPr/>
        </p:nvSpPr>
        <p:spPr>
          <a:xfrm>
            <a:off x="2034908" y="44956"/>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6C01D05-14B2-91AD-B23E-DFD75355AA90}"/>
              </a:ext>
            </a:extLst>
          </p:cNvPr>
          <p:cNvCxnSpPr>
            <a:cxnSpLocks/>
          </p:cNvCxnSpPr>
          <p:nvPr/>
        </p:nvCxnSpPr>
        <p:spPr>
          <a:xfrm>
            <a:off x="5270915" y="141026"/>
            <a:ext cx="276818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D6FD48-69AE-7C55-465C-19E909645AFF}"/>
              </a:ext>
            </a:extLst>
          </p:cNvPr>
          <p:cNvCxnSpPr>
            <a:cxnSpLocks/>
          </p:cNvCxnSpPr>
          <p:nvPr/>
        </p:nvCxnSpPr>
        <p:spPr>
          <a:xfrm>
            <a:off x="3762375" y="740463"/>
            <a:ext cx="521418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439BA7-9EF1-EA7D-27D2-863B870EBDEF}"/>
              </a:ext>
            </a:extLst>
          </p:cNvPr>
          <p:cNvCxnSpPr>
            <a:cxnSpLocks/>
          </p:cNvCxnSpPr>
          <p:nvPr/>
        </p:nvCxnSpPr>
        <p:spPr>
          <a:xfrm flipH="1">
            <a:off x="8960570" y="258436"/>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C4FFF4-AFF7-4A25-76D6-D3E61A1989D9}"/>
              </a:ext>
            </a:extLst>
          </p:cNvPr>
          <p:cNvSpPr txBox="1"/>
          <p:nvPr/>
        </p:nvSpPr>
        <p:spPr>
          <a:xfrm>
            <a:off x="2034908" y="208437"/>
            <a:ext cx="1147368" cy="400110"/>
          </a:xfrm>
          <a:prstGeom prst="rect">
            <a:avLst/>
          </a:prstGeom>
          <a:noFill/>
        </p:spPr>
        <p:txBody>
          <a:bodyPr wrap="square">
            <a:spAutoFit/>
          </a:bodyPr>
          <a:lstStyle/>
          <a:p>
            <a:r>
              <a:rPr lang="vi-VN" sz="2000" b="1" dirty="0">
                <a:solidFill>
                  <a:srgbClr val="0000FF"/>
                </a:solidFill>
              </a:rPr>
              <a:t>Bài </a:t>
            </a:r>
            <a:r>
              <a:rPr lang="en-US" sz="2000" b="1" dirty="0">
                <a:solidFill>
                  <a:srgbClr val="0000FF"/>
                </a:solidFill>
              </a:rPr>
              <a:t>2</a:t>
            </a:r>
            <a:endParaRPr lang="en-US" sz="2000" dirty="0">
              <a:solidFill>
                <a:srgbClr val="0000FF"/>
              </a:solidFill>
            </a:endParaRPr>
          </a:p>
        </p:txBody>
      </p:sp>
      <p:sp>
        <p:nvSpPr>
          <p:cNvPr id="10" name="Arrow: Pentagon 9">
            <a:extLst>
              <a:ext uri="{FF2B5EF4-FFF2-40B4-BE49-F238E27FC236}">
                <a16:creationId xmlns:a16="http://schemas.microsoft.com/office/drawing/2014/main" id="{44196311-251D-0BF6-3CAC-71334AF1B751}"/>
              </a:ext>
            </a:extLst>
          </p:cNvPr>
          <p:cNvSpPr/>
          <p:nvPr/>
        </p:nvSpPr>
        <p:spPr>
          <a:xfrm>
            <a:off x="312189" y="904462"/>
            <a:ext cx="2306835"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id="{75210F64-84EB-A3C0-234B-38A4D7D9FBE3}"/>
              </a:ext>
            </a:extLst>
          </p:cNvPr>
          <p:cNvSpPr txBox="1"/>
          <p:nvPr/>
        </p:nvSpPr>
        <p:spPr>
          <a:xfrm>
            <a:off x="512873" y="874949"/>
            <a:ext cx="1536143" cy="400110"/>
          </a:xfrm>
          <a:prstGeom prst="rect">
            <a:avLst/>
          </a:prstGeom>
          <a:noFill/>
        </p:spPr>
        <p:txBody>
          <a:bodyPr wrap="square" rtlCol="0">
            <a:spAutoFit/>
          </a:bodyPr>
          <a:lstStyle/>
          <a:p>
            <a:r>
              <a:rPr lang="en-US" sz="2000" b="1" dirty="0">
                <a:solidFill>
                  <a:schemeClr val="bg1"/>
                </a:solidFill>
              </a:rPr>
              <a:t>ĐỊNH NGHĨA</a:t>
            </a:r>
            <a:endParaRPr lang="en-AU" sz="2000" b="1" dirty="0">
              <a:solidFill>
                <a:schemeClr val="bg1"/>
              </a:solidFill>
            </a:endParaRPr>
          </a:p>
        </p:txBody>
      </p:sp>
      <p:sp>
        <p:nvSpPr>
          <p:cNvPr id="14" name="Arrow: Chevron 13">
            <a:extLst>
              <a:ext uri="{FF2B5EF4-FFF2-40B4-BE49-F238E27FC236}">
                <a16:creationId xmlns:a16="http://schemas.microsoft.com/office/drawing/2014/main" id="{86BD122A-D896-AE1A-CD88-D3B3D172304B}"/>
              </a:ext>
            </a:extLst>
          </p:cNvPr>
          <p:cNvSpPr/>
          <p:nvPr/>
        </p:nvSpPr>
        <p:spPr>
          <a:xfrm>
            <a:off x="2233556"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id="{282D74E4-1003-5B7C-1EA7-60F9BB4EB754}"/>
              </a:ext>
            </a:extLst>
          </p:cNvPr>
          <p:cNvSpPr/>
          <p:nvPr/>
        </p:nvSpPr>
        <p:spPr>
          <a:xfrm>
            <a:off x="2175766"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id="{5E342325-AA35-5CF7-9DC1-0C2E646513BD}"/>
              </a:ext>
            </a:extLst>
          </p:cNvPr>
          <p:cNvSpPr/>
          <p:nvPr/>
        </p:nvSpPr>
        <p:spPr>
          <a:xfrm>
            <a:off x="2121018"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2C338DCF-3CA8-8E7B-EEBE-8592565B8E3B}"/>
              </a:ext>
            </a:extLst>
          </p:cNvPr>
          <p:cNvSpPr/>
          <p:nvPr/>
        </p:nvSpPr>
        <p:spPr>
          <a:xfrm>
            <a:off x="2063435"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id="{97AA56F7-A511-872B-83CF-6C482CB250E8}"/>
              </a:ext>
            </a:extLst>
          </p:cNvPr>
          <p:cNvSpPr/>
          <p:nvPr/>
        </p:nvSpPr>
        <p:spPr>
          <a:xfrm>
            <a:off x="2014768"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id="{0B90191B-E480-310D-7D2C-C7CC609C3FDD}"/>
              </a:ext>
            </a:extLst>
          </p:cNvPr>
          <p:cNvSpPr/>
          <p:nvPr/>
        </p:nvSpPr>
        <p:spPr>
          <a:xfrm>
            <a:off x="312189" y="1437651"/>
            <a:ext cx="11409641" cy="231138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3C1766F-CB05-1148-7225-0AA319CA63E8}"/>
                  </a:ext>
                </a:extLst>
              </p:cNvPr>
              <p:cNvSpPr txBox="1"/>
              <p:nvPr/>
            </p:nvSpPr>
            <p:spPr>
              <a:xfrm>
                <a:off x="470170" y="1460982"/>
                <a:ext cx="7001016" cy="2308324"/>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3. </a:t>
                </a:r>
                <a:r>
                  <a:rPr lang="vi-VN" sz="2400" kern="100" dirty="0">
                    <a:solidFill>
                      <a:schemeClr val="bg1"/>
                    </a:solidFill>
                    <a:effectLst/>
                    <a:latin typeface="+mj-lt"/>
                    <a:ea typeface="Arial" panose="020B0604020202020204" pitchFamily="34" charset="0"/>
                    <a:cs typeface="Times New Roman" panose="02020603050405020304" pitchFamily="18" charset="0"/>
                  </a:rPr>
                  <a:t>Giải bài toán trong tình huống mở đầu</a:t>
                </a:r>
                <a:endParaRPr lang="en-US" sz="2400" kern="100" dirty="0">
                  <a:solidFill>
                    <a:schemeClr val="bg1"/>
                  </a:solidFill>
                  <a:effectLst/>
                  <a:latin typeface="+mj-lt"/>
                  <a:ea typeface="Arial" panose="020B0604020202020204" pitchFamily="34" charset="0"/>
                  <a:cs typeface="Times New Roman" panose="02020603050405020304" pitchFamily="18" charset="0"/>
                </a:endParaRP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Từ một tấm bìa carton hình vuông có độ dài cạnh bằng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người ta cắt bốn hình vuông bằng nhau ở bốn góc rồi gập thành một chiếc hộp có dạng hình hộp chữ nhật không có nắp (H.1.14). Tính cạnh của các hình vuông bị cắt sao cho thể tích của chiếc hộp là lớn nhất.</a:t>
                </a:r>
              </a:p>
            </p:txBody>
          </p:sp>
        </mc:Choice>
        <mc:Fallback xmlns="">
          <p:sp>
            <p:nvSpPr>
              <p:cNvPr id="22" name="TextBox 21">
                <a:extLst>
                  <a:ext uri="{FF2B5EF4-FFF2-40B4-BE49-F238E27FC236}">
                    <a16:creationId xmlns:a16="http://schemas.microsoft.com/office/drawing/2014/main" id="{03C1766F-CB05-1148-7225-0AA319CA63E8}"/>
                  </a:ext>
                </a:extLst>
              </p:cNvPr>
              <p:cNvSpPr txBox="1">
                <a:spLocks noRot="1" noChangeAspect="1" noMove="1" noResize="1" noEditPoints="1" noAdjustHandles="1" noChangeArrowheads="1" noChangeShapeType="1" noTextEdit="1"/>
              </p:cNvSpPr>
              <p:nvPr/>
            </p:nvSpPr>
            <p:spPr>
              <a:xfrm>
                <a:off x="470170" y="1460982"/>
                <a:ext cx="7001016" cy="2308324"/>
              </a:xfrm>
              <a:prstGeom prst="rect">
                <a:avLst/>
              </a:prstGeom>
              <a:blipFill>
                <a:blip r:embed="rId2"/>
                <a:stretch>
                  <a:fillRect l="-1305" t="-2381" r="-1305" b="-5291"/>
                </a:stretch>
              </a:blipFill>
            </p:spPr>
            <p:txBody>
              <a:bodyPr/>
              <a:lstStyle/>
              <a:p>
                <a:r>
                  <a:rPr lang="vi-VN">
                    <a:noFill/>
                  </a:rPr>
                  <a:t> </a:t>
                </a:r>
              </a:p>
            </p:txBody>
          </p:sp>
        </mc:Fallback>
      </mc:AlternateContent>
      <p:pic>
        <p:nvPicPr>
          <p:cNvPr id="23" name="Picture 22" descr="A diagram of a square and a squareDescription automatically generated">
            <a:extLst>
              <a:ext uri="{FF2B5EF4-FFF2-40B4-BE49-F238E27FC236}">
                <a16:creationId xmlns:a16="http://schemas.microsoft.com/office/drawing/2014/main" id="{DF18AD78-A71E-A8ED-F9A9-620AB6C2DE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0202" y="1530084"/>
            <a:ext cx="3853372" cy="2165167"/>
          </a:xfrm>
          <a:prstGeom prst="rect">
            <a:avLst/>
          </a:prstGeom>
          <a:noFill/>
          <a:ln>
            <a:noFill/>
          </a:ln>
        </p:spPr>
      </p:pic>
      <p:sp>
        <p:nvSpPr>
          <p:cNvPr id="24" name="TextBox 23">
            <a:extLst>
              <a:ext uri="{FF2B5EF4-FFF2-40B4-BE49-F238E27FC236}">
                <a16:creationId xmlns:a16="http://schemas.microsoft.com/office/drawing/2014/main" id="{96AF7202-066A-0A92-8790-C4CA6D2004E0}"/>
              </a:ext>
            </a:extLst>
          </p:cNvPr>
          <p:cNvSpPr txBox="1"/>
          <p:nvPr/>
        </p:nvSpPr>
        <p:spPr>
          <a:xfrm>
            <a:off x="312189" y="3695251"/>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579FEE3-DBAC-CD66-62CE-EBD06D0B4405}"/>
                  </a:ext>
                </a:extLst>
              </p:cNvPr>
              <p:cNvSpPr txBox="1"/>
              <p:nvPr/>
            </p:nvSpPr>
            <p:spPr>
              <a:xfrm>
                <a:off x="312189" y="4161238"/>
                <a:ext cx="11806300"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độ dài cạnh của các hình vuông nhỏ được cắt ở bốn góc của tấm bìa</a:t>
                </a:r>
                <a:r>
                  <a:rPr lang="en-US" sz="24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a:solidFill>
                          <a:schemeClr val="bg1"/>
                        </a:solidFill>
                        <a:latin typeface="Cambria Math" panose="02040503050406030204" pitchFamily="18" charset="0"/>
                      </a:rPr>
                      <m:t>0</m:t>
                    </m:r>
                    <m:r>
                      <a:rPr lang="vi-VN" sz="2400" i="1">
                        <a:solidFill>
                          <a:schemeClr val="bg1"/>
                        </a:solidFill>
                        <a:latin typeface="Cambria Math" panose="02040503050406030204" pitchFamily="18" charset="0"/>
                      </a:rPr>
                      <m:t>&lt;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&lt;</m:t>
                    </m:r>
                    <m:r>
                      <a:rPr lang="vi-VN" sz="2400">
                        <a:solidFill>
                          <a:schemeClr val="bg1"/>
                        </a:solidFill>
                        <a:latin typeface="Cambria Math" panose="02040503050406030204" pitchFamily="18" charset="0"/>
                      </a:rPr>
                      <m:t>30</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3579FEE3-DBAC-CD66-62CE-EBD06D0B4405}"/>
                  </a:ext>
                </a:extLst>
              </p:cNvPr>
              <p:cNvSpPr txBox="1">
                <a:spLocks noRot="1" noChangeAspect="1" noMove="1" noResize="1" noEditPoints="1" noAdjustHandles="1" noChangeArrowheads="1" noChangeShapeType="1" noTextEdit="1"/>
              </p:cNvSpPr>
              <p:nvPr/>
            </p:nvSpPr>
            <p:spPr>
              <a:xfrm>
                <a:off x="312189" y="4161238"/>
                <a:ext cx="11806300" cy="461665"/>
              </a:xfrm>
              <a:prstGeom prst="rect">
                <a:avLst/>
              </a:prstGeom>
              <a:blipFill>
                <a:blip r:embed="rId4"/>
                <a:stretch>
                  <a:fillRect l="-774" t="-12000" b="-2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689D7F3-4639-EA67-A503-CC4A53AD9FB3}"/>
                  </a:ext>
                </a:extLst>
              </p:cNvPr>
              <p:cNvSpPr txBox="1"/>
              <p:nvPr/>
            </p:nvSpPr>
            <p:spPr>
              <a:xfrm>
                <a:off x="332699" y="4622903"/>
                <a:ext cx="11806300" cy="1200329"/>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Khi cắt bỏ bốn hình vuông nhỏ có cạnh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ở bốn góc và gập lên thì ta được một chiếc hộp chữ nhật không có nắp, có đáy là hình vuông với độ dài cạnh bằng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và chiều cao bằng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31" name="TextBox 30">
                <a:extLst>
                  <a:ext uri="{FF2B5EF4-FFF2-40B4-BE49-F238E27FC236}">
                    <a16:creationId xmlns:a16="http://schemas.microsoft.com/office/drawing/2014/main" id="{9689D7F3-4639-EA67-A503-CC4A53AD9FB3}"/>
                  </a:ext>
                </a:extLst>
              </p:cNvPr>
              <p:cNvSpPr txBox="1">
                <a:spLocks noRot="1" noChangeAspect="1" noMove="1" noResize="1" noEditPoints="1" noAdjustHandles="1" noChangeArrowheads="1" noChangeShapeType="1" noTextEdit="1"/>
              </p:cNvSpPr>
              <p:nvPr/>
            </p:nvSpPr>
            <p:spPr>
              <a:xfrm>
                <a:off x="332699" y="4622903"/>
                <a:ext cx="11806300" cy="1200329"/>
              </a:xfrm>
              <a:prstGeom prst="rect">
                <a:avLst/>
              </a:prstGeom>
              <a:blipFill>
                <a:blip r:embed="rId5"/>
                <a:stretch>
                  <a:fillRect l="-826" t="-4061" r="-826" b="-10660"/>
                </a:stretch>
              </a:blipFill>
            </p:spPr>
            <p:txBody>
              <a:bodyPr/>
              <a:lstStyle/>
              <a:p>
                <a:r>
                  <a:rPr lang="vi-VN">
                    <a:noFill/>
                  </a:rPr>
                  <a:t> </a:t>
                </a:r>
              </a:p>
            </p:txBody>
          </p:sp>
        </mc:Fallback>
      </mc:AlternateContent>
      <p:sp>
        <p:nvSpPr>
          <p:cNvPr id="34" name="TextBox 33">
            <a:extLst>
              <a:ext uri="{FF2B5EF4-FFF2-40B4-BE49-F238E27FC236}">
                <a16:creationId xmlns:a16="http://schemas.microsoft.com/office/drawing/2014/main" id="{09E5F0AB-25CA-5639-5417-B68DA48B6C32}"/>
              </a:ext>
            </a:extLst>
          </p:cNvPr>
          <p:cNvSpPr txBox="1"/>
          <p:nvPr/>
        </p:nvSpPr>
        <p:spPr>
          <a:xfrm>
            <a:off x="312189" y="5888147"/>
            <a:ext cx="3942460" cy="468077"/>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Thể tích của chiếc hộp này là</a:t>
            </a:r>
            <a:r>
              <a:rPr lang="en-US" sz="2400" kern="100" dirty="0">
                <a:solidFill>
                  <a:schemeClr val="bg1"/>
                </a:solidFill>
                <a:latin typeface="+mj-lt"/>
                <a:ea typeface="Arial" panose="020B0604020202020204" pitchFamily="34" charset="0"/>
                <a:cs typeface="Times New Roman" panose="02020603050405020304" pitchFamily="18" charset="0"/>
              </a:rPr>
              <a:t>:</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6B90F8C-3123-B90B-CE7B-AABC3BB4C795}"/>
                  </a:ext>
                </a:extLst>
              </p:cNvPr>
              <p:cNvSpPr txBox="1"/>
              <p:nvPr/>
            </p:nvSpPr>
            <p:spPr>
              <a:xfrm>
                <a:off x="3699285" y="5889843"/>
                <a:ext cx="360515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𝑉</m:t>
                      </m:r>
                      <m:d>
                        <m:dPr>
                          <m:ctrlPr>
                            <a:rPr lang="vi-VN" sz="2400" i="1">
                              <a:solidFill>
                                <a:schemeClr val="bg1"/>
                              </a:solidFill>
                              <a:latin typeface="Cambria Math" panose="02040503050406030204" pitchFamily="18" charset="0"/>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m:t>
                      </m:r>
                      <m:sSup>
                        <m:sSupPr>
                          <m:ctrlPr>
                            <a:rPr lang="vi-VN" sz="2400" i="1">
                              <a:solidFill>
                                <a:schemeClr val="bg1"/>
                              </a:solidFill>
                              <a:latin typeface="Cambria Math" panose="02040503050406030204" pitchFamily="18" charset="0"/>
                            </a:rPr>
                          </m:ctrlPr>
                        </m:sSupPr>
                        <m:e>
                          <m:r>
                            <a:rPr lang="en-US" sz="2400">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60−2</m:t>
                          </m:r>
                          <m:r>
                            <a:rPr lang="vi-VN"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oMath>
                  </m:oMathPara>
                </a14:m>
                <a:endParaRPr lang="vi-VN" sz="2400" dirty="0">
                  <a:solidFill>
                    <a:schemeClr val="bg1"/>
                  </a:solidFill>
                </a:endParaRPr>
              </a:p>
            </p:txBody>
          </p:sp>
        </mc:Choice>
        <mc:Fallback xmlns="">
          <p:sp>
            <p:nvSpPr>
              <p:cNvPr id="43" name="TextBox 42">
                <a:extLst>
                  <a:ext uri="{FF2B5EF4-FFF2-40B4-BE49-F238E27FC236}">
                    <a16:creationId xmlns:a16="http://schemas.microsoft.com/office/drawing/2014/main" id="{66B90F8C-3123-B90B-CE7B-AABC3BB4C795}"/>
                  </a:ext>
                </a:extLst>
              </p:cNvPr>
              <p:cNvSpPr txBox="1">
                <a:spLocks noRot="1" noChangeAspect="1" noMove="1" noResize="1" noEditPoints="1" noAdjustHandles="1" noChangeArrowheads="1" noChangeShapeType="1" noTextEdit="1"/>
              </p:cNvSpPr>
              <p:nvPr/>
            </p:nvSpPr>
            <p:spPr>
              <a:xfrm>
                <a:off x="3699285" y="5889843"/>
                <a:ext cx="3605157" cy="461665"/>
              </a:xfrm>
              <a:prstGeom prst="rect">
                <a:avLst/>
              </a:prstGeom>
              <a:blipFill>
                <a:blip r:embed="rId6"/>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63662A6-B700-0803-377A-94F2CE89E6C3}"/>
                  </a:ext>
                </a:extLst>
              </p:cNvPr>
              <p:cNvSpPr txBox="1"/>
              <p:nvPr/>
            </p:nvSpPr>
            <p:spPr>
              <a:xfrm>
                <a:off x="6427694" y="5862948"/>
                <a:ext cx="5213424" cy="5091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=4</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a:solidFill>
                            <a:schemeClr val="bg1"/>
                          </a:solidFill>
                          <a:latin typeface="Cambria Math" panose="02040503050406030204" pitchFamily="18" charset="0"/>
                        </a:rPr>
                        <m:t>−240</m:t>
                      </m:r>
                      <m:sSup>
                        <m:sSupPr>
                          <m:ctrlPr>
                            <a:rPr lang="vi-VN" sz="2400" i="1">
                              <a:solidFill>
                                <a:schemeClr val="bg1"/>
                              </a:solidFill>
                              <a:latin typeface="Cambria Math" panose="02040503050406030204" pitchFamily="18" charset="0"/>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+3600</m:t>
                      </m:r>
                      <m:r>
                        <a:rPr lang="vi-VN" sz="2400" i="1">
                          <a:solidFill>
                            <a:schemeClr val="bg1"/>
                          </a:solidFill>
                          <a:latin typeface="Cambria Math" panose="02040503050406030204" pitchFamily="18" charset="0"/>
                        </a:rPr>
                        <m:t>𝑥</m:t>
                      </m:r>
                      <m:d>
                        <m:dPr>
                          <m:ctrlPr>
                            <a:rPr lang="vi-VN" sz="2400" i="1">
                              <a:solidFill>
                                <a:schemeClr val="bg1"/>
                              </a:solidFill>
                              <a:latin typeface="Cambria Math" panose="02040503050406030204" pitchFamily="18" charset="0"/>
                            </a:rPr>
                          </m:ctrlPr>
                        </m:dPr>
                        <m:e>
                          <m:r>
                            <a:rPr lang="vi-VN" sz="2400">
                              <a:solidFill>
                                <a:schemeClr val="bg1"/>
                              </a:solidFill>
                              <a:latin typeface="Cambria Math" panose="02040503050406030204" pitchFamily="18" charset="0"/>
                            </a:rPr>
                            <m:t> </m:t>
                          </m:r>
                          <m:r>
                            <m:rPr>
                              <m:sty m:val="p"/>
                            </m:rPr>
                            <a:rPr lang="vi-VN" sz="2400">
                              <a:solidFill>
                                <a:schemeClr val="bg1"/>
                              </a:solidFill>
                              <a:latin typeface="Cambria Math" panose="02040503050406030204" pitchFamily="18" charset="0"/>
                            </a:rPr>
                            <m:t>c</m:t>
                          </m:r>
                          <m:sSup>
                            <m:sSupPr>
                              <m:ctrlPr>
                                <a:rPr lang="vi-VN" sz="2400" i="1">
                                  <a:solidFill>
                                    <a:schemeClr val="bg1"/>
                                  </a:solidFill>
                                  <a:latin typeface="Cambria Math" panose="02040503050406030204" pitchFamily="18" charset="0"/>
                                </a:rPr>
                              </m:ctrlPr>
                            </m:sSupPr>
                            <m:e>
                              <m:r>
                                <m:rPr>
                                  <m:sty m:val="p"/>
                                </m:rPr>
                                <a:rPr lang="vi-VN" sz="2400">
                                  <a:solidFill>
                                    <a:schemeClr val="bg1"/>
                                  </a:solidFill>
                                  <a:latin typeface="Cambria Math" panose="02040503050406030204" pitchFamily="18" charset="0"/>
                                </a:rPr>
                                <m:t>m</m:t>
                              </m:r>
                            </m:e>
                            <m:sup>
                              <m:r>
                                <a:rPr lang="vi-VN" sz="2400">
                                  <a:solidFill>
                                    <a:schemeClr val="bg1"/>
                                  </a:solidFill>
                                  <a:latin typeface="Cambria Math" panose="02040503050406030204" pitchFamily="18" charset="0"/>
                                </a:rPr>
                                <m:t>3</m:t>
                              </m:r>
                            </m:sup>
                          </m:sSup>
                        </m:e>
                      </m:d>
                    </m:oMath>
                  </m:oMathPara>
                </a14:m>
                <a:endParaRPr lang="vi-VN" sz="2400" dirty="0">
                  <a:solidFill>
                    <a:schemeClr val="bg1"/>
                  </a:solidFill>
                </a:endParaRPr>
              </a:p>
            </p:txBody>
          </p:sp>
        </mc:Choice>
        <mc:Fallback xmlns="">
          <p:sp>
            <p:nvSpPr>
              <p:cNvPr id="44" name="TextBox 43">
                <a:extLst>
                  <a:ext uri="{FF2B5EF4-FFF2-40B4-BE49-F238E27FC236}">
                    <a16:creationId xmlns:a16="http://schemas.microsoft.com/office/drawing/2014/main" id="{363662A6-B700-0803-377A-94F2CE89E6C3}"/>
                  </a:ext>
                </a:extLst>
              </p:cNvPr>
              <p:cNvSpPr txBox="1">
                <a:spLocks noRot="1" noChangeAspect="1" noMove="1" noResize="1" noEditPoints="1" noAdjustHandles="1" noChangeArrowheads="1" noChangeShapeType="1" noTextEdit="1"/>
              </p:cNvSpPr>
              <p:nvPr/>
            </p:nvSpPr>
            <p:spPr>
              <a:xfrm>
                <a:off x="6427694" y="5862948"/>
                <a:ext cx="5213424" cy="509178"/>
              </a:xfrm>
              <a:prstGeom prst="rect">
                <a:avLst/>
              </a:prstGeom>
              <a:blipFill>
                <a:blip r:embed="rId7"/>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id="{41D19D50-616D-1F82-C922-D083097E7C1C}"/>
              </a:ext>
            </a:extLst>
          </p:cNvPr>
          <p:cNvSpPr txBox="1"/>
          <p:nvPr/>
        </p:nvSpPr>
        <p:spPr>
          <a:xfrm>
            <a:off x="5267672" y="540309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6866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4"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7053</TotalTime>
  <Words>3541</Words>
  <Application>Microsoft Office PowerPoint</Application>
  <PresentationFormat>Widescreen</PresentationFormat>
  <Paragraphs>469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.VnBook-Antiqua</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Trần Kim Thoa</cp:lastModifiedBy>
  <cp:revision>318</cp:revision>
  <dcterms:created xsi:type="dcterms:W3CDTF">2022-01-12T21:49:46Z</dcterms:created>
  <dcterms:modified xsi:type="dcterms:W3CDTF">2024-10-02T02:08:06Z</dcterms:modified>
</cp:coreProperties>
</file>