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44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CFEF2"/>
    <a:srgbClr val="FFF8E5"/>
    <a:srgbClr val="D6F7FE"/>
    <a:srgbClr val="0000FF"/>
    <a:srgbClr val="E7F7FF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139" autoAdjust="0"/>
  </p:normalViewPr>
  <p:slideViewPr>
    <p:cSldViewPr>
      <p:cViewPr varScale="1">
        <p:scale>
          <a:sx n="34" d="100"/>
          <a:sy n="34" d="100"/>
        </p:scale>
        <p:origin x="584" y="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  <p:sldLayoutId id="2147483783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55.png"/><Relationship Id="rId4" Type="http://schemas.openxmlformats.org/officeDocument/2006/relationships/image" Target="../media/image80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0.wmf"/><Relationship Id="rId9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10.png"/><Relationship Id="rId4" Type="http://schemas.openxmlformats.org/officeDocument/2006/relationships/image" Target="../media/image60.wmf"/><Relationship Id="rId9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288628"/>
            <a:ext cx="21869400" cy="8000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blipFill>
                <a:blip r:embed="rId3"/>
                <a:stretch>
                  <a:fillRect t="-3943" b="-1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5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0"/>
            <a:ext cx="68570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solidFill>
                <a:srgbClr val="FFFFE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blipFill rotWithShape="1">
                <a:blip r:embed="rId2"/>
                <a:stretch>
                  <a:fillRect l="-1520" b="-28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5826204"/>
            <a:ext cx="184524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rỗng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45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1302" y="2707182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/>
                      </a:rPr>
                      <m:t>−24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  <m:r>
                      <a:rPr lang="en-US" sz="4800" i="0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13∈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11∉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0">
                        <a:latin typeface="Cambria Math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blipFill>
                <a:blip r:embed="rId2"/>
                <a:stretch>
                  <a:fillRect l="-1170" b="-8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solidFill>
                <a:srgbClr val="EEF7E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=11,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𝑋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11;13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blipFill>
                <a:blip r:embed="rId3"/>
                <a:stretch>
                  <a:fillRect l="-1172" b="-13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13∈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11∉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blipFill>
                <a:blip r:embed="rId4"/>
                <a:stretch>
                  <a:fillRect l="-155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ACF0-4F11-4A08-B8B3-476263EDB62D}"/>
              </a:ext>
            </a:extLst>
          </p:cNvPr>
          <p:cNvGrpSpPr/>
          <p:nvPr/>
        </p:nvGrpSpPr>
        <p:grpSpPr>
          <a:xfrm>
            <a:off x="188450" y="7511768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987103-7EFF-41AD-83F0-78C05A9B9F6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13E23CF7-D034-415F-A8FB-09E0E5ACAC3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3A3DB38-BE92-43EF-B7E7-0250E32FC01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0C4A73D0-F0EF-4033-B898-86F0C927A7F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E52934CE-00AB-4484-846A-4F9584B9A75F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770" y="2286000"/>
            <a:ext cx="8624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rgbClr val="003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315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193" r="-58" b="-11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45"/>
              <p:cNvSpPr/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⊃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blipFill>
                <a:blip r:embed="rId2"/>
                <a:stretch>
                  <a:fillRect l="-118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21793200" cy="83820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8234" y="2057400"/>
            <a:ext cx="21822766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  <m:r>
                      <a:rPr lang="en-US" sz="4800" i="1">
                        <a:latin typeface="Cambria Math"/>
                      </a:rPr>
                      <m:t>={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ng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Hi</m:t>
                    </m:r>
                    <m:r>
                      <a:rPr lang="en-US" sz="4800">
                        <a:latin typeface="Cambria Math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blipFill>
                <a:blip r:embed="rId3"/>
                <a:stretch>
                  <a:fillRect l="-1481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blipFill>
                <a:blip r:embed="rId4"/>
                <a:stretch>
                  <a:fillRect l="-140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2D2DB9-3F74-4AD0-AF9E-9D63C7FE4632}"/>
              </a:ext>
            </a:extLst>
          </p:cNvPr>
          <p:cNvGrpSpPr/>
          <p:nvPr/>
        </p:nvGrpSpPr>
        <p:grpSpPr>
          <a:xfrm>
            <a:off x="304800" y="9510221"/>
            <a:ext cx="3760381" cy="887477"/>
            <a:chOff x="22440" y="16831"/>
            <a:chExt cx="850471" cy="2300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5B8535-9EAC-4123-BA77-1F583870E14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33900D62-CDC2-464C-B5E2-D81CC9C2DBC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23D6B0E4-59E3-4799-8E6D-C584583FBE3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600C16DE-276C-46A0-93F2-940EECB5D6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41439DC8-1CAE-455D-B4D9-0A782B02166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3484" y="2286000"/>
            <a:ext cx="4330516" cy="1752600"/>
          </a:xfrm>
          <a:prstGeom prst="ellipse">
            <a:avLst/>
          </a:prstGeom>
          <a:solidFill>
            <a:srgbClr val="ECF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8516600" y="2723260"/>
            <a:ext cx="5089634" cy="10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600200" y="4549429"/>
            <a:ext cx="16535400" cy="2168799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8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x∈T⇒x∈S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6858000"/>
            <a:ext cx="14028395" cy="830997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7924800"/>
            <a:ext cx="16535400" cy="252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1752600" y="10744200"/>
            <a:ext cx="16535400" cy="201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279" y="2438400"/>
            <a:ext cx="4928256" cy="1071556"/>
            <a:chOff x="224" y="591"/>
            <a:chExt cx="8506" cy="18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4" y="591"/>
              <a:ext cx="8506" cy="1600"/>
              <a:chOff x="315" y="602"/>
              <a:chExt cx="11967" cy="1979"/>
            </a:xfrm>
          </p:grpSpPr>
          <p:sp>
            <p:nvSpPr>
              <p:cNvPr id="5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2;3;5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blipFill>
                <a:blip r:embed="rId2"/>
                <a:stretch>
                  <a:fillRect l="-1398" b="-1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1.4)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blipFill>
                <a:blip r:embed="rId3"/>
                <a:stretch>
                  <a:fillRect l="-1470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8768" y="8352756"/>
            <a:ext cx="20056629" cy="49822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667B-1FF4-42BF-9009-84624210D1F5}"/>
              </a:ext>
            </a:extLst>
          </p:cNvPr>
          <p:cNvGrpSpPr/>
          <p:nvPr/>
        </p:nvGrpSpPr>
        <p:grpSpPr>
          <a:xfrm>
            <a:off x="228600" y="623888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48DAB3-8D11-47DC-9339-AC0B7177041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3BFD1461-0CD3-40E5-A214-2233CD7585E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18D0C43-E5C6-4EEF-8E94-A91FBDE84A1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FCAEF93-867F-46D4-832B-2F7F2566BBB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5C5C0380-8A0E-4A00-A030-13879B22098A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0;1;4;9;25;36;49;64;81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ℕ</m:t>
                    </m:r>
                    <m:r>
                      <a:rPr lang="en-US" sz="4800" i="1">
                        <a:latin typeface="Cambria Math"/>
                      </a:rPr>
                      <m:t>|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&lt;100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blipFill>
                <a:blip r:embed="rId3"/>
                <a:stretch>
                  <a:fillRect l="-1117" t="-25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3344090" y="5334000"/>
            <a:ext cx="11044989" cy="47191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11552379"/>
            <a:ext cx="24383999" cy="196052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810491" y="2971800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D55C-64D8-4BED-9984-99F02AA279C6}"/>
              </a:ext>
            </a:extLst>
          </p:cNvPr>
          <p:cNvGrpSpPr/>
          <p:nvPr/>
        </p:nvGrpSpPr>
        <p:grpSpPr>
          <a:xfrm>
            <a:off x="18051" y="10231023"/>
            <a:ext cx="3760381" cy="1010461"/>
            <a:chOff x="22440" y="-15041"/>
            <a:chExt cx="850471" cy="2618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448E4B-7998-4E39-896D-153211E059D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7F13C0BF-14C9-4EFE-A12E-8A7E5C87AB2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AC4792EA-A741-414F-BC55-BEA852C2F11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433E2327-806E-46F4-917E-B0861E0AAE3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C29E7BE5-C2A1-41D7-ACA6-829E5A437F9B}"/>
                </a:ext>
              </a:extLst>
            </p:cNvPr>
            <p:cNvSpPr txBox="1"/>
            <p:nvPr/>
          </p:nvSpPr>
          <p:spPr>
            <a:xfrm>
              <a:off x="188148" y="-15041"/>
              <a:ext cx="561248" cy="2618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971800"/>
            <a:ext cx="13868399" cy="85582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4716464"/>
            <a:ext cx="9268692" cy="6881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8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44" t="-77" r="-88" b="-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73" y="2971800"/>
            <a:ext cx="9268691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0" y="1560887"/>
            <a:ext cx="13542917" cy="2020447"/>
            <a:chOff x="685800" y="233049"/>
            <a:chExt cx="8077200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8077200" cy="1367378"/>
              <a:chOff x="718" y="31"/>
              <a:chExt cx="63954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63954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31844" y="449899"/>
              <a:ext cx="5089108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3391"/>
              </p:ext>
            </p:extLst>
          </p:nvPr>
        </p:nvGraphicFramePr>
        <p:xfrm>
          <a:off x="1946637" y="4495800"/>
          <a:ext cx="20012842" cy="8629079"/>
        </p:xfrm>
        <a:graphic>
          <a:graphicData uri="http://schemas.openxmlformats.org/drawingml/2006/table">
            <a:tbl>
              <a:tblPr firstRow="1" firstCol="1" bandRow="1"/>
              <a:tblGrid>
                <a:gridCol w="8445787">
                  <a:extLst>
                    <a:ext uri="{9D8B030D-6E8A-4147-A177-3AD203B41FA5}">
                      <a16:colId xmlns:a16="http://schemas.microsoft.com/office/drawing/2014/main" val="4206580748"/>
                    </a:ext>
                  </a:extLst>
                </a:gridCol>
                <a:gridCol w="11567055">
                  <a:extLst>
                    <a:ext uri="{9D8B030D-6E8A-4147-A177-3AD203B41FA5}">
                      <a16:colId xmlns:a16="http://schemas.microsoft.com/office/drawing/2014/main" val="199111513"/>
                    </a:ext>
                  </a:extLst>
                </a:gridCol>
              </a:tblGrid>
              <a:tr h="784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1117" b="-85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151" b="-6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⊂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⊃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140" b="-93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⊂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1120" r="-102" b="-40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 1; 2; 3,4;...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...;−3;−2;−1;0;1;2;3...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1015" b="-36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3,274∈</m:t>
                    </m:r>
                    <m:r>
                      <a:rPr lang="en-US" sz="4800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3,274∈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blipFill>
                <a:blip r:embed="rId4"/>
                <a:stretch>
                  <a:fillRect l="-1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2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B27D0-2C86-4463-8676-5BA320EB08B8}"/>
              </a:ext>
            </a:extLst>
          </p:cNvPr>
          <p:cNvGrpSpPr/>
          <p:nvPr/>
        </p:nvGrpSpPr>
        <p:grpSpPr>
          <a:xfrm>
            <a:off x="0" y="6717747"/>
            <a:ext cx="3760381" cy="887477"/>
            <a:chOff x="22440" y="16831"/>
            <a:chExt cx="850471" cy="2300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17C551-E2B7-4244-8E50-B80D4A2C75E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2DB8028A-2FC0-4150-9644-63059BB80C7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015F9427-91DA-4EC2-9D27-9FA5284A95A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CDD72F4-6D68-4BF2-BD84-DC592D06566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F523B1E4-6014-47C1-B8E5-B82719009F0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2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−4;0;1;2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blipFill>
                <a:blip r:embed="rId3"/>
                <a:stretch>
                  <a:fillRect l="-11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−4∉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blipFill>
                <a:blip r:embed="rId4"/>
                <a:stretch>
                  <a:fillRect l="-1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42BA6-05A9-4C22-9B1D-2E9533F1E98E}"/>
              </a:ext>
            </a:extLst>
          </p:cNvPr>
          <p:cNvGrpSpPr/>
          <p:nvPr/>
        </p:nvGrpSpPr>
        <p:grpSpPr>
          <a:xfrm>
            <a:off x="17417" y="5679845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44F3FC-8EF1-4D8F-BFB1-BF3D38AFF28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9014B67-083E-4083-A8AB-6851CAC0631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41ED0483-7DE5-4B96-8A97-6D090A51A7A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9E5F6F99-EE41-483B-9C87-CF667C79E1C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AAD75B36-0D3E-4CC6-B18B-4E95B2251FD3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5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≥3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3∉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132" t="-3684" b="-32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291" r="-1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513717"/>
            <a:ext cx="5347608" cy="839083"/>
            <a:chOff x="22440" y="15870"/>
            <a:chExt cx="913582" cy="2376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15870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|2≤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≤7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676400"/>
            <a:ext cx="5715000" cy="1081690"/>
            <a:chOff x="22440" y="59287"/>
            <a:chExt cx="976347" cy="1942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2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375" y="7317343"/>
            <a:ext cx="23674054" cy="5881132"/>
            <a:chOff x="838200" y="6019800"/>
            <a:chExt cx="23164800" cy="7483475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6019800"/>
              <a:ext cx="23164800" cy="7483475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 </a:t>
              </a:r>
            </a:p>
            <a:p>
              <a:pPr marL="0" indent="0">
                <a:buNone/>
              </a:pP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119424"/>
                </p:ext>
              </p:extLst>
            </p:nvPr>
          </p:nvGraphicFramePr>
          <p:xfrm>
            <a:off x="6553200" y="6830412"/>
            <a:ext cx="3924300" cy="115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83920" imgH="203040" progId="Equation.DSMT4">
                    <p:embed/>
                  </p:oleObj>
                </mc:Choice>
                <mc:Fallback>
                  <p:oleObj name="Equation" r:id="rId5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53200" y="6830412"/>
                          <a:ext cx="3924300" cy="1151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696305"/>
                </p:ext>
              </p:extLst>
            </p:nvPr>
          </p:nvGraphicFramePr>
          <p:xfrm>
            <a:off x="6400800" y="9220200"/>
            <a:ext cx="4954587" cy="1265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85800" imgH="203040" progId="Equation.DSMT4">
                    <p:embed/>
                  </p:oleObj>
                </mc:Choice>
                <mc:Fallback>
                  <p:oleObj name="Equation" r:id="rId7" imgW="685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0800" y="9220200"/>
                          <a:ext cx="4954587" cy="1265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13639800" y="7620000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uble Bracket 5"/>
            <p:cNvSpPr/>
            <p:nvPr/>
          </p:nvSpPr>
          <p:spPr>
            <a:xfrm>
              <a:off x="15278100" y="7010400"/>
              <a:ext cx="4572000" cy="990600"/>
            </a:xfrm>
            <a:prstGeom prst="bracketPair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639800" y="9832482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4535150" y="9108582"/>
              <a:ext cx="1485900" cy="1447800"/>
            </a:xfrm>
            <a:prstGeom prst="arc">
              <a:avLst>
                <a:gd name="adj1" fmla="val 17542194"/>
                <a:gd name="adj2" fmla="val 302857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639800" y="72771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907814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15242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35150" y="728564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16800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61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628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46764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034845" y="9399587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3646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6313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898007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0624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3598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65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8932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599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687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354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9021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229989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716750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313212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98082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41654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161501" y="806472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3224" y="798195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543650" y="10486095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7E1BBE-661E-46E2-9713-7FA11FBB775E}"/>
              </a:ext>
            </a:extLst>
          </p:cNvPr>
          <p:cNvGrpSpPr/>
          <p:nvPr/>
        </p:nvGrpSpPr>
        <p:grpSpPr>
          <a:xfrm>
            <a:off x="25204" y="6106824"/>
            <a:ext cx="3760381" cy="733454"/>
            <a:chOff x="22440" y="36790"/>
            <a:chExt cx="850471" cy="1900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AECB6F-C329-4B64-903E-5F5088F57B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64517840-2C8C-4BCD-BD4F-BC079BDC5B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983EA80C-AECC-487F-8381-1FDD15716F4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row: Chevron 53">
                <a:extLst>
                  <a:ext uri="{FF2B5EF4-FFF2-40B4-BE49-F238E27FC236}">
                    <a16:creationId xmlns:a16="http://schemas.microsoft.com/office/drawing/2014/main" id="{3A3C3A52-178F-412C-BBEB-A85642A7FE9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1C269E0B-0E4C-47B4-AC5A-4C475738D4EF}"/>
                </a:ext>
              </a:extLst>
            </p:cNvPr>
            <p:cNvSpPr txBox="1"/>
            <p:nvPr/>
          </p:nvSpPr>
          <p:spPr>
            <a:xfrm>
              <a:off x="188148" y="36790"/>
              <a:ext cx="591618" cy="1900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7822" y="3202780"/>
            <a:ext cx="23164800" cy="257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5473" y="7019924"/>
            <a:ext cx="14155061" cy="63259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1-d, 2-a, 3-b, 4-c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34" y="1930400"/>
            <a:ext cx="9726529" cy="1117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A8511D-D457-4D3C-AD65-3B605EEA8433}"/>
              </a:ext>
            </a:extLst>
          </p:cNvPr>
          <p:cNvGrpSpPr/>
          <p:nvPr/>
        </p:nvGrpSpPr>
        <p:grpSpPr>
          <a:xfrm>
            <a:off x="61567" y="6032453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BF759B-B1B1-4BE8-BFA2-F70C5DBE72E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A9DDE955-3460-4DCA-B3DA-F61551F37C1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9630FD48-58A2-49E1-ABA8-0AA2D3722BD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0C240AEF-A503-4863-8A03-1014AD37CB0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970A03DA-B441-495B-9426-58B08BC7C9DD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146" b="-6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 b="-71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754" r="-17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4;7;27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2;4;9;27;36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blipFill>
                <a:blip r:embed="rId4"/>
                <a:stretch>
                  <a:fillRect l="-1145" b="-109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D4EF3-D865-4A84-9EAB-1C5A234CC519}"/>
              </a:ext>
            </a:extLst>
          </p:cNvPr>
          <p:cNvGrpSpPr/>
          <p:nvPr/>
        </p:nvGrpSpPr>
        <p:grpSpPr>
          <a:xfrm>
            <a:off x="152400" y="8553557"/>
            <a:ext cx="3760381" cy="8874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1FFB60-0F95-4982-9D5A-E1AB765E6EC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ED59255B-533E-4C04-812E-5265BB64B3D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70C45B3F-A7FA-414A-9D19-8422F8D4BF0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7F86402-9287-4EF1-B368-5AD1715C2AF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EC17564D-9E64-4DD1-BFB2-B326A6C9C4D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4;27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blipFill>
                <a:blip r:embed="rId6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blipFill>
                <a:blip r:embed="rId7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AB38B-5488-4E88-B985-CA1AF7B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4575" y="9488018"/>
            <a:ext cx="11117025" cy="2567281"/>
          </a:xfrm>
          <a:prstGeom prst="rect">
            <a:avLst/>
          </a:prstGeom>
          <a:solidFill>
            <a:srgbClr val="EEF7E9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42410-A5B0-40ED-B03D-9092D993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0409" y="11378121"/>
            <a:ext cx="10885425" cy="2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D8AF4-98B9-4681-B254-EC6EBA55E818}"/>
              </a:ext>
            </a:extLst>
          </p:cNvPr>
          <p:cNvSpPr txBox="1"/>
          <p:nvPr/>
        </p:nvSpPr>
        <p:spPr>
          <a:xfrm>
            <a:off x="13411200" y="8608680"/>
            <a:ext cx="769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endParaRPr lang="vi-VN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31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blipFill>
                <a:blip r:embed="rId3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590800" y="990600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7315" y="411480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-7315" y="3032405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462" r="-1495" b="-99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2;3;4;7</m:t>
                        </m:r>
                      </m:e>
                    </m:d>
                    <m:r>
                      <a:rPr lang="en-US" sz="47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−1;2;3;4;6</m:t>
                        </m:r>
                      </m:e>
                    </m:d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blipFill>
                <a:blip r:embed="rId6"/>
                <a:stretch>
                  <a:fillRect l="-10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−1;2;3;4;6;7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0E9633-BF1B-4A43-9B36-E6AC3A364E85}"/>
              </a:ext>
            </a:extLst>
          </p:cNvPr>
          <p:cNvGrpSpPr/>
          <p:nvPr/>
        </p:nvGrpSpPr>
        <p:grpSpPr>
          <a:xfrm>
            <a:off x="8385" y="11424656"/>
            <a:ext cx="5486400" cy="811277"/>
            <a:chOff x="22440" y="16831"/>
            <a:chExt cx="850471" cy="230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37CE31-2C5B-49EE-AD6A-74E7D924D42A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A144BD86-5983-4EE2-9978-B2EC7E27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824220AE-DCBC-4D04-A08D-202E975586F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71234FE8-EF17-463E-A732-A1403D0462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139C9F31-3587-43BC-9217-93FEBA8DE796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2C9EDE-CE7C-4F93-9219-B68461BE2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371" y="11669080"/>
            <a:ext cx="568464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1" grpId="0" animBg="1"/>
      <p:bldP spid="22" grpId="0" animBg="1"/>
      <p:bldP spid="14" grpId="0" animBg="1"/>
      <p:bldP spid="29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325117" y="198120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A524E200-3AB8-483B-9045-AD5CFB697F8C}"/>
              </a:ext>
            </a:extLst>
          </p:cNvPr>
          <p:cNvSpPr txBox="1">
            <a:spLocks/>
          </p:cNvSpPr>
          <p:nvPr/>
        </p:nvSpPr>
        <p:spPr>
          <a:xfrm>
            <a:off x="31898" y="2942230"/>
            <a:ext cx="24123501" cy="220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B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Nam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Chi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Kh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Lam</m:t>
                        </m:r>
                      </m:e>
                    </m:d>
                  </m:oMath>
                </a14:m>
                <a:endParaRPr lang="en-US" sz="50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12−2=10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blipFill>
                <a:blip r:embed="rId8"/>
                <a:stretch>
                  <a:fillRect l="-354" r="-709" b="-749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HĐ1.</a:t>
                </a:r>
                <a:endParaRPr lang="en-US" sz="4800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70241" y="10210800"/>
            <a:ext cx="6101959" cy="838200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651" b="-29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690" b="-7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6110" b="-81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-28903" y="169674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nguy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ơ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10},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ỏ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10}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blipFill>
                <a:blip r:embed="rId8"/>
                <a:stretch>
                  <a:fillRect l="-1137" b="-780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222285" y="7137115"/>
            <a:ext cx="4892881" cy="1082336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 2; 3; 5; 7}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{−2;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{2;7}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blipFill>
                <a:blip r:embed="rId9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{1; 2; 3; 4; 5; 6; 7; 8; 9}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{1; 4; 6; 8; 9}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blipFill>
                <a:blip r:embed="rId10"/>
                <a:stretch>
                  <a:fillRect l="-1118" b="-31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2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[5;+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6189" b="-11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6E622C-7C65-4163-9EAD-26F05C764168}"/>
              </a:ext>
            </a:extLst>
          </p:cNvPr>
          <p:cNvGrpSpPr/>
          <p:nvPr/>
        </p:nvGrpSpPr>
        <p:grpSpPr>
          <a:xfrm>
            <a:off x="711836" y="3371395"/>
            <a:ext cx="4909976" cy="1429205"/>
            <a:chOff x="22440" y="59288"/>
            <a:chExt cx="1073508" cy="159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BB74C-5EC2-4821-B22A-8364A3E3862A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A0451260-DEC0-40FA-9D6A-AF8166CD30B6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5C1668A-3B16-42E3-8F43-4A7A8989017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2C725E22-63BA-48D6-875D-A145694FD8C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205D3E32-9AA5-4648-948E-B6D7308396F3}"/>
                </a:ext>
              </a:extLst>
            </p:cNvPr>
            <p:cNvSpPr txBox="1"/>
            <p:nvPr/>
          </p:nvSpPr>
          <p:spPr>
            <a:xfrm>
              <a:off x="190087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000" b="1" dirty="0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000" b="1" kern="1200" dirty="0">
                  <a:solidFill>
                    <a:srgbClr val="92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0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/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algn="just"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blipFill>
                <a:blip r:embed="rId3"/>
                <a:stretch>
                  <a:fillRect l="-1121" r="-1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/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Gợi ý: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24=16+11−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=16+11−24⇔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blipFill>
                <a:blip r:embed="rId4"/>
                <a:stretch>
                  <a:fillRect l="-1121" t="-6130" b="-35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E15E0AA-5E47-4DC0-808F-7A26866AA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92800" y="9658074"/>
            <a:ext cx="5557234" cy="3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5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1372" r="-1398" b="-70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a:rPr lang="en-US" sz="56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Campuchia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3"/>
                <a:stretch>
                  <a:fillRect l="-2274" r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276" r="-11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61025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1118" b="-167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539960"/>
            <a:chOff x="115208" y="4850708"/>
            <a:chExt cx="15604899" cy="1539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,0≤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≤4</m:t>
                          </m:r>
                        </m:e>
                      </m:d>
                    </m:oMath>
                  </a14:m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blipFill>
                  <a:blip r:embed="rId4"/>
                  <a:stretch>
                    <a:fillRect b="-2948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144" b="-131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−6=0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308" b="-3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075522"/>
            <a:ext cx="121158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9980" y="3361397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7896" y="4951737"/>
            <a:ext cx="22050703" cy="5632311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1,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5;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1118" b="-1479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146" b="-14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1118" b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8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...;−4;−3;−2;−1;0;1;2;3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=1∈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=−3∈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.....;−4;−2;−1;2;3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904" t="-34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blipFill>
                <a:blip r:embed="rId3"/>
                <a:stretch>
                  <a:fillRect l="-2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(−3;2]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776" t="-21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0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4083" y="5161324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35+30−16=49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35−16=19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30−16=14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blipFill>
                <a:blip r:embed="rId3"/>
                <a:stretch>
                  <a:fillRect l="-1060" b="-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8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blipFill rotWithShape="1">
                <a:blip r:embed="rId2"/>
                <a:stretch>
                  <a:fillRect l="-1207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Cascadia Mono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={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𝐍𝐚𝐦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𝐊𝐡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ú,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𝐂𝐡𝐢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â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{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𝐊𝐡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𝐂𝐡𝐢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𝐋𝐚𝐦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blipFill rotWithShape="1">
                <a:blip r:embed="rId3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8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69330" y="3476405"/>
            <a:ext cx="21895470" cy="4373698"/>
          </a:xfrm>
          <a:prstGeom prst="rect">
            <a:avLst/>
          </a:prstGeom>
          <a:solidFill>
            <a:srgbClr val="FFF8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2667000"/>
            <a:ext cx="7696200" cy="914400"/>
            <a:chOff x="0" y="447"/>
            <a:chExt cx="31732" cy="2452"/>
          </a:xfrm>
        </p:grpSpPr>
        <p:sp>
          <p:nvSpPr>
            <p:cNvPr id="4" name="TextBox 321"/>
            <p:cNvSpPr txBox="1">
              <a:spLocks noChangeArrowheads="1"/>
            </p:cNvSpPr>
            <p:nvPr/>
          </p:nvSpPr>
          <p:spPr bwMode="auto">
            <a:xfrm>
              <a:off x="7012" y="447"/>
              <a:ext cx="24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HĐ2. 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9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lowchart: Terminator 6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blipFill rotWithShape="1">
                <a:blip r:embed="rId2"/>
                <a:stretch>
                  <a:fillRect l="-1282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6839"/>
              </p:ext>
            </p:extLst>
          </p:nvPr>
        </p:nvGraphicFramePr>
        <p:xfrm>
          <a:off x="1219200" y="3124200"/>
          <a:ext cx="10134600" cy="937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3914530328"/>
                    </a:ext>
                  </a:extLst>
                </a:gridCol>
              </a:tblGrid>
              <a:tr h="93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6"/>
              <p:cNvSpPr/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9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blipFill>
                <a:blip r:embed="rId2"/>
                <a:stretch>
                  <a:fillRect l="-1556" t="-9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blipFill>
                <a:blip r:embed="rId3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blipFill>
                <a:blip r:embed="rId4"/>
                <a:stretch>
                  <a:fillRect l="-1105" b="-13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588" y="8159577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2200" t="-9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blipFill rotWithShape="1">
                <a:blip r:embed="rId6"/>
                <a:stretch>
                  <a:fillRect l="-185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HĐ1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3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4665</TotalTime>
  <Words>3693</Words>
  <Application>Microsoft Office PowerPoint</Application>
  <PresentationFormat>Custom</PresentationFormat>
  <Paragraphs>412</Paragraphs>
  <Slides>43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Trần Kim Thoa</cp:lastModifiedBy>
  <cp:revision>433</cp:revision>
  <dcterms:created xsi:type="dcterms:W3CDTF">2013-08-31T11:42:51Z</dcterms:created>
  <dcterms:modified xsi:type="dcterms:W3CDTF">2024-09-28T01:15:17Z</dcterms:modified>
  <cp:category>9Slide.vn</cp:category>
</cp:coreProperties>
</file>