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5"/>
  </p:notesMasterIdLst>
  <p:sldIdLst>
    <p:sldId id="313" r:id="rId3"/>
    <p:sldId id="301" r:id="rId4"/>
    <p:sldId id="436" r:id="rId5"/>
    <p:sldId id="316" r:id="rId6"/>
    <p:sldId id="315" r:id="rId7"/>
    <p:sldId id="319" r:id="rId8"/>
    <p:sldId id="320" r:id="rId9"/>
    <p:sldId id="437" r:id="rId10"/>
    <p:sldId id="321" r:id="rId11"/>
    <p:sldId id="438" r:id="rId12"/>
    <p:sldId id="439" r:id="rId13"/>
    <p:sldId id="440" r:id="rId14"/>
  </p:sldIdLst>
  <p:sldSz cx="24384000" cy="13716000"/>
  <p:notesSz cx="6858000" cy="9144000"/>
  <p:custDataLst>
    <p:tags r:id="rId16"/>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34" d="100"/>
          <a:sy n="34" d="100"/>
        </p:scale>
        <p:origin x="196" y="5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2/10/2024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57677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190957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28688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88010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149274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221327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18432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2/10/2024</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2/10/2024</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2/10/2024</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2/10/2024</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2/10/2024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0"/>
              <a:ext cx="10807999" cy="278140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222787" y="5288484"/>
              <a:ext cx="11887200" cy="7582219"/>
            </a:xfrm>
            <a:prstGeom prst="rect">
              <a:avLst/>
            </a:prstGeom>
            <a:noFill/>
            <a:ln w="9525">
              <a:noFill/>
              <a:miter lim="800000"/>
              <a:headEnd/>
              <a:tailEnd/>
            </a:ln>
            <a:effectLst/>
          </p:spPr>
          <p:txBody>
            <a:bodyPr/>
            <a:lstStyle/>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§12. SỐ GẦN ĐÚNG VÀ SAI SỐ</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§13. CÁC SỐ ĐẶC TRƯNG ĐO    	XU THẾ TRUNG TÂM</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§14. CÁC SỐ ĐẶC TRƯNG ĐO            	ĐỘ PHÂN TÁN</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912450" y="2428363"/>
              <a:ext cx="10325100" cy="2308324"/>
            </a:xfrm>
            <a:prstGeom prst="rect">
              <a:avLst/>
            </a:prstGeom>
            <a:noFill/>
          </p:spPr>
          <p:txBody>
            <a:bodyPr wrap="square" rtlCol="0">
              <a:spAutoFit/>
            </a:bodyPr>
            <a:lstStyle/>
            <a:p>
              <a:r>
                <a:rPr lang="vi-VN" sz="4800" b="1">
                  <a:solidFill>
                    <a:schemeClr val="bg1"/>
                  </a:solidFill>
                  <a:latin typeface="+mj-lt"/>
                </a:rPr>
                <a:t>CHƯƠNG V. CÁC SỐ ĐẶC TRƯNG     	         CỦA MẪU SỐ LIỆU       	         KHÔNG GHÉP NHÓM</a:t>
              </a:r>
              <a:endParaRPr lang="vi-VN" sz="4800" b="1" dirty="0">
                <a:solidFill>
                  <a:schemeClr val="bg1"/>
                </a:solidFill>
                <a:latin typeface="+mj-lt"/>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762000" y="2895600"/>
                <a:ext cx="22936200" cy="4335877"/>
              </a:xfrm>
              <a:prstGeom prst="rect">
                <a:avLst/>
              </a:prstGeom>
              <a:solidFill>
                <a:schemeClr val="accent4">
                  <a:lumMod val="20000"/>
                  <a:lumOff val="80000"/>
                </a:schemeClr>
              </a:solidFill>
              <a:ln>
                <a:solidFill>
                  <a:schemeClr val="accent4">
                    <a:lumMod val="20000"/>
                    <a:lumOff val="80000"/>
                  </a:schemeClr>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Một công ty sử dụng dây chuyền A để đóng gạo vào bao với khối lượng mong muốn là</a:t>
                </a:r>
                <a14:m>
                  <m:oMath xmlns:m="http://schemas.openxmlformats.org/officeDocument/2006/math">
                    <m:r>
                      <a:rPr lang="en-US" i="1">
                        <a:latin typeface="Cambria Math" panose="02040503050406030204" pitchFamily="18" charset="0"/>
                      </a:rPr>
                      <m:t>5</m:t>
                    </m:r>
                    <m:r>
                      <m:rPr>
                        <m:nor/>
                      </m:rPr>
                      <a:rPr lang="en-US"/>
                      <m:t>kg</m:t>
                    </m:r>
                  </m:oMath>
                </a14:m>
                <a:r>
                  <a:rPr lang="en-US"/>
                  <a:t>. Trên bao bì ghi thông tin khối lượng là </a:t>
                </a:r>
                <a14:m>
                  <m:oMath xmlns:m="http://schemas.openxmlformats.org/officeDocument/2006/math">
                    <m:r>
                      <a:rPr lang="en-US" i="1">
                        <a:latin typeface="Cambria Math" panose="02040503050406030204" pitchFamily="18" charset="0"/>
                      </a:rPr>
                      <m:t>5±0,2</m:t>
                    </m:r>
                    <m:r>
                      <m:rPr>
                        <m:nor/>
                      </m:rPr>
                      <a:rPr lang="en-US"/>
                      <m:t>kg</m:t>
                    </m:r>
                  </m:oMath>
                </a14:m>
                <a:r>
                  <a:rPr lang="en-US"/>
                  <a:t>. Gọi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là khối lượng thực của một bao gạo do dây chuyền </a:t>
                </a:r>
                <a14:m>
                  <m:oMath xmlns:m="http://schemas.openxmlformats.org/officeDocument/2006/math">
                    <m:r>
                      <a:rPr lang="en-US" i="1">
                        <a:latin typeface="Cambria Math" panose="02040503050406030204" pitchFamily="18" charset="0"/>
                      </a:rPr>
                      <m:t>𝐴</m:t>
                    </m:r>
                  </m:oMath>
                </a14:m>
                <a:r>
                  <a:rPr lang="en-US"/>
                  <a:t> đóng gói. </a:t>
                </a:r>
              </a:p>
              <a:p>
                <a:pPr marL="0" indent="0">
                  <a:buNone/>
                </a:pPr>
                <a:r>
                  <a:rPr lang="en-US"/>
                  <a:t>	a) Xác định số đúng, số gần đúng và độ chính xác.</a:t>
                </a:r>
                <a:endParaRPr lang="vi-VN"/>
              </a:p>
              <a:p>
                <a:pPr marL="0" indent="0">
                  <a:buNone/>
                </a:pPr>
                <a:r>
                  <a:rPr lang="en-US"/>
                  <a:t>	b) Giá trị của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nằm trong đoạn nào?</a:t>
                </a:r>
                <a:endParaRPr lang="vi-VN"/>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62000" y="2895600"/>
                <a:ext cx="22936200" cy="4335877"/>
              </a:xfrm>
              <a:prstGeom prst="rect">
                <a:avLst/>
              </a:prstGeom>
              <a:blipFill>
                <a:blip r:embed="rId3"/>
                <a:stretch>
                  <a:fillRect l="-1169" t="-4628" r="-823"/>
                </a:stretch>
              </a:blipFill>
              <a:ln>
                <a:solidFill>
                  <a:schemeClr val="accent4">
                    <a:lumMod val="20000"/>
                    <a:lumOff val="80000"/>
                  </a:schemeClr>
                </a:solidFill>
              </a:ln>
            </p:spPr>
            <p:txBody>
              <a:bodyPr/>
              <a:lstStyle/>
              <a:p>
                <a:r>
                  <a:rPr lang="vi-VN">
                    <a:noFill/>
                  </a:rPr>
                  <a:t> </a:t>
                </a:r>
              </a:p>
            </p:txBody>
          </p:sp>
        </mc:Fallback>
      </mc:AlternateContent>
      <p:grpSp>
        <p:nvGrpSpPr>
          <p:cNvPr id="25" name="Group 24">
            <a:extLst>
              <a:ext uri="{FF2B5EF4-FFF2-40B4-BE49-F238E27FC236}">
                <a16:creationId xmlns:a16="http://schemas.microsoft.com/office/drawing/2014/main" id="{14F91184-2F1F-4A63-BA19-F30231CF2926}"/>
              </a:ext>
            </a:extLst>
          </p:cNvPr>
          <p:cNvGrpSpPr/>
          <p:nvPr/>
        </p:nvGrpSpPr>
        <p:grpSpPr>
          <a:xfrm>
            <a:off x="0" y="2209800"/>
            <a:ext cx="3352800" cy="838200"/>
            <a:chOff x="22440" y="16831"/>
            <a:chExt cx="850471" cy="230002"/>
          </a:xfrm>
        </p:grpSpPr>
        <p:grpSp>
          <p:nvGrpSpPr>
            <p:cNvPr id="26" name="Group 25">
              <a:extLst>
                <a:ext uri="{FF2B5EF4-FFF2-40B4-BE49-F238E27FC236}">
                  <a16:creationId xmlns:a16="http://schemas.microsoft.com/office/drawing/2014/main" id="{32D5B377-1436-4B62-93EA-EE499A946867}"/>
                </a:ext>
              </a:extLst>
            </p:cNvPr>
            <p:cNvGrpSpPr/>
            <p:nvPr/>
          </p:nvGrpSpPr>
          <p:grpSpPr>
            <a:xfrm>
              <a:off x="22440" y="59287"/>
              <a:ext cx="850471" cy="159855"/>
              <a:chOff x="31572" y="60276"/>
              <a:chExt cx="1196628" cy="197828"/>
            </a:xfrm>
          </p:grpSpPr>
          <p:sp>
            <p:nvSpPr>
              <p:cNvPr id="28" name="Arrow: Pentagon 27">
                <a:extLst>
                  <a:ext uri="{FF2B5EF4-FFF2-40B4-BE49-F238E27FC236}">
                    <a16:creationId xmlns:a16="http://schemas.microsoft.com/office/drawing/2014/main" id="{E4D1CBD8-FD8A-4CD6-883A-A4FB5275EBE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Arrow: Chevron 28">
                <a:extLst>
                  <a:ext uri="{FF2B5EF4-FFF2-40B4-BE49-F238E27FC236}">
                    <a16:creationId xmlns:a16="http://schemas.microsoft.com/office/drawing/2014/main" id="{96F898B1-B998-4739-9221-289137EA5FA4}"/>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42018734-1BC0-4113-815C-E6C560AC80B8}"/>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56">
              <a:extLst>
                <a:ext uri="{FF2B5EF4-FFF2-40B4-BE49-F238E27FC236}">
                  <a16:creationId xmlns:a16="http://schemas.microsoft.com/office/drawing/2014/main" id="{B63211C2-C699-4B0C-9934-389DE2ECEED8}"/>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Ví dụ 2.</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2" name="Picture 11">
            <a:extLst>
              <a:ext uri="{FF2B5EF4-FFF2-40B4-BE49-F238E27FC236}">
                <a16:creationId xmlns:a16="http://schemas.microsoft.com/office/drawing/2014/main" id="{59F7B93F-E70A-4665-B7DF-3BDEBC40D3D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9717512" y="8073438"/>
            <a:ext cx="3886200" cy="4038600"/>
          </a:xfrm>
          <a:prstGeom prst="rect">
            <a:avLst/>
          </a:prstGeom>
        </p:spPr>
      </p:pic>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65E2262F-1773-4135-82F5-AADBCE3D155D}"/>
                  </a:ext>
                </a:extLst>
              </p:cNvPr>
              <p:cNvSpPr txBox="1">
                <a:spLocks/>
              </p:cNvSpPr>
              <p:nvPr/>
            </p:nvSpPr>
            <p:spPr>
              <a:xfrm>
                <a:off x="762000" y="7924800"/>
                <a:ext cx="18592800" cy="433587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rPr>
                  <a:t>Giải:</a:t>
                </a:r>
                <a:endParaRPr lang="vi-VN">
                  <a:solidFill>
                    <a:srgbClr val="FF0000"/>
                  </a:solidFill>
                </a:endParaRPr>
              </a:p>
              <a:p>
                <a:pPr marL="0" indent="0">
                  <a:buNone/>
                </a:pPr>
                <a:r>
                  <a:rPr lang="en-US"/>
                  <a:t>a) Khối lượng thực của bao gạo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là số đúng. Tuy không biết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nhưng ta xem khối lượng bao gạo là </a:t>
                </a:r>
                <a14:m>
                  <m:oMath xmlns:m="http://schemas.openxmlformats.org/officeDocument/2006/math">
                    <m:r>
                      <a:rPr lang="en-US" i="1">
                        <a:latin typeface="Cambria Math" panose="02040503050406030204" pitchFamily="18" charset="0"/>
                      </a:rPr>
                      <m:t>5</m:t>
                    </m:r>
                    <m:r>
                      <m:rPr>
                        <m:nor/>
                      </m:rPr>
                      <a:rPr lang="en-US"/>
                      <m:t>kg</m:t>
                    </m:r>
                  </m:oMath>
                </a14:m>
                <a:r>
                  <a:rPr lang="en-US"/>
                  <a:t> nên 5 là số gần đúng cho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Độ chính xác là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=0,2</m:t>
                    </m:r>
                    <m:d>
                      <m:dPr>
                        <m:ctrlPr>
                          <a:rPr lang="vi-VN" i="1">
                            <a:latin typeface="Cambria Math" panose="02040503050406030204" pitchFamily="18" charset="0"/>
                          </a:rPr>
                        </m:ctrlPr>
                      </m:dPr>
                      <m:e>
                        <m:r>
                          <m:rPr>
                            <m:nor/>
                          </m:rPr>
                          <a:rPr lang="en-US"/>
                          <m:t>kg</m:t>
                        </m:r>
                      </m:e>
                    </m:d>
                  </m:oMath>
                </a14:m>
                <a:r>
                  <a:rPr lang="en-US"/>
                  <a:t>.</a:t>
                </a:r>
                <a:endParaRPr lang="vi-VN"/>
              </a:p>
              <a:p>
                <a:pPr marL="0" indent="0">
                  <a:buNone/>
                </a:pPr>
                <a:r>
                  <a:rPr lang="en-US"/>
                  <a:t>b) Giá trị của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nằm trong đoạn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5−0,2;5+0,2</m:t>
                        </m:r>
                      </m:e>
                    </m:d>
                  </m:oMath>
                </a14:m>
                <a:r>
                  <a:rPr lang="en-US"/>
                  <a:t> hay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4,8;5,2</m:t>
                        </m:r>
                      </m:e>
                    </m:d>
                  </m:oMath>
                </a14:m>
                <a:r>
                  <a:rPr lang="en-US"/>
                  <a:t>.</a:t>
                </a:r>
                <a:endParaRPr lang="vi-VN"/>
              </a:p>
            </p:txBody>
          </p:sp>
        </mc:Choice>
        <mc:Fallback xmlns="">
          <p:sp>
            <p:nvSpPr>
              <p:cNvPr id="13" name="Content Placeholder 2">
                <a:extLst>
                  <a:ext uri="{FF2B5EF4-FFF2-40B4-BE49-F238E27FC236}">
                    <a16:creationId xmlns:a16="http://schemas.microsoft.com/office/drawing/2014/main" id="{65E2262F-1773-4135-82F5-AADBCE3D155D}"/>
                  </a:ext>
                </a:extLst>
              </p:cNvPr>
              <p:cNvSpPr txBox="1">
                <a:spLocks noRot="1" noChangeAspect="1" noMove="1" noResize="1" noEditPoints="1" noAdjustHandles="1" noChangeArrowheads="1" noChangeShapeType="1" noTextEdit="1"/>
              </p:cNvSpPr>
              <p:nvPr/>
            </p:nvSpPr>
            <p:spPr>
              <a:xfrm>
                <a:off x="762000" y="7924800"/>
                <a:ext cx="18592800" cy="4335877"/>
              </a:xfrm>
              <a:prstGeom prst="rect">
                <a:avLst/>
              </a:prstGeom>
              <a:blipFill>
                <a:blip r:embed="rId5"/>
                <a:stretch>
                  <a:fillRect l="-1442" t="-4628" r="-1671"/>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2365776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up)">
                                      <p:cBhvr>
                                        <p:cTn id="36" dur="500"/>
                                        <p:tgtEl>
                                          <p:spTgt spid="1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wipe(up)">
                                      <p:cBhvr>
                                        <p:cTn id="41" dur="500"/>
                                        <p:tgtEl>
                                          <p:spTgt spid="1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3">
                                            <p:txEl>
                                              <p:pRg st="2" end="2"/>
                                            </p:txEl>
                                          </p:spTgt>
                                        </p:tgtEl>
                                        <p:attrNameLst>
                                          <p:attrName>style.visibility</p:attrName>
                                        </p:attrNameLst>
                                      </p:cBhvr>
                                      <p:to>
                                        <p:strVal val="visible"/>
                                      </p:to>
                                    </p:set>
                                    <p:animEffect transition="in" filter="wipe(up)">
                                      <p:cBhvr>
                                        <p:cTn id="46"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33400" y="5359774"/>
                <a:ext cx="23518091" cy="6527426"/>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rPr>
                  <a:t>Giải</a:t>
                </a:r>
                <a:endParaRPr lang="vi-VN">
                  <a:solidFill>
                    <a:srgbClr val="FF0000"/>
                  </a:solidFill>
                </a:endParaRPr>
              </a:p>
              <a:p>
                <a:pPr marL="0" indent="0">
                  <a:buNone/>
                </a:pPr>
                <a:r>
                  <a:rPr lang="en-US"/>
                  <a:t>Đường kính thực của nhân tế bào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là số đúng. Tuy không biết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nhưng ta xem đường kính thực của nhân tế bào là </a:t>
                </a:r>
                <a14:m>
                  <m:oMath xmlns:m="http://schemas.openxmlformats.org/officeDocument/2006/math">
                    <m:r>
                      <a:rPr lang="en-US" i="1">
                        <a:latin typeface="Cambria Math" panose="02040503050406030204" pitchFamily="18" charset="0"/>
                      </a:rPr>
                      <m:t>5</m:t>
                    </m:r>
                    <m:r>
                      <m:rPr>
                        <m:nor/>
                      </m:rPr>
                      <a:rPr lang="en-US"/>
                      <m:t>μmm</m:t>
                    </m:r>
                  </m:oMath>
                </a14:m>
                <a:r>
                  <a:rPr lang="en-US"/>
                  <a:t> nên 5 là số gần đúng cho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Độ chính xác là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=0,3</m:t>
                    </m:r>
                    <m:d>
                      <m:dPr>
                        <m:ctrlPr>
                          <a:rPr lang="vi-VN" i="1">
                            <a:latin typeface="Cambria Math" panose="02040503050406030204" pitchFamily="18" charset="0"/>
                          </a:rPr>
                        </m:ctrlPr>
                      </m:dPr>
                      <m:e>
                        <m:r>
                          <m:rPr>
                            <m:nor/>
                          </m:rPr>
                          <a:rPr lang="en-US"/>
                          <m:t>μmm</m:t>
                        </m:r>
                      </m:e>
                    </m:d>
                  </m:oMath>
                </a14:m>
                <a:r>
                  <a:rPr lang="en-US"/>
                  <a:t>.</a:t>
                </a:r>
                <a:endParaRPr lang="vi-VN"/>
              </a:p>
              <a:p>
                <a:pPr marL="0" indent="0">
                  <a:buNone/>
                </a:pPr>
                <a:r>
                  <a:rPr lang="en-US"/>
                  <a:t>Vaayj Giá trị của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nằm trong đoạn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5−0,3;5+0,3</m:t>
                        </m:r>
                      </m:e>
                    </m:d>
                  </m:oMath>
                </a14:m>
                <a:r>
                  <a:rPr lang="en-US"/>
                  <a:t> hay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4,7;5,3</m:t>
                        </m:r>
                      </m:e>
                    </m:d>
                  </m:oMath>
                </a14:m>
                <a:r>
                  <a:rPr lang="en-US"/>
                  <a:t>.</a:t>
                </a:r>
                <a:endParaRPr lang="vi-VN"/>
              </a:p>
              <a:p>
                <a:pPr marL="0" indent="0">
                  <a:buNone/>
                </a:pPr>
                <a:r>
                  <a:rPr lang="en-US"/>
                  <a:t>Chú ý. Trong các phép đo, độ chính xác </a:t>
                </a:r>
                <a14:m>
                  <m:oMath xmlns:m="http://schemas.openxmlformats.org/officeDocument/2006/math">
                    <m:r>
                      <a:rPr lang="en-US" i="1">
                        <a:latin typeface="Cambria Math" panose="02040503050406030204" pitchFamily="18" charset="0"/>
                      </a:rPr>
                      <m:t>𝑑</m:t>
                    </m:r>
                  </m:oMath>
                </a14:m>
                <a:r>
                  <a:rPr lang="en-US"/>
                  <a:t> của số gần đúng bằng một nửa đơn vị của thước đo. Chẳng hạn, một thước đo có chia vạch đến xentimét thì mọi giá trị đo nằm giữa </a:t>
                </a:r>
                <a14:m>
                  <m:oMath xmlns:m="http://schemas.openxmlformats.org/officeDocument/2006/math">
                    <m:r>
                      <a:rPr lang="en-US" i="1">
                        <a:latin typeface="Cambria Math" panose="02040503050406030204" pitchFamily="18" charset="0"/>
                      </a:rPr>
                      <m:t>6,5</m:t>
                    </m:r>
                    <m:r>
                      <m:rPr>
                        <m:nor/>
                      </m:rPr>
                      <a:rPr lang="en-US"/>
                      <m:t>cm</m:t>
                    </m:r>
                  </m:oMath>
                </a14:m>
                <a:r>
                  <a:rPr lang="en-US"/>
                  <a:t> và </a:t>
                </a:r>
                <a14:m>
                  <m:oMath xmlns:m="http://schemas.openxmlformats.org/officeDocument/2006/math">
                    <m:r>
                      <a:rPr lang="en-US" i="1">
                        <a:latin typeface="Cambria Math" panose="02040503050406030204" pitchFamily="18" charset="0"/>
                      </a:rPr>
                      <m:t>7,5</m:t>
                    </m:r>
                    <m:r>
                      <m:rPr>
                        <m:nor/>
                      </m:rPr>
                      <a:rPr lang="en-US"/>
                      <m:t>cm</m:t>
                    </m:r>
                  </m:oMath>
                </a14:m>
                <a:r>
                  <a:rPr lang="en-US"/>
                  <a:t> đều được coi là</a:t>
                </a:r>
                <a14:m>
                  <m:oMath xmlns:m="http://schemas.openxmlformats.org/officeDocument/2006/math">
                    <m:r>
                      <a:rPr lang="en-US" i="1">
                        <a:latin typeface="Cambria Math" panose="02040503050406030204" pitchFamily="18" charset="0"/>
                      </a:rPr>
                      <m:t>7</m:t>
                    </m:r>
                    <m:r>
                      <m:rPr>
                        <m:nor/>
                      </m:rPr>
                      <a:rPr lang="en-US"/>
                      <m:t>cm</m:t>
                    </m:r>
                  </m:oMath>
                </a14:m>
                <a:r>
                  <a:rPr lang="en-US"/>
                  <a:t>. Vì vậy, thước đo có thang đo càng nhỏ thì cho giá trị đo càng chính xác.</a:t>
                </a:r>
                <a:endParaRPr lang="vi-VN"/>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33400" y="5359774"/>
                <a:ext cx="23518091" cy="6527426"/>
              </a:xfrm>
              <a:prstGeom prst="rect">
                <a:avLst/>
              </a:prstGeom>
              <a:blipFill>
                <a:blip r:embed="rId3"/>
                <a:stretch>
                  <a:fillRect l="-1166" t="-3075" r="-829"/>
                </a:stretch>
              </a:blipFill>
              <a:ln>
                <a:solidFill>
                  <a:srgbClr val="00B0F0"/>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533400" y="3220286"/>
                <a:ext cx="23518091" cy="1511637"/>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Một phép đo đường kính nhân tế bào cho kết quả là </a:t>
                </a:r>
                <a14:m>
                  <m:oMath xmlns:m="http://schemas.openxmlformats.org/officeDocument/2006/math">
                    <m:r>
                      <a:rPr lang="en-US" i="1">
                        <a:latin typeface="Cambria Math" panose="02040503050406030204" pitchFamily="18" charset="0"/>
                      </a:rPr>
                      <m:t>5±0,3</m:t>
                    </m:r>
                  </m:oMath>
                </a14:m>
                <a:r>
                  <a:rPr lang="en-US"/>
                  <a:t>μmm. Đường kính thực của nhân tế bào thuộc đoạn nào?</a:t>
                </a:r>
                <a:endParaRPr lang="vi-VN"/>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533400" y="3220286"/>
                <a:ext cx="23518091" cy="1511637"/>
              </a:xfrm>
              <a:prstGeom prst="rect">
                <a:avLst/>
              </a:prstGeom>
              <a:blipFill>
                <a:blip r:embed="rId4"/>
                <a:stretch>
                  <a:fillRect l="-1166" t="-13200" r="-881" b="-14400"/>
                </a:stretch>
              </a:blipFill>
              <a:ln>
                <a:solidFill>
                  <a:srgbClr val="00B0F0"/>
                </a:solidFill>
              </a:ln>
            </p:spPr>
            <p:txBody>
              <a:bodyPr/>
              <a:lstStyle/>
              <a:p>
                <a:r>
                  <a:rPr lang="vi-VN">
                    <a:noFill/>
                  </a:rPr>
                  <a:t> </a:t>
                </a:r>
              </a:p>
            </p:txBody>
          </p:sp>
        </mc:Fallback>
      </mc:AlternateContent>
      <p:grpSp>
        <p:nvGrpSpPr>
          <p:cNvPr id="8" name="Group 7">
            <a:extLst>
              <a:ext uri="{FF2B5EF4-FFF2-40B4-BE49-F238E27FC236}">
                <a16:creationId xmlns:a16="http://schemas.microsoft.com/office/drawing/2014/main" id="{C170679A-242B-4495-A6AA-87C2A490DEE2}"/>
              </a:ext>
            </a:extLst>
          </p:cNvPr>
          <p:cNvGrpSpPr/>
          <p:nvPr/>
        </p:nvGrpSpPr>
        <p:grpSpPr>
          <a:xfrm>
            <a:off x="76200" y="2445923"/>
            <a:ext cx="5105123" cy="838200"/>
            <a:chOff x="22440" y="16831"/>
            <a:chExt cx="850471" cy="230002"/>
          </a:xfrm>
        </p:grpSpPr>
        <p:grpSp>
          <p:nvGrpSpPr>
            <p:cNvPr id="9" name="Group 8">
              <a:extLst>
                <a:ext uri="{FF2B5EF4-FFF2-40B4-BE49-F238E27FC236}">
                  <a16:creationId xmlns:a16="http://schemas.microsoft.com/office/drawing/2014/main" id="{DC2BE062-D76F-484D-85A9-31A35614F0C2}"/>
                </a:ext>
              </a:extLst>
            </p:cNvPr>
            <p:cNvGrpSpPr/>
            <p:nvPr/>
          </p:nvGrpSpPr>
          <p:grpSpPr>
            <a:xfrm>
              <a:off x="22440" y="59287"/>
              <a:ext cx="850471" cy="159855"/>
              <a:chOff x="31572" y="60276"/>
              <a:chExt cx="1196628" cy="197828"/>
            </a:xfrm>
          </p:grpSpPr>
          <p:sp>
            <p:nvSpPr>
              <p:cNvPr id="11" name="Arrow: Pentagon 10">
                <a:extLst>
                  <a:ext uri="{FF2B5EF4-FFF2-40B4-BE49-F238E27FC236}">
                    <a16:creationId xmlns:a16="http://schemas.microsoft.com/office/drawing/2014/main" id="{DE96BE6A-257E-4F40-B7D9-B1D5135CB38A}"/>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E39EE14B-937A-449E-9477-E4B712882A71}"/>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3906BBB3-2A34-4CA8-A088-AFCF8F2E5C82}"/>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 name="TextBox 56">
              <a:extLst>
                <a:ext uri="{FF2B5EF4-FFF2-40B4-BE49-F238E27FC236}">
                  <a16:creationId xmlns:a16="http://schemas.microsoft.com/office/drawing/2014/main" id="{41372051-7E11-4D36-ADED-EADAABF9D935}"/>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a:solidFill>
                    <a:srgbClr val="0000CC"/>
                  </a:solidFill>
                  <a:latin typeface="Calibri" panose="020F0502020204030204" pitchFamily="34" charset="0"/>
                  <a:ea typeface="Calibri" panose="020F0502020204030204" pitchFamily="34" charset="0"/>
                  <a:cs typeface="Times New Roman" panose="02020603050405020304" pitchFamily="18" charset="0"/>
                </a:rPr>
                <a:t>Luyện tập</a:t>
              </a: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a:solidFill>
                    <a:srgbClr val="0000CC"/>
                  </a:solidFill>
                  <a:latin typeface="Calibri" panose="020F0502020204030204" pitchFamily="34" charset="0"/>
                  <a:ea typeface="Calibri" panose="020F0502020204030204" pitchFamily="34" charset="0"/>
                  <a:cs typeface="Times New Roman" panose="02020603050405020304" pitchFamily="18" charset="0"/>
                </a:rPr>
                <a:t>2</a:t>
              </a: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78273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95528" y="2209800"/>
            <a:ext cx="5529072" cy="83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chemeClr val="accent5">
                    <a:lumMod val="75000"/>
                  </a:schemeClr>
                </a:solidFill>
              </a:rPr>
              <a:t> b. Sai số tương đối: </a:t>
            </a:r>
            <a:endParaRPr lang="vi-VN">
              <a:solidFill>
                <a:schemeClr val="accent5">
                  <a:lumMod val="75000"/>
                </a:schemeClr>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B270A3F8-6865-499A-9514-932AD5586A0D}"/>
                  </a:ext>
                </a:extLst>
              </p:cNvPr>
              <p:cNvSpPr txBox="1">
                <a:spLocks/>
              </p:cNvSpPr>
              <p:nvPr/>
            </p:nvSpPr>
            <p:spPr>
              <a:xfrm>
                <a:off x="795528" y="3810000"/>
                <a:ext cx="23164800" cy="266700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HĐ4</a:t>
                </a:r>
                <a:r>
                  <a:rPr lang="en-US" b="1"/>
                  <a:t>:  </a:t>
                </a:r>
                <a:r>
                  <a:rPr lang="en-US"/>
                  <a:t>Công ty (trong Ví dụ 2) cũng sử dụng dây chuyền </a:t>
                </a:r>
                <a14:m>
                  <m:oMath xmlns:m="http://schemas.openxmlformats.org/officeDocument/2006/math">
                    <m:r>
                      <a:rPr lang="en-US" i="1">
                        <a:latin typeface="Cambria Math" panose="02040503050406030204" pitchFamily="18" charset="0"/>
                      </a:rPr>
                      <m:t>𝐵</m:t>
                    </m:r>
                  </m:oMath>
                </a14:m>
                <a:r>
                  <a:rPr lang="en-US"/>
                  <a:t> để đóng gạo với khối lượng chính xác là </a:t>
                </a:r>
                <a14:m>
                  <m:oMath xmlns:m="http://schemas.openxmlformats.org/officeDocument/2006/math">
                    <m:r>
                      <a:rPr lang="en-US" i="1">
                        <a:latin typeface="Cambria Math" panose="02040503050406030204" pitchFamily="18" charset="0"/>
                      </a:rPr>
                      <m:t>20</m:t>
                    </m:r>
                    <m:r>
                      <m:rPr>
                        <m:nor/>
                      </m:rPr>
                      <a:rPr lang="en-US"/>
                      <m:t>kg</m:t>
                    </m:r>
                  </m:oMath>
                </a14:m>
                <a:r>
                  <a:rPr lang="en-US"/>
                  <a:t>. Trên bao bì ghi thông tin khối lượng là </a:t>
                </a:r>
                <a14:m>
                  <m:oMath xmlns:m="http://schemas.openxmlformats.org/officeDocument/2006/math">
                    <m:r>
                      <a:rPr lang="en-US" i="1">
                        <a:latin typeface="Cambria Math" panose="02040503050406030204" pitchFamily="18" charset="0"/>
                      </a:rPr>
                      <m:t>20±0,5</m:t>
                    </m:r>
                    <m:r>
                      <m:rPr>
                        <m:nor/>
                      </m:rPr>
                      <a:rPr lang="en-US"/>
                      <m:t>kg</m:t>
                    </m:r>
                  </m:oMath>
                </a14:m>
                <a:r>
                  <a:rPr lang="en-US"/>
                  <a:t>.</a:t>
                </a:r>
                <a:endParaRPr lang="vi-VN"/>
              </a:p>
              <a:p>
                <a:pPr marL="0" indent="0">
                  <a:buNone/>
                </a:pPr>
                <a:r>
                  <a:rPr lang="en-US"/>
                  <a:t>Khẳng định "Dây chuyền </a:t>
                </a:r>
                <a14:m>
                  <m:oMath xmlns:m="http://schemas.openxmlformats.org/officeDocument/2006/math">
                    <m:r>
                      <a:rPr lang="en-US" i="1">
                        <a:latin typeface="Cambria Math" panose="02040503050406030204" pitchFamily="18" charset="0"/>
                      </a:rPr>
                      <m:t>𝐴</m:t>
                    </m:r>
                  </m:oMath>
                </a14:m>
                <a:r>
                  <a:rPr lang="en-US"/>
                  <a:t> tốt hơn dây chuyền </a:t>
                </a:r>
                <a14:m>
                  <m:oMath xmlns:m="http://schemas.openxmlformats.org/officeDocument/2006/math">
                    <m:r>
                      <a:rPr lang="en-US" i="1">
                        <a:latin typeface="Cambria Math" panose="02040503050406030204" pitchFamily="18" charset="0"/>
                      </a:rPr>
                      <m:t>𝐵</m:t>
                    </m:r>
                  </m:oMath>
                </a14:m>
                <a:r>
                  <a:rPr lang="en-US"/>
                  <a:t> "là đúng hay sai?</a:t>
                </a:r>
                <a:endParaRPr lang="vi-VN"/>
              </a:p>
              <a:p>
                <a:pPr marL="0" indent="0">
                  <a:buNone/>
                </a:pPr>
                <a:endParaRPr lang="en-US"/>
              </a:p>
            </p:txBody>
          </p:sp>
        </mc:Choice>
        <mc:Fallback xmlns="">
          <p:sp>
            <p:nvSpPr>
              <p:cNvPr id="8" name="Content Placeholder 2">
                <a:extLst>
                  <a:ext uri="{FF2B5EF4-FFF2-40B4-BE49-F238E27FC236}">
                    <a16:creationId xmlns:a16="http://schemas.microsoft.com/office/drawing/2014/main" id="{B270A3F8-6865-499A-9514-932AD5586A0D}"/>
                  </a:ext>
                </a:extLst>
              </p:cNvPr>
              <p:cNvSpPr txBox="1">
                <a:spLocks noRot="1" noChangeAspect="1" noMove="1" noResize="1" noEditPoints="1" noAdjustHandles="1" noChangeArrowheads="1" noChangeShapeType="1" noTextEdit="1"/>
              </p:cNvSpPr>
              <p:nvPr/>
            </p:nvSpPr>
            <p:spPr>
              <a:xfrm>
                <a:off x="795528" y="3810000"/>
                <a:ext cx="23164800" cy="2667000"/>
              </a:xfrm>
              <a:prstGeom prst="rect">
                <a:avLst/>
              </a:prstGeom>
              <a:blipFill>
                <a:blip r:embed="rId3"/>
                <a:stretch>
                  <a:fillRect l="-1184" t="-7500"/>
                </a:stretch>
              </a:blipFill>
              <a:ln>
                <a:solidFill>
                  <a:srgbClr val="00B0F0"/>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B5DEA170-E82B-46A4-9438-6CF8FBD6750F}"/>
                  </a:ext>
                </a:extLst>
              </p:cNvPr>
              <p:cNvSpPr txBox="1">
                <a:spLocks/>
              </p:cNvSpPr>
              <p:nvPr/>
            </p:nvSpPr>
            <p:spPr>
              <a:xfrm>
                <a:off x="795528" y="7239000"/>
                <a:ext cx="23198328" cy="2667001"/>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Mặc dù độ chính xác của khối lượng bao gạo đóng bằng dây chuyền </a:t>
                </a:r>
                <a14:m>
                  <m:oMath xmlns:m="http://schemas.openxmlformats.org/officeDocument/2006/math">
                    <m:r>
                      <a:rPr lang="en-US" i="1">
                        <a:latin typeface="Cambria Math" panose="02040503050406030204" pitchFamily="18" charset="0"/>
                      </a:rPr>
                      <m:t>𝐴</m:t>
                    </m:r>
                  </m:oMath>
                </a14:m>
                <a:r>
                  <a:rPr lang="en-US"/>
                  <a:t> nhỏ hơn nhưng do bao gạo đóng bằng dây chuyền </a:t>
                </a:r>
                <a14:m>
                  <m:oMath xmlns:m="http://schemas.openxmlformats.org/officeDocument/2006/math">
                    <m:r>
                      <a:rPr lang="en-US" i="1">
                        <a:latin typeface="Cambria Math" panose="02040503050406030204" pitchFamily="18" charset="0"/>
                      </a:rPr>
                      <m:t>𝐵</m:t>
                    </m:r>
                  </m:oMath>
                </a14:m>
                <a:r>
                  <a:rPr lang="en-US"/>
                  <a:t> nặng hơn nhiều nên ta không dựa vào sai số tuyệt đối mà dựa vào sai số tương đối để so sánh.</a:t>
                </a:r>
                <a:endParaRPr lang="vi-VN"/>
              </a:p>
            </p:txBody>
          </p:sp>
        </mc:Choice>
        <mc:Fallback xmlns="">
          <p:sp>
            <p:nvSpPr>
              <p:cNvPr id="9" name="Content Placeholder 2">
                <a:extLst>
                  <a:ext uri="{FF2B5EF4-FFF2-40B4-BE49-F238E27FC236}">
                    <a16:creationId xmlns:a16="http://schemas.microsoft.com/office/drawing/2014/main" id="{B5DEA170-E82B-46A4-9438-6CF8FBD6750F}"/>
                  </a:ext>
                </a:extLst>
              </p:cNvPr>
              <p:cNvSpPr txBox="1">
                <a:spLocks noRot="1" noChangeAspect="1" noMove="1" noResize="1" noEditPoints="1" noAdjustHandles="1" noChangeArrowheads="1" noChangeShapeType="1" noTextEdit="1"/>
              </p:cNvSpPr>
              <p:nvPr/>
            </p:nvSpPr>
            <p:spPr>
              <a:xfrm>
                <a:off x="795528" y="7239000"/>
                <a:ext cx="23198328" cy="2667001"/>
              </a:xfrm>
              <a:prstGeom prst="rect">
                <a:avLst/>
              </a:prstGeom>
              <a:blipFill>
                <a:blip r:embed="rId4"/>
                <a:stretch>
                  <a:fillRect l="-1182" t="-7517"/>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2223709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up)">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up)">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9" y="1692658"/>
            <a:ext cx="22808129" cy="10210211"/>
            <a:chOff x="1447798" y="1676654"/>
            <a:chExt cx="22808129" cy="10210211"/>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8" y="1676654"/>
              <a:ext cx="22808129" cy="10210211"/>
              <a:chOff x="1447798" y="1676654"/>
              <a:chExt cx="22808129" cy="10210211"/>
            </a:xfrm>
          </p:grpSpPr>
          <p:grpSp>
            <p:nvGrpSpPr>
              <p:cNvPr id="69" name="Group 68"/>
              <p:cNvGrpSpPr/>
              <p:nvPr/>
            </p:nvGrpSpPr>
            <p:grpSpPr>
              <a:xfrm>
                <a:off x="1575873" y="1797127"/>
                <a:ext cx="22680054" cy="10089738"/>
                <a:chOff x="-3538955" y="3448230"/>
                <a:chExt cx="22680054" cy="1008973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089738"/>
                  <a:chOff x="-3538955" y="3448230"/>
                  <a:chExt cx="22680054" cy="10089738"/>
                </a:xfrm>
              </p:grpSpPr>
              <p:sp>
                <p:nvSpPr>
                  <p:cNvPr id="72" name="Rounded Rectangle 71"/>
                  <p:cNvSpPr/>
                  <p:nvPr/>
                </p:nvSpPr>
                <p:spPr>
                  <a:xfrm>
                    <a:off x="-3538955" y="3592713"/>
                    <a:ext cx="22680054" cy="9945255"/>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1600199" y="1676654"/>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1676399" y="1793811"/>
                <a:ext cx="22479000"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575872" y="1953929"/>
                <a:ext cx="22503327" cy="830997"/>
              </a:xfrm>
              <a:prstGeom prst="rect">
                <a:avLst/>
              </a:prstGeom>
              <a:noFill/>
            </p:spPr>
            <p:txBody>
              <a:bodyPr wrap="square" rtlCol="0">
                <a:spAutoFit/>
              </a:bodyPr>
              <a:lstStyle/>
              <a:p>
                <a:pPr algn="ctr"/>
                <a:r>
                  <a:rPr lang="vi-VN" sz="4800" b="1">
                    <a:solidFill>
                      <a:srgbClr val="C00000"/>
                    </a:solidFill>
                    <a:latin typeface="+mj-lt"/>
                  </a:rPr>
                  <a:t>CHƯƠNG V. 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1" y="5264647"/>
                <a:ext cx="5579511" cy="907184"/>
                <a:chOff x="7459670" y="7086600"/>
                <a:chExt cx="5580157" cy="907289"/>
              </a:xfrm>
            </p:grpSpPr>
            <p:sp>
              <p:nvSpPr>
                <p:cNvPr id="57" name="Rectangle 56"/>
                <p:cNvSpPr/>
                <p:nvPr/>
              </p:nvSpPr>
              <p:spPr>
                <a:xfrm>
                  <a:off x="9092456" y="7178187"/>
                  <a:ext cx="3947371" cy="815702"/>
                </a:xfrm>
                <a:prstGeom prst="rect">
                  <a:avLst/>
                </a:prstGeom>
              </p:spPr>
              <p:txBody>
                <a:bodyPr wrap="none">
                  <a:spAutoFit/>
                </a:bodyPr>
                <a:lstStyle/>
                <a:p>
                  <a:pPr>
                    <a:lnSpc>
                      <a:spcPct val="100000"/>
                    </a:lnSpc>
                    <a:spcBef>
                      <a:spcPct val="0"/>
                    </a:spcBef>
                    <a:buFontTx/>
                    <a:buNone/>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Số gần đúng</a:t>
                  </a:r>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0" y="6850721"/>
                <a:ext cx="11661304" cy="883070"/>
                <a:chOff x="7459670" y="6560918"/>
                <a:chExt cx="11662653" cy="883167"/>
              </a:xfrm>
            </p:grpSpPr>
            <p:sp>
              <p:nvSpPr>
                <p:cNvPr id="75" name="Rectangle 74"/>
                <p:cNvSpPr/>
                <p:nvPr/>
              </p:nvSpPr>
              <p:spPr>
                <a:xfrm>
                  <a:off x="9092456" y="6628383"/>
                  <a:ext cx="10029867" cy="815702"/>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Sai số tuyệt đối và sai số tương đối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6560918"/>
                  <a:ext cx="1392615" cy="826202"/>
                  <a:chOff x="7459669" y="5580223"/>
                  <a:chExt cx="1381118" cy="826202"/>
                </a:xfrm>
              </p:grpSpPr>
              <p:sp>
                <p:nvSpPr>
                  <p:cNvPr id="77" name="Isosceles Triangle 44"/>
                  <p:cNvSpPr/>
                  <p:nvPr/>
                </p:nvSpPr>
                <p:spPr>
                  <a:xfrm rot="16200000">
                    <a:off x="7469936" y="5569956"/>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5674905"/>
                    <a:ext cx="1371600" cy="731520"/>
                    <a:chOff x="7469187" y="5674905"/>
                    <a:chExt cx="1371600" cy="731520"/>
                  </a:xfrm>
                </p:grpSpPr>
                <p:sp>
                  <p:nvSpPr>
                    <p:cNvPr id="79" name="Round Same Side Corner Rectangle 78"/>
                    <p:cNvSpPr/>
                    <p:nvPr/>
                  </p:nvSpPr>
                  <p:spPr>
                    <a:xfrm rot="5400000">
                      <a:off x="7789227" y="535486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5678544"/>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565316" y="7855174"/>
                <a:ext cx="10379283" cy="890586"/>
                <a:chOff x="-1200358" y="4241657"/>
                <a:chExt cx="10379283" cy="890586"/>
              </a:xfrm>
            </p:grpSpPr>
            <p:sp>
              <p:nvSpPr>
                <p:cNvPr id="89" name="TextBox 88"/>
                <p:cNvSpPr txBox="1"/>
                <p:nvPr/>
              </p:nvSpPr>
              <p:spPr>
                <a:xfrm>
                  <a:off x="187325" y="4301246"/>
                  <a:ext cx="8991600" cy="830997"/>
                </a:xfrm>
                <a:prstGeom prst="rect">
                  <a:avLst/>
                </a:prstGeom>
                <a:noFill/>
              </p:spPr>
              <p:txBody>
                <a:bodyPr wrap="square" rtlCol="0">
                  <a:spAutoFit/>
                </a:bodyPr>
                <a:lstStyle/>
                <a:p>
                  <a:r>
                    <a:rPr lang="en-US" sz="4800" b="1" i="1">
                      <a:solidFill>
                        <a:srgbClr val="242452"/>
                      </a:solidFill>
                      <a:latin typeface="Tahoma" panose="020B0604030504040204" pitchFamily="34" charset="0"/>
                      <a:ea typeface="Tahoma" panose="020B0604030504040204" pitchFamily="34" charset="0"/>
                      <a:cs typeface="Tahoma" panose="020B0604030504040204" pitchFamily="34" charset="0"/>
                    </a:rPr>
                    <a:t>Sai số tuyệt đối</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1200358" y="4244303"/>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807523" y="4241657"/>
                  <a:ext cx="52290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92" name="Group 91"/>
              <p:cNvGrpSpPr/>
              <p:nvPr/>
            </p:nvGrpSpPr>
            <p:grpSpPr>
              <a:xfrm>
                <a:off x="3565316" y="9028222"/>
                <a:ext cx="10253661" cy="861774"/>
                <a:chOff x="-1200358" y="4187201"/>
                <a:chExt cx="10253661" cy="861774"/>
              </a:xfrm>
            </p:grpSpPr>
            <p:sp>
              <p:nvSpPr>
                <p:cNvPr id="93" name="TextBox 92"/>
                <p:cNvSpPr txBox="1"/>
                <p:nvPr/>
              </p:nvSpPr>
              <p:spPr>
                <a:xfrm>
                  <a:off x="61703" y="4187201"/>
                  <a:ext cx="8991600" cy="830997"/>
                </a:xfrm>
                <a:prstGeom prst="rect">
                  <a:avLst/>
                </a:prstGeom>
                <a:noFill/>
              </p:spPr>
              <p:txBody>
                <a:bodyPr wrap="square" rtlCol="0">
                  <a:spAutoFit/>
                </a:bodyPr>
                <a:lstStyle/>
                <a:p>
                  <a:r>
                    <a:rPr lang="en-US" sz="4800" b="1" i="1">
                      <a:solidFill>
                        <a:srgbClr val="242452"/>
                      </a:solidFill>
                      <a:latin typeface="Tahoma" panose="020B0604030504040204" pitchFamily="34" charset="0"/>
                      <a:ea typeface="Tahoma" panose="020B0604030504040204" pitchFamily="34" charset="0"/>
                      <a:cs typeface="Tahoma" panose="020B0604030504040204" pitchFamily="34" charset="0"/>
                    </a:rPr>
                    <a:t> Sai số tương đối</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1200358" y="4244303"/>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852697" y="4216253"/>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798" y="10203527"/>
                <a:ext cx="7912565" cy="959286"/>
                <a:chOff x="7459670" y="8745845"/>
                <a:chExt cx="10230299" cy="959396"/>
              </a:xfrm>
            </p:grpSpPr>
            <p:sp>
              <p:nvSpPr>
                <p:cNvPr id="48" name="Rectangle 47"/>
                <p:cNvSpPr/>
                <p:nvPr/>
              </p:nvSpPr>
              <p:spPr>
                <a:xfrm>
                  <a:off x="9529919" y="8889539"/>
                  <a:ext cx="8160050" cy="815702"/>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Quy tròn số gần đúng</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8745845"/>
                  <a:ext cx="1800333" cy="932249"/>
                  <a:chOff x="7459669" y="7765150"/>
                  <a:chExt cx="1785470" cy="932249"/>
                </a:xfrm>
              </p:grpSpPr>
              <p:sp>
                <p:nvSpPr>
                  <p:cNvPr id="50" name="Isosceles Triangle 44"/>
                  <p:cNvSpPr/>
                  <p:nvPr/>
                </p:nvSpPr>
                <p:spPr>
                  <a:xfrm rot="16200000">
                    <a:off x="7469936" y="775488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7908842"/>
                    <a:ext cx="1775946" cy="788557"/>
                    <a:chOff x="7469193" y="7908842"/>
                    <a:chExt cx="1775946" cy="788557"/>
                  </a:xfrm>
                </p:grpSpPr>
                <p:sp>
                  <p:nvSpPr>
                    <p:cNvPr id="52" name="Round Same Side Corner Rectangle 51"/>
                    <p:cNvSpPr/>
                    <p:nvPr/>
                  </p:nvSpPr>
                  <p:spPr>
                    <a:xfrm rot="5400000">
                      <a:off x="7962887" y="741514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7949137"/>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SỐ GẦN ĐÚNG VÀ SAI SỐ</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12</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 </a:t>
            </a:r>
            <a:r>
              <a:rPr lang="en-US" sz="4400" b="1">
                <a:solidFill>
                  <a:srgbClr val="FF0000"/>
                </a:solidFill>
                <a:effectLst/>
                <a:latin typeface="Tahoma" panose="020B0604030504040204" pitchFamily="34" charset="0"/>
                <a:ea typeface="Calibri" panose="020F0502020204030204" pitchFamily="34" charset="0"/>
              </a:rPr>
              <a:t>SỐ GẦN ĐÚNG VÀ SAI SỐ</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id="{E16C2E9B-F09E-41BB-9E21-1E1A8C3998C8}"/>
              </a:ext>
            </a:extLst>
          </p:cNvPr>
          <p:cNvSpPr>
            <a:spLocks noGrp="1"/>
          </p:cNvSpPr>
          <p:nvPr>
            <p:ph type="body" sz="half" idx="2"/>
          </p:nvPr>
        </p:nvSpPr>
        <p:spPr>
          <a:xfrm>
            <a:off x="381001" y="3492726"/>
            <a:ext cx="5257800" cy="8394474"/>
          </a:xfrm>
        </p:spPr>
        <p:txBody>
          <a:bodyPr/>
          <a:lstStyle/>
          <a:p>
            <a:pPr algn="ctr">
              <a:lnSpc>
                <a:spcPct val="200000"/>
              </a:lnSpc>
              <a:spcBef>
                <a:spcPts val="0"/>
              </a:spcBef>
              <a:spcAft>
                <a:spcPct val="0"/>
              </a:spcAft>
            </a:pPr>
            <a:r>
              <a:rPr lang="en-US"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THUẬT NGỮ</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Số gần đúng</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Sai số tuyệt đối</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Độ chính xác</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Sai số tương đối</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Số quy tròn</a:t>
            </a:r>
          </a:p>
        </p:txBody>
      </p:sp>
      <p:sp>
        <p:nvSpPr>
          <p:cNvPr id="6" name="Content Placeholder 5">
            <a:extLst>
              <a:ext uri="{FF2B5EF4-FFF2-40B4-BE49-F238E27FC236}">
                <a16:creationId xmlns:a16="http://schemas.microsoft.com/office/drawing/2014/main" id="{4FD002E4-3814-492C-A705-69F9B00A7E36}"/>
              </a:ext>
            </a:extLst>
          </p:cNvPr>
          <p:cNvSpPr>
            <a:spLocks noGrp="1"/>
          </p:cNvSpPr>
          <p:nvPr>
            <p:ph idx="1"/>
          </p:nvPr>
        </p:nvSpPr>
        <p:spPr>
          <a:xfrm>
            <a:off x="5867401" y="3505200"/>
            <a:ext cx="18516600" cy="8254548"/>
          </a:xfrm>
        </p:spPr>
        <p:txBody>
          <a:bodyPr/>
          <a:lstStyle/>
          <a:p>
            <a:pPr marL="0" indent="0" algn="ctr">
              <a:lnSpc>
                <a:spcPct val="200000"/>
              </a:lnSpc>
              <a:spcBef>
                <a:spcPts val="0"/>
              </a:spcBef>
              <a:spcAft>
                <a:spcPct val="0"/>
              </a:spcAft>
              <a:buNone/>
            </a:pPr>
            <a:r>
              <a:rPr lang="en-US"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KIẾN THỨC, KỸ NĂNG</a:t>
            </a:r>
            <a:endParaRPr lang="vi-VN"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endParaRP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Hiểu khái niệm số gần đúng, sai số tuyệt đối.</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Xác định số gần đúng của một số với độ chính xác cho trước.</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Xác định sai số tương đối của số gần đúng.</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Xác định số quy tròn của số gần đúng với độ chính xác cho trước.</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Biết sử dụng máy tính cầm tay đề tính toán với các số gần đúng.</a:t>
            </a:r>
          </a:p>
        </p:txBody>
      </p:sp>
      <p:cxnSp>
        <p:nvCxnSpPr>
          <p:cNvPr id="10" name="Straight Connector 9">
            <a:extLst>
              <a:ext uri="{FF2B5EF4-FFF2-40B4-BE49-F238E27FC236}">
                <a16:creationId xmlns:a16="http://schemas.microsoft.com/office/drawing/2014/main" id="{8A18CAF6-8343-4366-B6FB-DF3151CFDF62}"/>
              </a:ext>
            </a:extLst>
          </p:cNvPr>
          <p:cNvCxnSpPr>
            <a:cxnSpLocks/>
          </p:cNvCxnSpPr>
          <p:nvPr/>
        </p:nvCxnSpPr>
        <p:spPr>
          <a:xfrm>
            <a:off x="5638800" y="4051075"/>
            <a:ext cx="0" cy="7772399"/>
          </a:xfrm>
          <a:prstGeom prst="line">
            <a:avLst/>
          </a:prstGeom>
          <a:ln w="15240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19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00100" y="1981200"/>
                <a:ext cx="2278380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Đỉnh Everest được mệnh danh là "nóc nhà của thế giới", bởi đây là đỉnh núi cao nhất trên Trái Đất so với mực nước biển. Có rất nhiều con số khác nhau đã từng được công bố về chiều cao của đỉnh Everest:</a:t>
                </a:r>
                <a:endParaRPr lang="vi-VN"/>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8848</m:t>
                      </m:r>
                      <m:r>
                        <a:rPr lang="en-US" i="1">
                          <a:latin typeface="Cambria Math" panose="02040503050406030204" pitchFamily="18" charset="0"/>
                        </a:rPr>
                        <m:t>𝑚</m:t>
                      </m:r>
                      <m:r>
                        <a:rPr lang="en-US" i="1">
                          <a:latin typeface="Cambria Math" panose="02040503050406030204" pitchFamily="18" charset="0"/>
                        </a:rPr>
                        <m:t>;8848,13</m:t>
                      </m:r>
                      <m:r>
                        <a:rPr lang="en-US" i="1">
                          <a:latin typeface="Cambria Math" panose="02040503050406030204" pitchFamily="18" charset="0"/>
                        </a:rPr>
                        <m:t>𝑚</m:t>
                      </m:r>
                      <m:r>
                        <a:rPr lang="en-US" i="1">
                          <a:latin typeface="Cambria Math" panose="02040503050406030204" pitchFamily="18" charset="0"/>
                        </a:rPr>
                        <m:t>;8844,43</m:t>
                      </m:r>
                      <m:r>
                        <a:rPr lang="en-US" i="1">
                          <a:latin typeface="Cambria Math" panose="02040503050406030204" pitchFamily="18" charset="0"/>
                        </a:rPr>
                        <m:t>𝑚</m:t>
                      </m:r>
                      <m:r>
                        <a:rPr lang="en-US" i="1">
                          <a:latin typeface="Cambria Math" panose="02040503050406030204" pitchFamily="18" charset="0"/>
                        </a:rPr>
                        <m:t>;8850</m:t>
                      </m:r>
                      <m:r>
                        <a:rPr lang="en-US" i="1">
                          <a:latin typeface="Cambria Math" panose="02040503050406030204" pitchFamily="18" charset="0"/>
                        </a:rPr>
                        <m:t>𝑚</m:t>
                      </m:r>
                      <m:r>
                        <a:rPr lang="en-US" i="1">
                          <a:latin typeface="Cambria Math" panose="02040503050406030204" pitchFamily="18" charset="0"/>
                        </a:rPr>
                        <m:t>;…</m:t>
                      </m:r>
                    </m:oMath>
                  </m:oMathPara>
                </a14:m>
                <a:endParaRPr lang="vi-VN"/>
              </a:p>
              <a:p>
                <a:pPr marL="0" indent="0">
                  <a:buNone/>
                </a:pPr>
                <a:r>
                  <a:rPr lang="en-US"/>
                  <a:t>Vì sao lại có nhiều kết quả khác nhau như vậy và đâu là con số chính xác? Chúng ta sẽ cùng tìm câu trả lời trong bài học này, sau khi tìm hiểu về số gần đúng và sai số. </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00100" y="1981200"/>
                <a:ext cx="22783800" cy="11411749"/>
              </a:xfrm>
              <a:prstGeom prst="rect">
                <a:avLst/>
              </a:prstGeom>
              <a:blipFill>
                <a:blip r:embed="rId3"/>
                <a:stretch>
                  <a:fillRect l="-1176" t="-1761" r="-749"/>
                </a:stretch>
              </a:blipFill>
              <a:ln>
                <a:solidFill>
                  <a:srgbClr val="00B0F0"/>
                </a:solidFill>
              </a:ln>
            </p:spPr>
            <p:txBody>
              <a:bodyPr/>
              <a:lstStyle/>
              <a:p>
                <a:r>
                  <a:rPr lang="vi-VN">
                    <a:noFill/>
                  </a:rPr>
                  <a:t> </a:t>
                </a:r>
              </a:p>
            </p:txBody>
          </p:sp>
        </mc:Fallback>
      </mc:AlternateContent>
      <p:pic>
        <p:nvPicPr>
          <p:cNvPr id="5" name="Picture 4">
            <a:extLst>
              <a:ext uri="{FF2B5EF4-FFF2-40B4-BE49-F238E27FC236}">
                <a16:creationId xmlns:a16="http://schemas.microsoft.com/office/drawing/2014/main" id="{5CDD15BD-D352-4D8E-9F81-3D91FCAB69C2}"/>
              </a:ext>
            </a:extLst>
          </p:cNvPr>
          <p:cNvPicPr/>
          <p:nvPr/>
        </p:nvPicPr>
        <p:blipFill>
          <a:blip r:embed="rId4"/>
          <a:stretch>
            <a:fillRect/>
          </a:stretch>
        </p:blipFill>
        <p:spPr>
          <a:xfrm>
            <a:off x="6172200" y="7037832"/>
            <a:ext cx="12039600" cy="5763768"/>
          </a:xfrm>
          <a:prstGeom prst="rect">
            <a:avLst/>
          </a:prstGeom>
        </p:spPr>
      </p:pic>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6019800" cy="10159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solidFill>
                  <a:schemeClr val="accent6">
                    <a:lumMod val="75000"/>
                  </a:schemeClr>
                </a:solidFill>
              </a:rPr>
              <a:t>1. SỐ GẦN ĐÚNG. </a:t>
            </a:r>
            <a:endParaRPr lang="vi-VN">
              <a:solidFill>
                <a:schemeClr val="accent6">
                  <a:lumMod val="75000"/>
                </a:schemeClr>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581400"/>
                <a:ext cx="23164800" cy="28273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 HĐ1:  </a:t>
                </a:r>
                <a:r>
                  <a:rPr lang="en-US"/>
                  <a:t>Ngày 8-12-2020, Trung Quốc và Nepal ra thông cáo chung khẳng định chiều cao mới đo được của đỉnh núi cao nhất thế giới Everest là </a:t>
                </a:r>
                <a14:m>
                  <m:oMath xmlns:m="http://schemas.openxmlformats.org/officeDocument/2006/math">
                    <m:r>
                      <a:rPr lang="en-US" i="1">
                        <a:latin typeface="Cambria Math" panose="02040503050406030204" pitchFamily="18" charset="0"/>
                      </a:rPr>
                      <m:t>8848,86</m:t>
                    </m:r>
                    <m:r>
                      <a:rPr lang="en-US" i="1">
                        <a:latin typeface="Cambria Math" panose="02040503050406030204" pitchFamily="18" charset="0"/>
                      </a:rPr>
                      <m:t>𝑚</m:t>
                    </m:r>
                  </m:oMath>
                </a14:m>
                <a:r>
                  <a:rPr lang="en-US"/>
                  <a:t>.   (Theo Tuoitre.vn)</a:t>
                </a:r>
                <a:endParaRPr lang="vi-VN"/>
              </a:p>
              <a:p>
                <a:pPr marL="0" indent="0">
                  <a:buNone/>
                </a:pPr>
                <a:r>
                  <a:rPr lang="en-US"/>
                  <a:t>Trong các số được đưa ra ở tình huống mở đầu, số nào gần nhất với số được công bố ở trên?</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81400"/>
                <a:ext cx="23164800" cy="2827336"/>
              </a:xfrm>
              <a:prstGeom prst="rect">
                <a:avLst/>
              </a:prstGeom>
              <a:blipFill>
                <a:blip r:embed="rId3"/>
                <a:stretch>
                  <a:fillRect l="-1184" t="-7097" r="-1052"/>
                </a:stretch>
              </a:blipFill>
              <a:ln>
                <a:solidFill>
                  <a:srgbClr val="00B0F0"/>
                </a:solidFill>
              </a:ln>
            </p:spPr>
            <p:txBody>
              <a:bodyPr/>
              <a:lstStyle/>
              <a:p>
                <a:r>
                  <a:rPr lang="vi-VN">
                    <a:noFill/>
                  </a:rPr>
                  <a:t> </a:t>
                </a:r>
              </a:p>
            </p:txBody>
          </p:sp>
        </mc:Fallback>
      </mc:AlternateContent>
      <p:sp>
        <p:nvSpPr>
          <p:cNvPr id="8" name="Content Placeholder 2">
            <a:extLst>
              <a:ext uri="{FF2B5EF4-FFF2-40B4-BE49-F238E27FC236}">
                <a16:creationId xmlns:a16="http://schemas.microsoft.com/office/drawing/2014/main" id="{B270A3F8-6865-499A-9514-932AD5586A0D}"/>
              </a:ext>
            </a:extLst>
          </p:cNvPr>
          <p:cNvSpPr txBox="1">
            <a:spLocks/>
          </p:cNvSpPr>
          <p:nvPr/>
        </p:nvSpPr>
        <p:spPr>
          <a:xfrm>
            <a:off x="832104" y="6976268"/>
            <a:ext cx="16306800" cy="22098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 HĐ2:  </a:t>
            </a:r>
            <a:r>
              <a:rPr lang="en-US"/>
              <a:t>Trang và Hoà thực hiện đo thể tích một cốc nước bằng hai ống đong có vạch chia được kết quả như Hình 5.1. Hãy cho biết số đo thể tích trên mỗi ống.</a:t>
            </a:r>
          </a:p>
        </p:txBody>
      </p:sp>
      <p:pic>
        <p:nvPicPr>
          <p:cNvPr id="9" name="Picture 8">
            <a:extLst>
              <a:ext uri="{FF2B5EF4-FFF2-40B4-BE49-F238E27FC236}">
                <a16:creationId xmlns:a16="http://schemas.microsoft.com/office/drawing/2014/main" id="{D8A32351-A465-461E-8802-593C4C1A737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7303496" y="7924800"/>
            <a:ext cx="6248400" cy="4628582"/>
          </a:xfrm>
          <a:prstGeom prst="rect">
            <a:avLst/>
          </a:prstGeom>
        </p:spPr>
      </p:pic>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976E4E03-2B2C-4978-9D2D-B1D4B9C759D2}"/>
                  </a:ext>
                </a:extLst>
              </p:cNvPr>
              <p:cNvSpPr txBox="1">
                <a:spLocks/>
              </p:cNvSpPr>
              <p:nvPr/>
            </p:nvSpPr>
            <p:spPr>
              <a:xfrm>
                <a:off x="832104" y="9753600"/>
                <a:ext cx="16306800" cy="3581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Trong nhiều trường hợp, ta không biết hoặc khó biết số đúng (kí hiệu là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mà chỉ tìm được giá trị khác xấp xỉ nó. Giá trị này được gọi là </a:t>
                </a:r>
                <a:r>
                  <a:rPr lang="en-US" b="1"/>
                  <a:t>số gần đúng</a:t>
                </a:r>
                <a:r>
                  <a:rPr lang="en-US"/>
                  <a:t>, kí hiệu là </a:t>
                </a:r>
                <a14:m>
                  <m:oMath xmlns:m="http://schemas.openxmlformats.org/officeDocument/2006/math">
                    <m:r>
                      <a:rPr lang="en-US" i="1">
                        <a:latin typeface="Cambria Math" panose="02040503050406030204" pitchFamily="18" charset="0"/>
                      </a:rPr>
                      <m:t>𝑎</m:t>
                    </m:r>
                  </m:oMath>
                </a14:m>
                <a:r>
                  <a:rPr lang="en-US"/>
                  <a:t>. </a:t>
                </a:r>
              </a:p>
              <a:p>
                <a:pPr marL="0" indent="0">
                  <a:buNone/>
                </a:pPr>
                <a:r>
                  <a:rPr lang="en-US"/>
                  <a:t>Chẳng hạn, các số đo khác nhau về chiều cao của đỉnh Everest trong tình huống mở đầu đều là các số gần đúng.</a:t>
                </a:r>
                <a:endParaRPr lang="vi-VN"/>
              </a:p>
              <a:p>
                <a:pPr marL="0" indent="0">
                  <a:buNone/>
                </a:pPr>
                <a:endParaRPr lang="en-US"/>
              </a:p>
            </p:txBody>
          </p:sp>
        </mc:Choice>
        <mc:Fallback xmlns="">
          <p:sp>
            <p:nvSpPr>
              <p:cNvPr id="10" name="Content Placeholder 2">
                <a:extLst>
                  <a:ext uri="{FF2B5EF4-FFF2-40B4-BE49-F238E27FC236}">
                    <a16:creationId xmlns:a16="http://schemas.microsoft.com/office/drawing/2014/main" id="{976E4E03-2B2C-4978-9D2D-B1D4B9C759D2}"/>
                  </a:ext>
                </a:extLst>
              </p:cNvPr>
              <p:cNvSpPr txBox="1">
                <a:spLocks noRot="1" noChangeAspect="1" noMove="1" noResize="1" noEditPoints="1" noAdjustHandles="1" noChangeArrowheads="1" noChangeShapeType="1" noTextEdit="1"/>
              </p:cNvSpPr>
              <p:nvPr/>
            </p:nvSpPr>
            <p:spPr>
              <a:xfrm>
                <a:off x="832104" y="9753600"/>
                <a:ext cx="16306800" cy="3581400"/>
              </a:xfrm>
              <a:prstGeom prst="rect">
                <a:avLst/>
              </a:prstGeom>
              <a:blipFill>
                <a:blip r:embed="rId5"/>
                <a:stretch>
                  <a:fillRect l="-1681" t="-5593" r="-1494" b="-10339"/>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up)">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wipe(up)">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animEffect transition="in" filter="wipe(up)">
                                      <p:cBhvr>
                                        <p:cTn id="5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32597" y="2733946"/>
            <a:ext cx="22783800" cy="990599"/>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Hãy lấy một ví dụ khác về số gần đúng.</a:t>
            </a:r>
            <a:endParaRPr lang="vi-VN"/>
          </a:p>
          <a:p>
            <a:pPr lvl="4"/>
            <a:endParaRPr lang="en-US"/>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762000" y="4831280"/>
                <a:ext cx="22936200" cy="48006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Gọi </a:t>
                </a:r>
                <a14:m>
                  <m:oMath xmlns:m="http://schemas.openxmlformats.org/officeDocument/2006/math">
                    <m:r>
                      <a:rPr lang="en-US" i="1">
                        <a:latin typeface="Cambria Math" panose="02040503050406030204" pitchFamily="18" charset="0"/>
                      </a:rPr>
                      <m:t>𝑑</m:t>
                    </m:r>
                  </m:oMath>
                </a14:m>
                <a:r>
                  <a:rPr lang="en-US"/>
                  <a:t> là độ dài đường chéo của hình vuông cạnh bằng 1. Trong hai số </a:t>
                </a:r>
                <a14:m>
                  <m:oMath xmlns:m="http://schemas.openxmlformats.org/officeDocument/2006/math">
                    <m:rad>
                      <m:radPr>
                        <m:degHide m:val="on"/>
                        <m:ctrlPr>
                          <a:rPr lang="vi-VN" i="1">
                            <a:latin typeface="Cambria Math" panose="02040503050406030204" pitchFamily="18" charset="0"/>
                          </a:rPr>
                        </m:ctrlPr>
                      </m:radPr>
                      <m:deg/>
                      <m:e>
                        <m:r>
                          <a:rPr lang="en-US" i="1">
                            <a:latin typeface="Cambria Math" panose="02040503050406030204" pitchFamily="18" charset="0"/>
                          </a:rPr>
                          <m:t>2</m:t>
                        </m:r>
                      </m:e>
                    </m:rad>
                  </m:oMath>
                </a14:m>
                <a:r>
                  <a:rPr lang="en-US"/>
                  <a:t> và </a:t>
                </a:r>
                <a14:m>
                  <m:oMath xmlns:m="http://schemas.openxmlformats.org/officeDocument/2006/math">
                    <m:r>
                      <a:rPr lang="en-US" i="1">
                        <a:latin typeface="Cambria Math" panose="02040503050406030204" pitchFamily="18" charset="0"/>
                      </a:rPr>
                      <m:t>1,41</m:t>
                    </m:r>
                  </m:oMath>
                </a14:m>
                <a:r>
                  <a:rPr lang="en-US"/>
                  <a:t>, số nào là số đúng, số nào là số gần đúng của </a:t>
                </a:r>
                <a14:m>
                  <m:oMath xmlns:m="http://schemas.openxmlformats.org/officeDocument/2006/math">
                    <m:r>
                      <a:rPr lang="en-US" i="1">
                        <a:latin typeface="Cambria Math" panose="02040503050406030204" pitchFamily="18" charset="0"/>
                      </a:rPr>
                      <m:t>𝑑</m:t>
                    </m:r>
                  </m:oMath>
                </a14:m>
                <a:r>
                  <a:rPr lang="en-US"/>
                  <a:t>?</a:t>
                </a:r>
                <a:endParaRPr lang="vi-VN"/>
              </a:p>
              <a:p>
                <a:pPr marL="0" indent="0" algn="ctr">
                  <a:buNone/>
                </a:pPr>
                <a:r>
                  <a:rPr lang="en-US" b="1">
                    <a:solidFill>
                      <a:srgbClr val="FF0000"/>
                    </a:solidFill>
                  </a:rPr>
                  <a:t>Giải</a:t>
                </a:r>
                <a:endParaRPr lang="vi-VN">
                  <a:solidFill>
                    <a:srgbClr val="FF0000"/>
                  </a:solidFill>
                </a:endParaRPr>
              </a:p>
              <a:p>
                <a:pPr marL="0" indent="0">
                  <a:buNone/>
                </a:pPr>
                <a:r>
                  <a:rPr lang="en-US"/>
                  <a:t>Hình vuông có cạnh bằng 1 có độ dài của đường chéo là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=1⋅</m:t>
                    </m:r>
                    <m:rad>
                      <m:radPr>
                        <m:degHide m:val="on"/>
                        <m:ctrlPr>
                          <a:rPr lang="vi-VN" i="1">
                            <a:latin typeface="Cambria Math" panose="02040503050406030204" pitchFamily="18" charset="0"/>
                          </a:rPr>
                        </m:ctrlPr>
                      </m:radPr>
                      <m:deg/>
                      <m:e>
                        <m:r>
                          <a:rPr lang="en-US" i="1">
                            <a:latin typeface="Cambria Math" panose="02040503050406030204" pitchFamily="18" charset="0"/>
                          </a:rPr>
                          <m:t>2</m:t>
                        </m:r>
                      </m:e>
                    </m:rad>
                    <m:r>
                      <a:rPr lang="en-US" i="1">
                        <a:latin typeface="Cambria Math" panose="02040503050406030204" pitchFamily="18" charset="0"/>
                      </a:rPr>
                      <m:t>=</m:t>
                    </m:r>
                    <m:rad>
                      <m:radPr>
                        <m:degHide m:val="on"/>
                        <m:ctrlPr>
                          <a:rPr lang="vi-VN" i="1">
                            <a:latin typeface="Cambria Math" panose="02040503050406030204" pitchFamily="18" charset="0"/>
                          </a:rPr>
                        </m:ctrlPr>
                      </m:radPr>
                      <m:deg/>
                      <m:e>
                        <m:r>
                          <a:rPr lang="en-US" i="1">
                            <a:latin typeface="Cambria Math" panose="02040503050406030204" pitchFamily="18" charset="0"/>
                          </a:rPr>
                          <m:t>2</m:t>
                        </m:r>
                      </m:e>
                    </m:rad>
                  </m:oMath>
                </a14:m>
                <a:r>
                  <a:rPr lang="en-US"/>
                  <a:t>. Vậy </a:t>
                </a:r>
                <a14:m>
                  <m:oMath xmlns:m="http://schemas.openxmlformats.org/officeDocument/2006/math">
                    <m:rad>
                      <m:radPr>
                        <m:degHide m:val="on"/>
                        <m:ctrlPr>
                          <a:rPr lang="vi-VN" i="1">
                            <a:latin typeface="Cambria Math" panose="02040503050406030204" pitchFamily="18" charset="0"/>
                          </a:rPr>
                        </m:ctrlPr>
                      </m:radPr>
                      <m:deg/>
                      <m:e>
                        <m:r>
                          <a:rPr lang="en-US" i="1">
                            <a:latin typeface="Cambria Math" panose="02040503050406030204" pitchFamily="18" charset="0"/>
                          </a:rPr>
                          <m:t>2</m:t>
                        </m:r>
                      </m:e>
                    </m:rad>
                  </m:oMath>
                </a14:m>
                <a:r>
                  <a:rPr lang="en-US"/>
                  <a:t> là số đúng; 1,41 là số gần đúng của </a:t>
                </a:r>
                <a14:m>
                  <m:oMath xmlns:m="http://schemas.openxmlformats.org/officeDocument/2006/math">
                    <m:r>
                      <a:rPr lang="en-US" i="1">
                        <a:latin typeface="Cambria Math" panose="02040503050406030204" pitchFamily="18" charset="0"/>
                      </a:rPr>
                      <m:t>𝑑</m:t>
                    </m:r>
                  </m:oMath>
                </a14:m>
                <a:r>
                  <a:rPr lang="en-US"/>
                  <a:t>.</a:t>
                </a:r>
                <a:endParaRPr lang="vi-VN"/>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62000" y="4831280"/>
                <a:ext cx="22936200" cy="4800600"/>
              </a:xfrm>
              <a:prstGeom prst="rect">
                <a:avLst/>
              </a:prstGeom>
              <a:blipFill>
                <a:blip r:embed="rId3"/>
                <a:stretch>
                  <a:fillRect l="-1169" t="-2788" r="-292"/>
                </a:stretch>
              </a:blipFill>
              <a:ln>
                <a:solidFill>
                  <a:srgbClr val="00B0F0"/>
                </a:solidFill>
              </a:ln>
            </p:spPr>
            <p:txBody>
              <a:bodyPr/>
              <a:lstStyle/>
              <a:p>
                <a:r>
                  <a:rPr lang="vi-VN">
                    <a:noFill/>
                  </a:rPr>
                  <a:t> </a:t>
                </a:r>
              </a:p>
            </p:txBody>
          </p:sp>
        </mc:Fallback>
      </mc:AlternateContent>
      <p:grpSp>
        <p:nvGrpSpPr>
          <p:cNvPr id="25" name="Group 24">
            <a:extLst>
              <a:ext uri="{FF2B5EF4-FFF2-40B4-BE49-F238E27FC236}">
                <a16:creationId xmlns:a16="http://schemas.microsoft.com/office/drawing/2014/main" id="{14F91184-2F1F-4A63-BA19-F30231CF2926}"/>
              </a:ext>
            </a:extLst>
          </p:cNvPr>
          <p:cNvGrpSpPr/>
          <p:nvPr/>
        </p:nvGrpSpPr>
        <p:grpSpPr>
          <a:xfrm>
            <a:off x="0" y="4267200"/>
            <a:ext cx="3352800" cy="838200"/>
            <a:chOff x="22440" y="16831"/>
            <a:chExt cx="850471" cy="230002"/>
          </a:xfrm>
        </p:grpSpPr>
        <p:grpSp>
          <p:nvGrpSpPr>
            <p:cNvPr id="26" name="Group 25">
              <a:extLst>
                <a:ext uri="{FF2B5EF4-FFF2-40B4-BE49-F238E27FC236}">
                  <a16:creationId xmlns:a16="http://schemas.microsoft.com/office/drawing/2014/main" id="{32D5B377-1436-4B62-93EA-EE499A946867}"/>
                </a:ext>
              </a:extLst>
            </p:cNvPr>
            <p:cNvGrpSpPr/>
            <p:nvPr/>
          </p:nvGrpSpPr>
          <p:grpSpPr>
            <a:xfrm>
              <a:off x="22440" y="59287"/>
              <a:ext cx="850471" cy="159855"/>
              <a:chOff x="31572" y="60276"/>
              <a:chExt cx="1196628" cy="197828"/>
            </a:xfrm>
          </p:grpSpPr>
          <p:sp>
            <p:nvSpPr>
              <p:cNvPr id="28" name="Arrow: Pentagon 27">
                <a:extLst>
                  <a:ext uri="{FF2B5EF4-FFF2-40B4-BE49-F238E27FC236}">
                    <a16:creationId xmlns:a16="http://schemas.microsoft.com/office/drawing/2014/main" id="{E4D1CBD8-FD8A-4CD6-883A-A4FB5275EBE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Arrow: Chevron 28">
                <a:extLst>
                  <a:ext uri="{FF2B5EF4-FFF2-40B4-BE49-F238E27FC236}">
                    <a16:creationId xmlns:a16="http://schemas.microsoft.com/office/drawing/2014/main" id="{96F898B1-B998-4739-9221-289137EA5FA4}"/>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42018734-1BC0-4113-815C-E6C560AC80B8}"/>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56">
              <a:extLst>
                <a:ext uri="{FF2B5EF4-FFF2-40B4-BE49-F238E27FC236}">
                  <a16:creationId xmlns:a16="http://schemas.microsoft.com/office/drawing/2014/main" id="{B63211C2-C699-4B0C-9934-389DE2ECEED8}"/>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Ví dụ 1.</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09189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up)">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up)">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up)">
                                      <p:cBhvr>
                                        <p:cTn id="3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33400" y="4971251"/>
                <a:ext cx="23518091" cy="53919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rPr>
                  <a:t>Giải</a:t>
                </a:r>
                <a:endParaRPr lang="vi-VN">
                  <a:solidFill>
                    <a:srgbClr val="FF0000"/>
                  </a:solidFill>
                </a:endParaRPr>
              </a:p>
              <a:p>
                <a:pPr marL="0" indent="0">
                  <a:buNone/>
                </a:pPr>
                <a:r>
                  <a:rPr lang="en-US"/>
                  <a:t>Chu vi của đường tròn bán kính </a:t>
                </a:r>
                <a14:m>
                  <m:oMath xmlns:m="http://schemas.openxmlformats.org/officeDocument/2006/math">
                    <m:r>
                      <a:rPr lang="en-US" i="1">
                        <a:latin typeface="Cambria Math" panose="02040503050406030204" pitchFamily="18" charset="0"/>
                      </a:rPr>
                      <m:t>1</m:t>
                    </m:r>
                    <m:r>
                      <m:rPr>
                        <m:nor/>
                      </m:rPr>
                      <a:rPr lang="en-US"/>
                      <m:t>cm</m:t>
                    </m:r>
                  </m:oMath>
                </a14:m>
                <a:r>
                  <a:rPr lang="en-US"/>
                  <a:t> là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=2.3,14.1=6,28</m:t>
                    </m:r>
                    <m:d>
                      <m:dPr>
                        <m:ctrlPr>
                          <a:rPr lang="vi-VN" i="1">
                            <a:latin typeface="Cambria Math" panose="02040503050406030204" pitchFamily="18" charset="0"/>
                          </a:rPr>
                        </m:ctrlPr>
                      </m:dPr>
                      <m:e>
                        <m:r>
                          <m:rPr>
                            <m:nor/>
                          </m:rPr>
                          <a:rPr lang="en-US"/>
                          <m:t>cm</m:t>
                        </m:r>
                      </m:e>
                    </m:d>
                  </m:oMath>
                </a14:m>
                <a:r>
                  <a:rPr lang="en-US"/>
                  <a:t>. Vậy </a:t>
                </a:r>
                <a14:m>
                  <m:oMath xmlns:m="http://schemas.openxmlformats.org/officeDocument/2006/math">
                    <m:r>
                      <a:rPr lang="en-US" i="1">
                        <a:latin typeface="Cambria Math" panose="02040503050406030204" pitchFamily="18" charset="0"/>
                      </a:rPr>
                      <m:t>6,28</m:t>
                    </m:r>
                  </m:oMath>
                </a14:m>
                <a:r>
                  <a:rPr lang="en-US"/>
                  <a:t> là một giá trị gần đúng của </a:t>
                </a:r>
                <a14:m>
                  <m:oMath xmlns:m="http://schemas.openxmlformats.org/officeDocument/2006/math">
                    <m:r>
                      <a:rPr lang="en-US" i="1">
                        <a:latin typeface="Cambria Math" panose="02040503050406030204" pitchFamily="18" charset="0"/>
                      </a:rPr>
                      <m:t>𝑃</m:t>
                    </m:r>
                  </m:oMath>
                </a14:m>
                <a:r>
                  <a:rPr lang="en-US"/>
                  <a:t>.</a:t>
                </a:r>
                <a:endParaRPr lang="vi-VN"/>
              </a:p>
              <a:p>
                <a:pPr marL="0" indent="0">
                  <a:buNone/>
                </a:pPr>
                <a:r>
                  <a:rPr lang="en-US"/>
                  <a:t>Chú ý. Ta có thể sử dụng máy tính cầm tay để tìm giá trị gần đúng của các biểu thức chứa các số vô tỉ như </a:t>
                </a:r>
                <a14:m>
                  <m:oMath xmlns:m="http://schemas.openxmlformats.org/officeDocument/2006/math">
                    <m:r>
                      <a:rPr lang="en-US" i="1">
                        <a:latin typeface="Cambria Math" panose="02040503050406030204" pitchFamily="18" charset="0"/>
                      </a:rPr>
                      <m:t>𝜋</m:t>
                    </m:r>
                    <m:r>
                      <a:rPr lang="en-US" i="1">
                        <a:latin typeface="Cambria Math" panose="02040503050406030204" pitchFamily="18" charset="0"/>
                      </a:rPr>
                      <m:t>,</m:t>
                    </m:r>
                    <m:rad>
                      <m:radPr>
                        <m:degHide m:val="on"/>
                        <m:ctrlPr>
                          <a:rPr lang="vi-VN" i="1">
                            <a:latin typeface="Cambria Math" panose="02040503050406030204" pitchFamily="18" charset="0"/>
                          </a:rPr>
                        </m:ctrlPr>
                      </m:radPr>
                      <m:deg/>
                      <m:e>
                        <m:r>
                          <a:rPr lang="en-US" i="1">
                            <a:latin typeface="Cambria Math" panose="02040503050406030204" pitchFamily="18" charset="0"/>
                          </a:rPr>
                          <m:t>𝑎</m:t>
                        </m:r>
                      </m:e>
                    </m:rad>
                    <m:r>
                      <a:rPr lang="en-US" i="1">
                        <a:latin typeface="Cambria Math" panose="02040503050406030204" pitchFamily="18" charset="0"/>
                      </a:rPr>
                      <m:t>,</m:t>
                    </m:r>
                    <m:rad>
                      <m:radPr>
                        <m:ctrlPr>
                          <a:rPr lang="vi-VN" i="1">
                            <a:latin typeface="Cambria Math" panose="02040503050406030204" pitchFamily="18" charset="0"/>
                          </a:rPr>
                        </m:ctrlPr>
                      </m:radPr>
                      <m:deg>
                        <m:r>
                          <a:rPr lang="en-US" i="1">
                            <a:latin typeface="Cambria Math" panose="02040503050406030204" pitchFamily="18" charset="0"/>
                          </a:rPr>
                          <m:t>3</m:t>
                        </m:r>
                      </m:deg>
                      <m:e>
                        <m:r>
                          <a:rPr lang="en-US" i="1">
                            <a:latin typeface="Cambria Math" panose="02040503050406030204" pitchFamily="18" charset="0"/>
                          </a:rPr>
                          <m:t>𝑎</m:t>
                        </m:r>
                      </m:e>
                    </m:rad>
                    <m:r>
                      <a:rPr lang="en-US" i="1">
                        <a:latin typeface="Cambria Math" panose="02040503050406030204" pitchFamily="18" charset="0"/>
                      </a:rPr>
                      <m:t>,…</m:t>
                    </m:r>
                  </m:oMath>
                </a14:m>
                <a:r>
                  <a:rPr lang="en-US"/>
                  <a:t> Chẳng hạn, dùng máy tính cầm tay để tính </a:t>
                </a:r>
                <a14:m>
                  <m:oMath xmlns:m="http://schemas.openxmlformats.org/officeDocument/2006/math">
                    <m:sSup>
                      <m:sSupPr>
                        <m:ctrlPr>
                          <a:rPr lang="vi-VN"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9</m:t>
                        </m:r>
                      </m:sup>
                    </m:sSup>
                    <m:r>
                      <a:rPr lang="en-US" i="1">
                        <a:latin typeface="Cambria Math" panose="02040503050406030204" pitchFamily="18" charset="0"/>
                      </a:rPr>
                      <m:t>⋅</m:t>
                    </m:r>
                    <m:rad>
                      <m:radPr>
                        <m:degHide m:val="on"/>
                        <m:ctrlPr>
                          <a:rPr lang="vi-VN" i="1">
                            <a:latin typeface="Cambria Math" panose="02040503050406030204" pitchFamily="18" charset="0"/>
                          </a:rPr>
                        </m:ctrlPr>
                      </m:radPr>
                      <m:deg/>
                      <m:e>
                        <m:r>
                          <a:rPr lang="en-US" i="1">
                            <a:latin typeface="Cambria Math" panose="02040503050406030204" pitchFamily="18" charset="0"/>
                          </a:rPr>
                          <m:t>3</m:t>
                        </m:r>
                      </m:e>
                    </m:rad>
                  </m:oMath>
                </a14:m>
                <a:r>
                  <a:rPr lang="en-US"/>
                  <a:t>, bấm các phím như sau:</a:t>
                </a:r>
                <a:endParaRPr lang="vi-VN"/>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33400" y="4971251"/>
                <a:ext cx="23518091" cy="5391949"/>
              </a:xfrm>
              <a:prstGeom prst="rect">
                <a:avLst/>
              </a:prstGeom>
              <a:blipFill>
                <a:blip r:embed="rId3"/>
                <a:stretch>
                  <a:fillRect l="-1166" t="-3720" r="-1244"/>
                </a:stretch>
              </a:blipFill>
              <a:ln>
                <a:solidFill>
                  <a:srgbClr val="00B0F0"/>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533400" y="2831763"/>
                <a:ext cx="23518091" cy="1156969"/>
              </a:xfrm>
              <a:prstGeom prst="rect">
                <a:avLst/>
              </a:prstGeom>
              <a:solidFill>
                <a:schemeClr val="accent4">
                  <a:lumMod val="20000"/>
                  <a:lumOff val="80000"/>
                </a:schemeClr>
              </a:solidFill>
              <a:ln>
                <a:solidFill>
                  <a:schemeClr val="accent4">
                    <a:lumMod val="20000"/>
                    <a:lumOff val="80000"/>
                  </a:schemeClr>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Gọi </a:t>
                </a:r>
                <a14:m>
                  <m:oMath xmlns:m="http://schemas.openxmlformats.org/officeDocument/2006/math">
                    <m:r>
                      <a:rPr lang="en-US" i="1">
                        <a:latin typeface="Cambria Math" panose="02040503050406030204" pitchFamily="18" charset="0"/>
                      </a:rPr>
                      <m:t>𝑃</m:t>
                    </m:r>
                  </m:oMath>
                </a14:m>
                <a:r>
                  <a:rPr lang="en-US"/>
                  <a:t> là chu vi của đường tròn bán kính </a:t>
                </a:r>
                <a14:m>
                  <m:oMath xmlns:m="http://schemas.openxmlformats.org/officeDocument/2006/math">
                    <m:r>
                      <a:rPr lang="en-US" i="1">
                        <a:latin typeface="Cambria Math" panose="02040503050406030204" pitchFamily="18" charset="0"/>
                      </a:rPr>
                      <m:t>1</m:t>
                    </m:r>
                    <m:r>
                      <m:rPr>
                        <m:nor/>
                      </m:rPr>
                      <a:rPr lang="en-US"/>
                      <m:t>cm</m:t>
                    </m:r>
                  </m:oMath>
                </a14:m>
                <a:r>
                  <a:rPr lang="en-US"/>
                  <a:t>. Hãy tìm một giá trị gần đúng của </a:t>
                </a:r>
                <a14:m>
                  <m:oMath xmlns:m="http://schemas.openxmlformats.org/officeDocument/2006/math">
                    <m:r>
                      <a:rPr lang="en-US" i="1">
                        <a:latin typeface="Cambria Math" panose="02040503050406030204" pitchFamily="18" charset="0"/>
                      </a:rPr>
                      <m:t>𝑃</m:t>
                    </m:r>
                  </m:oMath>
                </a14:m>
                <a:r>
                  <a:rPr lang="en-US"/>
                  <a:t>.</a:t>
                </a:r>
                <a:endParaRPr lang="vi-VN"/>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533400" y="2831763"/>
                <a:ext cx="23518091" cy="1156969"/>
              </a:xfrm>
              <a:prstGeom prst="rect">
                <a:avLst/>
              </a:prstGeom>
              <a:blipFill>
                <a:blip r:embed="rId4"/>
                <a:stretch>
                  <a:fillRect l="-1166" t="-17277"/>
                </a:stretch>
              </a:blipFill>
              <a:ln>
                <a:solidFill>
                  <a:schemeClr val="accent4">
                    <a:lumMod val="20000"/>
                    <a:lumOff val="80000"/>
                  </a:schemeClr>
                </a:solidFill>
              </a:ln>
            </p:spPr>
            <p:txBody>
              <a:bodyPr/>
              <a:lstStyle/>
              <a:p>
                <a:r>
                  <a:rPr lang="vi-VN">
                    <a:noFill/>
                  </a:rPr>
                  <a:t> </a:t>
                </a:r>
              </a:p>
            </p:txBody>
          </p:sp>
        </mc:Fallback>
      </mc:AlternateContent>
      <p:pic>
        <p:nvPicPr>
          <p:cNvPr id="6" name="Picture 5">
            <a:extLst>
              <a:ext uri="{FF2B5EF4-FFF2-40B4-BE49-F238E27FC236}">
                <a16:creationId xmlns:a16="http://schemas.microsoft.com/office/drawing/2014/main" id="{1F520273-9151-4593-9200-A322CB322A2E}"/>
              </a:ext>
            </a:extLst>
          </p:cNvPr>
          <p:cNvPicPr/>
          <p:nvPr/>
        </p:nvPicPr>
        <p:blipFill>
          <a:blip r:embed="rId5"/>
          <a:stretch>
            <a:fillRect/>
          </a:stretch>
        </p:blipFill>
        <p:spPr>
          <a:xfrm>
            <a:off x="8267700" y="10563821"/>
            <a:ext cx="7848600" cy="1563795"/>
          </a:xfrm>
          <a:prstGeom prst="rect">
            <a:avLst/>
          </a:prstGeom>
        </p:spPr>
      </p:pic>
      <p:grpSp>
        <p:nvGrpSpPr>
          <p:cNvPr id="8" name="Group 7">
            <a:extLst>
              <a:ext uri="{FF2B5EF4-FFF2-40B4-BE49-F238E27FC236}">
                <a16:creationId xmlns:a16="http://schemas.microsoft.com/office/drawing/2014/main" id="{C170679A-242B-4495-A6AA-87C2A490DEE2}"/>
              </a:ext>
            </a:extLst>
          </p:cNvPr>
          <p:cNvGrpSpPr/>
          <p:nvPr/>
        </p:nvGrpSpPr>
        <p:grpSpPr>
          <a:xfrm>
            <a:off x="76200" y="2057400"/>
            <a:ext cx="5105123" cy="838200"/>
            <a:chOff x="22440" y="16831"/>
            <a:chExt cx="850471" cy="230002"/>
          </a:xfrm>
        </p:grpSpPr>
        <p:grpSp>
          <p:nvGrpSpPr>
            <p:cNvPr id="9" name="Group 8">
              <a:extLst>
                <a:ext uri="{FF2B5EF4-FFF2-40B4-BE49-F238E27FC236}">
                  <a16:creationId xmlns:a16="http://schemas.microsoft.com/office/drawing/2014/main" id="{DC2BE062-D76F-484D-85A9-31A35614F0C2}"/>
                </a:ext>
              </a:extLst>
            </p:cNvPr>
            <p:cNvGrpSpPr/>
            <p:nvPr/>
          </p:nvGrpSpPr>
          <p:grpSpPr>
            <a:xfrm>
              <a:off x="22440" y="59287"/>
              <a:ext cx="850471" cy="159855"/>
              <a:chOff x="31572" y="60276"/>
              <a:chExt cx="1196628" cy="197828"/>
            </a:xfrm>
          </p:grpSpPr>
          <p:sp>
            <p:nvSpPr>
              <p:cNvPr id="11" name="Arrow: Pentagon 10">
                <a:extLst>
                  <a:ext uri="{FF2B5EF4-FFF2-40B4-BE49-F238E27FC236}">
                    <a16:creationId xmlns:a16="http://schemas.microsoft.com/office/drawing/2014/main" id="{DE96BE6A-257E-4F40-B7D9-B1D5135CB38A}"/>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E39EE14B-937A-449E-9477-E4B712882A71}"/>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3906BBB3-2A34-4CA8-A088-AFCF8F2E5C82}"/>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 name="TextBox 56">
              <a:extLst>
                <a:ext uri="{FF2B5EF4-FFF2-40B4-BE49-F238E27FC236}">
                  <a16:creationId xmlns:a16="http://schemas.microsoft.com/office/drawing/2014/main" id="{41372051-7E11-4D36-ADED-EADAABF9D935}"/>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a:solidFill>
                    <a:srgbClr val="0000CC"/>
                  </a:solidFill>
                  <a:latin typeface="Calibri" panose="020F0502020204030204" pitchFamily="34" charset="0"/>
                  <a:ea typeface="Calibri" panose="020F0502020204030204" pitchFamily="34" charset="0"/>
                  <a:cs typeface="Times New Roman" panose="02020603050405020304" pitchFamily="18" charset="0"/>
                </a:rPr>
                <a:t>Luyện tập</a:t>
              </a: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1.</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71062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19912" y="1993904"/>
            <a:ext cx="12877800" cy="838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solidFill>
                  <a:schemeClr val="accent6">
                    <a:lumMod val="75000"/>
                  </a:schemeClr>
                </a:solidFill>
              </a:rPr>
              <a:t>1. SAI SỐ TUYỆT ĐỐI VÀ SAI SỐ TƯƠNG ĐỐI. </a:t>
            </a:r>
            <a:endParaRPr lang="vi-VN">
              <a:solidFill>
                <a:schemeClr val="accent6">
                  <a:lumMod val="75000"/>
                </a:schemeClr>
              </a:solidFill>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276601"/>
            <a:ext cx="5181600" cy="83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 </a:t>
            </a:r>
            <a:r>
              <a:rPr lang="en-US" b="1">
                <a:solidFill>
                  <a:schemeClr val="accent1">
                    <a:lumMod val="75000"/>
                  </a:schemeClr>
                </a:solidFill>
              </a:rPr>
              <a:t>a. Sai số tuyệt đối: </a:t>
            </a:r>
            <a:endParaRPr lang="vi-VN">
              <a:solidFill>
                <a:schemeClr val="accent1">
                  <a:lumMod val="75000"/>
                </a:schemeClr>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B270A3F8-6865-499A-9514-932AD5586A0D}"/>
                  </a:ext>
                </a:extLst>
              </p:cNvPr>
              <p:cNvSpPr txBox="1">
                <a:spLocks/>
              </p:cNvSpPr>
              <p:nvPr/>
            </p:nvSpPr>
            <p:spPr>
              <a:xfrm>
                <a:off x="832104" y="4648200"/>
                <a:ext cx="23164800" cy="3543302"/>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HĐ3:  </a:t>
                </a:r>
                <a:r>
                  <a:rPr lang="en-US"/>
                  <a:t>Trong HĐ 2, Hòa dùng kính lúp để quan sát mực nước trên ống đo thứ hai được hình ảnh như Hình 5.2. Kì hiệu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d>
                      <m:dPr>
                        <m:ctrlPr>
                          <a:rPr lang="vi-VN" i="1">
                            <a:latin typeface="Cambria Math" panose="02040503050406030204" pitchFamily="18" charset="0"/>
                          </a:rPr>
                        </m:ctrlPr>
                      </m:dPr>
                      <m:e>
                        <m:r>
                          <m:rPr>
                            <m:nor/>
                          </m:rPr>
                          <a:rPr lang="en-US"/>
                          <m:t>c</m:t>
                        </m:r>
                        <m:sSup>
                          <m:sSupPr>
                            <m:ctrlPr>
                              <a:rPr lang="vi-VN" i="1">
                                <a:latin typeface="Cambria Math" panose="02040503050406030204" pitchFamily="18" charset="0"/>
                              </a:rPr>
                            </m:ctrlPr>
                          </m:sSupPr>
                          <m:e>
                            <m:r>
                              <m:rPr>
                                <m:nor/>
                              </m:rPr>
                              <a:rPr lang="en-US"/>
                              <m:t>m</m:t>
                            </m:r>
                          </m:e>
                          <m:sup>
                            <m:r>
                              <a:rPr lang="en-US" i="1">
                                <a:latin typeface="Cambria Math" panose="02040503050406030204" pitchFamily="18" charset="0"/>
                              </a:rPr>
                              <m:t>3</m:t>
                            </m:r>
                          </m:sup>
                        </m:sSup>
                      </m:e>
                    </m:d>
                  </m:oMath>
                </a14:m>
                <a:r>
                  <a:rPr lang="en-US"/>
                  <a:t> là số đo thể tích của nước.</a:t>
                </a:r>
                <a:endParaRPr lang="vi-VN"/>
              </a:p>
              <a:p>
                <a:pPr marL="0" indent="0">
                  <a:buNone/>
                </a:pPr>
                <a:r>
                  <a:rPr lang="en-US"/>
                  <a:t>Quan sát hình vẽ để so sánh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13−</m:t>
                        </m:r>
                        <m:acc>
                          <m:accPr>
                            <m:chr m:val="̄"/>
                            <m:ctrlPr>
                              <a:rPr lang="vi-VN" i="1">
                                <a:latin typeface="Cambria Math" panose="02040503050406030204" pitchFamily="18" charset="0"/>
                              </a:rPr>
                            </m:ctrlPr>
                          </m:accPr>
                          <m:e>
                            <m:r>
                              <a:rPr lang="en-US" i="1">
                                <a:latin typeface="Cambria Math" panose="02040503050406030204" pitchFamily="18" charset="0"/>
                              </a:rPr>
                              <m:t>𝑎</m:t>
                            </m:r>
                          </m:e>
                        </m:acc>
                      </m:e>
                    </m:d>
                  </m:oMath>
                </a14:m>
                <a:r>
                  <a:rPr lang="en-US"/>
                  <a:t> và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13,1−</m:t>
                        </m:r>
                        <m:acc>
                          <m:accPr>
                            <m:chr m:val="̄"/>
                            <m:ctrlPr>
                              <a:rPr lang="vi-VN" i="1">
                                <a:latin typeface="Cambria Math" panose="02040503050406030204" pitchFamily="18" charset="0"/>
                              </a:rPr>
                            </m:ctrlPr>
                          </m:accPr>
                          <m:e>
                            <m:r>
                              <a:rPr lang="en-US" i="1">
                                <a:latin typeface="Cambria Math" panose="02040503050406030204" pitchFamily="18" charset="0"/>
                              </a:rPr>
                              <m:t>𝑎</m:t>
                            </m:r>
                          </m:e>
                        </m:acc>
                      </m:e>
                    </m:d>
                  </m:oMath>
                </a14:m>
                <a:r>
                  <a:rPr lang="en-US"/>
                  <a:t> rồi cho biết trong hai số đo thể tích </a:t>
                </a:r>
                <a14:m>
                  <m:oMath xmlns:m="http://schemas.openxmlformats.org/officeDocument/2006/math">
                    <m:r>
                      <a:rPr lang="en-US" i="1">
                        <a:latin typeface="Cambria Math" panose="02040503050406030204" pitchFamily="18" charset="0"/>
                      </a:rPr>
                      <m:t>13​</m:t>
                    </m:r>
                    <m:r>
                      <m:rPr>
                        <m:nor/>
                      </m:rPr>
                      <a:rPr lang="en-US"/>
                      <m:t>c</m:t>
                    </m:r>
                    <m:sSup>
                      <m:sSupPr>
                        <m:ctrlPr>
                          <a:rPr lang="vi-VN" i="1">
                            <a:latin typeface="Cambria Math" panose="02040503050406030204" pitchFamily="18" charset="0"/>
                          </a:rPr>
                        </m:ctrlPr>
                      </m:sSupPr>
                      <m:e>
                        <m:r>
                          <m:rPr>
                            <m:nor/>
                          </m:rPr>
                          <a:rPr lang="en-US"/>
                          <m:t>m</m:t>
                        </m:r>
                      </m:e>
                      <m:sup>
                        <m:r>
                          <a:rPr lang="en-US" i="1">
                            <a:latin typeface="Cambria Math" panose="02040503050406030204" pitchFamily="18" charset="0"/>
                          </a:rPr>
                          <m:t>3</m:t>
                        </m:r>
                      </m:sup>
                    </m:sSup>
                  </m:oMath>
                </a14:m>
                <a:r>
                  <a:rPr lang="en-US"/>
                  <a:t> và </a:t>
                </a:r>
                <a14:m>
                  <m:oMath xmlns:m="http://schemas.openxmlformats.org/officeDocument/2006/math">
                    <m:r>
                      <a:rPr lang="en-US" i="1">
                        <a:latin typeface="Cambria Math" panose="02040503050406030204" pitchFamily="18" charset="0"/>
                      </a:rPr>
                      <m:t>13​,1</m:t>
                    </m:r>
                    <m:r>
                      <m:rPr>
                        <m:nor/>
                      </m:rPr>
                      <a:rPr lang="en-US"/>
                      <m:t>c</m:t>
                    </m:r>
                    <m:sSup>
                      <m:sSupPr>
                        <m:ctrlPr>
                          <a:rPr lang="vi-VN" i="1">
                            <a:latin typeface="Cambria Math" panose="02040503050406030204" pitchFamily="18" charset="0"/>
                          </a:rPr>
                        </m:ctrlPr>
                      </m:sSupPr>
                      <m:e>
                        <m:r>
                          <m:rPr>
                            <m:nor/>
                          </m:rPr>
                          <a:rPr lang="en-US"/>
                          <m:t>m</m:t>
                        </m:r>
                      </m:e>
                      <m:sup>
                        <m:r>
                          <a:rPr lang="en-US" i="1">
                            <a:latin typeface="Cambria Math" panose="02040503050406030204" pitchFamily="18" charset="0"/>
                          </a:rPr>
                          <m:t>3</m:t>
                        </m:r>
                      </m:sup>
                    </m:sSup>
                  </m:oMath>
                </a14:m>
                <a:r>
                  <a:rPr lang="en-US"/>
                  <a:t>. Số đo nào gần với thể tích của cốc nước hơn.</a:t>
                </a:r>
                <a:endParaRPr lang="vi-VN"/>
              </a:p>
              <a:p>
                <a:pPr marL="0" indent="0">
                  <a:buNone/>
                </a:pPr>
                <a:endParaRPr lang="en-US"/>
              </a:p>
            </p:txBody>
          </p:sp>
        </mc:Choice>
        <mc:Fallback xmlns="">
          <p:sp>
            <p:nvSpPr>
              <p:cNvPr id="8" name="Content Placeholder 2">
                <a:extLst>
                  <a:ext uri="{FF2B5EF4-FFF2-40B4-BE49-F238E27FC236}">
                    <a16:creationId xmlns:a16="http://schemas.microsoft.com/office/drawing/2014/main" id="{B270A3F8-6865-499A-9514-932AD5586A0D}"/>
                  </a:ext>
                </a:extLst>
              </p:cNvPr>
              <p:cNvSpPr txBox="1">
                <a:spLocks noRot="1" noChangeAspect="1" noMove="1" noResize="1" noEditPoints="1" noAdjustHandles="1" noChangeArrowheads="1" noChangeShapeType="1" noTextEdit="1"/>
              </p:cNvSpPr>
              <p:nvPr/>
            </p:nvSpPr>
            <p:spPr>
              <a:xfrm>
                <a:off x="832104" y="4648200"/>
                <a:ext cx="23164800" cy="3543302"/>
              </a:xfrm>
              <a:prstGeom prst="rect">
                <a:avLst/>
              </a:prstGeom>
              <a:blipFill>
                <a:blip r:embed="rId3"/>
                <a:stretch>
                  <a:fillRect l="-1184" t="-5660"/>
                </a:stretch>
              </a:blipFill>
              <a:ln>
                <a:solidFill>
                  <a:srgbClr val="00B0F0"/>
                </a:solidFill>
              </a:ln>
            </p:spPr>
            <p:txBody>
              <a:bodyPr/>
              <a:lstStyle/>
              <a:p>
                <a:r>
                  <a:rPr lang="vi-VN">
                    <a:noFill/>
                  </a:rPr>
                  <a:t> </a:t>
                </a:r>
              </a:p>
            </p:txBody>
          </p:sp>
        </mc:Fallback>
      </mc:AlternateContent>
      <p:pic>
        <p:nvPicPr>
          <p:cNvPr id="11" name="Picture 10">
            <a:extLst>
              <a:ext uri="{FF2B5EF4-FFF2-40B4-BE49-F238E27FC236}">
                <a16:creationId xmlns:a16="http://schemas.microsoft.com/office/drawing/2014/main" id="{421FB6B3-10B9-4700-B262-ADBBBED6EB6E}"/>
              </a:ext>
            </a:extLst>
          </p:cNvPr>
          <p:cNvPicPr/>
          <p:nvPr/>
        </p:nvPicPr>
        <p:blipFill>
          <a:blip r:embed="rId4"/>
          <a:stretch>
            <a:fillRect/>
          </a:stretch>
        </p:blipFill>
        <p:spPr>
          <a:xfrm>
            <a:off x="7543800" y="9055099"/>
            <a:ext cx="9829799" cy="3810000"/>
          </a:xfrm>
          <a:prstGeom prst="rect">
            <a:avLst/>
          </a:prstGeom>
        </p:spPr>
      </p:pic>
    </p:spTree>
    <p:extLst>
      <p:ext uri="{BB962C8B-B14F-4D97-AF65-F5344CB8AC3E}">
        <p14:creationId xmlns:p14="http://schemas.microsoft.com/office/powerpoint/2010/main" val="3037198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up)">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up)">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1"/>
                <a:ext cx="22707600" cy="2666999"/>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Giá trị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acc>
                          <m:accPr>
                            <m:chr m:val="̄"/>
                            <m:ctrlPr>
                              <a:rPr lang="vi-VN" i="1">
                                <a:latin typeface="Cambria Math" panose="02040503050406030204" pitchFamily="18" charset="0"/>
                              </a:rPr>
                            </m:ctrlPr>
                          </m:accPr>
                          <m:e>
                            <m:r>
                              <a:rPr lang="en-US" i="1">
                                <a:latin typeface="Cambria Math" panose="02040503050406030204" pitchFamily="18" charset="0"/>
                              </a:rPr>
                              <m:t>𝑎</m:t>
                            </m:r>
                          </m:e>
                        </m:acc>
                      </m:e>
                    </m:d>
                  </m:oMath>
                </a14:m>
                <a:r>
                  <a:rPr lang="en-US"/>
                  <a:t> phản ánh mức độ sai lệch giữa số đúng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và số gần đúng </a:t>
                </a:r>
                <a14:m>
                  <m:oMath xmlns:m="http://schemas.openxmlformats.org/officeDocument/2006/math">
                    <m:r>
                      <a:rPr lang="en-US" i="1">
                        <a:latin typeface="Cambria Math" panose="02040503050406030204" pitchFamily="18" charset="0"/>
                      </a:rPr>
                      <m:t>𝑎</m:t>
                    </m:r>
                  </m:oMath>
                </a14:m>
                <a:r>
                  <a:rPr lang="en-US"/>
                  <a:t>, được gọi là sai số tuyệt đối của số gần đúng </a:t>
                </a:r>
                <a14:m>
                  <m:oMath xmlns:m="http://schemas.openxmlformats.org/officeDocument/2006/math">
                    <m:r>
                      <a:rPr lang="en-US" i="1">
                        <a:latin typeface="Cambria Math" panose="02040503050406030204" pitchFamily="18" charset="0"/>
                      </a:rPr>
                      <m:t>𝑎</m:t>
                    </m:r>
                  </m:oMath>
                </a14:m>
                <a:r>
                  <a:rPr lang="en-US"/>
                  <a:t>, kí hiệu là </a:t>
                </a:r>
                <a14:m>
                  <m:oMath xmlns:m="http://schemas.openxmlformats.org/officeDocument/2006/math">
                    <m:sSub>
                      <m:sSubPr>
                        <m:ctrlPr>
                          <a:rPr lang="vi-VN" i="1">
                            <a:latin typeface="Cambria Math" panose="02040503050406030204" pitchFamily="18" charset="0"/>
                          </a:rPr>
                        </m:ctrlPr>
                      </m:sSubPr>
                      <m:e>
                        <m:r>
                          <a:rPr lang="en-US" i="1">
                            <a:latin typeface="Cambria Math" panose="02040503050406030204" pitchFamily="18" charset="0"/>
                          </a:rPr>
                          <m:t>𝛥</m:t>
                        </m:r>
                      </m:e>
                      <m:sub>
                        <m:r>
                          <a:rPr lang="en-US" i="1">
                            <a:latin typeface="Cambria Math" panose="02040503050406030204" pitchFamily="18" charset="0"/>
                          </a:rPr>
                          <m:t>𝑎</m:t>
                        </m:r>
                      </m:sub>
                    </m:sSub>
                  </m:oMath>
                </a14:m>
                <a:r>
                  <a:rPr lang="en-US"/>
                  <a:t>, tức là:</a:t>
                </a:r>
                <a:endParaRPr lang="vi-VN"/>
              </a:p>
              <a:p>
                <a:pPr marL="0" indent="0" algn="ctr">
                  <a:buNone/>
                </a:pPr>
                <a14:m>
                  <m:oMath xmlns:m="http://schemas.openxmlformats.org/officeDocument/2006/math">
                    <m:sSub>
                      <m:sSubPr>
                        <m:ctrlPr>
                          <a:rPr lang="vi-VN" i="1">
                            <a:latin typeface="Cambria Math" panose="02040503050406030204" pitchFamily="18" charset="0"/>
                          </a:rPr>
                        </m:ctrlPr>
                      </m:sSubPr>
                      <m:e>
                        <m:r>
                          <a:rPr lang="en-US" i="1">
                            <a:latin typeface="Cambria Math" panose="02040503050406030204" pitchFamily="18" charset="0"/>
                          </a:rPr>
                          <m:t>𝛥</m:t>
                        </m:r>
                      </m:e>
                      <m:sub>
                        <m:r>
                          <a:rPr lang="en-US" i="1">
                            <a:latin typeface="Cambria Math" panose="02040503050406030204" pitchFamily="18" charset="0"/>
                          </a:rPr>
                          <m:t>𝑎</m:t>
                        </m:r>
                      </m:sub>
                    </m:sSub>
                    <m:r>
                      <a:rPr lang="en-US" i="1">
                        <a:latin typeface="Cambria Math" panose="02040503050406030204" pitchFamily="18" charset="0"/>
                      </a:rPr>
                      <m:t>=</m:t>
                    </m:r>
                    <m:d>
                      <m:dPr>
                        <m:begChr m:val="|"/>
                        <m:endChr m:val="|"/>
                        <m:ctrlPr>
                          <a:rPr lang="vi-VN"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acc>
                          <m:accPr>
                            <m:chr m:val="̄"/>
                            <m:ctrlPr>
                              <a:rPr lang="vi-VN" i="1">
                                <a:latin typeface="Cambria Math" panose="02040503050406030204" pitchFamily="18" charset="0"/>
                              </a:rPr>
                            </m:ctrlPr>
                          </m:accPr>
                          <m:e>
                            <m:r>
                              <a:rPr lang="en-US" i="1">
                                <a:latin typeface="Cambria Math" panose="02040503050406030204" pitchFamily="18" charset="0"/>
                              </a:rPr>
                              <m:t>𝑎</m:t>
                            </m:r>
                          </m:e>
                        </m:acc>
                      </m:e>
                    </m:d>
                  </m:oMath>
                </a14:m>
                <a:r>
                  <a:rPr lang="en-US"/>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1"/>
                <a:ext cx="22707600" cy="2666999"/>
              </a:xfrm>
              <a:prstGeom prst="rect">
                <a:avLst/>
              </a:prstGeom>
              <a:blipFill>
                <a:blip r:embed="rId3"/>
                <a:stretch>
                  <a:fillRect l="-1207" t="-7500"/>
                </a:stretch>
              </a:blipFill>
              <a:ln>
                <a:solidFill>
                  <a:srgbClr val="00B0F0"/>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838200" y="5714999"/>
                <a:ext cx="22707600" cy="6896101"/>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Chú ý</a:t>
                </a:r>
                <a:endParaRPr lang="en-US">
                  <a:solidFill>
                    <a:srgbClr val="FF0000"/>
                  </a:solidFill>
                </a:endParaRPr>
              </a:p>
              <a:p>
                <a:pPr marL="0" indent="0">
                  <a:buNone/>
                </a:pPr>
                <a:r>
                  <a:rPr lang="en-US"/>
                  <a:t>Trên thực tế, nhiều khi ta không biết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nên cũng không biết </a:t>
                </a:r>
                <a14:m>
                  <m:oMath xmlns:m="http://schemas.openxmlformats.org/officeDocument/2006/math">
                    <m:sSub>
                      <m:sSubPr>
                        <m:ctrlPr>
                          <a:rPr lang="vi-VN" i="1">
                            <a:latin typeface="Cambria Math" panose="02040503050406030204" pitchFamily="18" charset="0"/>
                          </a:rPr>
                        </m:ctrlPr>
                      </m:sSubPr>
                      <m:e>
                        <m:r>
                          <a:rPr lang="en-US" i="1">
                            <a:latin typeface="Cambria Math" panose="02040503050406030204" pitchFamily="18" charset="0"/>
                          </a:rPr>
                          <m:t>𝛥</m:t>
                        </m:r>
                      </m:e>
                      <m:sub>
                        <m:r>
                          <a:rPr lang="en-US" i="1">
                            <a:latin typeface="Cambria Math" panose="02040503050406030204" pitchFamily="18" charset="0"/>
                          </a:rPr>
                          <m:t>𝑎</m:t>
                        </m:r>
                      </m:sub>
                    </m:sSub>
                  </m:oMath>
                </a14:m>
                <a:r>
                  <a:rPr lang="en-US"/>
                  <a:t>. Tuy nhiên, ta có thể đánh giá được </a:t>
                </a:r>
                <a14:m>
                  <m:oMath xmlns:m="http://schemas.openxmlformats.org/officeDocument/2006/math">
                    <m:sSub>
                      <m:sSubPr>
                        <m:ctrlPr>
                          <a:rPr lang="vi-VN" i="1">
                            <a:latin typeface="Cambria Math" panose="02040503050406030204" pitchFamily="18" charset="0"/>
                          </a:rPr>
                        </m:ctrlPr>
                      </m:sSubPr>
                      <m:e>
                        <m:r>
                          <a:rPr lang="en-US" i="1">
                            <a:latin typeface="Cambria Math" panose="02040503050406030204" pitchFamily="18" charset="0"/>
                          </a:rPr>
                          <m:t>𝛥</m:t>
                        </m:r>
                      </m:e>
                      <m:sub>
                        <m:r>
                          <a:rPr lang="en-US" i="1">
                            <a:latin typeface="Cambria Math" panose="02040503050406030204" pitchFamily="18" charset="0"/>
                          </a:rPr>
                          <m:t>𝑎</m:t>
                        </m:r>
                      </m:sub>
                    </m:sSub>
                  </m:oMath>
                </a14:m>
                <a:r>
                  <a:rPr lang="en-US"/>
                  <a:t> không vượt quá một số dương </a:t>
                </a:r>
                <a14:m>
                  <m:oMath xmlns:m="http://schemas.openxmlformats.org/officeDocument/2006/math">
                    <m:r>
                      <a:rPr lang="en-US" i="1">
                        <a:latin typeface="Cambria Math" panose="02040503050406030204" pitchFamily="18" charset="0"/>
                      </a:rPr>
                      <m:t>𝑑</m:t>
                    </m:r>
                  </m:oMath>
                </a14:m>
                <a:r>
                  <a:rPr lang="en-US"/>
                  <a:t> nào đó.</a:t>
                </a:r>
                <a:endParaRPr lang="vi-VN"/>
              </a:p>
              <a:p>
                <a:pPr marL="0" indent="0">
                  <a:buNone/>
                </a:pPr>
                <a:r>
                  <a:rPr lang="en-US"/>
                  <a:t>Chẳng hạn, trong HĐ3, ta thấy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13,1−</m:t>
                        </m:r>
                        <m:acc>
                          <m:accPr>
                            <m:chr m:val="̄"/>
                            <m:ctrlPr>
                              <a:rPr lang="vi-VN" i="1">
                                <a:latin typeface="Cambria Math" panose="02040503050406030204" pitchFamily="18" charset="0"/>
                              </a:rPr>
                            </m:ctrlPr>
                          </m:accPr>
                          <m:e>
                            <m:r>
                              <a:rPr lang="en-US" i="1">
                                <a:latin typeface="Cambria Math" panose="02040503050406030204" pitchFamily="18" charset="0"/>
                              </a:rPr>
                              <m:t>𝑎</m:t>
                            </m:r>
                          </m:e>
                        </m:acc>
                      </m:e>
                    </m:d>
                    <m:r>
                      <a:rPr lang="en-US" i="1">
                        <a:latin typeface="Cambria Math" panose="02040503050406030204" pitchFamily="18" charset="0"/>
                      </a:rPr>
                      <m:t>&lt;</m:t>
                    </m:r>
                    <m:d>
                      <m:dPr>
                        <m:begChr m:val="|"/>
                        <m:endChr m:val="|"/>
                        <m:ctrlPr>
                          <a:rPr lang="vi-VN" i="1">
                            <a:latin typeface="Cambria Math" panose="02040503050406030204" pitchFamily="18" charset="0"/>
                          </a:rPr>
                        </m:ctrlPr>
                      </m:dPr>
                      <m:e>
                        <m:r>
                          <a:rPr lang="en-US" i="1">
                            <a:latin typeface="Cambria Math" panose="02040503050406030204" pitchFamily="18" charset="0"/>
                          </a:rPr>
                          <m:t>13,1−13</m:t>
                        </m:r>
                      </m:e>
                    </m:d>
                    <m:r>
                      <a:rPr lang="en-US" i="1">
                        <a:latin typeface="Cambria Math" panose="02040503050406030204" pitchFamily="18" charset="0"/>
                      </a:rPr>
                      <m:t>=0,1</m:t>
                    </m:r>
                    <m:d>
                      <m:dPr>
                        <m:ctrlPr>
                          <a:rPr lang="vi-VN" i="1">
                            <a:latin typeface="Cambria Math" panose="02040503050406030204" pitchFamily="18" charset="0"/>
                          </a:rPr>
                        </m:ctrlPr>
                      </m:dPr>
                      <m:e>
                        <m:r>
                          <m:rPr>
                            <m:nor/>
                          </m:rPr>
                          <a:rPr lang="en-US"/>
                          <m:t>c</m:t>
                        </m:r>
                        <m:sSup>
                          <m:sSupPr>
                            <m:ctrlPr>
                              <a:rPr lang="vi-VN" i="1">
                                <a:latin typeface="Cambria Math" panose="02040503050406030204" pitchFamily="18" charset="0"/>
                              </a:rPr>
                            </m:ctrlPr>
                          </m:sSupPr>
                          <m:e>
                            <m:r>
                              <m:rPr>
                                <m:nor/>
                              </m:rPr>
                              <a:rPr lang="en-US"/>
                              <m:t>m</m:t>
                            </m:r>
                          </m:e>
                          <m:sup>
                            <m:r>
                              <a:rPr lang="en-US" i="1">
                                <a:latin typeface="Cambria Math" panose="02040503050406030204" pitchFamily="18" charset="0"/>
                              </a:rPr>
                              <m:t>3</m:t>
                            </m:r>
                          </m:sup>
                        </m:sSup>
                      </m:e>
                    </m:d>
                  </m:oMath>
                </a14:m>
                <a:r>
                  <a:rPr lang="en-US"/>
                  <a:t>.</a:t>
                </a:r>
                <a:endParaRPr lang="vi-VN"/>
              </a:p>
              <a:p>
                <a:pPr marL="0" indent="0">
                  <a:buNone/>
                </a:pPr>
                <a:r>
                  <a:rPr lang="en-US"/>
                  <a:t>Vậy với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=13,1</m:t>
                    </m:r>
                    <m:d>
                      <m:dPr>
                        <m:ctrlPr>
                          <a:rPr lang="vi-VN" i="1">
                            <a:latin typeface="Cambria Math" panose="02040503050406030204" pitchFamily="18" charset="0"/>
                          </a:rPr>
                        </m:ctrlPr>
                      </m:dPr>
                      <m:e>
                        <m:r>
                          <m:rPr>
                            <m:nor/>
                          </m:rPr>
                          <a:rPr lang="en-US"/>
                          <m:t>c</m:t>
                        </m:r>
                        <m:sSup>
                          <m:sSupPr>
                            <m:ctrlPr>
                              <a:rPr lang="vi-VN" i="1">
                                <a:latin typeface="Cambria Math" panose="02040503050406030204" pitchFamily="18" charset="0"/>
                              </a:rPr>
                            </m:ctrlPr>
                          </m:sSupPr>
                          <m:e>
                            <m:r>
                              <m:rPr>
                                <m:nor/>
                              </m:rPr>
                              <a:rPr lang="en-US"/>
                              <m:t>m</m:t>
                            </m:r>
                          </m:e>
                          <m:sup>
                            <m:r>
                              <a:rPr lang="en-US" i="1">
                                <a:latin typeface="Cambria Math" panose="02040503050406030204" pitchFamily="18" charset="0"/>
                              </a:rPr>
                              <m:t>3</m:t>
                            </m:r>
                          </m:sup>
                        </m:sSup>
                      </m:e>
                    </m:d>
                  </m:oMath>
                </a14:m>
                <a:r>
                  <a:rPr lang="en-US"/>
                  <a:t>, sai số tuyệt đối của </a:t>
                </a:r>
                <a14:m>
                  <m:oMath xmlns:m="http://schemas.openxmlformats.org/officeDocument/2006/math">
                    <m:r>
                      <a:rPr lang="en-US" i="1">
                        <a:latin typeface="Cambria Math" panose="02040503050406030204" pitchFamily="18" charset="0"/>
                      </a:rPr>
                      <m:t>𝑎</m:t>
                    </m:r>
                  </m:oMath>
                </a14:m>
                <a:r>
                  <a:rPr lang="en-US"/>
                  <a:t> không vượt quá </a:t>
                </a:r>
                <a14:m>
                  <m:oMath xmlns:m="http://schemas.openxmlformats.org/officeDocument/2006/math">
                    <m:r>
                      <a:rPr lang="en-US" i="1">
                        <a:latin typeface="Cambria Math" panose="02040503050406030204" pitchFamily="18" charset="0"/>
                      </a:rPr>
                      <m:t>0,1</m:t>
                    </m:r>
                    <m:r>
                      <m:rPr>
                        <m:nor/>
                      </m:rPr>
                      <a:rPr lang="en-US"/>
                      <m:t>c</m:t>
                    </m:r>
                    <m:sSup>
                      <m:sSupPr>
                        <m:ctrlPr>
                          <a:rPr lang="vi-VN" i="1">
                            <a:latin typeface="Cambria Math" panose="02040503050406030204" pitchFamily="18" charset="0"/>
                          </a:rPr>
                        </m:ctrlPr>
                      </m:sSupPr>
                      <m:e>
                        <m:r>
                          <m:rPr>
                            <m:nor/>
                          </m:rPr>
                          <a:rPr lang="en-US"/>
                          <m:t>m</m:t>
                        </m:r>
                      </m:e>
                      <m:sup>
                        <m:r>
                          <a:rPr lang="en-US" i="1">
                            <a:latin typeface="Cambria Math" panose="02040503050406030204" pitchFamily="18" charset="0"/>
                          </a:rPr>
                          <m:t>3</m:t>
                        </m:r>
                      </m:sup>
                    </m:sSup>
                  </m:oMath>
                </a14:m>
                <a:r>
                  <a:rPr lang="en-US"/>
                  <a:t>.</a:t>
                </a:r>
                <a:endParaRPr lang="vi-VN"/>
              </a:p>
              <a:p>
                <a:pPr marL="0" indent="0">
                  <a:buNone/>
                </a:pPr>
                <a:r>
                  <a:rPr lang="en-US"/>
                  <a:t>Nếu </a:t>
                </a:r>
                <a14:m>
                  <m:oMath xmlns:m="http://schemas.openxmlformats.org/officeDocument/2006/math">
                    <m:sSub>
                      <m:sSubPr>
                        <m:ctrlPr>
                          <a:rPr lang="vi-VN" i="1">
                            <a:latin typeface="Cambria Math" panose="02040503050406030204" pitchFamily="18" charset="0"/>
                          </a:rPr>
                        </m:ctrlPr>
                      </m:sSubPr>
                      <m:e>
                        <m:r>
                          <a:rPr lang="en-US" i="1">
                            <a:latin typeface="Cambria Math" panose="02040503050406030204" pitchFamily="18" charset="0"/>
                          </a:rPr>
                          <m:t>𝛥</m:t>
                        </m:r>
                      </m:e>
                      <m:sub>
                        <m:r>
                          <a:rPr lang="en-US" i="1">
                            <a:latin typeface="Cambria Math" panose="02040503050406030204" pitchFamily="18" charset="0"/>
                          </a:rPr>
                          <m:t>𝑎</m:t>
                        </m:r>
                      </m:sub>
                    </m:sSub>
                    <m:r>
                      <a:rPr lang="en-US" i="1">
                        <a:latin typeface="Cambria Math" panose="02040503050406030204" pitchFamily="18" charset="0"/>
                      </a:rPr>
                      <m:t>≤</m:t>
                    </m:r>
                    <m:r>
                      <a:rPr lang="en-US" i="1">
                        <a:latin typeface="Cambria Math" panose="02040503050406030204" pitchFamily="18" charset="0"/>
                      </a:rPr>
                      <m:t>𝑑</m:t>
                    </m:r>
                  </m:oMath>
                </a14:m>
                <a:r>
                  <a:rPr lang="en-US"/>
                  <a:t> thì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acc>
                      <m:accPr>
                        <m:chr m:val="̄"/>
                        <m:ctrlPr>
                          <a:rPr lang="vi-VN" i="1">
                            <a:latin typeface="Cambria Math" panose="02040503050406030204" pitchFamily="18" charset="0"/>
                          </a:rPr>
                        </m:ctrlPr>
                      </m:accPr>
                      <m:e>
                        <m:r>
                          <a:rPr lang="en-US" i="1">
                            <a:latin typeface="Cambria Math" panose="02040503050406030204" pitchFamily="18" charset="0"/>
                          </a:rPr>
                          <m:t>𝑎</m:t>
                        </m:r>
                      </m:e>
                    </m:acc>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𝑑</m:t>
                    </m:r>
                  </m:oMath>
                </a14:m>
                <a:r>
                  <a:rPr lang="en-US"/>
                  <a:t>, khi đó ta viết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𝑑</m:t>
                    </m:r>
                  </m:oMath>
                </a14:m>
                <a:r>
                  <a:rPr lang="en-US"/>
                  <a:t> và hiểu là số đúng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nằm trong đoạn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𝑑</m:t>
                        </m:r>
                      </m:e>
                    </m:d>
                  </m:oMath>
                </a14:m>
                <a:r>
                  <a:rPr lang="en-US"/>
                  <a:t>. Do </a:t>
                </a:r>
                <a14:m>
                  <m:oMath xmlns:m="http://schemas.openxmlformats.org/officeDocument/2006/math">
                    <m:r>
                      <a:rPr lang="en-US" i="1">
                        <a:latin typeface="Cambria Math" panose="02040503050406030204" pitchFamily="18" charset="0"/>
                      </a:rPr>
                      <m:t>𝑑</m:t>
                    </m:r>
                  </m:oMath>
                </a14:m>
                <a:r>
                  <a:rPr lang="en-US"/>
                  <a:t> càng nhỏ thì </a:t>
                </a:r>
                <a14:m>
                  <m:oMath xmlns:m="http://schemas.openxmlformats.org/officeDocument/2006/math">
                    <m:r>
                      <a:rPr lang="en-US" i="1">
                        <a:latin typeface="Cambria Math" panose="02040503050406030204" pitchFamily="18" charset="0"/>
                      </a:rPr>
                      <m:t>𝑎</m:t>
                    </m:r>
                  </m:oMath>
                </a14:m>
                <a:r>
                  <a:rPr lang="en-US"/>
                  <a:t> càng gần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nên </a:t>
                </a:r>
                <a14:m>
                  <m:oMath xmlns:m="http://schemas.openxmlformats.org/officeDocument/2006/math">
                    <m:r>
                      <a:rPr lang="en-US" i="1">
                        <a:latin typeface="Cambria Math" panose="02040503050406030204" pitchFamily="18" charset="0"/>
                      </a:rPr>
                      <m:t>𝑑</m:t>
                    </m:r>
                  </m:oMath>
                </a14:m>
                <a:r>
                  <a:rPr lang="en-US"/>
                  <a:t> được gọi là độ chính xác của số gần đúng.</a:t>
                </a:r>
                <a:endParaRPr lang="vi-VN"/>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838200" y="5714999"/>
                <a:ext cx="22707600" cy="6896101"/>
              </a:xfrm>
              <a:prstGeom prst="rect">
                <a:avLst/>
              </a:prstGeom>
              <a:blipFill>
                <a:blip r:embed="rId4"/>
                <a:stretch>
                  <a:fillRect l="-1207" t="-2822" r="-402"/>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989047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up)">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3108</TotalTime>
  <Words>1402</Words>
  <Application>Microsoft Office PowerPoint</Application>
  <PresentationFormat>Custom</PresentationFormat>
  <Paragraphs>103</Paragraphs>
  <Slides>12</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Yu Gothic UI Semilight</vt:lpstr>
      <vt:lpstr>Arial</vt:lpstr>
      <vt:lpstr>Bahnschrift SemiBold SemiConden</vt:lpstr>
      <vt:lpstr>Calibri</vt:lpstr>
      <vt:lpstr>Cambria Math</vt:lpstr>
      <vt:lpstr>Tahoma</vt:lpstr>
      <vt:lpstr>Times New Roman</vt:lpstr>
      <vt:lpstr>Tomaho</vt:lpstr>
      <vt:lpstr>Office Theme</vt:lpstr>
      <vt:lpstr>1_Office Theme</vt:lpstr>
      <vt:lpstr>PowerPoint Presentation</vt:lpstr>
      <vt:lpstr>PowerPoint Presentation</vt:lpstr>
      <vt:lpstr>§12. SỐ GẦN ĐÚNG VÀ SAI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BINH</dc:creator>
  <dc:description>9Slide.vn</dc:description>
  <cp:lastModifiedBy>Trần Kim Thoa</cp:lastModifiedBy>
  <cp:revision>334</cp:revision>
  <dcterms:created xsi:type="dcterms:W3CDTF">2013-08-31T11:42:51Z</dcterms:created>
  <dcterms:modified xsi:type="dcterms:W3CDTF">2024-10-02T02:02:33Z</dcterms:modified>
  <cp:category>9Slide.vn</cp:category>
</cp:coreProperties>
</file>