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6" r:id="rId2"/>
    <p:sldMasterId id="2147483730" r:id="rId3"/>
    <p:sldMasterId id="2147483742" r:id="rId4"/>
  </p:sldMasterIdLst>
  <p:notesMasterIdLst>
    <p:notesMasterId r:id="rId35"/>
  </p:notesMasterIdLst>
  <p:handoutMasterIdLst>
    <p:handoutMasterId r:id="rId36"/>
  </p:handoutMasterIdLst>
  <p:sldIdLst>
    <p:sldId id="473" r:id="rId5"/>
    <p:sldId id="261" r:id="rId6"/>
    <p:sldId id="273" r:id="rId7"/>
    <p:sldId id="428" r:id="rId8"/>
    <p:sldId id="257" r:id="rId9"/>
    <p:sldId id="395" r:id="rId10"/>
    <p:sldId id="2007578067" r:id="rId11"/>
    <p:sldId id="373" r:id="rId12"/>
    <p:sldId id="389" r:id="rId13"/>
    <p:sldId id="478" r:id="rId14"/>
    <p:sldId id="479" r:id="rId15"/>
    <p:sldId id="414" r:id="rId16"/>
    <p:sldId id="480" r:id="rId17"/>
    <p:sldId id="417" r:id="rId18"/>
    <p:sldId id="264" r:id="rId19"/>
    <p:sldId id="2007578070" r:id="rId20"/>
    <p:sldId id="2007578065" r:id="rId21"/>
    <p:sldId id="265" r:id="rId22"/>
    <p:sldId id="2007578039" r:id="rId23"/>
    <p:sldId id="421" r:id="rId24"/>
    <p:sldId id="2007578046" r:id="rId25"/>
    <p:sldId id="420" r:id="rId26"/>
    <p:sldId id="429" r:id="rId27"/>
    <p:sldId id="2007578044" r:id="rId28"/>
    <p:sldId id="287" r:id="rId29"/>
    <p:sldId id="476" r:id="rId30"/>
    <p:sldId id="256" r:id="rId31"/>
    <p:sldId id="475" r:id="rId32"/>
    <p:sldId id="477" r:id="rId33"/>
    <p:sldId id="296" r:id="rId34"/>
  </p:sldIdLst>
  <p:sldSz cx="12192000" cy="6858000"/>
  <p:notesSz cx="6858000" cy="9144000"/>
  <p:embeddedFontLst>
    <p:embeddedFont>
      <p:font typeface="맑은 고딕" panose="020B0503020000020004" pitchFamily="34" charset="-127"/>
      <p:regular r:id="rId37"/>
      <p:bold r:id="rId38"/>
    </p:embeddedFont>
    <p:embeddedFont>
      <p:font typeface="Cambria" panose="02040503050406030204" pitchFamily="18" charset="0"/>
      <p:regular r:id="rId39"/>
      <p:bold r:id="rId40"/>
      <p:italic r:id="rId41"/>
      <p:boldItalic r:id="rId42"/>
    </p:embeddedFont>
    <p:embeddedFont>
      <p:font typeface="Cambria Math" panose="02040503050406030204" pitchFamily="18" charset="0"/>
      <p:regular r:id="rId43"/>
    </p:embeddedFont>
    <p:embeddedFont>
      <p:font typeface="Nunito" pitchFamily="2"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Tahoma" panose="020B0604030504040204" pitchFamily="34" charset="0"/>
      <p:regular r:id="rId52"/>
      <p:bold r:id="rId53"/>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00"/>
    <a:srgbClr val="39B398"/>
    <a:srgbClr val="3180EA"/>
    <a:srgbClr val="F44738"/>
    <a:srgbClr val="FF8C01"/>
    <a:srgbClr val="042A3E"/>
    <a:srgbClr val="FFD333"/>
    <a:srgbClr val="9FD3DF"/>
    <a:srgbClr val="FFA3AB"/>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9" d="100"/>
          <a:sy n="69" d="100"/>
        </p:scale>
        <p:origin x="822"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51CA1-EA49-4771-98E7-F03C7109E42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81593AD-6457-4045-8AAE-220E0F0BEF61}">
      <dgm:prSet custT="1"/>
      <dgm:spPr>
        <a:solidFill>
          <a:schemeClr val="accent4">
            <a:lumMod val="40000"/>
            <a:lumOff val="60000"/>
          </a:schemeClr>
        </a:solidFill>
      </dgm:spPr>
      <dgm:t>
        <a:bodyPr/>
        <a:lstStyle/>
        <a:p>
          <a:pPr rtl="0"/>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10: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Định</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luật</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Charles</a:t>
          </a:r>
        </a:p>
      </dgm:t>
    </dgm:pt>
    <dgm:pt modelId="{419F116A-66D6-48B9-927A-F46D370868D8}" type="parTrans" cxnId="{AD7AE873-5B8A-4CFC-BB1E-1FCA6B4EBBB4}">
      <dgm:prSet/>
      <dgm:spPr/>
      <dgm:t>
        <a:bodyPr/>
        <a:lstStyle/>
        <a:p>
          <a:endParaRPr lang="en-US" sz="2800" b="1">
            <a:latin typeface="Times New Roman" panose="02020603050405020304" pitchFamily="18" charset="0"/>
            <a:cs typeface="Times New Roman" panose="02020603050405020304" pitchFamily="18" charset="0"/>
          </a:endParaRPr>
        </a:p>
      </dgm:t>
    </dgm:pt>
    <dgm:pt modelId="{FBB37FA6-C384-4B7E-B0D1-547654FB97CF}" type="sibTrans" cxnId="{AD7AE873-5B8A-4CFC-BB1E-1FCA6B4EBBB4}">
      <dgm:prSet/>
      <dgm:spPr/>
      <dgm:t>
        <a:bodyPr/>
        <a:lstStyle/>
        <a:p>
          <a:endParaRPr lang="en-US" sz="2800" b="1">
            <a:latin typeface="Times New Roman" panose="02020603050405020304" pitchFamily="18" charset="0"/>
            <a:cs typeface="Times New Roman" panose="02020603050405020304" pitchFamily="18" charset="0"/>
          </a:endParaRPr>
        </a:p>
      </dgm:t>
    </dgm:pt>
    <dgm:pt modelId="{36771B93-37E8-4944-B77F-0CE51D482B76}">
      <dgm:prSet custT="1"/>
      <dgm:spPr>
        <a:solidFill>
          <a:srgbClr val="FFFF00"/>
        </a:solidFill>
      </dgm:spPr>
      <dgm:t>
        <a:bodyPr/>
        <a:lstStyle/>
        <a:p>
          <a:pPr rtl="0"/>
          <a:r>
            <a:rPr lang="en-US" sz="28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Quá trình </a:t>
          </a:r>
          <a:r>
            <a:rPr lang="en-US" sz="28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đẳng</a:t>
          </a:r>
          <a:r>
            <a:rPr lang="en-US" sz="28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áp</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endParaRPr>
        </a:p>
      </dgm:t>
    </dgm:pt>
    <dgm:pt modelId="{6DE9E191-52FD-4DCB-96D5-4645571413CF}" type="parTrans" cxnId="{F9E06AAD-FDA5-493D-8CCC-13E3ADD36749}">
      <dgm:prSet/>
      <dgm:spPr/>
      <dgm:t>
        <a:bodyPr/>
        <a:lstStyle/>
        <a:p>
          <a:endParaRPr lang="en-US" sz="2800" b="1">
            <a:latin typeface="Times New Roman" panose="02020603050405020304" pitchFamily="18" charset="0"/>
            <a:cs typeface="Times New Roman" panose="02020603050405020304" pitchFamily="18" charset="0"/>
          </a:endParaRPr>
        </a:p>
      </dgm:t>
    </dgm:pt>
    <dgm:pt modelId="{03E195FB-643F-41F7-971E-3722131417B9}" type="sibTrans" cxnId="{F9E06AAD-FDA5-493D-8CCC-13E3ADD36749}">
      <dgm:prSet/>
      <dgm:spPr/>
      <dgm:t>
        <a:bodyPr/>
        <a:lstStyle/>
        <a:p>
          <a:endParaRPr lang="en-US" sz="2800" b="1">
            <a:latin typeface="Times New Roman" panose="02020603050405020304" pitchFamily="18" charset="0"/>
            <a:cs typeface="Times New Roman" panose="02020603050405020304" pitchFamily="18" charset="0"/>
          </a:endParaRPr>
        </a:p>
      </dgm:t>
    </dgm:pt>
    <dgm:pt modelId="{070C36C1-A908-4225-914A-2F1D71C18644}">
      <dgm:prSet custT="1"/>
      <dgm:spPr>
        <a:solidFill>
          <a:schemeClr val="accent2">
            <a:lumMod val="40000"/>
            <a:lumOff val="60000"/>
          </a:schemeClr>
        </a:solidFill>
      </dgm:spPr>
      <dgm:t>
        <a:bodyPr/>
        <a:lstStyle/>
        <a:p>
          <a:pPr rtl="0"/>
          <a:r>
            <a:rPr lang="en-US" sz="2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Định </a:t>
          </a:r>
          <a:r>
            <a:rPr lang="en-US" sz="2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luật</a:t>
          </a:r>
          <a:r>
            <a:rPr lang="en-US" sz="2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Charles</a:t>
          </a:r>
        </a:p>
      </dgm:t>
    </dgm:pt>
    <dgm:pt modelId="{88249A5C-1F8E-406D-8E99-93C2B5D0996D}" type="parTrans" cxnId="{C9CE4EDE-772F-4D66-B5B9-15E5913EDE34}">
      <dgm:prSet/>
      <dgm:spPr/>
      <dgm:t>
        <a:bodyPr/>
        <a:lstStyle/>
        <a:p>
          <a:endParaRPr lang="en-US" sz="2800" b="1">
            <a:latin typeface="Times New Roman" panose="02020603050405020304" pitchFamily="18" charset="0"/>
            <a:cs typeface="Times New Roman" panose="02020603050405020304" pitchFamily="18" charset="0"/>
          </a:endParaRPr>
        </a:p>
      </dgm:t>
    </dgm:pt>
    <dgm:pt modelId="{D8A138DF-5FE5-4663-9D1E-97FAE7C77909}" type="sibTrans" cxnId="{C9CE4EDE-772F-4D66-B5B9-15E5913EDE34}">
      <dgm:prSet/>
      <dgm:spPr/>
      <dgm:t>
        <a:bodyPr/>
        <a:lstStyle/>
        <a:p>
          <a:endParaRPr lang="en-US" sz="2800" b="1">
            <a:latin typeface="Times New Roman" panose="02020603050405020304" pitchFamily="18" charset="0"/>
            <a:cs typeface="Times New Roman" panose="02020603050405020304" pitchFamily="18" charset="0"/>
          </a:endParaRPr>
        </a:p>
      </dgm:t>
    </dgm:pt>
    <dgm:pt modelId="{A72D3662-A11A-4A85-840B-AA312218A1B2}">
      <dgm:prSet custT="1"/>
      <dgm:spPr>
        <a:solidFill>
          <a:srgbClr val="92D050"/>
        </a:solidFill>
      </dgm:spPr>
      <dgm:t>
        <a:bodyPr/>
        <a:lstStyle/>
        <a:p>
          <a:pPr rtl="0"/>
          <a:r>
            <a:rPr lang="en-US" sz="2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Đường </a:t>
          </a:r>
          <a:r>
            <a:rPr lang="en-US" sz="2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đẳng</a:t>
          </a:r>
          <a:r>
            <a:rPr lang="en-US" sz="2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áp</a:t>
          </a:r>
          <a:endParaRPr lang="en-US" sz="28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gm:t>
    </dgm:pt>
    <dgm:pt modelId="{2593C3C1-A680-4E32-B7CA-45995A4D1F03}" type="parTrans" cxnId="{4D8141F8-CB8B-4FE3-8207-BD92AB1C13B7}">
      <dgm:prSet/>
      <dgm:spPr/>
      <dgm:t>
        <a:bodyPr/>
        <a:lstStyle/>
        <a:p>
          <a:endParaRPr lang="en-US" sz="2800" b="1">
            <a:latin typeface="Times New Roman" panose="02020603050405020304" pitchFamily="18" charset="0"/>
            <a:cs typeface="Times New Roman" panose="02020603050405020304" pitchFamily="18" charset="0"/>
          </a:endParaRPr>
        </a:p>
      </dgm:t>
    </dgm:pt>
    <dgm:pt modelId="{DB3B47F5-B819-4ECB-8858-462605FA011D}" type="sibTrans" cxnId="{4D8141F8-CB8B-4FE3-8207-BD92AB1C13B7}">
      <dgm:prSet/>
      <dgm:spPr/>
      <dgm:t>
        <a:bodyPr/>
        <a:lstStyle/>
        <a:p>
          <a:endParaRPr lang="en-US" sz="2800" b="1">
            <a:latin typeface="Times New Roman" panose="02020603050405020304" pitchFamily="18" charset="0"/>
            <a:cs typeface="Times New Roman" panose="02020603050405020304" pitchFamily="18" charset="0"/>
          </a:endParaRPr>
        </a:p>
      </dgm:t>
    </dgm:pt>
    <dgm:pt modelId="{ACF1871E-7961-4B6F-A5C2-405510C3618D}" type="pres">
      <dgm:prSet presAssocID="{AEB51CA1-EA49-4771-98E7-F03C7109E42C}" presName="hierChild1" presStyleCnt="0">
        <dgm:presLayoutVars>
          <dgm:orgChart val="1"/>
          <dgm:chPref val="1"/>
          <dgm:dir/>
          <dgm:animOne val="branch"/>
          <dgm:animLvl val="lvl"/>
          <dgm:resizeHandles/>
        </dgm:presLayoutVars>
      </dgm:prSet>
      <dgm:spPr/>
    </dgm:pt>
    <dgm:pt modelId="{137E90E9-9861-4CD4-8A21-20393834BB96}" type="pres">
      <dgm:prSet presAssocID="{081593AD-6457-4045-8AAE-220E0F0BEF61}" presName="hierRoot1" presStyleCnt="0">
        <dgm:presLayoutVars>
          <dgm:hierBranch val="init"/>
        </dgm:presLayoutVars>
      </dgm:prSet>
      <dgm:spPr/>
    </dgm:pt>
    <dgm:pt modelId="{49954DBC-2929-47C8-BBDB-3855CA6D1D42}" type="pres">
      <dgm:prSet presAssocID="{081593AD-6457-4045-8AAE-220E0F0BEF61}" presName="rootComposite1" presStyleCnt="0"/>
      <dgm:spPr/>
    </dgm:pt>
    <dgm:pt modelId="{6DE3BE5D-C977-46D5-A743-5EA9F00A7605}" type="pres">
      <dgm:prSet presAssocID="{081593AD-6457-4045-8AAE-220E0F0BEF61}" presName="rootText1" presStyleLbl="node0" presStyleIdx="0" presStyleCnt="1" custScaleX="239447" custLinFactNeighborX="3996" custLinFactNeighborY="-42089">
        <dgm:presLayoutVars>
          <dgm:chPref val="3"/>
        </dgm:presLayoutVars>
      </dgm:prSet>
      <dgm:spPr/>
    </dgm:pt>
    <dgm:pt modelId="{0E707AE5-48C5-4DE7-A276-9C5C15E0FAC7}" type="pres">
      <dgm:prSet presAssocID="{081593AD-6457-4045-8AAE-220E0F0BEF61}" presName="rootConnector1" presStyleLbl="node1" presStyleIdx="0" presStyleCnt="0"/>
      <dgm:spPr/>
    </dgm:pt>
    <dgm:pt modelId="{CCC6A802-C089-42BA-8DBA-5C01808867E2}" type="pres">
      <dgm:prSet presAssocID="{081593AD-6457-4045-8AAE-220E0F0BEF61}" presName="hierChild2" presStyleCnt="0"/>
      <dgm:spPr/>
    </dgm:pt>
    <dgm:pt modelId="{A930F3B1-E86F-4A71-B590-DDD1BD5A32E6}" type="pres">
      <dgm:prSet presAssocID="{6DE9E191-52FD-4DCB-96D5-4645571413CF}" presName="Name37" presStyleLbl="parChTrans1D2" presStyleIdx="0" presStyleCnt="3"/>
      <dgm:spPr/>
    </dgm:pt>
    <dgm:pt modelId="{78714346-ABEC-4E31-A5BE-49524C5DE837}" type="pres">
      <dgm:prSet presAssocID="{36771B93-37E8-4944-B77F-0CE51D482B76}" presName="hierRoot2" presStyleCnt="0">
        <dgm:presLayoutVars>
          <dgm:hierBranch val="init"/>
        </dgm:presLayoutVars>
      </dgm:prSet>
      <dgm:spPr/>
    </dgm:pt>
    <dgm:pt modelId="{C5131DD8-C425-4A6B-818C-D54744626F01}" type="pres">
      <dgm:prSet presAssocID="{36771B93-37E8-4944-B77F-0CE51D482B76}" presName="rootComposite" presStyleCnt="0"/>
      <dgm:spPr/>
    </dgm:pt>
    <dgm:pt modelId="{80DE2B06-D16D-4402-AEE4-FCDCE43BA55F}" type="pres">
      <dgm:prSet presAssocID="{36771B93-37E8-4944-B77F-0CE51D482B76}" presName="rootText" presStyleLbl="node2" presStyleIdx="0" presStyleCnt="3" custScaleX="169326" custLinFactNeighborX="-50179" custLinFactNeighborY="-7038">
        <dgm:presLayoutVars>
          <dgm:chPref val="3"/>
        </dgm:presLayoutVars>
      </dgm:prSet>
      <dgm:spPr/>
    </dgm:pt>
    <dgm:pt modelId="{BE190053-D020-49DC-BC64-9EF73BA42545}" type="pres">
      <dgm:prSet presAssocID="{36771B93-37E8-4944-B77F-0CE51D482B76}" presName="rootConnector" presStyleLbl="node2" presStyleIdx="0" presStyleCnt="3"/>
      <dgm:spPr/>
    </dgm:pt>
    <dgm:pt modelId="{6A9325BA-FCE6-4E0A-A356-C9BA921695F3}" type="pres">
      <dgm:prSet presAssocID="{36771B93-37E8-4944-B77F-0CE51D482B76}" presName="hierChild4" presStyleCnt="0"/>
      <dgm:spPr/>
    </dgm:pt>
    <dgm:pt modelId="{7967C253-85E9-475A-A0FA-E150747A447A}" type="pres">
      <dgm:prSet presAssocID="{36771B93-37E8-4944-B77F-0CE51D482B76}" presName="hierChild5" presStyleCnt="0"/>
      <dgm:spPr/>
    </dgm:pt>
    <dgm:pt modelId="{7ABA1B38-E155-4952-B693-59C4AD1A5208}" type="pres">
      <dgm:prSet presAssocID="{88249A5C-1F8E-406D-8E99-93C2B5D0996D}" presName="Name37" presStyleLbl="parChTrans1D2" presStyleIdx="1" presStyleCnt="3"/>
      <dgm:spPr/>
    </dgm:pt>
    <dgm:pt modelId="{3B42C871-A630-46D5-B41D-2BD8F69A4651}" type="pres">
      <dgm:prSet presAssocID="{070C36C1-A908-4225-914A-2F1D71C18644}" presName="hierRoot2" presStyleCnt="0">
        <dgm:presLayoutVars>
          <dgm:hierBranch val="init"/>
        </dgm:presLayoutVars>
      </dgm:prSet>
      <dgm:spPr/>
    </dgm:pt>
    <dgm:pt modelId="{49919E35-174A-419A-985A-70B767C993D7}" type="pres">
      <dgm:prSet presAssocID="{070C36C1-A908-4225-914A-2F1D71C18644}" presName="rootComposite" presStyleCnt="0"/>
      <dgm:spPr/>
    </dgm:pt>
    <dgm:pt modelId="{53A75801-0CBB-4181-B0FA-867E3B56839F}" type="pres">
      <dgm:prSet presAssocID="{070C36C1-A908-4225-914A-2F1D71C18644}" presName="rootText" presStyleLbl="node2" presStyleIdx="1" presStyleCnt="3" custScaleX="165825" custLinFactNeighborX="-17117" custLinFactNeighborY="3996">
        <dgm:presLayoutVars>
          <dgm:chPref val="3"/>
        </dgm:presLayoutVars>
      </dgm:prSet>
      <dgm:spPr/>
    </dgm:pt>
    <dgm:pt modelId="{F9D1D004-75A5-41D6-AD46-D2D993A33D0F}" type="pres">
      <dgm:prSet presAssocID="{070C36C1-A908-4225-914A-2F1D71C18644}" presName="rootConnector" presStyleLbl="node2" presStyleIdx="1" presStyleCnt="3"/>
      <dgm:spPr/>
    </dgm:pt>
    <dgm:pt modelId="{AFAF75E1-C920-4C1C-BCC1-1F46FF4D1DA0}" type="pres">
      <dgm:prSet presAssocID="{070C36C1-A908-4225-914A-2F1D71C18644}" presName="hierChild4" presStyleCnt="0"/>
      <dgm:spPr/>
    </dgm:pt>
    <dgm:pt modelId="{56673E4B-209D-4019-82EB-991379A8CEC6}" type="pres">
      <dgm:prSet presAssocID="{070C36C1-A908-4225-914A-2F1D71C18644}" presName="hierChild5" presStyleCnt="0"/>
      <dgm:spPr/>
    </dgm:pt>
    <dgm:pt modelId="{CE3956DF-FFF7-40BC-9061-B9EBA2AEE3A8}" type="pres">
      <dgm:prSet presAssocID="{2593C3C1-A680-4E32-B7CA-45995A4D1F03}" presName="Name37" presStyleLbl="parChTrans1D2" presStyleIdx="2" presStyleCnt="3"/>
      <dgm:spPr/>
    </dgm:pt>
    <dgm:pt modelId="{7890EED7-141C-4028-89F4-FE4C75E02161}" type="pres">
      <dgm:prSet presAssocID="{A72D3662-A11A-4A85-840B-AA312218A1B2}" presName="hierRoot2" presStyleCnt="0">
        <dgm:presLayoutVars>
          <dgm:hierBranch val="init"/>
        </dgm:presLayoutVars>
      </dgm:prSet>
      <dgm:spPr/>
    </dgm:pt>
    <dgm:pt modelId="{4AA58BB7-BC41-4727-AACB-8A677525A5CC}" type="pres">
      <dgm:prSet presAssocID="{A72D3662-A11A-4A85-840B-AA312218A1B2}" presName="rootComposite" presStyleCnt="0"/>
      <dgm:spPr/>
    </dgm:pt>
    <dgm:pt modelId="{B80AB4DC-8C7D-4548-A56A-DC52A07D5FF3}" type="pres">
      <dgm:prSet presAssocID="{A72D3662-A11A-4A85-840B-AA312218A1B2}" presName="rootText" presStyleLbl="node2" presStyleIdx="2" presStyleCnt="3" custScaleX="155222" custLinFactNeighborX="43850" custLinFactNeighborY="3308">
        <dgm:presLayoutVars>
          <dgm:chPref val="3"/>
        </dgm:presLayoutVars>
      </dgm:prSet>
      <dgm:spPr/>
    </dgm:pt>
    <dgm:pt modelId="{770AD93D-290B-424F-8618-8A8151BE2BF1}" type="pres">
      <dgm:prSet presAssocID="{A72D3662-A11A-4A85-840B-AA312218A1B2}" presName="rootConnector" presStyleLbl="node2" presStyleIdx="2" presStyleCnt="3"/>
      <dgm:spPr/>
    </dgm:pt>
    <dgm:pt modelId="{CA7330E2-C7DC-4019-9567-3095643C72B7}" type="pres">
      <dgm:prSet presAssocID="{A72D3662-A11A-4A85-840B-AA312218A1B2}" presName="hierChild4" presStyleCnt="0"/>
      <dgm:spPr/>
    </dgm:pt>
    <dgm:pt modelId="{9019E8A2-0B5B-47C1-BFB1-6042726DED8E}" type="pres">
      <dgm:prSet presAssocID="{A72D3662-A11A-4A85-840B-AA312218A1B2}" presName="hierChild5" presStyleCnt="0"/>
      <dgm:spPr/>
    </dgm:pt>
    <dgm:pt modelId="{0AC322C2-425D-48B1-B9A3-6DEAB837476B}" type="pres">
      <dgm:prSet presAssocID="{081593AD-6457-4045-8AAE-220E0F0BEF61}" presName="hierChild3" presStyleCnt="0"/>
      <dgm:spPr/>
    </dgm:pt>
  </dgm:ptLst>
  <dgm:cxnLst>
    <dgm:cxn modelId="{1BBC360A-9BFF-4F0F-8754-C481554C3AEB}" type="presOf" srcId="{A72D3662-A11A-4A85-840B-AA312218A1B2}" destId="{770AD93D-290B-424F-8618-8A8151BE2BF1}" srcOrd="1" destOrd="0" presId="urn:microsoft.com/office/officeart/2005/8/layout/orgChart1"/>
    <dgm:cxn modelId="{FE0F2C2C-33CA-4B4F-AEC5-C495194B0476}" type="presOf" srcId="{36771B93-37E8-4944-B77F-0CE51D482B76}" destId="{80DE2B06-D16D-4402-AEE4-FCDCE43BA55F}" srcOrd="0" destOrd="0" presId="urn:microsoft.com/office/officeart/2005/8/layout/orgChart1"/>
    <dgm:cxn modelId="{F20E012E-D6C8-4417-9F73-18B1DE636558}" type="presOf" srcId="{6DE9E191-52FD-4DCB-96D5-4645571413CF}" destId="{A930F3B1-E86F-4A71-B590-DDD1BD5A32E6}" srcOrd="0" destOrd="0" presId="urn:microsoft.com/office/officeart/2005/8/layout/orgChart1"/>
    <dgm:cxn modelId="{E6A7D95F-BEBD-4718-822E-0732D5EAB574}" type="presOf" srcId="{070C36C1-A908-4225-914A-2F1D71C18644}" destId="{53A75801-0CBB-4181-B0FA-867E3B56839F}" srcOrd="0" destOrd="0" presId="urn:microsoft.com/office/officeart/2005/8/layout/orgChart1"/>
    <dgm:cxn modelId="{2E1F5A45-6A1A-4960-BE2E-16AF7DCB4CB9}" type="presOf" srcId="{36771B93-37E8-4944-B77F-0CE51D482B76}" destId="{BE190053-D020-49DC-BC64-9EF73BA42545}" srcOrd="1" destOrd="0" presId="urn:microsoft.com/office/officeart/2005/8/layout/orgChart1"/>
    <dgm:cxn modelId="{7AAE7C4B-8D00-4AEB-8F7B-7215F7996B11}" type="presOf" srcId="{081593AD-6457-4045-8AAE-220E0F0BEF61}" destId="{0E707AE5-48C5-4DE7-A276-9C5C15E0FAC7}" srcOrd="1" destOrd="0" presId="urn:microsoft.com/office/officeart/2005/8/layout/orgChart1"/>
    <dgm:cxn modelId="{AD7AE873-5B8A-4CFC-BB1E-1FCA6B4EBBB4}" srcId="{AEB51CA1-EA49-4771-98E7-F03C7109E42C}" destId="{081593AD-6457-4045-8AAE-220E0F0BEF61}" srcOrd="0" destOrd="0" parTransId="{419F116A-66D6-48B9-927A-F46D370868D8}" sibTransId="{FBB37FA6-C384-4B7E-B0D1-547654FB97CF}"/>
    <dgm:cxn modelId="{20695181-B4B2-46C7-B8B4-871CDC00A48F}" type="presOf" srcId="{2593C3C1-A680-4E32-B7CA-45995A4D1F03}" destId="{CE3956DF-FFF7-40BC-9061-B9EBA2AEE3A8}" srcOrd="0" destOrd="0" presId="urn:microsoft.com/office/officeart/2005/8/layout/orgChart1"/>
    <dgm:cxn modelId="{B8D4EB84-43C8-4047-BAF1-B3CBD4CD81A1}" type="presOf" srcId="{88249A5C-1F8E-406D-8E99-93C2B5D0996D}" destId="{7ABA1B38-E155-4952-B693-59C4AD1A5208}" srcOrd="0" destOrd="0" presId="urn:microsoft.com/office/officeart/2005/8/layout/orgChart1"/>
    <dgm:cxn modelId="{20A56289-A2C3-4651-8635-9719BA7D7048}" type="presOf" srcId="{070C36C1-A908-4225-914A-2F1D71C18644}" destId="{F9D1D004-75A5-41D6-AD46-D2D993A33D0F}" srcOrd="1" destOrd="0" presId="urn:microsoft.com/office/officeart/2005/8/layout/orgChart1"/>
    <dgm:cxn modelId="{F9E06AAD-FDA5-493D-8CCC-13E3ADD36749}" srcId="{081593AD-6457-4045-8AAE-220E0F0BEF61}" destId="{36771B93-37E8-4944-B77F-0CE51D482B76}" srcOrd="0" destOrd="0" parTransId="{6DE9E191-52FD-4DCB-96D5-4645571413CF}" sibTransId="{03E195FB-643F-41F7-971E-3722131417B9}"/>
    <dgm:cxn modelId="{ACC004B6-AB21-4AF8-82E9-50703F465214}" type="presOf" srcId="{A72D3662-A11A-4A85-840B-AA312218A1B2}" destId="{B80AB4DC-8C7D-4548-A56A-DC52A07D5FF3}" srcOrd="0" destOrd="0" presId="urn:microsoft.com/office/officeart/2005/8/layout/orgChart1"/>
    <dgm:cxn modelId="{BB5264B7-0AB6-4A59-B2BB-CA6C7EF32FFC}" type="presOf" srcId="{081593AD-6457-4045-8AAE-220E0F0BEF61}" destId="{6DE3BE5D-C977-46D5-A743-5EA9F00A7605}" srcOrd="0" destOrd="0" presId="urn:microsoft.com/office/officeart/2005/8/layout/orgChart1"/>
    <dgm:cxn modelId="{C9CE4EDE-772F-4D66-B5B9-15E5913EDE34}" srcId="{081593AD-6457-4045-8AAE-220E0F0BEF61}" destId="{070C36C1-A908-4225-914A-2F1D71C18644}" srcOrd="1" destOrd="0" parTransId="{88249A5C-1F8E-406D-8E99-93C2B5D0996D}" sibTransId="{D8A138DF-5FE5-4663-9D1E-97FAE7C77909}"/>
    <dgm:cxn modelId="{EED344EB-A5EA-47C1-9E94-0BAC9B1E0357}" type="presOf" srcId="{AEB51CA1-EA49-4771-98E7-F03C7109E42C}" destId="{ACF1871E-7961-4B6F-A5C2-405510C3618D}" srcOrd="0" destOrd="0" presId="urn:microsoft.com/office/officeart/2005/8/layout/orgChart1"/>
    <dgm:cxn modelId="{4D8141F8-CB8B-4FE3-8207-BD92AB1C13B7}" srcId="{081593AD-6457-4045-8AAE-220E0F0BEF61}" destId="{A72D3662-A11A-4A85-840B-AA312218A1B2}" srcOrd="2" destOrd="0" parTransId="{2593C3C1-A680-4E32-B7CA-45995A4D1F03}" sibTransId="{DB3B47F5-B819-4ECB-8858-462605FA011D}"/>
    <dgm:cxn modelId="{EC1A6350-EBE8-4D41-887E-71FF827826E2}" type="presParOf" srcId="{ACF1871E-7961-4B6F-A5C2-405510C3618D}" destId="{137E90E9-9861-4CD4-8A21-20393834BB96}" srcOrd="0" destOrd="0" presId="urn:microsoft.com/office/officeart/2005/8/layout/orgChart1"/>
    <dgm:cxn modelId="{B767CFD8-8983-4D81-8A4C-A6F314385F06}" type="presParOf" srcId="{137E90E9-9861-4CD4-8A21-20393834BB96}" destId="{49954DBC-2929-47C8-BBDB-3855CA6D1D42}" srcOrd="0" destOrd="0" presId="urn:microsoft.com/office/officeart/2005/8/layout/orgChart1"/>
    <dgm:cxn modelId="{7B8A8014-6665-40E5-9213-25C95A05B809}" type="presParOf" srcId="{49954DBC-2929-47C8-BBDB-3855CA6D1D42}" destId="{6DE3BE5D-C977-46D5-A743-5EA9F00A7605}" srcOrd="0" destOrd="0" presId="urn:microsoft.com/office/officeart/2005/8/layout/orgChart1"/>
    <dgm:cxn modelId="{91C977A0-BFB2-44D2-8F58-30F0C9F185D0}" type="presParOf" srcId="{49954DBC-2929-47C8-BBDB-3855CA6D1D42}" destId="{0E707AE5-48C5-4DE7-A276-9C5C15E0FAC7}" srcOrd="1" destOrd="0" presId="urn:microsoft.com/office/officeart/2005/8/layout/orgChart1"/>
    <dgm:cxn modelId="{1F64923C-0605-47C0-8388-A724B30F1A77}" type="presParOf" srcId="{137E90E9-9861-4CD4-8A21-20393834BB96}" destId="{CCC6A802-C089-42BA-8DBA-5C01808867E2}" srcOrd="1" destOrd="0" presId="urn:microsoft.com/office/officeart/2005/8/layout/orgChart1"/>
    <dgm:cxn modelId="{EB35531C-5E4B-40D5-BC1D-CFB6D99929A2}" type="presParOf" srcId="{CCC6A802-C089-42BA-8DBA-5C01808867E2}" destId="{A930F3B1-E86F-4A71-B590-DDD1BD5A32E6}" srcOrd="0" destOrd="0" presId="urn:microsoft.com/office/officeart/2005/8/layout/orgChart1"/>
    <dgm:cxn modelId="{798D353E-055D-42C5-9014-FCF94A3701D4}" type="presParOf" srcId="{CCC6A802-C089-42BA-8DBA-5C01808867E2}" destId="{78714346-ABEC-4E31-A5BE-49524C5DE837}" srcOrd="1" destOrd="0" presId="urn:microsoft.com/office/officeart/2005/8/layout/orgChart1"/>
    <dgm:cxn modelId="{06F6D2C5-48C8-49AB-85EC-02998C7A0AA0}" type="presParOf" srcId="{78714346-ABEC-4E31-A5BE-49524C5DE837}" destId="{C5131DD8-C425-4A6B-818C-D54744626F01}" srcOrd="0" destOrd="0" presId="urn:microsoft.com/office/officeart/2005/8/layout/orgChart1"/>
    <dgm:cxn modelId="{99C576B9-073D-4857-A0D1-5AB7EAEE77C8}" type="presParOf" srcId="{C5131DD8-C425-4A6B-818C-D54744626F01}" destId="{80DE2B06-D16D-4402-AEE4-FCDCE43BA55F}" srcOrd="0" destOrd="0" presId="urn:microsoft.com/office/officeart/2005/8/layout/orgChart1"/>
    <dgm:cxn modelId="{D20B30CA-9B4C-403E-A14C-C25BF9F31C37}" type="presParOf" srcId="{C5131DD8-C425-4A6B-818C-D54744626F01}" destId="{BE190053-D020-49DC-BC64-9EF73BA42545}" srcOrd="1" destOrd="0" presId="urn:microsoft.com/office/officeart/2005/8/layout/orgChart1"/>
    <dgm:cxn modelId="{CE6DA7F5-7022-42A0-A06B-773560F0F0C7}" type="presParOf" srcId="{78714346-ABEC-4E31-A5BE-49524C5DE837}" destId="{6A9325BA-FCE6-4E0A-A356-C9BA921695F3}" srcOrd="1" destOrd="0" presId="urn:microsoft.com/office/officeart/2005/8/layout/orgChart1"/>
    <dgm:cxn modelId="{703F36A7-2A47-41B1-ACB1-9D19B1F2415D}" type="presParOf" srcId="{78714346-ABEC-4E31-A5BE-49524C5DE837}" destId="{7967C253-85E9-475A-A0FA-E150747A447A}" srcOrd="2" destOrd="0" presId="urn:microsoft.com/office/officeart/2005/8/layout/orgChart1"/>
    <dgm:cxn modelId="{499F47C0-4627-4124-9D8D-FD2D64614688}" type="presParOf" srcId="{CCC6A802-C089-42BA-8DBA-5C01808867E2}" destId="{7ABA1B38-E155-4952-B693-59C4AD1A5208}" srcOrd="2" destOrd="0" presId="urn:microsoft.com/office/officeart/2005/8/layout/orgChart1"/>
    <dgm:cxn modelId="{819E69B0-C620-409B-94FD-2454BFCF56A5}" type="presParOf" srcId="{CCC6A802-C089-42BA-8DBA-5C01808867E2}" destId="{3B42C871-A630-46D5-B41D-2BD8F69A4651}" srcOrd="3" destOrd="0" presId="urn:microsoft.com/office/officeart/2005/8/layout/orgChart1"/>
    <dgm:cxn modelId="{37D6FAA8-9946-4E72-83C1-4602C989740A}" type="presParOf" srcId="{3B42C871-A630-46D5-B41D-2BD8F69A4651}" destId="{49919E35-174A-419A-985A-70B767C993D7}" srcOrd="0" destOrd="0" presId="urn:microsoft.com/office/officeart/2005/8/layout/orgChart1"/>
    <dgm:cxn modelId="{B7998509-07FF-4914-92A4-D5B22C807198}" type="presParOf" srcId="{49919E35-174A-419A-985A-70B767C993D7}" destId="{53A75801-0CBB-4181-B0FA-867E3B56839F}" srcOrd="0" destOrd="0" presId="urn:microsoft.com/office/officeart/2005/8/layout/orgChart1"/>
    <dgm:cxn modelId="{FA9A6A2B-F618-4752-883C-B09D0AC7B953}" type="presParOf" srcId="{49919E35-174A-419A-985A-70B767C993D7}" destId="{F9D1D004-75A5-41D6-AD46-D2D993A33D0F}" srcOrd="1" destOrd="0" presId="urn:microsoft.com/office/officeart/2005/8/layout/orgChart1"/>
    <dgm:cxn modelId="{50D76FC1-23A2-4B5F-A6F7-38CD64467332}" type="presParOf" srcId="{3B42C871-A630-46D5-B41D-2BD8F69A4651}" destId="{AFAF75E1-C920-4C1C-BCC1-1F46FF4D1DA0}" srcOrd="1" destOrd="0" presId="urn:microsoft.com/office/officeart/2005/8/layout/orgChart1"/>
    <dgm:cxn modelId="{9BBA3A1C-5651-45A1-9754-9F071F8DEBA6}" type="presParOf" srcId="{3B42C871-A630-46D5-B41D-2BD8F69A4651}" destId="{56673E4B-209D-4019-82EB-991379A8CEC6}" srcOrd="2" destOrd="0" presId="urn:microsoft.com/office/officeart/2005/8/layout/orgChart1"/>
    <dgm:cxn modelId="{9F2416D8-1683-4FA3-9026-F35EDDF8F08D}" type="presParOf" srcId="{CCC6A802-C089-42BA-8DBA-5C01808867E2}" destId="{CE3956DF-FFF7-40BC-9061-B9EBA2AEE3A8}" srcOrd="4" destOrd="0" presId="urn:microsoft.com/office/officeart/2005/8/layout/orgChart1"/>
    <dgm:cxn modelId="{5E770A33-E888-4ADE-9646-8DDB69FA4120}" type="presParOf" srcId="{CCC6A802-C089-42BA-8DBA-5C01808867E2}" destId="{7890EED7-141C-4028-89F4-FE4C75E02161}" srcOrd="5" destOrd="0" presId="urn:microsoft.com/office/officeart/2005/8/layout/orgChart1"/>
    <dgm:cxn modelId="{FAB70F44-151C-4AEE-BECF-673AC4CC2907}" type="presParOf" srcId="{7890EED7-141C-4028-89F4-FE4C75E02161}" destId="{4AA58BB7-BC41-4727-AACB-8A677525A5CC}" srcOrd="0" destOrd="0" presId="urn:microsoft.com/office/officeart/2005/8/layout/orgChart1"/>
    <dgm:cxn modelId="{F8A4385A-5825-47D5-913D-FC5B1819A8B9}" type="presParOf" srcId="{4AA58BB7-BC41-4727-AACB-8A677525A5CC}" destId="{B80AB4DC-8C7D-4548-A56A-DC52A07D5FF3}" srcOrd="0" destOrd="0" presId="urn:microsoft.com/office/officeart/2005/8/layout/orgChart1"/>
    <dgm:cxn modelId="{9503877A-229E-404B-AC83-1948C5CD4EDF}" type="presParOf" srcId="{4AA58BB7-BC41-4727-AACB-8A677525A5CC}" destId="{770AD93D-290B-424F-8618-8A8151BE2BF1}" srcOrd="1" destOrd="0" presId="urn:microsoft.com/office/officeart/2005/8/layout/orgChart1"/>
    <dgm:cxn modelId="{40B849E8-3AC0-4BF4-9723-6B4108A5C089}" type="presParOf" srcId="{7890EED7-141C-4028-89F4-FE4C75E02161}" destId="{CA7330E2-C7DC-4019-9567-3095643C72B7}" srcOrd="1" destOrd="0" presId="urn:microsoft.com/office/officeart/2005/8/layout/orgChart1"/>
    <dgm:cxn modelId="{6848F115-21BC-4DD1-B03D-37D7468428A3}" type="presParOf" srcId="{7890EED7-141C-4028-89F4-FE4C75E02161}" destId="{9019E8A2-0B5B-47C1-BFB1-6042726DED8E}" srcOrd="2" destOrd="0" presId="urn:microsoft.com/office/officeart/2005/8/layout/orgChart1"/>
    <dgm:cxn modelId="{BE80E099-F48B-494C-B54A-E389BB6DBD1C}" type="presParOf" srcId="{137E90E9-9861-4CD4-8A21-20393834BB96}" destId="{0AC322C2-425D-48B1-B9A3-6DEAB837476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956DF-FFF7-40BC-9061-B9EBA2AEE3A8}">
      <dsp:nvSpPr>
        <dsp:cNvPr id="0" name=""/>
        <dsp:cNvSpPr/>
      </dsp:nvSpPr>
      <dsp:spPr>
        <a:xfrm>
          <a:off x="5899666" y="929767"/>
          <a:ext cx="4247727" cy="392967"/>
        </a:xfrm>
        <a:custGeom>
          <a:avLst/>
          <a:gdLst/>
          <a:ahLst/>
          <a:cxnLst/>
          <a:rect l="0" t="0" r="0" b="0"/>
          <a:pathLst>
            <a:path>
              <a:moveTo>
                <a:pt x="0" y="0"/>
              </a:moveTo>
              <a:lnTo>
                <a:pt x="0" y="197716"/>
              </a:lnTo>
              <a:lnTo>
                <a:pt x="4247727" y="197716"/>
              </a:lnTo>
              <a:lnTo>
                <a:pt x="4247727" y="3929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BA1B38-E155-4952-B693-59C4AD1A5208}">
      <dsp:nvSpPr>
        <dsp:cNvPr id="0" name=""/>
        <dsp:cNvSpPr/>
      </dsp:nvSpPr>
      <dsp:spPr>
        <a:xfrm>
          <a:off x="5638196" y="929767"/>
          <a:ext cx="261469" cy="392967"/>
        </a:xfrm>
        <a:custGeom>
          <a:avLst/>
          <a:gdLst/>
          <a:ahLst/>
          <a:cxnLst/>
          <a:rect l="0" t="0" r="0" b="0"/>
          <a:pathLst>
            <a:path>
              <a:moveTo>
                <a:pt x="261469" y="0"/>
              </a:moveTo>
              <a:lnTo>
                <a:pt x="261469" y="197716"/>
              </a:lnTo>
              <a:lnTo>
                <a:pt x="0" y="197716"/>
              </a:lnTo>
              <a:lnTo>
                <a:pt x="0" y="3929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30F3B1-E86F-4A71-B590-DDD1BD5A32E6}">
      <dsp:nvSpPr>
        <dsp:cNvPr id="0" name=""/>
        <dsp:cNvSpPr/>
      </dsp:nvSpPr>
      <dsp:spPr>
        <a:xfrm>
          <a:off x="1574338" y="929767"/>
          <a:ext cx="4325327" cy="326297"/>
        </a:xfrm>
        <a:custGeom>
          <a:avLst/>
          <a:gdLst/>
          <a:ahLst/>
          <a:cxnLst/>
          <a:rect l="0" t="0" r="0" b="0"/>
          <a:pathLst>
            <a:path>
              <a:moveTo>
                <a:pt x="4325327" y="0"/>
              </a:moveTo>
              <a:lnTo>
                <a:pt x="4325327" y="131046"/>
              </a:lnTo>
              <a:lnTo>
                <a:pt x="0" y="131046"/>
              </a:lnTo>
              <a:lnTo>
                <a:pt x="0" y="3262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E3BE5D-C977-46D5-A743-5EA9F00A7605}">
      <dsp:nvSpPr>
        <dsp:cNvPr id="0" name=""/>
        <dsp:cNvSpPr/>
      </dsp:nvSpPr>
      <dsp:spPr>
        <a:xfrm>
          <a:off x="3673365" y="0"/>
          <a:ext cx="4452601" cy="929767"/>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sz="280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10: </a:t>
          </a:r>
          <a:r>
            <a:rPr lang="en-US" sz="280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Định</a:t>
          </a:r>
          <a:r>
            <a:rPr lang="en-US" sz="280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luật</a:t>
          </a:r>
          <a:r>
            <a:rPr lang="en-US" sz="280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Charles</a:t>
          </a:r>
        </a:p>
      </dsp:txBody>
      <dsp:txXfrm>
        <a:off x="3673365" y="0"/>
        <a:ext cx="4452601" cy="929767"/>
      </dsp:txXfrm>
    </dsp:sp>
    <dsp:sp modelId="{80DE2B06-D16D-4402-AEE4-FCDCE43BA55F}">
      <dsp:nvSpPr>
        <dsp:cNvPr id="0" name=""/>
        <dsp:cNvSpPr/>
      </dsp:nvSpPr>
      <dsp:spPr>
        <a:xfrm>
          <a:off x="0" y="1256065"/>
          <a:ext cx="3148676" cy="929767"/>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Quá trình </a:t>
          </a:r>
          <a:r>
            <a:rPr lang="en-US" sz="2800" b="1" kern="1200"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đẳng</a:t>
          </a:r>
          <a:r>
            <a:rPr lang="en-US" sz="2800" b="1" kern="1200"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rPr>
            <a:t>áp</a:t>
          </a:r>
          <a:endParaRPr lang="en-US" sz="2800" b="1" kern="1200"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endParaRPr>
        </a:p>
      </dsp:txBody>
      <dsp:txXfrm>
        <a:off x="0" y="1256065"/>
        <a:ext cx="3148676" cy="929767"/>
      </dsp:txXfrm>
    </dsp:sp>
    <dsp:sp modelId="{53A75801-0CBB-4181-B0FA-867E3B56839F}">
      <dsp:nvSpPr>
        <dsp:cNvPr id="0" name=""/>
        <dsp:cNvSpPr/>
      </dsp:nvSpPr>
      <dsp:spPr>
        <a:xfrm>
          <a:off x="4096409" y="1322735"/>
          <a:ext cx="3083574" cy="929767"/>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Định </a:t>
          </a:r>
          <a:r>
            <a:rPr lang="en-US" sz="2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luật</a:t>
          </a:r>
          <a:r>
            <a:rPr lang="en-US" sz="2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Charles</a:t>
          </a:r>
        </a:p>
      </dsp:txBody>
      <dsp:txXfrm>
        <a:off x="4096409" y="1322735"/>
        <a:ext cx="3083574" cy="929767"/>
      </dsp:txXfrm>
    </dsp:sp>
    <dsp:sp modelId="{B80AB4DC-8C7D-4548-A56A-DC52A07D5FF3}">
      <dsp:nvSpPr>
        <dsp:cNvPr id="0" name=""/>
        <dsp:cNvSpPr/>
      </dsp:nvSpPr>
      <dsp:spPr>
        <a:xfrm>
          <a:off x="8704189" y="1322735"/>
          <a:ext cx="2886407" cy="92976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Đường </a:t>
          </a:r>
          <a:r>
            <a:rPr lang="en-US" sz="2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đẳng</a:t>
          </a:r>
          <a:r>
            <a:rPr lang="en-US" sz="2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800" b="1"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áp</a:t>
          </a:r>
          <a:endParaRPr lang="en-US" sz="2800" b="1"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a:off x="8704189" y="1322735"/>
        <a:ext cx="2886407" cy="92976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2024-11-03</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6.png"/><Relationship Id="rId4" Type="http://schemas.openxmlformats.org/officeDocument/2006/relationships/image" Target="../media/image2.svg"/><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5" Type="http://schemas.openxmlformats.org/officeDocument/2006/relationships/image" Target="../media/image10.png"/><Relationship Id="rId10" Type="http://schemas.openxmlformats.org/officeDocument/2006/relationships/hyperlink" Target="http://www.pptmon.com/" TargetMode="External"/><Relationship Id="rId4" Type="http://schemas.openxmlformats.org/officeDocument/2006/relationships/image" Target="../media/image14.png"/><Relationship Id="rId9"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5" Type="http://schemas.openxmlformats.org/officeDocument/2006/relationships/image" Target="../media/image6.png"/><Relationship Id="rId10" Type="http://schemas.openxmlformats.org/officeDocument/2006/relationships/hyperlink" Target="http://www.pptmon.com/" TargetMode="External"/><Relationship Id="rId4" Type="http://schemas.openxmlformats.org/officeDocument/2006/relationships/image" Target="../media/image5.png"/><Relationship Id="rId9" Type="http://schemas.openxmlformats.org/officeDocument/2006/relationships/hyperlink" Target="https://pptmon.com/"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5" Type="http://schemas.openxmlformats.org/officeDocument/2006/relationships/image" Target="../media/image10.png"/><Relationship Id="rId10" Type="http://schemas.openxmlformats.org/officeDocument/2006/relationships/hyperlink" Target="http://www.pptmon.com/" TargetMode="External"/><Relationship Id="rId4" Type="http://schemas.openxmlformats.org/officeDocument/2006/relationships/image" Target="../media/image9.png"/><Relationship Id="rId9" Type="http://schemas.openxmlformats.org/officeDocument/2006/relationships/hyperlink" Target="https://pptmon.com/" TargetMode="Externa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5" Type="http://schemas.openxmlformats.org/officeDocument/2006/relationships/image" Target="../media/image14.png"/><Relationship Id="rId10" Type="http://schemas.openxmlformats.org/officeDocument/2006/relationships/hyperlink" Target="http://www.pptmon.com/" TargetMode="External"/><Relationship Id="rId4" Type="http://schemas.openxmlformats.org/officeDocument/2006/relationships/image" Target="../media/image13.png"/><Relationship Id="rId9" Type="http://schemas.openxmlformats.org/officeDocument/2006/relationships/hyperlink" Target="https://pptmon.com/"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2.svg"/><Relationship Id="rId9"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0.png"/><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35" name="Graphic 3">
            <a:hlinkClick r:id="rId2"/>
            <a:extLst>
              <a:ext uri="{FF2B5EF4-FFF2-40B4-BE49-F238E27FC236}">
                <a16:creationId xmlns:a16="http://schemas.microsoft.com/office/drawing/2014/main" id="{E17538F1-E498-4BF2-A7C4-84B4CD5EAED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37" name="TextBox 36">
            <a:hlinkClick r:id="rId5"/>
            <a:extLst>
              <a:ext uri="{FF2B5EF4-FFF2-40B4-BE49-F238E27FC236}">
                <a16:creationId xmlns:a16="http://schemas.microsoft.com/office/drawing/2014/main" id="{EB1376ED-4192-4D56-969C-375312947685}"/>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6BB30373-1D60-49A3-A5F5-3D5832A6589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495550"/>
            <a:ext cx="3543300" cy="4362450"/>
          </a:xfrm>
          <a:prstGeom prst="rect">
            <a:avLst/>
          </a:prstGeom>
        </p:spPr>
      </p:pic>
      <p:pic>
        <p:nvPicPr>
          <p:cNvPr id="6" name="그림 5">
            <a:extLst>
              <a:ext uri="{FF2B5EF4-FFF2-40B4-BE49-F238E27FC236}">
                <a16:creationId xmlns:a16="http://schemas.microsoft.com/office/drawing/2014/main" id="{68C32C2D-0CD4-42E3-A3DB-75DB755C8D2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829675" y="0"/>
            <a:ext cx="3362325" cy="3543300"/>
          </a:xfrm>
          <a:prstGeom prst="rect">
            <a:avLst/>
          </a:prstGeom>
        </p:spPr>
      </p:pic>
      <p:pic>
        <p:nvPicPr>
          <p:cNvPr id="8" name="그림 7">
            <a:extLst>
              <a:ext uri="{FF2B5EF4-FFF2-40B4-BE49-F238E27FC236}">
                <a16:creationId xmlns:a16="http://schemas.microsoft.com/office/drawing/2014/main" id="{9EAD9520-D6FF-436B-BA5F-E4A1876FE30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53186" y="3381375"/>
            <a:ext cx="5010150" cy="3476625"/>
          </a:xfrm>
          <a:prstGeom prst="rect">
            <a:avLst/>
          </a:prstGeom>
        </p:spPr>
      </p:pic>
      <p:pic>
        <p:nvPicPr>
          <p:cNvPr id="10" name="그림 9">
            <a:extLst>
              <a:ext uri="{FF2B5EF4-FFF2-40B4-BE49-F238E27FC236}">
                <a16:creationId xmlns:a16="http://schemas.microsoft.com/office/drawing/2014/main" id="{EE0CEF46-E89F-4A36-A9A2-9DC3D73B406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31800" y="327897"/>
            <a:ext cx="1704975" cy="2600325"/>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7" name="Graphic 3">
            <a:hlinkClick r:id="rId2"/>
            <a:extLst>
              <a:ext uri="{FF2B5EF4-FFF2-40B4-BE49-F238E27FC236}">
                <a16:creationId xmlns:a16="http://schemas.microsoft.com/office/drawing/2014/main" id="{3A34A7A3-C822-4D58-8D1A-8FE5DF65724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8" name="TextBox 7">
            <a:hlinkClick r:id="rId5"/>
            <a:extLst>
              <a:ext uri="{FF2B5EF4-FFF2-40B4-BE49-F238E27FC236}">
                <a16:creationId xmlns:a16="http://schemas.microsoft.com/office/drawing/2014/main" id="{310A3573-B5C4-4423-B72E-EDFF30768383}"/>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9" name="그림 8">
            <a:extLst>
              <a:ext uri="{FF2B5EF4-FFF2-40B4-BE49-F238E27FC236}">
                <a16:creationId xmlns:a16="http://schemas.microsoft.com/office/drawing/2014/main" id="{913DDA3F-476E-4F3E-9E6B-81B6F01803E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9818197" y="3935414"/>
            <a:ext cx="2373803" cy="2922586"/>
          </a:xfrm>
          <a:prstGeom prst="rect">
            <a:avLst/>
          </a:prstGeom>
        </p:spPr>
      </p:pic>
      <p:pic>
        <p:nvPicPr>
          <p:cNvPr id="10" name="그림 9">
            <a:extLst>
              <a:ext uri="{FF2B5EF4-FFF2-40B4-BE49-F238E27FC236}">
                <a16:creationId xmlns:a16="http://schemas.microsoft.com/office/drawing/2014/main" id="{36CFFEF9-138F-4C29-99C8-79C7BE60086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0" y="0"/>
            <a:ext cx="2252561" cy="2546096"/>
          </a:xfrm>
          <a:prstGeom prst="rect">
            <a:avLst/>
          </a:prstGeom>
        </p:spPr>
      </p:pic>
      <p:pic>
        <p:nvPicPr>
          <p:cNvPr id="11" name="그림 10">
            <a:extLst>
              <a:ext uri="{FF2B5EF4-FFF2-40B4-BE49-F238E27FC236}">
                <a16:creationId xmlns:a16="http://schemas.microsoft.com/office/drawing/2014/main" id="{A506C24C-D14F-46DA-90AB-651DF29ACB9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7529" y="5025339"/>
            <a:ext cx="1423006" cy="1646348"/>
          </a:xfrm>
          <a:prstGeom prst="rect">
            <a:avLst/>
          </a:prstGeom>
        </p:spPr>
      </p:pic>
      <p:pic>
        <p:nvPicPr>
          <p:cNvPr id="12" name="그림 11">
            <a:extLst>
              <a:ext uri="{FF2B5EF4-FFF2-40B4-BE49-F238E27FC236}">
                <a16:creationId xmlns:a16="http://schemas.microsoft.com/office/drawing/2014/main" id="{E9C2BD71-0110-416F-B940-520D593ECBF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flipH="1">
            <a:off x="9377895" y="1350123"/>
            <a:ext cx="3860621" cy="1767590"/>
          </a:xfrm>
          <a:prstGeom prst="rect">
            <a:avLst/>
          </a:prstGeom>
        </p:spPr>
      </p:pic>
    </p:spTree>
    <p:extLst>
      <p:ext uri="{BB962C8B-B14F-4D97-AF65-F5344CB8AC3E}">
        <p14:creationId xmlns:p14="http://schemas.microsoft.com/office/powerpoint/2010/main" val="3395479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7" name="Graphic 3">
            <a:hlinkClick r:id="rId2"/>
            <a:extLst>
              <a:ext uri="{FF2B5EF4-FFF2-40B4-BE49-F238E27FC236}">
                <a16:creationId xmlns:a16="http://schemas.microsoft.com/office/drawing/2014/main" id="{B060B77F-3A17-4485-B7D9-80E42D79942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8" name="TextBox 7">
            <a:hlinkClick r:id="rId5"/>
            <a:extLst>
              <a:ext uri="{FF2B5EF4-FFF2-40B4-BE49-F238E27FC236}">
                <a16:creationId xmlns:a16="http://schemas.microsoft.com/office/drawing/2014/main" id="{3A62C5F7-E157-4042-A5FA-16197FA9A8BE}"/>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0" name="그림 9">
            <a:extLst>
              <a:ext uri="{FF2B5EF4-FFF2-40B4-BE49-F238E27FC236}">
                <a16:creationId xmlns:a16="http://schemas.microsoft.com/office/drawing/2014/main" id="{F743E044-AF75-4CA9-B8A5-1B0ED90741B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10887678" y="315870"/>
            <a:ext cx="1142233" cy="1742065"/>
          </a:xfrm>
          <a:prstGeom prst="rect">
            <a:avLst/>
          </a:prstGeom>
        </p:spPr>
      </p:pic>
      <p:pic>
        <p:nvPicPr>
          <p:cNvPr id="11" name="그림 10">
            <a:extLst>
              <a:ext uri="{FF2B5EF4-FFF2-40B4-BE49-F238E27FC236}">
                <a16:creationId xmlns:a16="http://schemas.microsoft.com/office/drawing/2014/main" id="{CE75EAF2-0016-4616-A568-B9F3E85D38D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6200000" flipH="1" flipV="1">
            <a:off x="-998656" y="3692928"/>
            <a:ext cx="3822334" cy="1825021"/>
          </a:xfrm>
          <a:prstGeom prst="rect">
            <a:avLst/>
          </a:prstGeom>
        </p:spPr>
      </p:pic>
      <p:pic>
        <p:nvPicPr>
          <p:cNvPr id="13" name="그림 12">
            <a:extLst>
              <a:ext uri="{FF2B5EF4-FFF2-40B4-BE49-F238E27FC236}">
                <a16:creationId xmlns:a16="http://schemas.microsoft.com/office/drawing/2014/main" id="{CF23C297-E61E-4BFC-BF66-D15439E09A8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0"/>
            <a:ext cx="2252560" cy="2373803"/>
          </a:xfrm>
          <a:prstGeom prst="rect">
            <a:avLst/>
          </a:prstGeom>
        </p:spPr>
      </p:pic>
      <p:pic>
        <p:nvPicPr>
          <p:cNvPr id="17" name="그림 16">
            <a:extLst>
              <a:ext uri="{FF2B5EF4-FFF2-40B4-BE49-F238E27FC236}">
                <a16:creationId xmlns:a16="http://schemas.microsoft.com/office/drawing/2014/main" id="{37ECE80F-3190-4132-8685-4604B6A0020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flipV="1">
            <a:off x="9818196" y="4605439"/>
            <a:ext cx="2373804" cy="2252561"/>
          </a:xfrm>
          <a:prstGeom prst="rect">
            <a:avLst/>
          </a:prstGeom>
        </p:spPr>
      </p:pic>
    </p:spTree>
    <p:extLst>
      <p:ext uri="{BB962C8B-B14F-4D97-AF65-F5344CB8AC3E}">
        <p14:creationId xmlns:p14="http://schemas.microsoft.com/office/powerpoint/2010/main" val="3990784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7" name="Graphic 3">
            <a:hlinkClick r:id="rId2"/>
            <a:extLst>
              <a:ext uri="{FF2B5EF4-FFF2-40B4-BE49-F238E27FC236}">
                <a16:creationId xmlns:a16="http://schemas.microsoft.com/office/drawing/2014/main" id="{7242C4E6-2024-4F52-A28B-6DC11199AF5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8" name="TextBox 7">
            <a:hlinkClick r:id="rId5"/>
            <a:extLst>
              <a:ext uri="{FF2B5EF4-FFF2-40B4-BE49-F238E27FC236}">
                <a16:creationId xmlns:a16="http://schemas.microsoft.com/office/drawing/2014/main" id="{691EC31A-C1A2-4136-8232-81616AB8E8B2}"/>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0" name="그림 9">
            <a:extLst>
              <a:ext uri="{FF2B5EF4-FFF2-40B4-BE49-F238E27FC236}">
                <a16:creationId xmlns:a16="http://schemas.microsoft.com/office/drawing/2014/main" id="{7876B5AD-E590-4F97-A0AD-5E7F13AF018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8562950" y="4528865"/>
            <a:ext cx="3356507" cy="2329135"/>
          </a:xfrm>
          <a:prstGeom prst="rect">
            <a:avLst/>
          </a:prstGeom>
        </p:spPr>
      </p:pic>
      <p:pic>
        <p:nvPicPr>
          <p:cNvPr id="12" name="그림 11">
            <a:extLst>
              <a:ext uri="{FF2B5EF4-FFF2-40B4-BE49-F238E27FC236}">
                <a16:creationId xmlns:a16="http://schemas.microsoft.com/office/drawing/2014/main" id="{6371B041-E9A6-4DDB-AA20-AEEED999335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flipV="1">
            <a:off x="0" y="4605439"/>
            <a:ext cx="2373804" cy="2252561"/>
          </a:xfrm>
          <a:prstGeom prst="rect">
            <a:avLst/>
          </a:prstGeom>
        </p:spPr>
      </p:pic>
      <p:pic>
        <p:nvPicPr>
          <p:cNvPr id="13" name="그림 12">
            <a:extLst>
              <a:ext uri="{FF2B5EF4-FFF2-40B4-BE49-F238E27FC236}">
                <a16:creationId xmlns:a16="http://schemas.microsoft.com/office/drawing/2014/main" id="{2C39A36A-3106-4039-8C72-14631E98334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V="1">
            <a:off x="9818196" y="0"/>
            <a:ext cx="2373804" cy="2252561"/>
          </a:xfrm>
          <a:prstGeom prst="rect">
            <a:avLst/>
          </a:prstGeom>
        </p:spPr>
      </p:pic>
      <p:pic>
        <p:nvPicPr>
          <p:cNvPr id="17" name="그림 16">
            <a:extLst>
              <a:ext uri="{FF2B5EF4-FFF2-40B4-BE49-F238E27FC236}">
                <a16:creationId xmlns:a16="http://schemas.microsoft.com/office/drawing/2014/main" id="{FFA9FA48-72D5-4ACD-83CB-139357F5552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flipH="1" flipV="1">
            <a:off x="953867" y="-487573"/>
            <a:ext cx="1289001" cy="2775819"/>
          </a:xfrm>
          <a:prstGeom prst="rect">
            <a:avLst/>
          </a:prstGeom>
        </p:spPr>
      </p:pic>
    </p:spTree>
    <p:extLst>
      <p:ext uri="{BB962C8B-B14F-4D97-AF65-F5344CB8AC3E}">
        <p14:creationId xmlns:p14="http://schemas.microsoft.com/office/powerpoint/2010/main" val="2083185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ED04BB2C-FDB2-4BFB-A1FD-BA2B8D36A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0"/>
            <a:ext cx="2373803" cy="2922586"/>
          </a:xfrm>
          <a:prstGeom prst="rect">
            <a:avLst/>
          </a:prstGeom>
        </p:spPr>
      </p:pic>
      <p:pic>
        <p:nvPicPr>
          <p:cNvPr id="14" name="그림 13">
            <a:extLst>
              <a:ext uri="{FF2B5EF4-FFF2-40B4-BE49-F238E27FC236}">
                <a16:creationId xmlns:a16="http://schemas.microsoft.com/office/drawing/2014/main" id="{04CA15BA-D27C-4193-ADB7-C8A4F1E338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939439" y="4311904"/>
            <a:ext cx="2252561" cy="2546096"/>
          </a:xfrm>
          <a:prstGeom prst="rect">
            <a:avLst/>
          </a:prstGeom>
        </p:spPr>
      </p:pic>
      <p:pic>
        <p:nvPicPr>
          <p:cNvPr id="16" name="그림 15">
            <a:extLst>
              <a:ext uri="{FF2B5EF4-FFF2-40B4-BE49-F238E27FC236}">
                <a16:creationId xmlns:a16="http://schemas.microsoft.com/office/drawing/2014/main" id="{21F1F9B7-E42D-4280-B1C3-2D89108235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0581465" y="186313"/>
            <a:ext cx="1423006" cy="1646348"/>
          </a:xfrm>
          <a:prstGeom prst="rect">
            <a:avLst/>
          </a:prstGeom>
        </p:spPr>
      </p:pic>
      <p:pic>
        <p:nvPicPr>
          <p:cNvPr id="17" name="그림 16">
            <a:extLst>
              <a:ext uri="{FF2B5EF4-FFF2-40B4-BE49-F238E27FC236}">
                <a16:creationId xmlns:a16="http://schemas.microsoft.com/office/drawing/2014/main" id="{358E2540-559D-4015-A754-4A94016133C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flipV="1">
            <a:off x="-1046516" y="3740287"/>
            <a:ext cx="3860621" cy="1767590"/>
          </a:xfrm>
          <a:prstGeom prst="rect">
            <a:avLst/>
          </a:prstGeom>
        </p:spPr>
      </p:pic>
      <p:sp>
        <p:nvSpPr>
          <p:cNvPr id="11" name="그림 개체 틀 4">
            <a:extLst>
              <a:ext uri="{FF2B5EF4-FFF2-40B4-BE49-F238E27FC236}">
                <a16:creationId xmlns:a16="http://schemas.microsoft.com/office/drawing/2014/main" id="{F316FEBF-F795-4B79-8836-0BFD9F5509C5}"/>
              </a:ext>
            </a:extLst>
          </p:cNvPr>
          <p:cNvSpPr>
            <a:spLocks noGrp="1"/>
          </p:cNvSpPr>
          <p:nvPr userDrawn="1">
            <p:ph type="pic" sz="quarter" idx="12" hasCustomPrompt="1"/>
          </p:nvPr>
        </p:nvSpPr>
        <p:spPr>
          <a:xfrm>
            <a:off x="7213601" y="1110600"/>
            <a:ext cx="3488400" cy="4636800"/>
          </a:xfrm>
          <a:prstGeom prst="roundRect">
            <a:avLst>
              <a:gd name="adj" fmla="val 8416"/>
            </a:avLst>
          </a:prstGeom>
          <a:pattFill prst="pct10">
            <a:fgClr>
              <a:schemeClr val="bg1">
                <a:lumMod val="75000"/>
              </a:schemeClr>
            </a:fgClr>
            <a:bgClr>
              <a:schemeClr val="bg1">
                <a:lumMod val="95000"/>
              </a:schemeClr>
            </a:bgClr>
          </a:pattFill>
        </p:spPr>
        <p:txBody>
          <a:bodyPr bIns="468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Graphic 3">
            <a:hlinkClick r:id="rId6"/>
            <a:extLst>
              <a:ext uri="{FF2B5EF4-FFF2-40B4-BE49-F238E27FC236}">
                <a16:creationId xmlns:a16="http://schemas.microsoft.com/office/drawing/2014/main" id="{27C8769A-1CE8-40F3-BA2D-9F82BC89F41F}"/>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909"/>
          <a:stretch/>
        </p:blipFill>
        <p:spPr>
          <a:xfrm>
            <a:off x="5790242" y="6893903"/>
            <a:ext cx="2239204" cy="246221"/>
          </a:xfrm>
          <a:prstGeom prst="rect">
            <a:avLst/>
          </a:prstGeom>
        </p:spPr>
      </p:pic>
      <p:sp>
        <p:nvSpPr>
          <p:cNvPr id="10" name="TextBox 9">
            <a:hlinkClick r:id="rId9"/>
            <a:extLst>
              <a:ext uri="{FF2B5EF4-FFF2-40B4-BE49-F238E27FC236}">
                <a16:creationId xmlns:a16="http://schemas.microsoft.com/office/drawing/2014/main" id="{B1F7B842-9B46-449D-9658-0AF2FC674942}"/>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0"/>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633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6" name="Graphic 3">
            <a:hlinkClick r:id="rId2"/>
            <a:extLst>
              <a:ext uri="{FF2B5EF4-FFF2-40B4-BE49-F238E27FC236}">
                <a16:creationId xmlns:a16="http://schemas.microsoft.com/office/drawing/2014/main" id="{48DA38A6-A62E-4050-9712-7E745041110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17" name="TextBox 16">
            <a:hlinkClick r:id="rId5"/>
            <a:extLst>
              <a:ext uri="{FF2B5EF4-FFF2-40B4-BE49-F238E27FC236}">
                <a16:creationId xmlns:a16="http://schemas.microsoft.com/office/drawing/2014/main" id="{322121D1-A971-4C86-AAAC-8B647A04FAB3}"/>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3A7BB563-821F-48A5-9226-426277D2817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flipV="1">
            <a:off x="162089" y="315870"/>
            <a:ext cx="1142233" cy="1742065"/>
          </a:xfrm>
          <a:prstGeom prst="rect">
            <a:avLst/>
          </a:prstGeom>
        </p:spPr>
      </p:pic>
      <p:pic>
        <p:nvPicPr>
          <p:cNvPr id="14" name="그림 13">
            <a:extLst>
              <a:ext uri="{FF2B5EF4-FFF2-40B4-BE49-F238E27FC236}">
                <a16:creationId xmlns:a16="http://schemas.microsoft.com/office/drawing/2014/main" id="{15DD8BAF-090F-4651-8A89-9C7D76BA096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flipV="1">
            <a:off x="9368322" y="3692928"/>
            <a:ext cx="3822334" cy="1825021"/>
          </a:xfrm>
          <a:prstGeom prst="rect">
            <a:avLst/>
          </a:prstGeom>
        </p:spPr>
      </p:pic>
      <p:pic>
        <p:nvPicPr>
          <p:cNvPr id="15" name="그림 14">
            <a:extLst>
              <a:ext uri="{FF2B5EF4-FFF2-40B4-BE49-F238E27FC236}">
                <a16:creationId xmlns:a16="http://schemas.microsoft.com/office/drawing/2014/main" id="{20F7A6D5-152B-4560-8616-9A1ED9E2EDE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939440" y="0"/>
            <a:ext cx="2252560" cy="2373803"/>
          </a:xfrm>
          <a:prstGeom prst="rect">
            <a:avLst/>
          </a:prstGeom>
        </p:spPr>
      </p:pic>
      <p:pic>
        <p:nvPicPr>
          <p:cNvPr id="18" name="그림 17">
            <a:extLst>
              <a:ext uri="{FF2B5EF4-FFF2-40B4-BE49-F238E27FC236}">
                <a16:creationId xmlns:a16="http://schemas.microsoft.com/office/drawing/2014/main" id="{56A837D8-6C2C-4C64-96FF-B0966CC7B85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0" y="4605439"/>
            <a:ext cx="2373804" cy="2252561"/>
          </a:xfrm>
          <a:prstGeom prst="rect">
            <a:avLst/>
          </a:prstGeom>
        </p:spPr>
      </p:pic>
    </p:spTree>
    <p:extLst>
      <p:ext uri="{BB962C8B-B14F-4D97-AF65-F5344CB8AC3E}">
        <p14:creationId xmlns:p14="http://schemas.microsoft.com/office/powerpoint/2010/main" val="3184575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780ED7E-504E-4F81-BFBE-76D81C25E1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9274382" y="3265879"/>
            <a:ext cx="2917618" cy="3592121"/>
          </a:xfrm>
          <a:prstGeom prst="rect">
            <a:avLst/>
          </a:prstGeom>
        </p:spPr>
      </p:pic>
      <p:pic>
        <p:nvPicPr>
          <p:cNvPr id="14" name="그림 13">
            <a:extLst>
              <a:ext uri="{FF2B5EF4-FFF2-40B4-BE49-F238E27FC236}">
                <a16:creationId xmlns:a16="http://schemas.microsoft.com/office/drawing/2014/main" id="{378988CF-8146-4798-9116-3A0C8FDCF3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2768600" cy="2917618"/>
          </a:xfrm>
          <a:prstGeom prst="rect">
            <a:avLst/>
          </a:prstGeom>
        </p:spPr>
      </p:pic>
      <p:pic>
        <p:nvPicPr>
          <p:cNvPr id="15" name="그림 14">
            <a:extLst>
              <a:ext uri="{FF2B5EF4-FFF2-40B4-BE49-F238E27FC236}">
                <a16:creationId xmlns:a16="http://schemas.microsoft.com/office/drawing/2014/main" id="{CCE0A083-C7BC-4E78-92C4-8C0E9458BA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328663" y="4312118"/>
            <a:ext cx="3668859" cy="2545882"/>
          </a:xfrm>
          <a:prstGeom prst="rect">
            <a:avLst/>
          </a:prstGeom>
        </p:spPr>
      </p:pic>
      <p:pic>
        <p:nvPicPr>
          <p:cNvPr id="16" name="그림 15">
            <a:extLst>
              <a:ext uri="{FF2B5EF4-FFF2-40B4-BE49-F238E27FC236}">
                <a16:creationId xmlns:a16="http://schemas.microsoft.com/office/drawing/2014/main" id="{B8300736-D9E3-41E8-80F9-AEF56D34B9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0409752" y="388231"/>
            <a:ext cx="1403908" cy="2141156"/>
          </a:xfrm>
          <a:prstGeom prst="rect">
            <a:avLst/>
          </a:prstGeom>
        </p:spPr>
      </p:pic>
      <p:pic>
        <p:nvPicPr>
          <p:cNvPr id="8" name="Graphic 3">
            <a:hlinkClick r:id="rId6"/>
            <a:extLst>
              <a:ext uri="{FF2B5EF4-FFF2-40B4-BE49-F238E27FC236}">
                <a16:creationId xmlns:a16="http://schemas.microsoft.com/office/drawing/2014/main" id="{6EF9DA75-DC26-4370-BB2E-54C07FD073EC}"/>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909"/>
          <a:stretch/>
        </p:blipFill>
        <p:spPr>
          <a:xfrm>
            <a:off x="5790242" y="6893903"/>
            <a:ext cx="2239204" cy="246221"/>
          </a:xfrm>
          <a:prstGeom prst="rect">
            <a:avLst/>
          </a:prstGeom>
        </p:spPr>
      </p:pic>
      <p:sp>
        <p:nvSpPr>
          <p:cNvPr id="9" name="TextBox 8">
            <a:hlinkClick r:id="rId9"/>
            <a:extLst>
              <a:ext uri="{FF2B5EF4-FFF2-40B4-BE49-F238E27FC236}">
                <a16:creationId xmlns:a16="http://schemas.microsoft.com/office/drawing/2014/main" id="{DA18F9AD-2E7B-4150-925E-6B8605D8DEE0}"/>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0"/>
              </a:rPr>
              <a:t>Presentation template by</a:t>
            </a:r>
            <a:endParaRPr lang="ko-KR" altLang="en-US" sz="1000" u="none" dirty="0">
              <a:latin typeface="Arial" panose="020B0604020202020204" pitchFamily="34" charset="0"/>
              <a:cs typeface="Arial" panose="020B0604020202020204" pitchFamily="34" charset="0"/>
            </a:endParaRPr>
          </a:p>
        </p:txBody>
      </p:sp>
      <p:sp>
        <p:nvSpPr>
          <p:cNvPr id="10" name="그림 개체 틀 11">
            <a:extLst>
              <a:ext uri="{FF2B5EF4-FFF2-40B4-BE49-F238E27FC236}">
                <a16:creationId xmlns:a16="http://schemas.microsoft.com/office/drawing/2014/main" id="{E5E2C1C2-19B6-4755-BF7C-1126D84B56F8}"/>
              </a:ext>
            </a:extLst>
          </p:cNvPr>
          <p:cNvSpPr>
            <a:spLocks noGrp="1"/>
          </p:cNvSpPr>
          <p:nvPr>
            <p:ph type="pic" sz="quarter" idx="11" hasCustomPrompt="1"/>
          </p:nvPr>
        </p:nvSpPr>
        <p:spPr>
          <a:xfrm>
            <a:off x="7468193" y="723085"/>
            <a:ext cx="2563220" cy="5415776"/>
          </a:xfrm>
          <a:prstGeom prst="roundRect">
            <a:avLst>
              <a:gd name="adj" fmla="val 11269"/>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049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D32106C8-9ED5-4BB0-AFC8-A86511A75C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9274382" y="0"/>
            <a:ext cx="2917618" cy="2768600"/>
          </a:xfrm>
          <a:prstGeom prst="rect">
            <a:avLst/>
          </a:prstGeom>
        </p:spPr>
      </p:pic>
      <p:pic>
        <p:nvPicPr>
          <p:cNvPr id="18" name="그림 17">
            <a:extLst>
              <a:ext uri="{FF2B5EF4-FFF2-40B4-BE49-F238E27FC236}">
                <a16:creationId xmlns:a16="http://schemas.microsoft.com/office/drawing/2014/main" id="{C007CDCB-D549-4C03-911C-4810EDD848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089400"/>
            <a:ext cx="2917618" cy="2768600"/>
          </a:xfrm>
          <a:prstGeom prst="rect">
            <a:avLst/>
          </a:prstGeom>
        </p:spPr>
      </p:pic>
      <p:pic>
        <p:nvPicPr>
          <p:cNvPr id="19" name="그림 18">
            <a:extLst>
              <a:ext uri="{FF2B5EF4-FFF2-40B4-BE49-F238E27FC236}">
                <a16:creationId xmlns:a16="http://schemas.microsoft.com/office/drawing/2014/main" id="{E411C54E-FA92-43AE-918C-55FF10176C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34101" y="272159"/>
            <a:ext cx="1584298" cy="3411731"/>
          </a:xfrm>
          <a:prstGeom prst="rect">
            <a:avLst/>
          </a:prstGeom>
        </p:spPr>
      </p:pic>
      <p:pic>
        <p:nvPicPr>
          <p:cNvPr id="20" name="그림 19">
            <a:extLst>
              <a:ext uri="{FF2B5EF4-FFF2-40B4-BE49-F238E27FC236}">
                <a16:creationId xmlns:a16="http://schemas.microsoft.com/office/drawing/2014/main" id="{43B862E8-5CA4-4486-AEC6-E5F67A1B37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8029445" y="4900951"/>
            <a:ext cx="4072514" cy="1864605"/>
          </a:xfrm>
          <a:prstGeom prst="rect">
            <a:avLst/>
          </a:prstGeom>
        </p:spPr>
      </p:pic>
      <p:pic>
        <p:nvPicPr>
          <p:cNvPr id="9" name="Graphic 3">
            <a:hlinkClick r:id="rId6"/>
            <a:extLst>
              <a:ext uri="{FF2B5EF4-FFF2-40B4-BE49-F238E27FC236}">
                <a16:creationId xmlns:a16="http://schemas.microsoft.com/office/drawing/2014/main" id="{4FB27E85-65CD-43B1-8B06-7C20732DF523}"/>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909"/>
          <a:stretch/>
        </p:blipFill>
        <p:spPr>
          <a:xfrm>
            <a:off x="5790242" y="6893903"/>
            <a:ext cx="2239204" cy="246221"/>
          </a:xfrm>
          <a:prstGeom prst="rect">
            <a:avLst/>
          </a:prstGeom>
        </p:spPr>
      </p:pic>
      <p:sp>
        <p:nvSpPr>
          <p:cNvPr id="10" name="TextBox 9">
            <a:hlinkClick r:id="rId9"/>
            <a:extLst>
              <a:ext uri="{FF2B5EF4-FFF2-40B4-BE49-F238E27FC236}">
                <a16:creationId xmlns:a16="http://schemas.microsoft.com/office/drawing/2014/main" id="{D5834691-8ACA-444B-A410-E6D7A062B6EF}"/>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0"/>
              </a:rPr>
              <a:t>Presentation template by</a:t>
            </a:r>
            <a:endParaRPr lang="ko-KR" altLang="en-US" sz="1000" u="none" dirty="0">
              <a:latin typeface="Arial" panose="020B0604020202020204" pitchFamily="34" charset="0"/>
              <a:cs typeface="Arial" panose="020B0604020202020204" pitchFamily="34" charset="0"/>
            </a:endParaRPr>
          </a:p>
        </p:txBody>
      </p:sp>
      <p:sp>
        <p:nvSpPr>
          <p:cNvPr id="11" name="그림 개체 틀 5">
            <a:extLst>
              <a:ext uri="{FF2B5EF4-FFF2-40B4-BE49-F238E27FC236}">
                <a16:creationId xmlns:a16="http://schemas.microsoft.com/office/drawing/2014/main" id="{ACB0F32D-ED5A-4FC8-B6F1-C074862F5301}"/>
              </a:ext>
            </a:extLst>
          </p:cNvPr>
          <p:cNvSpPr>
            <a:spLocks noGrp="1"/>
          </p:cNvSpPr>
          <p:nvPr userDrawn="1">
            <p:ph type="pic" sz="quarter" idx="10" hasCustomPrompt="1"/>
          </p:nvPr>
        </p:nvSpPr>
        <p:spPr>
          <a:xfrm>
            <a:off x="945091" y="945615"/>
            <a:ext cx="6633748" cy="4966769"/>
          </a:xfrm>
          <a:prstGeom prst="roundRect">
            <a:avLst>
              <a:gd name="adj" fmla="val 174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607861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330950C-AA20-4C89-AA5C-5F67BD0A2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074659" cy="2917620"/>
          </a:xfrm>
          <a:prstGeom prst="rect">
            <a:avLst/>
          </a:prstGeom>
        </p:spPr>
      </p:pic>
      <p:pic>
        <p:nvPicPr>
          <p:cNvPr id="16" name="그림 15">
            <a:extLst>
              <a:ext uri="{FF2B5EF4-FFF2-40B4-BE49-F238E27FC236}">
                <a16:creationId xmlns:a16="http://schemas.microsoft.com/office/drawing/2014/main" id="{73A06D30-482C-49ED-8287-7C65E281CF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274379" y="3560180"/>
            <a:ext cx="2917620" cy="3297820"/>
          </a:xfrm>
          <a:prstGeom prst="rect">
            <a:avLst/>
          </a:prstGeom>
        </p:spPr>
      </p:pic>
      <p:pic>
        <p:nvPicPr>
          <p:cNvPr id="18" name="그림 17">
            <a:extLst>
              <a:ext uri="{FF2B5EF4-FFF2-40B4-BE49-F238E27FC236}">
                <a16:creationId xmlns:a16="http://schemas.microsoft.com/office/drawing/2014/main" id="{5C5C8E5C-3FCA-4C02-BE0E-8DBAC7290E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98114" y="5012874"/>
            <a:ext cx="3864441" cy="1845126"/>
          </a:xfrm>
          <a:prstGeom prst="rect">
            <a:avLst/>
          </a:prstGeom>
        </p:spPr>
      </p:pic>
      <p:pic>
        <p:nvPicPr>
          <p:cNvPr id="19" name="그림 18">
            <a:extLst>
              <a:ext uri="{FF2B5EF4-FFF2-40B4-BE49-F238E27FC236}">
                <a16:creationId xmlns:a16="http://schemas.microsoft.com/office/drawing/2014/main" id="{14B16427-6E7D-47E2-B929-825C5D52D5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0217416" y="161592"/>
            <a:ext cx="1843142" cy="2132424"/>
          </a:xfrm>
          <a:prstGeom prst="rect">
            <a:avLst/>
          </a:prstGeom>
        </p:spPr>
      </p:pic>
      <p:pic>
        <p:nvPicPr>
          <p:cNvPr id="8" name="Graphic 3">
            <a:hlinkClick r:id="rId6"/>
            <a:extLst>
              <a:ext uri="{FF2B5EF4-FFF2-40B4-BE49-F238E27FC236}">
                <a16:creationId xmlns:a16="http://schemas.microsoft.com/office/drawing/2014/main" id="{D8644E18-F455-492F-B6FA-C66EDEC8FB9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909"/>
          <a:stretch/>
        </p:blipFill>
        <p:spPr>
          <a:xfrm>
            <a:off x="5790242" y="6893903"/>
            <a:ext cx="2239204" cy="246221"/>
          </a:xfrm>
          <a:prstGeom prst="rect">
            <a:avLst/>
          </a:prstGeom>
        </p:spPr>
      </p:pic>
      <p:sp>
        <p:nvSpPr>
          <p:cNvPr id="9" name="TextBox 8">
            <a:hlinkClick r:id="rId9"/>
            <a:extLst>
              <a:ext uri="{FF2B5EF4-FFF2-40B4-BE49-F238E27FC236}">
                <a16:creationId xmlns:a16="http://schemas.microsoft.com/office/drawing/2014/main" id="{23795124-F2E3-4FF3-AE14-86618E9E5A93}"/>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0"/>
              </a:rPr>
              <a:t>Presentation template by</a:t>
            </a:r>
            <a:endParaRPr lang="ko-KR" altLang="en-US" sz="1000" u="none" dirty="0">
              <a:latin typeface="Arial" panose="020B0604020202020204" pitchFamily="34" charset="0"/>
              <a:cs typeface="Arial" panose="020B0604020202020204" pitchFamily="34" charset="0"/>
            </a:endParaRPr>
          </a:p>
        </p:txBody>
      </p:sp>
      <p:sp>
        <p:nvSpPr>
          <p:cNvPr id="10" name="그림 개체 틀 8">
            <a:extLst>
              <a:ext uri="{FF2B5EF4-FFF2-40B4-BE49-F238E27FC236}">
                <a16:creationId xmlns:a16="http://schemas.microsoft.com/office/drawing/2014/main" id="{D5A4B3E6-E467-4A0A-8889-7074CC31F432}"/>
              </a:ext>
            </a:extLst>
          </p:cNvPr>
          <p:cNvSpPr>
            <a:spLocks noGrp="1"/>
          </p:cNvSpPr>
          <p:nvPr>
            <p:ph type="pic" sz="quarter" idx="10" hasCustomPrompt="1"/>
          </p:nvPr>
        </p:nvSpPr>
        <p:spPr>
          <a:xfrm>
            <a:off x="4033830" y="895348"/>
            <a:ext cx="7067557" cy="4608515"/>
          </a:xfrm>
          <a:prstGeom prst="roundRect">
            <a:avLst>
              <a:gd name="adj" fmla="val 684"/>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407516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sp>
        <p:nvSpPr>
          <p:cNvPr id="13" name="그림 개체 틀 2">
            <a:extLst>
              <a:ext uri="{FF2B5EF4-FFF2-40B4-BE49-F238E27FC236}">
                <a16:creationId xmlns:a16="http://schemas.microsoft.com/office/drawing/2014/main" id="{F5034E6D-2E24-4947-A567-E6D7DE9ACF26}"/>
              </a:ext>
            </a:extLst>
          </p:cNvPr>
          <p:cNvSpPr>
            <a:spLocks noGrp="1"/>
          </p:cNvSpPr>
          <p:nvPr>
            <p:ph type="pic" sz="quarter" idx="15" hasCustomPrompt="1"/>
          </p:nvPr>
        </p:nvSpPr>
        <p:spPr>
          <a:xfrm>
            <a:off x="7262585" y="1559218"/>
            <a:ext cx="3737430" cy="3739564"/>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Graphic 3">
            <a:hlinkClick r:id="rId2"/>
            <a:extLst>
              <a:ext uri="{FF2B5EF4-FFF2-40B4-BE49-F238E27FC236}">
                <a16:creationId xmlns:a16="http://schemas.microsoft.com/office/drawing/2014/main" id="{787E7683-DB2F-4073-AC6E-91FC2EA4383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10" name="TextBox 9">
            <a:hlinkClick r:id="rId5"/>
            <a:extLst>
              <a:ext uri="{FF2B5EF4-FFF2-40B4-BE49-F238E27FC236}">
                <a16:creationId xmlns:a16="http://schemas.microsoft.com/office/drawing/2014/main" id="{64D9C8EA-FD56-4E5A-A614-0C6459B1C98D}"/>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림 11">
            <a:extLst>
              <a:ext uri="{FF2B5EF4-FFF2-40B4-BE49-F238E27FC236}">
                <a16:creationId xmlns:a16="http://schemas.microsoft.com/office/drawing/2014/main" id="{02279E83-D211-4175-8DDD-7800EB4B81B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V="1">
            <a:off x="272543" y="4528865"/>
            <a:ext cx="3356507" cy="2329135"/>
          </a:xfrm>
          <a:prstGeom prst="rect">
            <a:avLst/>
          </a:prstGeom>
        </p:spPr>
      </p:pic>
      <p:pic>
        <p:nvPicPr>
          <p:cNvPr id="14" name="그림 13">
            <a:extLst>
              <a:ext uri="{FF2B5EF4-FFF2-40B4-BE49-F238E27FC236}">
                <a16:creationId xmlns:a16="http://schemas.microsoft.com/office/drawing/2014/main" id="{B315AA73-7A81-4945-BDE4-4510494524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9818196" y="4605439"/>
            <a:ext cx="2373804" cy="2252561"/>
          </a:xfrm>
          <a:prstGeom prst="rect">
            <a:avLst/>
          </a:prstGeom>
        </p:spPr>
      </p:pic>
      <p:pic>
        <p:nvPicPr>
          <p:cNvPr id="17" name="그림 16">
            <a:extLst>
              <a:ext uri="{FF2B5EF4-FFF2-40B4-BE49-F238E27FC236}">
                <a16:creationId xmlns:a16="http://schemas.microsoft.com/office/drawing/2014/main" id="{B6541F22-E21F-4467-83B5-5830ED2C1C4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flipV="1">
            <a:off x="0" y="0"/>
            <a:ext cx="2373804" cy="2252561"/>
          </a:xfrm>
          <a:prstGeom prst="rect">
            <a:avLst/>
          </a:prstGeom>
        </p:spPr>
      </p:pic>
      <p:pic>
        <p:nvPicPr>
          <p:cNvPr id="18" name="그림 17">
            <a:extLst>
              <a:ext uri="{FF2B5EF4-FFF2-40B4-BE49-F238E27FC236}">
                <a16:creationId xmlns:a16="http://schemas.microsoft.com/office/drawing/2014/main" id="{E8B71ED8-3FCD-43D6-A616-30F9FD27C19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flipV="1">
            <a:off x="9949132" y="-487573"/>
            <a:ext cx="1289001" cy="2775819"/>
          </a:xfrm>
          <a:prstGeom prst="rect">
            <a:avLst/>
          </a:prstGeom>
        </p:spPr>
      </p:pic>
    </p:spTree>
    <p:extLst>
      <p:ext uri="{BB962C8B-B14F-4D97-AF65-F5344CB8AC3E}">
        <p14:creationId xmlns:p14="http://schemas.microsoft.com/office/powerpoint/2010/main" val="340588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3B20ED0D-B89B-4DE8-A91F-9B925B66150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7" name="TextBox 6">
            <a:hlinkClick r:id="rId5"/>
            <a:extLst>
              <a:ext uri="{FF2B5EF4-FFF2-40B4-BE49-F238E27FC236}">
                <a16:creationId xmlns:a16="http://schemas.microsoft.com/office/drawing/2014/main" id="{400ACE26-C1D3-4FD1-964B-AF7E68336609}"/>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3E401619-5606-4B1E-AE68-4AC311692DF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flipV="1">
            <a:off x="9818197" y="0"/>
            <a:ext cx="2373803" cy="2922586"/>
          </a:xfrm>
          <a:prstGeom prst="rect">
            <a:avLst/>
          </a:prstGeom>
        </p:spPr>
      </p:pic>
      <p:pic>
        <p:nvPicPr>
          <p:cNvPr id="8" name="그림 7">
            <a:extLst>
              <a:ext uri="{FF2B5EF4-FFF2-40B4-BE49-F238E27FC236}">
                <a16:creationId xmlns:a16="http://schemas.microsoft.com/office/drawing/2014/main" id="{2C84F9C4-351D-46E7-9977-BF455DF91DC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311904"/>
            <a:ext cx="2252561" cy="2546096"/>
          </a:xfrm>
          <a:prstGeom prst="rect">
            <a:avLst/>
          </a:prstGeom>
        </p:spPr>
      </p:pic>
      <p:pic>
        <p:nvPicPr>
          <p:cNvPr id="9" name="그림 8">
            <a:extLst>
              <a:ext uri="{FF2B5EF4-FFF2-40B4-BE49-F238E27FC236}">
                <a16:creationId xmlns:a16="http://schemas.microsoft.com/office/drawing/2014/main" id="{798C5266-765B-4255-9D4C-5CAEA030F7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V="1">
            <a:off x="187529" y="186313"/>
            <a:ext cx="1423006" cy="1646348"/>
          </a:xfrm>
          <a:prstGeom prst="rect">
            <a:avLst/>
          </a:prstGeom>
        </p:spPr>
      </p:pic>
      <p:pic>
        <p:nvPicPr>
          <p:cNvPr id="10" name="그림 9">
            <a:extLst>
              <a:ext uri="{FF2B5EF4-FFF2-40B4-BE49-F238E27FC236}">
                <a16:creationId xmlns:a16="http://schemas.microsoft.com/office/drawing/2014/main" id="{3706C8C0-5601-430C-B40A-A376AE37163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flipH="1" flipV="1">
            <a:off x="9377895" y="3740287"/>
            <a:ext cx="3860621" cy="1767590"/>
          </a:xfrm>
          <a:prstGeom prst="rect">
            <a:avLst/>
          </a:prstGeom>
        </p:spPr>
      </p:pic>
    </p:spTree>
    <p:extLst>
      <p:ext uri="{BB962C8B-B14F-4D97-AF65-F5344CB8AC3E}">
        <p14:creationId xmlns:p14="http://schemas.microsoft.com/office/powerpoint/2010/main" val="1122330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pic>
        <p:nvPicPr>
          <p:cNvPr id="7" name="Graphic 3">
            <a:hlinkClick r:id="rId2"/>
            <a:extLst>
              <a:ext uri="{FF2B5EF4-FFF2-40B4-BE49-F238E27FC236}">
                <a16:creationId xmlns:a16="http://schemas.microsoft.com/office/drawing/2014/main" id="{2CC07410-B462-4BFA-8FF9-3228E32CEF3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8" name="TextBox 7">
            <a:hlinkClick r:id="rId5"/>
            <a:extLst>
              <a:ext uri="{FF2B5EF4-FFF2-40B4-BE49-F238E27FC236}">
                <a16:creationId xmlns:a16="http://schemas.microsoft.com/office/drawing/2014/main" id="{3B565F53-32F9-493D-B248-F65BF85F9531}"/>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05015B47-9C6F-48FD-A842-D5131A656DC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3543300" cy="3362325"/>
          </a:xfrm>
          <a:prstGeom prst="rect">
            <a:avLst/>
          </a:prstGeom>
        </p:spPr>
      </p:pic>
      <p:pic>
        <p:nvPicPr>
          <p:cNvPr id="14" name="그림 13">
            <a:extLst>
              <a:ext uri="{FF2B5EF4-FFF2-40B4-BE49-F238E27FC236}">
                <a16:creationId xmlns:a16="http://schemas.microsoft.com/office/drawing/2014/main" id="{59D0CE22-D86E-4CBA-B8AC-26FE2F34465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48700" y="3495675"/>
            <a:ext cx="3543300" cy="3362325"/>
          </a:xfrm>
          <a:prstGeom prst="rect">
            <a:avLst/>
          </a:prstGeom>
        </p:spPr>
      </p:pic>
      <p:pic>
        <p:nvPicPr>
          <p:cNvPr id="15" name="그림 14">
            <a:extLst>
              <a:ext uri="{FF2B5EF4-FFF2-40B4-BE49-F238E27FC236}">
                <a16:creationId xmlns:a16="http://schemas.microsoft.com/office/drawing/2014/main" id="{63AFFFD4-F5E2-4321-9729-6EDD78B4EA1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879845" y="493712"/>
            <a:ext cx="1924050" cy="4143375"/>
          </a:xfrm>
          <a:prstGeom prst="rect">
            <a:avLst/>
          </a:prstGeom>
        </p:spPr>
      </p:pic>
      <p:pic>
        <p:nvPicPr>
          <p:cNvPr id="17" name="그림 16">
            <a:extLst>
              <a:ext uri="{FF2B5EF4-FFF2-40B4-BE49-F238E27FC236}">
                <a16:creationId xmlns:a16="http://schemas.microsoft.com/office/drawing/2014/main" id="{B6BF44A2-7ABF-4A87-AEFE-559F204D013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33375" y="3857624"/>
            <a:ext cx="5762625" cy="2638425"/>
          </a:xfrm>
          <a:prstGeom prst="rect">
            <a:avLst/>
          </a:prstGeom>
        </p:spPr>
      </p:pic>
    </p:spTree>
    <p:extLst>
      <p:ext uri="{BB962C8B-B14F-4D97-AF65-F5344CB8AC3E}">
        <p14:creationId xmlns:p14="http://schemas.microsoft.com/office/powerpoint/2010/main" val="2728775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3B20ED0D-B89B-4DE8-A91F-9B925B66150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7" name="TextBox 6">
            <a:hlinkClick r:id="rId5"/>
            <a:extLst>
              <a:ext uri="{FF2B5EF4-FFF2-40B4-BE49-F238E27FC236}">
                <a16:creationId xmlns:a16="http://schemas.microsoft.com/office/drawing/2014/main" id="{400ACE26-C1D3-4FD1-964B-AF7E68336609}"/>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71F13AAA-4C34-4F3C-B729-E952CAAE201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5" name="TextBox 4">
            <a:hlinkClick r:id="rId5"/>
            <a:extLst>
              <a:ext uri="{FF2B5EF4-FFF2-40B4-BE49-F238E27FC236}">
                <a16:creationId xmlns:a16="http://schemas.microsoft.com/office/drawing/2014/main" id="{624E89AC-4000-449D-99D8-D1AFCF353F14}"/>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853911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487986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422211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723828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138486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208159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10925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02459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9" name="Graphic 3">
            <a:hlinkClick r:id="rId2"/>
            <a:extLst>
              <a:ext uri="{FF2B5EF4-FFF2-40B4-BE49-F238E27FC236}">
                <a16:creationId xmlns:a16="http://schemas.microsoft.com/office/drawing/2014/main" id="{1722D9E5-B777-49D0-9997-9A557A31CA3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10" name="TextBox 9">
            <a:hlinkClick r:id="rId5"/>
            <a:extLst>
              <a:ext uri="{FF2B5EF4-FFF2-40B4-BE49-F238E27FC236}">
                <a16:creationId xmlns:a16="http://schemas.microsoft.com/office/drawing/2014/main" id="{92D92D72-B5B5-4053-9D28-4CEEE069E405}"/>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7" name="그림 6">
            <a:extLst>
              <a:ext uri="{FF2B5EF4-FFF2-40B4-BE49-F238E27FC236}">
                <a16:creationId xmlns:a16="http://schemas.microsoft.com/office/drawing/2014/main" id="{3A7662E2-D363-4631-A83B-2476112F45D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648700" y="0"/>
            <a:ext cx="3543300" cy="3362325"/>
          </a:xfrm>
          <a:prstGeom prst="rect">
            <a:avLst/>
          </a:prstGeom>
        </p:spPr>
      </p:pic>
      <p:pic>
        <p:nvPicPr>
          <p:cNvPr id="8" name="그림 7">
            <a:extLst>
              <a:ext uri="{FF2B5EF4-FFF2-40B4-BE49-F238E27FC236}">
                <a16:creationId xmlns:a16="http://schemas.microsoft.com/office/drawing/2014/main" id="{31BB3ED5-2034-4574-B576-BCE6F03644C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3057525"/>
            <a:ext cx="3362325" cy="3800475"/>
          </a:xfrm>
          <a:prstGeom prst="rect">
            <a:avLst/>
          </a:prstGeom>
        </p:spPr>
      </p:pic>
      <p:pic>
        <p:nvPicPr>
          <p:cNvPr id="11" name="그림 10">
            <a:extLst>
              <a:ext uri="{FF2B5EF4-FFF2-40B4-BE49-F238E27FC236}">
                <a16:creationId xmlns:a16="http://schemas.microsoft.com/office/drawing/2014/main" id="{0EAF3B1B-B216-483D-A21D-1B4ABAA1EB6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096000" y="3948112"/>
            <a:ext cx="5705475" cy="2724150"/>
          </a:xfrm>
          <a:prstGeom prst="rect">
            <a:avLst/>
          </a:prstGeom>
        </p:spPr>
      </p:pic>
      <p:pic>
        <p:nvPicPr>
          <p:cNvPr id="12" name="그림 11">
            <a:extLst>
              <a:ext uri="{FF2B5EF4-FFF2-40B4-BE49-F238E27FC236}">
                <a16:creationId xmlns:a16="http://schemas.microsoft.com/office/drawing/2014/main" id="{13B7B91C-4FA9-439A-921B-CFA6506283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36562" y="452437"/>
            <a:ext cx="2124075" cy="2457450"/>
          </a:xfrm>
          <a:prstGeom prst="rect">
            <a:avLst/>
          </a:prstGeom>
        </p:spPr>
      </p:pic>
    </p:spTree>
    <p:extLst>
      <p:ext uri="{BB962C8B-B14F-4D97-AF65-F5344CB8AC3E}">
        <p14:creationId xmlns:p14="http://schemas.microsoft.com/office/powerpoint/2010/main" val="16497381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790026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067734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11/3/2024</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381792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737357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482357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40513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00715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485836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958684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041394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9" name="Graphic 3">
            <a:hlinkClick r:id="rId2"/>
            <a:extLst>
              <a:ext uri="{FF2B5EF4-FFF2-40B4-BE49-F238E27FC236}">
                <a16:creationId xmlns:a16="http://schemas.microsoft.com/office/drawing/2014/main" id="{6A484976-AFF5-4EB4-A23A-A0F1D98D44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10" name="TextBox 9">
            <a:hlinkClick r:id="rId5"/>
            <a:extLst>
              <a:ext uri="{FF2B5EF4-FFF2-40B4-BE49-F238E27FC236}">
                <a16:creationId xmlns:a16="http://schemas.microsoft.com/office/drawing/2014/main" id="{A9CB17E8-101F-4D5E-9037-CE717C0ABC00}"/>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림 25">
            <a:extLst>
              <a:ext uri="{FF2B5EF4-FFF2-40B4-BE49-F238E27FC236}">
                <a16:creationId xmlns:a16="http://schemas.microsoft.com/office/drawing/2014/main" id="{55FBE51F-2E56-47DE-9B39-8E430B07363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0169563" y="3876674"/>
            <a:ext cx="1704975" cy="2600325"/>
          </a:xfrm>
          <a:prstGeom prst="rect">
            <a:avLst/>
          </a:prstGeom>
        </p:spPr>
      </p:pic>
      <p:pic>
        <p:nvPicPr>
          <p:cNvPr id="27" name="그림 26">
            <a:extLst>
              <a:ext uri="{FF2B5EF4-FFF2-40B4-BE49-F238E27FC236}">
                <a16:creationId xmlns:a16="http://schemas.microsoft.com/office/drawing/2014/main" id="{95E3A78F-7B85-47E7-B9DF-A7118CBF5BD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flipV="1">
            <a:off x="0" y="3495675"/>
            <a:ext cx="3543300" cy="3362325"/>
          </a:xfrm>
          <a:prstGeom prst="rect">
            <a:avLst/>
          </a:prstGeom>
        </p:spPr>
      </p:pic>
      <p:pic>
        <p:nvPicPr>
          <p:cNvPr id="29" name="그림 28">
            <a:extLst>
              <a:ext uri="{FF2B5EF4-FFF2-40B4-BE49-F238E27FC236}">
                <a16:creationId xmlns:a16="http://schemas.microsoft.com/office/drawing/2014/main" id="{5B177200-F722-41D5-A7AB-0C134ACB158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flipV="1">
            <a:off x="396081" y="129302"/>
            <a:ext cx="5705475" cy="2724150"/>
          </a:xfrm>
          <a:prstGeom prst="rect">
            <a:avLst/>
          </a:prstGeom>
        </p:spPr>
      </p:pic>
      <p:pic>
        <p:nvPicPr>
          <p:cNvPr id="31" name="그림 30">
            <a:extLst>
              <a:ext uri="{FF2B5EF4-FFF2-40B4-BE49-F238E27FC236}">
                <a16:creationId xmlns:a16="http://schemas.microsoft.com/office/drawing/2014/main" id="{98166E3D-3476-4BCE-ABE0-3238EE7ADFF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a:off x="8648700" y="0"/>
            <a:ext cx="3543300" cy="3362325"/>
          </a:xfrm>
          <a:prstGeom prst="rect">
            <a:avLst/>
          </a:prstGeom>
        </p:spPr>
      </p:pic>
      <p:pic>
        <p:nvPicPr>
          <p:cNvPr id="34" name="그림 33">
            <a:extLst>
              <a:ext uri="{FF2B5EF4-FFF2-40B4-BE49-F238E27FC236}">
                <a16:creationId xmlns:a16="http://schemas.microsoft.com/office/drawing/2014/main" id="{D72141E8-4946-4205-82AB-9E79D0AE2F5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88552" b="67432"/>
          <a:stretch/>
        </p:blipFill>
        <p:spPr>
          <a:xfrm>
            <a:off x="8789105" y="5820911"/>
            <a:ext cx="659696" cy="859289"/>
          </a:xfrm>
          <a:prstGeom prst="rect">
            <a:avLst/>
          </a:prstGeom>
        </p:spPr>
      </p:pic>
    </p:spTree>
    <p:extLst>
      <p:ext uri="{BB962C8B-B14F-4D97-AF65-F5344CB8AC3E}">
        <p14:creationId xmlns:p14="http://schemas.microsoft.com/office/powerpoint/2010/main" val="3704935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849276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529287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912398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00987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4998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0707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7750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167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428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09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7" name="Graphic 3">
            <a:hlinkClick r:id="rId2"/>
            <a:extLst>
              <a:ext uri="{FF2B5EF4-FFF2-40B4-BE49-F238E27FC236}">
                <a16:creationId xmlns:a16="http://schemas.microsoft.com/office/drawing/2014/main" id="{BBAF9E8A-9566-4A8C-A248-7EBCCC09A15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8" name="TextBox 7">
            <a:hlinkClick r:id="rId5"/>
            <a:extLst>
              <a:ext uri="{FF2B5EF4-FFF2-40B4-BE49-F238E27FC236}">
                <a16:creationId xmlns:a16="http://schemas.microsoft.com/office/drawing/2014/main" id="{9F5FA6E7-4415-47E1-9112-6F3198A55082}"/>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7E3B5F04-01E1-421D-8AC9-1B60FF4E565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887678" y="4800065"/>
            <a:ext cx="1142233" cy="1742065"/>
          </a:xfrm>
          <a:prstGeom prst="rect">
            <a:avLst/>
          </a:prstGeom>
        </p:spPr>
      </p:pic>
      <p:pic>
        <p:nvPicPr>
          <p:cNvPr id="19" name="그림 18">
            <a:extLst>
              <a:ext uri="{FF2B5EF4-FFF2-40B4-BE49-F238E27FC236}">
                <a16:creationId xmlns:a16="http://schemas.microsoft.com/office/drawing/2014/main" id="{170F3DE9-0AAC-4227-9825-8109B7DE433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flipH="1">
            <a:off x="-998656" y="1340051"/>
            <a:ext cx="3822334" cy="1825021"/>
          </a:xfrm>
          <a:prstGeom prst="rect">
            <a:avLst/>
          </a:prstGeom>
        </p:spPr>
      </p:pic>
      <p:pic>
        <p:nvPicPr>
          <p:cNvPr id="11" name="그림 10">
            <a:extLst>
              <a:ext uri="{FF2B5EF4-FFF2-40B4-BE49-F238E27FC236}">
                <a16:creationId xmlns:a16="http://schemas.microsoft.com/office/drawing/2014/main" id="{7CAA1B05-655A-4231-94C0-C40D21F2FA7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flipV="1">
            <a:off x="0" y="4484197"/>
            <a:ext cx="2252560" cy="2373803"/>
          </a:xfrm>
          <a:prstGeom prst="rect">
            <a:avLst/>
          </a:prstGeom>
        </p:spPr>
      </p:pic>
      <p:pic>
        <p:nvPicPr>
          <p:cNvPr id="21" name="그림 20">
            <a:extLst>
              <a:ext uri="{FF2B5EF4-FFF2-40B4-BE49-F238E27FC236}">
                <a16:creationId xmlns:a16="http://schemas.microsoft.com/office/drawing/2014/main" id="{32AD3B50-E870-4E3E-A267-269E89B1907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a:off x="9818196" y="0"/>
            <a:ext cx="2373804" cy="2252561"/>
          </a:xfrm>
          <a:prstGeom prst="rect">
            <a:avLst/>
          </a:prstGeom>
        </p:spPr>
      </p:pic>
    </p:spTree>
    <p:extLst>
      <p:ext uri="{BB962C8B-B14F-4D97-AF65-F5344CB8AC3E}">
        <p14:creationId xmlns:p14="http://schemas.microsoft.com/office/powerpoint/2010/main" val="2334846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4095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0951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517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7378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289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7" name="Graphic 3">
            <a:hlinkClick r:id="rId2"/>
            <a:extLst>
              <a:ext uri="{FF2B5EF4-FFF2-40B4-BE49-F238E27FC236}">
                <a16:creationId xmlns:a16="http://schemas.microsoft.com/office/drawing/2014/main" id="{C16C73AB-B9E6-46D0-9C04-B8F837801A8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8" name="TextBox 7">
            <a:hlinkClick r:id="rId5"/>
            <a:extLst>
              <a:ext uri="{FF2B5EF4-FFF2-40B4-BE49-F238E27FC236}">
                <a16:creationId xmlns:a16="http://schemas.microsoft.com/office/drawing/2014/main" id="{6FC4B7FB-F12C-43D7-97FB-A10A7AAB2E06}"/>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1" name="그림 10">
            <a:extLst>
              <a:ext uri="{FF2B5EF4-FFF2-40B4-BE49-F238E27FC236}">
                <a16:creationId xmlns:a16="http://schemas.microsoft.com/office/drawing/2014/main" id="{56BA0267-53EF-48EC-9045-EE7A789448A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a:off x="8562950" y="0"/>
            <a:ext cx="3356507" cy="2329135"/>
          </a:xfrm>
          <a:prstGeom prst="rect">
            <a:avLst/>
          </a:prstGeom>
        </p:spPr>
      </p:pic>
      <p:pic>
        <p:nvPicPr>
          <p:cNvPr id="12" name="그림 11">
            <a:extLst>
              <a:ext uri="{FF2B5EF4-FFF2-40B4-BE49-F238E27FC236}">
                <a16:creationId xmlns:a16="http://schemas.microsoft.com/office/drawing/2014/main" id="{C6DCB4CC-3AF9-478E-A00A-BBC9D206DC5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0"/>
            <a:ext cx="2373804" cy="2252561"/>
          </a:xfrm>
          <a:prstGeom prst="rect">
            <a:avLst/>
          </a:prstGeom>
        </p:spPr>
      </p:pic>
      <p:pic>
        <p:nvPicPr>
          <p:cNvPr id="17" name="그림 16">
            <a:extLst>
              <a:ext uri="{FF2B5EF4-FFF2-40B4-BE49-F238E27FC236}">
                <a16:creationId xmlns:a16="http://schemas.microsoft.com/office/drawing/2014/main" id="{58B2CDBE-1185-41C6-B32B-B75067FF48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818196" y="4605439"/>
            <a:ext cx="2373804" cy="2252561"/>
          </a:xfrm>
          <a:prstGeom prst="rect">
            <a:avLst/>
          </a:prstGeom>
        </p:spPr>
      </p:pic>
      <p:pic>
        <p:nvPicPr>
          <p:cNvPr id="19" name="그림 18">
            <a:extLst>
              <a:ext uri="{FF2B5EF4-FFF2-40B4-BE49-F238E27FC236}">
                <a16:creationId xmlns:a16="http://schemas.microsoft.com/office/drawing/2014/main" id="{BDE85940-9DBD-48BF-9B89-76381960A7E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flipH="1">
            <a:off x="953867" y="4569754"/>
            <a:ext cx="1289001" cy="2775819"/>
          </a:xfrm>
          <a:prstGeom prst="rect">
            <a:avLst/>
          </a:prstGeom>
        </p:spPr>
      </p:pic>
    </p:spTree>
    <p:extLst>
      <p:ext uri="{BB962C8B-B14F-4D97-AF65-F5344CB8AC3E}">
        <p14:creationId xmlns:p14="http://schemas.microsoft.com/office/powerpoint/2010/main" val="4059758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057965C9-2A46-4E56-8EDD-34F817991F5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9" name="TextBox 8">
            <a:hlinkClick r:id="rId5"/>
            <a:extLst>
              <a:ext uri="{FF2B5EF4-FFF2-40B4-BE49-F238E27FC236}">
                <a16:creationId xmlns:a16="http://schemas.microsoft.com/office/drawing/2014/main" id="{90BE1D5A-DE3E-4BA0-A0E7-035898AC9DBA}"/>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0" name="그림 9">
            <a:extLst>
              <a:ext uri="{FF2B5EF4-FFF2-40B4-BE49-F238E27FC236}">
                <a16:creationId xmlns:a16="http://schemas.microsoft.com/office/drawing/2014/main" id="{B989B457-C162-4D5F-81E9-E000625F415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3935414"/>
            <a:ext cx="2373803" cy="2922586"/>
          </a:xfrm>
          <a:prstGeom prst="rect">
            <a:avLst/>
          </a:prstGeom>
        </p:spPr>
      </p:pic>
      <p:pic>
        <p:nvPicPr>
          <p:cNvPr id="13" name="그림 12">
            <a:extLst>
              <a:ext uri="{FF2B5EF4-FFF2-40B4-BE49-F238E27FC236}">
                <a16:creationId xmlns:a16="http://schemas.microsoft.com/office/drawing/2014/main" id="{2974A516-9243-4F06-B7C1-3CF80216EBB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flipV="1">
            <a:off x="9939439" y="0"/>
            <a:ext cx="2252561" cy="2546096"/>
          </a:xfrm>
          <a:prstGeom prst="rect">
            <a:avLst/>
          </a:prstGeom>
        </p:spPr>
      </p:pic>
      <p:pic>
        <p:nvPicPr>
          <p:cNvPr id="14" name="그림 13">
            <a:extLst>
              <a:ext uri="{FF2B5EF4-FFF2-40B4-BE49-F238E27FC236}">
                <a16:creationId xmlns:a16="http://schemas.microsoft.com/office/drawing/2014/main" id="{222C1A00-973C-4FDE-8C30-085F8893B4D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10581465" y="5025339"/>
            <a:ext cx="1423006" cy="1646348"/>
          </a:xfrm>
          <a:prstGeom prst="rect">
            <a:avLst/>
          </a:prstGeom>
        </p:spPr>
      </p:pic>
      <p:pic>
        <p:nvPicPr>
          <p:cNvPr id="15" name="그림 14">
            <a:extLst>
              <a:ext uri="{FF2B5EF4-FFF2-40B4-BE49-F238E27FC236}">
                <a16:creationId xmlns:a16="http://schemas.microsoft.com/office/drawing/2014/main" id="{AC318907-2FF8-40DB-997B-9B283501FD6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1046516" y="1350123"/>
            <a:ext cx="3860621" cy="1767590"/>
          </a:xfrm>
          <a:prstGeom prst="rect">
            <a:avLst/>
          </a:prstGeom>
        </p:spPr>
      </p:pic>
    </p:spTree>
    <p:extLst>
      <p:ext uri="{BB962C8B-B14F-4D97-AF65-F5344CB8AC3E}">
        <p14:creationId xmlns:p14="http://schemas.microsoft.com/office/powerpoint/2010/main" val="3733848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7" name="Graphic 3">
            <a:hlinkClick r:id="rId2"/>
            <a:extLst>
              <a:ext uri="{FF2B5EF4-FFF2-40B4-BE49-F238E27FC236}">
                <a16:creationId xmlns:a16="http://schemas.microsoft.com/office/drawing/2014/main" id="{8217A307-58B8-4C8E-84A8-5A4EC41EF11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8" name="TextBox 7">
            <a:hlinkClick r:id="rId5"/>
            <a:extLst>
              <a:ext uri="{FF2B5EF4-FFF2-40B4-BE49-F238E27FC236}">
                <a16:creationId xmlns:a16="http://schemas.microsoft.com/office/drawing/2014/main" id="{D16FB1B9-8493-4656-B5A9-A28305D9B5F2}"/>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1D18E1B1-5C4A-4A9A-B85C-60F558A490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62089" y="4800065"/>
            <a:ext cx="1142233" cy="1742065"/>
          </a:xfrm>
          <a:prstGeom prst="rect">
            <a:avLst/>
          </a:prstGeom>
        </p:spPr>
      </p:pic>
      <p:pic>
        <p:nvPicPr>
          <p:cNvPr id="25" name="그림 24">
            <a:extLst>
              <a:ext uri="{FF2B5EF4-FFF2-40B4-BE49-F238E27FC236}">
                <a16:creationId xmlns:a16="http://schemas.microsoft.com/office/drawing/2014/main" id="{FB03FE18-79EA-47F6-93BC-1CA6F22C07D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6200000">
            <a:off x="9368322" y="1340051"/>
            <a:ext cx="3822334" cy="1825021"/>
          </a:xfrm>
          <a:prstGeom prst="rect">
            <a:avLst/>
          </a:prstGeom>
        </p:spPr>
      </p:pic>
      <p:pic>
        <p:nvPicPr>
          <p:cNvPr id="27" name="그림 26">
            <a:extLst>
              <a:ext uri="{FF2B5EF4-FFF2-40B4-BE49-F238E27FC236}">
                <a16:creationId xmlns:a16="http://schemas.microsoft.com/office/drawing/2014/main" id="{32C4280D-4D27-41A1-A885-52B817591C5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V="1">
            <a:off x="10127797" y="4682692"/>
            <a:ext cx="2064203" cy="2175308"/>
          </a:xfrm>
          <a:prstGeom prst="rect">
            <a:avLst/>
          </a:prstGeom>
        </p:spPr>
      </p:pic>
      <p:pic>
        <p:nvPicPr>
          <p:cNvPr id="28" name="그림 27">
            <a:extLst>
              <a:ext uri="{FF2B5EF4-FFF2-40B4-BE49-F238E27FC236}">
                <a16:creationId xmlns:a16="http://schemas.microsoft.com/office/drawing/2014/main" id="{1806A2DE-AAD4-4B7E-9634-A16078919B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1"/>
            <a:ext cx="2175309" cy="2064204"/>
          </a:xfrm>
          <a:prstGeom prst="rect">
            <a:avLst/>
          </a:prstGeom>
        </p:spPr>
      </p:pic>
    </p:spTree>
    <p:extLst>
      <p:ext uri="{BB962C8B-B14F-4D97-AF65-F5344CB8AC3E}">
        <p14:creationId xmlns:p14="http://schemas.microsoft.com/office/powerpoint/2010/main" val="1708311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4A3E76AC-5ECA-4F5D-A366-B3F2D99F933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90242" y="6893903"/>
            <a:ext cx="2239204" cy="246221"/>
          </a:xfrm>
          <a:prstGeom prst="rect">
            <a:avLst/>
          </a:prstGeom>
        </p:spPr>
      </p:pic>
      <p:sp>
        <p:nvSpPr>
          <p:cNvPr id="9" name="TextBox 8">
            <a:hlinkClick r:id="rId5"/>
            <a:extLst>
              <a:ext uri="{FF2B5EF4-FFF2-40B4-BE49-F238E27FC236}">
                <a16:creationId xmlns:a16="http://schemas.microsoft.com/office/drawing/2014/main" id="{A394413E-DEB7-4E11-B675-E5801EFA941A}"/>
              </a:ext>
            </a:extLst>
          </p:cNvPr>
          <p:cNvSpPr txBox="1"/>
          <p:nvPr userDrawn="1"/>
        </p:nvSpPr>
        <p:spPr>
          <a:xfrm>
            <a:off x="4162555" y="6936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0" name="그림 9">
            <a:extLst>
              <a:ext uri="{FF2B5EF4-FFF2-40B4-BE49-F238E27FC236}">
                <a16:creationId xmlns:a16="http://schemas.microsoft.com/office/drawing/2014/main" id="{42CF0B32-3861-4858-8BD4-88A572E9D66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a:off x="272543" y="0"/>
            <a:ext cx="3356507" cy="2329135"/>
          </a:xfrm>
          <a:prstGeom prst="rect">
            <a:avLst/>
          </a:prstGeom>
        </p:spPr>
      </p:pic>
      <p:pic>
        <p:nvPicPr>
          <p:cNvPr id="11" name="그림 10">
            <a:extLst>
              <a:ext uri="{FF2B5EF4-FFF2-40B4-BE49-F238E27FC236}">
                <a16:creationId xmlns:a16="http://schemas.microsoft.com/office/drawing/2014/main" id="{62EB5A8E-FFCA-404A-B80B-6EAAD0386B5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18196" y="0"/>
            <a:ext cx="2373804" cy="2252561"/>
          </a:xfrm>
          <a:prstGeom prst="rect">
            <a:avLst/>
          </a:prstGeom>
        </p:spPr>
      </p:pic>
      <p:pic>
        <p:nvPicPr>
          <p:cNvPr id="13" name="그림 12">
            <a:extLst>
              <a:ext uri="{FF2B5EF4-FFF2-40B4-BE49-F238E27FC236}">
                <a16:creationId xmlns:a16="http://schemas.microsoft.com/office/drawing/2014/main" id="{F2DBD9A7-A345-4613-9E38-2D998FF98D2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4605439"/>
            <a:ext cx="2373804" cy="2252561"/>
          </a:xfrm>
          <a:prstGeom prst="rect">
            <a:avLst/>
          </a:prstGeom>
        </p:spPr>
      </p:pic>
      <p:pic>
        <p:nvPicPr>
          <p:cNvPr id="14" name="그림 13">
            <a:extLst>
              <a:ext uri="{FF2B5EF4-FFF2-40B4-BE49-F238E27FC236}">
                <a16:creationId xmlns:a16="http://schemas.microsoft.com/office/drawing/2014/main" id="{0820C361-EBB3-4E44-BD9D-5212CA646DA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9949132" y="4569754"/>
            <a:ext cx="1289001" cy="2775819"/>
          </a:xfrm>
          <a:prstGeom prst="rect">
            <a:avLst/>
          </a:prstGeom>
        </p:spPr>
      </p:pic>
    </p:spTree>
    <p:extLst>
      <p:ext uri="{BB962C8B-B14F-4D97-AF65-F5344CB8AC3E}">
        <p14:creationId xmlns:p14="http://schemas.microsoft.com/office/powerpoint/2010/main" val="354182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96" r:id="rId2"/>
    <p:sldLayoutId id="2147483697" r:id="rId3"/>
    <p:sldLayoutId id="2147483698"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9" r:id="rId13"/>
    <p:sldLayoutId id="2147483700" r:id="rId14"/>
    <p:sldLayoutId id="2147483701" r:id="rId15"/>
    <p:sldLayoutId id="2147483702" r:id="rId16"/>
    <p:sldLayoutId id="2147483703" r:id="rId17"/>
    <p:sldLayoutId id="2147483704" r:id="rId18"/>
    <p:sldLayoutId id="2147483705" r:id="rId19"/>
    <p:sldLayoutId id="2147483687" r:id="rId20"/>
    <p:sldLayoutId id="2147483664" r:id="rId2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11/3/2024</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427004129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17F71-3C0C-4A8B-9EB8-468D9DF93E3D}" type="datetimeFigureOut">
              <a:rPr lang="en-US" smtClean="0"/>
              <a:t>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9070655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7309872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4.png"/><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2.png"/><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0.xml"/><Relationship Id="rId5" Type="http://schemas.openxmlformats.org/officeDocument/2006/relationships/image" Target="../media/image2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31.svg"/><Relationship Id="rId4" Type="http://schemas.openxmlformats.org/officeDocument/2006/relationships/image" Target="../media/image25.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3.png"/><Relationship Id="rId5" Type="http://schemas.openxmlformats.org/officeDocument/2006/relationships/image" Target="../media/image34.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8.svg"/><Relationship Id="rId12" Type="http://schemas.openxmlformats.org/officeDocument/2006/relationships/image" Target="../media/image4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jpeg"/><Relationship Id="rId9" Type="http://schemas.openxmlformats.org/officeDocument/2006/relationships/image" Target="../media/image40.svg"/></Relationships>
</file>

<file path=ppt/slides/_rels/slide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9.svg"/><Relationship Id="rId7"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50.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65.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3.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65.png"/><Relationship Id="rId5" Type="http://schemas.openxmlformats.org/officeDocument/2006/relationships/audio" Target="../media/audio2.wav"/><Relationship Id="rId10" Type="http://schemas.openxmlformats.org/officeDocument/2006/relationships/image" Target="../media/image64.png"/><Relationship Id="rId4" Type="http://schemas.openxmlformats.org/officeDocument/2006/relationships/audio" Target="../media/audio4.wav"/><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65.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59.PNG"/><Relationship Id="rId11" Type="http://schemas.openxmlformats.org/officeDocument/2006/relationships/image" Target="../media/image65.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52 Fb Thu Huong Pham">
            <a:extLst>
              <a:ext uri="{FF2B5EF4-FFF2-40B4-BE49-F238E27FC236}">
                <a16:creationId xmlns:a16="http://schemas.microsoft.com/office/drawing/2014/main" id="{473A1E58-73AD-4E70-B009-9D0911D04EF9}"/>
              </a:ext>
            </a:extLst>
          </p:cNvPr>
          <p:cNvSpPr txBox="1"/>
          <p:nvPr/>
        </p:nvSpPr>
        <p:spPr>
          <a:xfrm>
            <a:off x="2355574" y="2047459"/>
            <a:ext cx="7891669" cy="3139321"/>
          </a:xfrm>
          <a:prstGeom prst="rect">
            <a:avLst/>
          </a:prstGeom>
          <a:solidFill>
            <a:schemeClr val="accent4">
              <a:lumMod val="40000"/>
              <a:lumOff val="60000"/>
            </a:schemeClr>
          </a:solidFill>
        </p:spPr>
        <p:txBody>
          <a:bodyPr wrap="square" rtlCol="0">
            <a:spAutoFit/>
          </a:bodyPr>
          <a:lstStyle/>
          <a:p>
            <a:pPr algn="ctr"/>
            <a:r>
              <a:rPr lang="en-US" sz="6600" dirty="0">
                <a:latin typeface="Cambria" panose="02040503050406030204" pitchFamily="18" charset="0"/>
                <a:ea typeface="Cambria" panose="02040503050406030204" pitchFamily="18" charset="0"/>
              </a:rPr>
              <a:t>CHÀO MỪNG CÁC EM ĐẾN VỚI TIẾT HỌC </a:t>
            </a:r>
          </a:p>
          <a:p>
            <a:pPr algn="ctr"/>
            <a:r>
              <a:rPr lang="en-US" sz="6600" dirty="0">
                <a:latin typeface="Cambria" panose="02040503050406030204" pitchFamily="18" charset="0"/>
                <a:ea typeface="Cambria" panose="02040503050406030204" pitchFamily="18" charset="0"/>
              </a:rPr>
              <a:t>HÔM NAY</a:t>
            </a:r>
          </a:p>
        </p:txBody>
      </p:sp>
      <p:sp>
        <p:nvSpPr>
          <p:cNvPr id="2" name="TextBox 1" descr="n252 Fb Thu Huong Pham">
            <a:extLst>
              <a:ext uri="{FF2B5EF4-FFF2-40B4-BE49-F238E27FC236}">
                <a16:creationId xmlns:a16="http://schemas.microsoft.com/office/drawing/2014/main" id="{EB203DA0-3F3C-D739-6767-EFCAE9403A50}"/>
              </a:ext>
            </a:extLst>
          </p:cNvPr>
          <p:cNvSpPr txBox="1"/>
          <p:nvPr/>
        </p:nvSpPr>
        <p:spPr>
          <a:xfrm>
            <a:off x="4495800" y="5344525"/>
            <a:ext cx="3200400" cy="722570"/>
          </a:xfrm>
          <a:prstGeom prst="roundRect">
            <a:avLst>
              <a:gd name="adj" fmla="val 50000"/>
            </a:avLst>
          </a:prstGeom>
          <a:solidFill>
            <a:srgbClr val="F44738"/>
          </a:solidFill>
        </p:spPr>
        <p:txBody>
          <a:bodyPr wrap="square" rtlCol="0" anchor="ctr" anchorCtr="0">
            <a:noAutofit/>
          </a:bodyPr>
          <a:lstStyle/>
          <a:p>
            <a:pPr algn="ctr"/>
            <a:endParaRPr lang="ko-KR" altLang="en-US"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974101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52 Fb Thu Huong Pham">
            <a:extLst>
              <a:ext uri="{FF2B5EF4-FFF2-40B4-BE49-F238E27FC236}">
                <a16:creationId xmlns:a16="http://schemas.microsoft.com/office/drawing/2014/main" id="{33FF9BC7-E1C0-4500-95FA-88002603902E}"/>
              </a:ext>
            </a:extLst>
          </p:cNvPr>
          <p:cNvSpPr txBox="1"/>
          <p:nvPr/>
        </p:nvSpPr>
        <p:spPr>
          <a:xfrm>
            <a:off x="3648589" y="0"/>
            <a:ext cx="5449811" cy="769441"/>
          </a:xfrm>
          <a:prstGeom prst="rect">
            <a:avLst/>
          </a:prstGeom>
          <a:noFill/>
        </p:spPr>
        <p:txBody>
          <a:bodyPr wrap="square" rtlCol="0">
            <a:spAutoFit/>
          </a:bodyPr>
          <a:lstStyle/>
          <a:p>
            <a:pPr algn="ctr"/>
            <a:r>
              <a:rPr lang="en-US" altLang="ko-KR" sz="4400" b="1" dirty="0">
                <a:solidFill>
                  <a:srgbClr val="FF0000"/>
                </a:solidFill>
                <a:latin typeface="Cambria" panose="02040503050406030204" pitchFamily="18" charset="0"/>
                <a:ea typeface="Cambria" panose="02040503050406030204" pitchFamily="18" charset="0"/>
                <a:cs typeface="Arial" panose="020B0604020202020204" pitchFamily="34" charset="0"/>
              </a:rPr>
              <a:t>THẢO LUẬN NHÓM</a:t>
            </a:r>
          </a:p>
        </p:txBody>
      </p:sp>
      <p:pic>
        <p:nvPicPr>
          <p:cNvPr id="5" name="Picture 4" descr="n252 Fb Thu Huong Pham">
            <a:extLst>
              <a:ext uri="{FF2B5EF4-FFF2-40B4-BE49-F238E27FC236}">
                <a16:creationId xmlns:a16="http://schemas.microsoft.com/office/drawing/2014/main" id="{5D5735F0-DD7B-42F9-86C0-083513A65F5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7756394" y="2077548"/>
            <a:ext cx="4435606" cy="3061998"/>
          </a:xfrm>
          <a:prstGeom prst="rect">
            <a:avLst/>
          </a:prstGeom>
        </p:spPr>
      </p:pic>
      <mc:AlternateContent xmlns:mc="http://schemas.openxmlformats.org/markup-compatibility/2006" xmlns:a14="http://schemas.microsoft.com/office/drawing/2010/main">
        <mc:Choice Requires="a14">
          <p:sp>
            <p:nvSpPr>
              <p:cNvPr id="6" name="TextBox 5" descr="n252 Fb Thu Huong Pham">
                <a:extLst>
                  <a:ext uri="{FF2B5EF4-FFF2-40B4-BE49-F238E27FC236}">
                    <a16:creationId xmlns:a16="http://schemas.microsoft.com/office/drawing/2014/main" id="{1D3D3328-AECE-4791-BE15-DD0BCEF2C3D6}"/>
                  </a:ext>
                </a:extLst>
              </p:cNvPr>
              <p:cNvSpPr txBox="1"/>
              <p:nvPr/>
            </p:nvSpPr>
            <p:spPr>
              <a:xfrm>
                <a:off x="199696" y="769441"/>
                <a:ext cx="11792608" cy="1015663"/>
              </a:xfrm>
              <a:prstGeom prst="rect">
                <a:avLst/>
              </a:prstGeom>
              <a:solidFill>
                <a:schemeClr val="accent6">
                  <a:lumMod val="20000"/>
                  <a:lumOff val="80000"/>
                </a:schemeClr>
              </a:solidFill>
            </p:spPr>
            <p:txBody>
              <a:bodyPr wrap="square" rtlCol="0">
                <a:spAutoFit/>
              </a:bodyPr>
              <a:lstStyle>
                <a:defPPr>
                  <a:defRPr lang="ko-KR"/>
                </a:defPPr>
                <a:lvl1pPr>
                  <a:defRPr sz="1100"/>
                </a:lvl1pPr>
              </a:lstStyle>
              <a:p>
                <a:r>
                  <a:rPr lang="en-US" altLang="ko-KR" sz="3000" b="1" dirty="0" err="1">
                    <a:latin typeface="Cambria" panose="02040503050406030204" pitchFamily="18" charset="0"/>
                    <a:ea typeface="Cambria" panose="02040503050406030204" pitchFamily="18" charset="0"/>
                  </a:rPr>
                  <a:t>Câu</a:t>
                </a:r>
                <a:r>
                  <a:rPr lang="en-US" altLang="ko-KR" sz="3000" b="1" dirty="0">
                    <a:latin typeface="Cambria" panose="02040503050406030204" pitchFamily="18" charset="0"/>
                    <a:ea typeface="Cambria" panose="02040503050406030204" pitchFamily="18" charset="0"/>
                  </a:rPr>
                  <a:t> 1: </a:t>
                </a:r>
                <a:r>
                  <a:rPr lang="en-US" altLang="ko-KR" sz="3000" dirty="0" err="1">
                    <a:latin typeface="Cambria" panose="02040503050406030204" pitchFamily="18" charset="0"/>
                    <a:ea typeface="Cambria" panose="02040503050406030204" pitchFamily="18" charset="0"/>
                  </a:rPr>
                  <a:t>Hãy</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giãi</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thích</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cách</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vẽ</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đồ</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thị</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của</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hàm</a:t>
                </a:r>
                <a:r>
                  <a:rPr lang="en-US" altLang="ko-KR" sz="3000" dirty="0">
                    <a:latin typeface="Cambria" panose="02040503050406030204" pitchFamily="18" charset="0"/>
                    <a:ea typeface="Cambria" panose="02040503050406030204" pitchFamily="18" charset="0"/>
                  </a:rPr>
                  <a:t>: </a:t>
                </a:r>
                <a14:m>
                  <m:oMath xmlns:m="http://schemas.openxmlformats.org/officeDocument/2006/math">
                    <m:r>
                      <a:rPr lang="en-US" sz="3000" b="1" i="0" smtClean="0">
                        <a:solidFill>
                          <a:srgbClr val="FF0000"/>
                        </a:solidFill>
                        <a:latin typeface="Cambria Math" panose="02040503050406030204" pitchFamily="18" charset="0"/>
                      </a:rPr>
                      <m:t>𝐕</m:t>
                    </m:r>
                    <m:r>
                      <a:rPr lang="en-US" sz="3000" b="1" i="0" smtClean="0">
                        <a:solidFill>
                          <a:srgbClr val="FF0000"/>
                        </a:solidFill>
                        <a:latin typeface="Cambria Math" panose="02040503050406030204" pitchFamily="18" charset="0"/>
                      </a:rPr>
                      <m:t>= </m:t>
                    </m:r>
                    <m:sSub>
                      <m:sSubPr>
                        <m:ctrlPr>
                          <a:rPr lang="en-US" sz="3000" b="1" i="1" smtClean="0">
                            <a:solidFill>
                              <a:srgbClr val="FF0000"/>
                            </a:solidFill>
                            <a:latin typeface="Cambria Math" panose="02040503050406030204" pitchFamily="18" charset="0"/>
                          </a:rPr>
                        </m:ctrlPr>
                      </m:sSubPr>
                      <m:e>
                        <m:r>
                          <a:rPr lang="en-US" sz="3000" b="1" i="0" smtClean="0">
                            <a:solidFill>
                              <a:srgbClr val="FF0000"/>
                            </a:solidFill>
                            <a:latin typeface="Cambria Math" panose="02040503050406030204" pitchFamily="18" charset="0"/>
                          </a:rPr>
                          <m:t>𝐕</m:t>
                        </m:r>
                      </m:e>
                      <m:sub>
                        <m:r>
                          <a:rPr lang="en-US" sz="3000" b="1" i="0" smtClean="0">
                            <a:solidFill>
                              <a:srgbClr val="FF0000"/>
                            </a:solidFill>
                            <a:latin typeface="Cambria Math" panose="02040503050406030204" pitchFamily="18" charset="0"/>
                          </a:rPr>
                          <m:t>𝐨</m:t>
                        </m:r>
                      </m:sub>
                    </m:sSub>
                    <m:r>
                      <a:rPr lang="en-US" sz="3000" b="1" i="0" smtClean="0">
                        <a:solidFill>
                          <a:srgbClr val="FF0000"/>
                        </a:solidFill>
                        <a:latin typeface="Cambria Math" panose="02040503050406030204" pitchFamily="18" charset="0"/>
                      </a:rPr>
                      <m:t>(</m:t>
                    </m:r>
                    <m:r>
                      <a:rPr lang="en-US" sz="3000" b="1" i="0" smtClean="0">
                        <a:solidFill>
                          <a:srgbClr val="FF0000"/>
                        </a:solidFill>
                        <a:latin typeface="Cambria Math" panose="02040503050406030204" pitchFamily="18" charset="0"/>
                      </a:rPr>
                      <m:t>𝟏</m:t>
                    </m:r>
                    <m:r>
                      <a:rPr lang="en-US" sz="3000" b="1" i="0" smtClean="0">
                        <a:solidFill>
                          <a:srgbClr val="FF0000"/>
                        </a:solidFill>
                        <a:latin typeface="Cambria Math" panose="02040503050406030204" pitchFamily="18" charset="0"/>
                      </a:rPr>
                      <m:t>+</m:t>
                    </m:r>
                    <m:r>
                      <a:rPr lang="en-US" sz="3000" b="1" i="0" smtClean="0">
                        <a:solidFill>
                          <a:srgbClr val="FF0000"/>
                        </a:solidFill>
                        <a:latin typeface="Cambria Math" panose="02040503050406030204" pitchFamily="18" charset="0"/>
                        <a:ea typeface="Cambria Math" panose="02040503050406030204" pitchFamily="18" charset="0"/>
                      </a:rPr>
                      <m:t>𝛂</m:t>
                    </m:r>
                    <m:r>
                      <a:rPr lang="en-US" sz="3000" b="1" i="0" smtClean="0">
                        <a:solidFill>
                          <a:srgbClr val="FF0000"/>
                        </a:solidFill>
                        <a:latin typeface="Cambria Math" panose="02040503050406030204" pitchFamily="18" charset="0"/>
                        <a:ea typeface="Cambria Math" panose="02040503050406030204" pitchFamily="18" charset="0"/>
                      </a:rPr>
                      <m:t>∆</m:t>
                    </m:r>
                    <m:r>
                      <a:rPr lang="en-US" sz="3000" b="1" i="0" smtClean="0">
                        <a:solidFill>
                          <a:srgbClr val="FF0000"/>
                        </a:solidFill>
                        <a:latin typeface="Cambria Math" panose="02040503050406030204" pitchFamily="18" charset="0"/>
                        <a:ea typeface="Cambria Math" panose="02040503050406030204" pitchFamily="18" charset="0"/>
                      </a:rPr>
                      <m:t>𝐭</m:t>
                    </m:r>
                    <m:r>
                      <a:rPr lang="en-US" sz="3000" b="1" i="0" smtClean="0">
                        <a:solidFill>
                          <a:srgbClr val="FF0000"/>
                        </a:solidFill>
                        <a:latin typeface="Cambria Math" panose="02040503050406030204" pitchFamily="18" charset="0"/>
                        <a:ea typeface="Cambria Math" panose="02040503050406030204" pitchFamily="18" charset="0"/>
                      </a:rPr>
                      <m:t>)</m:t>
                    </m:r>
                  </m:oMath>
                </a14:m>
                <a:r>
                  <a:rPr lang="en-US" altLang="ko-KR" sz="3000" b="1" dirty="0">
                    <a:solidFill>
                      <a:srgbClr val="FF0000"/>
                    </a:solidFill>
                  </a:rPr>
                  <a:t> </a:t>
                </a:r>
                <a:r>
                  <a:rPr lang="en-US" altLang="ko-KR" sz="3000" dirty="0" err="1">
                    <a:latin typeface="Cambria" panose="02040503050406030204" pitchFamily="18" charset="0"/>
                    <a:ea typeface="Cambria" panose="02040503050406030204" pitchFamily="18" charset="0"/>
                  </a:rPr>
                  <a:t>trong</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hình</a:t>
                </a:r>
                <a:r>
                  <a:rPr lang="en-US" altLang="ko-KR" sz="3000" dirty="0">
                    <a:latin typeface="Cambria" panose="02040503050406030204" pitchFamily="18" charset="0"/>
                    <a:ea typeface="Cambria" panose="02040503050406030204" pitchFamily="18" charset="0"/>
                  </a:rPr>
                  <a:t> 10.1a</a:t>
                </a:r>
              </a:p>
            </p:txBody>
          </p:sp>
        </mc:Choice>
        <mc:Fallback xmlns="">
          <p:sp>
            <p:nvSpPr>
              <p:cNvPr id="6" name="TextBox 5" descr="n252 Fb Thu Huong Pham">
                <a:extLst>
                  <a:ext uri="{FF2B5EF4-FFF2-40B4-BE49-F238E27FC236}">
                    <a16:creationId xmlns:a16="http://schemas.microsoft.com/office/drawing/2014/main" id="{1D3D3328-AECE-4791-BE15-DD0BCEF2C3D6}"/>
                  </a:ext>
                </a:extLst>
              </p:cNvPr>
              <p:cNvSpPr txBox="1">
                <a:spLocks noRot="1" noChangeAspect="1" noMove="1" noResize="1" noEditPoints="1" noAdjustHandles="1" noChangeArrowheads="1" noChangeShapeType="1" noTextEdit="1"/>
              </p:cNvSpPr>
              <p:nvPr/>
            </p:nvSpPr>
            <p:spPr>
              <a:xfrm>
                <a:off x="199696" y="769441"/>
                <a:ext cx="11792608" cy="1015663"/>
              </a:xfrm>
              <a:prstGeom prst="rect">
                <a:avLst/>
              </a:prstGeom>
              <a:blipFill>
                <a:blip r:embed="rId4"/>
                <a:stretch>
                  <a:fillRect l="-1241" t="-8982" b="-173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n252 Fb Thu Huong Pham">
                <a:extLst>
                  <a:ext uri="{FF2B5EF4-FFF2-40B4-BE49-F238E27FC236}">
                    <a16:creationId xmlns:a16="http://schemas.microsoft.com/office/drawing/2014/main" id="{69B6A405-9287-4C2C-988E-8FCF50F58559}"/>
                  </a:ext>
                </a:extLst>
              </p:cNvPr>
              <p:cNvSpPr txBox="1"/>
              <p:nvPr/>
            </p:nvSpPr>
            <p:spPr>
              <a:xfrm>
                <a:off x="0" y="1829870"/>
                <a:ext cx="7914290" cy="3570208"/>
              </a:xfrm>
              <a:prstGeom prst="rect">
                <a:avLst/>
              </a:prstGeom>
              <a:solidFill>
                <a:schemeClr val="bg1"/>
              </a:solidFill>
            </p:spPr>
            <p:txBody>
              <a:bodyPr wrap="square" rtlCol="0">
                <a:spAutoFit/>
              </a:bodyPr>
              <a:lstStyle/>
              <a:p>
                <a:pPr algn="ctr"/>
                <a:r>
                  <a:rPr lang="en-US" sz="3000" b="1" dirty="0" err="1">
                    <a:latin typeface="Cambria" panose="02040503050406030204" pitchFamily="18" charset="0"/>
                    <a:ea typeface="Cambria" panose="02040503050406030204" pitchFamily="18" charset="0"/>
                  </a:rPr>
                  <a:t>Giải</a:t>
                </a:r>
                <a:endParaRPr lang="en-US" sz="3000" b="1" dirty="0">
                  <a:latin typeface="Cambria" panose="02040503050406030204" pitchFamily="18" charset="0"/>
                  <a:ea typeface="Cambria" panose="02040503050406030204" pitchFamily="18" charset="0"/>
                </a:endParaRPr>
              </a:p>
              <a:p>
                <a:pPr algn="just"/>
                <a:r>
                  <a:rPr lang="en-US" sz="2800" b="0" i="0" dirty="0" err="1">
                    <a:solidFill>
                      <a:srgbClr val="333333"/>
                    </a:solidFill>
                    <a:effectLst/>
                    <a:latin typeface="Cambria" panose="02040503050406030204" pitchFamily="18" charset="0"/>
                    <a:ea typeface="Cambria" panose="02040503050406030204" pitchFamily="18" charset="0"/>
                  </a:rPr>
                  <a:t>Nhìn</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vào</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độ</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thị</a:t>
                </a:r>
                <a:r>
                  <a:rPr lang="en-US" sz="2800" b="0" i="0" dirty="0">
                    <a:solidFill>
                      <a:srgbClr val="333333"/>
                    </a:solidFill>
                    <a:effectLst/>
                    <a:latin typeface="Cambria" panose="02040503050406030204" pitchFamily="18" charset="0"/>
                    <a:ea typeface="Cambria" panose="02040503050406030204" pitchFamily="18" charset="0"/>
                  </a:rPr>
                  <a:t> ta </a:t>
                </a:r>
                <a:r>
                  <a:rPr lang="en-US" sz="2800" b="0" i="0" dirty="0" err="1">
                    <a:solidFill>
                      <a:srgbClr val="333333"/>
                    </a:solidFill>
                    <a:effectLst/>
                    <a:latin typeface="Cambria" panose="02040503050406030204" pitchFamily="18" charset="0"/>
                    <a:ea typeface="Cambria" panose="02040503050406030204" pitchFamily="18" charset="0"/>
                  </a:rPr>
                  <a:t>chọn</a:t>
                </a:r>
                <a:r>
                  <a:rPr lang="en-US" sz="2800" b="0" i="0" dirty="0">
                    <a:solidFill>
                      <a:srgbClr val="333333"/>
                    </a:solidFill>
                    <a:effectLst/>
                    <a:latin typeface="Cambria" panose="02040503050406030204" pitchFamily="18" charset="0"/>
                    <a:ea typeface="Cambria" panose="02040503050406030204" pitchFamily="18" charset="0"/>
                  </a:rPr>
                  <a:t> 2 </a:t>
                </a:r>
                <a:r>
                  <a:rPr lang="en-US" sz="2800" b="0" i="0" err="1">
                    <a:solidFill>
                      <a:srgbClr val="333333"/>
                    </a:solidFill>
                    <a:effectLst/>
                    <a:latin typeface="Cambria" panose="02040503050406030204" pitchFamily="18" charset="0"/>
                    <a:ea typeface="Cambria" panose="02040503050406030204" pitchFamily="18" charset="0"/>
                  </a:rPr>
                  <a:t>điểm</a:t>
                </a:r>
                <a:r>
                  <a:rPr lang="en-US" sz="2800" b="0" i="0">
                    <a:solidFill>
                      <a:srgbClr val="333333"/>
                    </a:solidFill>
                    <a:effectLst/>
                    <a:latin typeface="Cambria" panose="02040503050406030204" pitchFamily="18" charset="0"/>
                    <a:ea typeface="Cambria" panose="02040503050406030204" pitchFamily="18" charset="0"/>
                  </a:rPr>
                  <a:t> b</a:t>
                </a:r>
                <a:r>
                  <a:rPr lang="en-US" sz="2800">
                    <a:solidFill>
                      <a:srgbClr val="333333"/>
                    </a:solidFill>
                    <a:latin typeface="Cambria" panose="02040503050406030204" pitchFamily="18" charset="0"/>
                    <a:ea typeface="Cambria" panose="02040503050406030204" pitchFamily="18" charset="0"/>
                  </a:rPr>
                  <a:t>ấ</a:t>
                </a:r>
                <a:r>
                  <a:rPr lang="en-US" sz="2800" b="0" i="0">
                    <a:solidFill>
                      <a:srgbClr val="333333"/>
                    </a:solidFill>
                    <a:effectLst/>
                    <a:latin typeface="Cambria" panose="02040503050406030204" pitchFamily="18" charset="0"/>
                    <a:ea typeface="Cambria" panose="02040503050406030204" pitchFamily="18" charset="0"/>
                  </a:rPr>
                  <a:t>t </a:t>
                </a:r>
                <a:r>
                  <a:rPr lang="en-US" sz="2800" b="0" i="0" dirty="0" err="1">
                    <a:solidFill>
                      <a:srgbClr val="333333"/>
                    </a:solidFill>
                    <a:effectLst/>
                    <a:latin typeface="Cambria" panose="02040503050406030204" pitchFamily="18" charset="0"/>
                    <a:ea typeface="Cambria" panose="02040503050406030204" pitchFamily="18" charset="0"/>
                  </a:rPr>
                  <a:t>kì</a:t>
                </a:r>
                <a:r>
                  <a:rPr lang="en-US" sz="2800" b="0" i="0" dirty="0">
                    <a:solidFill>
                      <a:srgbClr val="333333"/>
                    </a:solidFill>
                    <a:effectLst/>
                    <a:latin typeface="Cambria" panose="02040503050406030204" pitchFamily="18" charset="0"/>
                    <a:ea typeface="Cambria" panose="02040503050406030204" pitchFamily="18" charset="0"/>
                  </a:rPr>
                  <a:t>: (0,V</a:t>
                </a:r>
                <a:r>
                  <a:rPr lang="en-US" sz="2800" b="0" i="0" baseline="-25000" dirty="0">
                    <a:solidFill>
                      <a:srgbClr val="333333"/>
                    </a:solidFill>
                    <a:effectLst/>
                    <a:latin typeface="Cambria" panose="02040503050406030204" pitchFamily="18" charset="0"/>
                    <a:ea typeface="Cambria" panose="02040503050406030204" pitchFamily="18" charset="0"/>
                  </a:rPr>
                  <a:t>0</a:t>
                </a:r>
                <a:r>
                  <a:rPr lang="en-US" sz="2800" b="0" i="0" dirty="0">
                    <a:solidFill>
                      <a:srgbClr val="333333"/>
                    </a:solidFill>
                    <a:effectLst/>
                    <a:latin typeface="Cambria" panose="02040503050406030204" pitchFamily="18" charset="0"/>
                    <a:ea typeface="Cambria" panose="02040503050406030204" pitchFamily="18" charset="0"/>
                  </a:rPr>
                  <a:t>) ; </a:t>
                </a:r>
              </a:p>
              <a:p>
                <a:pPr algn="just"/>
                <a:r>
                  <a:rPr lang="en-US" sz="2800" b="0" i="0" dirty="0">
                    <a:solidFill>
                      <a:srgbClr val="333333"/>
                    </a:solidFill>
                    <a:effectLst/>
                    <a:latin typeface="Cambria" panose="02040503050406030204" pitchFamily="18" charset="0"/>
                    <a:ea typeface="Cambria" panose="02040503050406030204" pitchFamily="18" charset="0"/>
                  </a:rPr>
                  <a:t>(t</a:t>
                </a:r>
                <a:r>
                  <a:rPr lang="en-US" sz="2800" b="0" i="0" baseline="-25000" dirty="0">
                    <a:solidFill>
                      <a:srgbClr val="333333"/>
                    </a:solidFill>
                    <a:effectLst/>
                    <a:latin typeface="Cambria" panose="02040503050406030204" pitchFamily="18" charset="0"/>
                    <a:ea typeface="Cambria" panose="02040503050406030204" pitchFamily="18" charset="0"/>
                  </a:rPr>
                  <a:t>1</a:t>
                </a:r>
                <a:r>
                  <a:rPr lang="en-US" sz="2800" b="0" i="0" dirty="0">
                    <a:solidFill>
                      <a:srgbClr val="333333"/>
                    </a:solidFill>
                    <a:effectLst/>
                    <a:latin typeface="Cambria" panose="02040503050406030204" pitchFamily="18" charset="0"/>
                    <a:ea typeface="Cambria" panose="02040503050406030204" pitchFamily="18" charset="0"/>
                  </a:rPr>
                  <a:t>, V</a:t>
                </a:r>
                <a:r>
                  <a:rPr lang="en-US" sz="2800" b="0" i="0" baseline="-25000" dirty="0">
                    <a:solidFill>
                      <a:srgbClr val="333333"/>
                    </a:solidFill>
                    <a:effectLst/>
                    <a:latin typeface="Cambria" panose="02040503050406030204" pitchFamily="18" charset="0"/>
                    <a:ea typeface="Cambria" panose="02040503050406030204" pitchFamily="18" charset="0"/>
                  </a:rPr>
                  <a:t>1</a:t>
                </a:r>
                <a:r>
                  <a:rPr lang="en-US" sz="2800" b="0" i="0" dirty="0">
                    <a:solidFill>
                      <a:srgbClr val="333333"/>
                    </a:solidFill>
                    <a:effectLst/>
                    <a:latin typeface="Cambria" panose="02040503050406030204" pitchFamily="18" charset="0"/>
                    <a:ea typeface="Cambria" panose="02040503050406030204" pitchFamily="18" charset="0"/>
                  </a:rPr>
                  <a:t>)</a:t>
                </a:r>
                <a:endParaRPr lang="en-US" sz="2800" b="1" i="0" dirty="0">
                  <a:solidFill>
                    <a:srgbClr val="333333"/>
                  </a:solidFill>
                  <a:effectLst/>
                  <a:latin typeface="Cambria" panose="02040503050406030204" pitchFamily="18" charset="0"/>
                  <a:ea typeface="Cambria" panose="02040503050406030204" pitchFamily="18" charset="0"/>
                </a:endParaRPr>
              </a:p>
              <a:p>
                <a:pPr algn="just"/>
                <a:r>
                  <a:rPr lang="en-US" sz="2800" b="0" i="0" dirty="0" err="1">
                    <a:solidFill>
                      <a:srgbClr val="333333"/>
                    </a:solidFill>
                    <a:effectLst/>
                    <a:latin typeface="Cambria" panose="02040503050406030204" pitchFamily="18" charset="0"/>
                    <a:ea typeface="Cambria" panose="02040503050406030204" pitchFamily="18" charset="0"/>
                  </a:rPr>
                  <a:t>Chọn</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một</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giá</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trị</a:t>
                </a:r>
                <a:r>
                  <a:rPr lang="en-US" sz="2800" b="0" i="0" dirty="0">
                    <a:solidFill>
                      <a:srgbClr val="333333"/>
                    </a:solidFill>
                    <a:effectLst/>
                    <a:latin typeface="Cambria" panose="02040503050406030204" pitchFamily="18" charset="0"/>
                    <a:ea typeface="Cambria" panose="02040503050406030204" pitchFamily="18" charset="0"/>
                  </a:rPr>
                  <a:t> t</a:t>
                </a:r>
                <a:r>
                  <a:rPr lang="en-US" sz="2800" b="0" i="0" baseline="-25000" dirty="0">
                    <a:solidFill>
                      <a:srgbClr val="333333"/>
                    </a:solidFill>
                    <a:effectLst/>
                    <a:latin typeface="Cambria" panose="02040503050406030204" pitchFamily="18" charset="0"/>
                    <a:ea typeface="Cambria" panose="02040503050406030204" pitchFamily="18" charset="0"/>
                  </a:rPr>
                  <a:t>1</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bất</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kì</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thay</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vào</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công</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thức</a:t>
                </a:r>
                <a:r>
                  <a:rPr lang="en-US" sz="2800" b="0" i="0" dirty="0">
                    <a:solidFill>
                      <a:srgbClr val="333333"/>
                    </a:solidFill>
                    <a:effectLst/>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 </a:t>
                </a:r>
                <a:endParaRPr lang="en-US" sz="2800" b="1" i="0" dirty="0">
                  <a:solidFill>
                    <a:srgbClr val="FF0000"/>
                  </a:solidFill>
                  <a:latin typeface="Cambria Math" panose="02040503050406030204" pitchFamily="18" charset="0"/>
                </a:endParaRPr>
              </a:p>
              <a:p>
                <a:pPr algn="ctr"/>
                <a14:m>
                  <m:oMath xmlns:m="http://schemas.openxmlformats.org/officeDocument/2006/math">
                    <m:r>
                      <a:rPr lang="en-US" sz="2800" b="1" i="0" smtClean="0">
                        <a:solidFill>
                          <a:srgbClr val="FF0000"/>
                        </a:solidFill>
                        <a:latin typeface="Cambria Math" panose="02040503050406030204" pitchFamily="18" charset="0"/>
                      </a:rPr>
                      <m:t>𝐕</m:t>
                    </m:r>
                    <m:r>
                      <a:rPr lang="en-US" sz="2800" b="1" i="0" smtClean="0">
                        <a:solidFill>
                          <a:srgbClr val="FF0000"/>
                        </a:solidFill>
                        <a:latin typeface="Cambria Math" panose="02040503050406030204" pitchFamily="18" charset="0"/>
                      </a:rPr>
                      <m:t>= </m:t>
                    </m:r>
                    <m:sSub>
                      <m:sSubPr>
                        <m:ctrlPr>
                          <a:rPr lang="en-US" sz="2800" b="1" i="1" smtClean="0">
                            <a:solidFill>
                              <a:srgbClr val="FF0000"/>
                            </a:solidFill>
                            <a:latin typeface="Cambria Math" panose="02040503050406030204" pitchFamily="18" charset="0"/>
                          </a:rPr>
                        </m:ctrlPr>
                      </m:sSubPr>
                      <m:e>
                        <m:r>
                          <a:rPr lang="en-US" sz="2800" b="1" i="0" smtClean="0">
                            <a:solidFill>
                              <a:srgbClr val="FF0000"/>
                            </a:solidFill>
                            <a:latin typeface="Cambria Math" panose="02040503050406030204" pitchFamily="18" charset="0"/>
                          </a:rPr>
                          <m:t>𝐕</m:t>
                        </m:r>
                      </m:e>
                      <m:sub>
                        <m:r>
                          <a:rPr lang="en-US" sz="2800" b="1" i="0" smtClean="0">
                            <a:solidFill>
                              <a:srgbClr val="FF0000"/>
                            </a:solidFill>
                            <a:latin typeface="Cambria Math" panose="02040503050406030204" pitchFamily="18" charset="0"/>
                          </a:rPr>
                          <m:t>𝐨</m:t>
                        </m:r>
                      </m:sub>
                    </m:sSub>
                    <m:r>
                      <a:rPr lang="en-US" sz="2800" b="1" i="0" smtClean="0">
                        <a:solidFill>
                          <a:srgbClr val="FF0000"/>
                        </a:solidFill>
                        <a:latin typeface="Cambria Math" panose="02040503050406030204" pitchFamily="18" charset="0"/>
                      </a:rPr>
                      <m:t>(</m:t>
                    </m:r>
                    <m:r>
                      <a:rPr lang="en-US" sz="2800" b="1" i="0" smtClean="0">
                        <a:solidFill>
                          <a:srgbClr val="FF0000"/>
                        </a:solidFill>
                        <a:latin typeface="Cambria Math" panose="02040503050406030204" pitchFamily="18" charset="0"/>
                      </a:rPr>
                      <m:t>𝟏</m:t>
                    </m:r>
                    <m:r>
                      <a:rPr lang="en-US" sz="2800" b="1" i="0" smtClean="0">
                        <a:solidFill>
                          <a:srgbClr val="FF0000"/>
                        </a:solidFill>
                        <a:latin typeface="Cambria Math" panose="02040503050406030204" pitchFamily="18" charset="0"/>
                      </a:rPr>
                      <m:t>+</m:t>
                    </m:r>
                    <m:r>
                      <a:rPr lang="en-US" sz="2800" b="1" i="0" smtClean="0">
                        <a:solidFill>
                          <a:srgbClr val="FF0000"/>
                        </a:solidFill>
                        <a:latin typeface="Cambria Math" panose="02040503050406030204" pitchFamily="18" charset="0"/>
                        <a:ea typeface="Cambria Math" panose="02040503050406030204" pitchFamily="18" charset="0"/>
                      </a:rPr>
                      <m:t>𝛂</m:t>
                    </m:r>
                    <m:r>
                      <a:rPr lang="en-US" sz="2800" b="1" i="0" smtClean="0">
                        <a:solidFill>
                          <a:srgbClr val="FF0000"/>
                        </a:solidFill>
                        <a:latin typeface="Cambria Math" panose="02040503050406030204" pitchFamily="18" charset="0"/>
                        <a:ea typeface="Cambria Math" panose="02040503050406030204" pitchFamily="18" charset="0"/>
                      </a:rPr>
                      <m:t>∆</m:t>
                    </m:r>
                    <m:r>
                      <a:rPr lang="en-US" sz="2800" b="1" i="0" smtClean="0">
                        <a:solidFill>
                          <a:srgbClr val="FF0000"/>
                        </a:solidFill>
                        <a:latin typeface="Cambria Math" panose="02040503050406030204" pitchFamily="18" charset="0"/>
                        <a:ea typeface="Cambria Math" panose="02040503050406030204" pitchFamily="18" charset="0"/>
                      </a:rPr>
                      <m:t>𝐭</m:t>
                    </m:r>
                    <m:r>
                      <a:rPr lang="en-US" sz="2800" b="1" i="0" smtClean="0">
                        <a:solidFill>
                          <a:srgbClr val="FF0000"/>
                        </a:solidFill>
                        <a:latin typeface="Cambria Math" panose="02040503050406030204" pitchFamily="18" charset="0"/>
                        <a:ea typeface="Cambria Math" panose="02040503050406030204" pitchFamily="18" charset="0"/>
                      </a:rPr>
                      <m:t>)</m:t>
                    </m:r>
                  </m:oMath>
                </a14:m>
                <a:r>
                  <a:rPr lang="en-US" altLang="ko-KR" sz="2800" b="1" dirty="0">
                    <a:solidFill>
                      <a:srgbClr val="FF0000"/>
                    </a:solidFill>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a:solidFill>
                      <a:srgbClr val="333333"/>
                    </a:solidFill>
                    <a:latin typeface="Cambria" panose="02040503050406030204" pitchFamily="18" charset="0"/>
                    <a:ea typeface="Cambria" panose="02040503050406030204" pitchFamily="18" charset="0"/>
                  </a:rPr>
                  <a:t> V</a:t>
                </a:r>
                <a:r>
                  <a:rPr lang="en-US" sz="2800" baseline="-25000" dirty="0">
                    <a:solidFill>
                      <a:srgbClr val="333333"/>
                    </a:solidFill>
                    <a:latin typeface="Cambria" panose="02040503050406030204" pitchFamily="18" charset="0"/>
                    <a:ea typeface="Cambria" panose="02040503050406030204" pitchFamily="18" charset="0"/>
                  </a:rPr>
                  <a:t>1</a:t>
                </a:r>
                <a:endParaRPr lang="en-US" sz="2800" dirty="0">
                  <a:latin typeface="Cambria" panose="02040503050406030204" pitchFamily="18" charset="0"/>
                  <a:ea typeface="Cambria" panose="02040503050406030204" pitchFamily="18" charset="0"/>
                </a:endParaRPr>
              </a:p>
              <a:p>
                <a:pPr algn="just"/>
                <a:r>
                  <a:rPr lang="vi-VN" sz="2800" b="0" i="0" dirty="0">
                    <a:solidFill>
                      <a:srgbClr val="333333"/>
                    </a:solidFill>
                    <a:effectLst/>
                    <a:latin typeface="Cambria" panose="02040503050406030204" pitchFamily="18" charset="0"/>
                    <a:ea typeface="Cambria" panose="02040503050406030204" pitchFamily="18" charset="0"/>
                  </a:rPr>
                  <a:t>Nối hai điểm (0,V</a:t>
                </a:r>
                <a:r>
                  <a:rPr lang="vi-VN" sz="2800" b="0" i="0" baseline="-25000" dirty="0">
                    <a:solidFill>
                      <a:srgbClr val="333333"/>
                    </a:solidFill>
                    <a:effectLst/>
                    <a:latin typeface="Cambria" panose="02040503050406030204" pitchFamily="18" charset="0"/>
                    <a:ea typeface="Cambria" panose="02040503050406030204" pitchFamily="18" charset="0"/>
                  </a:rPr>
                  <a:t>0</a:t>
                </a:r>
                <a:r>
                  <a:rPr lang="vi-VN" sz="2800" b="0" i="0" dirty="0">
                    <a:solidFill>
                      <a:srgbClr val="333333"/>
                    </a:solidFill>
                    <a:effectLst/>
                    <a:latin typeface="Cambria" panose="02040503050406030204" pitchFamily="18" charset="0"/>
                    <a:ea typeface="Cambria" panose="02040503050406030204" pitchFamily="18" charset="0"/>
                  </a:rPr>
                  <a:t>) ; (t</a:t>
                </a:r>
                <a:r>
                  <a:rPr lang="vi-VN" sz="2800" b="0" i="0" baseline="-25000" dirty="0">
                    <a:solidFill>
                      <a:srgbClr val="333333"/>
                    </a:solidFill>
                    <a:effectLst/>
                    <a:latin typeface="Cambria" panose="02040503050406030204" pitchFamily="18" charset="0"/>
                    <a:ea typeface="Cambria" panose="02040503050406030204" pitchFamily="18" charset="0"/>
                  </a:rPr>
                  <a:t>1</a:t>
                </a:r>
                <a:r>
                  <a:rPr lang="vi-VN" sz="2800" b="0" i="0" dirty="0">
                    <a:solidFill>
                      <a:srgbClr val="333333"/>
                    </a:solidFill>
                    <a:effectLst/>
                    <a:latin typeface="Cambria" panose="02040503050406030204" pitchFamily="18" charset="0"/>
                    <a:ea typeface="Cambria" panose="02040503050406030204" pitchFamily="18" charset="0"/>
                  </a:rPr>
                  <a:t>, V</a:t>
                </a:r>
                <a:r>
                  <a:rPr lang="vi-VN" sz="2800" b="0" i="0" baseline="-25000" dirty="0">
                    <a:solidFill>
                      <a:srgbClr val="333333"/>
                    </a:solidFill>
                    <a:effectLst/>
                    <a:latin typeface="Cambria" panose="02040503050406030204" pitchFamily="18" charset="0"/>
                    <a:ea typeface="Cambria" panose="02040503050406030204" pitchFamily="18" charset="0"/>
                  </a:rPr>
                  <a:t>1</a:t>
                </a:r>
                <a:r>
                  <a:rPr lang="vi-VN" sz="2800" b="0" i="0" dirty="0">
                    <a:solidFill>
                      <a:srgbClr val="333333"/>
                    </a:solidFill>
                    <a:effectLst/>
                    <a:latin typeface="Cambria" panose="02040503050406030204" pitchFamily="18" charset="0"/>
                    <a:ea typeface="Cambria" panose="02040503050406030204" pitchFamily="18" charset="0"/>
                  </a:rPr>
                  <a:t>) bằng đường thẳng, ta </a:t>
                </a:r>
                <a:endParaRPr lang="en-US" sz="2800" b="0" i="0" dirty="0">
                  <a:solidFill>
                    <a:srgbClr val="333333"/>
                  </a:solidFill>
                  <a:effectLst/>
                  <a:latin typeface="Cambria" panose="02040503050406030204" pitchFamily="18" charset="0"/>
                  <a:ea typeface="Cambria" panose="02040503050406030204" pitchFamily="18" charset="0"/>
                </a:endParaRPr>
              </a:p>
              <a:p>
                <a:pPr algn="just"/>
                <a:r>
                  <a:rPr lang="vi-VN" sz="2800" b="0" i="0" dirty="0">
                    <a:solidFill>
                      <a:srgbClr val="333333"/>
                    </a:solidFill>
                    <a:effectLst/>
                    <a:latin typeface="Cambria" panose="02040503050406030204" pitchFamily="18" charset="0"/>
                    <a:ea typeface="Cambria" panose="02040503050406030204" pitchFamily="18" charset="0"/>
                  </a:rPr>
                  <a:t>được đường biểu diễn là đoạn thẳng đi qua </a:t>
                </a:r>
                <a:endParaRPr lang="en-US" sz="2800" b="0" i="0" dirty="0">
                  <a:solidFill>
                    <a:srgbClr val="333333"/>
                  </a:solidFill>
                  <a:effectLst/>
                  <a:latin typeface="Cambria" panose="02040503050406030204" pitchFamily="18" charset="0"/>
                  <a:ea typeface="Cambria" panose="02040503050406030204" pitchFamily="18" charset="0"/>
                </a:endParaRPr>
              </a:p>
              <a:p>
                <a:pPr algn="just"/>
                <a:r>
                  <a:rPr lang="vi-VN" sz="2800" b="0" i="0" dirty="0">
                    <a:solidFill>
                      <a:srgbClr val="333333"/>
                    </a:solidFill>
                    <a:effectLst/>
                    <a:latin typeface="Cambria" panose="02040503050406030204" pitchFamily="18" charset="0"/>
                    <a:ea typeface="Cambria" panose="02040503050406030204" pitchFamily="18" charset="0"/>
                  </a:rPr>
                  <a:t>hai điểm (0,V</a:t>
                </a:r>
                <a:r>
                  <a:rPr lang="vi-VN" sz="2800" b="0" i="0" baseline="-25000" dirty="0">
                    <a:solidFill>
                      <a:srgbClr val="333333"/>
                    </a:solidFill>
                    <a:effectLst/>
                    <a:latin typeface="Cambria" panose="02040503050406030204" pitchFamily="18" charset="0"/>
                    <a:ea typeface="Cambria" panose="02040503050406030204" pitchFamily="18" charset="0"/>
                  </a:rPr>
                  <a:t>0</a:t>
                </a:r>
                <a:r>
                  <a:rPr lang="vi-VN" sz="2800" b="0" i="0" dirty="0">
                    <a:solidFill>
                      <a:srgbClr val="333333"/>
                    </a:solidFill>
                    <a:effectLst/>
                    <a:latin typeface="Cambria" panose="02040503050406030204" pitchFamily="18" charset="0"/>
                    <a:ea typeface="Cambria" panose="02040503050406030204" pitchFamily="18" charset="0"/>
                  </a:rPr>
                  <a:t>) ; (t</a:t>
                </a:r>
                <a:r>
                  <a:rPr lang="vi-VN" sz="2800" b="0" i="0" baseline="-25000" dirty="0">
                    <a:solidFill>
                      <a:srgbClr val="333333"/>
                    </a:solidFill>
                    <a:effectLst/>
                    <a:latin typeface="Cambria" panose="02040503050406030204" pitchFamily="18" charset="0"/>
                    <a:ea typeface="Cambria" panose="02040503050406030204" pitchFamily="18" charset="0"/>
                  </a:rPr>
                  <a:t>1</a:t>
                </a:r>
                <a:r>
                  <a:rPr lang="vi-VN" sz="2800" b="0" i="0" dirty="0">
                    <a:solidFill>
                      <a:srgbClr val="333333"/>
                    </a:solidFill>
                    <a:effectLst/>
                    <a:latin typeface="Cambria" panose="02040503050406030204" pitchFamily="18" charset="0"/>
                    <a:ea typeface="Cambria" panose="02040503050406030204" pitchFamily="18" charset="0"/>
                  </a:rPr>
                  <a:t>, V</a:t>
                </a:r>
                <a:r>
                  <a:rPr lang="vi-VN" sz="2800" b="0" i="0" baseline="-25000" dirty="0">
                    <a:solidFill>
                      <a:srgbClr val="333333"/>
                    </a:solidFill>
                    <a:effectLst/>
                    <a:latin typeface="Cambria" panose="02040503050406030204" pitchFamily="18" charset="0"/>
                    <a:ea typeface="Cambria" panose="02040503050406030204" pitchFamily="18" charset="0"/>
                  </a:rPr>
                  <a:t>1</a:t>
                </a:r>
                <a:r>
                  <a:rPr lang="vi-VN" sz="2800" b="0" i="0" dirty="0">
                    <a:solidFill>
                      <a:srgbClr val="333333"/>
                    </a:solidFill>
                    <a:effectLst/>
                    <a:latin typeface="Cambria" panose="02040503050406030204" pitchFamily="18" charset="0"/>
                    <a:ea typeface="Cambria" panose="02040503050406030204" pitchFamily="18" charset="0"/>
                  </a:rPr>
                  <a:t>).</a:t>
                </a:r>
              </a:p>
            </p:txBody>
          </p:sp>
        </mc:Choice>
        <mc:Fallback xmlns="">
          <p:sp>
            <p:nvSpPr>
              <p:cNvPr id="7" name="TextBox 6" descr="n252 Fb Thu Huong Pham">
                <a:extLst>
                  <a:ext uri="{FF2B5EF4-FFF2-40B4-BE49-F238E27FC236}">
                    <a16:creationId xmlns:a16="http://schemas.microsoft.com/office/drawing/2014/main" id="{69B6A405-9287-4C2C-988E-8FCF50F58559}"/>
                  </a:ext>
                </a:extLst>
              </p:cNvPr>
              <p:cNvSpPr txBox="1">
                <a:spLocks noRot="1" noChangeAspect="1" noMove="1" noResize="1" noEditPoints="1" noAdjustHandles="1" noChangeArrowheads="1" noChangeShapeType="1" noTextEdit="1"/>
              </p:cNvSpPr>
              <p:nvPr/>
            </p:nvSpPr>
            <p:spPr>
              <a:xfrm>
                <a:off x="0" y="1829870"/>
                <a:ext cx="7914290" cy="3570208"/>
              </a:xfrm>
              <a:prstGeom prst="rect">
                <a:avLst/>
              </a:prstGeom>
              <a:blipFill>
                <a:blip r:embed="rId5"/>
                <a:stretch>
                  <a:fillRect l="-1541" t="-2218" b="-3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n252 Fb Thu Huong Pham">
                <a:extLst>
                  <a:ext uri="{FF2B5EF4-FFF2-40B4-BE49-F238E27FC236}">
                    <a16:creationId xmlns:a16="http://schemas.microsoft.com/office/drawing/2014/main" id="{B111B092-40AF-41AD-A554-82BBD108A5E0}"/>
                  </a:ext>
                </a:extLst>
              </p:cNvPr>
              <p:cNvSpPr txBox="1"/>
              <p:nvPr/>
            </p:nvSpPr>
            <p:spPr>
              <a:xfrm>
                <a:off x="0" y="5431990"/>
                <a:ext cx="12192000" cy="1384995"/>
              </a:xfrm>
              <a:prstGeom prst="rect">
                <a:avLst/>
              </a:prstGeom>
              <a:solidFill>
                <a:schemeClr val="bg1"/>
              </a:solidFill>
            </p:spPr>
            <p:txBody>
              <a:bodyPr wrap="square">
                <a:spAutoFit/>
              </a:bodyPr>
              <a:lstStyle/>
              <a:p>
                <a:pPr algn="l"/>
                <a:r>
                  <a:rPr lang="vi-VN" sz="2800" b="0" i="0" dirty="0">
                    <a:solidFill>
                      <a:srgbClr val="333333"/>
                    </a:solidFill>
                    <a:effectLst/>
                    <a:latin typeface="Cambria" panose="02040503050406030204" pitchFamily="18" charset="0"/>
                    <a:ea typeface="Cambria" panose="02040503050406030204" pitchFamily="18" charset="0"/>
                  </a:rPr>
                  <a:t>Đường thẳng đi lên vì nhiệt độ tăng nên thể tích cũng tăng.</a:t>
                </a:r>
              </a:p>
              <a:p>
                <a:r>
                  <a:rPr lang="vi-VN" sz="2800" b="0" i="0" dirty="0">
                    <a:solidFill>
                      <a:srgbClr val="333333"/>
                    </a:solidFill>
                    <a:effectLst/>
                    <a:latin typeface="Cambria" panose="02040503050406030204" pitchFamily="18" charset="0"/>
                    <a:ea typeface="Cambria" panose="02040503050406030204" pitchFamily="18" charset="0"/>
                  </a:rPr>
                  <a:t>Độ dốc của đường thẳng phụ thuộc vào hệ số nở nhiệt </a:t>
                </a:r>
                <a:r>
                  <a:rPr lang="en-US"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2800" b="1" i="0" smtClean="0">
                        <a:solidFill>
                          <a:srgbClr val="FF0000"/>
                        </a:solidFill>
                        <a:latin typeface="Cambria Math" panose="02040503050406030204" pitchFamily="18" charset="0"/>
                      </a:rPr>
                      <m:t>𝐕</m:t>
                    </m:r>
                    <m:r>
                      <a:rPr lang="en-US" sz="2800" b="1" i="0" smtClean="0">
                        <a:solidFill>
                          <a:srgbClr val="FF0000"/>
                        </a:solidFill>
                        <a:latin typeface="Cambria Math" panose="02040503050406030204" pitchFamily="18" charset="0"/>
                      </a:rPr>
                      <m:t>= </m:t>
                    </m:r>
                    <m:sSub>
                      <m:sSubPr>
                        <m:ctrlPr>
                          <a:rPr lang="en-US" sz="2800" b="1" i="1" smtClean="0">
                            <a:solidFill>
                              <a:srgbClr val="FF0000"/>
                            </a:solidFill>
                            <a:latin typeface="Cambria Math" panose="02040503050406030204" pitchFamily="18" charset="0"/>
                          </a:rPr>
                        </m:ctrlPr>
                      </m:sSubPr>
                      <m:e>
                        <m:r>
                          <a:rPr lang="en-US" sz="2800" b="1" i="0" smtClean="0">
                            <a:solidFill>
                              <a:srgbClr val="FF0000"/>
                            </a:solidFill>
                            <a:latin typeface="Cambria Math" panose="02040503050406030204" pitchFamily="18" charset="0"/>
                          </a:rPr>
                          <m:t>𝐕</m:t>
                        </m:r>
                      </m:e>
                      <m:sub>
                        <m:r>
                          <a:rPr lang="en-US" sz="2800" b="1" i="0" smtClean="0">
                            <a:solidFill>
                              <a:srgbClr val="FF0000"/>
                            </a:solidFill>
                            <a:latin typeface="Cambria Math" panose="02040503050406030204" pitchFamily="18" charset="0"/>
                          </a:rPr>
                          <m:t>𝐨</m:t>
                        </m:r>
                      </m:sub>
                    </m:sSub>
                    <m:r>
                      <a:rPr lang="en-US" sz="2800" b="1" i="0" smtClean="0">
                        <a:solidFill>
                          <a:srgbClr val="FF0000"/>
                        </a:solidFill>
                        <a:latin typeface="Cambria Math" panose="02040503050406030204" pitchFamily="18" charset="0"/>
                      </a:rPr>
                      <m:t>(</m:t>
                    </m:r>
                    <m:r>
                      <a:rPr lang="en-US" sz="2800" b="1" i="0" smtClean="0">
                        <a:solidFill>
                          <a:srgbClr val="FF0000"/>
                        </a:solidFill>
                        <a:latin typeface="Cambria Math" panose="02040503050406030204" pitchFamily="18" charset="0"/>
                      </a:rPr>
                      <m:t>𝟏</m:t>
                    </m:r>
                    <m:r>
                      <a:rPr lang="en-US" sz="2800" b="1" i="0" smtClean="0">
                        <a:solidFill>
                          <a:srgbClr val="FF0000"/>
                        </a:solidFill>
                        <a:latin typeface="Cambria Math" panose="02040503050406030204" pitchFamily="18" charset="0"/>
                      </a:rPr>
                      <m:t>+</m:t>
                    </m:r>
                    <m:r>
                      <a:rPr lang="en-US" sz="2800" b="1" i="0" smtClean="0">
                        <a:solidFill>
                          <a:srgbClr val="FF0000"/>
                        </a:solidFill>
                        <a:latin typeface="Cambria Math" panose="02040503050406030204" pitchFamily="18" charset="0"/>
                        <a:ea typeface="Cambria Math" panose="02040503050406030204" pitchFamily="18" charset="0"/>
                      </a:rPr>
                      <m:t>𝛂</m:t>
                    </m:r>
                    <m:r>
                      <a:rPr lang="en-US" sz="2800" b="1" i="0" smtClean="0">
                        <a:solidFill>
                          <a:srgbClr val="FF0000"/>
                        </a:solidFill>
                        <a:latin typeface="Cambria Math" panose="02040503050406030204" pitchFamily="18" charset="0"/>
                        <a:ea typeface="Cambria Math" panose="02040503050406030204" pitchFamily="18" charset="0"/>
                      </a:rPr>
                      <m:t>∆</m:t>
                    </m:r>
                    <m:r>
                      <a:rPr lang="en-US" sz="2800" b="1" i="0" smtClean="0">
                        <a:solidFill>
                          <a:srgbClr val="FF0000"/>
                        </a:solidFill>
                        <a:latin typeface="Cambria Math" panose="02040503050406030204" pitchFamily="18" charset="0"/>
                        <a:ea typeface="Cambria Math" panose="02040503050406030204" pitchFamily="18" charset="0"/>
                      </a:rPr>
                      <m:t>𝐭</m:t>
                    </m:r>
                    <m:r>
                      <a:rPr lang="en-US" sz="2800" b="1" i="0" smtClean="0">
                        <a:solidFill>
                          <a:srgbClr val="FF0000"/>
                        </a:solidFill>
                        <a:latin typeface="Cambria Math" panose="02040503050406030204" pitchFamily="18" charset="0"/>
                        <a:ea typeface="Cambria Math" panose="02040503050406030204" pitchFamily="18" charset="0"/>
                      </a:rPr>
                      <m:t>)</m:t>
                    </m:r>
                  </m:oMath>
                </a14:m>
                <a:r>
                  <a:rPr lang="en-US" altLang="ko-KR" sz="2800" b="1" dirty="0">
                    <a:solidFill>
                      <a:srgbClr val="FF0000"/>
                    </a:solidFill>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hệ số càng lớn thì độ dốc càng lớn và ngược lại.</a:t>
                </a:r>
                <a:endParaRPr lang="vi-VN" sz="2800" b="0" i="0" dirty="0">
                  <a:solidFill>
                    <a:srgbClr val="333333"/>
                  </a:solidFill>
                  <a:effectLst/>
                  <a:latin typeface="Cambria" panose="02040503050406030204" pitchFamily="18" charset="0"/>
                  <a:ea typeface="Cambria" panose="02040503050406030204" pitchFamily="18" charset="0"/>
                </a:endParaRPr>
              </a:p>
            </p:txBody>
          </p:sp>
        </mc:Choice>
        <mc:Fallback xmlns="">
          <p:sp>
            <p:nvSpPr>
              <p:cNvPr id="9" name="TextBox 8" descr="n252 Fb Thu Huong Pham">
                <a:extLst>
                  <a:ext uri="{FF2B5EF4-FFF2-40B4-BE49-F238E27FC236}">
                    <a16:creationId xmlns:a16="http://schemas.microsoft.com/office/drawing/2014/main" id="{B111B092-40AF-41AD-A554-82BBD108A5E0}"/>
                  </a:ext>
                </a:extLst>
              </p:cNvPr>
              <p:cNvSpPr txBox="1">
                <a:spLocks noRot="1" noChangeAspect="1" noMove="1" noResize="1" noEditPoints="1" noAdjustHandles="1" noChangeArrowheads="1" noChangeShapeType="1" noTextEdit="1"/>
              </p:cNvSpPr>
              <p:nvPr/>
            </p:nvSpPr>
            <p:spPr>
              <a:xfrm>
                <a:off x="0" y="5431990"/>
                <a:ext cx="12192000" cy="1384995"/>
              </a:xfrm>
              <a:prstGeom prst="rect">
                <a:avLst/>
              </a:prstGeom>
              <a:blipFill>
                <a:blip r:embed="rId6"/>
                <a:stretch>
                  <a:fillRect l="-1000" t="-4405" b="-11454"/>
                </a:stretch>
              </a:blipFill>
            </p:spPr>
            <p:txBody>
              <a:bodyPr/>
              <a:lstStyle/>
              <a:p>
                <a:r>
                  <a:rPr lang="en-US">
                    <a:noFill/>
                  </a:rPr>
                  <a:t> </a:t>
                </a:r>
              </a:p>
            </p:txBody>
          </p:sp>
        </mc:Fallback>
      </mc:AlternateContent>
    </p:spTree>
    <p:extLst>
      <p:ext uri="{BB962C8B-B14F-4D97-AF65-F5344CB8AC3E}">
        <p14:creationId xmlns:p14="http://schemas.microsoft.com/office/powerpoint/2010/main" val="2497183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52 Fb Thu Huong Pham">
            <a:extLst>
              <a:ext uri="{FF2B5EF4-FFF2-40B4-BE49-F238E27FC236}">
                <a16:creationId xmlns:a16="http://schemas.microsoft.com/office/drawing/2014/main" id="{C0D78160-18B2-4830-B38B-782858FD7CF5}"/>
              </a:ext>
            </a:extLst>
          </p:cNvPr>
          <p:cNvSpPr txBox="1"/>
          <p:nvPr/>
        </p:nvSpPr>
        <p:spPr>
          <a:xfrm>
            <a:off x="3648589" y="0"/>
            <a:ext cx="5449811" cy="769441"/>
          </a:xfrm>
          <a:prstGeom prst="rect">
            <a:avLst/>
          </a:prstGeom>
          <a:noFill/>
        </p:spPr>
        <p:txBody>
          <a:bodyPr wrap="square" rtlCol="0">
            <a:spAutoFit/>
          </a:bodyPr>
          <a:lstStyle/>
          <a:p>
            <a:pPr algn="ctr"/>
            <a:r>
              <a:rPr lang="en-US" altLang="ko-KR" sz="4400" b="1" dirty="0">
                <a:solidFill>
                  <a:srgbClr val="FF0000"/>
                </a:solidFill>
                <a:latin typeface="Cambria" panose="02040503050406030204" pitchFamily="18" charset="0"/>
                <a:ea typeface="Cambria" panose="02040503050406030204" pitchFamily="18" charset="0"/>
                <a:cs typeface="Arial" panose="020B0604020202020204" pitchFamily="34" charset="0"/>
              </a:rPr>
              <a:t>THẢO LUẬN NHÓM</a:t>
            </a:r>
          </a:p>
        </p:txBody>
      </p:sp>
      <mc:AlternateContent xmlns:mc="http://schemas.openxmlformats.org/markup-compatibility/2006" xmlns:a14="http://schemas.microsoft.com/office/drawing/2010/main">
        <mc:Choice Requires="a14">
          <p:sp>
            <p:nvSpPr>
              <p:cNvPr id="4" name="TextBox 3" descr="n252 Fb Thu Huong Pham">
                <a:extLst>
                  <a:ext uri="{FF2B5EF4-FFF2-40B4-BE49-F238E27FC236}">
                    <a16:creationId xmlns:a16="http://schemas.microsoft.com/office/drawing/2014/main" id="{57187180-7365-4B7B-A037-E5B5F10DA3B0}"/>
                  </a:ext>
                </a:extLst>
              </p:cNvPr>
              <p:cNvSpPr txBox="1"/>
              <p:nvPr/>
            </p:nvSpPr>
            <p:spPr>
              <a:xfrm>
                <a:off x="199696" y="769441"/>
                <a:ext cx="11792608" cy="1678152"/>
              </a:xfrm>
              <a:prstGeom prst="rect">
                <a:avLst/>
              </a:prstGeom>
              <a:solidFill>
                <a:schemeClr val="accent6">
                  <a:lumMod val="20000"/>
                  <a:lumOff val="80000"/>
                </a:schemeClr>
              </a:solidFill>
            </p:spPr>
            <p:txBody>
              <a:bodyPr wrap="square" rtlCol="0">
                <a:spAutoFit/>
              </a:bodyPr>
              <a:lstStyle>
                <a:defPPr>
                  <a:defRPr lang="ko-KR"/>
                </a:defPPr>
                <a:lvl1pPr>
                  <a:defRPr sz="1100"/>
                </a:lvl1pPr>
              </a:lstStyle>
              <a:p>
                <a:r>
                  <a:rPr lang="en-US" altLang="ko-KR" sz="3000" b="1" dirty="0" err="1">
                    <a:latin typeface="Cambria" panose="02040503050406030204" pitchFamily="18" charset="0"/>
                    <a:ea typeface="Cambria" panose="02040503050406030204" pitchFamily="18" charset="0"/>
                  </a:rPr>
                  <a:t>Câu</a:t>
                </a:r>
                <a:r>
                  <a:rPr lang="en-US" altLang="ko-KR" sz="3000" b="1" dirty="0">
                    <a:latin typeface="Cambria" panose="02040503050406030204" pitchFamily="18" charset="0"/>
                    <a:ea typeface="Cambria" panose="02040503050406030204" pitchFamily="18" charset="0"/>
                  </a:rPr>
                  <a:t> 2: </a:t>
                </a:r>
                <a:r>
                  <a:rPr lang="en-US" altLang="ko-KR" sz="3000" dirty="0" err="1">
                    <a:latin typeface="Cambria" panose="02040503050406030204" pitchFamily="18" charset="0"/>
                    <a:ea typeface="Cambria" panose="02040503050406030204" pitchFamily="18" charset="0"/>
                  </a:rPr>
                  <a:t>Hãy</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chứng</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tỏ</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rằng</a:t>
                </a:r>
                <a:r>
                  <a:rPr lang="en-US" altLang="ko-KR" sz="3000" dirty="0">
                    <a:latin typeface="Cambria" panose="02040503050406030204" pitchFamily="18" charset="0"/>
                    <a:ea typeface="Cambria" panose="02040503050406030204" pitchFamily="18" charset="0"/>
                  </a:rPr>
                  <a:t> </a:t>
                </a:r>
                <a:r>
                  <a:rPr lang="vi-VN" altLang="ko-KR" sz="3000" dirty="0">
                    <a:latin typeface="Cambria" panose="02040503050406030204" pitchFamily="18" charset="0"/>
                    <a:ea typeface="Cambria" panose="02040503050406030204" pitchFamily="18" charset="0"/>
                  </a:rPr>
                  <a:t>nếu đổi nhiệt độ Celcius t trong hệ thức (10.2) sang nhiệt độ Kelvin T tương ứng thì sẽ được một hệ thức mới chứng tỏ thể tích</a:t>
                </a:r>
                <a:r>
                  <a:rPr lang="en-US" altLang="ko-KR" sz="3000" dirty="0">
                    <a:latin typeface="Cambria" panose="02040503050406030204" pitchFamily="18" charset="0"/>
                    <a:ea typeface="Cambria" panose="02040503050406030204" pitchFamily="18" charset="0"/>
                  </a:rPr>
                  <a:t> </a:t>
                </a:r>
                <a:r>
                  <a:rPr lang="vi-VN" altLang="ko-KR" sz="3000" dirty="0">
                    <a:latin typeface="Cambria" panose="02040503050406030204" pitchFamily="18" charset="0"/>
                    <a:ea typeface="Cambria" panose="02040503050406030204" pitchFamily="18" charset="0"/>
                  </a:rPr>
                  <a:t>V của chất khí tỉ lệ thuận với nhiệt độ </a:t>
                </a:r>
                <a:r>
                  <a:rPr lang="en-US" altLang="ko-KR" sz="3000" dirty="0">
                    <a:latin typeface="Cambria" panose="02040503050406030204" pitchFamily="18" charset="0"/>
                    <a:ea typeface="Cambria" panose="02040503050406030204" pitchFamily="18" charset="0"/>
                  </a:rPr>
                  <a:t>Kelvin: </a:t>
                </a:r>
                <a14:m>
                  <m:oMath xmlns:m="http://schemas.openxmlformats.org/officeDocument/2006/math">
                    <m:f>
                      <m:fPr>
                        <m:ctrlPr>
                          <a:rPr lang="en-US" altLang="ko-KR" sz="3000" b="1" i="1" smtClean="0">
                            <a:solidFill>
                              <a:srgbClr val="FF0000"/>
                            </a:solidFill>
                            <a:latin typeface="Cambria Math" panose="02040503050406030204" pitchFamily="18" charset="0"/>
                            <a:ea typeface="Cambria" panose="02040503050406030204" pitchFamily="18" charset="0"/>
                          </a:rPr>
                        </m:ctrlPr>
                      </m:fPr>
                      <m:num>
                        <m:r>
                          <a:rPr lang="en-US" altLang="ko-KR" sz="3000" b="1" i="0" smtClean="0">
                            <a:solidFill>
                              <a:srgbClr val="FF0000"/>
                            </a:solidFill>
                            <a:latin typeface="Cambria Math" panose="02040503050406030204" pitchFamily="18" charset="0"/>
                            <a:ea typeface="Cambria" panose="02040503050406030204" pitchFamily="18" charset="0"/>
                          </a:rPr>
                          <m:t>𝐕</m:t>
                        </m:r>
                      </m:num>
                      <m:den>
                        <m:r>
                          <a:rPr lang="en-US" altLang="ko-KR" sz="3000" b="1" i="0" smtClean="0">
                            <a:solidFill>
                              <a:srgbClr val="FF0000"/>
                            </a:solidFill>
                            <a:latin typeface="Cambria Math" panose="02040503050406030204" pitchFamily="18" charset="0"/>
                            <a:ea typeface="Cambria" panose="02040503050406030204" pitchFamily="18" charset="0"/>
                          </a:rPr>
                          <m:t>𝐓</m:t>
                        </m:r>
                      </m:den>
                    </m:f>
                    <m:r>
                      <a:rPr lang="en-US" altLang="ko-KR" sz="3000" b="1" i="0" smtClean="0">
                        <a:solidFill>
                          <a:srgbClr val="FF0000"/>
                        </a:solidFill>
                        <a:latin typeface="Cambria Math" panose="02040503050406030204" pitchFamily="18" charset="0"/>
                        <a:ea typeface="Cambria" panose="02040503050406030204" pitchFamily="18" charset="0"/>
                      </a:rPr>
                      <m:t>=</m:t>
                    </m:r>
                    <m:r>
                      <a:rPr lang="en-US" altLang="ko-KR" sz="3000" b="1" i="0" smtClean="0">
                        <a:solidFill>
                          <a:srgbClr val="FF0000"/>
                        </a:solidFill>
                        <a:latin typeface="Cambria Math" panose="02040503050406030204" pitchFamily="18" charset="0"/>
                        <a:ea typeface="Cambria" panose="02040503050406030204" pitchFamily="18" charset="0"/>
                      </a:rPr>
                      <m:t>𝐡</m:t>
                    </m:r>
                    <m:r>
                      <a:rPr lang="en-US" altLang="ko-KR" sz="3000" b="1" i="0" smtClean="0">
                        <a:solidFill>
                          <a:srgbClr val="FF0000"/>
                        </a:solidFill>
                        <a:latin typeface="Cambria Math" panose="02040503050406030204" pitchFamily="18" charset="0"/>
                        <a:ea typeface="Cambria" panose="02040503050406030204" pitchFamily="18" charset="0"/>
                      </a:rPr>
                      <m:t>ằ</m:t>
                    </m:r>
                    <m:r>
                      <a:rPr lang="en-US" altLang="ko-KR" sz="3000" b="1" i="0" smtClean="0">
                        <a:solidFill>
                          <a:srgbClr val="FF0000"/>
                        </a:solidFill>
                        <a:latin typeface="Cambria Math" panose="02040503050406030204" pitchFamily="18" charset="0"/>
                        <a:ea typeface="Cambria" panose="02040503050406030204" pitchFamily="18" charset="0"/>
                      </a:rPr>
                      <m:t>𝐧𝐠</m:t>
                    </m:r>
                    <m:r>
                      <a:rPr lang="en-US" altLang="ko-KR" sz="3000" b="1" i="0" smtClean="0">
                        <a:solidFill>
                          <a:srgbClr val="FF0000"/>
                        </a:solidFill>
                        <a:latin typeface="Cambria Math" panose="02040503050406030204" pitchFamily="18" charset="0"/>
                        <a:ea typeface="Cambria" panose="02040503050406030204" pitchFamily="18" charset="0"/>
                      </a:rPr>
                      <m:t> </m:t>
                    </m:r>
                    <m:r>
                      <a:rPr lang="en-US" altLang="ko-KR" sz="3000" b="1" i="0" smtClean="0">
                        <a:solidFill>
                          <a:srgbClr val="FF0000"/>
                        </a:solidFill>
                        <a:latin typeface="Cambria Math" panose="02040503050406030204" pitchFamily="18" charset="0"/>
                        <a:ea typeface="Cambria" panose="02040503050406030204" pitchFamily="18" charset="0"/>
                      </a:rPr>
                      <m:t>𝐬</m:t>
                    </m:r>
                    <m:r>
                      <a:rPr lang="en-US" altLang="ko-KR" sz="3000" b="1" i="0" smtClean="0">
                        <a:solidFill>
                          <a:srgbClr val="FF0000"/>
                        </a:solidFill>
                        <a:latin typeface="Cambria Math" panose="02040503050406030204" pitchFamily="18" charset="0"/>
                        <a:ea typeface="Cambria" panose="02040503050406030204" pitchFamily="18" charset="0"/>
                      </a:rPr>
                      <m:t>ố</m:t>
                    </m:r>
                  </m:oMath>
                </a14:m>
                <a:endParaRPr lang="en-US" altLang="ko-KR" sz="3000" b="1" dirty="0">
                  <a:solidFill>
                    <a:srgbClr val="FF0000"/>
                  </a:solidFill>
                  <a:latin typeface="Cambria" panose="02040503050406030204" pitchFamily="18" charset="0"/>
                  <a:ea typeface="Cambria" panose="02040503050406030204" pitchFamily="18" charset="0"/>
                </a:endParaRPr>
              </a:p>
            </p:txBody>
          </p:sp>
        </mc:Choice>
        <mc:Fallback xmlns="">
          <p:sp>
            <p:nvSpPr>
              <p:cNvPr id="4" name="TextBox 3" descr="n252 Fb Thu Huong Pham">
                <a:extLst>
                  <a:ext uri="{FF2B5EF4-FFF2-40B4-BE49-F238E27FC236}">
                    <a16:creationId xmlns:a16="http://schemas.microsoft.com/office/drawing/2014/main" id="{57187180-7365-4B7B-A037-E5B5F10DA3B0}"/>
                  </a:ext>
                </a:extLst>
              </p:cNvPr>
              <p:cNvSpPr txBox="1">
                <a:spLocks noRot="1" noChangeAspect="1" noMove="1" noResize="1" noEditPoints="1" noAdjustHandles="1" noChangeArrowheads="1" noChangeShapeType="1" noTextEdit="1"/>
              </p:cNvSpPr>
              <p:nvPr/>
            </p:nvSpPr>
            <p:spPr>
              <a:xfrm>
                <a:off x="199696" y="769441"/>
                <a:ext cx="11792608" cy="1678152"/>
              </a:xfrm>
              <a:prstGeom prst="rect">
                <a:avLst/>
              </a:prstGeom>
              <a:blipFill>
                <a:blip r:embed="rId2"/>
                <a:stretch>
                  <a:fillRect l="-1241" t="-4710" r="-2223" b="-3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descr="n252 Fb Thu Huong Pham">
                <a:extLst>
                  <a:ext uri="{FF2B5EF4-FFF2-40B4-BE49-F238E27FC236}">
                    <a16:creationId xmlns:a16="http://schemas.microsoft.com/office/drawing/2014/main" id="{561A10A8-0262-42AF-B928-B9FAC33B4C59}"/>
                  </a:ext>
                </a:extLst>
              </p:cNvPr>
              <p:cNvSpPr txBox="1"/>
              <p:nvPr/>
            </p:nvSpPr>
            <p:spPr>
              <a:xfrm>
                <a:off x="199696" y="2447593"/>
                <a:ext cx="11792608" cy="4352025"/>
              </a:xfrm>
              <a:prstGeom prst="rect">
                <a:avLst/>
              </a:prstGeom>
              <a:solidFill>
                <a:schemeClr val="bg1"/>
              </a:solidFill>
            </p:spPr>
            <p:txBody>
              <a:bodyPr wrap="square" rtlCol="0">
                <a:spAutoFit/>
              </a:bodyPr>
              <a:lstStyle/>
              <a:p>
                <a:pPr algn="ctr"/>
                <a:r>
                  <a:rPr lang="en-US" sz="3000" b="1" dirty="0">
                    <a:latin typeface="Cambria" panose="02040503050406030204" pitchFamily="18" charset="0"/>
                    <a:ea typeface="Cambria" panose="02040503050406030204" pitchFamily="18" charset="0"/>
                  </a:rPr>
                  <a:t>Giải</a:t>
                </a:r>
              </a:p>
              <a:p>
                <a:pPr algn="just">
                  <a:lnSpc>
                    <a:spcPct val="150000"/>
                  </a:lnSpc>
                </a:pPr>
                <a:r>
                  <a:rPr lang="en-US" sz="2800" b="0" i="0" dirty="0">
                    <a:solidFill>
                      <a:srgbClr val="333333"/>
                    </a:solidFill>
                    <a:effectLst/>
                    <a:latin typeface="Cambria" panose="02040503050406030204" pitchFamily="18" charset="0"/>
                    <a:ea typeface="Cambria" panose="02040503050406030204" pitchFamily="18" charset="0"/>
                  </a:rPr>
                  <a:t>Ta </a:t>
                </a:r>
                <a:r>
                  <a:rPr lang="en-US" sz="2800" b="0" i="0" dirty="0" err="1">
                    <a:solidFill>
                      <a:srgbClr val="333333"/>
                    </a:solidFill>
                    <a:effectLst/>
                    <a:latin typeface="Cambria" panose="02040503050406030204" pitchFamily="18" charset="0"/>
                    <a:ea typeface="Cambria" panose="02040503050406030204" pitchFamily="18" charset="0"/>
                  </a:rPr>
                  <a:t>có</a:t>
                </a:r>
                <a:r>
                  <a:rPr lang="en-US" sz="2800" b="0" i="0" dirty="0">
                    <a:solidFill>
                      <a:srgbClr val="333333"/>
                    </a:solidFill>
                    <a:effectLst/>
                    <a:latin typeface="Cambria" panose="02040503050406030204" pitchFamily="18" charset="0"/>
                    <a:ea typeface="Cambria" panose="02040503050406030204" pitchFamily="18" charset="0"/>
                  </a:rPr>
                  <a:t>: t = T - 273 </a:t>
                </a:r>
              </a:p>
              <a:p>
                <a:pPr algn="just">
                  <a:lnSpc>
                    <a:spcPct val="150000"/>
                  </a:lnSpc>
                </a:pPr>
                <a:r>
                  <a:rPr lang="en-US" sz="2800" b="0" i="0" dirty="0" err="1">
                    <a:solidFill>
                      <a:srgbClr val="333333"/>
                    </a:solidFill>
                    <a:effectLst/>
                    <a:latin typeface="Cambria" panose="02040503050406030204" pitchFamily="18" charset="0"/>
                    <a:ea typeface="Cambria" panose="02040503050406030204" pitchFamily="18" charset="0"/>
                  </a:rPr>
                  <a:t>Thay</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vào</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hệ</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thức</a:t>
                </a:r>
                <a:r>
                  <a:rPr lang="en-US" sz="2800" b="0" i="0" dirty="0">
                    <a:solidFill>
                      <a:srgbClr val="333333"/>
                    </a:solidFill>
                    <a:effectLst/>
                    <a:latin typeface="Cambria" panose="02040503050406030204" pitchFamily="18" charset="0"/>
                    <a:ea typeface="Cambria" panose="02040503050406030204" pitchFamily="18" charset="0"/>
                  </a:rPr>
                  <a:t>: </a:t>
                </a:r>
                <a:endParaRPr lang="en-US" sz="2800" b="0" i="0" dirty="0">
                  <a:solidFill>
                    <a:schemeClr val="tx1"/>
                  </a:solidFill>
                  <a:latin typeface="Cambria Math" panose="020405030504060302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2800" b="0" i="0" smtClean="0">
                          <a:solidFill>
                            <a:schemeClr val="tx1"/>
                          </a:solidFill>
                          <a:latin typeface="Cambria Math" panose="02040503050406030204" pitchFamily="18" charset="0"/>
                        </a:rPr>
                        <m:t>V</m:t>
                      </m:r>
                      <m:r>
                        <a:rPr lang="en-US" sz="2800" b="0" i="0" smtClean="0">
                          <a:solidFill>
                            <a:schemeClr val="tx1"/>
                          </a:solidFill>
                          <a:latin typeface="Cambria Math" panose="02040503050406030204" pitchFamily="18" charset="0"/>
                        </a:rPr>
                        <m:t>= </m:t>
                      </m:r>
                      <m:sSub>
                        <m:sSubPr>
                          <m:ctrlPr>
                            <a:rPr lang="en-US" sz="2800" i="1" smtClean="0">
                              <a:solidFill>
                                <a:schemeClr val="tx1"/>
                              </a:solidFill>
                              <a:latin typeface="Cambria Math" panose="02040503050406030204" pitchFamily="18" charset="0"/>
                            </a:rPr>
                          </m:ctrlPr>
                        </m:sSubPr>
                        <m:e>
                          <m:r>
                            <m:rPr>
                              <m:sty m:val="p"/>
                            </m:rPr>
                            <a:rPr lang="en-US" sz="2800" b="0" i="0" smtClean="0">
                              <a:solidFill>
                                <a:schemeClr val="tx1"/>
                              </a:solidFill>
                              <a:latin typeface="Cambria Math" panose="02040503050406030204" pitchFamily="18" charset="0"/>
                            </a:rPr>
                            <m:t>V</m:t>
                          </m:r>
                        </m:e>
                        <m:sub>
                          <m:r>
                            <m:rPr>
                              <m:sty m:val="p"/>
                            </m:rPr>
                            <a:rPr lang="en-US" sz="2800" b="0" i="0" smtClean="0">
                              <a:solidFill>
                                <a:schemeClr val="tx1"/>
                              </a:solidFill>
                              <a:latin typeface="Cambria Math" panose="02040503050406030204" pitchFamily="18" charset="0"/>
                            </a:rPr>
                            <m:t>o</m:t>
                          </m:r>
                        </m:sub>
                      </m:sSub>
                      <m:d>
                        <m:dPr>
                          <m:ctrlPr>
                            <a:rPr lang="en-US" sz="2800" b="0" i="1" smtClean="0">
                              <a:solidFill>
                                <a:schemeClr val="tx1"/>
                              </a:solidFill>
                              <a:latin typeface="Cambria Math" panose="02040503050406030204" pitchFamily="18" charset="0"/>
                            </a:rPr>
                          </m:ctrlPr>
                        </m:dPr>
                        <m:e>
                          <m:r>
                            <a:rPr lang="en-US" sz="2800" b="0" i="0" smtClean="0">
                              <a:solidFill>
                                <a:schemeClr val="tx1"/>
                              </a:solidFill>
                              <a:latin typeface="Cambria Math" panose="02040503050406030204" pitchFamily="18" charset="0"/>
                            </a:rPr>
                            <m:t>1</m:t>
                          </m:r>
                          <m:r>
                            <a:rPr lang="en-US" sz="2800" b="0" i="0" smtClean="0">
                              <a:solidFill>
                                <a:schemeClr val="tx1"/>
                              </a:solidFill>
                              <a:latin typeface="Cambria Math" panose="02040503050406030204" pitchFamily="18" charset="0"/>
                            </a:rPr>
                            <m:t>+</m:t>
                          </m:r>
                          <m:r>
                            <m:rPr>
                              <m:sty m:val="p"/>
                            </m:rPr>
                            <a:rPr lang="en-US" sz="2800" b="0" i="0" smtClean="0">
                              <a:solidFill>
                                <a:schemeClr val="tx1"/>
                              </a:solidFill>
                              <a:latin typeface="Cambria Math" panose="02040503050406030204" pitchFamily="18" charset="0"/>
                              <a:ea typeface="Cambria Math" panose="02040503050406030204" pitchFamily="18" charset="0"/>
                            </a:rPr>
                            <m:t>α</m:t>
                          </m:r>
                          <m:r>
                            <a:rPr lang="en-US" sz="2800" b="0" i="0" smtClean="0">
                              <a:solidFill>
                                <a:schemeClr val="tx1"/>
                              </a:solidFill>
                              <a:latin typeface="Cambria Math" panose="02040503050406030204" pitchFamily="18" charset="0"/>
                              <a:ea typeface="Cambria Math" panose="02040503050406030204" pitchFamily="18" charset="0"/>
                            </a:rPr>
                            <m:t>∆</m:t>
                          </m:r>
                          <m:r>
                            <m:rPr>
                              <m:sty m:val="p"/>
                            </m:rPr>
                            <a:rPr lang="en-US" sz="2800" b="0" i="0" smtClean="0">
                              <a:solidFill>
                                <a:schemeClr val="tx1"/>
                              </a:solidFill>
                              <a:latin typeface="Cambria Math" panose="02040503050406030204" pitchFamily="18" charset="0"/>
                              <a:ea typeface="Cambria Math" panose="02040503050406030204" pitchFamily="18" charset="0"/>
                            </a:rPr>
                            <m:t>t</m:t>
                          </m:r>
                        </m:e>
                      </m:d>
                      <m:r>
                        <a:rPr lang="en-US" sz="2800" b="0" i="0" smtClean="0">
                          <a:solidFill>
                            <a:schemeClr val="tx1"/>
                          </a:solidFill>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m:rPr>
                              <m:sty m:val="p"/>
                            </m:rPr>
                            <a:rPr lang="en-US" sz="2800">
                              <a:latin typeface="Cambria Math" panose="02040503050406030204" pitchFamily="18" charset="0"/>
                            </a:rPr>
                            <m:t>V</m:t>
                          </m:r>
                        </m:e>
                        <m:sub>
                          <m:r>
                            <m:rPr>
                              <m:sty m:val="p"/>
                            </m:rPr>
                            <a:rPr lang="en-US" sz="2800">
                              <a:latin typeface="Cambria Math" panose="02040503050406030204" pitchFamily="18" charset="0"/>
                            </a:rPr>
                            <m:t>o</m:t>
                          </m:r>
                        </m:sub>
                      </m:sSub>
                      <m:d>
                        <m:dPr>
                          <m:ctrlPr>
                            <a:rPr lang="en-US" sz="2800" i="1">
                              <a:latin typeface="Cambria Math" panose="02040503050406030204" pitchFamily="18" charset="0"/>
                            </a:rPr>
                          </m:ctrlPr>
                        </m:dPr>
                        <m:e>
                          <m:r>
                            <a:rPr lang="en-US" sz="2800">
                              <a:latin typeface="Cambria Math" panose="02040503050406030204" pitchFamily="18" charset="0"/>
                            </a:rPr>
                            <m:t>1</m:t>
                          </m:r>
                          <m:r>
                            <a:rPr lang="en-US" sz="2800">
                              <a:latin typeface="Cambria Math" panose="02040503050406030204" pitchFamily="18" charset="0"/>
                            </a:rPr>
                            <m:t>+</m:t>
                          </m:r>
                          <m:r>
                            <m:rPr>
                              <m:sty m:val="p"/>
                            </m:rPr>
                            <a:rPr lang="en-US" sz="2800">
                              <a:latin typeface="Cambria Math" panose="02040503050406030204" pitchFamily="18" charset="0"/>
                              <a:ea typeface="Cambria Math" panose="02040503050406030204" pitchFamily="18" charset="0"/>
                            </a:rPr>
                            <m:t>α</m:t>
                          </m:r>
                          <m:r>
                            <a:rPr lang="en-US" sz="2800" b="0" i="0" smtClean="0">
                              <a:latin typeface="Cambria Math" panose="02040503050406030204" pitchFamily="18" charset="0"/>
                              <a:ea typeface="Cambria Math" panose="02040503050406030204" pitchFamily="18" charset="0"/>
                            </a:rPr>
                            <m:t>(</m:t>
                          </m:r>
                          <m:r>
                            <m:rPr>
                              <m:sty m:val="p"/>
                            </m:rPr>
                            <a:rPr lang="en-US" sz="2800" b="0" i="0" smtClean="0">
                              <a:latin typeface="Cambria Math" panose="02040503050406030204" pitchFamily="18" charset="0"/>
                              <a:ea typeface="Cambria Math" panose="02040503050406030204" pitchFamily="18" charset="0"/>
                            </a:rPr>
                            <m:t>T</m:t>
                          </m:r>
                          <m:r>
                            <a:rPr lang="en-US" sz="2800" b="0" i="0" smtClean="0">
                              <a:latin typeface="Cambria Math" panose="02040503050406030204" pitchFamily="18" charset="0"/>
                              <a:ea typeface="Cambria Math" panose="02040503050406030204" pitchFamily="18" charset="0"/>
                            </a:rPr>
                            <m:t>−</m:t>
                          </m:r>
                          <m:r>
                            <a:rPr lang="en-US" sz="2800" b="0" i="0" smtClean="0">
                              <a:latin typeface="Cambria Math" panose="02040503050406030204" pitchFamily="18" charset="0"/>
                              <a:ea typeface="Cambria Math" panose="02040503050406030204" pitchFamily="18" charset="0"/>
                            </a:rPr>
                            <m:t>273</m:t>
                          </m:r>
                          <m:r>
                            <a:rPr lang="en-US" sz="2800" b="0" i="0" smtClean="0">
                              <a:latin typeface="Cambria Math" panose="02040503050406030204" pitchFamily="18" charset="0"/>
                              <a:ea typeface="Cambria Math" panose="02040503050406030204" pitchFamily="18" charset="0"/>
                            </a:rPr>
                            <m:t>)</m:t>
                          </m:r>
                        </m:e>
                      </m:d>
                      <m:r>
                        <a:rPr lang="en-US" sz="2800" b="0" i="1" smtClean="0">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m:rPr>
                              <m:sty m:val="p"/>
                            </m:rPr>
                            <a:rPr lang="en-US" sz="2800">
                              <a:latin typeface="Cambria Math" panose="02040503050406030204" pitchFamily="18" charset="0"/>
                            </a:rPr>
                            <m:t>V</m:t>
                          </m:r>
                        </m:e>
                        <m:sub>
                          <m:r>
                            <m:rPr>
                              <m:sty m:val="p"/>
                            </m:rPr>
                            <a:rPr lang="en-US" sz="2800">
                              <a:latin typeface="Cambria Math" panose="02040503050406030204" pitchFamily="18" charset="0"/>
                            </a:rPr>
                            <m:t>o</m:t>
                          </m:r>
                        </m:sub>
                      </m:sSub>
                      <m:d>
                        <m:dPr>
                          <m:ctrlPr>
                            <a:rPr lang="en-US" sz="2800" i="1">
                              <a:latin typeface="Cambria Math" panose="02040503050406030204" pitchFamily="18" charset="0"/>
                            </a:rPr>
                          </m:ctrlPr>
                        </m:dPr>
                        <m:e>
                          <m:r>
                            <a:rPr lang="en-US" sz="2800">
                              <a:latin typeface="Cambria Math" panose="02040503050406030204" pitchFamily="18" charset="0"/>
                            </a:rPr>
                            <m:t>1</m:t>
                          </m:r>
                          <m:r>
                            <a:rPr lang="en-US" sz="2800">
                              <a:latin typeface="Cambria Math" panose="02040503050406030204" pitchFamily="18" charset="0"/>
                            </a:rPr>
                            <m:t>+</m:t>
                          </m:r>
                          <m:r>
                            <m:rPr>
                              <m:sty m:val="p"/>
                            </m:rPr>
                            <a:rPr lang="en-US" sz="2800">
                              <a:latin typeface="Cambria Math" panose="02040503050406030204" pitchFamily="18" charset="0"/>
                              <a:ea typeface="Cambria Math" panose="02040503050406030204" pitchFamily="18" charset="0"/>
                            </a:rPr>
                            <m:t>αT</m:t>
                          </m:r>
                          <m:r>
                            <a:rPr lang="en-US" sz="2800">
                              <a:latin typeface="Cambria Math" panose="02040503050406030204" pitchFamily="18" charset="0"/>
                              <a:ea typeface="Cambria Math" panose="02040503050406030204" pitchFamily="18" charset="0"/>
                            </a:rPr>
                            <m:t>−</m:t>
                          </m:r>
                          <m:r>
                            <m:rPr>
                              <m:sty m:val="p"/>
                            </m:rPr>
                            <a:rPr lang="el-GR" sz="2800" i="1" smtClean="0">
                              <a:latin typeface="Cambria Math" panose="02040503050406030204" pitchFamily="18" charset="0"/>
                              <a:ea typeface="Cambria Math" panose="02040503050406030204" pitchFamily="18" charset="0"/>
                            </a:rPr>
                            <m:t>α</m:t>
                          </m:r>
                          <m:r>
                            <a:rPr lang="en-US" sz="2800" b="0" i="0" smtClean="0">
                              <a:latin typeface="Cambria Math" panose="02040503050406030204" pitchFamily="18" charset="0"/>
                              <a:ea typeface="Cambria Math" panose="02040503050406030204" pitchFamily="18" charset="0"/>
                            </a:rPr>
                            <m:t>.</m:t>
                          </m:r>
                          <m:r>
                            <a:rPr lang="en-US" sz="2800">
                              <a:latin typeface="Cambria Math" panose="02040503050406030204" pitchFamily="18" charset="0"/>
                              <a:ea typeface="Cambria Math" panose="02040503050406030204" pitchFamily="18" charset="0"/>
                            </a:rPr>
                            <m:t>273</m:t>
                          </m:r>
                        </m:e>
                      </m:d>
                    </m:oMath>
                  </m:oMathPara>
                </a14:m>
                <a:endParaRPr lang="en-US" sz="2800" i="0" dirty="0">
                  <a:solidFill>
                    <a:srgbClr val="333333"/>
                  </a:solidFill>
                  <a:effectLst/>
                  <a:latin typeface="Cambria" panose="02040503050406030204" pitchFamily="18" charset="0"/>
                  <a:ea typeface="Cambria" panose="02040503050406030204" pitchFamily="18" charset="0"/>
                </a:endParaRPr>
              </a:p>
              <a:p>
                <a:pPr algn="just">
                  <a:lnSpc>
                    <a:spcPct val="150000"/>
                  </a:lnSpc>
                </a:pPr>
                <a:r>
                  <a:rPr lang="en-US" sz="2800" dirty="0">
                    <a:solidFill>
                      <a:srgbClr val="333333"/>
                    </a:solidFill>
                    <a:latin typeface="Cambria" panose="02040503050406030204" pitchFamily="18" charset="0"/>
                    <a:ea typeface="Cambria" panose="02040503050406030204" pitchFamily="18" charset="0"/>
                  </a:rPr>
                  <a:t>Ta </a:t>
                </a:r>
                <a:r>
                  <a:rPr lang="en-US" sz="2800" dirty="0" err="1">
                    <a:solidFill>
                      <a:srgbClr val="333333"/>
                    </a:solidFill>
                    <a:latin typeface="Cambria" panose="02040503050406030204" pitchFamily="18" charset="0"/>
                    <a:ea typeface="Cambria" panose="02040503050406030204" pitchFamily="18" charset="0"/>
                  </a:rPr>
                  <a:t>có</a:t>
                </a:r>
                <a:r>
                  <a:rPr lang="en-US" sz="2800" dirty="0">
                    <a:solidFill>
                      <a:srgbClr val="333333"/>
                    </a:solidFill>
                    <a:latin typeface="Cambria" panose="02040503050406030204" pitchFamily="18" charset="0"/>
                    <a:ea typeface="Cambria" panose="02040503050406030204" pitchFamily="18" charset="0"/>
                  </a:rPr>
                  <a:t>: </a:t>
                </a:r>
                <a14:m>
                  <m:oMath xmlns:m="http://schemas.openxmlformats.org/officeDocument/2006/math">
                    <m:sSub>
                      <m:sSubPr>
                        <m:ctrlPr>
                          <a:rPr lang="en-US" sz="2800" i="1" smtClean="0">
                            <a:latin typeface="Cambria Math" panose="02040503050406030204" pitchFamily="18" charset="0"/>
                            <a:ea typeface="Cambria" panose="02040503050406030204" pitchFamily="18" charset="0"/>
                          </a:rPr>
                        </m:ctrlPr>
                      </m:sSubPr>
                      <m:e>
                        <m:r>
                          <m:rPr>
                            <m:sty m:val="p"/>
                          </m:rPr>
                          <a:rPr lang="en-US" sz="2800" b="0" i="0" smtClean="0">
                            <a:latin typeface="Cambria Math" panose="02040503050406030204" pitchFamily="18" charset="0"/>
                            <a:ea typeface="Cambria" panose="02040503050406030204" pitchFamily="18" charset="0"/>
                          </a:rPr>
                          <m:t>V</m:t>
                        </m:r>
                      </m:e>
                      <m:sub>
                        <m:r>
                          <m:rPr>
                            <m:sty m:val="p"/>
                          </m:rPr>
                          <a:rPr lang="en-US" sz="2800" b="0" i="0" smtClean="0">
                            <a:latin typeface="Cambria Math" panose="02040503050406030204" pitchFamily="18" charset="0"/>
                            <a:ea typeface="Cambria" panose="02040503050406030204" pitchFamily="18" charset="0"/>
                          </a:rPr>
                          <m:t>o</m:t>
                        </m:r>
                      </m:sub>
                    </m:sSub>
                    <m:r>
                      <a:rPr lang="en-US" sz="2800" b="0" i="1" smtClean="0">
                        <a:latin typeface="Cambria Math" panose="02040503050406030204" pitchFamily="18" charset="0"/>
                        <a:ea typeface="Cambria" panose="02040503050406030204" pitchFamily="18" charset="0"/>
                      </a:rPr>
                      <m:t>:</m:t>
                    </m:r>
                  </m:oMath>
                </a14:m>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14:m>
                  <m:oMath xmlns:m="http://schemas.openxmlformats.org/officeDocument/2006/math">
                    <m:sSup>
                      <m:sSupPr>
                        <m:ctrlPr>
                          <a:rPr lang="en-US" sz="2800" i="1" dirty="0" smtClean="0">
                            <a:latin typeface="Cambria Math" panose="02040503050406030204" pitchFamily="18" charset="0"/>
                            <a:ea typeface="Cambria" panose="02040503050406030204" pitchFamily="18" charset="0"/>
                          </a:rPr>
                        </m:ctrlPr>
                      </m:sSupPr>
                      <m:e>
                        <m:r>
                          <a:rPr lang="en-US" sz="2800" b="0" i="1" dirty="0" smtClean="0">
                            <a:latin typeface="Cambria Math" panose="02040503050406030204" pitchFamily="18" charset="0"/>
                            <a:ea typeface="Cambria" panose="02040503050406030204" pitchFamily="18" charset="0"/>
                          </a:rPr>
                          <m:t>0</m:t>
                        </m:r>
                      </m:e>
                      <m:sup>
                        <m:r>
                          <a:rPr lang="en-US" sz="2800" b="0" i="1" dirty="0" smtClean="0">
                            <a:latin typeface="Cambria Math" panose="02040503050406030204" pitchFamily="18" charset="0"/>
                            <a:ea typeface="Cambria" panose="02040503050406030204" pitchFamily="18" charset="0"/>
                          </a:rPr>
                          <m:t>𝑜</m:t>
                        </m:r>
                      </m:sup>
                    </m:sSup>
                  </m:oMath>
                </a14:m>
                <a:r>
                  <a:rPr lang="en-US" sz="2800" dirty="0">
                    <a:latin typeface="Cambria" panose="02040503050406030204" pitchFamily="18" charset="0"/>
                    <a:ea typeface="Cambria" panose="02040503050406030204" pitchFamily="18" charset="0"/>
                  </a:rPr>
                  <a:t>C</a:t>
                </a:r>
                <a:endParaRPr lang="en-US" sz="2800" dirty="0">
                  <a:solidFill>
                    <a:srgbClr val="333333"/>
                  </a:solidFill>
                  <a:latin typeface="Cambria" panose="02040503050406030204" pitchFamily="18" charset="0"/>
                  <a:ea typeface="Cambria" panose="02040503050406030204" pitchFamily="18" charset="0"/>
                </a:endParaRPr>
              </a:p>
              <a:p>
                <a:pPr algn="just">
                  <a:lnSpc>
                    <a:spcPct val="150000"/>
                  </a:lnSpc>
                </a:pPr>
                <a:r>
                  <a:rPr lang="en-US" sz="2800" dirty="0">
                    <a:solidFill>
                      <a:srgbClr val="333333"/>
                    </a:solidFill>
                    <a:latin typeface="Cambria" panose="02040503050406030204" pitchFamily="18" charset="0"/>
                    <a:ea typeface="Cambria" panose="02040503050406030204" pitchFamily="18" charset="0"/>
                  </a:rPr>
                  <a:t>             </a:t>
                </a:r>
                <a:r>
                  <a:rPr lang="vi-VN" sz="2800" dirty="0">
                    <a:solidFill>
                      <a:srgbClr val="333333"/>
                    </a:solidFill>
                    <a:latin typeface="Cambria" panose="02040503050406030204" pitchFamily="18" charset="0"/>
                    <a:ea typeface="Cambria" panose="02040503050406030204" pitchFamily="18" charset="0"/>
                  </a:rPr>
                  <a:t>α</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là</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hằng</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số</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nên</a:t>
                </a:r>
                <a:r>
                  <a:rPr lang="en-US" sz="2800" dirty="0">
                    <a:solidFill>
                      <a:srgbClr val="333333"/>
                    </a:solidFill>
                    <a:latin typeface="Cambria" panose="02040503050406030204" pitchFamily="18" charset="0"/>
                    <a:ea typeface="Cambria" panose="02040503050406030204" pitchFamily="18" charset="0"/>
                  </a:rPr>
                  <a:t> T </a:t>
                </a:r>
                <a:r>
                  <a:rPr lang="en-US" sz="2800" dirty="0" err="1">
                    <a:solidFill>
                      <a:srgbClr val="333333"/>
                    </a:solidFill>
                    <a:latin typeface="Cambria" panose="02040503050406030204" pitchFamily="18" charset="0"/>
                    <a:ea typeface="Cambria" panose="02040503050406030204" pitchFamily="18" charset="0"/>
                  </a:rPr>
                  <a:t>thay</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đổi</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thì</a:t>
                </a:r>
                <a:r>
                  <a:rPr lang="en-US" sz="2800" dirty="0">
                    <a:solidFill>
                      <a:srgbClr val="333333"/>
                    </a:solidFill>
                    <a:latin typeface="Cambria" panose="02040503050406030204" pitchFamily="18" charset="0"/>
                    <a:ea typeface="Cambria" panose="02040503050406030204" pitchFamily="18" charset="0"/>
                  </a:rPr>
                  <a:t> V </a:t>
                </a:r>
                <a:r>
                  <a:rPr lang="en-US" sz="2800" dirty="0" err="1">
                    <a:solidFill>
                      <a:srgbClr val="333333"/>
                    </a:solidFill>
                    <a:latin typeface="Cambria" panose="02040503050406030204" pitchFamily="18" charset="0"/>
                    <a:ea typeface="Cambria" panose="02040503050406030204" pitchFamily="18" charset="0"/>
                  </a:rPr>
                  <a:t>cũng</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sẽ</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thay</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đổi</a:t>
                </a:r>
                <a:r>
                  <a:rPr lang="en-US" sz="2800" dirty="0">
                    <a:solidFill>
                      <a:srgbClr val="333333"/>
                    </a:solidFill>
                    <a:latin typeface="Cambria" panose="02040503050406030204" pitchFamily="18" charset="0"/>
                    <a:ea typeface="Cambria" panose="02040503050406030204" pitchFamily="18" charset="0"/>
                  </a:rPr>
                  <a:t>.</a:t>
                </a:r>
              </a:p>
              <a:p>
                <a:pPr algn="just">
                  <a:lnSpc>
                    <a:spcPct val="150000"/>
                  </a:lnSpc>
                </a:pPr>
                <a:r>
                  <a:rPr lang="en-US" sz="2800" dirty="0" err="1">
                    <a:solidFill>
                      <a:srgbClr val="333333"/>
                    </a:solidFill>
                    <a:latin typeface="Cambria" panose="02040503050406030204" pitchFamily="18" charset="0"/>
                    <a:ea typeface="Cambria" panose="02040503050406030204" pitchFamily="18" charset="0"/>
                  </a:rPr>
                  <a:t>Hệ</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số</a:t>
                </a:r>
                <a:r>
                  <a:rPr lang="en-US" sz="2800" dirty="0">
                    <a:solidFill>
                      <a:srgbClr val="333333"/>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của</a:t>
                </a:r>
                <a:r>
                  <a:rPr lang="en-US" sz="2800" dirty="0">
                    <a:solidFill>
                      <a:srgbClr val="333333"/>
                    </a:solidFill>
                    <a:latin typeface="Cambria" panose="02040503050406030204" pitchFamily="18" charset="0"/>
                    <a:ea typeface="Cambria" panose="02040503050406030204" pitchFamily="18" charset="0"/>
                  </a:rPr>
                  <a:t> T </a:t>
                </a:r>
                <a:r>
                  <a:rPr lang="en-US" sz="2800" dirty="0" err="1">
                    <a:solidFill>
                      <a:srgbClr val="333333"/>
                    </a:solidFill>
                    <a:latin typeface="Cambria" panose="02040503050406030204" pitchFamily="18" charset="0"/>
                    <a:ea typeface="Cambria" panose="02040503050406030204" pitchFamily="18" charset="0"/>
                  </a:rPr>
                  <a:t>là</a:t>
                </a:r>
                <a:r>
                  <a:rPr lang="en-US" sz="2800" dirty="0">
                    <a:solidFill>
                      <a:srgbClr val="333333"/>
                    </a:solidFill>
                    <a:latin typeface="Cambria" panose="02040503050406030204" pitchFamily="18" charset="0"/>
                    <a:ea typeface="Cambria" panose="02040503050406030204" pitchFamily="18" charset="0"/>
                  </a:rPr>
                  <a:t> ( 1 + α) &gt; 0 </a:t>
                </a:r>
                <a:r>
                  <a:rPr lang="en-US" sz="2800" dirty="0" err="1">
                    <a:solidFill>
                      <a:srgbClr val="333333"/>
                    </a:solidFill>
                    <a:latin typeface="Cambria" panose="02040503050406030204" pitchFamily="18" charset="0"/>
                    <a:ea typeface="Cambria" panose="02040503050406030204" pitchFamily="18" charset="0"/>
                  </a:rPr>
                  <a:t>nên</a:t>
                </a:r>
                <a:r>
                  <a:rPr lang="en-US" sz="2800" dirty="0">
                    <a:solidFill>
                      <a:srgbClr val="333333"/>
                    </a:solidFill>
                    <a:latin typeface="Cambria" panose="02040503050406030204" pitchFamily="18" charset="0"/>
                    <a:ea typeface="Cambria" panose="02040503050406030204" pitchFamily="18" charset="0"/>
                  </a:rPr>
                  <a:t> V </a:t>
                </a:r>
                <a:r>
                  <a:rPr lang="en-US" sz="2800" b="1" dirty="0" err="1">
                    <a:solidFill>
                      <a:srgbClr val="FF0000"/>
                    </a:solidFill>
                    <a:latin typeface="Cambria" panose="02040503050406030204" pitchFamily="18" charset="0"/>
                    <a:ea typeface="Cambria" panose="02040503050406030204" pitchFamily="18" charset="0"/>
                  </a:rPr>
                  <a:t>tỉ</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lệ</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thuận</a:t>
                </a:r>
                <a:r>
                  <a:rPr lang="en-US" sz="2800" b="1" dirty="0">
                    <a:solidFill>
                      <a:srgbClr val="FF0000"/>
                    </a:solidFill>
                    <a:latin typeface="Cambria" panose="02040503050406030204" pitchFamily="18" charset="0"/>
                    <a:ea typeface="Cambria" panose="02040503050406030204" pitchFamily="18" charset="0"/>
                  </a:rPr>
                  <a:t> </a:t>
                </a:r>
                <a:r>
                  <a:rPr lang="en-US" sz="2800" dirty="0" err="1">
                    <a:solidFill>
                      <a:srgbClr val="333333"/>
                    </a:solidFill>
                    <a:latin typeface="Cambria" panose="02040503050406030204" pitchFamily="18" charset="0"/>
                    <a:ea typeface="Cambria" panose="02040503050406030204" pitchFamily="18" charset="0"/>
                  </a:rPr>
                  <a:t>với</a:t>
                </a:r>
                <a:r>
                  <a:rPr lang="en-US" sz="2800" dirty="0">
                    <a:solidFill>
                      <a:srgbClr val="333333"/>
                    </a:solidFill>
                    <a:latin typeface="Cambria" panose="02040503050406030204" pitchFamily="18" charset="0"/>
                    <a:ea typeface="Cambria" panose="02040503050406030204" pitchFamily="18" charset="0"/>
                  </a:rPr>
                  <a:t> T.</a:t>
                </a:r>
                <a:endParaRPr lang="en-US" sz="2800" dirty="0">
                  <a:latin typeface="Cambria" panose="02040503050406030204" pitchFamily="18" charset="0"/>
                  <a:ea typeface="Cambria" panose="02040503050406030204" pitchFamily="18" charset="0"/>
                </a:endParaRPr>
              </a:p>
            </p:txBody>
          </p:sp>
        </mc:Choice>
        <mc:Fallback xmlns="">
          <p:sp>
            <p:nvSpPr>
              <p:cNvPr id="5" name="TextBox 4" descr="n252 Fb Thu Huong Pham">
                <a:extLst>
                  <a:ext uri="{FF2B5EF4-FFF2-40B4-BE49-F238E27FC236}">
                    <a16:creationId xmlns:a16="http://schemas.microsoft.com/office/drawing/2014/main" id="{561A10A8-0262-42AF-B928-B9FAC33B4C59}"/>
                  </a:ext>
                </a:extLst>
              </p:cNvPr>
              <p:cNvSpPr txBox="1">
                <a:spLocks noRot="1" noChangeAspect="1" noMove="1" noResize="1" noEditPoints="1" noAdjustHandles="1" noChangeArrowheads="1" noChangeShapeType="1" noTextEdit="1"/>
              </p:cNvSpPr>
              <p:nvPr/>
            </p:nvSpPr>
            <p:spPr>
              <a:xfrm>
                <a:off x="199696" y="2447593"/>
                <a:ext cx="11792608" cy="4352025"/>
              </a:xfrm>
              <a:prstGeom prst="rect">
                <a:avLst/>
              </a:prstGeom>
              <a:blipFill>
                <a:blip r:embed="rId3"/>
                <a:stretch>
                  <a:fillRect l="-1086" t="-1823" b="-3086"/>
                </a:stretch>
              </a:blipFill>
            </p:spPr>
            <p:txBody>
              <a:bodyPr/>
              <a:lstStyle/>
              <a:p>
                <a:r>
                  <a:rPr lang="en-US">
                    <a:noFill/>
                  </a:rPr>
                  <a:t> </a:t>
                </a:r>
              </a:p>
            </p:txBody>
          </p:sp>
        </mc:Fallback>
      </mc:AlternateContent>
    </p:spTree>
    <p:extLst>
      <p:ext uri="{BB962C8B-B14F-4D97-AF65-F5344CB8AC3E}">
        <p14:creationId xmlns:p14="http://schemas.microsoft.com/office/powerpoint/2010/main" val="4056945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 dur="500"/>
                                        <p:tgtEl>
                                          <p:spTgt spid="5">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6" dur="500"/>
                                        <p:tgtEl>
                                          <p:spTgt spid="5">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9" dur="500"/>
                                        <p:tgtEl>
                                          <p:spTgt spid="5">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2" dur="500"/>
                                        <p:tgtEl>
                                          <p:spTgt spid="5">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자유형: 도형 29" descr="n252 Fb Thu Huong Pham">
            <a:extLst>
              <a:ext uri="{FF2B5EF4-FFF2-40B4-BE49-F238E27FC236}">
                <a16:creationId xmlns:a16="http://schemas.microsoft.com/office/drawing/2014/main" id="{8123B9F7-97B4-4BD8-AF15-2829D70994FF}"/>
              </a:ext>
            </a:extLst>
          </p:cNvPr>
          <p:cNvSpPr/>
          <p:nvPr/>
        </p:nvSpPr>
        <p:spPr>
          <a:xfrm>
            <a:off x="7442826" y="1822331"/>
            <a:ext cx="4479280" cy="1434684"/>
          </a:xfrm>
          <a:custGeom>
            <a:avLst/>
            <a:gdLst>
              <a:gd name="connsiteX0" fmla="*/ 0 w 4062390"/>
              <a:gd name="connsiteY0" fmla="*/ 0 h 1301157"/>
              <a:gd name="connsiteX1" fmla="*/ 1257710 w 4062390"/>
              <a:gd name="connsiteY1" fmla="*/ 0 h 1301157"/>
              <a:gd name="connsiteX2" fmla="*/ 1257710 w 4062390"/>
              <a:gd name="connsiteY2" fmla="*/ 1 h 1301157"/>
              <a:gd name="connsiteX3" fmla="*/ 3411811 w 4062390"/>
              <a:gd name="connsiteY3" fmla="*/ 1 h 1301157"/>
              <a:gd name="connsiteX4" fmla="*/ 4062390 w 4062390"/>
              <a:gd name="connsiteY4" fmla="*/ 650579 h 1301157"/>
              <a:gd name="connsiteX5" fmla="*/ 3411811 w 4062390"/>
              <a:gd name="connsiteY5" fmla="*/ 1301157 h 1301157"/>
              <a:gd name="connsiteX6" fmla="*/ 1257710 w 4062390"/>
              <a:gd name="connsiteY6" fmla="*/ 1301157 h 1301157"/>
              <a:gd name="connsiteX7" fmla="*/ 1117858 w 4062390"/>
              <a:gd name="connsiteY7" fmla="*/ 1301157 h 1301157"/>
              <a:gd name="connsiteX8" fmla="*/ 0 w 4062390"/>
              <a:gd name="connsiteY8" fmla="*/ 1301157 h 130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2390" h="1301157">
                <a:moveTo>
                  <a:pt x="0" y="0"/>
                </a:moveTo>
                <a:lnTo>
                  <a:pt x="1257710" y="0"/>
                </a:lnTo>
                <a:lnTo>
                  <a:pt x="1257710" y="1"/>
                </a:lnTo>
                <a:lnTo>
                  <a:pt x="3411811" y="1"/>
                </a:lnTo>
                <a:cubicBezTo>
                  <a:pt x="3771116" y="1"/>
                  <a:pt x="4062390" y="291275"/>
                  <a:pt x="4062390" y="650579"/>
                </a:cubicBezTo>
                <a:cubicBezTo>
                  <a:pt x="4062390" y="1009883"/>
                  <a:pt x="3771116" y="1301157"/>
                  <a:pt x="3411811" y="1301157"/>
                </a:cubicBezTo>
                <a:lnTo>
                  <a:pt x="1257710" y="1301157"/>
                </a:lnTo>
                <a:lnTo>
                  <a:pt x="1117858" y="1301157"/>
                </a:lnTo>
                <a:lnTo>
                  <a:pt x="0" y="1301157"/>
                </a:lnTo>
                <a:close/>
              </a:path>
            </a:pathLst>
          </a:custGeom>
          <a:solidFill>
            <a:srgbClr val="F44738"/>
          </a:solidFill>
          <a:ln w="9525" cap="flat">
            <a:noFill/>
            <a:prstDash val="solid"/>
            <a:miter/>
          </a:ln>
        </p:spPr>
        <p:txBody>
          <a:bodyPr wrap="square" lIns="108000" tIns="36000" rIns="432000" bIns="36000" rtlCol="0" anchor="ctr">
            <a:noAutofit/>
          </a:bodyPr>
          <a:lstStyle/>
          <a:p>
            <a:pPr algn="r"/>
            <a:r>
              <a:rPr lang="en-US" altLang="ko-KR" sz="3200" b="1" dirty="0" err="1">
                <a:solidFill>
                  <a:schemeClr val="bg1"/>
                </a:solidFill>
                <a:latin typeface="Cambria" panose="02040503050406030204" pitchFamily="18" charset="0"/>
                <a:ea typeface="Cambria" panose="02040503050406030204" pitchFamily="18" charset="0"/>
              </a:rPr>
              <a:t>Đồ</a:t>
            </a:r>
            <a:r>
              <a:rPr lang="en-US" altLang="ko-KR" sz="3200" b="1" dirty="0">
                <a:solidFill>
                  <a:schemeClr val="bg1"/>
                </a:solidFill>
                <a:latin typeface="Cambria" panose="02040503050406030204" pitchFamily="18" charset="0"/>
                <a:ea typeface="Cambria" panose="02040503050406030204" pitchFamily="18" charset="0"/>
              </a:rPr>
              <a:t> </a:t>
            </a:r>
            <a:r>
              <a:rPr lang="en-US" altLang="ko-KR" sz="3200" b="1" dirty="0" err="1">
                <a:solidFill>
                  <a:schemeClr val="bg1"/>
                </a:solidFill>
                <a:latin typeface="Cambria" panose="02040503050406030204" pitchFamily="18" charset="0"/>
                <a:ea typeface="Cambria" panose="02040503050406030204" pitchFamily="18" charset="0"/>
              </a:rPr>
              <a:t>thị</a:t>
            </a:r>
            <a:endParaRPr lang="ko-KR" altLang="en-US" sz="3200" b="1" dirty="0">
              <a:solidFill>
                <a:schemeClr val="bg1"/>
              </a:solidFill>
              <a:latin typeface="Cambria" panose="02040503050406030204" pitchFamily="18" charset="0"/>
            </a:endParaRPr>
          </a:p>
        </p:txBody>
      </p:sp>
      <p:sp>
        <p:nvSpPr>
          <p:cNvPr id="31" name="자유형: 도형 30" descr="n252 Fb Thu Huong Pham">
            <a:extLst>
              <a:ext uri="{FF2B5EF4-FFF2-40B4-BE49-F238E27FC236}">
                <a16:creationId xmlns:a16="http://schemas.microsoft.com/office/drawing/2014/main" id="{5373CEFA-4321-4EB1-813B-D6C2C29293D2}"/>
              </a:ext>
            </a:extLst>
          </p:cNvPr>
          <p:cNvSpPr/>
          <p:nvPr/>
        </p:nvSpPr>
        <p:spPr>
          <a:xfrm>
            <a:off x="3564980" y="1822331"/>
            <a:ext cx="4571235" cy="1434684"/>
          </a:xfrm>
          <a:custGeom>
            <a:avLst/>
            <a:gdLst>
              <a:gd name="connsiteX0" fmla="*/ 0 w 4145787"/>
              <a:gd name="connsiteY0" fmla="*/ 0 h 1301157"/>
              <a:gd name="connsiteX1" fmla="*/ 1257710 w 4145787"/>
              <a:gd name="connsiteY1" fmla="*/ 0 h 1301157"/>
              <a:gd name="connsiteX2" fmla="*/ 1257710 w 4145787"/>
              <a:gd name="connsiteY2" fmla="*/ 1 h 1301157"/>
              <a:gd name="connsiteX3" fmla="*/ 3495209 w 4145787"/>
              <a:gd name="connsiteY3" fmla="*/ 1 h 1301157"/>
              <a:gd name="connsiteX4" fmla="*/ 4145787 w 4145787"/>
              <a:gd name="connsiteY4" fmla="*/ 650579 h 1301157"/>
              <a:gd name="connsiteX5" fmla="*/ 3495209 w 4145787"/>
              <a:gd name="connsiteY5" fmla="*/ 1301157 h 1301157"/>
              <a:gd name="connsiteX6" fmla="*/ 1257710 w 4145787"/>
              <a:gd name="connsiteY6" fmla="*/ 1301157 h 1301157"/>
              <a:gd name="connsiteX7" fmla="*/ 1201255 w 4145787"/>
              <a:gd name="connsiteY7" fmla="*/ 1301157 h 1301157"/>
              <a:gd name="connsiteX8" fmla="*/ 0 w 4145787"/>
              <a:gd name="connsiteY8" fmla="*/ 1301157 h 130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5787" h="1301157">
                <a:moveTo>
                  <a:pt x="0" y="0"/>
                </a:moveTo>
                <a:lnTo>
                  <a:pt x="1257710" y="0"/>
                </a:lnTo>
                <a:lnTo>
                  <a:pt x="1257710" y="1"/>
                </a:lnTo>
                <a:lnTo>
                  <a:pt x="3495209" y="1"/>
                </a:lnTo>
                <a:cubicBezTo>
                  <a:pt x="3854513" y="1"/>
                  <a:pt x="4145787" y="291275"/>
                  <a:pt x="4145787" y="650579"/>
                </a:cubicBezTo>
                <a:cubicBezTo>
                  <a:pt x="4145787" y="1009883"/>
                  <a:pt x="3854513" y="1301157"/>
                  <a:pt x="3495209" y="1301157"/>
                </a:cubicBezTo>
                <a:lnTo>
                  <a:pt x="1257710" y="1301157"/>
                </a:lnTo>
                <a:lnTo>
                  <a:pt x="1201255" y="1301157"/>
                </a:lnTo>
                <a:lnTo>
                  <a:pt x="0" y="1301157"/>
                </a:lnTo>
                <a:close/>
              </a:path>
            </a:pathLst>
          </a:custGeom>
          <a:solidFill>
            <a:srgbClr val="3180EA"/>
          </a:solidFill>
          <a:ln w="9525" cap="flat">
            <a:noFill/>
            <a:prstDash val="solid"/>
            <a:miter/>
          </a:ln>
        </p:spPr>
        <p:txBody>
          <a:bodyPr wrap="square" lIns="108000" tIns="36000" rIns="432000" bIns="36000" rtlCol="0" anchor="ctr">
            <a:noAutofit/>
          </a:bodyPr>
          <a:lstStyle/>
          <a:p>
            <a:pPr algn="r"/>
            <a:r>
              <a:rPr lang="en-US" altLang="ko-KR" sz="3200" b="1" dirty="0" err="1">
                <a:solidFill>
                  <a:schemeClr val="bg1"/>
                </a:solidFill>
                <a:latin typeface="Cambria" panose="02040503050406030204" pitchFamily="18" charset="0"/>
                <a:ea typeface="Cambria" panose="02040503050406030204" pitchFamily="18" charset="0"/>
              </a:rPr>
              <a:t>Hệ</a:t>
            </a:r>
            <a:r>
              <a:rPr lang="en-US" altLang="ko-KR" sz="3200" b="1" dirty="0">
                <a:solidFill>
                  <a:schemeClr val="bg1"/>
                </a:solidFill>
                <a:latin typeface="Cambria" panose="02040503050406030204" pitchFamily="18" charset="0"/>
                <a:ea typeface="Cambria" panose="02040503050406030204" pitchFamily="18" charset="0"/>
              </a:rPr>
              <a:t> </a:t>
            </a:r>
            <a:r>
              <a:rPr lang="en-US" altLang="ko-KR" sz="3200" b="1" dirty="0" err="1">
                <a:solidFill>
                  <a:schemeClr val="bg1"/>
                </a:solidFill>
                <a:latin typeface="Cambria" panose="02040503050406030204" pitchFamily="18" charset="0"/>
                <a:ea typeface="Cambria" panose="02040503050406030204" pitchFamily="18" charset="0"/>
              </a:rPr>
              <a:t>thức</a:t>
            </a:r>
            <a:endParaRPr lang="ko-KR" altLang="en-US" sz="3200" b="1" dirty="0">
              <a:solidFill>
                <a:schemeClr val="bg1"/>
              </a:solidFill>
              <a:latin typeface="Cambria" panose="02040503050406030204" pitchFamily="18" charset="0"/>
            </a:endParaRPr>
          </a:p>
        </p:txBody>
      </p:sp>
      <p:sp>
        <p:nvSpPr>
          <p:cNvPr id="16" name="자유형: 도형 15" descr="n252 Fb Thu Huong Pham">
            <a:extLst>
              <a:ext uri="{FF2B5EF4-FFF2-40B4-BE49-F238E27FC236}">
                <a16:creationId xmlns:a16="http://schemas.microsoft.com/office/drawing/2014/main" id="{AA116F0B-F617-4448-B3D3-B6578B58611B}"/>
              </a:ext>
            </a:extLst>
          </p:cNvPr>
          <p:cNvSpPr/>
          <p:nvPr/>
        </p:nvSpPr>
        <p:spPr>
          <a:xfrm>
            <a:off x="0" y="1822331"/>
            <a:ext cx="4412573" cy="1434685"/>
          </a:xfrm>
          <a:custGeom>
            <a:avLst/>
            <a:gdLst>
              <a:gd name="connsiteX0" fmla="*/ 0 w 4412573"/>
              <a:gd name="connsiteY0" fmla="*/ 0 h 1434685"/>
              <a:gd name="connsiteX1" fmla="*/ 481264 w 4412573"/>
              <a:gd name="connsiteY1" fmla="*/ 0 h 1434685"/>
              <a:gd name="connsiteX2" fmla="*/ 1242851 w 4412573"/>
              <a:gd name="connsiteY2" fmla="*/ 0 h 1434685"/>
              <a:gd name="connsiteX3" fmla="*/ 1511166 w 4412573"/>
              <a:gd name="connsiteY3" fmla="*/ 0 h 1434685"/>
              <a:gd name="connsiteX4" fmla="*/ 1754827 w 4412573"/>
              <a:gd name="connsiteY4" fmla="*/ 0 h 1434685"/>
              <a:gd name="connsiteX5" fmla="*/ 2099761 w 4412573"/>
              <a:gd name="connsiteY5" fmla="*/ 0 h 1434685"/>
              <a:gd name="connsiteX6" fmla="*/ 2099761 w 4412573"/>
              <a:gd name="connsiteY6" fmla="*/ 1 h 1434685"/>
              <a:gd name="connsiteX7" fmla="*/ 3695230 w 4412573"/>
              <a:gd name="connsiteY7" fmla="*/ 1 h 1434685"/>
              <a:gd name="connsiteX8" fmla="*/ 4412573 w 4412573"/>
              <a:gd name="connsiteY8" fmla="*/ 717343 h 1434685"/>
              <a:gd name="connsiteX9" fmla="*/ 3695230 w 4412573"/>
              <a:gd name="connsiteY9" fmla="*/ 1434685 h 1434685"/>
              <a:gd name="connsiteX10" fmla="*/ 1769874 w 4412573"/>
              <a:gd name="connsiteY10" fmla="*/ 1434685 h 1434685"/>
              <a:gd name="connsiteX11" fmla="*/ 1769874 w 4412573"/>
              <a:gd name="connsiteY11" fmla="*/ 1434684 h 1434685"/>
              <a:gd name="connsiteX12" fmla="*/ 1754827 w 4412573"/>
              <a:gd name="connsiteY12" fmla="*/ 1434684 h 1434685"/>
              <a:gd name="connsiteX13" fmla="*/ 1511166 w 4412573"/>
              <a:gd name="connsiteY13" fmla="*/ 1434684 h 1434685"/>
              <a:gd name="connsiteX14" fmla="*/ 481264 w 4412573"/>
              <a:gd name="connsiteY14" fmla="*/ 1434684 h 1434685"/>
              <a:gd name="connsiteX15" fmla="*/ 0 w 4412573"/>
              <a:gd name="connsiteY15" fmla="*/ 1434684 h 143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2573" h="1434685">
                <a:moveTo>
                  <a:pt x="0" y="0"/>
                </a:moveTo>
                <a:lnTo>
                  <a:pt x="481264" y="0"/>
                </a:lnTo>
                <a:lnTo>
                  <a:pt x="1242851" y="0"/>
                </a:lnTo>
                <a:lnTo>
                  <a:pt x="1511166" y="0"/>
                </a:lnTo>
                <a:lnTo>
                  <a:pt x="1754827" y="0"/>
                </a:lnTo>
                <a:lnTo>
                  <a:pt x="2099761" y="0"/>
                </a:lnTo>
                <a:lnTo>
                  <a:pt x="2099761" y="1"/>
                </a:lnTo>
                <a:lnTo>
                  <a:pt x="3695230" y="1"/>
                </a:lnTo>
                <a:cubicBezTo>
                  <a:pt x="4091408" y="1"/>
                  <a:pt x="4412573" y="321166"/>
                  <a:pt x="4412573" y="717343"/>
                </a:cubicBezTo>
                <a:cubicBezTo>
                  <a:pt x="4412573" y="1113520"/>
                  <a:pt x="4091408" y="1434685"/>
                  <a:pt x="3695230" y="1434685"/>
                </a:cubicBezTo>
                <a:lnTo>
                  <a:pt x="1769874" y="1434685"/>
                </a:lnTo>
                <a:lnTo>
                  <a:pt x="1769874" y="1434684"/>
                </a:lnTo>
                <a:lnTo>
                  <a:pt x="1754827" y="1434684"/>
                </a:lnTo>
                <a:lnTo>
                  <a:pt x="1511166" y="1434684"/>
                </a:lnTo>
                <a:lnTo>
                  <a:pt x="481264" y="1434684"/>
                </a:lnTo>
                <a:lnTo>
                  <a:pt x="0" y="1434684"/>
                </a:lnTo>
                <a:close/>
              </a:path>
            </a:pathLst>
          </a:custGeom>
          <a:solidFill>
            <a:srgbClr val="39B398"/>
          </a:solidFill>
          <a:ln w="9525" cap="flat">
            <a:noFill/>
            <a:prstDash val="solid"/>
            <a:miter/>
          </a:ln>
        </p:spPr>
        <p:txBody>
          <a:bodyPr wrap="square" lIns="108000" tIns="36000" rIns="432000" bIns="36000" rtlCol="0" anchor="ctr">
            <a:noAutofit/>
          </a:bodyPr>
          <a:lstStyle/>
          <a:p>
            <a:pPr algn="r"/>
            <a:r>
              <a:rPr lang="en-US" altLang="ko-KR" sz="3200" b="1" dirty="0" err="1">
                <a:solidFill>
                  <a:schemeClr val="bg1"/>
                </a:solidFill>
                <a:latin typeface="Cambria" panose="02040503050406030204" pitchFamily="18" charset="0"/>
                <a:ea typeface="Cambria" panose="02040503050406030204" pitchFamily="18" charset="0"/>
              </a:rPr>
              <a:t>Nội</a:t>
            </a:r>
            <a:r>
              <a:rPr lang="en-US" altLang="ko-KR" sz="3200" b="1" dirty="0">
                <a:solidFill>
                  <a:schemeClr val="bg1"/>
                </a:solidFill>
                <a:latin typeface="Cambria" panose="02040503050406030204" pitchFamily="18" charset="0"/>
                <a:ea typeface="Cambria" panose="02040503050406030204" pitchFamily="18" charset="0"/>
              </a:rPr>
              <a:t> dung</a:t>
            </a:r>
            <a:endParaRPr lang="ko-KR" altLang="en-US" sz="3200" b="1" dirty="0">
              <a:solidFill>
                <a:schemeClr val="bg1"/>
              </a:solidFill>
              <a:latin typeface="Cambria" panose="02040503050406030204" pitchFamily="18" charset="0"/>
            </a:endParaRPr>
          </a:p>
        </p:txBody>
      </p:sp>
      <p:sp>
        <p:nvSpPr>
          <p:cNvPr id="34" name="직사각형 33" descr="n252 Fb Thu Huong Pham">
            <a:extLst>
              <a:ext uri="{FF2B5EF4-FFF2-40B4-BE49-F238E27FC236}">
                <a16:creationId xmlns:a16="http://schemas.microsoft.com/office/drawing/2014/main" id="{1F00EE97-5031-4867-8146-EBCA3AF4B4B9}"/>
              </a:ext>
            </a:extLst>
          </p:cNvPr>
          <p:cNvSpPr/>
          <p:nvPr/>
        </p:nvSpPr>
        <p:spPr>
          <a:xfrm>
            <a:off x="58889" y="3318570"/>
            <a:ext cx="4087441" cy="3046988"/>
          </a:xfrm>
          <a:prstGeom prst="rect">
            <a:avLst/>
          </a:prstGeom>
          <a:solidFill>
            <a:schemeClr val="accent6">
              <a:lumMod val="40000"/>
              <a:lumOff val="60000"/>
            </a:schemeClr>
          </a:solidFill>
        </p:spPr>
        <p:txBody>
          <a:bodyPr wrap="square" anchor="t" anchorCtr="0">
            <a:spAutoFit/>
          </a:bodyPr>
          <a:lstStyle/>
          <a:p>
            <a:pPr algn="just"/>
            <a:r>
              <a:rPr lang="en-US" altLang="ko-KR" sz="3200" dirty="0">
                <a:latin typeface="Cambria" panose="02040503050406030204" pitchFamily="18" charset="0"/>
                <a:ea typeface="Cambria" panose="02040503050406030204" pitchFamily="18" charset="0"/>
              </a:rPr>
              <a:t>“Khi </a:t>
            </a:r>
            <a:r>
              <a:rPr lang="en-US" altLang="ko-KR" sz="3200" dirty="0" err="1">
                <a:latin typeface="Cambria" panose="02040503050406030204" pitchFamily="18" charset="0"/>
                <a:ea typeface="Cambria" panose="02040503050406030204" pitchFamily="18" charset="0"/>
              </a:rPr>
              <a:t>áp</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suất</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của</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một</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khối</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lượng</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khí</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xác</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định</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giữ</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không</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đổi</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thì</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thể</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tích</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của</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khí</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tỉ</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lệ</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thuận</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với</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nhiệt</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độ</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tuyệt</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đối</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của</a:t>
            </a:r>
            <a:r>
              <a:rPr lang="en-US" altLang="ko-KR" sz="3200" dirty="0">
                <a:latin typeface="Cambria" panose="02040503050406030204" pitchFamily="18" charset="0"/>
                <a:ea typeface="Cambria" panose="02040503050406030204" pitchFamily="18" charset="0"/>
              </a:rPr>
              <a:t> </a:t>
            </a:r>
            <a:r>
              <a:rPr lang="en-US" altLang="ko-KR" sz="3200" dirty="0" err="1">
                <a:latin typeface="Cambria" panose="02040503050406030204" pitchFamily="18" charset="0"/>
                <a:ea typeface="Cambria" panose="02040503050406030204" pitchFamily="18" charset="0"/>
              </a:rPr>
              <a:t>nó</a:t>
            </a:r>
            <a:r>
              <a:rPr lang="en-US" altLang="ko-KR"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7" name="직사각형 36" descr="n252 Fb Thu Huong Pham">
                <a:extLst>
                  <a:ext uri="{FF2B5EF4-FFF2-40B4-BE49-F238E27FC236}">
                    <a16:creationId xmlns:a16="http://schemas.microsoft.com/office/drawing/2014/main" id="{0CE8D3F2-A6A7-4BC1-8714-BE8CB596BB80}"/>
                  </a:ext>
                </a:extLst>
              </p:cNvPr>
              <p:cNvSpPr/>
              <p:nvPr/>
            </p:nvSpPr>
            <p:spPr>
              <a:xfrm>
                <a:off x="4677675" y="3429000"/>
                <a:ext cx="2765151" cy="1011111"/>
              </a:xfrm>
              <a:prstGeom prst="rect">
                <a:avLst/>
              </a:prstGeom>
            </p:spPr>
            <p:txBody>
              <a:bodyPr wrap="square" anchor="t" anchorCtr="0">
                <a:spAutoFit/>
              </a:bodyPr>
              <a:lstStyle/>
              <a:p>
                <a:pPr/>
                <a14:m>
                  <m:oMathPara xmlns:m="http://schemas.openxmlformats.org/officeDocument/2006/math">
                    <m:oMathParaPr>
                      <m:jc m:val="centerGroup"/>
                    </m:oMathParaPr>
                    <m:oMath xmlns:m="http://schemas.openxmlformats.org/officeDocument/2006/math">
                      <m:f>
                        <m:fPr>
                          <m:ctrlPr>
                            <a:rPr lang="en-US" altLang="ko-KR" sz="3200" b="1" i="1" dirty="0" smtClean="0">
                              <a:solidFill>
                                <a:srgbClr val="FF0000"/>
                              </a:solidFill>
                              <a:latin typeface="Cambria Math" panose="02040503050406030204" pitchFamily="18" charset="0"/>
                              <a:ea typeface="Cambria" panose="02040503050406030204" pitchFamily="18" charset="0"/>
                            </a:rPr>
                          </m:ctrlPr>
                        </m:fPr>
                        <m:num>
                          <m:r>
                            <a:rPr lang="en-US" altLang="ko-KR" sz="3200" b="1" i="0" dirty="0" smtClean="0">
                              <a:solidFill>
                                <a:srgbClr val="FF0000"/>
                              </a:solidFill>
                              <a:latin typeface="Cambria Math" panose="02040503050406030204" pitchFamily="18" charset="0"/>
                              <a:ea typeface="Cambria" panose="02040503050406030204" pitchFamily="18" charset="0"/>
                            </a:rPr>
                            <m:t>𝐕</m:t>
                          </m:r>
                        </m:num>
                        <m:den>
                          <m:r>
                            <a:rPr lang="en-US" altLang="ko-KR" sz="3200" b="1" i="0" dirty="0" smtClean="0">
                              <a:solidFill>
                                <a:srgbClr val="FF0000"/>
                              </a:solidFill>
                              <a:latin typeface="Cambria Math" panose="02040503050406030204" pitchFamily="18" charset="0"/>
                              <a:ea typeface="Cambria" panose="02040503050406030204" pitchFamily="18" charset="0"/>
                            </a:rPr>
                            <m:t>𝐓</m:t>
                          </m:r>
                        </m:den>
                      </m:f>
                      <m:r>
                        <a:rPr lang="en-US" altLang="ko-KR" sz="3200" b="1" i="0" dirty="0" smtClean="0">
                          <a:solidFill>
                            <a:srgbClr val="FF0000"/>
                          </a:solidFill>
                          <a:latin typeface="Cambria Math" panose="02040503050406030204" pitchFamily="18" charset="0"/>
                          <a:ea typeface="Cambria" panose="02040503050406030204" pitchFamily="18" charset="0"/>
                        </a:rPr>
                        <m:t>=</m:t>
                      </m:r>
                      <m:r>
                        <a:rPr lang="en-US" altLang="ko-KR" sz="3200" b="1" i="0" dirty="0" smtClean="0">
                          <a:solidFill>
                            <a:srgbClr val="FF0000"/>
                          </a:solidFill>
                          <a:latin typeface="Cambria Math" panose="02040503050406030204" pitchFamily="18" charset="0"/>
                          <a:ea typeface="Cambria" panose="02040503050406030204" pitchFamily="18" charset="0"/>
                        </a:rPr>
                        <m:t>𝐡</m:t>
                      </m:r>
                      <m:r>
                        <a:rPr lang="en-US" altLang="ko-KR" sz="3200" b="1" i="0" dirty="0" smtClean="0">
                          <a:solidFill>
                            <a:srgbClr val="FF0000"/>
                          </a:solidFill>
                          <a:latin typeface="Cambria Math" panose="02040503050406030204" pitchFamily="18" charset="0"/>
                          <a:ea typeface="Cambria" panose="02040503050406030204" pitchFamily="18" charset="0"/>
                        </a:rPr>
                        <m:t>ằ</m:t>
                      </m:r>
                      <m:r>
                        <a:rPr lang="en-US" altLang="ko-KR" sz="3200" b="1" i="0" dirty="0" smtClean="0">
                          <a:solidFill>
                            <a:srgbClr val="FF0000"/>
                          </a:solidFill>
                          <a:latin typeface="Cambria Math" panose="02040503050406030204" pitchFamily="18" charset="0"/>
                          <a:ea typeface="Cambria" panose="02040503050406030204" pitchFamily="18" charset="0"/>
                        </a:rPr>
                        <m:t>𝐧𝐠</m:t>
                      </m:r>
                      <m:r>
                        <a:rPr lang="en-US" altLang="ko-KR" sz="3200" b="1" i="0" dirty="0" smtClean="0">
                          <a:solidFill>
                            <a:srgbClr val="FF0000"/>
                          </a:solidFill>
                          <a:latin typeface="Cambria Math" panose="02040503050406030204" pitchFamily="18" charset="0"/>
                          <a:ea typeface="Cambria" panose="02040503050406030204" pitchFamily="18" charset="0"/>
                        </a:rPr>
                        <m:t> </m:t>
                      </m:r>
                      <m:r>
                        <a:rPr lang="en-US" altLang="ko-KR" sz="3200" b="1" i="0" dirty="0" smtClean="0">
                          <a:solidFill>
                            <a:srgbClr val="FF0000"/>
                          </a:solidFill>
                          <a:latin typeface="Cambria Math" panose="02040503050406030204" pitchFamily="18" charset="0"/>
                          <a:ea typeface="Cambria" panose="02040503050406030204" pitchFamily="18" charset="0"/>
                        </a:rPr>
                        <m:t>𝐬</m:t>
                      </m:r>
                      <m:r>
                        <a:rPr lang="en-US" altLang="ko-KR" sz="3200" b="1" i="0" dirty="0" smtClean="0">
                          <a:solidFill>
                            <a:srgbClr val="FF0000"/>
                          </a:solidFill>
                          <a:latin typeface="Cambria Math" panose="02040503050406030204" pitchFamily="18" charset="0"/>
                          <a:ea typeface="Cambria" panose="02040503050406030204" pitchFamily="18" charset="0"/>
                        </a:rPr>
                        <m:t>ố</m:t>
                      </m:r>
                    </m:oMath>
                  </m:oMathPara>
                </a14:m>
                <a:endParaRPr lang="en-US" altLang="ko-KR" sz="3200" b="1" dirty="0">
                  <a:solidFill>
                    <a:srgbClr val="FF0000"/>
                  </a:solidFill>
                  <a:latin typeface="Cambria" panose="02040503050406030204" pitchFamily="18" charset="0"/>
                  <a:ea typeface="Cambria" panose="02040503050406030204" pitchFamily="18" charset="0"/>
                </a:endParaRPr>
              </a:p>
            </p:txBody>
          </p:sp>
        </mc:Choice>
        <mc:Fallback xmlns="">
          <p:sp>
            <p:nvSpPr>
              <p:cNvPr id="37" name="직사각형 36" descr="n252 Fb Thu Huong Pham">
                <a:extLst>
                  <a:ext uri="{FF2B5EF4-FFF2-40B4-BE49-F238E27FC236}">
                    <a16:creationId xmlns:a16="http://schemas.microsoft.com/office/drawing/2014/main" id="{0CE8D3F2-A6A7-4BC1-8714-BE8CB596BB80}"/>
                  </a:ext>
                </a:extLst>
              </p:cNvPr>
              <p:cNvSpPr>
                <a:spLocks noRot="1" noChangeAspect="1" noMove="1" noResize="1" noEditPoints="1" noAdjustHandles="1" noChangeArrowheads="1" noChangeShapeType="1" noTextEdit="1"/>
              </p:cNvSpPr>
              <p:nvPr/>
            </p:nvSpPr>
            <p:spPr>
              <a:xfrm>
                <a:off x="4677675" y="3429000"/>
                <a:ext cx="2765151" cy="1011111"/>
              </a:xfrm>
              <a:prstGeom prst="rect">
                <a:avLst/>
              </a:prstGeom>
              <a:blipFill>
                <a:blip r:embed="rId2"/>
                <a:stretch>
                  <a:fillRect/>
                </a:stretch>
              </a:blipFill>
            </p:spPr>
            <p:txBody>
              <a:bodyPr/>
              <a:lstStyle/>
              <a:p>
                <a:r>
                  <a:rPr lang="en-US">
                    <a:noFill/>
                  </a:rPr>
                  <a:t> </a:t>
                </a:r>
              </a:p>
            </p:txBody>
          </p:sp>
        </mc:Fallback>
      </mc:AlternateContent>
      <p:sp>
        <p:nvSpPr>
          <p:cNvPr id="11" name="TextBox 10" descr="n252 Fb Thu Huong Pham">
            <a:extLst>
              <a:ext uri="{FF2B5EF4-FFF2-40B4-BE49-F238E27FC236}">
                <a16:creationId xmlns:a16="http://schemas.microsoft.com/office/drawing/2014/main" id="{D0259CED-D740-49E7-B1DB-7F2FCBB21462}"/>
              </a:ext>
            </a:extLst>
          </p:cNvPr>
          <p:cNvSpPr txBox="1"/>
          <p:nvPr/>
        </p:nvSpPr>
        <p:spPr>
          <a:xfrm>
            <a:off x="4425008" y="152595"/>
            <a:ext cx="5065833" cy="646331"/>
          </a:xfrm>
          <a:prstGeom prst="rect">
            <a:avLst/>
          </a:prstGeom>
          <a:noFill/>
        </p:spPr>
        <p:txBody>
          <a:bodyPr wrap="square" rtlCol="0">
            <a:spAutoFit/>
          </a:bodyPr>
          <a:lstStyle/>
          <a:p>
            <a:r>
              <a:rPr lang="en-US" altLang="ko-KR" sz="3600" b="1" dirty="0">
                <a:solidFill>
                  <a:srgbClr val="FF0000"/>
                </a:solidFill>
                <a:latin typeface="Cambria" panose="02040503050406030204" pitchFamily="18" charset="0"/>
                <a:ea typeface="Cambria" panose="02040503050406030204" pitchFamily="18" charset="0"/>
                <a:cs typeface="Arial" panose="020B0604020202020204" pitchFamily="34" charset="0"/>
              </a:rPr>
              <a:t>I. ĐỊNH LUẬT CHARLES</a:t>
            </a:r>
            <a:endParaRPr lang="ko-KR" altLang="en-US" sz="3600" b="1" dirty="0">
              <a:solidFill>
                <a:srgbClr val="FF0000"/>
              </a:solidFill>
              <a:latin typeface="Cambria" panose="02040503050406030204" pitchFamily="18" charset="0"/>
              <a:cs typeface="Arial" panose="020B0604020202020204" pitchFamily="34" charset="0"/>
            </a:endParaRPr>
          </a:p>
        </p:txBody>
      </p:sp>
      <p:sp>
        <p:nvSpPr>
          <p:cNvPr id="12" name="TextBox 11" descr="n252 Fb Thu Huong Pham">
            <a:extLst>
              <a:ext uri="{FF2B5EF4-FFF2-40B4-BE49-F238E27FC236}">
                <a16:creationId xmlns:a16="http://schemas.microsoft.com/office/drawing/2014/main" id="{B6E5E58A-AE5A-4968-9658-9322CA737A75}"/>
              </a:ext>
            </a:extLst>
          </p:cNvPr>
          <p:cNvSpPr txBox="1"/>
          <p:nvPr/>
        </p:nvSpPr>
        <p:spPr>
          <a:xfrm>
            <a:off x="425669" y="1019643"/>
            <a:ext cx="10515601" cy="58477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3. </a:t>
            </a:r>
            <a:r>
              <a:rPr lang="en-US" sz="3200" b="1" dirty="0" err="1">
                <a:latin typeface="Cambria" panose="02040503050406030204" pitchFamily="18" charset="0"/>
                <a:ea typeface="Cambria" panose="02040503050406030204" pitchFamily="18" charset="0"/>
              </a:rPr>
              <a:t>Định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luật</a:t>
            </a:r>
            <a:r>
              <a:rPr lang="en-US" sz="3200" b="1" dirty="0">
                <a:latin typeface="Cambria" panose="02040503050406030204" pitchFamily="18" charset="0"/>
                <a:ea typeface="Cambria" panose="02040503050406030204" pitchFamily="18" charset="0"/>
              </a:rPr>
              <a:t> Charles</a:t>
            </a:r>
          </a:p>
        </p:txBody>
      </p:sp>
      <p:pic>
        <p:nvPicPr>
          <p:cNvPr id="3" name="Picture 2" descr="n252 Fb Thu Huong Pham">
            <a:extLst>
              <a:ext uri="{FF2B5EF4-FFF2-40B4-BE49-F238E27FC236}">
                <a16:creationId xmlns:a16="http://schemas.microsoft.com/office/drawing/2014/main" id="{606CABCC-3F8A-444A-984F-EE2638829E5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8045672" y="3365868"/>
            <a:ext cx="3731169" cy="2815976"/>
          </a:xfrm>
          <a:prstGeom prst="rect">
            <a:avLst/>
          </a:prstGeom>
        </p:spPr>
      </p:pic>
    </p:spTree>
    <p:extLst>
      <p:ext uri="{BB962C8B-B14F-4D97-AF65-F5344CB8AC3E}">
        <p14:creationId xmlns:p14="http://schemas.microsoft.com/office/powerpoint/2010/main" val="24899484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80">
                                          <p:stCondLst>
                                            <p:cond delay="0"/>
                                          </p:stCondLst>
                                        </p:cTn>
                                        <p:tgtEl>
                                          <p:spTgt spid="37"/>
                                        </p:tgtEl>
                                      </p:cBhvr>
                                    </p:animEffect>
                                    <p:anim calcmode="lin" valueType="num">
                                      <p:cBhvr>
                                        <p:cTn id="2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9" dur="26">
                                          <p:stCondLst>
                                            <p:cond delay="650"/>
                                          </p:stCondLst>
                                        </p:cTn>
                                        <p:tgtEl>
                                          <p:spTgt spid="37"/>
                                        </p:tgtEl>
                                      </p:cBhvr>
                                      <p:to x="100000" y="60000"/>
                                    </p:animScale>
                                    <p:animScale>
                                      <p:cBhvr>
                                        <p:cTn id="30" dur="166" decel="50000">
                                          <p:stCondLst>
                                            <p:cond delay="676"/>
                                          </p:stCondLst>
                                        </p:cTn>
                                        <p:tgtEl>
                                          <p:spTgt spid="37"/>
                                        </p:tgtEl>
                                      </p:cBhvr>
                                      <p:to x="100000" y="100000"/>
                                    </p:animScale>
                                    <p:animScale>
                                      <p:cBhvr>
                                        <p:cTn id="31" dur="26">
                                          <p:stCondLst>
                                            <p:cond delay="1312"/>
                                          </p:stCondLst>
                                        </p:cTn>
                                        <p:tgtEl>
                                          <p:spTgt spid="37"/>
                                        </p:tgtEl>
                                      </p:cBhvr>
                                      <p:to x="100000" y="80000"/>
                                    </p:animScale>
                                    <p:animScale>
                                      <p:cBhvr>
                                        <p:cTn id="32" dur="166" decel="50000">
                                          <p:stCondLst>
                                            <p:cond delay="1338"/>
                                          </p:stCondLst>
                                        </p:cTn>
                                        <p:tgtEl>
                                          <p:spTgt spid="37"/>
                                        </p:tgtEl>
                                      </p:cBhvr>
                                      <p:to x="100000" y="100000"/>
                                    </p:animScale>
                                    <p:animScale>
                                      <p:cBhvr>
                                        <p:cTn id="33" dur="26">
                                          <p:stCondLst>
                                            <p:cond delay="1642"/>
                                          </p:stCondLst>
                                        </p:cTn>
                                        <p:tgtEl>
                                          <p:spTgt spid="37"/>
                                        </p:tgtEl>
                                      </p:cBhvr>
                                      <p:to x="100000" y="90000"/>
                                    </p:animScale>
                                    <p:animScale>
                                      <p:cBhvr>
                                        <p:cTn id="34" dur="166" decel="50000">
                                          <p:stCondLst>
                                            <p:cond delay="1668"/>
                                          </p:stCondLst>
                                        </p:cTn>
                                        <p:tgtEl>
                                          <p:spTgt spid="37"/>
                                        </p:tgtEl>
                                      </p:cBhvr>
                                      <p:to x="100000" y="100000"/>
                                    </p:animScale>
                                    <p:animScale>
                                      <p:cBhvr>
                                        <p:cTn id="35" dur="26">
                                          <p:stCondLst>
                                            <p:cond delay="1808"/>
                                          </p:stCondLst>
                                        </p:cTn>
                                        <p:tgtEl>
                                          <p:spTgt spid="37"/>
                                        </p:tgtEl>
                                      </p:cBhvr>
                                      <p:to x="100000" y="95000"/>
                                    </p:animScale>
                                    <p:animScale>
                                      <p:cBhvr>
                                        <p:cTn id="36" dur="166" decel="50000">
                                          <p:stCondLst>
                                            <p:cond delay="1834"/>
                                          </p:stCondLst>
                                        </p:cTn>
                                        <p:tgtEl>
                                          <p:spTgt spid="3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6" grpId="0" animBg="1"/>
      <p:bldP spid="34" grpId="0" animBg="1"/>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2" descr="n252 Fb Thu Huong Pham">
            <a:extLst>
              <a:ext uri="{FF2B5EF4-FFF2-40B4-BE49-F238E27FC236}">
                <a16:creationId xmlns:a16="http://schemas.microsoft.com/office/drawing/2014/main" id="{18E0A6AD-D26E-409A-9DE7-C77AEF49D6EE}"/>
              </a:ext>
            </a:extLst>
          </p:cNvPr>
          <p:cNvSpPr>
            <a:spLocks noChangeShapeType="1"/>
          </p:cNvSpPr>
          <p:nvPr/>
        </p:nvSpPr>
        <p:spPr bwMode="auto">
          <a:xfrm>
            <a:off x="3637245" y="2680162"/>
            <a:ext cx="4245512" cy="0"/>
          </a:xfrm>
          <a:prstGeom prst="line">
            <a:avLst/>
          </a:prstGeom>
          <a:noFill/>
          <a:ln w="38100">
            <a:solidFill>
              <a:srgbClr val="800000"/>
            </a:solidFill>
            <a:round/>
            <a:headEnd/>
            <a:tailEnd type="triangle" w="med" len="med"/>
          </a:ln>
          <a:effectLst/>
        </p:spPr>
        <p:txBody>
          <a:bodyPr/>
          <a:lstStyle/>
          <a:p>
            <a:pPr>
              <a:spcBef>
                <a:spcPts val="0"/>
              </a:spcBef>
            </a:pPr>
            <a:endParaRPr lang="en-US" sz="3200">
              <a:latin typeface="Cambria" panose="02040503050406030204" pitchFamily="18" charset="0"/>
              <a:ea typeface="Cambria" panose="02040503050406030204" pitchFamily="18" charset="0"/>
              <a:cs typeface="Arial" panose="020B0604020202020204" pitchFamily="34" charset="0"/>
            </a:endParaRPr>
          </a:p>
        </p:txBody>
      </p:sp>
      <p:sp>
        <p:nvSpPr>
          <p:cNvPr id="3" name="Text Box 43" descr="n252 Fb Thu Huong Pham">
            <a:extLst>
              <a:ext uri="{FF2B5EF4-FFF2-40B4-BE49-F238E27FC236}">
                <a16:creationId xmlns:a16="http://schemas.microsoft.com/office/drawing/2014/main" id="{312CA864-6273-44B1-9433-9CC65A9B31FB}"/>
              </a:ext>
            </a:extLst>
          </p:cNvPr>
          <p:cNvSpPr txBox="1">
            <a:spLocks noChangeArrowheads="1"/>
          </p:cNvSpPr>
          <p:nvPr/>
        </p:nvSpPr>
        <p:spPr bwMode="auto">
          <a:xfrm>
            <a:off x="3982974" y="2086927"/>
            <a:ext cx="3899783" cy="584775"/>
          </a:xfrm>
          <a:prstGeom prst="rect">
            <a:avLst/>
          </a:prstGeom>
          <a:noFill/>
          <a:ln w="9525">
            <a:noFill/>
            <a:miter lim="800000"/>
            <a:headEnd/>
            <a:tailEnd/>
          </a:ln>
          <a:effectLst/>
        </p:spPr>
        <p:txBody>
          <a:bodyPr wrap="square">
            <a:spAutoFit/>
          </a:bodyPr>
          <a:lstStyle/>
          <a:p>
            <a:pPr>
              <a:spcBef>
                <a:spcPts val="0"/>
              </a:spcBef>
            </a:pP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n-US" sz="3200" baseline="-25000"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 p</a:t>
            </a:r>
            <a:r>
              <a:rPr lang="en-US" sz="3200" baseline="-25000"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 p =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hằng</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sô</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a:t>
            </a:r>
          </a:p>
        </p:txBody>
      </p:sp>
      <p:sp>
        <p:nvSpPr>
          <p:cNvPr id="4" name="Text Box 44" descr="n252 Fb Thu Huong Pham">
            <a:extLst>
              <a:ext uri="{FF2B5EF4-FFF2-40B4-BE49-F238E27FC236}">
                <a16:creationId xmlns:a16="http://schemas.microsoft.com/office/drawing/2014/main" id="{2FBD2E70-B7A7-48C2-9E41-0DB4F31BD41C}"/>
              </a:ext>
            </a:extLst>
          </p:cNvPr>
          <p:cNvSpPr txBox="1">
            <a:spLocks noChangeArrowheads="1"/>
          </p:cNvSpPr>
          <p:nvPr/>
        </p:nvSpPr>
        <p:spPr bwMode="auto">
          <a:xfrm>
            <a:off x="362606" y="2210037"/>
            <a:ext cx="2931425" cy="1077218"/>
          </a:xfrm>
          <a:prstGeom prst="rect">
            <a:avLst/>
          </a:prstGeom>
          <a:noFill/>
          <a:ln w="9525">
            <a:noFill/>
            <a:miter lim="800000"/>
            <a:headEnd/>
            <a:tailEnd/>
          </a:ln>
          <a:effectLst/>
        </p:spPr>
        <p:txBody>
          <a:bodyPr wrap="square">
            <a:spAutoFit/>
          </a:bodyPr>
          <a:lstStyle/>
          <a:p>
            <a:pPr algn="ctr">
              <a:spcBef>
                <a:spcPts val="0"/>
              </a:spcBef>
            </a:pPr>
            <a:r>
              <a:rPr lang="en-US" sz="3200" dirty="0" err="1">
                <a:solidFill>
                  <a:srgbClr val="000099"/>
                </a:solidFill>
                <a:latin typeface="Cambria" panose="02040503050406030204" pitchFamily="18" charset="0"/>
                <a:ea typeface="Cambria" panose="02040503050406030204" pitchFamily="18" charset="0"/>
                <a:cs typeface="Arial" panose="020B0604020202020204" pitchFamily="34" charset="0"/>
              </a:rPr>
              <a:t>Trạng</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0099"/>
                </a:solidFill>
                <a:latin typeface="Cambria" panose="02040503050406030204" pitchFamily="18" charset="0"/>
                <a:ea typeface="Cambria" panose="02040503050406030204" pitchFamily="18" charset="0"/>
                <a:cs typeface="Arial" panose="020B0604020202020204" pitchFamily="34" charset="0"/>
              </a:rPr>
              <a:t>thái</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1</a:t>
            </a:r>
            <a:r>
              <a:rPr lang="en-US" sz="3200" dirty="0">
                <a:latin typeface="Cambria" panose="02040503050406030204" pitchFamily="18" charset="0"/>
                <a:ea typeface="Cambria" panose="02040503050406030204" pitchFamily="18" charset="0"/>
                <a:cs typeface="Arial" panose="020B0604020202020204" pitchFamily="34" charset="0"/>
              </a:rPr>
              <a:t>   </a:t>
            </a:r>
          </a:p>
          <a:p>
            <a:pPr algn="ctr">
              <a:spcBef>
                <a:spcPts val="0"/>
              </a:spcBef>
            </a:pP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(V</a:t>
            </a:r>
            <a:r>
              <a:rPr lang="en-US" sz="3200" baseline="-25000" dirty="0">
                <a:solidFill>
                  <a:srgbClr val="000099"/>
                </a:solidFill>
                <a:latin typeface="Cambria" panose="02040503050406030204" pitchFamily="18" charset="0"/>
                <a:ea typeface="Cambria" panose="02040503050406030204" pitchFamily="18" charset="0"/>
                <a:cs typeface="Arial" panose="020B0604020202020204" pitchFamily="34" charset="0"/>
              </a:rPr>
              <a:t>1</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n-US" sz="3200" baseline="-25000"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T</a:t>
            </a:r>
            <a:r>
              <a:rPr lang="en-US" sz="3200" baseline="-25000" dirty="0">
                <a:solidFill>
                  <a:srgbClr val="000099"/>
                </a:solidFill>
                <a:latin typeface="Cambria" panose="02040503050406030204" pitchFamily="18" charset="0"/>
                <a:ea typeface="Cambria" panose="02040503050406030204" pitchFamily="18" charset="0"/>
                <a:cs typeface="Arial" panose="020B0604020202020204" pitchFamily="34" charset="0"/>
              </a:rPr>
              <a:t>1</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a:t>
            </a:r>
          </a:p>
        </p:txBody>
      </p:sp>
      <p:sp>
        <p:nvSpPr>
          <p:cNvPr id="5" name="Text Box 45" descr="n252 Fb Thu Huong Pham">
            <a:extLst>
              <a:ext uri="{FF2B5EF4-FFF2-40B4-BE49-F238E27FC236}">
                <a16:creationId xmlns:a16="http://schemas.microsoft.com/office/drawing/2014/main" id="{EC9B7F6E-47D7-4549-AADD-C0EBC465575B}"/>
              </a:ext>
            </a:extLst>
          </p:cNvPr>
          <p:cNvSpPr txBox="1">
            <a:spLocks noChangeArrowheads="1"/>
          </p:cNvSpPr>
          <p:nvPr/>
        </p:nvSpPr>
        <p:spPr bwMode="auto">
          <a:xfrm>
            <a:off x="8204287" y="2123327"/>
            <a:ext cx="2931425" cy="1077218"/>
          </a:xfrm>
          <a:prstGeom prst="rect">
            <a:avLst/>
          </a:prstGeom>
          <a:noFill/>
          <a:ln w="9525">
            <a:noFill/>
            <a:miter lim="800000"/>
            <a:headEnd/>
            <a:tailEnd/>
          </a:ln>
          <a:effectLst/>
        </p:spPr>
        <p:txBody>
          <a:bodyPr wrap="square">
            <a:spAutoFit/>
          </a:bodyPr>
          <a:lstStyle/>
          <a:p>
            <a:pPr algn="ctr">
              <a:spcBef>
                <a:spcPts val="0"/>
              </a:spcBef>
            </a:pPr>
            <a:r>
              <a:rPr lang="en-US" sz="3200" dirty="0" err="1">
                <a:solidFill>
                  <a:srgbClr val="000099"/>
                </a:solidFill>
                <a:latin typeface="Cambria" panose="02040503050406030204" pitchFamily="18" charset="0"/>
                <a:ea typeface="Cambria" panose="02040503050406030204" pitchFamily="18" charset="0"/>
                <a:cs typeface="Arial" panose="020B0604020202020204" pitchFamily="34" charset="0"/>
              </a:rPr>
              <a:t>Trạng</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0099"/>
                </a:solidFill>
                <a:latin typeface="Cambria" panose="02040503050406030204" pitchFamily="18" charset="0"/>
                <a:ea typeface="Cambria" panose="02040503050406030204" pitchFamily="18" charset="0"/>
                <a:cs typeface="Arial" panose="020B0604020202020204" pitchFamily="34" charset="0"/>
              </a:rPr>
              <a:t>thái</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2 </a:t>
            </a:r>
          </a:p>
          <a:p>
            <a:pPr algn="ctr">
              <a:spcBef>
                <a:spcPts val="0"/>
              </a:spcBef>
            </a:pP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(V</a:t>
            </a:r>
            <a:r>
              <a:rPr lang="en-US" sz="3200" baseline="-25000" dirty="0">
                <a:solidFill>
                  <a:srgbClr val="000099"/>
                </a:solidFill>
                <a:latin typeface="Cambria" panose="02040503050406030204" pitchFamily="18" charset="0"/>
                <a:ea typeface="Cambria" panose="02040503050406030204" pitchFamily="18" charset="0"/>
                <a:cs typeface="Arial" panose="020B0604020202020204" pitchFamily="34" charset="0"/>
              </a:rPr>
              <a:t>2</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n-US" sz="3200" baseline="-25000"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T</a:t>
            </a:r>
            <a:r>
              <a:rPr lang="en-US" sz="3200" baseline="-25000" dirty="0">
                <a:solidFill>
                  <a:srgbClr val="000099"/>
                </a:solidFill>
                <a:latin typeface="Cambria" panose="02040503050406030204" pitchFamily="18" charset="0"/>
                <a:ea typeface="Cambria" panose="02040503050406030204" pitchFamily="18" charset="0"/>
                <a:cs typeface="Arial" panose="020B0604020202020204" pitchFamily="34" charset="0"/>
              </a:rPr>
              <a:t>2</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a:t>
            </a:r>
            <a:endParaRPr lang="en-US" sz="3200" dirty="0">
              <a:latin typeface="Cambria" panose="02040503050406030204" pitchFamily="18" charset="0"/>
              <a:ea typeface="Cambria"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직사각형 36" descr="n252 Fb Thu Huong Pham">
                <a:extLst>
                  <a:ext uri="{FF2B5EF4-FFF2-40B4-BE49-F238E27FC236}">
                    <a16:creationId xmlns:a16="http://schemas.microsoft.com/office/drawing/2014/main" id="{1815FE49-59A3-4C08-AC78-4F978D9BBE48}"/>
                  </a:ext>
                </a:extLst>
              </p:cNvPr>
              <p:cNvSpPr/>
              <p:nvPr/>
            </p:nvSpPr>
            <p:spPr>
              <a:xfrm>
                <a:off x="4714631" y="3630412"/>
                <a:ext cx="2243293" cy="1094852"/>
              </a:xfrm>
              <a:prstGeom prst="rect">
                <a:avLst/>
              </a:prstGeom>
              <a:solidFill>
                <a:schemeClr val="accent4">
                  <a:lumMod val="40000"/>
                  <a:lumOff val="60000"/>
                </a:schemeClr>
              </a:solidFill>
            </p:spPr>
            <p:txBody>
              <a:bodyPr wrap="square" anchor="t" anchorCtr="0">
                <a:spAutoFit/>
              </a:bodyPr>
              <a:lstStyle/>
              <a:p>
                <a:pPr/>
                <a14:m>
                  <m:oMathPara xmlns:m="http://schemas.openxmlformats.org/officeDocument/2006/math">
                    <m:oMathParaPr>
                      <m:jc m:val="centerGroup"/>
                    </m:oMathParaPr>
                    <m:oMath xmlns:m="http://schemas.openxmlformats.org/officeDocument/2006/math">
                      <m:f>
                        <m:fPr>
                          <m:ctrlPr>
                            <a:rPr lang="en-US" altLang="ko-KR" sz="3200" b="1" i="1" dirty="0" smtClean="0">
                              <a:solidFill>
                                <a:srgbClr val="FF0000"/>
                              </a:solidFill>
                              <a:latin typeface="Cambria Math" panose="02040503050406030204" pitchFamily="18" charset="0"/>
                              <a:ea typeface="Cambria" panose="02040503050406030204" pitchFamily="18" charset="0"/>
                            </a:rPr>
                          </m:ctrlPr>
                        </m:fPr>
                        <m:num>
                          <m:sSub>
                            <m:sSubPr>
                              <m:ctrlPr>
                                <a:rPr lang="en-US" altLang="ko-KR" sz="3200" b="1" i="1" dirty="0" smtClean="0">
                                  <a:solidFill>
                                    <a:srgbClr val="FF0000"/>
                                  </a:solidFill>
                                  <a:latin typeface="Cambria Math" panose="02040503050406030204" pitchFamily="18" charset="0"/>
                                  <a:ea typeface="Cambria" panose="02040503050406030204" pitchFamily="18" charset="0"/>
                                </a:rPr>
                              </m:ctrlPr>
                            </m:sSubPr>
                            <m:e>
                              <m:r>
                                <a:rPr lang="en-US" altLang="ko-KR" sz="3200" b="1" i="0" dirty="0" smtClean="0">
                                  <a:solidFill>
                                    <a:srgbClr val="FF0000"/>
                                  </a:solidFill>
                                  <a:latin typeface="Cambria Math" panose="02040503050406030204" pitchFamily="18" charset="0"/>
                                  <a:ea typeface="Cambria" panose="02040503050406030204" pitchFamily="18" charset="0"/>
                                </a:rPr>
                                <m:t>𝐕</m:t>
                              </m:r>
                            </m:e>
                            <m:sub>
                              <m:r>
                                <a:rPr lang="en-US" altLang="ko-KR" sz="3200" b="1" i="0" dirty="0" smtClean="0">
                                  <a:solidFill>
                                    <a:srgbClr val="FF0000"/>
                                  </a:solidFill>
                                  <a:latin typeface="Cambria Math" panose="02040503050406030204" pitchFamily="18" charset="0"/>
                                  <a:ea typeface="Cambria" panose="02040503050406030204" pitchFamily="18" charset="0"/>
                                </a:rPr>
                                <m:t>𝟏</m:t>
                              </m:r>
                            </m:sub>
                          </m:sSub>
                        </m:num>
                        <m:den>
                          <m:sSub>
                            <m:sSubPr>
                              <m:ctrlPr>
                                <a:rPr lang="en-US" altLang="ko-KR" sz="3200" b="1" i="1" dirty="0" smtClean="0">
                                  <a:solidFill>
                                    <a:srgbClr val="FF0000"/>
                                  </a:solidFill>
                                  <a:latin typeface="Cambria Math" panose="02040503050406030204" pitchFamily="18" charset="0"/>
                                  <a:ea typeface="Cambria" panose="02040503050406030204" pitchFamily="18" charset="0"/>
                                </a:rPr>
                              </m:ctrlPr>
                            </m:sSubPr>
                            <m:e>
                              <m:r>
                                <a:rPr lang="en-US" altLang="ko-KR" sz="3200" b="1" i="0" dirty="0" smtClean="0">
                                  <a:solidFill>
                                    <a:srgbClr val="FF0000"/>
                                  </a:solidFill>
                                  <a:latin typeface="Cambria Math" panose="02040503050406030204" pitchFamily="18" charset="0"/>
                                  <a:ea typeface="Cambria" panose="02040503050406030204" pitchFamily="18" charset="0"/>
                                </a:rPr>
                                <m:t>𝐓</m:t>
                              </m:r>
                            </m:e>
                            <m:sub>
                              <m:r>
                                <a:rPr lang="en-US" altLang="ko-KR" sz="3200" b="1" i="0" dirty="0" smtClean="0">
                                  <a:solidFill>
                                    <a:srgbClr val="FF0000"/>
                                  </a:solidFill>
                                  <a:latin typeface="Cambria Math" panose="02040503050406030204" pitchFamily="18" charset="0"/>
                                  <a:ea typeface="Cambria" panose="02040503050406030204" pitchFamily="18" charset="0"/>
                                </a:rPr>
                                <m:t>𝟏</m:t>
                              </m:r>
                            </m:sub>
                          </m:sSub>
                        </m:den>
                      </m:f>
                      <m:r>
                        <a:rPr lang="en-US" altLang="ko-KR" sz="3200" b="1" i="0" dirty="0" smtClean="0">
                          <a:solidFill>
                            <a:srgbClr val="FF0000"/>
                          </a:solidFill>
                          <a:latin typeface="Cambria Math" panose="02040503050406030204" pitchFamily="18" charset="0"/>
                          <a:ea typeface="Cambria" panose="02040503050406030204" pitchFamily="18" charset="0"/>
                        </a:rPr>
                        <m:t>=</m:t>
                      </m:r>
                      <m:f>
                        <m:fPr>
                          <m:ctrlPr>
                            <a:rPr lang="en-US" altLang="ko-KR" sz="3200" b="1" i="1" dirty="0">
                              <a:solidFill>
                                <a:srgbClr val="FF0000"/>
                              </a:solidFill>
                              <a:latin typeface="Cambria Math" panose="02040503050406030204" pitchFamily="18" charset="0"/>
                              <a:ea typeface="Cambria" panose="02040503050406030204" pitchFamily="18" charset="0"/>
                            </a:rPr>
                          </m:ctrlPr>
                        </m:fPr>
                        <m:num>
                          <m:sSub>
                            <m:sSubPr>
                              <m:ctrlPr>
                                <a:rPr lang="en-US" altLang="ko-KR" sz="3200" b="1" i="1" dirty="0">
                                  <a:solidFill>
                                    <a:srgbClr val="FF0000"/>
                                  </a:solidFill>
                                  <a:latin typeface="Cambria Math" panose="02040503050406030204" pitchFamily="18" charset="0"/>
                                  <a:ea typeface="Cambria" panose="02040503050406030204" pitchFamily="18" charset="0"/>
                                </a:rPr>
                              </m:ctrlPr>
                            </m:sSubPr>
                            <m:e>
                              <m:r>
                                <a:rPr lang="en-US" altLang="ko-KR" sz="3200" b="1" i="0" dirty="0">
                                  <a:solidFill>
                                    <a:srgbClr val="FF0000"/>
                                  </a:solidFill>
                                  <a:latin typeface="Cambria Math" panose="02040503050406030204" pitchFamily="18" charset="0"/>
                                  <a:ea typeface="Cambria" panose="02040503050406030204" pitchFamily="18" charset="0"/>
                                </a:rPr>
                                <m:t>𝐕</m:t>
                              </m:r>
                            </m:e>
                            <m:sub>
                              <m:r>
                                <a:rPr lang="en-US" altLang="ko-KR" sz="3200" b="1" i="0" dirty="0" smtClean="0">
                                  <a:solidFill>
                                    <a:srgbClr val="FF0000"/>
                                  </a:solidFill>
                                  <a:latin typeface="Cambria Math" panose="02040503050406030204" pitchFamily="18" charset="0"/>
                                  <a:ea typeface="Cambria" panose="02040503050406030204" pitchFamily="18" charset="0"/>
                                </a:rPr>
                                <m:t>𝟐</m:t>
                              </m:r>
                            </m:sub>
                          </m:sSub>
                        </m:num>
                        <m:den>
                          <m:sSub>
                            <m:sSubPr>
                              <m:ctrlPr>
                                <a:rPr lang="en-US" altLang="ko-KR" sz="3200" b="1" i="1" dirty="0">
                                  <a:solidFill>
                                    <a:srgbClr val="FF0000"/>
                                  </a:solidFill>
                                  <a:latin typeface="Cambria Math" panose="02040503050406030204" pitchFamily="18" charset="0"/>
                                  <a:ea typeface="Cambria" panose="02040503050406030204" pitchFamily="18" charset="0"/>
                                </a:rPr>
                              </m:ctrlPr>
                            </m:sSubPr>
                            <m:e>
                              <m:r>
                                <a:rPr lang="en-US" altLang="ko-KR" sz="3200" b="1" i="0" dirty="0">
                                  <a:solidFill>
                                    <a:srgbClr val="FF0000"/>
                                  </a:solidFill>
                                  <a:latin typeface="Cambria Math" panose="02040503050406030204" pitchFamily="18" charset="0"/>
                                  <a:ea typeface="Cambria" panose="02040503050406030204" pitchFamily="18" charset="0"/>
                                </a:rPr>
                                <m:t>𝐓</m:t>
                              </m:r>
                            </m:e>
                            <m:sub>
                              <m:r>
                                <a:rPr lang="en-US" altLang="ko-KR" sz="3200" b="1" i="0" dirty="0" smtClean="0">
                                  <a:solidFill>
                                    <a:srgbClr val="FF0000"/>
                                  </a:solidFill>
                                  <a:latin typeface="Cambria Math" panose="02040503050406030204" pitchFamily="18" charset="0"/>
                                  <a:ea typeface="Cambria" panose="02040503050406030204" pitchFamily="18" charset="0"/>
                                </a:rPr>
                                <m:t>𝟐</m:t>
                              </m:r>
                            </m:sub>
                          </m:sSub>
                        </m:den>
                      </m:f>
                    </m:oMath>
                  </m:oMathPara>
                </a14:m>
                <a:endParaRPr lang="en-US" altLang="ko-KR" sz="3200" b="1" dirty="0">
                  <a:solidFill>
                    <a:srgbClr val="FF0000"/>
                  </a:solidFill>
                  <a:latin typeface="Cambria" panose="02040503050406030204" pitchFamily="18" charset="0"/>
                  <a:ea typeface="Cambria" panose="02040503050406030204" pitchFamily="18" charset="0"/>
                </a:endParaRPr>
              </a:p>
            </p:txBody>
          </p:sp>
        </mc:Choice>
        <mc:Fallback xmlns="">
          <p:sp>
            <p:nvSpPr>
              <p:cNvPr id="6" name="직사각형 36" descr="n252 Fb Thu Huong Pham">
                <a:extLst>
                  <a:ext uri="{FF2B5EF4-FFF2-40B4-BE49-F238E27FC236}">
                    <a16:creationId xmlns:a16="http://schemas.microsoft.com/office/drawing/2014/main" id="{1815FE49-59A3-4C08-AC78-4F978D9BBE48}"/>
                  </a:ext>
                </a:extLst>
              </p:cNvPr>
              <p:cNvSpPr>
                <a:spLocks noRot="1" noChangeAspect="1" noMove="1" noResize="1" noEditPoints="1" noAdjustHandles="1" noChangeArrowheads="1" noChangeShapeType="1" noTextEdit="1"/>
              </p:cNvSpPr>
              <p:nvPr/>
            </p:nvSpPr>
            <p:spPr>
              <a:xfrm>
                <a:off x="4714631" y="3630412"/>
                <a:ext cx="2243293" cy="1094852"/>
              </a:xfrm>
              <a:prstGeom prst="rect">
                <a:avLst/>
              </a:prstGeom>
              <a:blipFill>
                <a:blip r:embed="rId2"/>
                <a:stretch>
                  <a:fillRect/>
                </a:stretch>
              </a:blipFill>
            </p:spPr>
            <p:txBody>
              <a:bodyPr/>
              <a:lstStyle/>
              <a:p>
                <a:r>
                  <a:rPr lang="en-US">
                    <a:noFill/>
                  </a:rPr>
                  <a:t> </a:t>
                </a:r>
              </a:p>
            </p:txBody>
          </p:sp>
        </mc:Fallback>
      </mc:AlternateContent>
      <p:sp>
        <p:nvSpPr>
          <p:cNvPr id="7" name="TextBox 6" descr="n252 Fb Thu Huong Pham">
            <a:extLst>
              <a:ext uri="{FF2B5EF4-FFF2-40B4-BE49-F238E27FC236}">
                <a16:creationId xmlns:a16="http://schemas.microsoft.com/office/drawing/2014/main" id="{7C4115EA-0B38-4BA3-A5C5-9097CA0E9ECF}"/>
              </a:ext>
            </a:extLst>
          </p:cNvPr>
          <p:cNvSpPr txBox="1"/>
          <p:nvPr/>
        </p:nvSpPr>
        <p:spPr>
          <a:xfrm>
            <a:off x="4425008" y="152595"/>
            <a:ext cx="5065833" cy="646331"/>
          </a:xfrm>
          <a:prstGeom prst="rect">
            <a:avLst/>
          </a:prstGeom>
          <a:noFill/>
        </p:spPr>
        <p:txBody>
          <a:bodyPr wrap="square" rtlCol="0">
            <a:spAutoFit/>
          </a:bodyPr>
          <a:lstStyle/>
          <a:p>
            <a:r>
              <a:rPr lang="en-US" altLang="ko-KR" sz="3600" b="1" dirty="0">
                <a:solidFill>
                  <a:srgbClr val="FF0000"/>
                </a:solidFill>
                <a:latin typeface="Cambria" panose="02040503050406030204" pitchFamily="18" charset="0"/>
                <a:ea typeface="Cambria" panose="02040503050406030204" pitchFamily="18" charset="0"/>
                <a:cs typeface="Arial" panose="020B0604020202020204" pitchFamily="34" charset="0"/>
              </a:rPr>
              <a:t>I. ĐỊNH LUẬT CHARLES</a:t>
            </a:r>
            <a:endParaRPr lang="ko-KR" altLang="en-US" sz="3600" b="1" dirty="0">
              <a:solidFill>
                <a:srgbClr val="FF0000"/>
              </a:solidFill>
              <a:latin typeface="Cambria" panose="02040503050406030204" pitchFamily="18" charset="0"/>
              <a:cs typeface="Arial" panose="020B0604020202020204" pitchFamily="34" charset="0"/>
            </a:endParaRPr>
          </a:p>
        </p:txBody>
      </p:sp>
      <p:sp>
        <p:nvSpPr>
          <p:cNvPr id="8" name="TextBox 7" descr="n252 Fb Thu Huong Pham">
            <a:extLst>
              <a:ext uri="{FF2B5EF4-FFF2-40B4-BE49-F238E27FC236}">
                <a16:creationId xmlns:a16="http://schemas.microsoft.com/office/drawing/2014/main" id="{30BF098F-B666-4506-BC4C-A0DF5827E8B4}"/>
              </a:ext>
            </a:extLst>
          </p:cNvPr>
          <p:cNvSpPr txBox="1"/>
          <p:nvPr/>
        </p:nvSpPr>
        <p:spPr>
          <a:xfrm>
            <a:off x="425669" y="1019643"/>
            <a:ext cx="10515601" cy="58477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3. </a:t>
            </a:r>
            <a:r>
              <a:rPr lang="en-US" sz="3200" b="1" dirty="0" err="1">
                <a:latin typeface="Cambria" panose="02040503050406030204" pitchFamily="18" charset="0"/>
                <a:ea typeface="Cambria" panose="02040503050406030204" pitchFamily="18" charset="0"/>
              </a:rPr>
              <a:t>Định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luật</a:t>
            </a:r>
            <a:r>
              <a:rPr lang="en-US" sz="3200" b="1" dirty="0">
                <a:latin typeface="Cambria" panose="02040503050406030204" pitchFamily="18" charset="0"/>
                <a:ea typeface="Cambria" panose="02040503050406030204" pitchFamily="18" charset="0"/>
              </a:rPr>
              <a:t> Charles</a:t>
            </a:r>
          </a:p>
        </p:txBody>
      </p:sp>
      <p:pic>
        <p:nvPicPr>
          <p:cNvPr id="10" name="Picture 9" descr="n252 Fb Thu Huong Pham">
            <a:extLst>
              <a:ext uri="{FF2B5EF4-FFF2-40B4-BE49-F238E27FC236}">
                <a16:creationId xmlns:a16="http://schemas.microsoft.com/office/drawing/2014/main" id="{3CABCC56-C68C-4BC1-A49D-DD30C0C2FE3A}"/>
              </a:ext>
            </a:extLst>
          </p:cNvPr>
          <p:cNvPicPr>
            <a:picLocks noChangeAspect="1"/>
          </p:cNvPicPr>
          <p:nvPr/>
        </p:nvPicPr>
        <p:blipFill>
          <a:blip r:embed="rId3"/>
          <a:stretch>
            <a:fillRect/>
          </a:stretch>
        </p:blipFill>
        <p:spPr>
          <a:xfrm>
            <a:off x="7338710" y="3719453"/>
            <a:ext cx="4746506" cy="2985949"/>
          </a:xfrm>
          <a:prstGeom prst="rect">
            <a:avLst/>
          </a:prstGeom>
        </p:spPr>
      </p:pic>
    </p:spTree>
    <p:extLst>
      <p:ext uri="{BB962C8B-B14F-4D97-AF65-F5344CB8AC3E}">
        <p14:creationId xmlns:p14="http://schemas.microsoft.com/office/powerpoint/2010/main" val="36982728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n252 Fb Thu Huong Pham">
            <a:extLst>
              <a:ext uri="{FF2B5EF4-FFF2-40B4-BE49-F238E27FC236}">
                <a16:creationId xmlns:a16="http://schemas.microsoft.com/office/drawing/2014/main" id="{C649193A-133C-4CE5-9452-B145F250D50A}"/>
              </a:ext>
            </a:extLst>
          </p:cNvPr>
          <p:cNvSpPr txBox="1"/>
          <p:nvPr/>
        </p:nvSpPr>
        <p:spPr>
          <a:xfrm>
            <a:off x="2525318" y="847998"/>
            <a:ext cx="6984110" cy="523220"/>
          </a:xfrm>
          <a:prstGeom prst="rect">
            <a:avLst/>
          </a:prstGeom>
          <a:noFill/>
        </p:spPr>
        <p:txBody>
          <a:bodyPr wrap="square" rtlCol="0">
            <a:spAutoFit/>
          </a:bodyPr>
          <a:lstStyle/>
          <a:p>
            <a:pPr algn="ctr"/>
            <a:r>
              <a:rPr lang="en-US" altLang="ko-KR" sz="2800" dirty="0">
                <a:latin typeface="+mj-lt"/>
                <a:cs typeface="Arial" panose="020B0604020202020204" pitchFamily="34" charset="0"/>
              </a:rPr>
              <a:t>ĐỘ KHÔNG TUYỆT ĐỐI</a:t>
            </a:r>
            <a:endParaRPr lang="ko-KR" altLang="en-US" sz="2800" dirty="0">
              <a:latin typeface="+mj-lt"/>
              <a:cs typeface="Arial" panose="020B0604020202020204" pitchFamily="34" charset="0"/>
            </a:endParaRPr>
          </a:p>
        </p:txBody>
      </p:sp>
      <p:sp>
        <p:nvSpPr>
          <p:cNvPr id="43" name="자유형: 도형 42" descr="n252 Fb Thu Huong Pham">
            <a:extLst>
              <a:ext uri="{FF2B5EF4-FFF2-40B4-BE49-F238E27FC236}">
                <a16:creationId xmlns:a16="http://schemas.microsoft.com/office/drawing/2014/main" id="{FAEC51C6-78FA-4F04-8F08-E504584B3A7D}"/>
              </a:ext>
            </a:extLst>
          </p:cNvPr>
          <p:cNvSpPr/>
          <p:nvPr/>
        </p:nvSpPr>
        <p:spPr>
          <a:xfrm>
            <a:off x="2170189" y="2691730"/>
            <a:ext cx="1971899" cy="1971898"/>
          </a:xfrm>
          <a:custGeom>
            <a:avLst/>
            <a:gdLst>
              <a:gd name="connsiteX0" fmla="*/ 1468384 w 2842361"/>
              <a:gd name="connsiteY0" fmla="*/ 20303 h 2842361"/>
              <a:gd name="connsiteX1" fmla="*/ 1468384 w 2842361"/>
              <a:gd name="connsiteY1" fmla="*/ 20303 h 2842361"/>
              <a:gd name="connsiteX2" fmla="*/ 1452396 w 2842361"/>
              <a:gd name="connsiteY2" fmla="*/ 19795 h 2842361"/>
              <a:gd name="connsiteX3" fmla="*/ 1423719 w 2842361"/>
              <a:gd name="connsiteY3" fmla="*/ 19034 h 2842361"/>
              <a:gd name="connsiteX4" fmla="*/ 19034 w 2842361"/>
              <a:gd name="connsiteY4" fmla="*/ 1423718 h 2842361"/>
              <a:gd name="connsiteX5" fmla="*/ 1423719 w 2842361"/>
              <a:gd name="connsiteY5" fmla="*/ 2828150 h 2842361"/>
              <a:gd name="connsiteX6" fmla="*/ 1452650 w 2842361"/>
              <a:gd name="connsiteY6" fmla="*/ 2827388 h 2842361"/>
              <a:gd name="connsiteX7" fmla="*/ 1468384 w 2842361"/>
              <a:gd name="connsiteY7" fmla="*/ 2826881 h 2842361"/>
              <a:gd name="connsiteX8" fmla="*/ 1468384 w 2842361"/>
              <a:gd name="connsiteY8" fmla="*/ 2826881 h 2842361"/>
              <a:gd name="connsiteX9" fmla="*/ 2828150 w 2842361"/>
              <a:gd name="connsiteY9" fmla="*/ 1423718 h 2842361"/>
              <a:gd name="connsiteX10" fmla="*/ 1468384 w 2842361"/>
              <a:gd name="connsiteY10" fmla="*/ 20303 h 28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361" h="2842361">
                <a:moveTo>
                  <a:pt x="1468384" y="20303"/>
                </a:moveTo>
                <a:cubicBezTo>
                  <a:pt x="1468384" y="20303"/>
                  <a:pt x="1468384" y="20303"/>
                  <a:pt x="1468384" y="20303"/>
                </a:cubicBezTo>
                <a:lnTo>
                  <a:pt x="1452396" y="19795"/>
                </a:lnTo>
                <a:cubicBezTo>
                  <a:pt x="1442752" y="19541"/>
                  <a:pt x="1433362" y="19034"/>
                  <a:pt x="1423719" y="19034"/>
                </a:cubicBezTo>
                <a:cubicBezTo>
                  <a:pt x="649175" y="19034"/>
                  <a:pt x="19034" y="649175"/>
                  <a:pt x="19034" y="1423718"/>
                </a:cubicBezTo>
                <a:cubicBezTo>
                  <a:pt x="19034" y="2198262"/>
                  <a:pt x="649175" y="2828150"/>
                  <a:pt x="1423719" y="2828150"/>
                </a:cubicBezTo>
                <a:cubicBezTo>
                  <a:pt x="1433362" y="2828150"/>
                  <a:pt x="1443006" y="2827642"/>
                  <a:pt x="1452650" y="2827388"/>
                </a:cubicBezTo>
                <a:lnTo>
                  <a:pt x="1468384" y="2826881"/>
                </a:lnTo>
                <a:cubicBezTo>
                  <a:pt x="1468384" y="2826881"/>
                  <a:pt x="1468384" y="2826881"/>
                  <a:pt x="1468384" y="2826881"/>
                </a:cubicBezTo>
                <a:cubicBezTo>
                  <a:pt x="2231000" y="2803025"/>
                  <a:pt x="2828150" y="2186842"/>
                  <a:pt x="2828150" y="1423718"/>
                </a:cubicBezTo>
                <a:cubicBezTo>
                  <a:pt x="2828150" y="660595"/>
                  <a:pt x="2230746" y="44158"/>
                  <a:pt x="1468384" y="20303"/>
                </a:cubicBezTo>
                <a:close/>
              </a:path>
            </a:pathLst>
          </a:custGeom>
          <a:noFill/>
          <a:ln w="9525" cap="flat">
            <a:noFill/>
            <a:prstDash val="solid"/>
            <a:miter/>
          </a:ln>
        </p:spPr>
        <p:txBody>
          <a:bodyPr rtlCol="0" anchor="ctr"/>
          <a:lstStyle/>
          <a:p>
            <a:endParaRPr lang="ko-KR" altLang="en-US"/>
          </a:p>
        </p:txBody>
      </p:sp>
      <p:grpSp>
        <p:nvGrpSpPr>
          <p:cNvPr id="49" name="그룹 48" descr="n252 Fb Thu Huong Pham">
            <a:extLst>
              <a:ext uri="{FF2B5EF4-FFF2-40B4-BE49-F238E27FC236}">
                <a16:creationId xmlns:a16="http://schemas.microsoft.com/office/drawing/2014/main" id="{A992E6B2-8206-42CF-AD82-027226209E03}"/>
              </a:ext>
            </a:extLst>
          </p:cNvPr>
          <p:cNvGrpSpPr/>
          <p:nvPr/>
        </p:nvGrpSpPr>
        <p:grpSpPr>
          <a:xfrm>
            <a:off x="4332925" y="3589378"/>
            <a:ext cx="375704" cy="282281"/>
            <a:chOff x="5449053" y="2279808"/>
            <a:chExt cx="392238" cy="294704"/>
          </a:xfrm>
          <a:solidFill>
            <a:schemeClr val="bg1"/>
          </a:solidFill>
        </p:grpSpPr>
        <p:sp>
          <p:nvSpPr>
            <p:cNvPr id="50" name="자유형: 도형 49">
              <a:extLst>
                <a:ext uri="{FF2B5EF4-FFF2-40B4-BE49-F238E27FC236}">
                  <a16:creationId xmlns:a16="http://schemas.microsoft.com/office/drawing/2014/main" id="{2392E295-FF17-486E-B5B0-0AB998D7F02E}"/>
                </a:ext>
              </a:extLst>
            </p:cNvPr>
            <p:cNvSpPr/>
            <p:nvPr/>
          </p:nvSpPr>
          <p:spPr>
            <a:xfrm>
              <a:off x="5449053" y="2403062"/>
              <a:ext cx="228600" cy="171450"/>
            </a:xfrm>
            <a:custGeom>
              <a:avLst/>
              <a:gdLst>
                <a:gd name="connsiteX0" fmla="*/ 168402 w 228600"/>
                <a:gd name="connsiteY0" fmla="*/ 90488 h 171450"/>
                <a:gd name="connsiteX1" fmla="*/ 57626 w 228600"/>
                <a:gd name="connsiteY1" fmla="*/ 7144 h 171450"/>
                <a:gd name="connsiteX2" fmla="*/ 7144 w 228600"/>
                <a:gd name="connsiteY2" fmla="*/ 70009 h 171450"/>
                <a:gd name="connsiteX3" fmla="*/ 7144 w 228600"/>
                <a:gd name="connsiteY3" fmla="*/ 155448 h 171450"/>
                <a:gd name="connsiteX4" fmla="*/ 24765 w 228600"/>
                <a:gd name="connsiteY4" fmla="*/ 160877 h 171450"/>
                <a:gd name="connsiteX5" fmla="*/ 41243 w 228600"/>
                <a:gd name="connsiteY5" fmla="*/ 136779 h 171450"/>
                <a:gd name="connsiteX6" fmla="*/ 48292 w 228600"/>
                <a:gd name="connsiteY6" fmla="*/ 134303 h 171450"/>
                <a:gd name="connsiteX7" fmla="*/ 164497 w 228600"/>
                <a:gd name="connsiteY7" fmla="*/ 134303 h 171450"/>
                <a:gd name="connsiteX8" fmla="*/ 225457 w 228600"/>
                <a:gd name="connsiteY8" fmla="*/ 90488 h 171450"/>
                <a:gd name="connsiteX9" fmla="*/ 168402 w 228600"/>
                <a:gd name="connsiteY9" fmla="*/ 9048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71450">
                  <a:moveTo>
                    <a:pt x="168402" y="90488"/>
                  </a:moveTo>
                  <a:cubicBezTo>
                    <a:pt x="115919" y="90488"/>
                    <a:pt x="71533" y="55245"/>
                    <a:pt x="57626" y="7144"/>
                  </a:cubicBezTo>
                  <a:cubicBezTo>
                    <a:pt x="28766" y="13526"/>
                    <a:pt x="7144" y="39243"/>
                    <a:pt x="7144" y="70009"/>
                  </a:cubicBezTo>
                  <a:lnTo>
                    <a:pt x="7144" y="155448"/>
                  </a:lnTo>
                  <a:cubicBezTo>
                    <a:pt x="7144" y="164973"/>
                    <a:pt x="19431" y="168688"/>
                    <a:pt x="24765" y="160877"/>
                  </a:cubicBezTo>
                  <a:lnTo>
                    <a:pt x="41243" y="136779"/>
                  </a:lnTo>
                  <a:cubicBezTo>
                    <a:pt x="43244" y="135160"/>
                    <a:pt x="45720" y="134303"/>
                    <a:pt x="48292" y="134303"/>
                  </a:cubicBezTo>
                  <a:lnTo>
                    <a:pt x="164497" y="134303"/>
                  </a:lnTo>
                  <a:cubicBezTo>
                    <a:pt x="192786" y="134303"/>
                    <a:pt x="216884" y="115919"/>
                    <a:pt x="225457" y="90488"/>
                  </a:cubicBezTo>
                  <a:lnTo>
                    <a:pt x="168402" y="90488"/>
                  </a:lnTo>
                  <a:close/>
                </a:path>
              </a:pathLst>
            </a:custGeom>
            <a:grpFill/>
            <a:ln w="9525" cap="flat">
              <a:noFill/>
              <a:prstDash val="solid"/>
              <a:miter/>
            </a:ln>
          </p:spPr>
          <p:txBody>
            <a:bodyPr rtlCol="0" anchor="ctr"/>
            <a:lstStyle/>
            <a:p>
              <a:endParaRPr lang="ko-KR" altLang="en-US"/>
            </a:p>
          </p:txBody>
        </p:sp>
        <p:sp>
          <p:nvSpPr>
            <p:cNvPr id="51" name="자유형: 도형 50">
              <a:extLst>
                <a:ext uri="{FF2B5EF4-FFF2-40B4-BE49-F238E27FC236}">
                  <a16:creationId xmlns:a16="http://schemas.microsoft.com/office/drawing/2014/main" id="{F57645D3-E959-4B80-8B0F-F7CEB2FC38E7}"/>
                </a:ext>
              </a:extLst>
            </p:cNvPr>
            <p:cNvSpPr/>
            <p:nvPr/>
          </p:nvSpPr>
          <p:spPr>
            <a:xfrm>
              <a:off x="5517441" y="2279808"/>
              <a:ext cx="323850" cy="247650"/>
            </a:xfrm>
            <a:custGeom>
              <a:avLst/>
              <a:gdLst>
                <a:gd name="connsiteX0" fmla="*/ 318422 w 323850"/>
                <a:gd name="connsiteY0" fmla="*/ 99346 h 247650"/>
                <a:gd name="connsiteX1" fmla="*/ 226220 w 323850"/>
                <a:gd name="connsiteY1" fmla="*/ 7144 h 247650"/>
                <a:gd name="connsiteX2" fmla="*/ 100300 w 323850"/>
                <a:gd name="connsiteY2" fmla="*/ 7144 h 247650"/>
                <a:gd name="connsiteX3" fmla="*/ 7145 w 323850"/>
                <a:gd name="connsiteY3" fmla="*/ 98774 h 247650"/>
                <a:gd name="connsiteX4" fmla="*/ 99252 w 323850"/>
                <a:gd name="connsiteY4" fmla="*/ 191452 h 247650"/>
                <a:gd name="connsiteX5" fmla="*/ 258033 w 323850"/>
                <a:gd name="connsiteY5" fmla="*/ 191452 h 247650"/>
                <a:gd name="connsiteX6" fmla="*/ 265082 w 323850"/>
                <a:gd name="connsiteY6" fmla="*/ 193929 h 247650"/>
                <a:gd name="connsiteX7" fmla="*/ 301467 w 323850"/>
                <a:gd name="connsiteY7" fmla="*/ 238315 h 247650"/>
                <a:gd name="connsiteX8" fmla="*/ 318518 w 323850"/>
                <a:gd name="connsiteY8" fmla="*/ 232219 h 247650"/>
                <a:gd name="connsiteX9" fmla="*/ 318518 w 323850"/>
                <a:gd name="connsiteY9" fmla="*/ 99346 h 247650"/>
                <a:gd name="connsiteX10" fmla="*/ 162688 w 323850"/>
                <a:gd name="connsiteY10" fmla="*/ 88106 h 247650"/>
                <a:gd name="connsiteX11" fmla="*/ 173928 w 323850"/>
                <a:gd name="connsiteY11" fmla="*/ 99346 h 247650"/>
                <a:gd name="connsiteX12" fmla="*/ 162688 w 323850"/>
                <a:gd name="connsiteY12" fmla="*/ 110585 h 247650"/>
                <a:gd name="connsiteX13" fmla="*/ 151449 w 323850"/>
                <a:gd name="connsiteY13" fmla="*/ 99346 h 247650"/>
                <a:gd name="connsiteX14" fmla="*/ 162688 w 323850"/>
                <a:gd name="connsiteY14" fmla="*/ 88106 h 247650"/>
                <a:gd name="connsiteX15" fmla="*/ 75439 w 323850"/>
                <a:gd name="connsiteY15" fmla="*/ 99346 h 247650"/>
                <a:gd name="connsiteX16" fmla="*/ 86679 w 323850"/>
                <a:gd name="connsiteY16" fmla="*/ 88106 h 247650"/>
                <a:gd name="connsiteX17" fmla="*/ 97918 w 323850"/>
                <a:gd name="connsiteY17" fmla="*/ 99346 h 247650"/>
                <a:gd name="connsiteX18" fmla="*/ 86679 w 323850"/>
                <a:gd name="connsiteY18" fmla="*/ 110585 h 247650"/>
                <a:gd name="connsiteX19" fmla="*/ 75439 w 323850"/>
                <a:gd name="connsiteY19" fmla="*/ 99346 h 247650"/>
                <a:gd name="connsiteX20" fmla="*/ 238698 w 323850"/>
                <a:gd name="connsiteY20" fmla="*/ 110585 h 247650"/>
                <a:gd name="connsiteX21" fmla="*/ 227459 w 323850"/>
                <a:gd name="connsiteY21" fmla="*/ 99346 h 247650"/>
                <a:gd name="connsiteX22" fmla="*/ 238698 w 323850"/>
                <a:gd name="connsiteY22" fmla="*/ 88106 h 247650"/>
                <a:gd name="connsiteX23" fmla="*/ 249937 w 323850"/>
                <a:gd name="connsiteY23" fmla="*/ 99346 h 247650"/>
                <a:gd name="connsiteX24" fmla="*/ 238698 w 323850"/>
                <a:gd name="connsiteY24" fmla="*/ 11058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850" h="247650">
                  <a:moveTo>
                    <a:pt x="318422" y="99346"/>
                  </a:moveTo>
                  <a:cubicBezTo>
                    <a:pt x="318422" y="48387"/>
                    <a:pt x="277179" y="7144"/>
                    <a:pt x="226220" y="7144"/>
                  </a:cubicBezTo>
                  <a:lnTo>
                    <a:pt x="100300" y="7144"/>
                  </a:lnTo>
                  <a:cubicBezTo>
                    <a:pt x="49436" y="7144"/>
                    <a:pt x="7431" y="47911"/>
                    <a:pt x="7145" y="98774"/>
                  </a:cubicBezTo>
                  <a:cubicBezTo>
                    <a:pt x="6859" y="149828"/>
                    <a:pt x="48293" y="191452"/>
                    <a:pt x="99252" y="191452"/>
                  </a:cubicBezTo>
                  <a:lnTo>
                    <a:pt x="258033" y="191452"/>
                  </a:lnTo>
                  <a:cubicBezTo>
                    <a:pt x="260605" y="191452"/>
                    <a:pt x="263082" y="192310"/>
                    <a:pt x="265082" y="193929"/>
                  </a:cubicBezTo>
                  <a:lnTo>
                    <a:pt x="301467" y="238315"/>
                  </a:lnTo>
                  <a:cubicBezTo>
                    <a:pt x="307183" y="245269"/>
                    <a:pt x="318518" y="241268"/>
                    <a:pt x="318518" y="232219"/>
                  </a:cubicBezTo>
                  <a:lnTo>
                    <a:pt x="318518" y="99346"/>
                  </a:lnTo>
                  <a:close/>
                  <a:moveTo>
                    <a:pt x="162688" y="88106"/>
                  </a:moveTo>
                  <a:cubicBezTo>
                    <a:pt x="168975" y="88106"/>
                    <a:pt x="173642" y="93250"/>
                    <a:pt x="173928" y="99346"/>
                  </a:cubicBezTo>
                  <a:cubicBezTo>
                    <a:pt x="174214" y="105442"/>
                    <a:pt x="168594" y="110585"/>
                    <a:pt x="162688" y="110585"/>
                  </a:cubicBezTo>
                  <a:cubicBezTo>
                    <a:pt x="156402" y="110585"/>
                    <a:pt x="151735" y="105442"/>
                    <a:pt x="151449" y="99346"/>
                  </a:cubicBezTo>
                  <a:cubicBezTo>
                    <a:pt x="151163" y="93250"/>
                    <a:pt x="156783" y="88106"/>
                    <a:pt x="162688" y="88106"/>
                  </a:cubicBezTo>
                  <a:close/>
                  <a:moveTo>
                    <a:pt x="75439" y="99346"/>
                  </a:moveTo>
                  <a:cubicBezTo>
                    <a:pt x="75154" y="93250"/>
                    <a:pt x="80773" y="88106"/>
                    <a:pt x="86679" y="88106"/>
                  </a:cubicBezTo>
                  <a:cubicBezTo>
                    <a:pt x="92965" y="88106"/>
                    <a:pt x="97633" y="93250"/>
                    <a:pt x="97918" y="99346"/>
                  </a:cubicBezTo>
                  <a:cubicBezTo>
                    <a:pt x="98204" y="105442"/>
                    <a:pt x="92584" y="110585"/>
                    <a:pt x="86679" y="110585"/>
                  </a:cubicBezTo>
                  <a:cubicBezTo>
                    <a:pt x="80392" y="110585"/>
                    <a:pt x="75725" y="105442"/>
                    <a:pt x="75439" y="99346"/>
                  </a:cubicBezTo>
                  <a:close/>
                  <a:moveTo>
                    <a:pt x="238698" y="110585"/>
                  </a:moveTo>
                  <a:cubicBezTo>
                    <a:pt x="232411" y="110585"/>
                    <a:pt x="227744" y="105442"/>
                    <a:pt x="227459" y="99346"/>
                  </a:cubicBezTo>
                  <a:cubicBezTo>
                    <a:pt x="227172" y="93250"/>
                    <a:pt x="232793" y="88106"/>
                    <a:pt x="238698" y="88106"/>
                  </a:cubicBezTo>
                  <a:cubicBezTo>
                    <a:pt x="244984" y="88106"/>
                    <a:pt x="249651" y="93250"/>
                    <a:pt x="249937" y="99346"/>
                  </a:cubicBezTo>
                  <a:cubicBezTo>
                    <a:pt x="250223" y="105442"/>
                    <a:pt x="244603" y="110585"/>
                    <a:pt x="238698" y="110585"/>
                  </a:cubicBezTo>
                  <a:close/>
                </a:path>
              </a:pathLst>
            </a:custGeom>
            <a:grpFill/>
            <a:ln w="9525" cap="flat">
              <a:noFill/>
              <a:prstDash val="solid"/>
              <a:miter/>
            </a:ln>
          </p:spPr>
          <p:txBody>
            <a:bodyPr rtlCol="0" anchor="ctr"/>
            <a:lstStyle/>
            <a:p>
              <a:endParaRPr lang="ko-KR" altLang="en-US"/>
            </a:p>
          </p:txBody>
        </p:sp>
      </p:grpSp>
      <p:grpSp>
        <p:nvGrpSpPr>
          <p:cNvPr id="52" name="그룹 51" descr="n252 Fb Thu Huong Pham">
            <a:extLst>
              <a:ext uri="{FF2B5EF4-FFF2-40B4-BE49-F238E27FC236}">
                <a16:creationId xmlns:a16="http://schemas.microsoft.com/office/drawing/2014/main" id="{0C905B81-8B3E-43B1-940D-F602FCC72A9B}"/>
              </a:ext>
            </a:extLst>
          </p:cNvPr>
          <p:cNvGrpSpPr/>
          <p:nvPr/>
        </p:nvGrpSpPr>
        <p:grpSpPr>
          <a:xfrm>
            <a:off x="3073243" y="2120007"/>
            <a:ext cx="370048" cy="374884"/>
            <a:chOff x="2767384" y="4895564"/>
            <a:chExt cx="386334" cy="391382"/>
          </a:xfrm>
          <a:solidFill>
            <a:schemeClr val="bg1"/>
          </a:solidFill>
        </p:grpSpPr>
        <p:sp>
          <p:nvSpPr>
            <p:cNvPr id="53" name="자유형: 도형 52">
              <a:extLst>
                <a:ext uri="{FF2B5EF4-FFF2-40B4-BE49-F238E27FC236}">
                  <a16:creationId xmlns:a16="http://schemas.microsoft.com/office/drawing/2014/main" id="{91D5DF52-06DB-4BC0-8E56-2514CBC6EDAF}"/>
                </a:ext>
              </a:extLst>
            </p:cNvPr>
            <p:cNvSpPr/>
            <p:nvPr/>
          </p:nvSpPr>
          <p:spPr>
            <a:xfrm>
              <a:off x="2946455" y="4895564"/>
              <a:ext cx="28575" cy="57150"/>
            </a:xfrm>
            <a:custGeom>
              <a:avLst/>
              <a:gdLst>
                <a:gd name="connsiteX0" fmla="*/ 18288 w 28575"/>
                <a:gd name="connsiteY0" fmla="*/ 53340 h 57150"/>
                <a:gd name="connsiteX1" fmla="*/ 29432 w 28575"/>
                <a:gd name="connsiteY1" fmla="*/ 42196 h 57150"/>
                <a:gd name="connsiteX2" fmla="*/ 29432 w 28575"/>
                <a:gd name="connsiteY2" fmla="*/ 18288 h 57150"/>
                <a:gd name="connsiteX3" fmla="*/ 18288 w 28575"/>
                <a:gd name="connsiteY3" fmla="*/ 7144 h 57150"/>
                <a:gd name="connsiteX4" fmla="*/ 7144 w 28575"/>
                <a:gd name="connsiteY4" fmla="*/ 18288 h 57150"/>
                <a:gd name="connsiteX5" fmla="*/ 7144 w 28575"/>
                <a:gd name="connsiteY5" fmla="*/ 42196 h 57150"/>
                <a:gd name="connsiteX6" fmla="*/ 18288 w 28575"/>
                <a:gd name="connsiteY6" fmla="*/ 5334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18288" y="53340"/>
                  </a:moveTo>
                  <a:cubicBezTo>
                    <a:pt x="24479" y="53340"/>
                    <a:pt x="29432" y="48387"/>
                    <a:pt x="29432" y="42196"/>
                  </a:cubicBezTo>
                  <a:lnTo>
                    <a:pt x="29432" y="18288"/>
                  </a:lnTo>
                  <a:cubicBezTo>
                    <a:pt x="29432" y="12097"/>
                    <a:pt x="24479" y="7144"/>
                    <a:pt x="18288" y="7144"/>
                  </a:cubicBezTo>
                  <a:cubicBezTo>
                    <a:pt x="12097" y="7144"/>
                    <a:pt x="7144" y="12097"/>
                    <a:pt x="7144" y="18288"/>
                  </a:cubicBezTo>
                  <a:lnTo>
                    <a:pt x="7144" y="42196"/>
                  </a:lnTo>
                  <a:cubicBezTo>
                    <a:pt x="7144" y="48387"/>
                    <a:pt x="12097" y="53340"/>
                    <a:pt x="18288" y="53340"/>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194B4B81-A330-493D-BABB-26D6A421B42B}"/>
                </a:ext>
              </a:extLst>
            </p:cNvPr>
            <p:cNvSpPr/>
            <p:nvPr/>
          </p:nvSpPr>
          <p:spPr>
            <a:xfrm>
              <a:off x="2827128" y="5015293"/>
              <a:ext cx="57150" cy="28575"/>
            </a:xfrm>
            <a:custGeom>
              <a:avLst/>
              <a:gdLst>
                <a:gd name="connsiteX0" fmla="*/ 18267 w 57150"/>
                <a:gd name="connsiteY0" fmla="*/ 29432 h 28575"/>
                <a:gd name="connsiteX1" fmla="*/ 41889 w 57150"/>
                <a:gd name="connsiteY1" fmla="*/ 29432 h 28575"/>
                <a:gd name="connsiteX2" fmla="*/ 53223 w 57150"/>
                <a:gd name="connsiteY2" fmla="*/ 19526 h 28575"/>
                <a:gd name="connsiteX3" fmla="*/ 42174 w 57150"/>
                <a:gd name="connsiteY3" fmla="*/ 7144 h 28575"/>
                <a:gd name="connsiteX4" fmla="*/ 18552 w 57150"/>
                <a:gd name="connsiteY4" fmla="*/ 7144 h 28575"/>
                <a:gd name="connsiteX5" fmla="*/ 7218 w 57150"/>
                <a:gd name="connsiteY5" fmla="*/ 17050 h 28575"/>
                <a:gd name="connsiteX6" fmla="*/ 18267 w 57150"/>
                <a:gd name="connsiteY6" fmla="*/ 2943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28575">
                  <a:moveTo>
                    <a:pt x="18267" y="29432"/>
                  </a:moveTo>
                  <a:lnTo>
                    <a:pt x="41889" y="29432"/>
                  </a:lnTo>
                  <a:cubicBezTo>
                    <a:pt x="47604" y="29432"/>
                    <a:pt x="52652" y="25241"/>
                    <a:pt x="53223" y="19526"/>
                  </a:cubicBezTo>
                  <a:cubicBezTo>
                    <a:pt x="53985" y="12763"/>
                    <a:pt x="48747" y="7144"/>
                    <a:pt x="42174" y="7144"/>
                  </a:cubicBezTo>
                  <a:lnTo>
                    <a:pt x="18552" y="7144"/>
                  </a:lnTo>
                  <a:cubicBezTo>
                    <a:pt x="12837" y="7144"/>
                    <a:pt x="7789" y="11335"/>
                    <a:pt x="7218" y="17050"/>
                  </a:cubicBezTo>
                  <a:cubicBezTo>
                    <a:pt x="6456" y="23717"/>
                    <a:pt x="11694" y="29432"/>
                    <a:pt x="18267" y="29432"/>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3EF5CA7B-DC85-4DAE-B2C7-B3BE3D847BE3}"/>
                </a:ext>
              </a:extLst>
            </p:cNvPr>
            <p:cNvSpPr/>
            <p:nvPr/>
          </p:nvSpPr>
          <p:spPr>
            <a:xfrm>
              <a:off x="3042012" y="5015293"/>
              <a:ext cx="57150" cy="28575"/>
            </a:xfrm>
            <a:custGeom>
              <a:avLst/>
              <a:gdLst>
                <a:gd name="connsiteX0" fmla="*/ 18552 w 57150"/>
                <a:gd name="connsiteY0" fmla="*/ 29432 h 28575"/>
                <a:gd name="connsiteX1" fmla="*/ 41889 w 57150"/>
                <a:gd name="connsiteY1" fmla="*/ 29432 h 28575"/>
                <a:gd name="connsiteX2" fmla="*/ 53223 w 57150"/>
                <a:gd name="connsiteY2" fmla="*/ 19526 h 28575"/>
                <a:gd name="connsiteX3" fmla="*/ 42174 w 57150"/>
                <a:gd name="connsiteY3" fmla="*/ 7144 h 28575"/>
                <a:gd name="connsiteX4" fmla="*/ 18267 w 57150"/>
                <a:gd name="connsiteY4" fmla="*/ 7144 h 28575"/>
                <a:gd name="connsiteX5" fmla="*/ 7218 w 57150"/>
                <a:gd name="connsiteY5" fmla="*/ 19526 h 28575"/>
                <a:gd name="connsiteX6" fmla="*/ 18552 w 57150"/>
                <a:gd name="connsiteY6" fmla="*/ 2943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28575">
                  <a:moveTo>
                    <a:pt x="18552" y="29432"/>
                  </a:moveTo>
                  <a:lnTo>
                    <a:pt x="41889" y="29432"/>
                  </a:lnTo>
                  <a:cubicBezTo>
                    <a:pt x="47604" y="29432"/>
                    <a:pt x="52652" y="25241"/>
                    <a:pt x="53223" y="19526"/>
                  </a:cubicBezTo>
                  <a:cubicBezTo>
                    <a:pt x="53985" y="12763"/>
                    <a:pt x="48747" y="7144"/>
                    <a:pt x="42174" y="7144"/>
                  </a:cubicBezTo>
                  <a:lnTo>
                    <a:pt x="18267" y="7144"/>
                  </a:lnTo>
                  <a:cubicBezTo>
                    <a:pt x="11694" y="7144"/>
                    <a:pt x="6456" y="12859"/>
                    <a:pt x="7218" y="19526"/>
                  </a:cubicBezTo>
                  <a:cubicBezTo>
                    <a:pt x="7789" y="25241"/>
                    <a:pt x="12837" y="29432"/>
                    <a:pt x="18552" y="29432"/>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2C9FA6B0-413D-42D3-8ACF-CC641BA22534}"/>
                </a:ext>
              </a:extLst>
            </p:cNvPr>
            <p:cNvSpPr/>
            <p:nvPr/>
          </p:nvSpPr>
          <p:spPr>
            <a:xfrm>
              <a:off x="2862015" y="4930663"/>
              <a:ext cx="47625" cy="47625"/>
            </a:xfrm>
            <a:custGeom>
              <a:avLst/>
              <a:gdLst>
                <a:gd name="connsiteX0" fmla="*/ 27289 w 47625"/>
                <a:gd name="connsiteY0" fmla="*/ 43005 h 47625"/>
                <a:gd name="connsiteX1" fmla="*/ 43005 w 47625"/>
                <a:gd name="connsiteY1" fmla="*/ 43005 h 47625"/>
                <a:gd name="connsiteX2" fmla="*/ 43005 w 47625"/>
                <a:gd name="connsiteY2" fmla="*/ 27289 h 47625"/>
                <a:gd name="connsiteX3" fmla="*/ 26146 w 47625"/>
                <a:gd name="connsiteY3" fmla="*/ 10430 h 47625"/>
                <a:gd name="connsiteX4" fmla="*/ 10430 w 47625"/>
                <a:gd name="connsiteY4" fmla="*/ 10430 h 47625"/>
                <a:gd name="connsiteX5" fmla="*/ 10430 w 47625"/>
                <a:gd name="connsiteY5" fmla="*/ 26146 h 47625"/>
                <a:gd name="connsiteX6" fmla="*/ 27289 w 47625"/>
                <a:gd name="connsiteY6" fmla="*/ 430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27289" y="43005"/>
                  </a:moveTo>
                  <a:cubicBezTo>
                    <a:pt x="31671" y="47387"/>
                    <a:pt x="38719" y="47387"/>
                    <a:pt x="43005" y="43005"/>
                  </a:cubicBezTo>
                  <a:cubicBezTo>
                    <a:pt x="47387" y="38624"/>
                    <a:pt x="47387" y="31575"/>
                    <a:pt x="43005" y="27289"/>
                  </a:cubicBezTo>
                  <a:lnTo>
                    <a:pt x="26146" y="10430"/>
                  </a:lnTo>
                  <a:cubicBezTo>
                    <a:pt x="21765" y="6048"/>
                    <a:pt x="14716" y="6048"/>
                    <a:pt x="10430" y="10430"/>
                  </a:cubicBezTo>
                  <a:cubicBezTo>
                    <a:pt x="6048" y="14811"/>
                    <a:pt x="6048" y="21860"/>
                    <a:pt x="10430" y="26146"/>
                  </a:cubicBezTo>
                  <a:lnTo>
                    <a:pt x="27289" y="43005"/>
                  </a:ln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8C060C48-7CA0-435D-8937-14421429BFA5}"/>
                </a:ext>
              </a:extLst>
            </p:cNvPr>
            <p:cNvSpPr/>
            <p:nvPr/>
          </p:nvSpPr>
          <p:spPr>
            <a:xfrm>
              <a:off x="3014034" y="4930663"/>
              <a:ext cx="47625" cy="47625"/>
            </a:xfrm>
            <a:custGeom>
              <a:avLst/>
              <a:gdLst>
                <a:gd name="connsiteX0" fmla="*/ 26146 w 47625"/>
                <a:gd name="connsiteY0" fmla="*/ 43005 h 47625"/>
                <a:gd name="connsiteX1" fmla="*/ 43005 w 47625"/>
                <a:gd name="connsiteY1" fmla="*/ 26146 h 47625"/>
                <a:gd name="connsiteX2" fmla="*/ 43005 w 47625"/>
                <a:gd name="connsiteY2" fmla="*/ 10430 h 47625"/>
                <a:gd name="connsiteX3" fmla="*/ 27289 w 47625"/>
                <a:gd name="connsiteY3" fmla="*/ 10430 h 47625"/>
                <a:gd name="connsiteX4" fmla="*/ 10430 w 47625"/>
                <a:gd name="connsiteY4" fmla="*/ 27289 h 47625"/>
                <a:gd name="connsiteX5" fmla="*/ 10430 w 47625"/>
                <a:gd name="connsiteY5" fmla="*/ 43005 h 47625"/>
                <a:gd name="connsiteX6" fmla="*/ 26146 w 47625"/>
                <a:gd name="connsiteY6" fmla="*/ 430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26146" y="43005"/>
                  </a:moveTo>
                  <a:lnTo>
                    <a:pt x="43005" y="26146"/>
                  </a:lnTo>
                  <a:cubicBezTo>
                    <a:pt x="47387" y="21765"/>
                    <a:pt x="47387" y="14716"/>
                    <a:pt x="43005" y="10430"/>
                  </a:cubicBezTo>
                  <a:cubicBezTo>
                    <a:pt x="38624" y="6048"/>
                    <a:pt x="31575" y="6048"/>
                    <a:pt x="27289" y="10430"/>
                  </a:cubicBezTo>
                  <a:lnTo>
                    <a:pt x="10430" y="27289"/>
                  </a:lnTo>
                  <a:cubicBezTo>
                    <a:pt x="6048" y="31671"/>
                    <a:pt x="6048" y="38719"/>
                    <a:pt x="10430" y="43005"/>
                  </a:cubicBezTo>
                  <a:cubicBezTo>
                    <a:pt x="14716" y="47387"/>
                    <a:pt x="21765" y="47387"/>
                    <a:pt x="26146" y="43005"/>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569669C8-13C0-4DA6-8F3A-3871416E35D6}"/>
                </a:ext>
              </a:extLst>
            </p:cNvPr>
            <p:cNvSpPr/>
            <p:nvPr/>
          </p:nvSpPr>
          <p:spPr>
            <a:xfrm>
              <a:off x="2802437" y="5086731"/>
              <a:ext cx="104775" cy="104775"/>
            </a:xfrm>
            <a:custGeom>
              <a:avLst/>
              <a:gdLst>
                <a:gd name="connsiteX0" fmla="*/ 54864 w 104775"/>
                <a:gd name="connsiteY0" fmla="*/ 102584 h 104775"/>
                <a:gd name="connsiteX1" fmla="*/ 102584 w 104775"/>
                <a:gd name="connsiteY1" fmla="*/ 54864 h 104775"/>
                <a:gd name="connsiteX2" fmla="*/ 54864 w 104775"/>
                <a:gd name="connsiteY2" fmla="*/ 7144 h 104775"/>
                <a:gd name="connsiteX3" fmla="*/ 7144 w 104775"/>
                <a:gd name="connsiteY3" fmla="*/ 54864 h 104775"/>
                <a:gd name="connsiteX4" fmla="*/ 54864 w 104775"/>
                <a:gd name="connsiteY4" fmla="*/ 10258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4864" y="102584"/>
                  </a:moveTo>
                  <a:cubicBezTo>
                    <a:pt x="81153" y="102584"/>
                    <a:pt x="102584" y="81153"/>
                    <a:pt x="102584" y="54864"/>
                  </a:cubicBezTo>
                  <a:cubicBezTo>
                    <a:pt x="102584" y="28575"/>
                    <a:pt x="81153" y="7144"/>
                    <a:pt x="54864" y="7144"/>
                  </a:cubicBezTo>
                  <a:cubicBezTo>
                    <a:pt x="28575" y="7144"/>
                    <a:pt x="7144" y="28575"/>
                    <a:pt x="7144" y="54864"/>
                  </a:cubicBezTo>
                  <a:cubicBezTo>
                    <a:pt x="7144" y="81153"/>
                    <a:pt x="28575" y="102584"/>
                    <a:pt x="54864" y="102584"/>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975A20F0-8ECC-4C6A-BFB4-4AFAA72BE055}"/>
                </a:ext>
              </a:extLst>
            </p:cNvPr>
            <p:cNvSpPr/>
            <p:nvPr/>
          </p:nvSpPr>
          <p:spPr>
            <a:xfrm>
              <a:off x="2767384" y="5182171"/>
              <a:ext cx="171450" cy="104775"/>
            </a:xfrm>
            <a:custGeom>
              <a:avLst/>
              <a:gdLst>
                <a:gd name="connsiteX0" fmla="*/ 89916 w 171450"/>
                <a:gd name="connsiteY0" fmla="*/ 7144 h 104775"/>
                <a:gd name="connsiteX1" fmla="*/ 7144 w 171450"/>
                <a:gd name="connsiteY1" fmla="*/ 89916 h 104775"/>
                <a:gd name="connsiteX2" fmla="*/ 18288 w 171450"/>
                <a:gd name="connsiteY2" fmla="*/ 101060 h 104775"/>
                <a:gd name="connsiteX3" fmla="*/ 161544 w 171450"/>
                <a:gd name="connsiteY3" fmla="*/ 101060 h 104775"/>
                <a:gd name="connsiteX4" fmla="*/ 172688 w 171450"/>
                <a:gd name="connsiteY4" fmla="*/ 89916 h 104775"/>
                <a:gd name="connsiteX5" fmla="*/ 89916 w 171450"/>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04775">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grpFill/>
            <a:ln w="9525" cap="flat">
              <a:noFill/>
              <a:prstDash val="solid"/>
              <a:miter/>
            </a:ln>
          </p:spPr>
          <p:txBody>
            <a:bodyPr rtlCol="0" anchor="ctr"/>
            <a:lstStyle/>
            <a:p>
              <a:endParaRPr lang="ko-KR" altLang="en-US"/>
            </a:p>
          </p:txBody>
        </p:sp>
        <p:sp>
          <p:nvSpPr>
            <p:cNvPr id="60" name="자유형: 도형 59">
              <a:extLst>
                <a:ext uri="{FF2B5EF4-FFF2-40B4-BE49-F238E27FC236}">
                  <a16:creationId xmlns:a16="http://schemas.microsoft.com/office/drawing/2014/main" id="{EA50ECA9-557F-46BB-939D-5D93DA89BEAA}"/>
                </a:ext>
              </a:extLst>
            </p:cNvPr>
            <p:cNvSpPr/>
            <p:nvPr/>
          </p:nvSpPr>
          <p:spPr>
            <a:xfrm>
              <a:off x="3017321" y="5086635"/>
              <a:ext cx="104775" cy="104775"/>
            </a:xfrm>
            <a:custGeom>
              <a:avLst/>
              <a:gdLst>
                <a:gd name="connsiteX0" fmla="*/ 7144 w 104775"/>
                <a:gd name="connsiteY0" fmla="*/ 54864 h 104775"/>
                <a:gd name="connsiteX1" fmla="*/ 54864 w 104775"/>
                <a:gd name="connsiteY1" fmla="*/ 102584 h 104775"/>
                <a:gd name="connsiteX2" fmla="*/ 102584 w 104775"/>
                <a:gd name="connsiteY2" fmla="*/ 54864 h 104775"/>
                <a:gd name="connsiteX3" fmla="*/ 54864 w 104775"/>
                <a:gd name="connsiteY3" fmla="*/ 7144 h 104775"/>
                <a:gd name="connsiteX4" fmla="*/ 7144 w 104775"/>
                <a:gd name="connsiteY4" fmla="*/ 5486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7144" y="54864"/>
                  </a:moveTo>
                  <a:cubicBezTo>
                    <a:pt x="7144" y="81153"/>
                    <a:pt x="28575" y="102584"/>
                    <a:pt x="54864" y="102584"/>
                  </a:cubicBezTo>
                  <a:cubicBezTo>
                    <a:pt x="81153" y="102584"/>
                    <a:pt x="102584" y="81153"/>
                    <a:pt x="102584" y="54864"/>
                  </a:cubicBezTo>
                  <a:cubicBezTo>
                    <a:pt x="102584" y="28575"/>
                    <a:pt x="81153" y="7144"/>
                    <a:pt x="54864" y="7144"/>
                  </a:cubicBezTo>
                  <a:cubicBezTo>
                    <a:pt x="28575" y="7144"/>
                    <a:pt x="7144" y="28575"/>
                    <a:pt x="7144" y="54864"/>
                  </a:cubicBezTo>
                  <a:close/>
                </a:path>
              </a:pathLst>
            </a:custGeom>
            <a:grpFill/>
            <a:ln w="9525" cap="flat">
              <a:noFill/>
              <a:prstDash val="solid"/>
              <a:miter/>
            </a:ln>
          </p:spPr>
          <p:txBody>
            <a:bodyPr rtlCol="0" anchor="ctr"/>
            <a:lstStyle/>
            <a:p>
              <a:endParaRPr lang="ko-KR" altLang="en-US"/>
            </a:p>
          </p:txBody>
        </p:sp>
        <p:sp>
          <p:nvSpPr>
            <p:cNvPr id="61" name="자유형: 도형 60">
              <a:extLst>
                <a:ext uri="{FF2B5EF4-FFF2-40B4-BE49-F238E27FC236}">
                  <a16:creationId xmlns:a16="http://schemas.microsoft.com/office/drawing/2014/main" id="{5DFC11CF-5DFD-4EDF-993F-5578AB94710D}"/>
                </a:ext>
              </a:extLst>
            </p:cNvPr>
            <p:cNvSpPr/>
            <p:nvPr/>
          </p:nvSpPr>
          <p:spPr>
            <a:xfrm>
              <a:off x="2982268" y="5182171"/>
              <a:ext cx="171450" cy="104775"/>
            </a:xfrm>
            <a:custGeom>
              <a:avLst/>
              <a:gdLst>
                <a:gd name="connsiteX0" fmla="*/ 89916 w 171450"/>
                <a:gd name="connsiteY0" fmla="*/ 7144 h 104775"/>
                <a:gd name="connsiteX1" fmla="*/ 7144 w 171450"/>
                <a:gd name="connsiteY1" fmla="*/ 89916 h 104775"/>
                <a:gd name="connsiteX2" fmla="*/ 18288 w 171450"/>
                <a:gd name="connsiteY2" fmla="*/ 101060 h 104775"/>
                <a:gd name="connsiteX3" fmla="*/ 161544 w 171450"/>
                <a:gd name="connsiteY3" fmla="*/ 101060 h 104775"/>
                <a:gd name="connsiteX4" fmla="*/ 172688 w 171450"/>
                <a:gd name="connsiteY4" fmla="*/ 89916 h 104775"/>
                <a:gd name="connsiteX5" fmla="*/ 89916 w 171450"/>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04775">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grpFill/>
            <a:ln w="9525" cap="flat">
              <a:noFill/>
              <a:prstDash val="solid"/>
              <a:miter/>
            </a:ln>
          </p:spPr>
          <p:txBody>
            <a:bodyPr rtlCol="0" anchor="ctr"/>
            <a:lstStyle/>
            <a:p>
              <a:endParaRPr lang="ko-KR" altLang="en-US"/>
            </a:p>
          </p:txBody>
        </p:sp>
        <p:sp>
          <p:nvSpPr>
            <p:cNvPr id="62" name="자유형: 도형 61">
              <a:extLst>
                <a:ext uri="{FF2B5EF4-FFF2-40B4-BE49-F238E27FC236}">
                  <a16:creationId xmlns:a16="http://schemas.microsoft.com/office/drawing/2014/main" id="{91F9E4E5-AD01-4A4D-9CAA-64FE7740A65E}"/>
                </a:ext>
              </a:extLst>
            </p:cNvPr>
            <p:cNvSpPr/>
            <p:nvPr/>
          </p:nvSpPr>
          <p:spPr>
            <a:xfrm>
              <a:off x="2895590" y="4963973"/>
              <a:ext cx="133350" cy="142875"/>
            </a:xfrm>
            <a:custGeom>
              <a:avLst/>
              <a:gdLst>
                <a:gd name="connsiteX0" fmla="*/ 26480 w 133350"/>
                <a:gd name="connsiteY0" fmla="*/ 114090 h 142875"/>
                <a:gd name="connsiteX1" fmla="*/ 38006 w 133350"/>
                <a:gd name="connsiteY1" fmla="*/ 136473 h 142875"/>
                <a:gd name="connsiteX2" fmla="*/ 100394 w 133350"/>
                <a:gd name="connsiteY2" fmla="*/ 136473 h 142875"/>
                <a:gd name="connsiteX3" fmla="*/ 111920 w 133350"/>
                <a:gd name="connsiteY3" fmla="*/ 114185 h 142875"/>
                <a:gd name="connsiteX4" fmla="*/ 129446 w 133350"/>
                <a:gd name="connsiteY4" fmla="*/ 53891 h 142875"/>
                <a:gd name="connsiteX5" fmla="*/ 88202 w 133350"/>
                <a:gd name="connsiteY5" fmla="*/ 9981 h 142875"/>
                <a:gd name="connsiteX6" fmla="*/ 7145 w 133350"/>
                <a:gd name="connsiteY6" fmla="*/ 69227 h 142875"/>
                <a:gd name="connsiteX7" fmla="*/ 26480 w 133350"/>
                <a:gd name="connsiteY7" fmla="*/ 11409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42875">
                  <a:moveTo>
                    <a:pt x="26480" y="114090"/>
                  </a:moveTo>
                  <a:cubicBezTo>
                    <a:pt x="32672" y="120090"/>
                    <a:pt x="36767" y="127996"/>
                    <a:pt x="38006" y="136473"/>
                  </a:cubicBezTo>
                  <a:lnTo>
                    <a:pt x="100394" y="136473"/>
                  </a:lnTo>
                  <a:cubicBezTo>
                    <a:pt x="101728" y="127996"/>
                    <a:pt x="105728" y="120090"/>
                    <a:pt x="111920" y="114185"/>
                  </a:cubicBezTo>
                  <a:cubicBezTo>
                    <a:pt x="128017" y="98849"/>
                    <a:pt x="134780" y="76656"/>
                    <a:pt x="129446" y="53891"/>
                  </a:cubicBezTo>
                  <a:cubicBezTo>
                    <a:pt x="124588" y="33032"/>
                    <a:pt x="108776" y="16173"/>
                    <a:pt x="88202" y="9981"/>
                  </a:cubicBezTo>
                  <a:cubicBezTo>
                    <a:pt x="45911" y="-2687"/>
                    <a:pt x="7145" y="28841"/>
                    <a:pt x="7145" y="69227"/>
                  </a:cubicBezTo>
                  <a:cubicBezTo>
                    <a:pt x="7049" y="86086"/>
                    <a:pt x="14193" y="102469"/>
                    <a:pt x="26480" y="114090"/>
                  </a:cubicBezTo>
                  <a:close/>
                </a:path>
              </a:pathLst>
            </a:custGeom>
            <a:grpFill/>
            <a:ln w="9525" cap="flat">
              <a:noFill/>
              <a:prstDash val="solid"/>
              <a:miter/>
            </a:ln>
          </p:spPr>
          <p:txBody>
            <a:bodyPr rtlCol="0" anchor="ctr"/>
            <a:lstStyle/>
            <a:p>
              <a:endParaRPr lang="ko-KR" altLang="en-US"/>
            </a:p>
          </p:txBody>
        </p:sp>
        <p:sp>
          <p:nvSpPr>
            <p:cNvPr id="63" name="자유형: 도형 62">
              <a:extLst>
                <a:ext uri="{FF2B5EF4-FFF2-40B4-BE49-F238E27FC236}">
                  <a16:creationId xmlns:a16="http://schemas.microsoft.com/office/drawing/2014/main" id="{AB193438-1729-4329-91F4-1C658F460FAA}"/>
                </a:ext>
              </a:extLst>
            </p:cNvPr>
            <p:cNvSpPr/>
            <p:nvPr/>
          </p:nvSpPr>
          <p:spPr>
            <a:xfrm>
              <a:off x="2927500" y="5115591"/>
              <a:ext cx="66675" cy="38100"/>
            </a:xfrm>
            <a:custGeom>
              <a:avLst/>
              <a:gdLst>
                <a:gd name="connsiteX0" fmla="*/ 7144 w 66675"/>
                <a:gd name="connsiteY0" fmla="*/ 7144 h 38100"/>
                <a:gd name="connsiteX1" fmla="*/ 37243 w 66675"/>
                <a:gd name="connsiteY1" fmla="*/ 31909 h 38100"/>
                <a:gd name="connsiteX2" fmla="*/ 67342 w 66675"/>
                <a:gd name="connsiteY2" fmla="*/ 7144 h 38100"/>
                <a:gd name="connsiteX3" fmla="*/ 7144 w 66675"/>
                <a:gd name="connsiteY3" fmla="*/ 7144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7144"/>
                  </a:moveTo>
                  <a:cubicBezTo>
                    <a:pt x="9906" y="21241"/>
                    <a:pt x="22384" y="31909"/>
                    <a:pt x="37243" y="31909"/>
                  </a:cubicBezTo>
                  <a:cubicBezTo>
                    <a:pt x="52292" y="31909"/>
                    <a:pt x="64579" y="21146"/>
                    <a:pt x="67342" y="7144"/>
                  </a:cubicBezTo>
                  <a:lnTo>
                    <a:pt x="7144" y="7144"/>
                  </a:lnTo>
                  <a:close/>
                </a:path>
              </a:pathLst>
            </a:custGeom>
            <a:grpFill/>
            <a:ln w="9525" cap="flat">
              <a:noFill/>
              <a:prstDash val="solid"/>
              <a:miter/>
            </a:ln>
          </p:spPr>
          <p:txBody>
            <a:bodyPr rtlCol="0" anchor="ctr"/>
            <a:lstStyle/>
            <a:p>
              <a:endParaRPr lang="ko-KR" altLang="en-US"/>
            </a:p>
          </p:txBody>
        </p:sp>
      </p:grpSp>
      <p:grpSp>
        <p:nvGrpSpPr>
          <p:cNvPr id="64" name="그룹 63" descr="n252 Fb Thu Huong Pham">
            <a:extLst>
              <a:ext uri="{FF2B5EF4-FFF2-40B4-BE49-F238E27FC236}">
                <a16:creationId xmlns:a16="http://schemas.microsoft.com/office/drawing/2014/main" id="{EA72AB3B-52B5-4D21-9B93-F250DA223658}"/>
              </a:ext>
            </a:extLst>
          </p:cNvPr>
          <p:cNvGrpSpPr/>
          <p:nvPr/>
        </p:nvGrpSpPr>
        <p:grpSpPr>
          <a:xfrm>
            <a:off x="1602806" y="3494245"/>
            <a:ext cx="373288" cy="364666"/>
            <a:chOff x="7463066" y="2241184"/>
            <a:chExt cx="389716" cy="380715"/>
          </a:xfrm>
          <a:solidFill>
            <a:schemeClr val="bg1"/>
          </a:solidFill>
        </p:grpSpPr>
        <p:sp>
          <p:nvSpPr>
            <p:cNvPr id="65" name="자유형: 도형 64">
              <a:extLst>
                <a:ext uri="{FF2B5EF4-FFF2-40B4-BE49-F238E27FC236}">
                  <a16:creationId xmlns:a16="http://schemas.microsoft.com/office/drawing/2014/main" id="{17592DEF-2EF6-45F0-9250-9479CA33EB44}"/>
                </a:ext>
              </a:extLst>
            </p:cNvPr>
            <p:cNvSpPr/>
            <p:nvPr/>
          </p:nvSpPr>
          <p:spPr>
            <a:xfrm>
              <a:off x="7681332" y="2241184"/>
              <a:ext cx="171450" cy="161925"/>
            </a:xfrm>
            <a:custGeom>
              <a:avLst/>
              <a:gdLst>
                <a:gd name="connsiteX0" fmla="*/ 165925 w 171450"/>
                <a:gd name="connsiteY0" fmla="*/ 105966 h 161925"/>
                <a:gd name="connsiteX1" fmla="*/ 70390 w 171450"/>
                <a:gd name="connsiteY1" fmla="*/ 10430 h 161925"/>
                <a:gd name="connsiteX2" fmla="*/ 54673 w 171450"/>
                <a:gd name="connsiteY2" fmla="*/ 10430 h 161925"/>
                <a:gd name="connsiteX3" fmla="*/ 7144 w 171450"/>
                <a:gd name="connsiteY3" fmla="*/ 57960 h 161925"/>
                <a:gd name="connsiteX4" fmla="*/ 55340 w 171450"/>
                <a:gd name="connsiteY4" fmla="*/ 83201 h 161925"/>
                <a:gd name="connsiteX5" fmla="*/ 129921 w 171450"/>
                <a:gd name="connsiteY5" fmla="*/ 157782 h 161925"/>
                <a:gd name="connsiteX6" fmla="*/ 165925 w 171450"/>
                <a:gd name="connsiteY6" fmla="*/ 121777 h 161925"/>
                <a:gd name="connsiteX7" fmla="*/ 165925 w 171450"/>
                <a:gd name="connsiteY7" fmla="*/ 10596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161925">
                  <a:moveTo>
                    <a:pt x="165925" y="105966"/>
                  </a:moveTo>
                  <a:lnTo>
                    <a:pt x="70390" y="10430"/>
                  </a:lnTo>
                  <a:cubicBezTo>
                    <a:pt x="66008" y="6048"/>
                    <a:pt x="58960" y="6048"/>
                    <a:pt x="54673" y="10430"/>
                  </a:cubicBezTo>
                  <a:lnTo>
                    <a:pt x="7144" y="57960"/>
                  </a:lnTo>
                  <a:cubicBezTo>
                    <a:pt x="25241" y="61198"/>
                    <a:pt x="42005" y="69866"/>
                    <a:pt x="55340" y="83201"/>
                  </a:cubicBezTo>
                  <a:lnTo>
                    <a:pt x="129921" y="157782"/>
                  </a:lnTo>
                  <a:lnTo>
                    <a:pt x="165925" y="121777"/>
                  </a:lnTo>
                  <a:cubicBezTo>
                    <a:pt x="170307" y="117396"/>
                    <a:pt x="170307" y="110347"/>
                    <a:pt x="165925" y="105966"/>
                  </a:cubicBezTo>
                  <a:close/>
                </a:path>
              </a:pathLst>
            </a:custGeom>
            <a:grpFill/>
            <a:ln w="9525" cap="flat">
              <a:noFill/>
              <a:prstDash val="solid"/>
              <a:miter/>
            </a:ln>
          </p:spPr>
          <p:txBody>
            <a:bodyPr rtlCol="0" anchor="ctr"/>
            <a:lstStyle/>
            <a:p>
              <a:endParaRPr lang="ko-KR" altLang="en-US"/>
            </a:p>
          </p:txBody>
        </p:sp>
        <p:sp>
          <p:nvSpPr>
            <p:cNvPr id="66" name="자유형: 도형 65">
              <a:extLst>
                <a:ext uri="{FF2B5EF4-FFF2-40B4-BE49-F238E27FC236}">
                  <a16:creationId xmlns:a16="http://schemas.microsoft.com/office/drawing/2014/main" id="{1C91F43B-6B48-4ACD-B051-4E41CCA14A2F}"/>
                </a:ext>
              </a:extLst>
            </p:cNvPr>
            <p:cNvSpPr/>
            <p:nvPr/>
          </p:nvSpPr>
          <p:spPr>
            <a:xfrm>
              <a:off x="7463066" y="2241565"/>
              <a:ext cx="342900" cy="352425"/>
            </a:xfrm>
            <a:custGeom>
              <a:avLst/>
              <a:gdLst>
                <a:gd name="connsiteX0" fmla="*/ 257985 w 342900"/>
                <a:gd name="connsiteY0" fmla="*/ 98917 h 352425"/>
                <a:gd name="connsiteX1" fmla="*/ 209312 w 342900"/>
                <a:gd name="connsiteY1" fmla="*/ 78819 h 352425"/>
                <a:gd name="connsiteX2" fmla="*/ 190071 w 342900"/>
                <a:gd name="connsiteY2" fmla="*/ 78819 h 352425"/>
                <a:gd name="connsiteX3" fmla="*/ 121682 w 342900"/>
                <a:gd name="connsiteY3" fmla="*/ 10430 h 352425"/>
                <a:gd name="connsiteX4" fmla="*/ 105966 w 342900"/>
                <a:gd name="connsiteY4" fmla="*/ 10430 h 352425"/>
                <a:gd name="connsiteX5" fmla="*/ 10430 w 342900"/>
                <a:gd name="connsiteY5" fmla="*/ 105966 h 352425"/>
                <a:gd name="connsiteX6" fmla="*/ 10430 w 342900"/>
                <a:gd name="connsiteY6" fmla="*/ 121682 h 352425"/>
                <a:gd name="connsiteX7" fmla="*/ 66818 w 342900"/>
                <a:gd name="connsiteY7" fmla="*/ 178070 h 352425"/>
                <a:gd name="connsiteX8" fmla="*/ 66818 w 342900"/>
                <a:gd name="connsiteY8" fmla="*/ 220837 h 352425"/>
                <a:gd name="connsiteX9" fmla="*/ 99012 w 342900"/>
                <a:gd name="connsiteY9" fmla="*/ 188643 h 352425"/>
                <a:gd name="connsiteX10" fmla="*/ 131683 w 342900"/>
                <a:gd name="connsiteY10" fmla="*/ 175117 h 352425"/>
                <a:gd name="connsiteX11" fmla="*/ 164354 w 342900"/>
                <a:gd name="connsiteY11" fmla="*/ 188643 h 352425"/>
                <a:gd name="connsiteX12" fmla="*/ 177784 w 342900"/>
                <a:gd name="connsiteY12" fmla="*/ 218646 h 352425"/>
                <a:gd name="connsiteX13" fmla="*/ 192167 w 342900"/>
                <a:gd name="connsiteY13" fmla="*/ 228457 h 352425"/>
                <a:gd name="connsiteX14" fmla="*/ 205597 w 342900"/>
                <a:gd name="connsiteY14" fmla="*/ 258461 h 352425"/>
                <a:gd name="connsiteX15" fmla="*/ 219980 w 342900"/>
                <a:gd name="connsiteY15" fmla="*/ 268272 h 352425"/>
                <a:gd name="connsiteX16" fmla="*/ 232172 w 342900"/>
                <a:gd name="connsiteY16" fmla="*/ 289893 h 352425"/>
                <a:gd name="connsiteX17" fmla="*/ 253794 w 342900"/>
                <a:gd name="connsiteY17" fmla="*/ 302085 h 352425"/>
                <a:gd name="connsiteX18" fmla="*/ 267319 w 342900"/>
                <a:gd name="connsiteY18" fmla="*/ 334756 h 352425"/>
                <a:gd name="connsiteX19" fmla="*/ 262843 w 342900"/>
                <a:gd name="connsiteY19" fmla="*/ 354568 h 352425"/>
                <a:gd name="connsiteX20" fmla="*/ 279797 w 342900"/>
                <a:gd name="connsiteY20" fmla="*/ 345615 h 352425"/>
                <a:gd name="connsiteX21" fmla="*/ 287036 w 342900"/>
                <a:gd name="connsiteY21" fmla="*/ 310944 h 352425"/>
                <a:gd name="connsiteX22" fmla="*/ 304943 w 342900"/>
                <a:gd name="connsiteY22" fmla="*/ 269129 h 352425"/>
                <a:gd name="connsiteX23" fmla="*/ 322850 w 342900"/>
                <a:gd name="connsiteY23" fmla="*/ 227314 h 352425"/>
                <a:gd name="connsiteX24" fmla="*/ 333518 w 342900"/>
                <a:gd name="connsiteY24" fmla="*/ 174641 h 352425"/>
                <a:gd name="connsiteX25" fmla="*/ 257985 w 342900"/>
                <a:gd name="connsiteY25" fmla="*/ 98917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2900" h="352425">
                  <a:moveTo>
                    <a:pt x="257985" y="98917"/>
                  </a:moveTo>
                  <a:cubicBezTo>
                    <a:pt x="245031" y="85963"/>
                    <a:pt x="227695" y="78819"/>
                    <a:pt x="209312" y="78819"/>
                  </a:cubicBezTo>
                  <a:lnTo>
                    <a:pt x="190071" y="78819"/>
                  </a:lnTo>
                  <a:lnTo>
                    <a:pt x="121682" y="10430"/>
                  </a:lnTo>
                  <a:cubicBezTo>
                    <a:pt x="117300" y="6048"/>
                    <a:pt x="110252" y="6048"/>
                    <a:pt x="105966" y="10430"/>
                  </a:cubicBezTo>
                  <a:lnTo>
                    <a:pt x="10430" y="105966"/>
                  </a:lnTo>
                  <a:cubicBezTo>
                    <a:pt x="6048" y="110347"/>
                    <a:pt x="6048" y="117396"/>
                    <a:pt x="10430" y="121682"/>
                  </a:cubicBezTo>
                  <a:lnTo>
                    <a:pt x="66818" y="178070"/>
                  </a:lnTo>
                  <a:lnTo>
                    <a:pt x="66818" y="220837"/>
                  </a:lnTo>
                  <a:lnTo>
                    <a:pt x="99012" y="188643"/>
                  </a:lnTo>
                  <a:cubicBezTo>
                    <a:pt x="107775" y="179880"/>
                    <a:pt x="119301" y="175117"/>
                    <a:pt x="131683" y="175117"/>
                  </a:cubicBezTo>
                  <a:cubicBezTo>
                    <a:pt x="143971" y="175117"/>
                    <a:pt x="155591" y="179880"/>
                    <a:pt x="164354" y="188643"/>
                  </a:cubicBezTo>
                  <a:cubicBezTo>
                    <a:pt x="172641" y="196929"/>
                    <a:pt x="177118" y="207693"/>
                    <a:pt x="177784" y="218646"/>
                  </a:cubicBezTo>
                  <a:cubicBezTo>
                    <a:pt x="183118" y="220932"/>
                    <a:pt x="187976" y="224266"/>
                    <a:pt x="192167" y="228457"/>
                  </a:cubicBezTo>
                  <a:cubicBezTo>
                    <a:pt x="200454" y="236744"/>
                    <a:pt x="204930" y="247507"/>
                    <a:pt x="205597" y="258461"/>
                  </a:cubicBezTo>
                  <a:cubicBezTo>
                    <a:pt x="210931" y="260747"/>
                    <a:pt x="215789" y="264081"/>
                    <a:pt x="219980" y="268272"/>
                  </a:cubicBezTo>
                  <a:cubicBezTo>
                    <a:pt x="226172" y="274463"/>
                    <a:pt x="230172" y="281892"/>
                    <a:pt x="232172" y="289893"/>
                  </a:cubicBezTo>
                  <a:cubicBezTo>
                    <a:pt x="240268" y="291894"/>
                    <a:pt x="247698" y="296085"/>
                    <a:pt x="253794" y="302085"/>
                  </a:cubicBezTo>
                  <a:cubicBezTo>
                    <a:pt x="262462" y="310848"/>
                    <a:pt x="267319" y="322374"/>
                    <a:pt x="267319" y="334756"/>
                  </a:cubicBezTo>
                  <a:cubicBezTo>
                    <a:pt x="267319" y="341709"/>
                    <a:pt x="265795" y="348472"/>
                    <a:pt x="262843" y="354568"/>
                  </a:cubicBezTo>
                  <a:cubicBezTo>
                    <a:pt x="269034" y="353425"/>
                    <a:pt x="275035" y="350472"/>
                    <a:pt x="279797" y="345615"/>
                  </a:cubicBezTo>
                  <a:cubicBezTo>
                    <a:pt x="294275" y="331137"/>
                    <a:pt x="288084" y="313706"/>
                    <a:pt x="287036" y="310944"/>
                  </a:cubicBezTo>
                  <a:cubicBezTo>
                    <a:pt x="304086" y="304086"/>
                    <a:pt x="311230" y="285131"/>
                    <a:pt x="304943" y="269129"/>
                  </a:cubicBezTo>
                  <a:cubicBezTo>
                    <a:pt x="319421" y="263319"/>
                    <a:pt x="330089" y="245793"/>
                    <a:pt x="322850" y="227314"/>
                  </a:cubicBezTo>
                  <a:cubicBezTo>
                    <a:pt x="344091" y="218742"/>
                    <a:pt x="349901" y="190929"/>
                    <a:pt x="333518" y="174641"/>
                  </a:cubicBezTo>
                  <a:lnTo>
                    <a:pt x="257985" y="98917"/>
                  </a:lnTo>
                  <a:close/>
                </a:path>
              </a:pathLst>
            </a:custGeom>
            <a:grpFill/>
            <a:ln w="9525" cap="flat">
              <a:noFill/>
              <a:prstDash val="solid"/>
              <a:miter/>
            </a:ln>
          </p:spPr>
          <p:txBody>
            <a:bodyPr rtlCol="0" anchor="ctr"/>
            <a:lstStyle/>
            <a:p>
              <a:endParaRPr lang="ko-KR" altLang="en-US"/>
            </a:p>
          </p:txBody>
        </p:sp>
        <p:sp>
          <p:nvSpPr>
            <p:cNvPr id="67" name="자유형: 도형 66">
              <a:extLst>
                <a:ext uri="{FF2B5EF4-FFF2-40B4-BE49-F238E27FC236}">
                  <a16:creationId xmlns:a16="http://schemas.microsoft.com/office/drawing/2014/main" id="{8D6AA606-207C-47CF-9129-7CDF9FF7E9AC}"/>
                </a:ext>
              </a:extLst>
            </p:cNvPr>
            <p:cNvSpPr/>
            <p:nvPr/>
          </p:nvSpPr>
          <p:spPr>
            <a:xfrm>
              <a:off x="7533932" y="2431399"/>
              <a:ext cx="180975" cy="190500"/>
            </a:xfrm>
            <a:custGeom>
              <a:avLst/>
              <a:gdLst>
                <a:gd name="connsiteX0" fmla="*/ 133303 w 180975"/>
                <a:gd name="connsiteY0" fmla="*/ 127587 h 190500"/>
                <a:gd name="connsiteX1" fmla="*/ 133303 w 180975"/>
                <a:gd name="connsiteY1" fmla="*/ 93774 h 190500"/>
                <a:gd name="connsiteX2" fmla="*/ 99489 w 180975"/>
                <a:gd name="connsiteY2" fmla="*/ 93774 h 190500"/>
                <a:gd name="connsiteX3" fmla="*/ 105489 w 180975"/>
                <a:gd name="connsiteY3" fmla="*/ 87773 h 190500"/>
                <a:gd name="connsiteX4" fmla="*/ 105489 w 180975"/>
                <a:gd name="connsiteY4" fmla="*/ 53959 h 190500"/>
                <a:gd name="connsiteX5" fmla="*/ 71676 w 180975"/>
                <a:gd name="connsiteY5" fmla="*/ 53959 h 190500"/>
                <a:gd name="connsiteX6" fmla="*/ 77677 w 180975"/>
                <a:gd name="connsiteY6" fmla="*/ 47958 h 190500"/>
                <a:gd name="connsiteX7" fmla="*/ 77677 w 180975"/>
                <a:gd name="connsiteY7" fmla="*/ 14145 h 190500"/>
                <a:gd name="connsiteX8" fmla="*/ 43863 w 180975"/>
                <a:gd name="connsiteY8" fmla="*/ 14145 h 190500"/>
                <a:gd name="connsiteX9" fmla="*/ 14145 w 180975"/>
                <a:gd name="connsiteY9" fmla="*/ 43863 h 190500"/>
                <a:gd name="connsiteX10" fmla="*/ 14145 w 180975"/>
                <a:gd name="connsiteY10" fmla="*/ 77676 h 190500"/>
                <a:gd name="connsiteX11" fmla="*/ 47959 w 180975"/>
                <a:gd name="connsiteY11" fmla="*/ 77676 h 190500"/>
                <a:gd name="connsiteX12" fmla="*/ 47959 w 180975"/>
                <a:gd name="connsiteY12" fmla="*/ 111490 h 190500"/>
                <a:gd name="connsiteX13" fmla="*/ 81772 w 180975"/>
                <a:gd name="connsiteY13" fmla="*/ 111490 h 190500"/>
                <a:gd name="connsiteX14" fmla="*/ 81772 w 180975"/>
                <a:gd name="connsiteY14" fmla="*/ 145304 h 190500"/>
                <a:gd name="connsiteX15" fmla="*/ 115586 w 180975"/>
                <a:gd name="connsiteY15" fmla="*/ 145304 h 190500"/>
                <a:gd name="connsiteX16" fmla="*/ 115586 w 180975"/>
                <a:gd name="connsiteY16" fmla="*/ 179118 h 190500"/>
                <a:gd name="connsiteX17" fmla="*/ 149400 w 180975"/>
                <a:gd name="connsiteY17" fmla="*/ 179118 h 190500"/>
                <a:gd name="connsiteX18" fmla="*/ 167212 w 180975"/>
                <a:gd name="connsiteY18" fmla="*/ 161306 h 190500"/>
                <a:gd name="connsiteX19" fmla="*/ 167212 w 180975"/>
                <a:gd name="connsiteY19" fmla="*/ 127492 h 190500"/>
                <a:gd name="connsiteX20" fmla="*/ 133303 w 180975"/>
                <a:gd name="connsiteY20" fmla="*/ 12758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975" h="190500">
                  <a:moveTo>
                    <a:pt x="133303" y="127587"/>
                  </a:moveTo>
                  <a:cubicBezTo>
                    <a:pt x="142637" y="118253"/>
                    <a:pt x="142637" y="103108"/>
                    <a:pt x="133303" y="93774"/>
                  </a:cubicBezTo>
                  <a:cubicBezTo>
                    <a:pt x="123968" y="84439"/>
                    <a:pt x="108823" y="84439"/>
                    <a:pt x="99489" y="93774"/>
                  </a:cubicBezTo>
                  <a:lnTo>
                    <a:pt x="105489" y="87773"/>
                  </a:lnTo>
                  <a:cubicBezTo>
                    <a:pt x="114824" y="78438"/>
                    <a:pt x="114824" y="63294"/>
                    <a:pt x="105489" y="53959"/>
                  </a:cubicBezTo>
                  <a:cubicBezTo>
                    <a:pt x="96155" y="44625"/>
                    <a:pt x="81010" y="44625"/>
                    <a:pt x="71676" y="53959"/>
                  </a:cubicBezTo>
                  <a:lnTo>
                    <a:pt x="77677" y="47958"/>
                  </a:lnTo>
                  <a:cubicBezTo>
                    <a:pt x="87011" y="38624"/>
                    <a:pt x="87011" y="23479"/>
                    <a:pt x="77677" y="14145"/>
                  </a:cubicBezTo>
                  <a:cubicBezTo>
                    <a:pt x="68342" y="4810"/>
                    <a:pt x="53197" y="4810"/>
                    <a:pt x="43863" y="14145"/>
                  </a:cubicBezTo>
                  <a:lnTo>
                    <a:pt x="14145" y="43863"/>
                  </a:lnTo>
                  <a:cubicBezTo>
                    <a:pt x="4810" y="53197"/>
                    <a:pt x="4810" y="68342"/>
                    <a:pt x="14145" y="77676"/>
                  </a:cubicBezTo>
                  <a:cubicBezTo>
                    <a:pt x="23479" y="87011"/>
                    <a:pt x="38624" y="87011"/>
                    <a:pt x="47959" y="77676"/>
                  </a:cubicBezTo>
                  <a:cubicBezTo>
                    <a:pt x="38624" y="87011"/>
                    <a:pt x="38624" y="102156"/>
                    <a:pt x="47959" y="111490"/>
                  </a:cubicBezTo>
                  <a:cubicBezTo>
                    <a:pt x="57293" y="120825"/>
                    <a:pt x="72438" y="120825"/>
                    <a:pt x="81772" y="111490"/>
                  </a:cubicBezTo>
                  <a:cubicBezTo>
                    <a:pt x="72438" y="120825"/>
                    <a:pt x="72438" y="135969"/>
                    <a:pt x="81772" y="145304"/>
                  </a:cubicBezTo>
                  <a:cubicBezTo>
                    <a:pt x="91107" y="154638"/>
                    <a:pt x="106252" y="154638"/>
                    <a:pt x="115586" y="145304"/>
                  </a:cubicBezTo>
                  <a:cubicBezTo>
                    <a:pt x="106252" y="154638"/>
                    <a:pt x="106252" y="169783"/>
                    <a:pt x="115586" y="179118"/>
                  </a:cubicBezTo>
                  <a:cubicBezTo>
                    <a:pt x="124921" y="188452"/>
                    <a:pt x="140065" y="188452"/>
                    <a:pt x="149400" y="179118"/>
                  </a:cubicBezTo>
                  <a:lnTo>
                    <a:pt x="167212" y="161306"/>
                  </a:lnTo>
                  <a:cubicBezTo>
                    <a:pt x="176546" y="151971"/>
                    <a:pt x="176546" y="136827"/>
                    <a:pt x="167212" y="127492"/>
                  </a:cubicBezTo>
                  <a:cubicBezTo>
                    <a:pt x="157782" y="118253"/>
                    <a:pt x="142637" y="118253"/>
                    <a:pt x="133303" y="127587"/>
                  </a:cubicBezTo>
                  <a:close/>
                </a:path>
              </a:pathLst>
            </a:custGeom>
            <a:grpFill/>
            <a:ln w="9525" cap="flat">
              <a:noFill/>
              <a:prstDash val="solid"/>
              <a:miter/>
            </a:ln>
          </p:spPr>
          <p:txBody>
            <a:bodyPr rtlCol="0" anchor="ctr"/>
            <a:lstStyle/>
            <a:p>
              <a:endParaRPr lang="ko-KR" altLang="en-US"/>
            </a:p>
          </p:txBody>
        </p:sp>
      </p:grpSp>
      <p:grpSp>
        <p:nvGrpSpPr>
          <p:cNvPr id="68" name="그룹 67" descr="n252 Fb Thu Huong Pham">
            <a:extLst>
              <a:ext uri="{FF2B5EF4-FFF2-40B4-BE49-F238E27FC236}">
                <a16:creationId xmlns:a16="http://schemas.microsoft.com/office/drawing/2014/main" id="{F7CA8309-1727-4346-896D-0F0D994203BE}"/>
              </a:ext>
            </a:extLst>
          </p:cNvPr>
          <p:cNvGrpSpPr/>
          <p:nvPr/>
        </p:nvGrpSpPr>
        <p:grpSpPr>
          <a:xfrm>
            <a:off x="2983432" y="4834559"/>
            <a:ext cx="389981" cy="384903"/>
            <a:chOff x="4107647" y="4896992"/>
            <a:chExt cx="394132" cy="389001"/>
          </a:xfrm>
          <a:solidFill>
            <a:schemeClr val="bg1"/>
          </a:solidFill>
        </p:grpSpPr>
        <p:sp>
          <p:nvSpPr>
            <p:cNvPr id="69" name="자유형: 도형 68">
              <a:extLst>
                <a:ext uri="{FF2B5EF4-FFF2-40B4-BE49-F238E27FC236}">
                  <a16:creationId xmlns:a16="http://schemas.microsoft.com/office/drawing/2014/main" id="{E17031EE-25F7-489D-B9D9-B85DB040947E}"/>
                </a:ext>
              </a:extLst>
            </p:cNvPr>
            <p:cNvSpPr/>
            <p:nvPr/>
          </p:nvSpPr>
          <p:spPr>
            <a:xfrm>
              <a:off x="4398827" y="5142928"/>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9525" cap="flat">
              <a:noFill/>
              <a:prstDash val="solid"/>
              <a:miter/>
            </a:ln>
          </p:spPr>
          <p:txBody>
            <a:bodyPr rtlCol="0" anchor="ctr"/>
            <a:lstStyle/>
            <a:p>
              <a:endParaRPr lang="ko-KR" altLang="en-US"/>
            </a:p>
          </p:txBody>
        </p:sp>
        <p:sp>
          <p:nvSpPr>
            <p:cNvPr id="70" name="자유형: 도형 69">
              <a:extLst>
                <a:ext uri="{FF2B5EF4-FFF2-40B4-BE49-F238E27FC236}">
                  <a16:creationId xmlns:a16="http://schemas.microsoft.com/office/drawing/2014/main" id="{1935886C-756A-46BA-AC96-3C69372ECC2E}"/>
                </a:ext>
              </a:extLst>
            </p:cNvPr>
            <p:cNvSpPr/>
            <p:nvPr/>
          </p:nvSpPr>
          <p:spPr>
            <a:xfrm>
              <a:off x="4376538" y="5209793"/>
              <a:ext cx="123825" cy="76200"/>
            </a:xfrm>
            <a:custGeom>
              <a:avLst/>
              <a:gdLst>
                <a:gd name="connsiteX0" fmla="*/ 62865 w 123825"/>
                <a:gd name="connsiteY0" fmla="*/ 7144 h 76200"/>
                <a:gd name="connsiteX1" fmla="*/ 7144 w 123825"/>
                <a:gd name="connsiteY1" fmla="*/ 63722 h 76200"/>
                <a:gd name="connsiteX2" fmla="*/ 18288 w 123825"/>
                <a:gd name="connsiteY2" fmla="*/ 74771 h 76200"/>
                <a:gd name="connsiteX3" fmla="*/ 107443 w 123825"/>
                <a:gd name="connsiteY3" fmla="*/ 74771 h 76200"/>
                <a:gd name="connsiteX4" fmla="*/ 118587 w 123825"/>
                <a:gd name="connsiteY4" fmla="*/ 63722 h 76200"/>
                <a:gd name="connsiteX5" fmla="*/ 62865 w 123825"/>
                <a:gd name="connsiteY5"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62865" y="7144"/>
                  </a:moveTo>
                  <a:cubicBezTo>
                    <a:pt x="32100" y="7144"/>
                    <a:pt x="7049" y="32957"/>
                    <a:pt x="7144" y="63722"/>
                  </a:cubicBezTo>
                  <a:cubicBezTo>
                    <a:pt x="7144" y="69818"/>
                    <a:pt x="12193" y="74771"/>
                    <a:pt x="18288" y="74771"/>
                  </a:cubicBezTo>
                  <a:lnTo>
                    <a:pt x="107443" y="74771"/>
                  </a:lnTo>
                  <a:cubicBezTo>
                    <a:pt x="113538" y="74771"/>
                    <a:pt x="118587" y="69818"/>
                    <a:pt x="118587" y="63722"/>
                  </a:cubicBezTo>
                  <a:cubicBezTo>
                    <a:pt x="118682" y="32957"/>
                    <a:pt x="93631" y="7144"/>
                    <a:pt x="62865" y="7144"/>
                  </a:cubicBezTo>
                  <a:close/>
                </a:path>
              </a:pathLst>
            </a:custGeom>
            <a:grpFill/>
            <a:ln w="9525" cap="flat">
              <a:noFill/>
              <a:prstDash val="solid"/>
              <a:miter/>
            </a:ln>
          </p:spPr>
          <p:txBody>
            <a:bodyPr rtlCol="0" anchor="ctr"/>
            <a:lstStyle/>
            <a:p>
              <a:endParaRPr lang="ko-KR" altLang="en-US"/>
            </a:p>
          </p:txBody>
        </p:sp>
        <p:sp>
          <p:nvSpPr>
            <p:cNvPr id="71" name="자유형: 도형 70">
              <a:extLst>
                <a:ext uri="{FF2B5EF4-FFF2-40B4-BE49-F238E27FC236}">
                  <a16:creationId xmlns:a16="http://schemas.microsoft.com/office/drawing/2014/main" id="{08392B14-61B9-4666-B58A-5D22DDC31249}"/>
                </a:ext>
              </a:extLst>
            </p:cNvPr>
            <p:cNvSpPr/>
            <p:nvPr/>
          </p:nvSpPr>
          <p:spPr>
            <a:xfrm>
              <a:off x="4107647" y="5209793"/>
              <a:ext cx="123825" cy="76200"/>
            </a:xfrm>
            <a:custGeom>
              <a:avLst/>
              <a:gdLst>
                <a:gd name="connsiteX0" fmla="*/ 18288 w 123825"/>
                <a:gd name="connsiteY0" fmla="*/ 74771 h 76200"/>
                <a:gd name="connsiteX1" fmla="*/ 107442 w 123825"/>
                <a:gd name="connsiteY1" fmla="*/ 74771 h 76200"/>
                <a:gd name="connsiteX2" fmla="*/ 118586 w 123825"/>
                <a:gd name="connsiteY2" fmla="*/ 63722 h 76200"/>
                <a:gd name="connsiteX3" fmla="*/ 62865 w 123825"/>
                <a:gd name="connsiteY3" fmla="*/ 7144 h 76200"/>
                <a:gd name="connsiteX4" fmla="*/ 7144 w 123825"/>
                <a:gd name="connsiteY4" fmla="*/ 63722 h 76200"/>
                <a:gd name="connsiteX5" fmla="*/ 18288 w 123825"/>
                <a:gd name="connsiteY5" fmla="*/ 7477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18288" y="74771"/>
                  </a:moveTo>
                  <a:lnTo>
                    <a:pt x="107442" y="74771"/>
                  </a:lnTo>
                  <a:cubicBezTo>
                    <a:pt x="113538" y="74771"/>
                    <a:pt x="118586" y="69818"/>
                    <a:pt x="118586" y="63722"/>
                  </a:cubicBezTo>
                  <a:cubicBezTo>
                    <a:pt x="118682" y="32957"/>
                    <a:pt x="93631" y="7144"/>
                    <a:pt x="62865" y="7144"/>
                  </a:cubicBezTo>
                  <a:cubicBezTo>
                    <a:pt x="32099" y="7144"/>
                    <a:pt x="7049" y="32957"/>
                    <a:pt x="7144" y="63722"/>
                  </a:cubicBezTo>
                  <a:cubicBezTo>
                    <a:pt x="7144" y="69818"/>
                    <a:pt x="12192" y="74771"/>
                    <a:pt x="18288" y="74771"/>
                  </a:cubicBezTo>
                  <a:close/>
                </a:path>
              </a:pathLst>
            </a:custGeom>
            <a:grpFill/>
            <a:ln w="9525" cap="flat">
              <a:noFill/>
              <a:prstDash val="solid"/>
              <a:miter/>
            </a:ln>
          </p:spPr>
          <p:txBody>
            <a:bodyPr rtlCol="0" anchor="ctr"/>
            <a:lstStyle/>
            <a:p>
              <a:endParaRPr lang="ko-KR" altLang="en-US"/>
            </a:p>
          </p:txBody>
        </p:sp>
        <p:sp>
          <p:nvSpPr>
            <p:cNvPr id="72" name="자유형: 도형 71">
              <a:extLst>
                <a:ext uri="{FF2B5EF4-FFF2-40B4-BE49-F238E27FC236}">
                  <a16:creationId xmlns:a16="http://schemas.microsoft.com/office/drawing/2014/main" id="{4BF36A7B-6988-4F24-9B04-F96672687054}"/>
                </a:ext>
              </a:extLst>
            </p:cNvPr>
            <p:cNvSpPr/>
            <p:nvPr/>
          </p:nvSpPr>
          <p:spPr>
            <a:xfrm>
              <a:off x="4398827" y="4896992"/>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9525" cap="flat">
              <a:noFill/>
              <a:prstDash val="solid"/>
              <a:miter/>
            </a:ln>
          </p:spPr>
          <p:txBody>
            <a:bodyPr rtlCol="0" anchor="ctr"/>
            <a:lstStyle/>
            <a:p>
              <a:endParaRPr lang="ko-KR" altLang="en-US"/>
            </a:p>
          </p:txBody>
        </p:sp>
        <p:sp>
          <p:nvSpPr>
            <p:cNvPr id="73" name="자유형: 도형 72">
              <a:extLst>
                <a:ext uri="{FF2B5EF4-FFF2-40B4-BE49-F238E27FC236}">
                  <a16:creationId xmlns:a16="http://schemas.microsoft.com/office/drawing/2014/main" id="{501C925A-31CF-4DC5-9949-C202C54C9EFB}"/>
                </a:ext>
              </a:extLst>
            </p:cNvPr>
            <p:cNvSpPr/>
            <p:nvPr/>
          </p:nvSpPr>
          <p:spPr>
            <a:xfrm>
              <a:off x="4129936" y="4896992"/>
              <a:ext cx="76200" cy="76200"/>
            </a:xfrm>
            <a:custGeom>
              <a:avLst/>
              <a:gdLst>
                <a:gd name="connsiteX0" fmla="*/ 74009 w 76200"/>
                <a:gd name="connsiteY0" fmla="*/ 40577 h 76200"/>
                <a:gd name="connsiteX1" fmla="*/ 40577 w 76200"/>
                <a:gd name="connsiteY1" fmla="*/ 7144 h 76200"/>
                <a:gd name="connsiteX2" fmla="*/ 7144 w 76200"/>
                <a:gd name="connsiteY2" fmla="*/ 40577 h 76200"/>
                <a:gd name="connsiteX3" fmla="*/ 40577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7" y="7144"/>
                  </a:cubicBezTo>
                  <a:cubicBezTo>
                    <a:pt x="22098" y="7144"/>
                    <a:pt x="7144" y="22098"/>
                    <a:pt x="7144" y="40577"/>
                  </a:cubicBezTo>
                  <a:cubicBezTo>
                    <a:pt x="7144" y="59055"/>
                    <a:pt x="22098" y="74009"/>
                    <a:pt x="40577" y="74009"/>
                  </a:cubicBezTo>
                  <a:cubicBezTo>
                    <a:pt x="58960" y="74009"/>
                    <a:pt x="74009" y="58960"/>
                    <a:pt x="74009" y="40577"/>
                  </a:cubicBezTo>
                  <a:close/>
                </a:path>
              </a:pathLst>
            </a:custGeom>
            <a:grpFill/>
            <a:ln w="9525" cap="flat">
              <a:noFill/>
              <a:prstDash val="solid"/>
              <a:miter/>
            </a:ln>
          </p:spPr>
          <p:txBody>
            <a:bodyPr rtlCol="0" anchor="ctr"/>
            <a:lstStyle/>
            <a:p>
              <a:endParaRPr lang="ko-KR" altLang="en-US"/>
            </a:p>
          </p:txBody>
        </p:sp>
        <p:sp>
          <p:nvSpPr>
            <p:cNvPr id="74" name="자유형: 도형 73">
              <a:extLst>
                <a:ext uri="{FF2B5EF4-FFF2-40B4-BE49-F238E27FC236}">
                  <a16:creationId xmlns:a16="http://schemas.microsoft.com/office/drawing/2014/main" id="{44A46E11-6380-4CAE-AE3B-581E41E7FB14}"/>
                </a:ext>
              </a:extLst>
            </p:cNvPr>
            <p:cNvSpPr/>
            <p:nvPr/>
          </p:nvSpPr>
          <p:spPr>
            <a:xfrm>
              <a:off x="4271858" y="5076180"/>
              <a:ext cx="152400" cy="133350"/>
            </a:xfrm>
            <a:custGeom>
              <a:avLst/>
              <a:gdLst>
                <a:gd name="connsiteX0" fmla="*/ 130778 w 152400"/>
                <a:gd name="connsiteY0" fmla="*/ 74083 h 133350"/>
                <a:gd name="connsiteX1" fmla="*/ 140684 w 152400"/>
                <a:gd name="connsiteY1" fmla="*/ 79798 h 133350"/>
                <a:gd name="connsiteX2" fmla="*/ 146399 w 152400"/>
                <a:gd name="connsiteY2" fmla="*/ 79702 h 133350"/>
                <a:gd name="connsiteX3" fmla="*/ 148971 w 152400"/>
                <a:gd name="connsiteY3" fmla="*/ 74654 h 133350"/>
                <a:gd name="connsiteX4" fmla="*/ 144971 w 152400"/>
                <a:gd name="connsiteY4" fmla="*/ 12361 h 133350"/>
                <a:gd name="connsiteX5" fmla="*/ 142208 w 152400"/>
                <a:gd name="connsiteY5" fmla="*/ 7884 h 133350"/>
                <a:gd name="connsiteX6" fmla="*/ 136970 w 152400"/>
                <a:gd name="connsiteY6" fmla="*/ 7693 h 133350"/>
                <a:gd name="connsiteX7" fmla="*/ 81629 w 152400"/>
                <a:gd name="connsiteY7" fmla="*/ 35792 h 133350"/>
                <a:gd name="connsiteX8" fmla="*/ 78581 w 152400"/>
                <a:gd name="connsiteY8" fmla="*/ 40555 h 133350"/>
                <a:gd name="connsiteX9" fmla="*/ 81344 w 152400"/>
                <a:gd name="connsiteY9" fmla="*/ 45508 h 133350"/>
                <a:gd name="connsiteX10" fmla="*/ 92869 w 152400"/>
                <a:gd name="connsiteY10" fmla="*/ 52175 h 133350"/>
                <a:gd name="connsiteX11" fmla="*/ 83725 w 152400"/>
                <a:gd name="connsiteY11" fmla="*/ 62367 h 133350"/>
                <a:gd name="connsiteX12" fmla="*/ 31718 w 152400"/>
                <a:gd name="connsiteY12" fmla="*/ 84370 h 133350"/>
                <a:gd name="connsiteX13" fmla="*/ 13335 w 152400"/>
                <a:gd name="connsiteY13" fmla="*/ 81703 h 133350"/>
                <a:gd name="connsiteX14" fmla="*/ 11239 w 152400"/>
                <a:gd name="connsiteY14" fmla="*/ 113707 h 133350"/>
                <a:gd name="connsiteX15" fmla="*/ 7144 w 152400"/>
                <a:gd name="connsiteY15" fmla="*/ 126470 h 133350"/>
                <a:gd name="connsiteX16" fmla="*/ 32195 w 152400"/>
                <a:gd name="connsiteY16" fmla="*/ 129518 h 133350"/>
                <a:gd name="connsiteX17" fmla="*/ 124778 w 152400"/>
                <a:gd name="connsiteY17" fmla="*/ 82369 h 133350"/>
                <a:gd name="connsiteX18" fmla="*/ 130778 w 152400"/>
                <a:gd name="connsiteY18" fmla="*/ 7408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33350">
                  <a:moveTo>
                    <a:pt x="130778" y="74083"/>
                  </a:moveTo>
                  <a:lnTo>
                    <a:pt x="140684" y="79798"/>
                  </a:lnTo>
                  <a:cubicBezTo>
                    <a:pt x="142494" y="80846"/>
                    <a:pt x="144685" y="80750"/>
                    <a:pt x="146399" y="79702"/>
                  </a:cubicBezTo>
                  <a:cubicBezTo>
                    <a:pt x="148114" y="78655"/>
                    <a:pt x="149162" y="76655"/>
                    <a:pt x="148971" y="74654"/>
                  </a:cubicBezTo>
                  <a:lnTo>
                    <a:pt x="144971" y="12361"/>
                  </a:lnTo>
                  <a:cubicBezTo>
                    <a:pt x="144875" y="10551"/>
                    <a:pt x="143828" y="8836"/>
                    <a:pt x="142208" y="7884"/>
                  </a:cubicBezTo>
                  <a:cubicBezTo>
                    <a:pt x="140589" y="6931"/>
                    <a:pt x="138684" y="6931"/>
                    <a:pt x="136970" y="7693"/>
                  </a:cubicBezTo>
                  <a:lnTo>
                    <a:pt x="81629" y="35792"/>
                  </a:lnTo>
                  <a:cubicBezTo>
                    <a:pt x="79820" y="36745"/>
                    <a:pt x="78581" y="38555"/>
                    <a:pt x="78581" y="40555"/>
                  </a:cubicBezTo>
                  <a:cubicBezTo>
                    <a:pt x="78486" y="42555"/>
                    <a:pt x="79629" y="44555"/>
                    <a:pt x="81344" y="45508"/>
                  </a:cubicBezTo>
                  <a:lnTo>
                    <a:pt x="92869" y="52175"/>
                  </a:lnTo>
                  <a:lnTo>
                    <a:pt x="83725" y="62367"/>
                  </a:lnTo>
                  <a:cubicBezTo>
                    <a:pt x="71247" y="76369"/>
                    <a:pt x="51340" y="84370"/>
                    <a:pt x="31718" y="84370"/>
                  </a:cubicBezTo>
                  <a:cubicBezTo>
                    <a:pt x="25432" y="84370"/>
                    <a:pt x="19241" y="83322"/>
                    <a:pt x="13335" y="81703"/>
                  </a:cubicBezTo>
                  <a:lnTo>
                    <a:pt x="11239" y="113707"/>
                  </a:lnTo>
                  <a:cubicBezTo>
                    <a:pt x="10954" y="118374"/>
                    <a:pt x="9525" y="122660"/>
                    <a:pt x="7144" y="126470"/>
                  </a:cubicBezTo>
                  <a:cubicBezTo>
                    <a:pt x="15335" y="128375"/>
                    <a:pt x="23717" y="129518"/>
                    <a:pt x="32195" y="129518"/>
                  </a:cubicBezTo>
                  <a:cubicBezTo>
                    <a:pt x="68294" y="129518"/>
                    <a:pt x="103822" y="111897"/>
                    <a:pt x="124778" y="82369"/>
                  </a:cubicBezTo>
                  <a:lnTo>
                    <a:pt x="130778" y="74083"/>
                  </a:lnTo>
                  <a:close/>
                </a:path>
              </a:pathLst>
            </a:custGeom>
            <a:grpFill/>
            <a:ln w="9525" cap="flat">
              <a:noFill/>
              <a:prstDash val="solid"/>
              <a:miter/>
            </a:ln>
          </p:spPr>
          <p:txBody>
            <a:bodyPr rtlCol="0" anchor="ctr"/>
            <a:lstStyle/>
            <a:p>
              <a:endParaRPr lang="ko-KR" altLang="en-US"/>
            </a:p>
          </p:txBody>
        </p:sp>
        <p:sp>
          <p:nvSpPr>
            <p:cNvPr id="75" name="자유형: 도형 74">
              <a:extLst>
                <a:ext uri="{FF2B5EF4-FFF2-40B4-BE49-F238E27FC236}">
                  <a16:creationId xmlns:a16="http://schemas.microsoft.com/office/drawing/2014/main" id="{89026505-C58F-48FA-A7C3-75D97FD7F0D5}"/>
                </a:ext>
              </a:extLst>
            </p:cNvPr>
            <p:cNvSpPr/>
            <p:nvPr/>
          </p:nvSpPr>
          <p:spPr>
            <a:xfrm>
              <a:off x="4107647" y="4963953"/>
              <a:ext cx="161925" cy="257175"/>
            </a:xfrm>
            <a:custGeom>
              <a:avLst/>
              <a:gdLst>
                <a:gd name="connsiteX0" fmla="*/ 157258 w 161925"/>
                <a:gd name="connsiteY0" fmla="*/ 163163 h 257175"/>
                <a:gd name="connsiteX1" fmla="*/ 156020 w 161925"/>
                <a:gd name="connsiteY1" fmla="*/ 159163 h 257175"/>
                <a:gd name="connsiteX2" fmla="*/ 148971 w 161925"/>
                <a:gd name="connsiteY2" fmla="*/ 157925 h 257175"/>
                <a:gd name="connsiteX3" fmla="*/ 137446 w 161925"/>
                <a:gd name="connsiteY3" fmla="*/ 164592 h 257175"/>
                <a:gd name="connsiteX4" fmla="*/ 133160 w 161925"/>
                <a:gd name="connsiteY4" fmla="*/ 151638 h 257175"/>
                <a:gd name="connsiteX5" fmla="*/ 129731 w 161925"/>
                <a:gd name="connsiteY5" fmla="*/ 129730 h 257175"/>
                <a:gd name="connsiteX6" fmla="*/ 150686 w 161925"/>
                <a:gd name="connsiteY6" fmla="*/ 81344 h 257175"/>
                <a:gd name="connsiteX7" fmla="*/ 124301 w 161925"/>
                <a:gd name="connsiteY7" fmla="*/ 63722 h 257175"/>
                <a:gd name="connsiteX8" fmla="*/ 118396 w 161925"/>
                <a:gd name="connsiteY8" fmla="*/ 58388 h 257175"/>
                <a:gd name="connsiteX9" fmla="*/ 62865 w 161925"/>
                <a:gd name="connsiteY9" fmla="*/ 7144 h 257175"/>
                <a:gd name="connsiteX10" fmla="*/ 7144 w 161925"/>
                <a:gd name="connsiteY10" fmla="*/ 62960 h 257175"/>
                <a:gd name="connsiteX11" fmla="*/ 18288 w 161925"/>
                <a:gd name="connsiteY11" fmla="*/ 74009 h 257175"/>
                <a:gd name="connsiteX12" fmla="*/ 100299 w 161925"/>
                <a:gd name="connsiteY12" fmla="*/ 74009 h 257175"/>
                <a:gd name="connsiteX13" fmla="*/ 85154 w 161925"/>
                <a:gd name="connsiteY13" fmla="*/ 129730 h 257175"/>
                <a:gd name="connsiteX14" fmla="*/ 95441 w 161925"/>
                <a:gd name="connsiteY14" fmla="*/ 177165 h 257175"/>
                <a:gd name="connsiteX15" fmla="*/ 99727 w 161925"/>
                <a:gd name="connsiteY15" fmla="*/ 186404 h 257175"/>
                <a:gd name="connsiteX16" fmla="*/ 89821 w 161925"/>
                <a:gd name="connsiteY16" fmla="*/ 192119 h 257175"/>
                <a:gd name="connsiteX17" fmla="*/ 87059 w 161925"/>
                <a:gd name="connsiteY17" fmla="*/ 196501 h 257175"/>
                <a:gd name="connsiteX18" fmla="*/ 60198 w 161925"/>
                <a:gd name="connsiteY18" fmla="*/ 186309 h 257175"/>
                <a:gd name="connsiteX19" fmla="*/ 29623 w 161925"/>
                <a:gd name="connsiteY19" fmla="*/ 216599 h 257175"/>
                <a:gd name="connsiteX20" fmla="*/ 64580 w 161925"/>
                <a:gd name="connsiteY20" fmla="*/ 253079 h 257175"/>
                <a:gd name="connsiteX21" fmla="*/ 96298 w 161925"/>
                <a:gd name="connsiteY21" fmla="*/ 220980 h 257175"/>
                <a:gd name="connsiteX22" fmla="*/ 91726 w 161925"/>
                <a:gd name="connsiteY22" fmla="*/ 202883 h 257175"/>
                <a:gd name="connsiteX23" fmla="*/ 145352 w 161925"/>
                <a:gd name="connsiteY23" fmla="*/ 229457 h 257175"/>
                <a:gd name="connsiteX24" fmla="*/ 150591 w 161925"/>
                <a:gd name="connsiteY24" fmla="*/ 229267 h 257175"/>
                <a:gd name="connsiteX25" fmla="*/ 153353 w 161925"/>
                <a:gd name="connsiteY25" fmla="*/ 224790 h 257175"/>
                <a:gd name="connsiteX26" fmla="*/ 157258 w 161925"/>
                <a:gd name="connsiteY26" fmla="*/ 16316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257175">
                  <a:moveTo>
                    <a:pt x="157258" y="163163"/>
                  </a:moveTo>
                  <a:cubicBezTo>
                    <a:pt x="157353" y="161735"/>
                    <a:pt x="156972" y="160211"/>
                    <a:pt x="156020" y="159163"/>
                  </a:cubicBezTo>
                  <a:cubicBezTo>
                    <a:pt x="154210" y="157067"/>
                    <a:pt x="151257" y="156591"/>
                    <a:pt x="148971" y="157925"/>
                  </a:cubicBezTo>
                  <a:lnTo>
                    <a:pt x="137446" y="164592"/>
                  </a:lnTo>
                  <a:lnTo>
                    <a:pt x="133160" y="151638"/>
                  </a:lnTo>
                  <a:cubicBezTo>
                    <a:pt x="130874" y="144780"/>
                    <a:pt x="129731" y="136970"/>
                    <a:pt x="129731" y="129730"/>
                  </a:cubicBezTo>
                  <a:cubicBezTo>
                    <a:pt x="129731" y="110966"/>
                    <a:pt x="137636" y="93726"/>
                    <a:pt x="150686" y="81344"/>
                  </a:cubicBezTo>
                  <a:lnTo>
                    <a:pt x="124301" y="63722"/>
                  </a:lnTo>
                  <a:cubicBezTo>
                    <a:pt x="122016" y="62198"/>
                    <a:pt x="120110" y="60388"/>
                    <a:pt x="118396" y="58388"/>
                  </a:cubicBezTo>
                  <a:cubicBezTo>
                    <a:pt x="116110" y="29718"/>
                    <a:pt x="92107" y="7144"/>
                    <a:pt x="62865" y="7144"/>
                  </a:cubicBezTo>
                  <a:cubicBezTo>
                    <a:pt x="32099" y="7144"/>
                    <a:pt x="7049" y="32195"/>
                    <a:pt x="7144" y="62960"/>
                  </a:cubicBezTo>
                  <a:cubicBezTo>
                    <a:pt x="7144" y="69056"/>
                    <a:pt x="12192" y="74009"/>
                    <a:pt x="18288" y="74009"/>
                  </a:cubicBezTo>
                  <a:lnTo>
                    <a:pt x="100299" y="74009"/>
                  </a:lnTo>
                  <a:cubicBezTo>
                    <a:pt x="90583" y="90678"/>
                    <a:pt x="85154" y="109919"/>
                    <a:pt x="85154" y="129730"/>
                  </a:cubicBezTo>
                  <a:cubicBezTo>
                    <a:pt x="85154" y="145733"/>
                    <a:pt x="88678" y="162687"/>
                    <a:pt x="95441" y="177165"/>
                  </a:cubicBezTo>
                  <a:lnTo>
                    <a:pt x="99727" y="186404"/>
                  </a:lnTo>
                  <a:lnTo>
                    <a:pt x="89821" y="192119"/>
                  </a:lnTo>
                  <a:cubicBezTo>
                    <a:pt x="88202" y="193072"/>
                    <a:pt x="87249" y="194691"/>
                    <a:pt x="87059" y="196501"/>
                  </a:cubicBezTo>
                  <a:cubicBezTo>
                    <a:pt x="80391" y="189547"/>
                    <a:pt x="70771" y="185452"/>
                    <a:pt x="60198" y="186309"/>
                  </a:cubicBezTo>
                  <a:cubicBezTo>
                    <a:pt x="44101" y="187643"/>
                    <a:pt x="31052" y="200501"/>
                    <a:pt x="29623" y="216599"/>
                  </a:cubicBezTo>
                  <a:cubicBezTo>
                    <a:pt x="27813" y="236982"/>
                    <a:pt x="44387" y="254032"/>
                    <a:pt x="64580" y="253079"/>
                  </a:cubicBezTo>
                  <a:cubicBezTo>
                    <a:pt x="81725" y="252222"/>
                    <a:pt x="95631" y="238125"/>
                    <a:pt x="96298" y="220980"/>
                  </a:cubicBezTo>
                  <a:cubicBezTo>
                    <a:pt x="96584" y="214313"/>
                    <a:pt x="94869" y="208121"/>
                    <a:pt x="91726" y="202883"/>
                  </a:cubicBezTo>
                  <a:lnTo>
                    <a:pt x="145352" y="229457"/>
                  </a:lnTo>
                  <a:cubicBezTo>
                    <a:pt x="146971" y="230314"/>
                    <a:pt x="148971" y="230219"/>
                    <a:pt x="150591" y="229267"/>
                  </a:cubicBezTo>
                  <a:cubicBezTo>
                    <a:pt x="152210" y="228314"/>
                    <a:pt x="153257" y="226695"/>
                    <a:pt x="153353" y="224790"/>
                  </a:cubicBezTo>
                  <a:lnTo>
                    <a:pt x="157258" y="163163"/>
                  </a:lnTo>
                  <a:close/>
                </a:path>
              </a:pathLst>
            </a:custGeom>
            <a:grpFill/>
            <a:ln w="9525" cap="flat">
              <a:noFill/>
              <a:prstDash val="solid"/>
              <a:miter/>
            </a:ln>
          </p:spPr>
          <p:txBody>
            <a:bodyPr rtlCol="0" anchor="ctr"/>
            <a:lstStyle/>
            <a:p>
              <a:endParaRPr lang="ko-KR" altLang="en-US"/>
            </a:p>
          </p:txBody>
        </p:sp>
        <p:sp>
          <p:nvSpPr>
            <p:cNvPr id="76" name="자유형: 도형 75">
              <a:extLst>
                <a:ext uri="{FF2B5EF4-FFF2-40B4-BE49-F238E27FC236}">
                  <a16:creationId xmlns:a16="http://schemas.microsoft.com/office/drawing/2014/main" id="{4FDF77BE-4F07-443B-A7C0-0C524E1DC9ED}"/>
                </a:ext>
              </a:extLst>
            </p:cNvPr>
            <p:cNvSpPr/>
            <p:nvPr/>
          </p:nvSpPr>
          <p:spPr>
            <a:xfrm>
              <a:off x="4235079" y="4957499"/>
              <a:ext cx="266700" cy="123825"/>
            </a:xfrm>
            <a:custGeom>
              <a:avLst/>
              <a:gdLst>
                <a:gd name="connsiteX0" fmla="*/ 9538 w 266700"/>
                <a:gd name="connsiteY0" fmla="*/ 51507 h 123825"/>
                <a:gd name="connsiteX1" fmla="*/ 60877 w 266700"/>
                <a:gd name="connsiteY1" fmla="*/ 85702 h 123825"/>
                <a:gd name="connsiteX2" fmla="*/ 67926 w 266700"/>
                <a:gd name="connsiteY2" fmla="*/ 84940 h 123825"/>
                <a:gd name="connsiteX3" fmla="*/ 69450 w 266700"/>
                <a:gd name="connsiteY3" fmla="*/ 80940 h 123825"/>
                <a:gd name="connsiteX4" fmla="*/ 69450 w 266700"/>
                <a:gd name="connsiteY4" fmla="*/ 67795 h 123825"/>
                <a:gd name="connsiteX5" fmla="*/ 82785 w 266700"/>
                <a:gd name="connsiteY5" fmla="*/ 70557 h 123825"/>
                <a:gd name="connsiteX6" fmla="*/ 135744 w 266700"/>
                <a:gd name="connsiteY6" fmla="*/ 120564 h 123825"/>
                <a:gd name="connsiteX7" fmla="*/ 164224 w 266700"/>
                <a:gd name="connsiteY7" fmla="*/ 106467 h 123825"/>
                <a:gd name="connsiteX8" fmla="*/ 176606 w 266700"/>
                <a:gd name="connsiteY8" fmla="*/ 103609 h 123825"/>
                <a:gd name="connsiteX9" fmla="*/ 177559 w 266700"/>
                <a:gd name="connsiteY9" fmla="*/ 103704 h 123825"/>
                <a:gd name="connsiteX10" fmla="*/ 167367 w 266700"/>
                <a:gd name="connsiteY10" fmla="*/ 80368 h 123825"/>
                <a:gd name="connsiteX11" fmla="*/ 249282 w 266700"/>
                <a:gd name="connsiteY11" fmla="*/ 80368 h 123825"/>
                <a:gd name="connsiteX12" fmla="*/ 260426 w 266700"/>
                <a:gd name="connsiteY12" fmla="*/ 69319 h 123825"/>
                <a:gd name="connsiteX13" fmla="*/ 204705 w 266700"/>
                <a:gd name="connsiteY13" fmla="*/ 13503 h 123825"/>
                <a:gd name="connsiteX14" fmla="*/ 150127 w 266700"/>
                <a:gd name="connsiteY14" fmla="*/ 57889 h 123825"/>
                <a:gd name="connsiteX15" fmla="*/ 79642 w 266700"/>
                <a:gd name="connsiteY15" fmla="*/ 25123 h 123825"/>
                <a:gd name="connsiteX16" fmla="*/ 69545 w 266700"/>
                <a:gd name="connsiteY16" fmla="*/ 24171 h 123825"/>
                <a:gd name="connsiteX17" fmla="*/ 69545 w 266700"/>
                <a:gd name="connsiteY17" fmla="*/ 12836 h 123825"/>
                <a:gd name="connsiteX18" fmla="*/ 68021 w 266700"/>
                <a:gd name="connsiteY18" fmla="*/ 8835 h 123825"/>
                <a:gd name="connsiteX19" fmla="*/ 60973 w 266700"/>
                <a:gd name="connsiteY19" fmla="*/ 8073 h 123825"/>
                <a:gd name="connsiteX20" fmla="*/ 9728 w 266700"/>
                <a:gd name="connsiteY20" fmla="*/ 42173 h 123825"/>
                <a:gd name="connsiteX21" fmla="*/ 7633 w 266700"/>
                <a:gd name="connsiteY21" fmla="*/ 44649 h 123825"/>
                <a:gd name="connsiteX22" fmla="*/ 9538 w 266700"/>
                <a:gd name="connsiteY22" fmla="*/ 5150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700" h="123825">
                  <a:moveTo>
                    <a:pt x="9538" y="51507"/>
                  </a:moveTo>
                  <a:lnTo>
                    <a:pt x="60877" y="85702"/>
                  </a:lnTo>
                  <a:cubicBezTo>
                    <a:pt x="63068" y="87131"/>
                    <a:pt x="66021" y="86940"/>
                    <a:pt x="67926" y="84940"/>
                  </a:cubicBezTo>
                  <a:cubicBezTo>
                    <a:pt x="68974" y="83892"/>
                    <a:pt x="69450" y="82464"/>
                    <a:pt x="69450" y="80940"/>
                  </a:cubicBezTo>
                  <a:lnTo>
                    <a:pt x="69450" y="67795"/>
                  </a:lnTo>
                  <a:lnTo>
                    <a:pt x="82785" y="70557"/>
                  </a:lnTo>
                  <a:cubicBezTo>
                    <a:pt x="108598" y="75796"/>
                    <a:pt x="129743" y="95799"/>
                    <a:pt x="135744" y="120564"/>
                  </a:cubicBezTo>
                  <a:lnTo>
                    <a:pt x="164224" y="106467"/>
                  </a:lnTo>
                  <a:cubicBezTo>
                    <a:pt x="168034" y="104562"/>
                    <a:pt x="172320" y="103609"/>
                    <a:pt x="176606" y="103609"/>
                  </a:cubicBezTo>
                  <a:cubicBezTo>
                    <a:pt x="176987" y="103609"/>
                    <a:pt x="177273" y="103704"/>
                    <a:pt x="177559" y="103704"/>
                  </a:cubicBezTo>
                  <a:cubicBezTo>
                    <a:pt x="175082" y="95513"/>
                    <a:pt x="171558" y="87702"/>
                    <a:pt x="167367" y="80368"/>
                  </a:cubicBezTo>
                  <a:lnTo>
                    <a:pt x="249282" y="80368"/>
                  </a:lnTo>
                  <a:cubicBezTo>
                    <a:pt x="255378" y="80368"/>
                    <a:pt x="260426" y="75415"/>
                    <a:pt x="260426" y="69319"/>
                  </a:cubicBezTo>
                  <a:cubicBezTo>
                    <a:pt x="260521" y="38553"/>
                    <a:pt x="235471" y="13503"/>
                    <a:pt x="204705" y="13503"/>
                  </a:cubicBezTo>
                  <a:cubicBezTo>
                    <a:pt x="177844" y="13503"/>
                    <a:pt x="155461" y="32553"/>
                    <a:pt x="150127" y="57889"/>
                  </a:cubicBezTo>
                  <a:cubicBezTo>
                    <a:pt x="132125" y="39697"/>
                    <a:pt x="106407" y="27600"/>
                    <a:pt x="79642" y="25123"/>
                  </a:cubicBezTo>
                  <a:lnTo>
                    <a:pt x="69545" y="24171"/>
                  </a:lnTo>
                  <a:lnTo>
                    <a:pt x="69545" y="12836"/>
                  </a:lnTo>
                  <a:cubicBezTo>
                    <a:pt x="69545" y="11407"/>
                    <a:pt x="69069" y="9883"/>
                    <a:pt x="68021" y="8835"/>
                  </a:cubicBezTo>
                  <a:cubicBezTo>
                    <a:pt x="66116" y="6835"/>
                    <a:pt x="63068" y="6645"/>
                    <a:pt x="60973" y="8073"/>
                  </a:cubicBezTo>
                  <a:lnTo>
                    <a:pt x="9728" y="42173"/>
                  </a:lnTo>
                  <a:cubicBezTo>
                    <a:pt x="8776" y="42744"/>
                    <a:pt x="8014" y="43602"/>
                    <a:pt x="7633" y="44649"/>
                  </a:cubicBezTo>
                  <a:cubicBezTo>
                    <a:pt x="6490" y="47316"/>
                    <a:pt x="7442" y="50079"/>
                    <a:pt x="9538" y="51507"/>
                  </a:cubicBezTo>
                  <a:close/>
                </a:path>
              </a:pathLst>
            </a:custGeom>
            <a:grpFill/>
            <a:ln w="9525" cap="flat">
              <a:noFill/>
              <a:prstDash val="solid"/>
              <a:miter/>
            </a:ln>
          </p:spPr>
          <p:txBody>
            <a:bodyPr rtlCol="0" anchor="ctr"/>
            <a:lstStyle/>
            <a:p>
              <a:endParaRPr lang="ko-KR" altLang="en-US"/>
            </a:p>
          </p:txBody>
        </p:sp>
      </p:grpSp>
      <p:sp>
        <p:nvSpPr>
          <p:cNvPr id="37" name="직사각형 36" descr="n252 Fb Thu Huong Pham">
            <a:extLst>
              <a:ext uri="{FF2B5EF4-FFF2-40B4-BE49-F238E27FC236}">
                <a16:creationId xmlns:a16="http://schemas.microsoft.com/office/drawing/2014/main" id="{1E4D969C-0C25-4543-9673-1A8DCD403306}"/>
              </a:ext>
            </a:extLst>
          </p:cNvPr>
          <p:cNvSpPr/>
          <p:nvPr/>
        </p:nvSpPr>
        <p:spPr>
          <a:xfrm>
            <a:off x="6017373" y="1934662"/>
            <a:ext cx="5975059" cy="2677656"/>
          </a:xfrm>
          <a:prstGeom prst="rect">
            <a:avLst/>
          </a:prstGeom>
          <a:solidFill>
            <a:schemeClr val="bg1"/>
          </a:solidFill>
        </p:spPr>
        <p:txBody>
          <a:bodyPr wrap="square" rtlCol="0">
            <a:spAutoFit/>
          </a:bodyPr>
          <a:lstStyle/>
          <a:p>
            <a:pPr algn="just"/>
            <a:r>
              <a:rPr lang="vi-VN" altLang="ko-KR" sz="2800" dirty="0">
                <a:latin typeface="Cambria" panose="02040503050406030204" pitchFamily="18" charset="0"/>
                <a:ea typeface="Cambria" panose="02040503050406030204" pitchFamily="18" charset="0"/>
              </a:rPr>
              <a:t>Từ đồ thị </a:t>
            </a:r>
            <a:r>
              <a:rPr lang="en-US" altLang="ko-KR" sz="2800" dirty="0">
                <a:latin typeface="Cambria" panose="02040503050406030204" pitchFamily="18" charset="0"/>
                <a:ea typeface="Cambria" panose="02040503050406030204" pitchFamily="18" charset="0"/>
              </a:rPr>
              <a:t>10.1a</a:t>
            </a:r>
            <a:r>
              <a:rPr lang="vi-VN" altLang="ko-KR" sz="2800" dirty="0">
                <a:latin typeface="Cambria" panose="02040503050406030204" pitchFamily="18" charset="0"/>
                <a:ea typeface="Cambria" panose="02040503050406030204" pitchFamily="18" charset="0"/>
              </a:rPr>
              <a:t>, ta thấy khi nhiệt độ giảm xuống 0K thì áp suất và thể tích đều bằng 0. Hơn nữa ở nhiệt độ dưới 0K thì áp suất và thể tích s</a:t>
            </a:r>
            <a:r>
              <a:rPr lang="en-US" altLang="ko-KR" sz="2800" dirty="0">
                <a:latin typeface="Cambria" panose="02040503050406030204" pitchFamily="18" charset="0"/>
                <a:ea typeface="Cambria" panose="02040503050406030204" pitchFamily="18" charset="0"/>
              </a:rPr>
              <a:t>ẽ</a:t>
            </a:r>
            <a:r>
              <a:rPr lang="vi-VN" altLang="ko-KR" sz="2800" dirty="0">
                <a:latin typeface="Cambria" panose="02040503050406030204" pitchFamily="18" charset="0"/>
                <a:ea typeface="Cambria" panose="02040503050406030204" pitchFamily="18" charset="0"/>
              </a:rPr>
              <a:t> có giá trị âm. Đó là điều không thể thực hiện được.</a:t>
            </a:r>
            <a:endParaRPr lang="en-US" altLang="ko-KR" sz="2800" dirty="0">
              <a:latin typeface="Cambria" panose="02040503050406030204" pitchFamily="18" charset="0"/>
              <a:ea typeface="Cambria" panose="02040503050406030204" pitchFamily="18" charset="0"/>
            </a:endParaRPr>
          </a:p>
        </p:txBody>
      </p:sp>
      <p:sp>
        <p:nvSpPr>
          <p:cNvPr id="78" name="직사각형 77" descr="n252 Fb Thu Huong Pham">
            <a:extLst>
              <a:ext uri="{FF2B5EF4-FFF2-40B4-BE49-F238E27FC236}">
                <a16:creationId xmlns:a16="http://schemas.microsoft.com/office/drawing/2014/main" id="{7F99BCFD-1076-4F56-8854-957567814BED}"/>
              </a:ext>
            </a:extLst>
          </p:cNvPr>
          <p:cNvSpPr/>
          <p:nvPr/>
        </p:nvSpPr>
        <p:spPr>
          <a:xfrm>
            <a:off x="5960057" y="4955689"/>
            <a:ext cx="5975059" cy="1384995"/>
          </a:xfrm>
          <a:prstGeom prst="rect">
            <a:avLst/>
          </a:prstGeom>
          <a:solidFill>
            <a:schemeClr val="bg1"/>
          </a:solidFill>
        </p:spPr>
        <p:txBody>
          <a:bodyPr wrap="square" rtlCol="0">
            <a:spAutoFit/>
          </a:bodyPr>
          <a:lstStyle/>
          <a:p>
            <a:pPr algn="just"/>
            <a:r>
              <a:rPr lang="vi-VN" altLang="ko-KR" sz="2800" dirty="0">
                <a:latin typeface="Cambria" panose="02040503050406030204" pitchFamily="18" charset="0"/>
                <a:ea typeface="Cambria" panose="02040503050406030204" pitchFamily="18" charset="0"/>
              </a:rPr>
              <a:t>Độ không tuyệt đối là 0K, là điểm bắt đầu của nhiệt giai </a:t>
            </a:r>
            <a:r>
              <a:rPr lang="en-US" altLang="ko-KR" sz="2800" dirty="0">
                <a:latin typeface="Cambria" panose="02040503050406030204" pitchFamily="18" charset="0"/>
                <a:ea typeface="Cambria" panose="02040503050406030204" pitchFamily="18" charset="0"/>
              </a:rPr>
              <a:t>K</a:t>
            </a:r>
            <a:r>
              <a:rPr lang="vi-VN" altLang="ko-KR" sz="2800" dirty="0">
                <a:latin typeface="Cambria" panose="02040503050406030204" pitchFamily="18" charset="0"/>
                <a:ea typeface="Cambria" panose="02040503050406030204" pitchFamily="18" charset="0"/>
              </a:rPr>
              <a:t>envil </a:t>
            </a:r>
            <a:r>
              <a:rPr lang="vi-VN" altLang="ko-KR" sz="2800">
                <a:latin typeface="Cambria" panose="02040503050406030204" pitchFamily="18" charset="0"/>
                <a:ea typeface="Cambria" panose="02040503050406030204" pitchFamily="18" charset="0"/>
              </a:rPr>
              <a:t>do </a:t>
            </a:r>
            <a:r>
              <a:rPr lang="en-US" altLang="ko-KR" sz="2800">
                <a:latin typeface="Cambria" panose="02040503050406030204" pitchFamily="18" charset="0"/>
                <a:ea typeface="Cambria" panose="02040503050406030204" pitchFamily="18" charset="0"/>
              </a:rPr>
              <a:t>K</a:t>
            </a:r>
            <a:r>
              <a:rPr lang="vi-VN" altLang="ko-KR" sz="2800">
                <a:latin typeface="Cambria" panose="02040503050406030204" pitchFamily="18" charset="0"/>
                <a:ea typeface="Cambria" panose="02040503050406030204" pitchFamily="18" charset="0"/>
              </a:rPr>
              <a:t>envil </a:t>
            </a:r>
            <a:r>
              <a:rPr lang="vi-VN" altLang="ko-KR" sz="2800" dirty="0">
                <a:latin typeface="Cambria" panose="02040503050406030204" pitchFamily="18" charset="0"/>
                <a:ea typeface="Cambria" panose="02040503050406030204" pitchFamily="18" charset="0"/>
              </a:rPr>
              <a:t>đưa ra.</a:t>
            </a:r>
            <a:endParaRPr lang="en-US" altLang="ko-KR" sz="2800" dirty="0">
              <a:latin typeface="+mj-lt"/>
            </a:endParaRPr>
          </a:p>
        </p:txBody>
      </p:sp>
      <p:grpSp>
        <p:nvGrpSpPr>
          <p:cNvPr id="79" name="그룹 78" descr="n252 Fb Thu Huong Pham">
            <a:extLst>
              <a:ext uri="{FF2B5EF4-FFF2-40B4-BE49-F238E27FC236}">
                <a16:creationId xmlns:a16="http://schemas.microsoft.com/office/drawing/2014/main" id="{9E73CCD6-A019-49CB-B7B7-712F63453C30}"/>
              </a:ext>
            </a:extLst>
          </p:cNvPr>
          <p:cNvGrpSpPr/>
          <p:nvPr/>
        </p:nvGrpSpPr>
        <p:grpSpPr>
          <a:xfrm>
            <a:off x="5518849" y="5553677"/>
            <a:ext cx="375704" cy="282281"/>
            <a:chOff x="5449053" y="2279808"/>
            <a:chExt cx="392238" cy="294704"/>
          </a:xfrm>
          <a:solidFill>
            <a:srgbClr val="3180EA"/>
          </a:solidFill>
        </p:grpSpPr>
        <p:sp>
          <p:nvSpPr>
            <p:cNvPr id="80" name="자유형: 도형 79">
              <a:extLst>
                <a:ext uri="{FF2B5EF4-FFF2-40B4-BE49-F238E27FC236}">
                  <a16:creationId xmlns:a16="http://schemas.microsoft.com/office/drawing/2014/main" id="{BFD5B2E5-2190-4B86-BFC9-04A1E5B840AB}"/>
                </a:ext>
              </a:extLst>
            </p:cNvPr>
            <p:cNvSpPr/>
            <p:nvPr/>
          </p:nvSpPr>
          <p:spPr>
            <a:xfrm>
              <a:off x="5449053" y="2403062"/>
              <a:ext cx="228600" cy="171450"/>
            </a:xfrm>
            <a:custGeom>
              <a:avLst/>
              <a:gdLst>
                <a:gd name="connsiteX0" fmla="*/ 168402 w 228600"/>
                <a:gd name="connsiteY0" fmla="*/ 90488 h 171450"/>
                <a:gd name="connsiteX1" fmla="*/ 57626 w 228600"/>
                <a:gd name="connsiteY1" fmla="*/ 7144 h 171450"/>
                <a:gd name="connsiteX2" fmla="*/ 7144 w 228600"/>
                <a:gd name="connsiteY2" fmla="*/ 70009 h 171450"/>
                <a:gd name="connsiteX3" fmla="*/ 7144 w 228600"/>
                <a:gd name="connsiteY3" fmla="*/ 155448 h 171450"/>
                <a:gd name="connsiteX4" fmla="*/ 24765 w 228600"/>
                <a:gd name="connsiteY4" fmla="*/ 160877 h 171450"/>
                <a:gd name="connsiteX5" fmla="*/ 41243 w 228600"/>
                <a:gd name="connsiteY5" fmla="*/ 136779 h 171450"/>
                <a:gd name="connsiteX6" fmla="*/ 48292 w 228600"/>
                <a:gd name="connsiteY6" fmla="*/ 134303 h 171450"/>
                <a:gd name="connsiteX7" fmla="*/ 164497 w 228600"/>
                <a:gd name="connsiteY7" fmla="*/ 134303 h 171450"/>
                <a:gd name="connsiteX8" fmla="*/ 225457 w 228600"/>
                <a:gd name="connsiteY8" fmla="*/ 90488 h 171450"/>
                <a:gd name="connsiteX9" fmla="*/ 168402 w 228600"/>
                <a:gd name="connsiteY9" fmla="*/ 9048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71450">
                  <a:moveTo>
                    <a:pt x="168402" y="90488"/>
                  </a:moveTo>
                  <a:cubicBezTo>
                    <a:pt x="115919" y="90488"/>
                    <a:pt x="71533" y="55245"/>
                    <a:pt x="57626" y="7144"/>
                  </a:cubicBezTo>
                  <a:cubicBezTo>
                    <a:pt x="28766" y="13526"/>
                    <a:pt x="7144" y="39243"/>
                    <a:pt x="7144" y="70009"/>
                  </a:cubicBezTo>
                  <a:lnTo>
                    <a:pt x="7144" y="155448"/>
                  </a:lnTo>
                  <a:cubicBezTo>
                    <a:pt x="7144" y="164973"/>
                    <a:pt x="19431" y="168688"/>
                    <a:pt x="24765" y="160877"/>
                  </a:cubicBezTo>
                  <a:lnTo>
                    <a:pt x="41243" y="136779"/>
                  </a:lnTo>
                  <a:cubicBezTo>
                    <a:pt x="43244" y="135160"/>
                    <a:pt x="45720" y="134303"/>
                    <a:pt x="48292" y="134303"/>
                  </a:cubicBezTo>
                  <a:lnTo>
                    <a:pt x="164497" y="134303"/>
                  </a:lnTo>
                  <a:cubicBezTo>
                    <a:pt x="192786" y="134303"/>
                    <a:pt x="216884" y="115919"/>
                    <a:pt x="225457" y="90488"/>
                  </a:cubicBezTo>
                  <a:lnTo>
                    <a:pt x="168402" y="90488"/>
                  </a:lnTo>
                  <a:close/>
                </a:path>
              </a:pathLst>
            </a:custGeom>
            <a:grpFill/>
            <a:ln w="9525" cap="flat">
              <a:noFill/>
              <a:prstDash val="solid"/>
              <a:miter/>
            </a:ln>
          </p:spPr>
          <p:txBody>
            <a:bodyPr rtlCol="0" anchor="ctr"/>
            <a:lstStyle/>
            <a:p>
              <a:endParaRPr lang="ko-KR" altLang="en-US" sz="2400"/>
            </a:p>
          </p:txBody>
        </p:sp>
        <p:sp>
          <p:nvSpPr>
            <p:cNvPr id="81" name="자유형: 도형 80">
              <a:extLst>
                <a:ext uri="{FF2B5EF4-FFF2-40B4-BE49-F238E27FC236}">
                  <a16:creationId xmlns:a16="http://schemas.microsoft.com/office/drawing/2014/main" id="{467E423A-BD47-4A3D-88CE-48325AB4F23A}"/>
                </a:ext>
              </a:extLst>
            </p:cNvPr>
            <p:cNvSpPr/>
            <p:nvPr/>
          </p:nvSpPr>
          <p:spPr>
            <a:xfrm>
              <a:off x="5517441" y="2279808"/>
              <a:ext cx="323850" cy="247650"/>
            </a:xfrm>
            <a:custGeom>
              <a:avLst/>
              <a:gdLst>
                <a:gd name="connsiteX0" fmla="*/ 318422 w 323850"/>
                <a:gd name="connsiteY0" fmla="*/ 99346 h 247650"/>
                <a:gd name="connsiteX1" fmla="*/ 226220 w 323850"/>
                <a:gd name="connsiteY1" fmla="*/ 7144 h 247650"/>
                <a:gd name="connsiteX2" fmla="*/ 100300 w 323850"/>
                <a:gd name="connsiteY2" fmla="*/ 7144 h 247650"/>
                <a:gd name="connsiteX3" fmla="*/ 7145 w 323850"/>
                <a:gd name="connsiteY3" fmla="*/ 98774 h 247650"/>
                <a:gd name="connsiteX4" fmla="*/ 99252 w 323850"/>
                <a:gd name="connsiteY4" fmla="*/ 191452 h 247650"/>
                <a:gd name="connsiteX5" fmla="*/ 258033 w 323850"/>
                <a:gd name="connsiteY5" fmla="*/ 191452 h 247650"/>
                <a:gd name="connsiteX6" fmla="*/ 265082 w 323850"/>
                <a:gd name="connsiteY6" fmla="*/ 193929 h 247650"/>
                <a:gd name="connsiteX7" fmla="*/ 301467 w 323850"/>
                <a:gd name="connsiteY7" fmla="*/ 238315 h 247650"/>
                <a:gd name="connsiteX8" fmla="*/ 318518 w 323850"/>
                <a:gd name="connsiteY8" fmla="*/ 232219 h 247650"/>
                <a:gd name="connsiteX9" fmla="*/ 318518 w 323850"/>
                <a:gd name="connsiteY9" fmla="*/ 99346 h 247650"/>
                <a:gd name="connsiteX10" fmla="*/ 162688 w 323850"/>
                <a:gd name="connsiteY10" fmla="*/ 88106 h 247650"/>
                <a:gd name="connsiteX11" fmla="*/ 173928 w 323850"/>
                <a:gd name="connsiteY11" fmla="*/ 99346 h 247650"/>
                <a:gd name="connsiteX12" fmla="*/ 162688 w 323850"/>
                <a:gd name="connsiteY12" fmla="*/ 110585 h 247650"/>
                <a:gd name="connsiteX13" fmla="*/ 151449 w 323850"/>
                <a:gd name="connsiteY13" fmla="*/ 99346 h 247650"/>
                <a:gd name="connsiteX14" fmla="*/ 162688 w 323850"/>
                <a:gd name="connsiteY14" fmla="*/ 88106 h 247650"/>
                <a:gd name="connsiteX15" fmla="*/ 75439 w 323850"/>
                <a:gd name="connsiteY15" fmla="*/ 99346 h 247650"/>
                <a:gd name="connsiteX16" fmla="*/ 86679 w 323850"/>
                <a:gd name="connsiteY16" fmla="*/ 88106 h 247650"/>
                <a:gd name="connsiteX17" fmla="*/ 97918 w 323850"/>
                <a:gd name="connsiteY17" fmla="*/ 99346 h 247650"/>
                <a:gd name="connsiteX18" fmla="*/ 86679 w 323850"/>
                <a:gd name="connsiteY18" fmla="*/ 110585 h 247650"/>
                <a:gd name="connsiteX19" fmla="*/ 75439 w 323850"/>
                <a:gd name="connsiteY19" fmla="*/ 99346 h 247650"/>
                <a:gd name="connsiteX20" fmla="*/ 238698 w 323850"/>
                <a:gd name="connsiteY20" fmla="*/ 110585 h 247650"/>
                <a:gd name="connsiteX21" fmla="*/ 227459 w 323850"/>
                <a:gd name="connsiteY21" fmla="*/ 99346 h 247650"/>
                <a:gd name="connsiteX22" fmla="*/ 238698 w 323850"/>
                <a:gd name="connsiteY22" fmla="*/ 88106 h 247650"/>
                <a:gd name="connsiteX23" fmla="*/ 249937 w 323850"/>
                <a:gd name="connsiteY23" fmla="*/ 99346 h 247650"/>
                <a:gd name="connsiteX24" fmla="*/ 238698 w 323850"/>
                <a:gd name="connsiteY24" fmla="*/ 11058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850" h="247650">
                  <a:moveTo>
                    <a:pt x="318422" y="99346"/>
                  </a:moveTo>
                  <a:cubicBezTo>
                    <a:pt x="318422" y="48387"/>
                    <a:pt x="277179" y="7144"/>
                    <a:pt x="226220" y="7144"/>
                  </a:cubicBezTo>
                  <a:lnTo>
                    <a:pt x="100300" y="7144"/>
                  </a:lnTo>
                  <a:cubicBezTo>
                    <a:pt x="49436" y="7144"/>
                    <a:pt x="7431" y="47911"/>
                    <a:pt x="7145" y="98774"/>
                  </a:cubicBezTo>
                  <a:cubicBezTo>
                    <a:pt x="6859" y="149828"/>
                    <a:pt x="48293" y="191452"/>
                    <a:pt x="99252" y="191452"/>
                  </a:cubicBezTo>
                  <a:lnTo>
                    <a:pt x="258033" y="191452"/>
                  </a:lnTo>
                  <a:cubicBezTo>
                    <a:pt x="260605" y="191452"/>
                    <a:pt x="263082" y="192310"/>
                    <a:pt x="265082" y="193929"/>
                  </a:cubicBezTo>
                  <a:lnTo>
                    <a:pt x="301467" y="238315"/>
                  </a:lnTo>
                  <a:cubicBezTo>
                    <a:pt x="307183" y="245269"/>
                    <a:pt x="318518" y="241268"/>
                    <a:pt x="318518" y="232219"/>
                  </a:cubicBezTo>
                  <a:lnTo>
                    <a:pt x="318518" y="99346"/>
                  </a:lnTo>
                  <a:close/>
                  <a:moveTo>
                    <a:pt x="162688" y="88106"/>
                  </a:moveTo>
                  <a:cubicBezTo>
                    <a:pt x="168975" y="88106"/>
                    <a:pt x="173642" y="93250"/>
                    <a:pt x="173928" y="99346"/>
                  </a:cubicBezTo>
                  <a:cubicBezTo>
                    <a:pt x="174214" y="105442"/>
                    <a:pt x="168594" y="110585"/>
                    <a:pt x="162688" y="110585"/>
                  </a:cubicBezTo>
                  <a:cubicBezTo>
                    <a:pt x="156402" y="110585"/>
                    <a:pt x="151735" y="105442"/>
                    <a:pt x="151449" y="99346"/>
                  </a:cubicBezTo>
                  <a:cubicBezTo>
                    <a:pt x="151163" y="93250"/>
                    <a:pt x="156783" y="88106"/>
                    <a:pt x="162688" y="88106"/>
                  </a:cubicBezTo>
                  <a:close/>
                  <a:moveTo>
                    <a:pt x="75439" y="99346"/>
                  </a:moveTo>
                  <a:cubicBezTo>
                    <a:pt x="75154" y="93250"/>
                    <a:pt x="80773" y="88106"/>
                    <a:pt x="86679" y="88106"/>
                  </a:cubicBezTo>
                  <a:cubicBezTo>
                    <a:pt x="92965" y="88106"/>
                    <a:pt x="97633" y="93250"/>
                    <a:pt x="97918" y="99346"/>
                  </a:cubicBezTo>
                  <a:cubicBezTo>
                    <a:pt x="98204" y="105442"/>
                    <a:pt x="92584" y="110585"/>
                    <a:pt x="86679" y="110585"/>
                  </a:cubicBezTo>
                  <a:cubicBezTo>
                    <a:pt x="80392" y="110585"/>
                    <a:pt x="75725" y="105442"/>
                    <a:pt x="75439" y="99346"/>
                  </a:cubicBezTo>
                  <a:close/>
                  <a:moveTo>
                    <a:pt x="238698" y="110585"/>
                  </a:moveTo>
                  <a:cubicBezTo>
                    <a:pt x="232411" y="110585"/>
                    <a:pt x="227744" y="105442"/>
                    <a:pt x="227459" y="99346"/>
                  </a:cubicBezTo>
                  <a:cubicBezTo>
                    <a:pt x="227172" y="93250"/>
                    <a:pt x="232793" y="88106"/>
                    <a:pt x="238698" y="88106"/>
                  </a:cubicBezTo>
                  <a:cubicBezTo>
                    <a:pt x="244984" y="88106"/>
                    <a:pt x="249651" y="93250"/>
                    <a:pt x="249937" y="99346"/>
                  </a:cubicBezTo>
                  <a:cubicBezTo>
                    <a:pt x="250223" y="105442"/>
                    <a:pt x="244603" y="110585"/>
                    <a:pt x="238698" y="110585"/>
                  </a:cubicBezTo>
                  <a:close/>
                </a:path>
              </a:pathLst>
            </a:custGeom>
            <a:grpFill/>
            <a:ln w="9525" cap="flat">
              <a:noFill/>
              <a:prstDash val="solid"/>
              <a:miter/>
            </a:ln>
          </p:spPr>
          <p:txBody>
            <a:bodyPr rtlCol="0" anchor="ctr"/>
            <a:lstStyle/>
            <a:p>
              <a:endParaRPr lang="ko-KR" altLang="en-US" sz="2400"/>
            </a:p>
          </p:txBody>
        </p:sp>
      </p:grpSp>
      <p:grpSp>
        <p:nvGrpSpPr>
          <p:cNvPr id="82" name="그룹 81" descr="n252 Fb Thu Huong Pham">
            <a:extLst>
              <a:ext uri="{FF2B5EF4-FFF2-40B4-BE49-F238E27FC236}">
                <a16:creationId xmlns:a16="http://schemas.microsoft.com/office/drawing/2014/main" id="{131EB5E6-A59F-4549-B7CD-3F1B0FCF9C03}"/>
              </a:ext>
            </a:extLst>
          </p:cNvPr>
          <p:cNvGrpSpPr/>
          <p:nvPr/>
        </p:nvGrpSpPr>
        <p:grpSpPr>
          <a:xfrm>
            <a:off x="5535179" y="2099812"/>
            <a:ext cx="370048" cy="374884"/>
            <a:chOff x="2767384" y="4895564"/>
            <a:chExt cx="386334" cy="391382"/>
          </a:xfrm>
          <a:solidFill>
            <a:srgbClr val="3180EA"/>
          </a:solidFill>
        </p:grpSpPr>
        <p:sp>
          <p:nvSpPr>
            <p:cNvPr id="83" name="자유형: 도형 82">
              <a:extLst>
                <a:ext uri="{FF2B5EF4-FFF2-40B4-BE49-F238E27FC236}">
                  <a16:creationId xmlns:a16="http://schemas.microsoft.com/office/drawing/2014/main" id="{DA9CEF33-018C-46C5-B9D1-56065D5E2E54}"/>
                </a:ext>
              </a:extLst>
            </p:cNvPr>
            <p:cNvSpPr/>
            <p:nvPr/>
          </p:nvSpPr>
          <p:spPr>
            <a:xfrm>
              <a:off x="2946455" y="4895564"/>
              <a:ext cx="28575" cy="57150"/>
            </a:xfrm>
            <a:custGeom>
              <a:avLst/>
              <a:gdLst>
                <a:gd name="connsiteX0" fmla="*/ 18288 w 28575"/>
                <a:gd name="connsiteY0" fmla="*/ 53340 h 57150"/>
                <a:gd name="connsiteX1" fmla="*/ 29432 w 28575"/>
                <a:gd name="connsiteY1" fmla="*/ 42196 h 57150"/>
                <a:gd name="connsiteX2" fmla="*/ 29432 w 28575"/>
                <a:gd name="connsiteY2" fmla="*/ 18288 h 57150"/>
                <a:gd name="connsiteX3" fmla="*/ 18288 w 28575"/>
                <a:gd name="connsiteY3" fmla="*/ 7144 h 57150"/>
                <a:gd name="connsiteX4" fmla="*/ 7144 w 28575"/>
                <a:gd name="connsiteY4" fmla="*/ 18288 h 57150"/>
                <a:gd name="connsiteX5" fmla="*/ 7144 w 28575"/>
                <a:gd name="connsiteY5" fmla="*/ 42196 h 57150"/>
                <a:gd name="connsiteX6" fmla="*/ 18288 w 28575"/>
                <a:gd name="connsiteY6" fmla="*/ 5334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18288" y="53340"/>
                  </a:moveTo>
                  <a:cubicBezTo>
                    <a:pt x="24479" y="53340"/>
                    <a:pt x="29432" y="48387"/>
                    <a:pt x="29432" y="42196"/>
                  </a:cubicBezTo>
                  <a:lnTo>
                    <a:pt x="29432" y="18288"/>
                  </a:lnTo>
                  <a:cubicBezTo>
                    <a:pt x="29432" y="12097"/>
                    <a:pt x="24479" y="7144"/>
                    <a:pt x="18288" y="7144"/>
                  </a:cubicBezTo>
                  <a:cubicBezTo>
                    <a:pt x="12097" y="7144"/>
                    <a:pt x="7144" y="12097"/>
                    <a:pt x="7144" y="18288"/>
                  </a:cubicBezTo>
                  <a:lnTo>
                    <a:pt x="7144" y="42196"/>
                  </a:lnTo>
                  <a:cubicBezTo>
                    <a:pt x="7144" y="48387"/>
                    <a:pt x="12097" y="53340"/>
                    <a:pt x="18288" y="53340"/>
                  </a:cubicBezTo>
                  <a:close/>
                </a:path>
              </a:pathLst>
            </a:custGeom>
            <a:grpFill/>
            <a:ln w="9525" cap="flat">
              <a:noFill/>
              <a:prstDash val="solid"/>
              <a:miter/>
            </a:ln>
          </p:spPr>
          <p:txBody>
            <a:bodyPr rtlCol="0" anchor="ctr"/>
            <a:lstStyle/>
            <a:p>
              <a:endParaRPr lang="ko-KR" altLang="en-US" sz="2400"/>
            </a:p>
          </p:txBody>
        </p:sp>
        <p:sp>
          <p:nvSpPr>
            <p:cNvPr id="84" name="자유형: 도형 83">
              <a:extLst>
                <a:ext uri="{FF2B5EF4-FFF2-40B4-BE49-F238E27FC236}">
                  <a16:creationId xmlns:a16="http://schemas.microsoft.com/office/drawing/2014/main" id="{CA0D304D-9A74-42D8-B188-AECFCDA0263C}"/>
                </a:ext>
              </a:extLst>
            </p:cNvPr>
            <p:cNvSpPr/>
            <p:nvPr/>
          </p:nvSpPr>
          <p:spPr>
            <a:xfrm>
              <a:off x="2827128" y="5015293"/>
              <a:ext cx="57150" cy="28575"/>
            </a:xfrm>
            <a:custGeom>
              <a:avLst/>
              <a:gdLst>
                <a:gd name="connsiteX0" fmla="*/ 18267 w 57150"/>
                <a:gd name="connsiteY0" fmla="*/ 29432 h 28575"/>
                <a:gd name="connsiteX1" fmla="*/ 41889 w 57150"/>
                <a:gd name="connsiteY1" fmla="*/ 29432 h 28575"/>
                <a:gd name="connsiteX2" fmla="*/ 53223 w 57150"/>
                <a:gd name="connsiteY2" fmla="*/ 19526 h 28575"/>
                <a:gd name="connsiteX3" fmla="*/ 42174 w 57150"/>
                <a:gd name="connsiteY3" fmla="*/ 7144 h 28575"/>
                <a:gd name="connsiteX4" fmla="*/ 18552 w 57150"/>
                <a:gd name="connsiteY4" fmla="*/ 7144 h 28575"/>
                <a:gd name="connsiteX5" fmla="*/ 7218 w 57150"/>
                <a:gd name="connsiteY5" fmla="*/ 17050 h 28575"/>
                <a:gd name="connsiteX6" fmla="*/ 18267 w 57150"/>
                <a:gd name="connsiteY6" fmla="*/ 2943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28575">
                  <a:moveTo>
                    <a:pt x="18267" y="29432"/>
                  </a:moveTo>
                  <a:lnTo>
                    <a:pt x="41889" y="29432"/>
                  </a:lnTo>
                  <a:cubicBezTo>
                    <a:pt x="47604" y="29432"/>
                    <a:pt x="52652" y="25241"/>
                    <a:pt x="53223" y="19526"/>
                  </a:cubicBezTo>
                  <a:cubicBezTo>
                    <a:pt x="53985" y="12763"/>
                    <a:pt x="48747" y="7144"/>
                    <a:pt x="42174" y="7144"/>
                  </a:cubicBezTo>
                  <a:lnTo>
                    <a:pt x="18552" y="7144"/>
                  </a:lnTo>
                  <a:cubicBezTo>
                    <a:pt x="12837" y="7144"/>
                    <a:pt x="7789" y="11335"/>
                    <a:pt x="7218" y="17050"/>
                  </a:cubicBezTo>
                  <a:cubicBezTo>
                    <a:pt x="6456" y="23717"/>
                    <a:pt x="11694" y="29432"/>
                    <a:pt x="18267" y="29432"/>
                  </a:cubicBezTo>
                  <a:close/>
                </a:path>
              </a:pathLst>
            </a:custGeom>
            <a:grpFill/>
            <a:ln w="9525" cap="flat">
              <a:noFill/>
              <a:prstDash val="solid"/>
              <a:miter/>
            </a:ln>
          </p:spPr>
          <p:txBody>
            <a:bodyPr rtlCol="0" anchor="ctr"/>
            <a:lstStyle/>
            <a:p>
              <a:endParaRPr lang="ko-KR" altLang="en-US" sz="2400"/>
            </a:p>
          </p:txBody>
        </p:sp>
        <p:sp>
          <p:nvSpPr>
            <p:cNvPr id="85" name="자유형: 도형 84">
              <a:extLst>
                <a:ext uri="{FF2B5EF4-FFF2-40B4-BE49-F238E27FC236}">
                  <a16:creationId xmlns:a16="http://schemas.microsoft.com/office/drawing/2014/main" id="{8F2BB463-B1E4-45BA-A8DF-4FC0AED7884D}"/>
                </a:ext>
              </a:extLst>
            </p:cNvPr>
            <p:cNvSpPr/>
            <p:nvPr/>
          </p:nvSpPr>
          <p:spPr>
            <a:xfrm>
              <a:off x="3042012" y="5015293"/>
              <a:ext cx="57150" cy="28575"/>
            </a:xfrm>
            <a:custGeom>
              <a:avLst/>
              <a:gdLst>
                <a:gd name="connsiteX0" fmla="*/ 18552 w 57150"/>
                <a:gd name="connsiteY0" fmla="*/ 29432 h 28575"/>
                <a:gd name="connsiteX1" fmla="*/ 41889 w 57150"/>
                <a:gd name="connsiteY1" fmla="*/ 29432 h 28575"/>
                <a:gd name="connsiteX2" fmla="*/ 53223 w 57150"/>
                <a:gd name="connsiteY2" fmla="*/ 19526 h 28575"/>
                <a:gd name="connsiteX3" fmla="*/ 42174 w 57150"/>
                <a:gd name="connsiteY3" fmla="*/ 7144 h 28575"/>
                <a:gd name="connsiteX4" fmla="*/ 18267 w 57150"/>
                <a:gd name="connsiteY4" fmla="*/ 7144 h 28575"/>
                <a:gd name="connsiteX5" fmla="*/ 7218 w 57150"/>
                <a:gd name="connsiteY5" fmla="*/ 19526 h 28575"/>
                <a:gd name="connsiteX6" fmla="*/ 18552 w 57150"/>
                <a:gd name="connsiteY6" fmla="*/ 2943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28575">
                  <a:moveTo>
                    <a:pt x="18552" y="29432"/>
                  </a:moveTo>
                  <a:lnTo>
                    <a:pt x="41889" y="29432"/>
                  </a:lnTo>
                  <a:cubicBezTo>
                    <a:pt x="47604" y="29432"/>
                    <a:pt x="52652" y="25241"/>
                    <a:pt x="53223" y="19526"/>
                  </a:cubicBezTo>
                  <a:cubicBezTo>
                    <a:pt x="53985" y="12763"/>
                    <a:pt x="48747" y="7144"/>
                    <a:pt x="42174" y="7144"/>
                  </a:cubicBezTo>
                  <a:lnTo>
                    <a:pt x="18267" y="7144"/>
                  </a:lnTo>
                  <a:cubicBezTo>
                    <a:pt x="11694" y="7144"/>
                    <a:pt x="6456" y="12859"/>
                    <a:pt x="7218" y="19526"/>
                  </a:cubicBezTo>
                  <a:cubicBezTo>
                    <a:pt x="7789" y="25241"/>
                    <a:pt x="12837" y="29432"/>
                    <a:pt x="18552" y="29432"/>
                  </a:cubicBezTo>
                  <a:close/>
                </a:path>
              </a:pathLst>
            </a:custGeom>
            <a:grpFill/>
            <a:ln w="9525" cap="flat">
              <a:noFill/>
              <a:prstDash val="solid"/>
              <a:miter/>
            </a:ln>
          </p:spPr>
          <p:txBody>
            <a:bodyPr rtlCol="0" anchor="ctr"/>
            <a:lstStyle/>
            <a:p>
              <a:endParaRPr lang="ko-KR" altLang="en-US" sz="2400"/>
            </a:p>
          </p:txBody>
        </p:sp>
        <p:sp>
          <p:nvSpPr>
            <p:cNvPr id="86" name="자유형: 도형 85">
              <a:extLst>
                <a:ext uri="{FF2B5EF4-FFF2-40B4-BE49-F238E27FC236}">
                  <a16:creationId xmlns:a16="http://schemas.microsoft.com/office/drawing/2014/main" id="{3C08EDBB-A50B-40CF-AC02-45FD7EF0CA72}"/>
                </a:ext>
              </a:extLst>
            </p:cNvPr>
            <p:cNvSpPr/>
            <p:nvPr/>
          </p:nvSpPr>
          <p:spPr>
            <a:xfrm>
              <a:off x="2862015" y="4930663"/>
              <a:ext cx="47625" cy="47625"/>
            </a:xfrm>
            <a:custGeom>
              <a:avLst/>
              <a:gdLst>
                <a:gd name="connsiteX0" fmla="*/ 27289 w 47625"/>
                <a:gd name="connsiteY0" fmla="*/ 43005 h 47625"/>
                <a:gd name="connsiteX1" fmla="*/ 43005 w 47625"/>
                <a:gd name="connsiteY1" fmla="*/ 43005 h 47625"/>
                <a:gd name="connsiteX2" fmla="*/ 43005 w 47625"/>
                <a:gd name="connsiteY2" fmla="*/ 27289 h 47625"/>
                <a:gd name="connsiteX3" fmla="*/ 26146 w 47625"/>
                <a:gd name="connsiteY3" fmla="*/ 10430 h 47625"/>
                <a:gd name="connsiteX4" fmla="*/ 10430 w 47625"/>
                <a:gd name="connsiteY4" fmla="*/ 10430 h 47625"/>
                <a:gd name="connsiteX5" fmla="*/ 10430 w 47625"/>
                <a:gd name="connsiteY5" fmla="*/ 26146 h 47625"/>
                <a:gd name="connsiteX6" fmla="*/ 27289 w 47625"/>
                <a:gd name="connsiteY6" fmla="*/ 430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27289" y="43005"/>
                  </a:moveTo>
                  <a:cubicBezTo>
                    <a:pt x="31671" y="47387"/>
                    <a:pt x="38719" y="47387"/>
                    <a:pt x="43005" y="43005"/>
                  </a:cubicBezTo>
                  <a:cubicBezTo>
                    <a:pt x="47387" y="38624"/>
                    <a:pt x="47387" y="31575"/>
                    <a:pt x="43005" y="27289"/>
                  </a:cubicBezTo>
                  <a:lnTo>
                    <a:pt x="26146" y="10430"/>
                  </a:lnTo>
                  <a:cubicBezTo>
                    <a:pt x="21765" y="6048"/>
                    <a:pt x="14716" y="6048"/>
                    <a:pt x="10430" y="10430"/>
                  </a:cubicBezTo>
                  <a:cubicBezTo>
                    <a:pt x="6048" y="14811"/>
                    <a:pt x="6048" y="21860"/>
                    <a:pt x="10430" y="26146"/>
                  </a:cubicBezTo>
                  <a:lnTo>
                    <a:pt x="27289" y="43005"/>
                  </a:lnTo>
                  <a:close/>
                </a:path>
              </a:pathLst>
            </a:custGeom>
            <a:grpFill/>
            <a:ln w="9525" cap="flat">
              <a:noFill/>
              <a:prstDash val="solid"/>
              <a:miter/>
            </a:ln>
          </p:spPr>
          <p:txBody>
            <a:bodyPr rtlCol="0" anchor="ctr"/>
            <a:lstStyle/>
            <a:p>
              <a:endParaRPr lang="ko-KR" altLang="en-US" sz="2400"/>
            </a:p>
          </p:txBody>
        </p:sp>
        <p:sp>
          <p:nvSpPr>
            <p:cNvPr id="87" name="자유형: 도형 86">
              <a:extLst>
                <a:ext uri="{FF2B5EF4-FFF2-40B4-BE49-F238E27FC236}">
                  <a16:creationId xmlns:a16="http://schemas.microsoft.com/office/drawing/2014/main" id="{EEB3EE4E-DC30-48F6-99E0-03ADA80E8E0B}"/>
                </a:ext>
              </a:extLst>
            </p:cNvPr>
            <p:cNvSpPr/>
            <p:nvPr/>
          </p:nvSpPr>
          <p:spPr>
            <a:xfrm>
              <a:off x="3014034" y="4930663"/>
              <a:ext cx="47625" cy="47625"/>
            </a:xfrm>
            <a:custGeom>
              <a:avLst/>
              <a:gdLst>
                <a:gd name="connsiteX0" fmla="*/ 26146 w 47625"/>
                <a:gd name="connsiteY0" fmla="*/ 43005 h 47625"/>
                <a:gd name="connsiteX1" fmla="*/ 43005 w 47625"/>
                <a:gd name="connsiteY1" fmla="*/ 26146 h 47625"/>
                <a:gd name="connsiteX2" fmla="*/ 43005 w 47625"/>
                <a:gd name="connsiteY2" fmla="*/ 10430 h 47625"/>
                <a:gd name="connsiteX3" fmla="*/ 27289 w 47625"/>
                <a:gd name="connsiteY3" fmla="*/ 10430 h 47625"/>
                <a:gd name="connsiteX4" fmla="*/ 10430 w 47625"/>
                <a:gd name="connsiteY4" fmla="*/ 27289 h 47625"/>
                <a:gd name="connsiteX5" fmla="*/ 10430 w 47625"/>
                <a:gd name="connsiteY5" fmla="*/ 43005 h 47625"/>
                <a:gd name="connsiteX6" fmla="*/ 26146 w 47625"/>
                <a:gd name="connsiteY6" fmla="*/ 430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26146" y="43005"/>
                  </a:moveTo>
                  <a:lnTo>
                    <a:pt x="43005" y="26146"/>
                  </a:lnTo>
                  <a:cubicBezTo>
                    <a:pt x="47387" y="21765"/>
                    <a:pt x="47387" y="14716"/>
                    <a:pt x="43005" y="10430"/>
                  </a:cubicBezTo>
                  <a:cubicBezTo>
                    <a:pt x="38624" y="6048"/>
                    <a:pt x="31575" y="6048"/>
                    <a:pt x="27289" y="10430"/>
                  </a:cubicBezTo>
                  <a:lnTo>
                    <a:pt x="10430" y="27289"/>
                  </a:lnTo>
                  <a:cubicBezTo>
                    <a:pt x="6048" y="31671"/>
                    <a:pt x="6048" y="38719"/>
                    <a:pt x="10430" y="43005"/>
                  </a:cubicBezTo>
                  <a:cubicBezTo>
                    <a:pt x="14716" y="47387"/>
                    <a:pt x="21765" y="47387"/>
                    <a:pt x="26146" y="43005"/>
                  </a:cubicBezTo>
                  <a:close/>
                </a:path>
              </a:pathLst>
            </a:custGeom>
            <a:grpFill/>
            <a:ln w="9525" cap="flat">
              <a:noFill/>
              <a:prstDash val="solid"/>
              <a:miter/>
            </a:ln>
          </p:spPr>
          <p:txBody>
            <a:bodyPr rtlCol="0" anchor="ctr"/>
            <a:lstStyle/>
            <a:p>
              <a:endParaRPr lang="ko-KR" altLang="en-US" sz="2400"/>
            </a:p>
          </p:txBody>
        </p:sp>
        <p:sp>
          <p:nvSpPr>
            <p:cNvPr id="88" name="자유형: 도형 87">
              <a:extLst>
                <a:ext uri="{FF2B5EF4-FFF2-40B4-BE49-F238E27FC236}">
                  <a16:creationId xmlns:a16="http://schemas.microsoft.com/office/drawing/2014/main" id="{160A327B-CA95-4269-8FDF-87F84EC2EB49}"/>
                </a:ext>
              </a:extLst>
            </p:cNvPr>
            <p:cNvSpPr/>
            <p:nvPr/>
          </p:nvSpPr>
          <p:spPr>
            <a:xfrm>
              <a:off x="2802437" y="5086731"/>
              <a:ext cx="104775" cy="104775"/>
            </a:xfrm>
            <a:custGeom>
              <a:avLst/>
              <a:gdLst>
                <a:gd name="connsiteX0" fmla="*/ 54864 w 104775"/>
                <a:gd name="connsiteY0" fmla="*/ 102584 h 104775"/>
                <a:gd name="connsiteX1" fmla="*/ 102584 w 104775"/>
                <a:gd name="connsiteY1" fmla="*/ 54864 h 104775"/>
                <a:gd name="connsiteX2" fmla="*/ 54864 w 104775"/>
                <a:gd name="connsiteY2" fmla="*/ 7144 h 104775"/>
                <a:gd name="connsiteX3" fmla="*/ 7144 w 104775"/>
                <a:gd name="connsiteY3" fmla="*/ 54864 h 104775"/>
                <a:gd name="connsiteX4" fmla="*/ 54864 w 104775"/>
                <a:gd name="connsiteY4" fmla="*/ 10258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4864" y="102584"/>
                  </a:moveTo>
                  <a:cubicBezTo>
                    <a:pt x="81153" y="102584"/>
                    <a:pt x="102584" y="81153"/>
                    <a:pt x="102584" y="54864"/>
                  </a:cubicBezTo>
                  <a:cubicBezTo>
                    <a:pt x="102584" y="28575"/>
                    <a:pt x="81153" y="7144"/>
                    <a:pt x="54864" y="7144"/>
                  </a:cubicBezTo>
                  <a:cubicBezTo>
                    <a:pt x="28575" y="7144"/>
                    <a:pt x="7144" y="28575"/>
                    <a:pt x="7144" y="54864"/>
                  </a:cubicBezTo>
                  <a:cubicBezTo>
                    <a:pt x="7144" y="81153"/>
                    <a:pt x="28575" y="102584"/>
                    <a:pt x="54864" y="102584"/>
                  </a:cubicBezTo>
                  <a:close/>
                </a:path>
              </a:pathLst>
            </a:custGeom>
            <a:grpFill/>
            <a:ln w="9525" cap="flat">
              <a:noFill/>
              <a:prstDash val="solid"/>
              <a:miter/>
            </a:ln>
          </p:spPr>
          <p:txBody>
            <a:bodyPr rtlCol="0" anchor="ctr"/>
            <a:lstStyle/>
            <a:p>
              <a:endParaRPr lang="ko-KR" altLang="en-US" sz="2400"/>
            </a:p>
          </p:txBody>
        </p:sp>
        <p:sp>
          <p:nvSpPr>
            <p:cNvPr id="89" name="자유형: 도형 88">
              <a:extLst>
                <a:ext uri="{FF2B5EF4-FFF2-40B4-BE49-F238E27FC236}">
                  <a16:creationId xmlns:a16="http://schemas.microsoft.com/office/drawing/2014/main" id="{4DCFA522-08C1-4371-BAF3-2C5EB6FC4D39}"/>
                </a:ext>
              </a:extLst>
            </p:cNvPr>
            <p:cNvSpPr/>
            <p:nvPr/>
          </p:nvSpPr>
          <p:spPr>
            <a:xfrm>
              <a:off x="2767384" y="5182171"/>
              <a:ext cx="171450" cy="104775"/>
            </a:xfrm>
            <a:custGeom>
              <a:avLst/>
              <a:gdLst>
                <a:gd name="connsiteX0" fmla="*/ 89916 w 171450"/>
                <a:gd name="connsiteY0" fmla="*/ 7144 h 104775"/>
                <a:gd name="connsiteX1" fmla="*/ 7144 w 171450"/>
                <a:gd name="connsiteY1" fmla="*/ 89916 h 104775"/>
                <a:gd name="connsiteX2" fmla="*/ 18288 w 171450"/>
                <a:gd name="connsiteY2" fmla="*/ 101060 h 104775"/>
                <a:gd name="connsiteX3" fmla="*/ 161544 w 171450"/>
                <a:gd name="connsiteY3" fmla="*/ 101060 h 104775"/>
                <a:gd name="connsiteX4" fmla="*/ 172688 w 171450"/>
                <a:gd name="connsiteY4" fmla="*/ 89916 h 104775"/>
                <a:gd name="connsiteX5" fmla="*/ 89916 w 171450"/>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04775">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grpFill/>
            <a:ln w="9525" cap="flat">
              <a:noFill/>
              <a:prstDash val="solid"/>
              <a:miter/>
            </a:ln>
          </p:spPr>
          <p:txBody>
            <a:bodyPr rtlCol="0" anchor="ctr"/>
            <a:lstStyle/>
            <a:p>
              <a:endParaRPr lang="ko-KR" altLang="en-US" sz="2400"/>
            </a:p>
          </p:txBody>
        </p:sp>
        <p:sp>
          <p:nvSpPr>
            <p:cNvPr id="90" name="자유형: 도형 89">
              <a:extLst>
                <a:ext uri="{FF2B5EF4-FFF2-40B4-BE49-F238E27FC236}">
                  <a16:creationId xmlns:a16="http://schemas.microsoft.com/office/drawing/2014/main" id="{F6591F63-0FF8-4A8A-A677-547A86B9BF90}"/>
                </a:ext>
              </a:extLst>
            </p:cNvPr>
            <p:cNvSpPr/>
            <p:nvPr/>
          </p:nvSpPr>
          <p:spPr>
            <a:xfrm>
              <a:off x="3017321" y="5086635"/>
              <a:ext cx="104775" cy="104775"/>
            </a:xfrm>
            <a:custGeom>
              <a:avLst/>
              <a:gdLst>
                <a:gd name="connsiteX0" fmla="*/ 7144 w 104775"/>
                <a:gd name="connsiteY0" fmla="*/ 54864 h 104775"/>
                <a:gd name="connsiteX1" fmla="*/ 54864 w 104775"/>
                <a:gd name="connsiteY1" fmla="*/ 102584 h 104775"/>
                <a:gd name="connsiteX2" fmla="*/ 102584 w 104775"/>
                <a:gd name="connsiteY2" fmla="*/ 54864 h 104775"/>
                <a:gd name="connsiteX3" fmla="*/ 54864 w 104775"/>
                <a:gd name="connsiteY3" fmla="*/ 7144 h 104775"/>
                <a:gd name="connsiteX4" fmla="*/ 7144 w 104775"/>
                <a:gd name="connsiteY4" fmla="*/ 5486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7144" y="54864"/>
                  </a:moveTo>
                  <a:cubicBezTo>
                    <a:pt x="7144" y="81153"/>
                    <a:pt x="28575" y="102584"/>
                    <a:pt x="54864" y="102584"/>
                  </a:cubicBezTo>
                  <a:cubicBezTo>
                    <a:pt x="81153" y="102584"/>
                    <a:pt x="102584" y="81153"/>
                    <a:pt x="102584" y="54864"/>
                  </a:cubicBezTo>
                  <a:cubicBezTo>
                    <a:pt x="102584" y="28575"/>
                    <a:pt x="81153" y="7144"/>
                    <a:pt x="54864" y="7144"/>
                  </a:cubicBezTo>
                  <a:cubicBezTo>
                    <a:pt x="28575" y="7144"/>
                    <a:pt x="7144" y="28575"/>
                    <a:pt x="7144" y="54864"/>
                  </a:cubicBezTo>
                  <a:close/>
                </a:path>
              </a:pathLst>
            </a:custGeom>
            <a:grpFill/>
            <a:ln w="9525" cap="flat">
              <a:noFill/>
              <a:prstDash val="solid"/>
              <a:miter/>
            </a:ln>
          </p:spPr>
          <p:txBody>
            <a:bodyPr rtlCol="0" anchor="ctr"/>
            <a:lstStyle/>
            <a:p>
              <a:endParaRPr lang="ko-KR" altLang="en-US" sz="2400"/>
            </a:p>
          </p:txBody>
        </p:sp>
        <p:sp>
          <p:nvSpPr>
            <p:cNvPr id="91" name="자유형: 도형 90">
              <a:extLst>
                <a:ext uri="{FF2B5EF4-FFF2-40B4-BE49-F238E27FC236}">
                  <a16:creationId xmlns:a16="http://schemas.microsoft.com/office/drawing/2014/main" id="{9979F6C4-4A4A-4DCB-A9B1-F05742B74BB9}"/>
                </a:ext>
              </a:extLst>
            </p:cNvPr>
            <p:cNvSpPr/>
            <p:nvPr/>
          </p:nvSpPr>
          <p:spPr>
            <a:xfrm>
              <a:off x="2982268" y="5182171"/>
              <a:ext cx="171450" cy="104775"/>
            </a:xfrm>
            <a:custGeom>
              <a:avLst/>
              <a:gdLst>
                <a:gd name="connsiteX0" fmla="*/ 89916 w 171450"/>
                <a:gd name="connsiteY0" fmla="*/ 7144 h 104775"/>
                <a:gd name="connsiteX1" fmla="*/ 7144 w 171450"/>
                <a:gd name="connsiteY1" fmla="*/ 89916 h 104775"/>
                <a:gd name="connsiteX2" fmla="*/ 18288 w 171450"/>
                <a:gd name="connsiteY2" fmla="*/ 101060 h 104775"/>
                <a:gd name="connsiteX3" fmla="*/ 161544 w 171450"/>
                <a:gd name="connsiteY3" fmla="*/ 101060 h 104775"/>
                <a:gd name="connsiteX4" fmla="*/ 172688 w 171450"/>
                <a:gd name="connsiteY4" fmla="*/ 89916 h 104775"/>
                <a:gd name="connsiteX5" fmla="*/ 89916 w 171450"/>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04775">
                  <a:moveTo>
                    <a:pt x="89916" y="7144"/>
                  </a:moveTo>
                  <a:cubicBezTo>
                    <a:pt x="44196" y="7144"/>
                    <a:pt x="7144" y="44196"/>
                    <a:pt x="7144" y="89916"/>
                  </a:cubicBezTo>
                  <a:cubicBezTo>
                    <a:pt x="7144" y="96107"/>
                    <a:pt x="12097" y="101060"/>
                    <a:pt x="18288" y="101060"/>
                  </a:cubicBezTo>
                  <a:lnTo>
                    <a:pt x="161544" y="101060"/>
                  </a:lnTo>
                  <a:cubicBezTo>
                    <a:pt x="167735" y="101060"/>
                    <a:pt x="172688" y="96107"/>
                    <a:pt x="172688" y="89916"/>
                  </a:cubicBezTo>
                  <a:cubicBezTo>
                    <a:pt x="172688" y="44196"/>
                    <a:pt x="135636" y="7144"/>
                    <a:pt x="89916" y="7144"/>
                  </a:cubicBezTo>
                  <a:close/>
                </a:path>
              </a:pathLst>
            </a:custGeom>
            <a:grpFill/>
            <a:ln w="9525" cap="flat">
              <a:noFill/>
              <a:prstDash val="solid"/>
              <a:miter/>
            </a:ln>
          </p:spPr>
          <p:txBody>
            <a:bodyPr rtlCol="0" anchor="ctr"/>
            <a:lstStyle/>
            <a:p>
              <a:endParaRPr lang="ko-KR" altLang="en-US" sz="2400"/>
            </a:p>
          </p:txBody>
        </p:sp>
        <p:sp>
          <p:nvSpPr>
            <p:cNvPr id="92" name="자유형: 도형 91">
              <a:extLst>
                <a:ext uri="{FF2B5EF4-FFF2-40B4-BE49-F238E27FC236}">
                  <a16:creationId xmlns:a16="http://schemas.microsoft.com/office/drawing/2014/main" id="{3E2F4CB7-B2FF-48B5-9056-35C68989100D}"/>
                </a:ext>
              </a:extLst>
            </p:cNvPr>
            <p:cNvSpPr/>
            <p:nvPr/>
          </p:nvSpPr>
          <p:spPr>
            <a:xfrm>
              <a:off x="2895590" y="4963973"/>
              <a:ext cx="133350" cy="142875"/>
            </a:xfrm>
            <a:custGeom>
              <a:avLst/>
              <a:gdLst>
                <a:gd name="connsiteX0" fmla="*/ 26480 w 133350"/>
                <a:gd name="connsiteY0" fmla="*/ 114090 h 142875"/>
                <a:gd name="connsiteX1" fmla="*/ 38006 w 133350"/>
                <a:gd name="connsiteY1" fmla="*/ 136473 h 142875"/>
                <a:gd name="connsiteX2" fmla="*/ 100394 w 133350"/>
                <a:gd name="connsiteY2" fmla="*/ 136473 h 142875"/>
                <a:gd name="connsiteX3" fmla="*/ 111920 w 133350"/>
                <a:gd name="connsiteY3" fmla="*/ 114185 h 142875"/>
                <a:gd name="connsiteX4" fmla="*/ 129446 w 133350"/>
                <a:gd name="connsiteY4" fmla="*/ 53891 h 142875"/>
                <a:gd name="connsiteX5" fmla="*/ 88202 w 133350"/>
                <a:gd name="connsiteY5" fmla="*/ 9981 h 142875"/>
                <a:gd name="connsiteX6" fmla="*/ 7145 w 133350"/>
                <a:gd name="connsiteY6" fmla="*/ 69227 h 142875"/>
                <a:gd name="connsiteX7" fmla="*/ 26480 w 133350"/>
                <a:gd name="connsiteY7" fmla="*/ 11409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42875">
                  <a:moveTo>
                    <a:pt x="26480" y="114090"/>
                  </a:moveTo>
                  <a:cubicBezTo>
                    <a:pt x="32672" y="120090"/>
                    <a:pt x="36767" y="127996"/>
                    <a:pt x="38006" y="136473"/>
                  </a:cubicBezTo>
                  <a:lnTo>
                    <a:pt x="100394" y="136473"/>
                  </a:lnTo>
                  <a:cubicBezTo>
                    <a:pt x="101728" y="127996"/>
                    <a:pt x="105728" y="120090"/>
                    <a:pt x="111920" y="114185"/>
                  </a:cubicBezTo>
                  <a:cubicBezTo>
                    <a:pt x="128017" y="98849"/>
                    <a:pt x="134780" y="76656"/>
                    <a:pt x="129446" y="53891"/>
                  </a:cubicBezTo>
                  <a:cubicBezTo>
                    <a:pt x="124588" y="33032"/>
                    <a:pt x="108776" y="16173"/>
                    <a:pt x="88202" y="9981"/>
                  </a:cubicBezTo>
                  <a:cubicBezTo>
                    <a:pt x="45911" y="-2687"/>
                    <a:pt x="7145" y="28841"/>
                    <a:pt x="7145" y="69227"/>
                  </a:cubicBezTo>
                  <a:cubicBezTo>
                    <a:pt x="7049" y="86086"/>
                    <a:pt x="14193" y="102469"/>
                    <a:pt x="26480" y="114090"/>
                  </a:cubicBezTo>
                  <a:close/>
                </a:path>
              </a:pathLst>
            </a:custGeom>
            <a:grpFill/>
            <a:ln w="9525" cap="flat">
              <a:noFill/>
              <a:prstDash val="solid"/>
              <a:miter/>
            </a:ln>
          </p:spPr>
          <p:txBody>
            <a:bodyPr rtlCol="0" anchor="ctr"/>
            <a:lstStyle/>
            <a:p>
              <a:endParaRPr lang="ko-KR" altLang="en-US" sz="2400"/>
            </a:p>
          </p:txBody>
        </p:sp>
        <p:sp>
          <p:nvSpPr>
            <p:cNvPr id="93" name="자유형: 도형 92">
              <a:extLst>
                <a:ext uri="{FF2B5EF4-FFF2-40B4-BE49-F238E27FC236}">
                  <a16:creationId xmlns:a16="http://schemas.microsoft.com/office/drawing/2014/main" id="{42C5BB7C-535B-457B-A5A8-0C1550E1A242}"/>
                </a:ext>
              </a:extLst>
            </p:cNvPr>
            <p:cNvSpPr/>
            <p:nvPr/>
          </p:nvSpPr>
          <p:spPr>
            <a:xfrm>
              <a:off x="2927500" y="5115591"/>
              <a:ext cx="66675" cy="38100"/>
            </a:xfrm>
            <a:custGeom>
              <a:avLst/>
              <a:gdLst>
                <a:gd name="connsiteX0" fmla="*/ 7144 w 66675"/>
                <a:gd name="connsiteY0" fmla="*/ 7144 h 38100"/>
                <a:gd name="connsiteX1" fmla="*/ 37243 w 66675"/>
                <a:gd name="connsiteY1" fmla="*/ 31909 h 38100"/>
                <a:gd name="connsiteX2" fmla="*/ 67342 w 66675"/>
                <a:gd name="connsiteY2" fmla="*/ 7144 h 38100"/>
                <a:gd name="connsiteX3" fmla="*/ 7144 w 66675"/>
                <a:gd name="connsiteY3" fmla="*/ 7144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7144"/>
                  </a:moveTo>
                  <a:cubicBezTo>
                    <a:pt x="9906" y="21241"/>
                    <a:pt x="22384" y="31909"/>
                    <a:pt x="37243" y="31909"/>
                  </a:cubicBezTo>
                  <a:cubicBezTo>
                    <a:pt x="52292" y="31909"/>
                    <a:pt x="64579" y="21146"/>
                    <a:pt x="67342" y="7144"/>
                  </a:cubicBezTo>
                  <a:lnTo>
                    <a:pt x="7144" y="7144"/>
                  </a:lnTo>
                  <a:close/>
                </a:path>
              </a:pathLst>
            </a:custGeom>
            <a:grpFill/>
            <a:ln w="9525" cap="flat">
              <a:noFill/>
              <a:prstDash val="solid"/>
              <a:miter/>
            </a:ln>
          </p:spPr>
          <p:txBody>
            <a:bodyPr rtlCol="0" anchor="ctr"/>
            <a:lstStyle/>
            <a:p>
              <a:endParaRPr lang="ko-KR" altLang="en-US" sz="2400"/>
            </a:p>
          </p:txBody>
        </p:sp>
      </p:grpSp>
      <p:grpSp>
        <p:nvGrpSpPr>
          <p:cNvPr id="4" name="Group 3" descr="n252 Fb Thu Huong Pham">
            <a:extLst>
              <a:ext uri="{FF2B5EF4-FFF2-40B4-BE49-F238E27FC236}">
                <a16:creationId xmlns:a16="http://schemas.microsoft.com/office/drawing/2014/main" id="{F68BED8C-5B6C-4873-86D1-DB254EFE4A00}"/>
              </a:ext>
            </a:extLst>
          </p:cNvPr>
          <p:cNvGrpSpPr/>
          <p:nvPr/>
        </p:nvGrpSpPr>
        <p:grpSpPr>
          <a:xfrm>
            <a:off x="-37423" y="1191360"/>
            <a:ext cx="2799994" cy="2576371"/>
            <a:chOff x="1413121" y="1934662"/>
            <a:chExt cx="3487972" cy="3483395"/>
          </a:xfrm>
        </p:grpSpPr>
        <p:grpSp>
          <p:nvGrpSpPr>
            <p:cNvPr id="3" name="Group 2">
              <a:extLst>
                <a:ext uri="{FF2B5EF4-FFF2-40B4-BE49-F238E27FC236}">
                  <a16:creationId xmlns:a16="http://schemas.microsoft.com/office/drawing/2014/main" id="{B176955E-C6DA-48FE-B858-271E89ACC1DE}"/>
                </a:ext>
              </a:extLst>
            </p:cNvPr>
            <p:cNvGrpSpPr/>
            <p:nvPr/>
          </p:nvGrpSpPr>
          <p:grpSpPr>
            <a:xfrm>
              <a:off x="1413121" y="1934662"/>
              <a:ext cx="3487972" cy="3483395"/>
              <a:chOff x="1413121" y="1934662"/>
              <a:chExt cx="3487972" cy="3483395"/>
            </a:xfrm>
          </p:grpSpPr>
          <p:sp>
            <p:nvSpPr>
              <p:cNvPr id="44" name="자유형: 도형 43">
                <a:extLst>
                  <a:ext uri="{FF2B5EF4-FFF2-40B4-BE49-F238E27FC236}">
                    <a16:creationId xmlns:a16="http://schemas.microsoft.com/office/drawing/2014/main" id="{DE209050-DA33-49C2-B9D8-9ECE4923B44F}"/>
                  </a:ext>
                </a:extLst>
              </p:cNvPr>
              <p:cNvSpPr/>
              <p:nvPr/>
            </p:nvSpPr>
            <p:spPr>
              <a:xfrm>
                <a:off x="2808933" y="3666236"/>
                <a:ext cx="2077536" cy="1743017"/>
              </a:xfrm>
              <a:custGeom>
                <a:avLst/>
                <a:gdLst>
                  <a:gd name="connsiteX0" fmla="*/ 2453076 w 2994630"/>
                  <a:gd name="connsiteY0" fmla="*/ 564666 h 2512444"/>
                  <a:gd name="connsiteX1" fmla="*/ 1907444 w 2994630"/>
                  <a:gd name="connsiteY1" fmla="*/ 19034 h 2512444"/>
                  <a:gd name="connsiteX2" fmla="*/ 547679 w 2994630"/>
                  <a:gd name="connsiteY2" fmla="*/ 1422196 h 2512444"/>
                  <a:gd name="connsiteX3" fmla="*/ 547679 w 2994630"/>
                  <a:gd name="connsiteY3" fmla="*/ 1422196 h 2512444"/>
                  <a:gd name="connsiteX4" fmla="*/ 19304 w 2994630"/>
                  <a:gd name="connsiteY4" fmla="*/ 1984577 h 2512444"/>
                  <a:gd name="connsiteX5" fmla="*/ 564428 w 2994630"/>
                  <a:gd name="connsiteY5" fmla="*/ 2513206 h 2512444"/>
                  <a:gd name="connsiteX6" fmla="*/ 581685 w 2994630"/>
                  <a:gd name="connsiteY6" fmla="*/ 2512952 h 2512444"/>
                  <a:gd name="connsiteX7" fmla="*/ 582193 w 2994630"/>
                  <a:gd name="connsiteY7" fmla="*/ 2512952 h 2512444"/>
                  <a:gd name="connsiteX8" fmla="*/ 2293447 w 2994630"/>
                  <a:gd name="connsiteY8" fmla="*/ 1757442 h 2512444"/>
                  <a:gd name="connsiteX9" fmla="*/ 2998708 w 2994630"/>
                  <a:gd name="connsiteY9" fmla="*/ 19034 h 2512444"/>
                  <a:gd name="connsiteX10" fmla="*/ 2453076 w 2994630"/>
                  <a:gd name="connsiteY10" fmla="*/ 564666 h 251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630" h="2512444">
                    <a:moveTo>
                      <a:pt x="2453076" y="564666"/>
                    </a:moveTo>
                    <a:cubicBezTo>
                      <a:pt x="2151837" y="564666"/>
                      <a:pt x="1907444" y="320273"/>
                      <a:pt x="1907444" y="19034"/>
                    </a:cubicBezTo>
                    <a:cubicBezTo>
                      <a:pt x="1907444" y="782157"/>
                      <a:pt x="1310040" y="1398594"/>
                      <a:pt x="547679" y="1422196"/>
                    </a:cubicBezTo>
                    <a:cubicBezTo>
                      <a:pt x="547679" y="1422196"/>
                      <a:pt x="547679" y="1422196"/>
                      <a:pt x="547679" y="1422196"/>
                    </a:cubicBezTo>
                    <a:cubicBezTo>
                      <a:pt x="246439" y="1431586"/>
                      <a:pt x="9914" y="1683338"/>
                      <a:pt x="19304" y="1984577"/>
                    </a:cubicBezTo>
                    <a:cubicBezTo>
                      <a:pt x="28440" y="2279980"/>
                      <a:pt x="270802" y="2513206"/>
                      <a:pt x="564428" y="2513206"/>
                    </a:cubicBezTo>
                    <a:cubicBezTo>
                      <a:pt x="570265" y="2513206"/>
                      <a:pt x="575848" y="2513206"/>
                      <a:pt x="581685" y="2512952"/>
                    </a:cubicBezTo>
                    <a:cubicBezTo>
                      <a:pt x="581939" y="2512952"/>
                      <a:pt x="581939" y="2512952"/>
                      <a:pt x="582193" y="2512952"/>
                    </a:cubicBezTo>
                    <a:cubicBezTo>
                      <a:pt x="1232129" y="2492650"/>
                      <a:pt x="1839938" y="2224148"/>
                      <a:pt x="2293447" y="1757442"/>
                    </a:cubicBezTo>
                    <a:cubicBezTo>
                      <a:pt x="2748225" y="1289214"/>
                      <a:pt x="2998708" y="672016"/>
                      <a:pt x="2998708" y="19034"/>
                    </a:cubicBezTo>
                    <a:cubicBezTo>
                      <a:pt x="2998708" y="320273"/>
                      <a:pt x="2754315" y="564666"/>
                      <a:pt x="2453076" y="564666"/>
                    </a:cubicBezTo>
                    <a:close/>
                  </a:path>
                </a:pathLst>
              </a:custGeom>
              <a:solidFill>
                <a:srgbClr val="3180EA"/>
              </a:solidFill>
              <a:ln w="9525" cap="flat">
                <a:noFill/>
                <a:prstDash val="solid"/>
                <a:miter/>
              </a:ln>
            </p:spPr>
            <p:txBody>
              <a:bodyPr rtlCol="0" anchor="ctr"/>
              <a:lstStyle/>
              <a:p>
                <a:endParaRPr lang="ko-KR" altLang="en-US"/>
              </a:p>
            </p:txBody>
          </p:sp>
          <p:sp>
            <p:nvSpPr>
              <p:cNvPr id="45" name="자유형: 도형 44">
                <a:extLst>
                  <a:ext uri="{FF2B5EF4-FFF2-40B4-BE49-F238E27FC236}">
                    <a16:creationId xmlns:a16="http://schemas.microsoft.com/office/drawing/2014/main" id="{FB08C15B-A852-4E10-92EC-54E6D21D23EB}"/>
                  </a:ext>
                </a:extLst>
              </p:cNvPr>
              <p:cNvSpPr/>
              <p:nvPr/>
            </p:nvSpPr>
            <p:spPr>
              <a:xfrm>
                <a:off x="3175682" y="1935895"/>
                <a:ext cx="1725411" cy="2130355"/>
              </a:xfrm>
              <a:custGeom>
                <a:avLst/>
                <a:gdLst>
                  <a:gd name="connsiteX0" fmla="*/ 1764802 w 2487066"/>
                  <a:gd name="connsiteY0" fmla="*/ 774543 h 3070765"/>
                  <a:gd name="connsiteX1" fmla="*/ 53548 w 2487066"/>
                  <a:gd name="connsiteY1" fmla="*/ 19034 h 3070765"/>
                  <a:gd name="connsiteX2" fmla="*/ 581415 w 2487066"/>
                  <a:gd name="connsiteY2" fmla="*/ 581415 h 3070765"/>
                  <a:gd name="connsiteX3" fmla="*/ 19034 w 2487066"/>
                  <a:gd name="connsiteY3" fmla="*/ 1109790 h 3070765"/>
                  <a:gd name="connsiteX4" fmla="*/ 1378799 w 2487066"/>
                  <a:gd name="connsiteY4" fmla="*/ 2512952 h 3070765"/>
                  <a:gd name="connsiteX5" fmla="*/ 1924431 w 2487066"/>
                  <a:gd name="connsiteY5" fmla="*/ 3058584 h 3070765"/>
                  <a:gd name="connsiteX6" fmla="*/ 2470063 w 2487066"/>
                  <a:gd name="connsiteY6" fmla="*/ 2512952 h 3070765"/>
                  <a:gd name="connsiteX7" fmla="*/ 1764802 w 2487066"/>
                  <a:gd name="connsiteY7" fmla="*/ 774543 h 307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7066" h="3070765">
                    <a:moveTo>
                      <a:pt x="1764802" y="774543"/>
                    </a:moveTo>
                    <a:cubicBezTo>
                      <a:pt x="1311293" y="307584"/>
                      <a:pt x="703485" y="39336"/>
                      <a:pt x="53548" y="19034"/>
                    </a:cubicBezTo>
                    <a:cubicBezTo>
                      <a:pt x="354534" y="28677"/>
                      <a:pt x="590805" y="280429"/>
                      <a:pt x="581415" y="581415"/>
                    </a:cubicBezTo>
                    <a:cubicBezTo>
                      <a:pt x="572025" y="882655"/>
                      <a:pt x="320781" y="1119687"/>
                      <a:pt x="19034" y="1109790"/>
                    </a:cubicBezTo>
                    <a:cubicBezTo>
                      <a:pt x="781650" y="1133645"/>
                      <a:pt x="1378799" y="1750082"/>
                      <a:pt x="1378799" y="2512952"/>
                    </a:cubicBezTo>
                    <a:cubicBezTo>
                      <a:pt x="1378799" y="2814192"/>
                      <a:pt x="1623192" y="3058584"/>
                      <a:pt x="1924431" y="3058584"/>
                    </a:cubicBezTo>
                    <a:cubicBezTo>
                      <a:pt x="2225671" y="3058584"/>
                      <a:pt x="2470063" y="2814192"/>
                      <a:pt x="2470063" y="2512952"/>
                    </a:cubicBezTo>
                    <a:cubicBezTo>
                      <a:pt x="2470063" y="1860224"/>
                      <a:pt x="2219580" y="1242772"/>
                      <a:pt x="1764802" y="774543"/>
                    </a:cubicBezTo>
                    <a:close/>
                  </a:path>
                </a:pathLst>
              </a:custGeom>
              <a:solidFill>
                <a:srgbClr val="39B398"/>
              </a:solid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F15906A5-2AAE-499C-A369-04FC51E51468}"/>
                  </a:ext>
                </a:extLst>
              </p:cNvPr>
              <p:cNvSpPr/>
              <p:nvPr/>
            </p:nvSpPr>
            <p:spPr>
              <a:xfrm>
                <a:off x="1413121" y="3287702"/>
                <a:ext cx="1795836" cy="2130355"/>
              </a:xfrm>
              <a:custGeom>
                <a:avLst/>
                <a:gdLst>
                  <a:gd name="connsiteX0" fmla="*/ 2593655 w 2588579"/>
                  <a:gd name="connsiteY0" fmla="*/ 3058584 h 3070765"/>
                  <a:gd name="connsiteX1" fmla="*/ 2576398 w 2588579"/>
                  <a:gd name="connsiteY1" fmla="*/ 3058838 h 3070765"/>
                  <a:gd name="connsiteX2" fmla="*/ 2031273 w 2588579"/>
                  <a:gd name="connsiteY2" fmla="*/ 2530209 h 3070765"/>
                  <a:gd name="connsiteX3" fmla="*/ 2559648 w 2588579"/>
                  <a:gd name="connsiteY3" fmla="*/ 1967828 h 3070765"/>
                  <a:gd name="connsiteX4" fmla="*/ 2559648 w 2588579"/>
                  <a:gd name="connsiteY4" fmla="*/ 1967828 h 3070765"/>
                  <a:gd name="connsiteX5" fmla="*/ 2559648 w 2588579"/>
                  <a:gd name="connsiteY5" fmla="*/ 1967828 h 3070765"/>
                  <a:gd name="connsiteX6" fmla="*/ 2543914 w 2588579"/>
                  <a:gd name="connsiteY6" fmla="*/ 1968335 h 3070765"/>
                  <a:gd name="connsiteX7" fmla="*/ 2514982 w 2588579"/>
                  <a:gd name="connsiteY7" fmla="*/ 1969097 h 3070765"/>
                  <a:gd name="connsiteX8" fmla="*/ 1110298 w 2588579"/>
                  <a:gd name="connsiteY8" fmla="*/ 564666 h 3070765"/>
                  <a:gd name="connsiteX9" fmla="*/ 564666 w 2588579"/>
                  <a:gd name="connsiteY9" fmla="*/ 19034 h 3070765"/>
                  <a:gd name="connsiteX10" fmla="*/ 19034 w 2588579"/>
                  <a:gd name="connsiteY10" fmla="*/ 564666 h 3070765"/>
                  <a:gd name="connsiteX11" fmla="*/ 2514982 w 2588579"/>
                  <a:gd name="connsiteY11" fmla="*/ 3060360 h 3070765"/>
                  <a:gd name="connsiteX12" fmla="*/ 2581473 w 2588579"/>
                  <a:gd name="connsiteY12" fmla="*/ 3058838 h 3070765"/>
                  <a:gd name="connsiteX13" fmla="*/ 2593655 w 2588579"/>
                  <a:gd name="connsiteY13" fmla="*/ 3058584 h 3070765"/>
                  <a:gd name="connsiteX14" fmla="*/ 2594163 w 2588579"/>
                  <a:gd name="connsiteY14" fmla="*/ 3058584 h 3070765"/>
                  <a:gd name="connsiteX15" fmla="*/ 2593655 w 2588579"/>
                  <a:gd name="connsiteY15" fmla="*/ 3058584 h 307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8579" h="3070765">
                    <a:moveTo>
                      <a:pt x="2593655" y="3058584"/>
                    </a:moveTo>
                    <a:cubicBezTo>
                      <a:pt x="2587818" y="3058838"/>
                      <a:pt x="2581981" y="3058838"/>
                      <a:pt x="2576398" y="3058838"/>
                    </a:cubicBezTo>
                    <a:cubicBezTo>
                      <a:pt x="2283025" y="3058838"/>
                      <a:pt x="2040663" y="2825612"/>
                      <a:pt x="2031273" y="2530209"/>
                    </a:cubicBezTo>
                    <a:cubicBezTo>
                      <a:pt x="2021883" y="2228970"/>
                      <a:pt x="2258409" y="1977218"/>
                      <a:pt x="2559648" y="1967828"/>
                    </a:cubicBezTo>
                    <a:cubicBezTo>
                      <a:pt x="2559648" y="1967828"/>
                      <a:pt x="2559648" y="1967828"/>
                      <a:pt x="2559648" y="1967828"/>
                    </a:cubicBezTo>
                    <a:cubicBezTo>
                      <a:pt x="2559648" y="1967828"/>
                      <a:pt x="2559648" y="1967828"/>
                      <a:pt x="2559648" y="1967828"/>
                    </a:cubicBezTo>
                    <a:lnTo>
                      <a:pt x="2543914" y="1968335"/>
                    </a:lnTo>
                    <a:cubicBezTo>
                      <a:pt x="2534270" y="1968589"/>
                      <a:pt x="2524626" y="1969097"/>
                      <a:pt x="2514982" y="1969097"/>
                    </a:cubicBezTo>
                    <a:cubicBezTo>
                      <a:pt x="1740439" y="1969097"/>
                      <a:pt x="1110298" y="1338955"/>
                      <a:pt x="1110298" y="564666"/>
                    </a:cubicBezTo>
                    <a:cubicBezTo>
                      <a:pt x="1110298" y="263426"/>
                      <a:pt x="865905" y="19034"/>
                      <a:pt x="564666" y="19034"/>
                    </a:cubicBezTo>
                    <a:cubicBezTo>
                      <a:pt x="263426" y="19034"/>
                      <a:pt x="19034" y="263172"/>
                      <a:pt x="19034" y="564666"/>
                    </a:cubicBezTo>
                    <a:cubicBezTo>
                      <a:pt x="19034" y="1940927"/>
                      <a:pt x="1138721" y="3060360"/>
                      <a:pt x="2514982" y="3060360"/>
                    </a:cubicBezTo>
                    <a:cubicBezTo>
                      <a:pt x="2537315" y="3060360"/>
                      <a:pt x="2559394" y="3059599"/>
                      <a:pt x="2581473" y="3058838"/>
                    </a:cubicBezTo>
                    <a:lnTo>
                      <a:pt x="2593655" y="3058584"/>
                    </a:lnTo>
                    <a:cubicBezTo>
                      <a:pt x="2593909" y="3058584"/>
                      <a:pt x="2593909" y="3058584"/>
                      <a:pt x="2594163" y="3058584"/>
                    </a:cubicBezTo>
                    <a:cubicBezTo>
                      <a:pt x="2593909" y="3058584"/>
                      <a:pt x="2593655" y="3058584"/>
                      <a:pt x="2593655" y="3058584"/>
                    </a:cubicBezTo>
                    <a:close/>
                  </a:path>
                </a:pathLst>
              </a:custGeom>
              <a:solidFill>
                <a:srgbClr val="F44738"/>
              </a:solid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3E4B5E7C-A3C6-44DF-9200-FB226CFDB062}"/>
                  </a:ext>
                </a:extLst>
              </p:cNvPr>
              <p:cNvSpPr/>
              <p:nvPr/>
            </p:nvSpPr>
            <p:spPr>
              <a:xfrm>
                <a:off x="1413121" y="1934662"/>
                <a:ext cx="2165567" cy="1743017"/>
              </a:xfrm>
              <a:custGeom>
                <a:avLst/>
                <a:gdLst>
                  <a:gd name="connsiteX0" fmla="*/ 2593909 w 3121522"/>
                  <a:gd name="connsiteY0" fmla="*/ 20810 h 2512444"/>
                  <a:gd name="connsiteX1" fmla="*/ 2593655 w 3121522"/>
                  <a:gd name="connsiteY1" fmla="*/ 20810 h 2512444"/>
                  <a:gd name="connsiteX2" fmla="*/ 2581220 w 3121522"/>
                  <a:gd name="connsiteY2" fmla="*/ 20303 h 2512444"/>
                  <a:gd name="connsiteX3" fmla="*/ 2514982 w 3121522"/>
                  <a:gd name="connsiteY3" fmla="*/ 19034 h 2512444"/>
                  <a:gd name="connsiteX4" fmla="*/ 19034 w 3121522"/>
                  <a:gd name="connsiteY4" fmla="*/ 2514982 h 2512444"/>
                  <a:gd name="connsiteX5" fmla="*/ 564666 w 3121522"/>
                  <a:gd name="connsiteY5" fmla="*/ 1969350 h 2512444"/>
                  <a:gd name="connsiteX6" fmla="*/ 1110298 w 3121522"/>
                  <a:gd name="connsiteY6" fmla="*/ 2514982 h 2512444"/>
                  <a:gd name="connsiteX7" fmla="*/ 2514982 w 3121522"/>
                  <a:gd name="connsiteY7" fmla="*/ 1110297 h 2512444"/>
                  <a:gd name="connsiteX8" fmla="*/ 2543914 w 3121522"/>
                  <a:gd name="connsiteY8" fmla="*/ 1111059 h 2512444"/>
                  <a:gd name="connsiteX9" fmla="*/ 2559648 w 3121522"/>
                  <a:gd name="connsiteY9" fmla="*/ 1111566 h 2512444"/>
                  <a:gd name="connsiteX10" fmla="*/ 2559648 w 3121522"/>
                  <a:gd name="connsiteY10" fmla="*/ 1111566 h 2512444"/>
                  <a:gd name="connsiteX11" fmla="*/ 3122030 w 3121522"/>
                  <a:gd name="connsiteY11" fmla="*/ 583192 h 2512444"/>
                  <a:gd name="connsiteX12" fmla="*/ 2593909 w 3121522"/>
                  <a:gd name="connsiteY12" fmla="*/ 20810 h 251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1522" h="2512444">
                    <a:moveTo>
                      <a:pt x="2593909" y="20810"/>
                    </a:moveTo>
                    <a:cubicBezTo>
                      <a:pt x="2593909" y="20810"/>
                      <a:pt x="2593655" y="20810"/>
                      <a:pt x="2593655" y="20810"/>
                    </a:cubicBezTo>
                    <a:lnTo>
                      <a:pt x="2581220" y="20303"/>
                    </a:lnTo>
                    <a:cubicBezTo>
                      <a:pt x="2559141" y="19795"/>
                      <a:pt x="2537062" y="19034"/>
                      <a:pt x="2514982" y="19034"/>
                    </a:cubicBezTo>
                    <a:cubicBezTo>
                      <a:pt x="1138721" y="19034"/>
                      <a:pt x="19034" y="1138721"/>
                      <a:pt x="19034" y="2514982"/>
                    </a:cubicBezTo>
                    <a:cubicBezTo>
                      <a:pt x="19034" y="2213743"/>
                      <a:pt x="263426" y="1969350"/>
                      <a:pt x="564666" y="1969350"/>
                    </a:cubicBezTo>
                    <a:cubicBezTo>
                      <a:pt x="865905" y="1969350"/>
                      <a:pt x="1110298" y="2213489"/>
                      <a:pt x="1110298" y="2514982"/>
                    </a:cubicBezTo>
                    <a:cubicBezTo>
                      <a:pt x="1110298" y="1740439"/>
                      <a:pt x="1740439" y="1110297"/>
                      <a:pt x="2514982" y="1110297"/>
                    </a:cubicBezTo>
                    <a:cubicBezTo>
                      <a:pt x="2524626" y="1110297"/>
                      <a:pt x="2534270" y="1110805"/>
                      <a:pt x="2543914" y="1111059"/>
                    </a:cubicBezTo>
                    <a:lnTo>
                      <a:pt x="2559648" y="1111566"/>
                    </a:lnTo>
                    <a:cubicBezTo>
                      <a:pt x="2559648" y="1111566"/>
                      <a:pt x="2559648" y="1111566"/>
                      <a:pt x="2559648" y="1111566"/>
                    </a:cubicBezTo>
                    <a:cubicBezTo>
                      <a:pt x="2861395" y="1121464"/>
                      <a:pt x="3112640" y="884431"/>
                      <a:pt x="3122030" y="583192"/>
                    </a:cubicBezTo>
                    <a:cubicBezTo>
                      <a:pt x="3131420" y="282206"/>
                      <a:pt x="2895148" y="30454"/>
                      <a:pt x="2593909" y="20810"/>
                    </a:cubicBezTo>
                    <a:close/>
                  </a:path>
                </a:pathLst>
              </a:custGeom>
              <a:solidFill>
                <a:srgbClr val="FFB700"/>
              </a:solidFill>
              <a:ln w="9525" cap="flat">
                <a:noFill/>
                <a:prstDash val="solid"/>
                <a:miter/>
              </a:ln>
            </p:spPr>
            <p:txBody>
              <a:bodyPr rtlCol="0" anchor="ctr"/>
              <a:lstStyle/>
              <a:p>
                <a:endParaRPr lang="ko-KR" altLang="en-US"/>
              </a:p>
            </p:txBody>
          </p:sp>
        </p:grpSp>
        <p:pic>
          <p:nvPicPr>
            <p:cNvPr id="2" name="Picture 1">
              <a:extLst>
                <a:ext uri="{FF2B5EF4-FFF2-40B4-BE49-F238E27FC236}">
                  <a16:creationId xmlns:a16="http://schemas.microsoft.com/office/drawing/2014/main" id="{EEBBD89B-5D86-46E0-8A95-6B28CBCEA6DB}"/>
                </a:ext>
              </a:extLst>
            </p:cNvPr>
            <p:cNvPicPr>
              <a:picLocks noChangeAspect="1"/>
            </p:cNvPicPr>
            <p:nvPr/>
          </p:nvPicPr>
          <p:blipFill rotWithShape="1">
            <a:blip r:embed="rId2"/>
            <a:srcRect l="27352" t="15988" r="26640" b="25283"/>
            <a:stretch/>
          </p:blipFill>
          <p:spPr>
            <a:xfrm>
              <a:off x="2194520" y="2698480"/>
              <a:ext cx="1992782" cy="2049379"/>
            </a:xfrm>
            <a:prstGeom prst="ellipse">
              <a:avLst/>
            </a:prstGeom>
          </p:spPr>
        </p:pic>
      </p:grpSp>
      <p:sp>
        <p:nvSpPr>
          <p:cNvPr id="77" name="TextBox 76" descr="n252 Fb Thu Huong Pham">
            <a:extLst>
              <a:ext uri="{FF2B5EF4-FFF2-40B4-BE49-F238E27FC236}">
                <a16:creationId xmlns:a16="http://schemas.microsoft.com/office/drawing/2014/main" id="{A47882A2-0814-43B4-93D3-0C3BC9C3F845}"/>
              </a:ext>
            </a:extLst>
          </p:cNvPr>
          <p:cNvSpPr txBox="1"/>
          <p:nvPr/>
        </p:nvSpPr>
        <p:spPr>
          <a:xfrm>
            <a:off x="71029" y="55270"/>
            <a:ext cx="2934458" cy="646331"/>
          </a:xfrm>
          <a:prstGeom prst="rect">
            <a:avLst/>
          </a:prstGeom>
          <a:noFill/>
        </p:spPr>
        <p:txBody>
          <a:bodyPr wrap="square" rtlCol="0">
            <a:spAutoFit/>
          </a:bodyPr>
          <a:lstStyle/>
          <a:p>
            <a:r>
              <a:rPr lang="en-US" altLang="ko-KR" sz="3600" b="1" dirty="0">
                <a:solidFill>
                  <a:srgbClr val="FF0000"/>
                </a:solidFill>
                <a:latin typeface="Cambria" panose="02040503050406030204" pitchFamily="18" charset="0"/>
                <a:ea typeface="Cambria" panose="02040503050406030204" pitchFamily="18" charset="0"/>
                <a:cs typeface="Arial" panose="020B0604020202020204" pitchFamily="34" charset="0"/>
              </a:rPr>
              <a:t>EM CÓ BIẾT?</a:t>
            </a:r>
            <a:endParaRPr lang="ko-KR" altLang="en-US" sz="3600" b="1" dirty="0">
              <a:solidFill>
                <a:srgbClr val="FF0000"/>
              </a:solidFill>
              <a:latin typeface="Cambria" panose="02040503050406030204" pitchFamily="18" charset="0"/>
              <a:cs typeface="Arial" panose="020B0604020202020204" pitchFamily="34" charset="0"/>
            </a:endParaRPr>
          </a:p>
        </p:txBody>
      </p:sp>
      <p:pic>
        <p:nvPicPr>
          <p:cNvPr id="6" name="Picture 5" descr="n252 Fb Thu Huong Pham">
            <a:extLst>
              <a:ext uri="{FF2B5EF4-FFF2-40B4-BE49-F238E27FC236}">
                <a16:creationId xmlns:a16="http://schemas.microsoft.com/office/drawing/2014/main" id="{DE4D1270-F4C7-4245-B986-9A900F72CCA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2695786" y="2974776"/>
            <a:ext cx="2755046" cy="3436918"/>
          </a:xfrm>
          <a:prstGeom prst="rect">
            <a:avLst/>
          </a:prstGeom>
        </p:spPr>
      </p:pic>
    </p:spTree>
    <p:extLst>
      <p:ext uri="{BB962C8B-B14F-4D97-AF65-F5344CB8AC3E}">
        <p14:creationId xmlns:p14="http://schemas.microsoft.com/office/powerpoint/2010/main" val="1242544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barn(inVertical)">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randombar(horizontal)">
                                      <p:cBhvr>
                                        <p:cTn id="15" dur="500"/>
                                        <p:tgtEl>
                                          <p:spTgt spid="7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randombar(horizontal)">
                                      <p:cBhvr>
                                        <p:cTn id="1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4" name="Group 4" descr="n252 Fb Thu Huong Pham"/>
          <p:cNvGrpSpPr/>
          <p:nvPr/>
        </p:nvGrpSpPr>
        <p:grpSpPr>
          <a:xfrm>
            <a:off x="520262" y="268014"/>
            <a:ext cx="6790037" cy="5857029"/>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52 Fb Thu Huong Pham"/>
          <p:cNvSpPr txBox="1"/>
          <p:nvPr/>
        </p:nvSpPr>
        <p:spPr>
          <a:xfrm>
            <a:off x="1739219" y="548759"/>
            <a:ext cx="4503785" cy="403187"/>
          </a:xfrm>
          <a:prstGeom prst="rect">
            <a:avLst/>
          </a:prstGeom>
        </p:spPr>
        <p:txBody>
          <a:bodyPr wrap="square" lIns="0" tIns="0" rIns="0" bIns="0" rtlCol="0" anchor="t">
            <a:spAutoFit/>
          </a:bodyPr>
          <a:lstStyle/>
          <a:p>
            <a:pPr algn="ctr" defTabSz="609630" latinLnBrk="0">
              <a:lnSpc>
                <a:spcPts val="3080"/>
              </a:lnSpc>
              <a:spcBef>
                <a:spcPct val="0"/>
              </a:spcBef>
            </a:pPr>
            <a:r>
              <a:rPr lang="en-US" sz="3600" b="1" dirty="0">
                <a:solidFill>
                  <a:srgbClr val="FF0000"/>
                </a:solidFill>
                <a:latin typeface="Cambria" panose="02040503050406030204" pitchFamily="18" charset="0"/>
                <a:ea typeface="Cambria" panose="02040503050406030204" pitchFamily="18" charset="0"/>
              </a:rPr>
              <a:t>PHIẾU HỌC TẬP SỐ 1</a:t>
            </a:r>
          </a:p>
        </p:txBody>
      </p:sp>
      <p:grpSp>
        <p:nvGrpSpPr>
          <p:cNvPr id="8" name="Group 8" descr="n252 Fb Thu Huong Pham"/>
          <p:cNvGrpSpPr/>
          <p:nvPr/>
        </p:nvGrpSpPr>
        <p:grpSpPr>
          <a:xfrm>
            <a:off x="7576985" y="813219"/>
            <a:ext cx="4341746" cy="5231563"/>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52 Fb Thu Huong Pham"/>
          <p:cNvSpPr txBox="1"/>
          <p:nvPr/>
        </p:nvSpPr>
        <p:spPr>
          <a:xfrm>
            <a:off x="7817589" y="1067509"/>
            <a:ext cx="3423175" cy="397545"/>
          </a:xfrm>
          <a:prstGeom prst="rect">
            <a:avLst/>
          </a:prstGeom>
        </p:spPr>
        <p:txBody>
          <a:bodyPr wrap="square" lIns="0" tIns="0" rIns="0" bIns="0" rtlCol="0" anchor="t">
            <a:spAutoFit/>
          </a:bodyPr>
          <a:lstStyle/>
          <a:p>
            <a:pPr algn="ctr" defTabSz="609630" latinLnBrk="0">
              <a:lnSpc>
                <a:spcPts val="3080"/>
              </a:lnSpc>
              <a:spcBef>
                <a:spcPct val="0"/>
              </a:spcBef>
            </a:pPr>
            <a:r>
              <a:rPr lang="en-US" sz="2933" b="1" dirty="0">
                <a:solidFill>
                  <a:srgbClr val="FF0000"/>
                </a:solidFill>
                <a:latin typeface="Cambria" panose="02040503050406030204" pitchFamily="18" charset="0"/>
                <a:ea typeface="Cambria" panose="02040503050406030204" pitchFamily="18" charset="0"/>
              </a:rPr>
              <a:t>THẢO LUẬN NHÓM</a:t>
            </a:r>
          </a:p>
        </p:txBody>
      </p:sp>
      <p:sp>
        <p:nvSpPr>
          <p:cNvPr id="14" name="Freeform 14" descr="n252 Fb Thu Huong Pham"/>
          <p:cNvSpPr/>
          <p:nvPr/>
        </p:nvSpPr>
        <p:spPr>
          <a:xfrm>
            <a:off x="7647279" y="1708316"/>
            <a:ext cx="4214422" cy="3139808"/>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descr="n252 Fb Thu Huong Pham"/>
          <p:cNvSpPr txBox="1"/>
          <p:nvPr/>
        </p:nvSpPr>
        <p:spPr>
          <a:xfrm>
            <a:off x="7703568" y="1901238"/>
            <a:ext cx="4088578" cy="2954655"/>
          </a:xfrm>
          <a:prstGeom prst="rect">
            <a:avLst/>
          </a:prstGeom>
        </p:spPr>
        <p:txBody>
          <a:bodyPr wrap="square" lIns="0" tIns="0" rIns="0" bIns="0" rtlCol="0" anchor="t">
            <a:spAutoFit/>
          </a:bodyPr>
          <a:lstStyle/>
          <a:p>
            <a:pPr algn="just" defTabSz="1219261" latinLnBrk="0">
              <a:buClr>
                <a:srgbClr val="000000"/>
              </a:buClr>
              <a:defRPr/>
            </a:pP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Nghiên</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cứu</a:t>
            </a:r>
            <a:r>
              <a:rPr lang="en-US" sz="3200" kern="0" dirty="0">
                <a:solidFill>
                  <a:srgbClr val="000000"/>
                </a:solidFill>
                <a:latin typeface="Cambria" panose="02040503050406030204" pitchFamily="18" charset="0"/>
                <a:ea typeface="Cambria" panose="02040503050406030204" pitchFamily="18" charset="0"/>
                <a:cs typeface="Arial"/>
                <a:sym typeface="Arial"/>
              </a:rPr>
              <a:t> SGK </a:t>
            </a:r>
            <a:r>
              <a:rPr lang="en-US" sz="3200" kern="0" dirty="0" err="1">
                <a:solidFill>
                  <a:srgbClr val="000000"/>
                </a:solidFill>
                <a:latin typeface="Cambria" panose="02040503050406030204" pitchFamily="18" charset="0"/>
                <a:ea typeface="Cambria" panose="02040503050406030204" pitchFamily="18" charset="0"/>
                <a:cs typeface="Arial"/>
                <a:sym typeface="Arial"/>
              </a:rPr>
              <a:t>thảo</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luận</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nhóm</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và</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trả</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lời</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câu</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hỏi</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phiếu</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học</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tập</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số</a:t>
            </a:r>
            <a:r>
              <a:rPr lang="en-US" sz="3200" kern="0" dirty="0">
                <a:solidFill>
                  <a:srgbClr val="000000"/>
                </a:solidFill>
                <a:latin typeface="Cambria" panose="02040503050406030204" pitchFamily="18" charset="0"/>
                <a:ea typeface="Cambria" panose="02040503050406030204" pitchFamily="18" charset="0"/>
                <a:cs typeface="Arial"/>
                <a:sym typeface="Arial"/>
              </a:rPr>
              <a:t> 1</a:t>
            </a:r>
          </a:p>
          <a:p>
            <a:pPr algn="just" defTabSz="1219261" latinLnBrk="0">
              <a:buClr>
                <a:srgbClr val="000000"/>
              </a:buClr>
              <a:defRPr/>
            </a:pP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Thời</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gian</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thảo</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luận</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là</a:t>
            </a:r>
            <a:r>
              <a:rPr lang="en-US" sz="3200" kern="0" dirty="0">
                <a:solidFill>
                  <a:srgbClr val="000000"/>
                </a:solidFill>
                <a:latin typeface="Cambria" panose="02040503050406030204" pitchFamily="18" charset="0"/>
                <a:ea typeface="Cambria" panose="02040503050406030204" pitchFamily="18" charset="0"/>
                <a:cs typeface="Arial"/>
                <a:sym typeface="Arial"/>
              </a:rPr>
              <a:t> 5 </a:t>
            </a:r>
            <a:r>
              <a:rPr lang="en-US" sz="3200" kern="0" dirty="0" err="1">
                <a:solidFill>
                  <a:srgbClr val="000000"/>
                </a:solidFill>
                <a:latin typeface="Cambria" panose="02040503050406030204" pitchFamily="18" charset="0"/>
                <a:ea typeface="Cambria" panose="02040503050406030204" pitchFamily="18" charset="0"/>
                <a:cs typeface="Arial"/>
                <a:sym typeface="Arial"/>
              </a:rPr>
              <a:t>phút</a:t>
            </a:r>
            <a:endParaRPr lang="en-US" sz="32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8" name="AutoShape 18" descr="n252 Fb Thu Huong Pham"/>
          <p:cNvSpPr/>
          <p:nvPr/>
        </p:nvSpPr>
        <p:spPr>
          <a:xfrm>
            <a:off x="596639" y="1067509"/>
            <a:ext cx="6610625"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52 Fb Thu Huong Pham"/>
          <p:cNvSpPr/>
          <p:nvPr/>
        </p:nvSpPr>
        <p:spPr>
          <a:xfrm flipH="1" flipV="1">
            <a:off x="7817589" y="1530414"/>
            <a:ext cx="3891467" cy="12700"/>
          </a:xfrm>
          <a:prstGeom prst="line">
            <a:avLst/>
          </a:prstGeom>
          <a:ln w="38100" cap="flat">
            <a:solidFill>
              <a:srgbClr val="000000"/>
            </a:solidFill>
            <a:prstDash val="solid"/>
            <a:headEnd type="none" w="sm" len="sm"/>
            <a:tailEnd type="none" w="sm" len="sm"/>
          </a:ln>
        </p:spPr>
        <p:txBody>
          <a:bodyPr/>
          <a:lstStyle/>
          <a:p>
            <a:endParaRPr lang="en-US"/>
          </a:p>
        </p:txBody>
      </p:sp>
      <mc:AlternateContent xmlns:mc="http://schemas.openxmlformats.org/markup-compatibility/2006" xmlns:a14="http://schemas.microsoft.com/office/drawing/2010/main">
        <mc:Choice Requires="a14">
          <p:sp>
            <p:nvSpPr>
              <p:cNvPr id="22" name="TextBox 21" descr="n252 Fb Thu Huong Pham">
                <a:extLst>
                  <a:ext uri="{FF2B5EF4-FFF2-40B4-BE49-F238E27FC236}">
                    <a16:creationId xmlns:a16="http://schemas.microsoft.com/office/drawing/2014/main" id="{88ED4143-A04B-4133-946C-F7509BE494AA}"/>
                  </a:ext>
                </a:extLst>
              </p:cNvPr>
              <p:cNvSpPr txBox="1"/>
              <p:nvPr/>
            </p:nvSpPr>
            <p:spPr>
              <a:xfrm>
                <a:off x="596639" y="1234711"/>
                <a:ext cx="6610625" cy="3323987"/>
              </a:xfrm>
              <a:prstGeom prst="rect">
                <a:avLst/>
              </a:prstGeom>
              <a:noFill/>
            </p:spPr>
            <p:txBody>
              <a:bodyPr wrap="square">
                <a:spAutoFit/>
              </a:bodyPr>
              <a:lstStyle/>
              <a:p>
                <a:pPr algn="just" defTabSz="609630" latinLnBrk="0">
                  <a:lnSpc>
                    <a:spcPts val="3554"/>
                  </a:lnSpc>
                  <a:defRPr/>
                </a:pP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1. </a:t>
                </a:r>
                <a:r>
                  <a:rPr lang="en-US" sz="3200" b="1" dirty="0" err="1">
                    <a:solidFill>
                      <a:srgbClr val="002060"/>
                    </a:solidFill>
                    <a:latin typeface="Cambria" panose="02040503050406030204" pitchFamily="18" charset="0"/>
                    <a:ea typeface="Cambria" panose="02040503050406030204" pitchFamily="18" charset="0"/>
                  </a:rPr>
                  <a:t>Ứng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áp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nhau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khí</a:t>
                </a:r>
                <a:r>
                  <a:rPr lang="en-US" sz="3200" b="1" dirty="0">
                    <a:solidFill>
                      <a:srgbClr val="002060"/>
                    </a:solidFill>
                    <a:latin typeface="Cambria" panose="02040503050406030204" pitchFamily="18" charset="0"/>
                    <a:ea typeface="Cambria" panose="02040503050406030204" pitchFamily="18" charset="0"/>
                  </a:rPr>
                  <a:t>, ta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đẳng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áp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nhau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10.2 </a:t>
                </a:r>
                <a:r>
                  <a:rPr lang="vi-VN" sz="3200" b="1" dirty="0">
                    <a:solidFill>
                      <a:srgbClr val="002060"/>
                    </a:solidFill>
                    <a:latin typeface="Cambria" panose="02040503050406030204" pitchFamily="18" charset="0"/>
                    <a:ea typeface="Cambria" panose="02040503050406030204" pitchFamily="18" charset="0"/>
                  </a:rPr>
                  <a:t>vẽ hai đường đẳng áp của cùng một lượng khí ứng với hai áp suất</a:t>
                </a:r>
                <a:r>
                  <a:rPr lang="en-US" sz="32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sSub>
                      <m:sSubPr>
                        <m:ctrlPr>
                          <a:rPr lang="en-US" sz="3200" b="1" i="1" smtClean="0">
                            <a:solidFill>
                              <a:srgbClr val="002060"/>
                            </a:solidFill>
                            <a:latin typeface="Cambria Math" panose="02040503050406030204" pitchFamily="18" charset="0"/>
                            <a:ea typeface="Cambria" panose="02040503050406030204" pitchFamily="18" charset="0"/>
                          </a:rPr>
                        </m:ctrlPr>
                      </m:sSubPr>
                      <m:e>
                        <m:r>
                          <a:rPr lang="en-US" sz="3200" b="1" i="0" smtClean="0">
                            <a:solidFill>
                              <a:srgbClr val="002060"/>
                            </a:solidFill>
                            <a:latin typeface="Cambria Math" panose="02040503050406030204" pitchFamily="18" charset="0"/>
                            <a:ea typeface="Cambria" panose="02040503050406030204" pitchFamily="18" charset="0"/>
                          </a:rPr>
                          <m:t>𝐩</m:t>
                        </m:r>
                      </m:e>
                      <m:sub>
                        <m:r>
                          <a:rPr lang="en-US" sz="3200" b="1" i="0" smtClean="0">
                            <a:solidFill>
                              <a:srgbClr val="002060"/>
                            </a:solidFill>
                            <a:latin typeface="Cambria Math" panose="02040503050406030204" pitchFamily="18" charset="0"/>
                            <a:ea typeface="Cambria" panose="02040503050406030204" pitchFamily="18" charset="0"/>
                          </a:rPr>
                          <m:t>𝟏</m:t>
                        </m:r>
                      </m:sub>
                    </m:sSub>
                  </m:oMath>
                </a14:m>
                <a:r>
                  <a:rPr lang="en-US" sz="3200" b="1" dirty="0">
                    <a:solidFill>
                      <a:srgbClr val="002060"/>
                    </a:solidFill>
                    <a:latin typeface="Cambria" panose="02040503050406030204" pitchFamily="18" charset="0"/>
                    <a:ea typeface="Cambria" panose="02040503050406030204" pitchFamily="18" charset="0"/>
                  </a:rPr>
                  <a:t> và </a:t>
                </a:r>
                <a14:m>
                  <m:oMath xmlns:m="http://schemas.openxmlformats.org/officeDocument/2006/math">
                    <m:sSub>
                      <m:sSubPr>
                        <m:ctrlPr>
                          <a:rPr lang="en-US" sz="3200" b="1" i="1">
                            <a:solidFill>
                              <a:srgbClr val="002060"/>
                            </a:solidFill>
                            <a:latin typeface="Cambria Math" panose="02040503050406030204" pitchFamily="18" charset="0"/>
                            <a:ea typeface="Cambria" panose="02040503050406030204" pitchFamily="18" charset="0"/>
                          </a:rPr>
                        </m:ctrlPr>
                      </m:sSubPr>
                      <m:e>
                        <m:r>
                          <a:rPr lang="en-US" sz="3200" b="1">
                            <a:solidFill>
                              <a:srgbClr val="002060"/>
                            </a:solidFill>
                            <a:latin typeface="Cambria Math" panose="02040503050406030204" pitchFamily="18" charset="0"/>
                            <a:ea typeface="Cambria" panose="02040503050406030204" pitchFamily="18" charset="0"/>
                          </a:rPr>
                          <m:t>𝐩</m:t>
                        </m:r>
                      </m:e>
                      <m:sub>
                        <m:r>
                          <a:rPr lang="en-US" sz="3200" b="1" i="1" smtClean="0">
                            <a:solidFill>
                              <a:srgbClr val="002060"/>
                            </a:solidFill>
                            <a:latin typeface="Cambria Math" panose="02040503050406030204" pitchFamily="18" charset="0"/>
                            <a:ea typeface="Cambria" panose="02040503050406030204" pitchFamily="18" charset="0"/>
                          </a:rPr>
                          <m:t>𝟐</m:t>
                        </m:r>
                      </m:sub>
                    </m:sSub>
                  </m:oMath>
                </a14:m>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Hãy</a:t>
                </a:r>
                <a:r>
                  <a:rPr lang="en-US" sz="3200" b="1" dirty="0">
                    <a:solidFill>
                      <a:srgbClr val="002060"/>
                    </a:solidFill>
                    <a:latin typeface="Cambria" panose="02040503050406030204" pitchFamily="18" charset="0"/>
                    <a:ea typeface="Cambria" panose="02040503050406030204" pitchFamily="18" charset="0"/>
                  </a:rPr>
                  <a:t> so </a:t>
                </a:r>
                <a:r>
                  <a:rPr lang="en-US" sz="3200" b="1" dirty="0" err="1">
                    <a:solidFill>
                      <a:srgbClr val="002060"/>
                    </a:solidFill>
                    <a:latin typeface="Cambria" panose="02040503050406030204" pitchFamily="18" charset="0"/>
                    <a:ea typeface="Cambria" panose="02040503050406030204" pitchFamily="18" charset="0"/>
                  </a:rPr>
                  <a:t>sánh</a:t>
                </a:r>
                <a:r>
                  <a:rPr lang="en-US" sz="32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sSub>
                      <m:sSubPr>
                        <m:ctrlPr>
                          <a:rPr lang="en-US" sz="3200" b="1" i="1">
                            <a:solidFill>
                              <a:srgbClr val="002060"/>
                            </a:solidFill>
                            <a:latin typeface="Cambria Math" panose="02040503050406030204" pitchFamily="18" charset="0"/>
                            <a:ea typeface="Cambria" panose="02040503050406030204" pitchFamily="18" charset="0"/>
                          </a:rPr>
                        </m:ctrlPr>
                      </m:sSubPr>
                      <m:e>
                        <m:r>
                          <a:rPr lang="en-US" sz="3200" b="1">
                            <a:solidFill>
                              <a:srgbClr val="002060"/>
                            </a:solidFill>
                            <a:latin typeface="Cambria Math" panose="02040503050406030204" pitchFamily="18" charset="0"/>
                            <a:ea typeface="Cambria" panose="02040503050406030204" pitchFamily="18" charset="0"/>
                          </a:rPr>
                          <m:t>𝐩</m:t>
                        </m:r>
                      </m:e>
                      <m:sub>
                        <m:r>
                          <a:rPr lang="en-US" sz="3200" b="1">
                            <a:solidFill>
                              <a:srgbClr val="002060"/>
                            </a:solidFill>
                            <a:latin typeface="Cambria Math" panose="02040503050406030204" pitchFamily="18" charset="0"/>
                            <a:ea typeface="Cambria" panose="02040503050406030204" pitchFamily="18" charset="0"/>
                          </a:rPr>
                          <m:t>𝟏</m:t>
                        </m:r>
                      </m:sub>
                    </m:sSub>
                  </m:oMath>
                </a14:m>
                <a:r>
                  <a:rPr lang="en-US" sz="3200" b="1" dirty="0">
                    <a:solidFill>
                      <a:srgbClr val="002060"/>
                    </a:solidFill>
                    <a:latin typeface="Cambria" panose="02040503050406030204" pitchFamily="18" charset="0"/>
                    <a:ea typeface="Cambria" panose="02040503050406030204" pitchFamily="18" charset="0"/>
                  </a:rPr>
                  <a:t> và </a:t>
                </a:r>
                <a14:m>
                  <m:oMath xmlns:m="http://schemas.openxmlformats.org/officeDocument/2006/math">
                    <m:sSub>
                      <m:sSubPr>
                        <m:ctrlPr>
                          <a:rPr lang="en-US" sz="3200" b="1" i="1">
                            <a:solidFill>
                              <a:srgbClr val="002060"/>
                            </a:solidFill>
                            <a:latin typeface="Cambria Math" panose="02040503050406030204" pitchFamily="18" charset="0"/>
                            <a:ea typeface="Cambria" panose="02040503050406030204" pitchFamily="18" charset="0"/>
                          </a:rPr>
                        </m:ctrlPr>
                      </m:sSubPr>
                      <m:e>
                        <m:r>
                          <a:rPr lang="en-US" sz="3200" b="1">
                            <a:solidFill>
                              <a:srgbClr val="002060"/>
                            </a:solidFill>
                            <a:latin typeface="Cambria Math" panose="02040503050406030204" pitchFamily="18" charset="0"/>
                            <a:ea typeface="Cambria" panose="02040503050406030204" pitchFamily="18" charset="0"/>
                          </a:rPr>
                          <m:t>𝐩</m:t>
                        </m:r>
                      </m:e>
                      <m:sub>
                        <m:r>
                          <a:rPr lang="en-US" sz="3200" b="1" i="1">
                            <a:solidFill>
                              <a:srgbClr val="002060"/>
                            </a:solidFill>
                            <a:latin typeface="Cambria Math" panose="02040503050406030204" pitchFamily="18" charset="0"/>
                            <a:ea typeface="Cambria" panose="02040503050406030204" pitchFamily="18" charset="0"/>
                          </a:rPr>
                          <m:t>𝟐</m:t>
                        </m:r>
                      </m:sub>
                    </m:sSub>
                  </m:oMath>
                </a14:m>
                <a:r>
                  <a:rPr lang="en-US" sz="3200" b="1" dirty="0">
                    <a:solidFill>
                      <a:srgbClr val="002060"/>
                    </a:solidFill>
                    <a:latin typeface="Cambria" panose="02040503050406030204" pitchFamily="18" charset="0"/>
                    <a:ea typeface="Cambria" panose="02040503050406030204" pitchFamily="18" charset="0"/>
                  </a:rPr>
                  <a:t> </a:t>
                </a:r>
              </a:p>
            </p:txBody>
          </p:sp>
        </mc:Choice>
        <mc:Fallback xmlns="">
          <p:sp>
            <p:nvSpPr>
              <p:cNvPr id="22" name="TextBox 21" descr="n252 Fb Thu Huong Pham">
                <a:extLst>
                  <a:ext uri="{FF2B5EF4-FFF2-40B4-BE49-F238E27FC236}">
                    <a16:creationId xmlns:a16="http://schemas.microsoft.com/office/drawing/2014/main" id="{88ED4143-A04B-4133-946C-F7509BE494AA}"/>
                  </a:ext>
                </a:extLst>
              </p:cNvPr>
              <p:cNvSpPr txBox="1">
                <a:spLocks noRot="1" noChangeAspect="1" noMove="1" noResize="1" noEditPoints="1" noAdjustHandles="1" noChangeArrowheads="1" noChangeShapeType="1" noTextEdit="1"/>
              </p:cNvSpPr>
              <p:nvPr/>
            </p:nvSpPr>
            <p:spPr>
              <a:xfrm>
                <a:off x="596639" y="1234711"/>
                <a:ext cx="6610625" cy="3323987"/>
              </a:xfrm>
              <a:prstGeom prst="rect">
                <a:avLst/>
              </a:prstGeom>
              <a:blipFill>
                <a:blip r:embed="rId6"/>
                <a:stretch>
                  <a:fillRect l="-2399" t="-3303" r="-2306" b="-5138"/>
                </a:stretch>
              </a:blipFill>
            </p:spPr>
            <p:txBody>
              <a:bodyPr/>
              <a:lstStyle/>
              <a:p>
                <a:r>
                  <a:rPr lang="en-US">
                    <a:noFill/>
                  </a:rPr>
                  <a:t> </a:t>
                </a:r>
              </a:p>
            </p:txBody>
          </p:sp>
        </mc:Fallback>
      </mc:AlternateContent>
      <p:sp>
        <p:nvSpPr>
          <p:cNvPr id="23" name="TextBox 11" descr="n252 Fb Thu Huong Pham">
            <a:extLst>
              <a:ext uri="{FF2B5EF4-FFF2-40B4-BE49-F238E27FC236}">
                <a16:creationId xmlns:a16="http://schemas.microsoft.com/office/drawing/2014/main" id="{B18F95C2-7E74-44F7-A586-85240FDB3D3E}"/>
              </a:ext>
            </a:extLst>
          </p:cNvPr>
          <p:cNvSpPr txBox="1"/>
          <p:nvPr/>
        </p:nvSpPr>
        <p:spPr>
          <a:xfrm>
            <a:off x="685519" y="4699959"/>
            <a:ext cx="6521746" cy="923330"/>
          </a:xfrm>
          <a:prstGeom prst="rect">
            <a:avLst/>
          </a:prstGeom>
        </p:spPr>
        <p:txBody>
          <a:bodyPr wrap="square" lIns="0" tIns="0" rIns="0" bIns="0" rtlCol="0" anchor="t">
            <a:spAutoFit/>
          </a:bodyPr>
          <a:lstStyle/>
          <a:p>
            <a:pPr algn="just" defTabSz="609630" latinLnBrk="0">
              <a:lnSpc>
                <a:spcPts val="3554"/>
              </a:lnSpc>
              <a:defRPr/>
            </a:pP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2. </a:t>
            </a:r>
            <a:r>
              <a:rPr lang="en-US" sz="3200" b="1" dirty="0" err="1">
                <a:solidFill>
                  <a:srgbClr val="002060"/>
                </a:solidFill>
                <a:latin typeface="Cambria" panose="02040503050406030204" pitchFamily="18" charset="0"/>
                <a:ea typeface="Cambria" panose="02040503050406030204" pitchFamily="18" charset="0"/>
              </a:rPr>
              <a:t>Hãy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ứng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định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luật</a:t>
            </a:r>
            <a:r>
              <a:rPr lang="en-US" sz="3200" b="1" dirty="0">
                <a:solidFill>
                  <a:srgbClr val="002060"/>
                </a:solidFill>
                <a:latin typeface="Cambria" panose="02040503050406030204" pitchFamily="18" charset="0"/>
                <a:ea typeface="Cambria" panose="02040503050406030204" pitchFamily="18" charset="0"/>
              </a:rPr>
              <a:t> Charles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sống</a:t>
            </a:r>
            <a:r>
              <a:rPr lang="en-US" sz="3200" b="1" dirty="0">
                <a:solidFill>
                  <a:srgbClr val="002060"/>
                </a:solidFill>
                <a:latin typeface="Cambria" panose="02040503050406030204" pitchFamily="18" charset="0"/>
                <a:ea typeface="Cambria" panose="02040503050406030204" pitchFamily="18" charset="0"/>
              </a:rPr>
              <a:t>.</a:t>
            </a:r>
          </a:p>
        </p:txBody>
      </p:sp>
      <p:pic>
        <p:nvPicPr>
          <p:cNvPr id="2" name="đồng hồ 5 phút" descr="n252 Fb Thu Huong Pham">
            <a:hlinkClick r:id="" action="ppaction://media"/>
            <a:extLst>
              <a:ext uri="{FF2B5EF4-FFF2-40B4-BE49-F238E27FC236}">
                <a16:creationId xmlns:a16="http://schemas.microsoft.com/office/drawing/2014/main" id="{C955BD0B-6B79-4D6B-8879-A49C26EEE2D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11812" y="4921865"/>
            <a:ext cx="1837579" cy="1033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52 Fb Thu Huong Pham">
            <a:extLst>
              <a:ext uri="{FF2B5EF4-FFF2-40B4-BE49-F238E27FC236}">
                <a16:creationId xmlns:a16="http://schemas.microsoft.com/office/drawing/2014/main" id="{0F2FDF1B-B2DB-45EC-48C4-3BB0D882F1F6}"/>
              </a:ext>
            </a:extLst>
          </p:cNvPr>
          <p:cNvSpPr txBox="1"/>
          <p:nvPr/>
        </p:nvSpPr>
        <p:spPr>
          <a:xfrm>
            <a:off x="469474" y="2869714"/>
            <a:ext cx="5485651" cy="369332"/>
          </a:xfrm>
          <a:prstGeom prst="rect">
            <a:avLst/>
          </a:prstGeom>
          <a:solidFill>
            <a:schemeClr val="bg1"/>
          </a:solidFill>
        </p:spPr>
        <p:txBody>
          <a:bodyPr wrap="square"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descr="n252 Fb Thu Huong Pham">
            <a:extLst>
              <a:ext uri="{FF2B5EF4-FFF2-40B4-BE49-F238E27FC236}">
                <a16:creationId xmlns:a16="http://schemas.microsoft.com/office/drawing/2014/main" id="{3CDE71C2-4F23-0E39-6BEA-5DA219CB1E20}"/>
              </a:ext>
            </a:extLst>
          </p:cNvPr>
          <p:cNvSpPr txBox="1"/>
          <p:nvPr/>
        </p:nvSpPr>
        <p:spPr>
          <a:xfrm>
            <a:off x="763708" y="2803347"/>
            <a:ext cx="4759884" cy="3108543"/>
          </a:xfrm>
          <a:prstGeom prst="rect">
            <a:avLst/>
          </a:prstGeom>
          <a:solidFill>
            <a:schemeClr val="accent5">
              <a:lumMod val="20000"/>
              <a:lumOff val="80000"/>
            </a:schemeClr>
          </a:solid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Khi trời lạnh, nhiệt độ môi trường giảm, theo định luật Charles, khi nhiệt độ giảm, thể tích khí cũng giảm.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Do đó, khí trong bóng bay co lại, khiến bóng bay cũng co lại.</a:t>
            </a:r>
          </a:p>
        </p:txBody>
      </p:sp>
      <p:sp>
        <p:nvSpPr>
          <p:cNvPr id="9" name="TextBox 8" descr="n252 Fb Thu Huong Pham">
            <a:extLst>
              <a:ext uri="{FF2B5EF4-FFF2-40B4-BE49-F238E27FC236}">
                <a16:creationId xmlns:a16="http://schemas.microsoft.com/office/drawing/2014/main" id="{78C6EEA5-4AA7-C8F4-FB6B-CDF70C8CD389}"/>
              </a:ext>
            </a:extLst>
          </p:cNvPr>
          <p:cNvSpPr txBox="1"/>
          <p:nvPr/>
        </p:nvSpPr>
        <p:spPr>
          <a:xfrm>
            <a:off x="785646" y="932772"/>
            <a:ext cx="10510345" cy="520207"/>
          </a:xfrm>
          <a:prstGeom prst="rect">
            <a:avLst/>
          </a:prstGeom>
          <a:solidFill>
            <a:schemeClr val="accent6">
              <a:lumMod val="40000"/>
              <a:lumOff val="60000"/>
            </a:schemeClr>
          </a:solidFill>
        </p:spPr>
        <p:txBody>
          <a:bodyPr wrap="square">
            <a:spAutoFit/>
          </a:bodyPr>
          <a:lstStyle/>
          <a:p>
            <a:pPr marL="0" marR="0" lvl="0" indent="0" algn="just" defTabSz="609630" rtl="0" eaLnBrk="1" fontAlgn="auto" latinLnBrk="0" hangingPunct="1">
              <a:lnSpc>
                <a:spcPts val="3554"/>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Hãy tìm ví dụ về ứng dụng định luật Charles trong đời sống.</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7" descr="n252 Fb Thu Huong Pham">
            <a:extLst>
              <a:ext uri="{FF2B5EF4-FFF2-40B4-BE49-F238E27FC236}">
                <a16:creationId xmlns:a16="http://schemas.microsoft.com/office/drawing/2014/main" id="{973890A6-1033-2DF9-9AA2-86394FB23D39}"/>
              </a:ext>
            </a:extLst>
          </p:cNvPr>
          <p:cNvSpPr txBox="1"/>
          <p:nvPr/>
        </p:nvSpPr>
        <p:spPr>
          <a:xfrm>
            <a:off x="3962157" y="233443"/>
            <a:ext cx="4503785" cy="403187"/>
          </a:xfrm>
          <a:prstGeom prst="rect">
            <a:avLst/>
          </a:prstGeom>
        </p:spPr>
        <p:txBody>
          <a:bodyPr wrap="square" lIns="0" tIns="0" rIns="0" bIns="0" rtlCol="0" anchor="t">
            <a:spAutoFit/>
          </a:bodyPr>
          <a:lstStyle/>
          <a:p>
            <a:pPr marL="0" marR="0" lvl="0" indent="0" algn="ctr" defTabSz="609630" rtl="0" eaLnBrk="1" fontAlgn="auto" latinLnBrk="0" hangingPunct="1">
              <a:lnSpc>
                <a:spcPts val="308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PHIẾU HỌC TẬP SỐ 1</a:t>
            </a:r>
          </a:p>
        </p:txBody>
      </p:sp>
    </p:spTree>
    <p:extLst>
      <p:ext uri="{BB962C8B-B14F-4D97-AF65-F5344CB8AC3E}">
        <p14:creationId xmlns:p14="http://schemas.microsoft.com/office/powerpoint/2010/main" val="2307772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18" name="Freeform 18" descr="n252 Fb Thu Huong Pham"/>
          <p:cNvSpPr/>
          <p:nvPr/>
        </p:nvSpPr>
        <p:spPr>
          <a:xfrm rot="-1568932">
            <a:off x="4338669" y="5898741"/>
            <a:ext cx="762891" cy="1093750"/>
          </a:xfrm>
          <a:custGeom>
            <a:avLst/>
            <a:gdLst/>
            <a:ahLst/>
            <a:cxnLst/>
            <a:rect l="l" t="t" r="r" b="b"/>
            <a:pathLst>
              <a:path w="1144336" h="1640625">
                <a:moveTo>
                  <a:pt x="0" y="0"/>
                </a:moveTo>
                <a:lnTo>
                  <a:pt x="1144337" y="0"/>
                </a:lnTo>
                <a:lnTo>
                  <a:pt x="1144337" y="1640626"/>
                </a:lnTo>
                <a:lnTo>
                  <a:pt x="0" y="1640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descr="n252 Fb Thu Huong Pham"/>
          <p:cNvSpPr/>
          <p:nvPr/>
        </p:nvSpPr>
        <p:spPr>
          <a:xfrm rot="5027046">
            <a:off x="11089309" y="698293"/>
            <a:ext cx="1009419" cy="919489"/>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 Box 9" descr="n252 Fb Thu Huong Pham">
            <a:extLst>
              <a:ext uri="{FF2B5EF4-FFF2-40B4-BE49-F238E27FC236}">
                <a16:creationId xmlns:a16="http://schemas.microsoft.com/office/drawing/2014/main" id="{DCE42299-7462-4D75-9C93-59304327AE16}"/>
              </a:ext>
            </a:extLst>
          </p:cNvPr>
          <p:cNvSpPr txBox="1">
            <a:spLocks noChangeArrowheads="1"/>
          </p:cNvSpPr>
          <p:nvPr/>
        </p:nvSpPr>
        <p:spPr bwMode="auto">
          <a:xfrm>
            <a:off x="484545" y="837318"/>
            <a:ext cx="8777281" cy="685701"/>
          </a:xfrm>
          <a:prstGeom prst="rect">
            <a:avLst/>
          </a:prstGeom>
          <a:solidFill>
            <a:schemeClr val="bg1">
              <a:lumMod val="95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09630" eaLnBrk="1" latinLnBrk="0" hangingPunct="1">
              <a:lnSpc>
                <a:spcPct val="150000"/>
              </a:lnSpc>
              <a:spcBef>
                <a:spcPct val="50000"/>
              </a:spcBef>
              <a:defRPr/>
            </a:pPr>
            <a:r>
              <a:rPr lang="en-US" alt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2933" b="1" dirty="0" err="1">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Dụng</a:t>
            </a:r>
            <a:r>
              <a:rPr lang="en-US" alt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2933" b="1" dirty="0" err="1">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cụ</a:t>
            </a:r>
            <a:r>
              <a:rPr lang="en-US" alt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a:t>
            </a:r>
          </a:p>
        </p:txBody>
      </p:sp>
      <p:sp>
        <p:nvSpPr>
          <p:cNvPr id="14" name="TextBox 13" descr="n252 Fb Thu Huong Pham">
            <a:extLst>
              <a:ext uri="{FF2B5EF4-FFF2-40B4-BE49-F238E27FC236}">
                <a16:creationId xmlns:a16="http://schemas.microsoft.com/office/drawing/2014/main" id="{751D3B0C-375E-4DFD-A52F-6FBC347EBCD0}"/>
              </a:ext>
            </a:extLst>
          </p:cNvPr>
          <p:cNvSpPr txBox="1"/>
          <p:nvPr/>
        </p:nvSpPr>
        <p:spPr>
          <a:xfrm>
            <a:off x="477860" y="1513062"/>
            <a:ext cx="5783334" cy="995016"/>
          </a:xfrm>
          <a:prstGeom prst="rect">
            <a:avLst/>
          </a:prstGeom>
          <a:solidFill>
            <a:schemeClr val="bg1">
              <a:lumMod val="95000"/>
            </a:schemeClr>
          </a:solidFill>
        </p:spPr>
        <p:txBody>
          <a:bodyPr wrap="square" rtlCol="0">
            <a:spAutoFit/>
          </a:bodyPr>
          <a:lstStyle/>
          <a:p>
            <a:pPr defTabSz="609630" latinLnBrk="0">
              <a:defRPr/>
            </a:pPr>
            <a:r>
              <a:rPr lang="en-US" sz="2933" dirty="0">
                <a:solidFill>
                  <a:srgbClr val="043F6D">
                    <a:lumMod val="50000"/>
                  </a:srgbClr>
                </a:solidFill>
                <a:latin typeface="Cambria" panose="02040503050406030204" pitchFamily="18" charset="0"/>
                <a:ea typeface="Cambria" panose="02040503050406030204" pitchFamily="18" charset="0"/>
              </a:rPr>
              <a:t>- Xi </a:t>
            </a:r>
            <a:r>
              <a:rPr lang="en-US" sz="2933" dirty="0" err="1">
                <a:solidFill>
                  <a:srgbClr val="043F6D">
                    <a:lumMod val="50000"/>
                  </a:srgbClr>
                </a:solidFill>
                <a:latin typeface="Cambria" panose="02040503050406030204" pitchFamily="18" charset="0"/>
                <a:ea typeface="Cambria" panose="02040503050406030204" pitchFamily="18" charset="0"/>
              </a:rPr>
              <a:t>lanh</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thủy</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tinh</a:t>
            </a:r>
            <a:r>
              <a:rPr lang="en-US" sz="2933" dirty="0">
                <a:solidFill>
                  <a:srgbClr val="043F6D">
                    <a:lumMod val="50000"/>
                  </a:srgbClr>
                </a:solidFill>
                <a:latin typeface="Cambria" panose="02040503050406030204" pitchFamily="18" charset="0"/>
                <a:ea typeface="Cambria" panose="02040503050406030204" pitchFamily="18" charset="0"/>
              </a:rPr>
              <a:t> dung </a:t>
            </a:r>
            <a:r>
              <a:rPr lang="en-US" sz="2933" dirty="0" err="1">
                <a:solidFill>
                  <a:srgbClr val="043F6D">
                    <a:lumMod val="50000"/>
                  </a:srgbClr>
                </a:solidFill>
                <a:latin typeface="Cambria" panose="02040503050406030204" pitchFamily="18" charset="0"/>
                <a:ea typeface="Cambria" panose="02040503050406030204" pitchFamily="18" charset="0"/>
              </a:rPr>
              <a:t>tích</a:t>
            </a:r>
            <a:r>
              <a:rPr lang="en-US" sz="2933" dirty="0">
                <a:solidFill>
                  <a:srgbClr val="043F6D">
                    <a:lumMod val="50000"/>
                  </a:srgbClr>
                </a:solidFill>
                <a:latin typeface="Cambria" panose="02040503050406030204" pitchFamily="18" charset="0"/>
                <a:ea typeface="Cambria" panose="02040503050406030204" pitchFamily="18" charset="0"/>
              </a:rPr>
              <a:t> 50 ml, </a:t>
            </a:r>
            <a:r>
              <a:rPr lang="en-US" sz="2933" dirty="0" err="1">
                <a:solidFill>
                  <a:srgbClr val="043F6D">
                    <a:lumMod val="50000"/>
                  </a:srgbClr>
                </a:solidFill>
                <a:latin typeface="Cambria" panose="02040503050406030204" pitchFamily="18" charset="0"/>
                <a:ea typeface="Cambria" panose="02040503050406030204" pitchFamily="18" charset="0"/>
              </a:rPr>
              <a:t>có</a:t>
            </a:r>
            <a:r>
              <a:rPr lang="en-US" sz="2933" dirty="0">
                <a:solidFill>
                  <a:srgbClr val="043F6D">
                    <a:lumMod val="50000"/>
                  </a:srgbClr>
                </a:solidFill>
                <a:latin typeface="Cambria" panose="02040503050406030204" pitchFamily="18" charset="0"/>
                <a:ea typeface="Cambria" panose="02040503050406030204" pitchFamily="18" charset="0"/>
              </a:rPr>
              <a:t> ĐCNN 1ml</a:t>
            </a:r>
          </a:p>
        </p:txBody>
      </p:sp>
      <p:sp>
        <p:nvSpPr>
          <p:cNvPr id="15" name="TextBox 14" descr="n252 Fb Thu Huong Pham">
            <a:extLst>
              <a:ext uri="{FF2B5EF4-FFF2-40B4-BE49-F238E27FC236}">
                <a16:creationId xmlns:a16="http://schemas.microsoft.com/office/drawing/2014/main" id="{AA055728-D98C-4E42-8E2E-6C542F0BBBD4}"/>
              </a:ext>
            </a:extLst>
          </p:cNvPr>
          <p:cNvSpPr txBox="1"/>
          <p:nvPr/>
        </p:nvSpPr>
        <p:spPr>
          <a:xfrm>
            <a:off x="477859" y="2507403"/>
            <a:ext cx="5783335" cy="543675"/>
          </a:xfrm>
          <a:prstGeom prst="rect">
            <a:avLst/>
          </a:prstGeom>
          <a:solidFill>
            <a:schemeClr val="bg1">
              <a:lumMod val="95000"/>
            </a:schemeClr>
          </a:solidFill>
        </p:spPr>
        <p:txBody>
          <a:bodyPr wrap="square" rtlCol="0">
            <a:spAutoFit/>
          </a:bodyPr>
          <a:lstStyle/>
          <a:p>
            <a:pPr defTabSz="609630" latinLnBrk="0">
              <a:defRPr/>
            </a:pP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Nhiệt</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kế</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điện</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tử</a:t>
            </a:r>
            <a:endParaRPr lang="en-US" sz="2933" dirty="0">
              <a:solidFill>
                <a:srgbClr val="043F6D">
                  <a:lumMod val="50000"/>
                </a:srgbClr>
              </a:solidFill>
              <a:latin typeface="Cambria" panose="02040503050406030204" pitchFamily="18" charset="0"/>
              <a:ea typeface="Cambria" panose="02040503050406030204" pitchFamily="18" charset="0"/>
            </a:endParaRPr>
          </a:p>
        </p:txBody>
      </p:sp>
      <p:sp>
        <p:nvSpPr>
          <p:cNvPr id="16" name="TextBox 15" descr="n252 Fb Thu Huong Pham">
            <a:extLst>
              <a:ext uri="{FF2B5EF4-FFF2-40B4-BE49-F238E27FC236}">
                <a16:creationId xmlns:a16="http://schemas.microsoft.com/office/drawing/2014/main" id="{3FF3678D-8625-4B40-9B4E-B7C6E338A10A}"/>
              </a:ext>
            </a:extLst>
          </p:cNvPr>
          <p:cNvSpPr txBox="1"/>
          <p:nvPr/>
        </p:nvSpPr>
        <p:spPr>
          <a:xfrm>
            <a:off x="477859" y="3060639"/>
            <a:ext cx="5756595" cy="543675"/>
          </a:xfrm>
          <a:prstGeom prst="rect">
            <a:avLst/>
          </a:prstGeom>
          <a:solidFill>
            <a:schemeClr val="bg1">
              <a:lumMod val="95000"/>
            </a:schemeClr>
          </a:solidFill>
        </p:spPr>
        <p:txBody>
          <a:bodyPr wrap="square" rtlCol="0">
            <a:spAutoFit/>
          </a:bodyPr>
          <a:lstStyle/>
          <a:p>
            <a:pPr defTabSz="609630" latinLnBrk="0">
              <a:defRPr/>
            </a:pPr>
            <a:r>
              <a:rPr lang="en-US" sz="2933" dirty="0">
                <a:solidFill>
                  <a:srgbClr val="043F6D">
                    <a:lumMod val="50000"/>
                  </a:srgbClr>
                </a:solidFill>
                <a:latin typeface="Cambria" panose="02040503050406030204" pitchFamily="18" charset="0"/>
                <a:ea typeface="Cambria" panose="02040503050406030204" pitchFamily="18" charset="0"/>
              </a:rPr>
              <a:t>- Ba </a:t>
            </a:r>
            <a:r>
              <a:rPr lang="en-US" sz="2933" dirty="0" err="1">
                <a:solidFill>
                  <a:srgbClr val="043F6D">
                    <a:lumMod val="50000"/>
                  </a:srgbClr>
                </a:solidFill>
                <a:latin typeface="Cambria" panose="02040503050406030204" pitchFamily="18" charset="0"/>
                <a:ea typeface="Cambria" panose="02040503050406030204" pitchFamily="18" charset="0"/>
              </a:rPr>
              <a:t>cốc</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thủy</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tinh</a:t>
            </a:r>
            <a:endParaRPr lang="en-US" sz="2933" dirty="0">
              <a:solidFill>
                <a:srgbClr val="043F6D">
                  <a:lumMod val="50000"/>
                </a:srgbClr>
              </a:solidFill>
              <a:latin typeface="Cambria" panose="02040503050406030204" pitchFamily="18" charset="0"/>
              <a:ea typeface="Cambria" panose="02040503050406030204" pitchFamily="18" charset="0"/>
            </a:endParaRPr>
          </a:p>
        </p:txBody>
      </p:sp>
      <p:sp>
        <p:nvSpPr>
          <p:cNvPr id="21" name="TextBox 20" descr="n252 Fb Thu Huong Pham">
            <a:extLst>
              <a:ext uri="{FF2B5EF4-FFF2-40B4-BE49-F238E27FC236}">
                <a16:creationId xmlns:a16="http://schemas.microsoft.com/office/drawing/2014/main" id="{8F7ECC62-F28C-4CB7-8478-43EE76A941ED}"/>
              </a:ext>
            </a:extLst>
          </p:cNvPr>
          <p:cNvSpPr txBox="1"/>
          <p:nvPr/>
        </p:nvSpPr>
        <p:spPr>
          <a:xfrm>
            <a:off x="477860" y="3563491"/>
            <a:ext cx="5706542" cy="995016"/>
          </a:xfrm>
          <a:prstGeom prst="rect">
            <a:avLst/>
          </a:prstGeom>
          <a:solidFill>
            <a:schemeClr val="bg1">
              <a:lumMod val="95000"/>
            </a:schemeClr>
          </a:solidFill>
        </p:spPr>
        <p:txBody>
          <a:bodyPr wrap="square" rtlCol="0">
            <a:spAutoFit/>
          </a:bodyPr>
          <a:lstStyle/>
          <a:p>
            <a:pPr defTabSz="609630" latinLnBrk="0">
              <a:defRPr/>
            </a:pP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Nút</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cao</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su</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để</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bịt</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đầu</a:t>
            </a:r>
            <a:r>
              <a:rPr lang="en-US" sz="2933" dirty="0">
                <a:solidFill>
                  <a:srgbClr val="043F6D">
                    <a:lumMod val="50000"/>
                  </a:srgbClr>
                </a:solidFill>
                <a:latin typeface="Cambria" panose="02040503050406030204" pitchFamily="18" charset="0"/>
                <a:ea typeface="Cambria" panose="02040503050406030204" pitchFamily="18" charset="0"/>
              </a:rPr>
              <a:t> ra </a:t>
            </a:r>
            <a:r>
              <a:rPr lang="en-US" sz="2933" dirty="0" err="1">
                <a:solidFill>
                  <a:srgbClr val="043F6D">
                    <a:lumMod val="50000"/>
                  </a:srgbClr>
                </a:solidFill>
                <a:latin typeface="Cambria" panose="02040503050406030204" pitchFamily="18" charset="0"/>
                <a:ea typeface="Cambria" panose="02040503050406030204" pitchFamily="18" charset="0"/>
              </a:rPr>
              <a:t>của</a:t>
            </a:r>
            <a:r>
              <a:rPr lang="en-US" sz="2933" dirty="0">
                <a:solidFill>
                  <a:srgbClr val="043F6D">
                    <a:lumMod val="50000"/>
                  </a:srgbClr>
                </a:solidFill>
                <a:latin typeface="Cambria" panose="02040503050406030204" pitchFamily="18" charset="0"/>
                <a:ea typeface="Cambria" panose="02040503050406030204" pitchFamily="18" charset="0"/>
              </a:rPr>
              <a:t> xi </a:t>
            </a:r>
            <a:r>
              <a:rPr lang="en-US" sz="2933" dirty="0" err="1">
                <a:solidFill>
                  <a:srgbClr val="043F6D">
                    <a:lumMod val="50000"/>
                  </a:srgbClr>
                </a:solidFill>
                <a:latin typeface="Cambria" panose="02040503050406030204" pitchFamily="18" charset="0"/>
                <a:ea typeface="Cambria" panose="02040503050406030204" pitchFamily="18" charset="0"/>
              </a:rPr>
              <a:t>lanh</a:t>
            </a:r>
            <a:endParaRPr lang="en-US" sz="2933" dirty="0">
              <a:solidFill>
                <a:srgbClr val="043F6D">
                  <a:lumMod val="50000"/>
                </a:srgbClr>
              </a:solidFill>
              <a:latin typeface="Cambria" panose="02040503050406030204" pitchFamily="18" charset="0"/>
              <a:ea typeface="Cambria" panose="02040503050406030204" pitchFamily="18" charset="0"/>
            </a:endParaRPr>
          </a:p>
        </p:txBody>
      </p:sp>
      <p:sp>
        <p:nvSpPr>
          <p:cNvPr id="25" name="TextBox 24" descr="n252 Fb Thu Huong Pham">
            <a:extLst>
              <a:ext uri="{FF2B5EF4-FFF2-40B4-BE49-F238E27FC236}">
                <a16:creationId xmlns:a16="http://schemas.microsoft.com/office/drawing/2014/main" id="{A6D4803A-92C0-4382-952E-C7ABB3954863}"/>
              </a:ext>
            </a:extLst>
          </p:cNvPr>
          <p:cNvSpPr txBox="1"/>
          <p:nvPr/>
        </p:nvSpPr>
        <p:spPr>
          <a:xfrm>
            <a:off x="484544" y="4564687"/>
            <a:ext cx="5706542" cy="543675"/>
          </a:xfrm>
          <a:prstGeom prst="rect">
            <a:avLst/>
          </a:prstGeom>
          <a:solidFill>
            <a:schemeClr val="bg1">
              <a:lumMod val="95000"/>
            </a:schemeClr>
          </a:solidFill>
        </p:spPr>
        <p:txBody>
          <a:bodyPr wrap="square" rtlCol="0">
            <a:spAutoFit/>
          </a:bodyPr>
          <a:lstStyle/>
          <a:p>
            <a:pPr defTabSz="609630" latinLnBrk="0">
              <a:defRPr/>
            </a:pP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Giá</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đỡ</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thí</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nghiệm</a:t>
            </a:r>
            <a:endParaRPr lang="en-US" sz="2933" dirty="0">
              <a:solidFill>
                <a:srgbClr val="043F6D">
                  <a:lumMod val="50000"/>
                </a:srgbClr>
              </a:solidFill>
              <a:latin typeface="Cambria" panose="02040503050406030204" pitchFamily="18" charset="0"/>
              <a:ea typeface="Cambria" panose="02040503050406030204" pitchFamily="18" charset="0"/>
            </a:endParaRPr>
          </a:p>
        </p:txBody>
      </p:sp>
      <p:sp>
        <p:nvSpPr>
          <p:cNvPr id="26" name="TextBox 51" descr="n252 Fb Thu Huong Pham">
            <a:extLst>
              <a:ext uri="{FF2B5EF4-FFF2-40B4-BE49-F238E27FC236}">
                <a16:creationId xmlns:a16="http://schemas.microsoft.com/office/drawing/2014/main" id="{87331774-91AD-4F8F-8D0D-AA60C434EF79}"/>
              </a:ext>
            </a:extLst>
          </p:cNvPr>
          <p:cNvSpPr txBox="1"/>
          <p:nvPr/>
        </p:nvSpPr>
        <p:spPr>
          <a:xfrm>
            <a:off x="516759" y="377049"/>
            <a:ext cx="6924565" cy="508729"/>
          </a:xfrm>
          <a:prstGeom prst="rect">
            <a:avLst/>
          </a:prstGeom>
          <a:solidFill>
            <a:schemeClr val="bg1">
              <a:lumMod val="95000"/>
            </a:schemeClr>
          </a:solidFill>
        </p:spPr>
        <p:txBody>
          <a:bodyPr wrap="square" lIns="0" tIns="0" rIns="0" bIns="0" rtlCol="0" anchor="t">
            <a:spAutoFit/>
          </a:bodyPr>
          <a:lstStyle/>
          <a:p>
            <a:pPr algn="just" defTabSz="609630" latinLnBrk="0">
              <a:lnSpc>
                <a:spcPts val="4430"/>
              </a:lnSpc>
              <a:defRPr/>
            </a:pPr>
            <a:r>
              <a:rPr 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2933" b="1" dirty="0" err="1">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Mục</a:t>
            </a:r>
            <a:r>
              <a:rPr 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2933" b="1" dirty="0" err="1">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đích</a:t>
            </a:r>
            <a:r>
              <a:rPr 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2933" dirty="0" err="1">
                <a:solidFill>
                  <a:srgbClr val="1C0052"/>
                </a:solidFill>
                <a:latin typeface="Cambria" panose="02040503050406030204" pitchFamily="18" charset="0"/>
                <a:ea typeface="Cambria" panose="02040503050406030204" pitchFamily="18" charset="0"/>
                <a:cs typeface="Arial" panose="020B0604020202020204" pitchFamily="34" charset="0"/>
              </a:rPr>
              <a:t>Kiểm</a:t>
            </a:r>
            <a:r>
              <a:rPr lang="en-US" sz="2933"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2933" dirty="0" err="1">
                <a:solidFill>
                  <a:srgbClr val="1C0052"/>
                </a:solidFill>
                <a:latin typeface="Cambria" panose="02040503050406030204" pitchFamily="18" charset="0"/>
                <a:ea typeface="Cambria" panose="02040503050406030204" pitchFamily="18" charset="0"/>
                <a:cs typeface="Arial" panose="020B0604020202020204" pitchFamily="34" charset="0"/>
              </a:rPr>
              <a:t>chứng</a:t>
            </a:r>
            <a:r>
              <a:rPr lang="en-US" sz="2933"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2933" dirty="0" err="1">
                <a:solidFill>
                  <a:srgbClr val="1C0052"/>
                </a:solidFill>
                <a:latin typeface="Cambria" panose="02040503050406030204" pitchFamily="18" charset="0"/>
                <a:ea typeface="Cambria" panose="02040503050406030204" pitchFamily="18" charset="0"/>
                <a:cs typeface="Arial" panose="020B0604020202020204" pitchFamily="34" charset="0"/>
              </a:rPr>
              <a:t>định</a:t>
            </a:r>
            <a:r>
              <a:rPr lang="en-US" sz="2933"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en-US" sz="2933" dirty="0" err="1">
                <a:solidFill>
                  <a:srgbClr val="1C0052"/>
                </a:solidFill>
                <a:latin typeface="Cambria" panose="02040503050406030204" pitchFamily="18" charset="0"/>
                <a:ea typeface="Cambria" panose="02040503050406030204" pitchFamily="18" charset="0"/>
                <a:cs typeface="Arial" panose="020B0604020202020204" pitchFamily="34" charset="0"/>
              </a:rPr>
              <a:t>luật</a:t>
            </a:r>
            <a:r>
              <a:rPr lang="en-US" sz="2933" dirty="0">
                <a:solidFill>
                  <a:srgbClr val="1C0052"/>
                </a:solidFill>
                <a:latin typeface="Cambria" panose="02040503050406030204" pitchFamily="18" charset="0"/>
                <a:ea typeface="Cambria" panose="02040503050406030204" pitchFamily="18" charset="0"/>
                <a:cs typeface="Arial" panose="020B0604020202020204" pitchFamily="34" charset="0"/>
              </a:rPr>
              <a:t> Charles</a:t>
            </a:r>
          </a:p>
        </p:txBody>
      </p:sp>
      <p:sp>
        <p:nvSpPr>
          <p:cNvPr id="20" name="TextBox 19" descr="n252 Fb Thu Huong Pham">
            <a:extLst>
              <a:ext uri="{FF2B5EF4-FFF2-40B4-BE49-F238E27FC236}">
                <a16:creationId xmlns:a16="http://schemas.microsoft.com/office/drawing/2014/main" id="{C4E7A970-7B38-4A43-BD4F-0E7DEDB0D9E9}"/>
              </a:ext>
            </a:extLst>
          </p:cNvPr>
          <p:cNvSpPr txBox="1"/>
          <p:nvPr/>
        </p:nvSpPr>
        <p:spPr>
          <a:xfrm>
            <a:off x="497913" y="5108362"/>
            <a:ext cx="5756596" cy="543675"/>
          </a:xfrm>
          <a:prstGeom prst="rect">
            <a:avLst/>
          </a:prstGeom>
          <a:solidFill>
            <a:schemeClr val="bg1">
              <a:lumMod val="95000"/>
            </a:schemeClr>
          </a:solidFill>
        </p:spPr>
        <p:txBody>
          <a:bodyPr wrap="square" rtlCol="0">
            <a:spAutoFit/>
          </a:bodyPr>
          <a:lstStyle/>
          <a:p>
            <a:pPr defTabSz="609630" latinLnBrk="0">
              <a:defRPr/>
            </a:pP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Nước</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đá</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nước</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ấm</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và</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nước</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nóng</a:t>
            </a:r>
            <a:endParaRPr lang="en-US" sz="2933" dirty="0">
              <a:solidFill>
                <a:srgbClr val="043F6D">
                  <a:lumMod val="50000"/>
                </a:srgbClr>
              </a:solidFill>
              <a:latin typeface="Cambria" panose="02040503050406030204" pitchFamily="18" charset="0"/>
              <a:ea typeface="Cambria" panose="02040503050406030204" pitchFamily="18" charset="0"/>
            </a:endParaRPr>
          </a:p>
        </p:txBody>
      </p:sp>
      <p:sp>
        <p:nvSpPr>
          <p:cNvPr id="22" name="TextBox 21" descr="n252 Fb Thu Huong Pham">
            <a:extLst>
              <a:ext uri="{FF2B5EF4-FFF2-40B4-BE49-F238E27FC236}">
                <a16:creationId xmlns:a16="http://schemas.microsoft.com/office/drawing/2014/main" id="{EB556093-2F1E-45B1-8530-C4D1B87C3DA2}"/>
              </a:ext>
            </a:extLst>
          </p:cNvPr>
          <p:cNvSpPr txBox="1"/>
          <p:nvPr/>
        </p:nvSpPr>
        <p:spPr>
          <a:xfrm>
            <a:off x="477859" y="5661598"/>
            <a:ext cx="5776650" cy="543675"/>
          </a:xfrm>
          <a:prstGeom prst="rect">
            <a:avLst/>
          </a:prstGeom>
          <a:solidFill>
            <a:schemeClr val="bg1">
              <a:lumMod val="95000"/>
            </a:schemeClr>
          </a:solidFill>
        </p:spPr>
        <p:txBody>
          <a:bodyPr wrap="square" rtlCol="0">
            <a:spAutoFit/>
          </a:bodyPr>
          <a:lstStyle/>
          <a:p>
            <a:pPr defTabSz="609630" latinLnBrk="0">
              <a:defRPr/>
            </a:pP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Dầu</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bôi</a:t>
            </a:r>
            <a:r>
              <a:rPr lang="en-US" sz="2933" dirty="0">
                <a:solidFill>
                  <a:srgbClr val="043F6D">
                    <a:lumMod val="50000"/>
                  </a:srgbClr>
                </a:solidFill>
                <a:latin typeface="Cambria" panose="02040503050406030204" pitchFamily="18" charset="0"/>
                <a:ea typeface="Cambria" panose="02040503050406030204" pitchFamily="18" charset="0"/>
              </a:rPr>
              <a:t> </a:t>
            </a:r>
            <a:r>
              <a:rPr lang="en-US" sz="2933" dirty="0" err="1">
                <a:solidFill>
                  <a:srgbClr val="043F6D">
                    <a:lumMod val="50000"/>
                  </a:srgbClr>
                </a:solidFill>
                <a:latin typeface="Cambria" panose="02040503050406030204" pitchFamily="18" charset="0"/>
                <a:ea typeface="Cambria" panose="02040503050406030204" pitchFamily="18" charset="0"/>
              </a:rPr>
              <a:t>trơn</a:t>
            </a:r>
            <a:endParaRPr lang="en-US" sz="2933" dirty="0">
              <a:solidFill>
                <a:srgbClr val="043F6D">
                  <a:lumMod val="50000"/>
                </a:srgb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0168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animBg="1"/>
      <p:bldP spid="25" grpId="0" animBg="1"/>
      <p:bldP spid="20"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 name="Group 2" descr="n252 Fb Thu Huong Pham"/>
          <p:cNvGrpSpPr/>
          <p:nvPr/>
        </p:nvGrpSpPr>
        <p:grpSpPr>
          <a:xfrm>
            <a:off x="4506740" y="821468"/>
            <a:ext cx="6999273" cy="6036531"/>
            <a:chOff x="0" y="0"/>
            <a:chExt cx="14302208" cy="10431615"/>
          </a:xfrm>
        </p:grpSpPr>
        <p:sp>
          <p:nvSpPr>
            <p:cNvPr id="3" name="Freeform 3"/>
            <p:cNvSpPr/>
            <p:nvPr/>
          </p:nvSpPr>
          <p:spPr>
            <a:xfrm>
              <a:off x="31750" y="31750"/>
              <a:ext cx="14238708" cy="10368115"/>
            </a:xfrm>
            <a:custGeom>
              <a:avLst/>
              <a:gdLst/>
              <a:ahLst/>
              <a:cxnLst/>
              <a:rect l="l" t="t" r="r" b="b"/>
              <a:pathLst>
                <a:path w="14238708" h="10368115">
                  <a:moveTo>
                    <a:pt x="14145997" y="10368115"/>
                  </a:moveTo>
                  <a:lnTo>
                    <a:pt x="92710" y="10368115"/>
                  </a:lnTo>
                  <a:cubicBezTo>
                    <a:pt x="41910" y="10368115"/>
                    <a:pt x="0" y="10326205"/>
                    <a:pt x="0" y="10275405"/>
                  </a:cubicBezTo>
                  <a:lnTo>
                    <a:pt x="0" y="92710"/>
                  </a:lnTo>
                  <a:cubicBezTo>
                    <a:pt x="0" y="41910"/>
                    <a:pt x="41910" y="0"/>
                    <a:pt x="92710" y="0"/>
                  </a:cubicBezTo>
                  <a:lnTo>
                    <a:pt x="14144727" y="0"/>
                  </a:lnTo>
                  <a:cubicBezTo>
                    <a:pt x="14195527" y="0"/>
                    <a:pt x="14237438" y="41910"/>
                    <a:pt x="14237438" y="92710"/>
                  </a:cubicBezTo>
                  <a:lnTo>
                    <a:pt x="14237438" y="10274136"/>
                  </a:lnTo>
                  <a:cubicBezTo>
                    <a:pt x="14238708" y="10326205"/>
                    <a:pt x="14196797" y="10368115"/>
                    <a:pt x="14145997" y="10368115"/>
                  </a:cubicBezTo>
                  <a:close/>
                </a:path>
              </a:pathLst>
            </a:custGeom>
            <a:solidFill>
              <a:srgbClr val="FFFEF7"/>
            </a:solidFill>
          </p:spPr>
          <p:txBody>
            <a:bodyPr/>
            <a:lstStyle/>
            <a:p>
              <a:endParaRPr lang="en-US"/>
            </a:p>
          </p:txBody>
        </p:sp>
        <p:sp>
          <p:nvSpPr>
            <p:cNvPr id="4" name="Freeform 4"/>
            <p:cNvSpPr/>
            <p:nvPr/>
          </p:nvSpPr>
          <p:spPr>
            <a:xfrm>
              <a:off x="0" y="0"/>
              <a:ext cx="14302208" cy="10431616"/>
            </a:xfrm>
            <a:custGeom>
              <a:avLst/>
              <a:gdLst/>
              <a:ahLst/>
              <a:cxnLst/>
              <a:rect l="l" t="t" r="r" b="b"/>
              <a:pathLst>
                <a:path w="14302208" h="10431616">
                  <a:moveTo>
                    <a:pt x="14177747" y="59690"/>
                  </a:moveTo>
                  <a:cubicBezTo>
                    <a:pt x="14213308" y="59690"/>
                    <a:pt x="14242518" y="88900"/>
                    <a:pt x="14242518" y="124460"/>
                  </a:cubicBezTo>
                  <a:lnTo>
                    <a:pt x="14242518" y="10307155"/>
                  </a:lnTo>
                  <a:cubicBezTo>
                    <a:pt x="14242518" y="10342716"/>
                    <a:pt x="14213308" y="10371926"/>
                    <a:pt x="14177747" y="10371926"/>
                  </a:cubicBezTo>
                  <a:lnTo>
                    <a:pt x="124460" y="10371926"/>
                  </a:lnTo>
                  <a:cubicBezTo>
                    <a:pt x="88900" y="10371926"/>
                    <a:pt x="59690" y="10342716"/>
                    <a:pt x="59690" y="10307155"/>
                  </a:cubicBezTo>
                  <a:lnTo>
                    <a:pt x="59690" y="124460"/>
                  </a:lnTo>
                  <a:cubicBezTo>
                    <a:pt x="59690" y="88900"/>
                    <a:pt x="88900" y="59690"/>
                    <a:pt x="124460" y="59690"/>
                  </a:cubicBezTo>
                  <a:lnTo>
                    <a:pt x="14177749" y="59690"/>
                  </a:lnTo>
                  <a:moveTo>
                    <a:pt x="14177749" y="0"/>
                  </a:moveTo>
                  <a:lnTo>
                    <a:pt x="124460" y="0"/>
                  </a:lnTo>
                  <a:cubicBezTo>
                    <a:pt x="55880" y="0"/>
                    <a:pt x="0" y="55880"/>
                    <a:pt x="0" y="124460"/>
                  </a:cubicBezTo>
                  <a:lnTo>
                    <a:pt x="0" y="10307155"/>
                  </a:lnTo>
                  <a:cubicBezTo>
                    <a:pt x="0" y="10375736"/>
                    <a:pt x="55880" y="10431616"/>
                    <a:pt x="124460" y="10431616"/>
                  </a:cubicBezTo>
                  <a:lnTo>
                    <a:pt x="14177749" y="10431616"/>
                  </a:lnTo>
                  <a:cubicBezTo>
                    <a:pt x="14246327" y="10431616"/>
                    <a:pt x="14302208" y="10375736"/>
                    <a:pt x="14302208" y="10307155"/>
                  </a:cubicBezTo>
                  <a:lnTo>
                    <a:pt x="14302208" y="124460"/>
                  </a:lnTo>
                  <a:cubicBezTo>
                    <a:pt x="14302208" y="55880"/>
                    <a:pt x="14246327" y="0"/>
                    <a:pt x="14177749" y="0"/>
                  </a:cubicBezTo>
                  <a:close/>
                </a:path>
              </a:pathLst>
            </a:custGeom>
            <a:solidFill>
              <a:srgbClr val="191919"/>
            </a:solidFill>
          </p:spPr>
          <p:txBody>
            <a:bodyPr/>
            <a:lstStyle/>
            <a:p>
              <a:endParaRPr lang="en-US"/>
            </a:p>
          </p:txBody>
        </p:sp>
      </p:grpSp>
      <p:sp>
        <p:nvSpPr>
          <p:cNvPr id="5" name="Freeform 5" descr="n252 Fb Thu Huong Pham"/>
          <p:cNvSpPr/>
          <p:nvPr/>
        </p:nvSpPr>
        <p:spPr>
          <a:xfrm>
            <a:off x="0" y="1219807"/>
            <a:ext cx="4524145" cy="5225809"/>
          </a:xfrm>
          <a:custGeom>
            <a:avLst/>
            <a:gdLst/>
            <a:ahLst/>
            <a:cxnLst/>
            <a:rect l="l" t="t" r="r" b="b"/>
            <a:pathLst>
              <a:path w="7628315" h="9557115">
                <a:moveTo>
                  <a:pt x="0" y="0"/>
                </a:moveTo>
                <a:lnTo>
                  <a:pt x="7628316" y="0"/>
                </a:lnTo>
                <a:lnTo>
                  <a:pt x="7628316" y="9557114"/>
                </a:lnTo>
                <a:lnTo>
                  <a:pt x="0" y="9557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latinLnBrk="0"/>
            <a:endParaRPr lang="en-US" sz="1200" dirty="0">
              <a:solidFill>
                <a:prstClr val="black"/>
              </a:solidFill>
              <a:latin typeface="Calibri"/>
            </a:endParaRPr>
          </a:p>
        </p:txBody>
      </p:sp>
      <p:sp>
        <p:nvSpPr>
          <p:cNvPr id="11" name="TextBox 11" descr="n252 Fb Thu Huong Pham"/>
          <p:cNvSpPr txBox="1"/>
          <p:nvPr/>
        </p:nvSpPr>
        <p:spPr>
          <a:xfrm rot="-466770">
            <a:off x="329915" y="1616535"/>
            <a:ext cx="3454094" cy="1354025"/>
          </a:xfrm>
          <a:prstGeom prst="rect">
            <a:avLst/>
          </a:prstGeom>
          <a:solidFill>
            <a:schemeClr val="bg2">
              <a:lumMod val="90000"/>
            </a:schemeClr>
          </a:solidFill>
        </p:spPr>
        <p:txBody>
          <a:bodyPr wrap="square" lIns="0" tIns="0" rIns="0" bIns="0" rtlCol="0" anchor="t">
            <a:spAutoFit/>
          </a:bodyPr>
          <a:lstStyle/>
          <a:p>
            <a:pPr algn="ctr" defTabSz="609630" latinLnBrk="0">
              <a:spcBef>
                <a:spcPct val="0"/>
              </a:spcBef>
            </a:pPr>
            <a:r>
              <a:rPr lang="en-US" sz="2933" b="1" dirty="0" err="1">
                <a:solidFill>
                  <a:srgbClr val="000000"/>
                </a:solidFill>
                <a:latin typeface="Cambria" panose="02040503050406030204" pitchFamily="18" charset="0"/>
                <a:ea typeface="Cambria" panose="02040503050406030204" pitchFamily="18" charset="0"/>
              </a:rPr>
              <a:t>Bảng</a:t>
            </a:r>
            <a:r>
              <a:rPr lang="en-US" sz="2933" b="1" dirty="0">
                <a:solidFill>
                  <a:srgbClr val="000000"/>
                </a:solidFill>
                <a:latin typeface="Cambria" panose="02040503050406030204" pitchFamily="18" charset="0"/>
                <a:ea typeface="Cambria" panose="02040503050406030204" pitchFamily="18" charset="0"/>
              </a:rPr>
              <a:t> 10.1: </a:t>
            </a:r>
            <a:r>
              <a:rPr lang="en-US" sz="2933" dirty="0" err="1">
                <a:solidFill>
                  <a:srgbClr val="000000"/>
                </a:solidFill>
                <a:latin typeface="Cambria" panose="02040503050406030204" pitchFamily="18" charset="0"/>
                <a:ea typeface="Cambria" panose="02040503050406030204" pitchFamily="18" charset="0"/>
              </a:rPr>
              <a:t>Ví</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dụ</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về</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kết</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quả</a:t>
            </a:r>
            <a:r>
              <a:rPr lang="en-US" sz="2933" dirty="0">
                <a:solidFill>
                  <a:srgbClr val="000000"/>
                </a:solidFill>
                <a:latin typeface="Cambria" panose="02040503050406030204" pitchFamily="18" charset="0"/>
                <a:ea typeface="Cambria" panose="02040503050406030204" pitchFamily="18" charset="0"/>
              </a:rPr>
              <a:t> TN </a:t>
            </a:r>
            <a:r>
              <a:rPr lang="en-US" sz="2933" dirty="0" err="1">
                <a:solidFill>
                  <a:srgbClr val="000000"/>
                </a:solidFill>
                <a:latin typeface="Cambria" panose="02040503050406030204" pitchFamily="18" charset="0"/>
                <a:ea typeface="Cambria" panose="02040503050406030204" pitchFamily="18" charset="0"/>
              </a:rPr>
              <a:t>minh</a:t>
            </a:r>
            <a:r>
              <a:rPr lang="en-US" sz="2933" dirty="0">
                <a:solidFill>
                  <a:srgbClr val="000000"/>
                </a:solidFill>
                <a:latin typeface="Cambria" panose="02040503050406030204" pitchFamily="18" charset="0"/>
                <a:ea typeface="Cambria" panose="02040503050406030204" pitchFamily="18" charset="0"/>
              </a:rPr>
              <a:t> </a:t>
            </a:r>
            <a:r>
              <a:rPr lang="en-US" sz="2933" dirty="0" err="1">
                <a:solidFill>
                  <a:srgbClr val="000000"/>
                </a:solidFill>
                <a:latin typeface="Cambria" panose="02040503050406030204" pitchFamily="18" charset="0"/>
                <a:ea typeface="Cambria" panose="02040503050406030204" pitchFamily="18" charset="0"/>
              </a:rPr>
              <a:t>hoạt</a:t>
            </a:r>
            <a:r>
              <a:rPr lang="en-US" sz="2933" dirty="0">
                <a:solidFill>
                  <a:srgbClr val="000000"/>
                </a:solidFill>
                <a:latin typeface="Cambria" panose="02040503050406030204" pitchFamily="18" charset="0"/>
                <a:ea typeface="Cambria" panose="02040503050406030204" pitchFamily="18" charset="0"/>
              </a:rPr>
              <a:t> ĐL Charles</a:t>
            </a:r>
          </a:p>
        </p:txBody>
      </p:sp>
      <p:sp>
        <p:nvSpPr>
          <p:cNvPr id="18" name="Freeform 18" descr="n252 Fb Thu Huong Pham"/>
          <p:cNvSpPr/>
          <p:nvPr/>
        </p:nvSpPr>
        <p:spPr>
          <a:xfrm rot="-1568932">
            <a:off x="3742109" y="5858325"/>
            <a:ext cx="762891" cy="1093750"/>
          </a:xfrm>
          <a:custGeom>
            <a:avLst/>
            <a:gdLst/>
            <a:ahLst/>
            <a:cxnLst/>
            <a:rect l="l" t="t" r="r" b="b"/>
            <a:pathLst>
              <a:path w="1144336" h="1640625">
                <a:moveTo>
                  <a:pt x="0" y="0"/>
                </a:moveTo>
                <a:lnTo>
                  <a:pt x="1144337" y="0"/>
                </a:lnTo>
                <a:lnTo>
                  <a:pt x="1144337" y="1640626"/>
                </a:lnTo>
                <a:lnTo>
                  <a:pt x="0" y="1640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descr="n252 Fb Thu Huong Pham"/>
          <p:cNvSpPr/>
          <p:nvPr/>
        </p:nvSpPr>
        <p:spPr>
          <a:xfrm rot="5027046">
            <a:off x="11298763" y="17493"/>
            <a:ext cx="1009419" cy="919489"/>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51" descr="n252 Fb Thu Huong Pham">
            <a:extLst>
              <a:ext uri="{FF2B5EF4-FFF2-40B4-BE49-F238E27FC236}">
                <a16:creationId xmlns:a16="http://schemas.microsoft.com/office/drawing/2014/main" id="{D6137F0A-8298-4A55-AF8D-4F5F3ABA8499}"/>
              </a:ext>
            </a:extLst>
          </p:cNvPr>
          <p:cNvSpPr txBox="1"/>
          <p:nvPr/>
        </p:nvSpPr>
        <p:spPr>
          <a:xfrm>
            <a:off x="4668490" y="829949"/>
            <a:ext cx="6675771" cy="6001643"/>
          </a:xfrm>
          <a:prstGeom prst="rect">
            <a:avLst/>
          </a:prstGeom>
        </p:spPr>
        <p:txBody>
          <a:bodyPr wrap="square" lIns="0" tIns="0" rIns="0" bIns="0" rtlCol="0" anchor="t">
            <a:spAutoFit/>
          </a:bodyPr>
          <a:lstStyle/>
          <a:p>
            <a:pPr algn="just" defTabSz="609630" latinLnBrk="0">
              <a:defRPr/>
            </a:pPr>
            <a:r>
              <a:rPr lang="vi-VN" sz="2600" b="1" dirty="0">
                <a:solidFill>
                  <a:srgbClr val="1C0052"/>
                </a:solidFill>
                <a:latin typeface="Cambria" panose="02040503050406030204" pitchFamily="18" charset="0"/>
                <a:ea typeface="Cambria" panose="02040503050406030204" pitchFamily="18" charset="0"/>
                <a:cs typeface="Arial" panose="020B0604020202020204" pitchFamily="34" charset="0"/>
              </a:rPr>
              <a:t>Bước 1</a:t>
            </a:r>
            <a:r>
              <a:rPr lang="vi-VN" sz="2600" dirty="0">
                <a:solidFill>
                  <a:srgbClr val="1C0052"/>
                </a:solidFill>
                <a:latin typeface="Cambria" panose="02040503050406030204" pitchFamily="18" charset="0"/>
                <a:ea typeface="Cambria" panose="02040503050406030204" pitchFamily="18" charset="0"/>
                <a:cs typeface="Arial" panose="020B0604020202020204" pitchFamily="34" charset="0"/>
              </a:rPr>
              <a:t>: Cho một chút dầu bôi trơn vào pit-tông để pit-tông dễ dàng di chuyển trong xi lanh. Điều chỉnh pit-tông ở mức 30 mL, bịt đầu ra của xi lanh bằng nút cao su.</a:t>
            </a:r>
          </a:p>
          <a:p>
            <a:pPr algn="just" defTabSz="609630" latinLnBrk="0">
              <a:defRPr/>
            </a:pPr>
            <a:r>
              <a:rPr lang="vi-VN" sz="2600" b="1" dirty="0">
                <a:solidFill>
                  <a:srgbClr val="1C0052"/>
                </a:solidFill>
                <a:latin typeface="Cambria" panose="02040503050406030204" pitchFamily="18" charset="0"/>
                <a:ea typeface="Cambria" panose="02040503050406030204" pitchFamily="18" charset="0"/>
                <a:cs typeface="Arial" panose="020B0604020202020204" pitchFamily="34" charset="0"/>
              </a:rPr>
              <a:t>Bước 2: </a:t>
            </a:r>
            <a:r>
              <a:rPr lang="vi-VN" sz="2600" dirty="0">
                <a:solidFill>
                  <a:srgbClr val="1C0052"/>
                </a:solidFill>
                <a:latin typeface="Cambria" panose="02040503050406030204" pitchFamily="18" charset="0"/>
                <a:ea typeface="Cambria" panose="02040503050406030204" pitchFamily="18" charset="0"/>
                <a:cs typeface="Arial" panose="020B0604020202020204" pitchFamily="34" charset="0"/>
              </a:rPr>
              <a:t>Ghi giá trị nhiệt độ phòng và thể tích không khí trong xi lanh vào vở tương tự như Bảng 10.1</a:t>
            </a:r>
          </a:p>
          <a:p>
            <a:pPr algn="just" defTabSz="609630" latinLnBrk="0">
              <a:defRPr/>
            </a:pPr>
            <a:r>
              <a:rPr lang="vi-VN" sz="2600" b="1" dirty="0">
                <a:solidFill>
                  <a:srgbClr val="1C0052"/>
                </a:solidFill>
                <a:latin typeface="Cambria" panose="02040503050406030204" pitchFamily="18" charset="0"/>
                <a:ea typeface="Cambria" panose="02040503050406030204" pitchFamily="18" charset="0"/>
                <a:cs typeface="Arial" panose="020B0604020202020204" pitchFamily="34" charset="0"/>
              </a:rPr>
              <a:t>Bước 3: </a:t>
            </a:r>
            <a:r>
              <a:rPr lang="vi-VN" sz="2600" dirty="0">
                <a:solidFill>
                  <a:srgbClr val="1C0052"/>
                </a:solidFill>
                <a:latin typeface="Cambria" panose="02040503050406030204" pitchFamily="18" charset="0"/>
                <a:ea typeface="Cambria" panose="02040503050406030204" pitchFamily="18" charset="0"/>
                <a:cs typeface="Arial" panose="020B0604020202020204" pitchFamily="34" charset="0"/>
              </a:rPr>
              <a:t>Đổ nước đá vào cốc (3).</a:t>
            </a:r>
          </a:p>
          <a:p>
            <a:pPr algn="just" defTabSz="609630" latinLnBrk="0">
              <a:defRPr/>
            </a:pPr>
            <a:r>
              <a:rPr lang="vi-VN" sz="2600" b="1" dirty="0">
                <a:solidFill>
                  <a:srgbClr val="1C0052"/>
                </a:solidFill>
                <a:latin typeface="Cambria" panose="02040503050406030204" pitchFamily="18" charset="0"/>
                <a:ea typeface="Cambria" panose="02040503050406030204" pitchFamily="18" charset="0"/>
                <a:cs typeface="Arial" panose="020B0604020202020204" pitchFamily="34" charset="0"/>
              </a:rPr>
              <a:t>Bước 4: </a:t>
            </a:r>
            <a:r>
              <a:rPr lang="vi-VN" sz="2600" dirty="0">
                <a:solidFill>
                  <a:srgbClr val="1C0052"/>
                </a:solidFill>
                <a:latin typeface="Cambria" panose="02040503050406030204" pitchFamily="18" charset="0"/>
                <a:ea typeface="Cambria" panose="02040503050406030204" pitchFamily="18" charset="0"/>
                <a:cs typeface="Arial" panose="020B0604020202020204" pitchFamily="34" charset="0"/>
              </a:rPr>
              <a:t>Nhúng xi lanh và nhiệt kế vào cốc. Sau</a:t>
            </a:r>
            <a:r>
              <a:rPr lang="en-US" sz="2600" dirty="0">
                <a:solidFill>
                  <a:srgbClr val="1C0052"/>
                </a:solidFill>
                <a:latin typeface="Cambria" panose="02040503050406030204" pitchFamily="18" charset="0"/>
                <a:ea typeface="Cambria" panose="02040503050406030204" pitchFamily="18" charset="0"/>
                <a:cs typeface="Arial" panose="020B0604020202020204" pitchFamily="34" charset="0"/>
              </a:rPr>
              <a:t> </a:t>
            </a:r>
            <a:r>
              <a:rPr lang="vi-VN" sz="2600" dirty="0">
                <a:solidFill>
                  <a:srgbClr val="1C0052"/>
                </a:solidFill>
                <a:latin typeface="Cambria" panose="02040503050406030204" pitchFamily="18" charset="0"/>
                <a:ea typeface="Cambria" panose="02040503050406030204" pitchFamily="18" charset="0"/>
                <a:cs typeface="Arial" panose="020B0604020202020204" pitchFamily="34" charset="0"/>
              </a:rPr>
              <a:t>khoảng thời gian 3 phút, ghi giá trị thể tích V của không khí trong xi lanh và nhiệt độ t vào bảng số liệu.</a:t>
            </a:r>
          </a:p>
          <a:p>
            <a:pPr algn="just" defTabSz="609630" latinLnBrk="0">
              <a:defRPr/>
            </a:pPr>
            <a:r>
              <a:rPr lang="vi-VN" sz="2600" b="1" dirty="0">
                <a:solidFill>
                  <a:srgbClr val="1C0052"/>
                </a:solidFill>
                <a:latin typeface="Cambria" panose="02040503050406030204" pitchFamily="18" charset="0"/>
                <a:ea typeface="Cambria" panose="02040503050406030204" pitchFamily="18" charset="0"/>
                <a:cs typeface="Arial" panose="020B0604020202020204" pitchFamily="34" charset="0"/>
              </a:rPr>
              <a:t>Bước 5: </a:t>
            </a:r>
            <a:r>
              <a:rPr lang="vi-VN" sz="2600" dirty="0">
                <a:solidFill>
                  <a:srgbClr val="1C0052"/>
                </a:solidFill>
                <a:latin typeface="Cambria" panose="02040503050406030204" pitchFamily="18" charset="0"/>
                <a:ea typeface="Cambria" panose="02040503050406030204" pitchFamily="18" charset="0"/>
                <a:cs typeface="Arial" panose="020B0604020202020204" pitchFamily="34" charset="0"/>
              </a:rPr>
              <a:t>Lần lượt đổ nước ấm vào cốc (4) và nước nóng vào cốc (5). Thực hiện tương tự bước 4 ở mỗi trường hợp.</a:t>
            </a:r>
            <a:endParaRPr lang="en-US" sz="2600" dirty="0">
              <a:solidFill>
                <a:srgbClr val="1C0052"/>
              </a:solidFill>
              <a:latin typeface="Cambria" panose="02040503050406030204" pitchFamily="18" charset="0"/>
              <a:ea typeface="Cambria" panose="02040503050406030204" pitchFamily="18" charset="0"/>
              <a:cs typeface="Arial" panose="020B0604020202020204" pitchFamily="34" charset="0"/>
            </a:endParaRPr>
          </a:p>
        </p:txBody>
      </p:sp>
      <p:sp>
        <p:nvSpPr>
          <p:cNvPr id="15" name="Text Box 9" descr="n252 Fb Thu Huong Pham">
            <a:extLst>
              <a:ext uri="{FF2B5EF4-FFF2-40B4-BE49-F238E27FC236}">
                <a16:creationId xmlns:a16="http://schemas.microsoft.com/office/drawing/2014/main" id="{C7412EDB-6572-4731-B3A9-5E046842D0D0}"/>
              </a:ext>
            </a:extLst>
          </p:cNvPr>
          <p:cNvSpPr txBox="1">
            <a:spLocks noChangeArrowheads="1"/>
          </p:cNvSpPr>
          <p:nvPr/>
        </p:nvSpPr>
        <p:spPr bwMode="auto">
          <a:xfrm>
            <a:off x="388527" y="62213"/>
            <a:ext cx="8777281" cy="685701"/>
          </a:xfrm>
          <a:prstGeom prst="rect">
            <a:avLst/>
          </a:prstGeom>
          <a:solidFill>
            <a:schemeClr val="bg1">
              <a:lumMod val="95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09630" eaLnBrk="1" latinLnBrk="0" hangingPunct="1">
              <a:lnSpc>
                <a:spcPct val="150000"/>
              </a:lnSpc>
              <a:spcBef>
                <a:spcPct val="50000"/>
              </a:spcBef>
              <a:defRPr/>
            </a:pPr>
            <a:r>
              <a:rPr lang="en-US" alt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2933" b="1" dirty="0" err="1">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Tiến</a:t>
            </a:r>
            <a:r>
              <a:rPr lang="en-US" alt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2933" b="1" dirty="0" err="1">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hành</a:t>
            </a:r>
            <a:r>
              <a:rPr lang="en-US" alt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2933" b="1" dirty="0" err="1">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thí</a:t>
            </a:r>
            <a:r>
              <a:rPr lang="en-US" alt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altLang="en-US" sz="2933" b="1" dirty="0" err="1">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nghiệm</a:t>
            </a:r>
            <a:r>
              <a:rPr lang="en-US" altLang="en-US" sz="2933" b="1" dirty="0">
                <a:solidFill>
                  <a:srgbClr val="4BACC6">
                    <a:lumMod val="50000"/>
                  </a:srgbClr>
                </a:solidFill>
                <a:latin typeface="Cambria" panose="02040503050406030204" pitchFamily="18" charset="0"/>
                <a:ea typeface="Cambria" panose="02040503050406030204" pitchFamily="18" charset="0"/>
                <a:cs typeface="Arial" panose="020B0604020202020204" pitchFamily="34" charset="0"/>
              </a:rPr>
              <a:t>:</a:t>
            </a:r>
          </a:p>
        </p:txBody>
      </p:sp>
      <p:pic>
        <p:nvPicPr>
          <p:cNvPr id="7" name="Picture 6" descr="n252 Fb Thu Huong Pham">
            <a:extLst>
              <a:ext uri="{FF2B5EF4-FFF2-40B4-BE49-F238E27FC236}">
                <a16:creationId xmlns:a16="http://schemas.microsoft.com/office/drawing/2014/main" id="{14CFF42C-7FE1-4BAB-94A7-8B9181D74A6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rot="21105309">
            <a:off x="615988" y="2978323"/>
            <a:ext cx="3508907" cy="31502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arn(inVertical)">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circle(in)">
                                      <p:cBhvr>
                                        <p:cTn id="27" dur="20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 calcmode="lin" valueType="num">
                                      <p:cBhvr additive="base">
                                        <p:cTn id="32"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barn(inVertic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par>
                                <p:cTn id="47" presetID="14"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randombar(horizontal)">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4" name="Group 4" descr="n252 Fb Thu Huong Pham"/>
          <p:cNvGrpSpPr/>
          <p:nvPr/>
        </p:nvGrpSpPr>
        <p:grpSpPr>
          <a:xfrm>
            <a:off x="656158" y="315310"/>
            <a:ext cx="6654141" cy="6385035"/>
            <a:chOff x="0" y="0"/>
            <a:chExt cx="15228478" cy="10690097"/>
          </a:xfrm>
        </p:grpSpPr>
        <p:sp>
          <p:nvSpPr>
            <p:cNvPr id="5" name="Freeform 5"/>
            <p:cNvSpPr/>
            <p:nvPr/>
          </p:nvSpPr>
          <p:spPr>
            <a:xfrm>
              <a:off x="31750" y="31750"/>
              <a:ext cx="15164978" cy="10626596"/>
            </a:xfrm>
            <a:custGeom>
              <a:avLst/>
              <a:gdLst/>
              <a:ahLst/>
              <a:cxnLst/>
              <a:rect l="l" t="t" r="r" b="b"/>
              <a:pathLst>
                <a:path w="15164978" h="10626596">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EF7"/>
            </a:solidFill>
          </p:spPr>
          <p:txBody>
            <a:bodyPr/>
            <a:lstStyle/>
            <a:p>
              <a:endParaRPr lang="en-US"/>
            </a:p>
          </p:txBody>
        </p:sp>
        <p:sp>
          <p:nvSpPr>
            <p:cNvPr id="6" name="Freeform 6"/>
            <p:cNvSpPr/>
            <p:nvPr/>
          </p:nvSpPr>
          <p:spPr>
            <a:xfrm>
              <a:off x="0" y="0"/>
              <a:ext cx="15228478" cy="10690096"/>
            </a:xfrm>
            <a:custGeom>
              <a:avLst/>
              <a:gdLst/>
              <a:ahLst/>
              <a:cxnLst/>
              <a:rect l="l" t="t" r="r" b="b"/>
              <a:pathLst>
                <a:path w="15228478" h="10690096">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191919"/>
            </a:solidFill>
          </p:spPr>
          <p:txBody>
            <a:bodyPr/>
            <a:lstStyle/>
            <a:p>
              <a:endParaRPr lang="en-US"/>
            </a:p>
          </p:txBody>
        </p:sp>
      </p:grpSp>
      <p:sp>
        <p:nvSpPr>
          <p:cNvPr id="7" name="TextBox 7" descr="n252 Fb Thu Huong Pham"/>
          <p:cNvSpPr txBox="1"/>
          <p:nvPr/>
        </p:nvSpPr>
        <p:spPr>
          <a:xfrm>
            <a:off x="2040656" y="535289"/>
            <a:ext cx="4503785" cy="403187"/>
          </a:xfrm>
          <a:prstGeom prst="rect">
            <a:avLst/>
          </a:prstGeom>
        </p:spPr>
        <p:txBody>
          <a:bodyPr wrap="square" lIns="0" tIns="0" rIns="0" bIns="0" rtlCol="0" anchor="t">
            <a:spAutoFit/>
          </a:bodyPr>
          <a:lstStyle/>
          <a:p>
            <a:pPr algn="ctr" defTabSz="609630" latinLnBrk="0">
              <a:lnSpc>
                <a:spcPts val="3080"/>
              </a:lnSpc>
              <a:spcBef>
                <a:spcPct val="0"/>
              </a:spcBef>
              <a:defRPr/>
            </a:pPr>
            <a:r>
              <a:rPr lang="en-US" sz="3600" b="1" dirty="0">
                <a:solidFill>
                  <a:srgbClr val="FF0000"/>
                </a:solidFill>
                <a:latin typeface="Cambria" panose="02040503050406030204" pitchFamily="18" charset="0"/>
                <a:ea typeface="Cambria" panose="02040503050406030204" pitchFamily="18" charset="0"/>
              </a:rPr>
              <a:t>PHIẾU HỌC TẬP SỐ 2</a:t>
            </a:r>
          </a:p>
        </p:txBody>
      </p:sp>
      <p:grpSp>
        <p:nvGrpSpPr>
          <p:cNvPr id="8" name="Group 8" descr="n252 Fb Thu Huong Pham"/>
          <p:cNvGrpSpPr/>
          <p:nvPr/>
        </p:nvGrpSpPr>
        <p:grpSpPr>
          <a:xfrm>
            <a:off x="7576985" y="813219"/>
            <a:ext cx="3929070" cy="5231563"/>
            <a:chOff x="0" y="0"/>
            <a:chExt cx="6634932" cy="10690097"/>
          </a:xfrm>
        </p:grpSpPr>
        <p:sp>
          <p:nvSpPr>
            <p:cNvPr id="9" name="Freeform 9"/>
            <p:cNvSpPr/>
            <p:nvPr/>
          </p:nvSpPr>
          <p:spPr>
            <a:xfrm>
              <a:off x="31750" y="31750"/>
              <a:ext cx="6571432" cy="10626596"/>
            </a:xfrm>
            <a:custGeom>
              <a:avLst/>
              <a:gdLst/>
              <a:ahLst/>
              <a:cxnLst/>
              <a:rect l="l" t="t" r="r" b="b"/>
              <a:pathLst>
                <a:path w="6571432" h="10626596">
                  <a:moveTo>
                    <a:pt x="6478722" y="10626596"/>
                  </a:moveTo>
                  <a:lnTo>
                    <a:pt x="92710" y="10626596"/>
                  </a:lnTo>
                  <a:cubicBezTo>
                    <a:pt x="41910" y="10626596"/>
                    <a:pt x="0" y="10584686"/>
                    <a:pt x="0" y="10533886"/>
                  </a:cubicBezTo>
                  <a:lnTo>
                    <a:pt x="0" y="92710"/>
                  </a:lnTo>
                  <a:cubicBezTo>
                    <a:pt x="0" y="41910"/>
                    <a:pt x="41910" y="0"/>
                    <a:pt x="92710" y="0"/>
                  </a:cubicBezTo>
                  <a:lnTo>
                    <a:pt x="6477452" y="0"/>
                  </a:lnTo>
                  <a:cubicBezTo>
                    <a:pt x="6528252" y="0"/>
                    <a:pt x="6570162" y="41910"/>
                    <a:pt x="6570162" y="92710"/>
                  </a:cubicBezTo>
                  <a:lnTo>
                    <a:pt x="6570162" y="10532617"/>
                  </a:lnTo>
                  <a:cubicBezTo>
                    <a:pt x="6571432" y="10584686"/>
                    <a:pt x="6529522" y="10626596"/>
                    <a:pt x="6478722" y="10626596"/>
                  </a:cubicBezTo>
                  <a:close/>
                </a:path>
              </a:pathLst>
            </a:custGeom>
            <a:solidFill>
              <a:srgbClr val="FFFEF7"/>
            </a:solidFill>
          </p:spPr>
          <p:txBody>
            <a:bodyPr/>
            <a:lstStyle/>
            <a:p>
              <a:endParaRPr lang="en-US"/>
            </a:p>
          </p:txBody>
        </p:sp>
        <p:sp>
          <p:nvSpPr>
            <p:cNvPr id="10" name="Freeform 10"/>
            <p:cNvSpPr/>
            <p:nvPr/>
          </p:nvSpPr>
          <p:spPr>
            <a:xfrm>
              <a:off x="0" y="0"/>
              <a:ext cx="6634932" cy="10690096"/>
            </a:xfrm>
            <a:custGeom>
              <a:avLst/>
              <a:gdLst/>
              <a:ahLst/>
              <a:cxnLst/>
              <a:rect l="l" t="t" r="r" b="b"/>
              <a:pathLst>
                <a:path w="6634932" h="10690096">
                  <a:moveTo>
                    <a:pt x="6510472" y="59690"/>
                  </a:moveTo>
                  <a:cubicBezTo>
                    <a:pt x="6546032" y="59690"/>
                    <a:pt x="6575242" y="88900"/>
                    <a:pt x="6575242" y="124460"/>
                  </a:cubicBezTo>
                  <a:lnTo>
                    <a:pt x="6575242" y="10565636"/>
                  </a:lnTo>
                  <a:cubicBezTo>
                    <a:pt x="6575242" y="10601196"/>
                    <a:pt x="6546032" y="10630406"/>
                    <a:pt x="6510472" y="10630406"/>
                  </a:cubicBezTo>
                  <a:lnTo>
                    <a:pt x="124460" y="10630406"/>
                  </a:lnTo>
                  <a:cubicBezTo>
                    <a:pt x="88900" y="10630406"/>
                    <a:pt x="59690" y="10601196"/>
                    <a:pt x="59690" y="10565636"/>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10565636"/>
                  </a:lnTo>
                  <a:cubicBezTo>
                    <a:pt x="0" y="10634217"/>
                    <a:pt x="55880" y="10690096"/>
                    <a:pt x="124460" y="10690096"/>
                  </a:cubicBezTo>
                  <a:lnTo>
                    <a:pt x="6510472" y="10690096"/>
                  </a:lnTo>
                  <a:cubicBezTo>
                    <a:pt x="6579052" y="10690096"/>
                    <a:pt x="6634932" y="10634217"/>
                    <a:pt x="6634932" y="10565636"/>
                  </a:cubicBezTo>
                  <a:lnTo>
                    <a:pt x="6634932" y="124460"/>
                  </a:lnTo>
                  <a:cubicBezTo>
                    <a:pt x="6634932" y="55880"/>
                    <a:pt x="6579052" y="0"/>
                    <a:pt x="6510472" y="0"/>
                  </a:cubicBezTo>
                  <a:close/>
                </a:path>
              </a:pathLst>
            </a:custGeom>
            <a:solidFill>
              <a:srgbClr val="191919"/>
            </a:solidFill>
          </p:spPr>
          <p:txBody>
            <a:bodyPr/>
            <a:lstStyle/>
            <a:p>
              <a:endParaRPr lang="en-US"/>
            </a:p>
          </p:txBody>
        </p:sp>
      </p:grpSp>
      <p:sp>
        <p:nvSpPr>
          <p:cNvPr id="11" name="TextBox 11" descr="n252 Fb Thu Huong Pham"/>
          <p:cNvSpPr txBox="1"/>
          <p:nvPr/>
        </p:nvSpPr>
        <p:spPr>
          <a:xfrm>
            <a:off x="7817589" y="1067509"/>
            <a:ext cx="3423175" cy="397545"/>
          </a:xfrm>
          <a:prstGeom prst="rect">
            <a:avLst/>
          </a:prstGeom>
        </p:spPr>
        <p:txBody>
          <a:bodyPr wrap="square" lIns="0" tIns="0" rIns="0" bIns="0" rtlCol="0" anchor="t">
            <a:spAutoFit/>
          </a:bodyPr>
          <a:lstStyle/>
          <a:p>
            <a:pPr algn="ctr" defTabSz="609630" latinLnBrk="0">
              <a:lnSpc>
                <a:spcPts val="3080"/>
              </a:lnSpc>
              <a:spcBef>
                <a:spcPct val="0"/>
              </a:spcBef>
              <a:defRPr/>
            </a:pPr>
            <a:r>
              <a:rPr lang="en-US" sz="2933" b="1" dirty="0">
                <a:solidFill>
                  <a:srgbClr val="FF0000"/>
                </a:solidFill>
                <a:latin typeface="Cambria" panose="02040503050406030204" pitchFamily="18" charset="0"/>
                <a:ea typeface="Cambria" panose="02040503050406030204" pitchFamily="18" charset="0"/>
              </a:rPr>
              <a:t>THẢO LUẬN NHÓM</a:t>
            </a:r>
          </a:p>
        </p:txBody>
      </p:sp>
      <p:sp>
        <p:nvSpPr>
          <p:cNvPr id="14" name="Freeform 14" descr="n252 Fb Thu Huong Pham"/>
          <p:cNvSpPr/>
          <p:nvPr/>
        </p:nvSpPr>
        <p:spPr>
          <a:xfrm>
            <a:off x="7683532" y="1633577"/>
            <a:ext cx="3714853" cy="3380026"/>
          </a:xfrm>
          <a:custGeom>
            <a:avLst/>
            <a:gdLst/>
            <a:ahLst/>
            <a:cxnLst/>
            <a:rect l="l" t="t" r="r" b="b"/>
            <a:pathLst>
              <a:path w="1979545" h="1979545">
                <a:moveTo>
                  <a:pt x="0" y="0"/>
                </a:moveTo>
                <a:lnTo>
                  <a:pt x="1979546" y="0"/>
                </a:lnTo>
                <a:lnTo>
                  <a:pt x="1979546" y="1979545"/>
                </a:lnTo>
                <a:lnTo>
                  <a:pt x="0" y="1979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descr="n252 Fb Thu Huong Pham"/>
          <p:cNvSpPr txBox="1"/>
          <p:nvPr/>
        </p:nvSpPr>
        <p:spPr>
          <a:xfrm>
            <a:off x="7781509" y="1936699"/>
            <a:ext cx="3616877" cy="3015826"/>
          </a:xfrm>
          <a:prstGeom prst="rect">
            <a:avLst/>
          </a:prstGeom>
        </p:spPr>
        <p:txBody>
          <a:bodyPr wrap="square" lIns="0" tIns="0" rIns="0" bIns="0" rtlCol="0" anchor="t">
            <a:spAutoFit/>
          </a:bodyPr>
          <a:lstStyle/>
          <a:p>
            <a:pPr algn="just" defTabSz="1219261" latinLnBrk="0">
              <a:spcBef>
                <a:spcPts val="800"/>
              </a:spcBef>
              <a:spcAft>
                <a:spcPts val="1600"/>
              </a:spcAft>
              <a:buClr>
                <a:srgbClr val="000000"/>
              </a:buClr>
              <a:defRPr/>
            </a:pP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Tiến</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hành</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thí</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nghiệm</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theo</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nhóm</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và</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hoàn</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thành</a:t>
            </a:r>
            <a:r>
              <a:rPr lang="en-US" sz="2933" kern="0" dirty="0">
                <a:solidFill>
                  <a:srgbClr val="000000"/>
                </a:solidFill>
                <a:latin typeface="Cambria" panose="02040503050406030204" pitchFamily="18" charset="0"/>
                <a:ea typeface="Cambria" panose="02040503050406030204" pitchFamily="18" charset="0"/>
                <a:cs typeface="Arial"/>
                <a:sym typeface="Arial"/>
              </a:rPr>
              <a:t> PHT </a:t>
            </a:r>
            <a:r>
              <a:rPr lang="en-US" sz="2933" kern="0" dirty="0" err="1">
                <a:solidFill>
                  <a:srgbClr val="000000"/>
                </a:solidFill>
                <a:latin typeface="Cambria" panose="02040503050406030204" pitchFamily="18" charset="0"/>
                <a:ea typeface="Cambria" panose="02040503050406030204" pitchFamily="18" charset="0"/>
                <a:cs typeface="Arial"/>
                <a:sym typeface="Arial"/>
              </a:rPr>
              <a:t>số</a:t>
            </a:r>
            <a:r>
              <a:rPr lang="en-US" sz="2933" kern="0" dirty="0">
                <a:solidFill>
                  <a:srgbClr val="000000"/>
                </a:solidFill>
                <a:latin typeface="Cambria" panose="02040503050406030204" pitchFamily="18" charset="0"/>
                <a:ea typeface="Cambria" panose="02040503050406030204" pitchFamily="18" charset="0"/>
                <a:cs typeface="Arial"/>
                <a:sym typeface="Arial"/>
              </a:rPr>
              <a:t> 2.</a:t>
            </a:r>
          </a:p>
          <a:p>
            <a:pPr algn="just" defTabSz="1219261" latinLnBrk="0">
              <a:spcBef>
                <a:spcPts val="800"/>
              </a:spcBef>
              <a:spcAft>
                <a:spcPts val="1600"/>
              </a:spcAft>
              <a:buClr>
                <a:srgbClr val="000000"/>
              </a:buClr>
              <a:defRPr/>
            </a:pP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Thời</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gian</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tiến</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hành</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thí</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nghiệm</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và</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thảo</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luận</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là</a:t>
            </a:r>
            <a:r>
              <a:rPr lang="en-US" sz="2933" kern="0" dirty="0">
                <a:solidFill>
                  <a:srgbClr val="000000"/>
                </a:solidFill>
                <a:latin typeface="Cambria" panose="02040503050406030204" pitchFamily="18" charset="0"/>
                <a:ea typeface="Cambria" panose="02040503050406030204" pitchFamily="18" charset="0"/>
                <a:cs typeface="Arial"/>
                <a:sym typeface="Arial"/>
              </a:rPr>
              <a:t> 5 </a:t>
            </a:r>
            <a:r>
              <a:rPr lang="en-US" sz="2933" kern="0" dirty="0" err="1">
                <a:solidFill>
                  <a:srgbClr val="000000"/>
                </a:solidFill>
                <a:latin typeface="Cambria" panose="02040503050406030204" pitchFamily="18" charset="0"/>
                <a:ea typeface="Cambria" panose="02040503050406030204" pitchFamily="18" charset="0"/>
                <a:cs typeface="Arial"/>
                <a:sym typeface="Arial"/>
              </a:rPr>
              <a:t>phút</a:t>
            </a:r>
            <a:endParaRPr lang="en-US" sz="2933"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8" name="AutoShape 18" descr="n252 Fb Thu Huong Pham"/>
          <p:cNvSpPr/>
          <p:nvPr/>
        </p:nvSpPr>
        <p:spPr>
          <a:xfrm>
            <a:off x="685800" y="967664"/>
            <a:ext cx="6610625"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descr="n252 Fb Thu Huong Pham"/>
          <p:cNvSpPr/>
          <p:nvPr/>
        </p:nvSpPr>
        <p:spPr>
          <a:xfrm flipH="1" flipV="1">
            <a:off x="7614733" y="1542678"/>
            <a:ext cx="3891467" cy="12700"/>
          </a:xfrm>
          <a:prstGeom prst="line">
            <a:avLst/>
          </a:prstGeom>
          <a:ln w="38100" cap="flat">
            <a:solidFill>
              <a:srgbClr val="000000"/>
            </a:solidFill>
            <a:prstDash val="solid"/>
            <a:headEnd type="none" w="sm" len="sm"/>
            <a:tailEnd type="none" w="sm" len="sm"/>
          </a:ln>
        </p:spPr>
        <p:txBody>
          <a:bodyPr/>
          <a:lstStyle/>
          <a:p>
            <a:endParaRPr lang="en-US"/>
          </a:p>
        </p:txBody>
      </p:sp>
      <mc:AlternateContent xmlns:mc="http://schemas.openxmlformats.org/markup-compatibility/2006" xmlns:a14="http://schemas.microsoft.com/office/drawing/2010/main">
        <mc:Choice Requires="a14">
          <p:sp>
            <p:nvSpPr>
              <p:cNvPr id="23" name="TextBox 11" descr="n252 Fb Thu Huong Pham">
                <a:extLst>
                  <a:ext uri="{FF2B5EF4-FFF2-40B4-BE49-F238E27FC236}">
                    <a16:creationId xmlns:a16="http://schemas.microsoft.com/office/drawing/2014/main" id="{B18F95C2-7E74-44F7-A586-85240FDB3D3E}"/>
                  </a:ext>
                </a:extLst>
              </p:cNvPr>
              <p:cNvSpPr txBox="1"/>
              <p:nvPr/>
            </p:nvSpPr>
            <p:spPr>
              <a:xfrm>
                <a:off x="793614" y="996853"/>
                <a:ext cx="6369185" cy="5693866"/>
              </a:xfrm>
              <a:prstGeom prst="rect">
                <a:avLst/>
              </a:prstGeom>
            </p:spPr>
            <p:txBody>
              <a:bodyPr wrap="square" lIns="0" tIns="0" rIns="0" bIns="0" rtlCol="0" anchor="t">
                <a:spAutoFit/>
              </a:bodyPr>
              <a:lstStyle/>
              <a:p>
                <a:pPr algn="just" defTabSz="609630" latinLnBrk="0">
                  <a:lnSpc>
                    <a:spcPts val="3554"/>
                  </a:lnSpc>
                  <a:spcAft>
                    <a:spcPts val="600"/>
                  </a:spcAft>
                  <a:defRPr/>
                </a:pPr>
                <a:r>
                  <a:rPr lang="vi-VN" sz="3200" dirty="0">
                    <a:solidFill>
                      <a:srgbClr val="002060"/>
                    </a:solidFill>
                    <a:latin typeface="Cambria" panose="02040503050406030204" pitchFamily="18" charset="0"/>
                    <a:ea typeface="Cambria" panose="02040503050406030204" pitchFamily="18" charset="0"/>
                  </a:rPr>
                  <a:t>Từ kết quả thí nghiệm, thực hiện các yêu cầu sau:</a:t>
                </a:r>
              </a:p>
              <a:p>
                <a:pPr algn="just" defTabSz="609630" latinLnBrk="0">
                  <a:lnSpc>
                    <a:spcPts val="3554"/>
                  </a:lnSpc>
                  <a:spcAft>
                    <a:spcPts val="600"/>
                  </a:spcAft>
                  <a:defRPr/>
                </a:pPr>
                <a:r>
                  <a:rPr lang="vi-VN" sz="3200" dirty="0">
                    <a:solidFill>
                      <a:srgbClr val="002060"/>
                    </a:solidFill>
                    <a:latin typeface="Cambria" panose="02040503050406030204" pitchFamily="18" charset="0"/>
                    <a:ea typeface="Cambria" panose="02040503050406030204" pitchFamily="18" charset="0"/>
                  </a:rPr>
                  <a:t>- Tính T, </a:t>
                </a:r>
                <a14:m>
                  <m:oMath xmlns:m="http://schemas.openxmlformats.org/officeDocument/2006/math">
                    <m:f>
                      <m:fPr>
                        <m:ctrlPr>
                          <a:rPr lang="vi-VN" sz="3200" i="1" smtClean="0">
                            <a:solidFill>
                              <a:srgbClr val="002060"/>
                            </a:solidFill>
                            <a:latin typeface="Cambria Math" panose="02040503050406030204" pitchFamily="18" charset="0"/>
                            <a:ea typeface="Cambria" panose="02040503050406030204" pitchFamily="18" charset="0"/>
                          </a:rPr>
                        </m:ctrlPr>
                      </m:fPr>
                      <m:num>
                        <m:r>
                          <m:rPr>
                            <m:sty m:val="p"/>
                          </m:rPr>
                          <a:rPr lang="en-US" sz="3200" b="0" i="0" smtClean="0">
                            <a:solidFill>
                              <a:srgbClr val="002060"/>
                            </a:solidFill>
                            <a:latin typeface="Cambria Math" panose="02040503050406030204" pitchFamily="18" charset="0"/>
                            <a:ea typeface="Cambria" panose="02040503050406030204" pitchFamily="18" charset="0"/>
                          </a:rPr>
                          <m:t>V</m:t>
                        </m:r>
                      </m:num>
                      <m:den>
                        <m:r>
                          <m:rPr>
                            <m:sty m:val="p"/>
                          </m:rPr>
                          <a:rPr lang="en-US" sz="3200" b="0" i="0" smtClean="0">
                            <a:solidFill>
                              <a:srgbClr val="002060"/>
                            </a:solidFill>
                            <a:latin typeface="Cambria Math" panose="02040503050406030204" pitchFamily="18" charset="0"/>
                            <a:ea typeface="Cambria" panose="02040503050406030204" pitchFamily="18" charset="0"/>
                          </a:rPr>
                          <m:t>T</m:t>
                        </m:r>
                      </m:den>
                    </m:f>
                  </m:oMath>
                </a14:m>
                <a:endParaRPr lang="vi-VN" sz="3200" dirty="0">
                  <a:solidFill>
                    <a:srgbClr val="002060"/>
                  </a:solidFill>
                  <a:latin typeface="Cambria" panose="02040503050406030204" pitchFamily="18" charset="0"/>
                  <a:ea typeface="Cambria" panose="02040503050406030204" pitchFamily="18" charset="0"/>
                </a:endParaRPr>
              </a:p>
              <a:p>
                <a:pPr algn="just" defTabSz="609630" latinLnBrk="0">
                  <a:lnSpc>
                    <a:spcPts val="3554"/>
                  </a:lnSpc>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Từ số liệu thu được, vẽ đồ thị mối quan hệ V, T.</a:t>
                </a:r>
                <a:endParaRPr lang="en-US" sz="3200" dirty="0">
                  <a:solidFill>
                    <a:srgbClr val="002060"/>
                  </a:solidFill>
                  <a:latin typeface="Cambria" panose="02040503050406030204" pitchFamily="18" charset="0"/>
                  <a:ea typeface="Cambria" panose="02040503050406030204" pitchFamily="18" charset="0"/>
                </a:endParaRPr>
              </a:p>
              <a:p>
                <a:pPr algn="just" defTabSz="609630" latinLnBrk="0">
                  <a:lnSpc>
                    <a:spcPts val="3554"/>
                  </a:lnSpc>
                  <a:defRPr/>
                </a:pPr>
                <a:r>
                  <a:rPr lang="vi-VN" sz="3200" dirty="0">
                    <a:solidFill>
                      <a:srgbClr val="002060"/>
                    </a:solidFill>
                    <a:latin typeface="Cambria" panose="02040503050406030204" pitchFamily="18" charset="0"/>
                    <a:ea typeface="Cambria" panose="02040503050406030204" pitchFamily="18" charset="0"/>
                  </a:rPr>
                  <a:t>1. Kết quả thí nghiệm thu được có phù hợp với định luật Charles không?</a:t>
                </a:r>
              </a:p>
              <a:p>
                <a:pPr algn="just" defTabSz="609630" latinLnBrk="0">
                  <a:lnSpc>
                    <a:spcPts val="3554"/>
                  </a:lnSpc>
                  <a:defRPr/>
                </a:pPr>
                <a:r>
                  <a:rPr lang="vi-VN" sz="3200" dirty="0">
                    <a:solidFill>
                      <a:srgbClr val="002060"/>
                    </a:solidFill>
                    <a:latin typeface="Cambria" panose="02040503050406030204" pitchFamily="18" charset="0"/>
                    <a:ea typeface="Cambria" panose="02040503050406030204" pitchFamily="18" charset="0"/>
                  </a:rPr>
                  <a:t>2. Giải thích tại sao có thể coi quá trình biến đổi trạng thái của khí trong phòng thí nghiệm trên là quá trình đẳng áp?</a:t>
                </a:r>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23" name="TextBox 11" descr="n252 Fb Thu Huong Pham">
                <a:extLst>
                  <a:ext uri="{FF2B5EF4-FFF2-40B4-BE49-F238E27FC236}">
                    <a16:creationId xmlns:a16="http://schemas.microsoft.com/office/drawing/2014/main" id="{B18F95C2-7E74-44F7-A586-85240FDB3D3E}"/>
                  </a:ext>
                </a:extLst>
              </p:cNvPr>
              <p:cNvSpPr txBox="1">
                <a:spLocks noRot="1" noChangeAspect="1" noMove="1" noResize="1" noEditPoints="1" noAdjustHandles="1" noChangeArrowheads="1" noChangeShapeType="1" noTextEdit="1"/>
              </p:cNvSpPr>
              <p:nvPr/>
            </p:nvSpPr>
            <p:spPr>
              <a:xfrm>
                <a:off x="793614" y="996853"/>
                <a:ext cx="6369185" cy="5693866"/>
              </a:xfrm>
              <a:prstGeom prst="rect">
                <a:avLst/>
              </a:prstGeom>
              <a:blipFill>
                <a:blip r:embed="rId6"/>
                <a:stretch>
                  <a:fillRect l="-3828" t="-2784" r="-3923" b="-3319"/>
                </a:stretch>
              </a:blipFill>
            </p:spPr>
            <p:txBody>
              <a:bodyPr/>
              <a:lstStyle/>
              <a:p>
                <a:r>
                  <a:rPr lang="en-US">
                    <a:noFill/>
                  </a:rPr>
                  <a:t> </a:t>
                </a:r>
              </a:p>
            </p:txBody>
          </p:sp>
        </mc:Fallback>
      </mc:AlternateContent>
      <p:pic>
        <p:nvPicPr>
          <p:cNvPr id="21" name="đồng hồ 5 phút" descr="n252 Fb Thu Huong Pham">
            <a:hlinkClick r:id="" action="ppaction://media"/>
            <a:extLst>
              <a:ext uri="{FF2B5EF4-FFF2-40B4-BE49-F238E27FC236}">
                <a16:creationId xmlns:a16="http://schemas.microsoft.com/office/drawing/2014/main" id="{28B90EAB-6039-402A-87D7-4B5C37EAD22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94121" y="4952525"/>
            <a:ext cx="1837579" cy="1033638"/>
          </a:xfrm>
          <a:prstGeom prst="rect">
            <a:avLst/>
          </a:prstGeom>
        </p:spPr>
      </p:pic>
    </p:spTree>
    <p:extLst>
      <p:ext uri="{BB962C8B-B14F-4D97-AF65-F5344CB8AC3E}">
        <p14:creationId xmlns:p14="http://schemas.microsoft.com/office/powerpoint/2010/main" val="12004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n252 Fb Thu Huong Pham">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896706"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descr="n252 Fb Thu Huong Pham">
            <a:extLst>
              <a:ext uri="{FF2B5EF4-FFF2-40B4-BE49-F238E27FC236}">
                <a16:creationId xmlns:a16="http://schemas.microsoft.com/office/drawing/2014/main" id="{F73B6026-9D37-4C62-834E-048AE8BD24B6}"/>
              </a:ext>
            </a:extLst>
          </p:cNvPr>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2" name="Row_Row_Row_Your_Boat" descr="n252 Fb Thu Huong Pham">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
        <p:nvSpPr>
          <p:cNvPr id="4" name="Rectangle 3" descr="n252 Fb Thu Huong Pham">
            <a:extLst>
              <a:ext uri="{FF2B5EF4-FFF2-40B4-BE49-F238E27FC236}">
                <a16:creationId xmlns:a16="http://schemas.microsoft.com/office/drawing/2014/main" id="{FEFA0DF7-513A-4C62-A2F0-98EE848F07ED}"/>
              </a:ext>
            </a:extLst>
          </p:cNvPr>
          <p:cNvSpPr/>
          <p:nvPr/>
        </p:nvSpPr>
        <p:spPr>
          <a:xfrm>
            <a:off x="5466823" y="3810722"/>
            <a:ext cx="4730910"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highlight>
                  <a:srgbClr val="FF0000"/>
                </a:highlight>
                <a:uLnTx/>
                <a:uFillTx/>
                <a:latin typeface="Calibri" panose="020F0502020204030204"/>
                <a:ea typeface="+mn-ea"/>
                <a:cs typeface="+mn-cs"/>
              </a:rPr>
              <a:t>Whale Rescue Story</a:t>
            </a:r>
          </a:p>
        </p:txBody>
      </p:sp>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descr="n252 Fb Thu Huong Pham">
            <a:extLst>
              <a:ext uri="{FF2B5EF4-FFF2-40B4-BE49-F238E27FC236}">
                <a16:creationId xmlns:a16="http://schemas.microsoft.com/office/drawing/2014/main" id="{95AD1D3A-4F87-46D1-88D0-F6F6E28B609A}"/>
              </a:ext>
            </a:extLst>
          </p:cNvPr>
          <p:cNvSpPr txBox="1"/>
          <p:nvPr/>
        </p:nvSpPr>
        <p:spPr>
          <a:xfrm>
            <a:off x="220717" y="373257"/>
            <a:ext cx="11971283" cy="2062103"/>
          </a:xfrm>
          <a:prstGeom prst="rect">
            <a:avLst/>
          </a:prstGeom>
          <a:solidFill>
            <a:schemeClr val="bg1"/>
          </a:solidFill>
        </p:spPr>
        <p:txBody>
          <a:bodyPr wrap="square" rtlCol="0">
            <a:spAutoFit/>
          </a:bodyPr>
          <a:lstStyle/>
          <a:p>
            <a:r>
              <a:rPr lang="en-US" sz="3200" b="1" i="1" dirty="0" err="1">
                <a:latin typeface="Cambria" panose="02040503050406030204" pitchFamily="18" charset="0"/>
                <a:ea typeface="Cambria" panose="02040503050406030204" pitchFamily="18" charset="0"/>
              </a:rPr>
              <a:t>Bài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tập</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ví</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dụ</a:t>
            </a:r>
            <a:endParaRPr lang="en-US" sz="3200" b="1" i="1" dirty="0">
              <a:latin typeface="Cambria" panose="02040503050406030204" pitchFamily="18" charset="0"/>
              <a:ea typeface="Cambria" panose="02040503050406030204" pitchFamily="18" charset="0"/>
            </a:endParaRPr>
          </a:p>
          <a:p>
            <a:r>
              <a:rPr lang="vi-VN" sz="3200" b="0" i="0" dirty="0">
                <a:solidFill>
                  <a:srgbClr val="000000"/>
                </a:solidFill>
                <a:effectLst/>
                <a:latin typeface="Cambria" panose="02040503050406030204" pitchFamily="18" charset="0"/>
                <a:ea typeface="Cambria" panose="02040503050406030204" pitchFamily="18" charset="0"/>
              </a:rPr>
              <a:t>Khi tăng nhiệt độ của một lượng khí xác định từ 32</a:t>
            </a:r>
            <a:r>
              <a:rPr lang="vi-VN" sz="3200" b="0" i="0" baseline="30000" dirty="0">
                <a:solidFill>
                  <a:srgbClr val="000000"/>
                </a:solidFill>
                <a:effectLst/>
                <a:latin typeface="Cambria" panose="02040503050406030204" pitchFamily="18" charset="0"/>
                <a:ea typeface="Cambria" panose="02040503050406030204" pitchFamily="18" charset="0"/>
              </a:rPr>
              <a:t>0</a:t>
            </a:r>
            <a:r>
              <a:rPr lang="vi-VN" sz="3200" b="0" i="0" dirty="0">
                <a:solidFill>
                  <a:srgbClr val="000000"/>
                </a:solidFill>
                <a:effectLst/>
                <a:latin typeface="Cambria" panose="02040503050406030204" pitchFamily="18" charset="0"/>
                <a:ea typeface="Cambria" panose="02040503050406030204" pitchFamily="18" charset="0"/>
              </a:rPr>
              <a:t>C lên đến 1</a:t>
            </a:r>
            <a:r>
              <a:rPr lang="en-US" sz="3200" b="0" i="0" dirty="0">
                <a:solidFill>
                  <a:srgbClr val="000000"/>
                </a:solidFill>
                <a:effectLst/>
                <a:latin typeface="Cambria" panose="02040503050406030204" pitchFamily="18" charset="0"/>
                <a:ea typeface="Cambria" panose="02040503050406030204" pitchFamily="18" charset="0"/>
              </a:rPr>
              <a:t>17</a:t>
            </a:r>
            <a:r>
              <a:rPr lang="vi-VN" sz="3200" b="0" i="0" baseline="30000" dirty="0">
                <a:solidFill>
                  <a:srgbClr val="000000"/>
                </a:solidFill>
                <a:effectLst/>
                <a:latin typeface="Cambria" panose="02040503050406030204" pitchFamily="18" charset="0"/>
                <a:ea typeface="Cambria" panose="02040503050406030204" pitchFamily="18" charset="0"/>
              </a:rPr>
              <a:t>0</a:t>
            </a:r>
            <a:r>
              <a:rPr lang="vi-VN" sz="3200" b="0" i="0" dirty="0">
                <a:solidFill>
                  <a:srgbClr val="000000"/>
                </a:solidFill>
                <a:effectLst/>
                <a:latin typeface="Cambria" panose="02040503050406030204" pitchFamily="18" charset="0"/>
                <a:ea typeface="Cambria" panose="02040503050406030204" pitchFamily="18" charset="0"/>
              </a:rPr>
              <a:t>C và giữ cho áp suất không đổi thì thể tích khí tăng thêm 1,</a:t>
            </a:r>
            <a:r>
              <a:rPr lang="en-US" sz="3200" b="0" i="0" dirty="0">
                <a:solidFill>
                  <a:srgbClr val="000000"/>
                </a:solidFill>
                <a:effectLst/>
                <a:latin typeface="Cambria" panose="02040503050406030204" pitchFamily="18" charset="0"/>
                <a:ea typeface="Cambria" panose="02040503050406030204" pitchFamily="18" charset="0"/>
              </a:rPr>
              <a:t>7</a:t>
            </a:r>
            <a:r>
              <a:rPr lang="vi-VN" sz="3200" b="0" i="0" dirty="0">
                <a:solidFill>
                  <a:srgbClr val="000000"/>
                </a:solidFill>
                <a:effectLst/>
                <a:latin typeface="Cambria" panose="02040503050406030204" pitchFamily="18" charset="0"/>
                <a:ea typeface="Cambria" panose="02040503050406030204" pitchFamily="18" charset="0"/>
              </a:rPr>
              <a:t>l. Thể tích của lượng khí trước khi tăng nhiệt độ là</a:t>
            </a:r>
            <a:r>
              <a:rPr lang="en-US" sz="280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dirty="0">
                <a:solidFill>
                  <a:prstClr val="black"/>
                </a:solidFill>
                <a:latin typeface="Cambria" panose="02040503050406030204" pitchFamily="18" charset="0"/>
                <a:ea typeface="Cambria" panose="02040503050406030204" pitchFamily="18" charset="0"/>
                <a:cs typeface="Tahoma" panose="020B0604030504040204" pitchFamily="34" charset="0"/>
              </a:rPr>
              <a:t>bao </a:t>
            </a:r>
            <a:r>
              <a:rPr lang="en-US" sz="3200" dirty="0" err="1">
                <a:solidFill>
                  <a:prstClr val="black"/>
                </a:solidFill>
                <a:latin typeface="Cambria" panose="02040503050406030204" pitchFamily="18" charset="0"/>
                <a:ea typeface="Cambria" panose="02040503050406030204" pitchFamily="18" charset="0"/>
                <a:cs typeface="Tahoma" panose="020B0604030504040204" pitchFamily="34" charset="0"/>
              </a:rPr>
              <a:t>nhiêu</a:t>
            </a:r>
            <a:r>
              <a:rPr lang="en-US" sz="3200" dirty="0">
                <a:solidFill>
                  <a:prstClr val="black"/>
                </a:solidFill>
                <a:latin typeface="Cambria" panose="02040503050406030204" pitchFamily="18" charset="0"/>
                <a:ea typeface="Cambria" panose="02040503050406030204" pitchFamily="18" charset="0"/>
                <a:cs typeface="Tahoma" panose="020B0604030504040204" pitchFamily="34" charset="0"/>
              </a:rPr>
              <a:t>?</a:t>
            </a:r>
            <a:endParaRPr lang="en-US" sz="3200" dirty="0">
              <a:latin typeface="Cambria" panose="02040503050406030204" pitchFamily="18" charset="0"/>
              <a:ea typeface="Cambria" panose="02040503050406030204" pitchFamily="18" charset="0"/>
            </a:endParaRPr>
          </a:p>
        </p:txBody>
      </p:sp>
      <p:sp>
        <p:nvSpPr>
          <p:cNvPr id="15" name="Line 42" descr="n252 Fb Thu Huong Pham">
            <a:extLst>
              <a:ext uri="{FF2B5EF4-FFF2-40B4-BE49-F238E27FC236}">
                <a16:creationId xmlns:a16="http://schemas.microsoft.com/office/drawing/2014/main" id="{B49D42AB-BC7D-47F8-BD33-7FE866710EE8}"/>
              </a:ext>
            </a:extLst>
          </p:cNvPr>
          <p:cNvSpPr>
            <a:spLocks noChangeShapeType="1"/>
          </p:cNvSpPr>
          <p:nvPr/>
        </p:nvSpPr>
        <p:spPr bwMode="auto">
          <a:xfrm>
            <a:off x="5131000" y="3595345"/>
            <a:ext cx="1600200" cy="0"/>
          </a:xfrm>
          <a:prstGeom prst="line">
            <a:avLst/>
          </a:prstGeom>
          <a:noFill/>
          <a:ln w="28575">
            <a:solidFill>
              <a:srgbClr val="800000"/>
            </a:solidFill>
            <a:round/>
            <a:headEnd type="none" w="med" len="med"/>
            <a:tailEnd type="arrow" w="med" len="med"/>
          </a:ln>
          <a:effectLst/>
        </p:spPr>
        <p:txBody>
          <a:bodyPr/>
          <a:lstStyle/>
          <a:p>
            <a:pPr>
              <a:spcBef>
                <a:spcPts val="0"/>
              </a:spcBef>
            </a:pPr>
            <a:endParaRPr lang="en-US" sz="3200">
              <a:latin typeface="Cambria" panose="02040503050406030204" pitchFamily="18" charset="0"/>
              <a:ea typeface="Cambria"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 Box 5" descr="n252 Fb Thu Huong Pham">
                <a:extLst>
                  <a:ext uri="{FF2B5EF4-FFF2-40B4-BE49-F238E27FC236}">
                    <a16:creationId xmlns:a16="http://schemas.microsoft.com/office/drawing/2014/main" id="{BF41098D-14B2-4EAC-980C-8933C66F20C7}"/>
                  </a:ext>
                </a:extLst>
              </p:cNvPr>
              <p:cNvSpPr txBox="1">
                <a:spLocks noChangeArrowheads="1"/>
              </p:cNvSpPr>
              <p:nvPr/>
            </p:nvSpPr>
            <p:spPr bwMode="auto">
              <a:xfrm>
                <a:off x="317315" y="4980657"/>
                <a:ext cx="11412230" cy="1924758"/>
              </a:xfrm>
              <a:prstGeom prst="rect">
                <a:avLst/>
              </a:prstGeom>
              <a:solidFill>
                <a:schemeClr val="bg1"/>
              </a:solidFill>
              <a:ln>
                <a:noFill/>
              </a:ln>
              <a:effectLst/>
            </p:spPr>
            <p:txBody>
              <a:bodyPr wrap="square">
                <a:spAutoFit/>
              </a:bodyPr>
              <a:lstStyle/>
              <a:p>
                <a:pPr>
                  <a:spcBef>
                    <a:spcPct val="50000"/>
                  </a:spcBef>
                </a:pPr>
                <a:r>
                  <a:rPr lang="en-US" sz="3200" dirty="0">
                    <a:latin typeface="Cambria" panose="02040503050406030204" pitchFamily="18" charset="0"/>
                    <a:ea typeface="Cambria" panose="02040503050406030204" pitchFamily="18" charset="0"/>
                    <a:cs typeface="Arial" panose="020B0604020202020204" pitchFamily="34" charset="0"/>
                  </a:rPr>
                  <a:t>Vì </a:t>
                </a:r>
                <a:r>
                  <a:rPr lang="en-US" sz="3200" dirty="0" err="1">
                    <a:latin typeface="Cambria" panose="02040503050406030204" pitchFamily="18" charset="0"/>
                    <a:ea typeface="Cambria" panose="02040503050406030204" pitchFamily="18" charset="0"/>
                    <a:cs typeface="Arial" panose="020B0604020202020204" pitchFamily="34" charset="0"/>
                  </a:rPr>
                  <a:t>áp</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suất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khí</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không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đổi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nên</a:t>
                </a:r>
                <a:r>
                  <a:rPr lang="en-US" sz="3200" dirty="0">
                    <a:latin typeface="Cambria" panose="02040503050406030204" pitchFamily="18" charset="0"/>
                    <a:ea typeface="Cambria" panose="02040503050406030204" pitchFamily="18" charset="0"/>
                    <a:cs typeface="Arial" panose="020B0604020202020204" pitchFamily="34" charset="0"/>
                  </a:rPr>
                  <a:t> ta </a:t>
                </a:r>
                <a:r>
                  <a:rPr lang="en-US" sz="3200" dirty="0" err="1">
                    <a:latin typeface="Cambria" panose="02040503050406030204" pitchFamily="18" charset="0"/>
                    <a:ea typeface="Cambria" panose="02040503050406030204" pitchFamily="18" charset="0"/>
                    <a:cs typeface="Arial" panose="020B0604020202020204" pitchFamily="34" charset="0"/>
                  </a:rPr>
                  <a:t>áp</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dụng</a:t>
                </a:r>
                <a:r>
                  <a:rPr lang="en-US" sz="3200" dirty="0">
                    <a:latin typeface="Cambria" panose="02040503050406030204" pitchFamily="18" charset="0"/>
                    <a:ea typeface="Cambria" panose="02040503050406030204" pitchFamily="18" charset="0"/>
                    <a:cs typeface="Arial" panose="020B0604020202020204" pitchFamily="34" charset="0"/>
                  </a:rPr>
                  <a:t> ĐL Charles: </a:t>
                </a:r>
                <a14:m>
                  <m:oMath xmlns:m="http://schemas.openxmlformats.org/officeDocument/2006/math">
                    <m:f>
                      <m:fPr>
                        <m:ctrlPr>
                          <a:rPr lang="en-US" sz="3200" i="1" smtClean="0">
                            <a:latin typeface="Cambria Math" panose="02040503050406030204" pitchFamily="18" charset="0"/>
                            <a:ea typeface="Cambria" panose="02040503050406030204" pitchFamily="18" charset="0"/>
                            <a:cs typeface="Arial" panose="020B0604020202020204" pitchFamily="34" charset="0"/>
                          </a:rPr>
                        </m:ctrlPr>
                      </m:fPr>
                      <m:num>
                        <m:sSub>
                          <m:sSubPr>
                            <m:ctrlPr>
                              <a:rPr lang="en-US" sz="320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b="0" i="0" smtClean="0">
                                <a:latin typeface="Cambria Math" panose="02040503050406030204" pitchFamily="18" charset="0"/>
                                <a:ea typeface="Cambria" panose="02040503050406030204" pitchFamily="18" charset="0"/>
                                <a:cs typeface="Arial" panose="020B0604020202020204" pitchFamily="34" charset="0"/>
                              </a:rPr>
                              <m:t>V</m:t>
                            </m:r>
                          </m:e>
                          <m:sub>
                            <m:r>
                              <a:rPr lang="en-US" sz="3200" b="0" i="0" smtClean="0">
                                <a:latin typeface="Cambria Math" panose="02040503050406030204" pitchFamily="18" charset="0"/>
                                <a:ea typeface="Cambria" panose="02040503050406030204" pitchFamily="18" charset="0"/>
                                <a:cs typeface="Arial" panose="020B0604020202020204" pitchFamily="34" charset="0"/>
                              </a:rPr>
                              <m:t>1</m:t>
                            </m:r>
                          </m:sub>
                        </m:sSub>
                      </m:num>
                      <m:den>
                        <m:sSub>
                          <m:sSubPr>
                            <m:ctrlPr>
                              <a:rPr lang="en-US" sz="320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b="0" i="0" smtClean="0">
                                <a:latin typeface="Cambria Math" panose="02040503050406030204" pitchFamily="18" charset="0"/>
                                <a:ea typeface="Cambria" panose="02040503050406030204" pitchFamily="18" charset="0"/>
                                <a:cs typeface="Arial" panose="020B0604020202020204" pitchFamily="34" charset="0"/>
                              </a:rPr>
                              <m:t>T</m:t>
                            </m:r>
                          </m:e>
                          <m:sub>
                            <m:r>
                              <a:rPr lang="en-US" sz="3200" b="0" i="0" smtClean="0">
                                <a:latin typeface="Cambria Math" panose="02040503050406030204" pitchFamily="18" charset="0"/>
                                <a:ea typeface="Cambria" panose="02040503050406030204" pitchFamily="18" charset="0"/>
                                <a:cs typeface="Arial" panose="020B0604020202020204" pitchFamily="34" charset="0"/>
                              </a:rPr>
                              <m:t>1</m:t>
                            </m:r>
                          </m:sub>
                        </m:sSub>
                      </m:den>
                    </m:f>
                    <m:r>
                      <a:rPr lang="en-US" sz="3200" b="0" i="0" smtClean="0">
                        <a:latin typeface="Cambria Math" panose="02040503050406030204" pitchFamily="18" charset="0"/>
                        <a:ea typeface="Cambria"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panose="02040503050406030204" pitchFamily="18" charset="0"/>
                            <a:cs typeface="Arial" panose="020B0604020202020204" pitchFamily="34" charset="0"/>
                          </a:rPr>
                        </m:ctrlPr>
                      </m:fPr>
                      <m:num>
                        <m:sSub>
                          <m:sSubPr>
                            <m:ctrlPr>
                              <a:rPr lang="en-US" sz="3200" b="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b="0" i="0" smtClean="0">
                                <a:latin typeface="Cambria Math" panose="02040503050406030204" pitchFamily="18" charset="0"/>
                                <a:ea typeface="Cambria" panose="02040503050406030204" pitchFamily="18" charset="0"/>
                                <a:cs typeface="Arial" panose="020B0604020202020204" pitchFamily="34" charset="0"/>
                              </a:rPr>
                              <m:t>V</m:t>
                            </m:r>
                          </m:e>
                          <m:sub>
                            <m:r>
                              <a:rPr lang="en-US" sz="3200" b="0" i="0" smtClean="0">
                                <a:latin typeface="Cambria Math" panose="02040503050406030204" pitchFamily="18" charset="0"/>
                                <a:ea typeface="Cambria" panose="02040503050406030204" pitchFamily="18" charset="0"/>
                                <a:cs typeface="Arial" panose="020B0604020202020204" pitchFamily="34" charset="0"/>
                              </a:rPr>
                              <m:t>2</m:t>
                            </m:r>
                          </m:sub>
                        </m:sSub>
                      </m:num>
                      <m:den>
                        <m:sSub>
                          <m:sSubPr>
                            <m:ctrlPr>
                              <a:rPr lang="en-US" sz="3200" b="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b="0" i="0" smtClean="0">
                                <a:latin typeface="Cambria Math" panose="02040503050406030204" pitchFamily="18" charset="0"/>
                                <a:ea typeface="Cambria" panose="02040503050406030204" pitchFamily="18" charset="0"/>
                                <a:cs typeface="Arial" panose="020B0604020202020204" pitchFamily="34" charset="0"/>
                              </a:rPr>
                              <m:t>T</m:t>
                            </m:r>
                          </m:e>
                          <m:sub>
                            <m:r>
                              <a:rPr lang="en-US" sz="3200" b="0" i="0" smtClean="0">
                                <a:latin typeface="Cambria Math" panose="02040503050406030204" pitchFamily="18" charset="0"/>
                                <a:ea typeface="Cambria" panose="02040503050406030204" pitchFamily="18" charset="0"/>
                                <a:cs typeface="Arial" panose="020B0604020202020204" pitchFamily="34" charset="0"/>
                              </a:rPr>
                              <m:t>2</m:t>
                            </m:r>
                          </m:sub>
                        </m:sSub>
                      </m:den>
                    </m:f>
                  </m:oMath>
                </a14:m>
                <a:endParaRPr lang="en-US" sz="3200" b="0" dirty="0">
                  <a:latin typeface="Cambria" panose="02040503050406030204" pitchFamily="18" charset="0"/>
                  <a:ea typeface="Cambria" panose="02040503050406030204" pitchFamily="18" charset="0"/>
                  <a:cs typeface="Arial" panose="020B0604020202020204" pitchFamily="34" charset="0"/>
                </a:endParaRPr>
              </a:p>
              <a:p>
                <a:pPr>
                  <a:spcBef>
                    <a:spcPct val="50000"/>
                  </a:spcBef>
                </a:pPr>
                <a:r>
                  <a:rPr lang="en-US" sz="3200" dirty="0" err="1">
                    <a:latin typeface="Cambria" panose="02040503050406030204" pitchFamily="18" charset="0"/>
                    <a:ea typeface="Cambria" panose="02040503050406030204" pitchFamily="18" charset="0"/>
                    <a:cs typeface="Arial" panose="020B0604020202020204" pitchFamily="34" charset="0"/>
                  </a:rPr>
                  <a:t>Thay</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số</a:t>
                </a:r>
                <a:r>
                  <a:rPr lang="en-US" sz="3200" dirty="0">
                    <a:latin typeface="Cambria" panose="02040503050406030204" pitchFamily="18" charset="0"/>
                    <a:ea typeface="Cambria" panose="02040503050406030204" pitchFamily="18" charset="0"/>
                    <a:cs typeface="Arial" panose="020B0604020202020204" pitchFamily="34" charset="0"/>
                  </a:rPr>
                  <a:t> ta </a:t>
                </a:r>
                <a:r>
                  <a:rPr lang="en-US" sz="3200" dirty="0" err="1">
                    <a:latin typeface="Cambria" panose="02040503050406030204" pitchFamily="18" charset="0"/>
                    <a:ea typeface="Cambria" panose="02040503050406030204" pitchFamily="18" charset="0"/>
                    <a:cs typeface="Arial" panose="020B0604020202020204" pitchFamily="34" charset="0"/>
                  </a:rPr>
                  <a:t>có</a:t>
                </a:r>
                <a:r>
                  <a:rPr lang="en-US" sz="3200" dirty="0">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ea typeface="Cambria" panose="02040503050406030204" pitchFamily="18" charset="0"/>
                            <a:cs typeface="Arial" panose="020B0604020202020204" pitchFamily="34" charset="0"/>
                          </a:rPr>
                        </m:ctrlPr>
                      </m:fPr>
                      <m:num>
                        <m:sSub>
                          <m:sSubPr>
                            <m:ctrlPr>
                              <a:rPr lang="en-US" sz="320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a:latin typeface="Cambria Math" panose="02040503050406030204" pitchFamily="18" charset="0"/>
                                <a:ea typeface="Cambria" panose="02040503050406030204" pitchFamily="18" charset="0"/>
                                <a:cs typeface="Arial" panose="020B0604020202020204" pitchFamily="34" charset="0"/>
                              </a:rPr>
                              <m:t>V</m:t>
                            </m:r>
                          </m:e>
                          <m:sub>
                            <m:r>
                              <a:rPr lang="en-US" sz="3200">
                                <a:latin typeface="Cambria Math" panose="02040503050406030204" pitchFamily="18" charset="0"/>
                                <a:ea typeface="Cambria" panose="02040503050406030204" pitchFamily="18" charset="0"/>
                                <a:cs typeface="Arial" panose="020B0604020202020204" pitchFamily="34" charset="0"/>
                              </a:rPr>
                              <m:t>1</m:t>
                            </m:r>
                          </m:sub>
                        </m:sSub>
                      </m:num>
                      <m:den>
                        <m:r>
                          <a:rPr lang="en-US" sz="3200" b="0" i="1" smtClean="0">
                            <a:latin typeface="Cambria Math" panose="02040503050406030204" pitchFamily="18" charset="0"/>
                            <a:ea typeface="Cambria" panose="02040503050406030204" pitchFamily="18" charset="0"/>
                            <a:cs typeface="Arial" panose="020B0604020202020204" pitchFamily="34" charset="0"/>
                          </a:rPr>
                          <m:t>305</m:t>
                        </m:r>
                      </m:den>
                    </m:f>
                    <m:r>
                      <a:rPr lang="en-US" sz="3200">
                        <a:latin typeface="Cambria Math" panose="02040503050406030204" pitchFamily="18" charset="0"/>
                        <a:ea typeface="Cambria" panose="02040503050406030204" pitchFamily="18" charset="0"/>
                        <a:cs typeface="Arial" panose="020B0604020202020204" pitchFamily="34" charset="0"/>
                      </a:rPr>
                      <m:t>=</m:t>
                    </m:r>
                    <m:f>
                      <m:fPr>
                        <m:ctrlPr>
                          <a:rPr lang="en-US" sz="3200" i="1">
                            <a:latin typeface="Cambria Math" panose="02040503050406030204" pitchFamily="18" charset="0"/>
                            <a:ea typeface="Cambria" panose="02040503050406030204" pitchFamily="18" charset="0"/>
                            <a:cs typeface="Arial" panose="020B0604020202020204" pitchFamily="34" charset="0"/>
                          </a:rPr>
                        </m:ctrlPr>
                      </m:fPr>
                      <m:num>
                        <m:sSub>
                          <m:sSubPr>
                            <m:ctrlPr>
                              <a:rPr lang="en-US" sz="3200" i="1">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a:latin typeface="Cambria Math" panose="02040503050406030204" pitchFamily="18" charset="0"/>
                                <a:ea typeface="Cambria" panose="02040503050406030204" pitchFamily="18" charset="0"/>
                                <a:cs typeface="Arial" panose="020B0604020202020204" pitchFamily="34" charset="0"/>
                              </a:rPr>
                              <m:t>V</m:t>
                            </m:r>
                          </m:e>
                          <m:sub>
                            <m:r>
                              <a:rPr lang="en-US" sz="3200" b="0" i="0" smtClean="0">
                                <a:latin typeface="Cambria Math" panose="02040503050406030204" pitchFamily="18" charset="0"/>
                                <a:ea typeface="Cambria" panose="02040503050406030204" pitchFamily="18" charset="0"/>
                                <a:cs typeface="Arial" panose="020B0604020202020204" pitchFamily="34" charset="0"/>
                              </a:rPr>
                              <m:t>1</m:t>
                            </m:r>
                          </m:sub>
                        </m:sSub>
                        <m:r>
                          <a:rPr lang="en-US" sz="3200" b="0" i="1" smtClean="0">
                            <a:latin typeface="Cambria Math" panose="02040503050406030204" pitchFamily="18" charset="0"/>
                            <a:ea typeface="Cambria" panose="02040503050406030204" pitchFamily="18" charset="0"/>
                            <a:cs typeface="Arial" panose="020B0604020202020204" pitchFamily="34" charset="0"/>
                          </a:rPr>
                          <m:t>+1,7</m:t>
                        </m:r>
                      </m:num>
                      <m:den>
                        <m:r>
                          <a:rPr lang="en-US" sz="3200" b="0" i="1" smtClean="0">
                            <a:latin typeface="Cambria Math" panose="02040503050406030204" pitchFamily="18" charset="0"/>
                            <a:ea typeface="Cambria" panose="02040503050406030204" pitchFamily="18" charset="0"/>
                            <a:cs typeface="Arial" panose="020B0604020202020204" pitchFamily="34" charset="0"/>
                          </a:rPr>
                          <m:t>390</m:t>
                        </m:r>
                      </m:den>
                    </m:f>
                  </m:oMath>
                </a14:m>
                <a:r>
                  <a:rPr lang="en-US" sz="3200" dirty="0">
                    <a:latin typeface="Cambria" panose="02040503050406030204" pitchFamily="18" charset="0"/>
                    <a:ea typeface="Cambria" panose="02040503050406030204" pitchFamily="18" charset="0"/>
                    <a:cs typeface="Arial" panose="020B0604020202020204" pitchFamily="34" charset="0"/>
                  </a:rPr>
                  <a:t> =&gt;  V</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 6,1l ; V</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 7,8l</a:t>
                </a:r>
              </a:p>
            </p:txBody>
          </p:sp>
        </mc:Choice>
        <mc:Fallback xmlns="">
          <p:sp>
            <p:nvSpPr>
              <p:cNvPr id="16" name="Text Box 5" descr="n252 Fb Thu Huong Pham">
                <a:extLst>
                  <a:ext uri="{FF2B5EF4-FFF2-40B4-BE49-F238E27FC236}">
                    <a16:creationId xmlns:a16="http://schemas.microsoft.com/office/drawing/2014/main" id="{BF41098D-14B2-4EAC-980C-8933C66F20C7}"/>
                  </a:ext>
                </a:extLst>
              </p:cNvPr>
              <p:cNvSpPr txBox="1">
                <a:spLocks noRot="1" noChangeAspect="1" noMove="1" noResize="1" noEditPoints="1" noAdjustHandles="1" noChangeArrowheads="1" noChangeShapeType="1" noTextEdit="1"/>
              </p:cNvSpPr>
              <p:nvPr/>
            </p:nvSpPr>
            <p:spPr bwMode="auto">
              <a:xfrm>
                <a:off x="317315" y="4980657"/>
                <a:ext cx="11412230" cy="1924758"/>
              </a:xfrm>
              <a:prstGeom prst="rect">
                <a:avLst/>
              </a:prstGeom>
              <a:blipFill>
                <a:blip r:embed="rId2"/>
                <a:stretch>
                  <a:fillRect l="-1335" b="-3481"/>
                </a:stretch>
              </a:blipFill>
              <a:ln>
                <a:noFill/>
              </a:ln>
              <a:effectLst/>
            </p:spPr>
            <p:txBody>
              <a:bodyPr/>
              <a:lstStyle/>
              <a:p>
                <a:r>
                  <a:rPr lang="en-US">
                    <a:noFill/>
                  </a:rPr>
                  <a:t> </a:t>
                </a:r>
              </a:p>
            </p:txBody>
          </p:sp>
        </mc:Fallback>
      </mc:AlternateContent>
      <p:sp>
        <p:nvSpPr>
          <p:cNvPr id="17" name="Text Box 8" descr="n252 Fb Thu Huong Pham">
            <a:extLst>
              <a:ext uri="{FF2B5EF4-FFF2-40B4-BE49-F238E27FC236}">
                <a16:creationId xmlns:a16="http://schemas.microsoft.com/office/drawing/2014/main" id="{349D33E8-FE3F-4111-B3A8-5A72768B1819}"/>
              </a:ext>
            </a:extLst>
          </p:cNvPr>
          <p:cNvSpPr txBox="1">
            <a:spLocks noChangeArrowheads="1"/>
          </p:cNvSpPr>
          <p:nvPr/>
        </p:nvSpPr>
        <p:spPr bwMode="auto">
          <a:xfrm>
            <a:off x="317315" y="4380175"/>
            <a:ext cx="167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u="sng" dirty="0" err="1">
                <a:latin typeface="Cambria" panose="02040503050406030204" pitchFamily="18" charset="0"/>
                <a:ea typeface="Cambria" panose="02040503050406030204" pitchFamily="18" charset="0"/>
                <a:cs typeface="Arial" panose="020B0604020202020204" pitchFamily="34" charset="0"/>
              </a:rPr>
              <a:t>Bài</a:t>
            </a:r>
            <a:r>
              <a:rPr lang="en-US" sz="3200" b="1" u="sng" dirty="0">
                <a:latin typeface="Cambria" panose="02040503050406030204" pitchFamily="18" charset="0"/>
                <a:ea typeface="Cambria" panose="02040503050406030204" pitchFamily="18" charset="0"/>
                <a:cs typeface="Arial" panose="020B0604020202020204" pitchFamily="34" charset="0"/>
              </a:rPr>
              <a:t> </a:t>
            </a:r>
            <a:r>
              <a:rPr lang="en-US" sz="3200" b="1" u="sng" dirty="0" err="1">
                <a:latin typeface="Cambria" panose="02040503050406030204" pitchFamily="18" charset="0"/>
                <a:ea typeface="Cambria" panose="02040503050406030204" pitchFamily="18" charset="0"/>
                <a:cs typeface="Arial" panose="020B0604020202020204" pitchFamily="34" charset="0"/>
              </a:rPr>
              <a:t>giải</a:t>
            </a:r>
            <a:endParaRPr lang="en-US" sz="3200" b="1" u="sng" dirty="0">
              <a:latin typeface="Cambria" panose="02040503050406030204" pitchFamily="18" charset="0"/>
              <a:ea typeface="Cambria" panose="02040503050406030204" pitchFamily="18" charset="0"/>
              <a:cs typeface="Arial" panose="020B0604020202020204" pitchFamily="34" charset="0"/>
            </a:endParaRPr>
          </a:p>
        </p:txBody>
      </p:sp>
      <p:sp>
        <p:nvSpPr>
          <p:cNvPr id="18" name="Text Box 3" descr="n252 Fb Thu Huong Pham">
            <a:extLst>
              <a:ext uri="{FF2B5EF4-FFF2-40B4-BE49-F238E27FC236}">
                <a16:creationId xmlns:a16="http://schemas.microsoft.com/office/drawing/2014/main" id="{8FFB30EE-46A8-401C-9119-11D1AB339C9B}"/>
              </a:ext>
            </a:extLst>
          </p:cNvPr>
          <p:cNvSpPr txBox="1">
            <a:spLocks noChangeArrowheads="1"/>
          </p:cNvSpPr>
          <p:nvPr/>
        </p:nvSpPr>
        <p:spPr bwMode="auto">
          <a:xfrm>
            <a:off x="317315" y="2318072"/>
            <a:ext cx="4475401" cy="206210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3200" b="1" dirty="0" err="1">
                <a:latin typeface="Cambria" panose="02040503050406030204" pitchFamily="18" charset="0"/>
                <a:ea typeface="Cambria" panose="02040503050406030204" pitchFamily="18" charset="0"/>
                <a:cs typeface="Arial" panose="020B0604020202020204" pitchFamily="34" charset="0"/>
              </a:rPr>
              <a:t>Trạng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thái</a:t>
            </a:r>
            <a:r>
              <a:rPr lang="en-US" sz="3200" b="1" dirty="0">
                <a:latin typeface="Cambria" panose="02040503050406030204" pitchFamily="18" charset="0"/>
                <a:ea typeface="Cambria" panose="02040503050406030204" pitchFamily="18" charset="0"/>
                <a:cs typeface="Arial" panose="020B0604020202020204" pitchFamily="34" charset="0"/>
              </a:rPr>
              <a:t> 1:</a:t>
            </a:r>
          </a:p>
          <a:p>
            <a:pPr>
              <a:spcBef>
                <a:spcPts val="0"/>
              </a:spcBef>
            </a:pPr>
            <a:r>
              <a:rPr lang="en-US" sz="3200" dirty="0">
                <a:latin typeface="Cambria" panose="02040503050406030204" pitchFamily="18" charset="0"/>
                <a:ea typeface="Cambria" panose="02040503050406030204" pitchFamily="18" charset="0"/>
                <a:cs typeface="Arial" panose="020B0604020202020204" pitchFamily="34" charset="0"/>
              </a:rPr>
              <a:t>     t</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 32</a:t>
            </a:r>
            <a:r>
              <a:rPr lang="en-US" sz="3200" baseline="30000" dirty="0">
                <a:latin typeface="Cambria" panose="02040503050406030204" pitchFamily="18" charset="0"/>
                <a:ea typeface="Cambria" panose="02040503050406030204" pitchFamily="18" charset="0"/>
                <a:cs typeface="Arial" panose="020B0604020202020204" pitchFamily="34" charset="0"/>
              </a:rPr>
              <a:t>0</a:t>
            </a:r>
            <a:r>
              <a:rPr lang="en-US" sz="3200" dirty="0">
                <a:latin typeface="Cambria" panose="02040503050406030204" pitchFamily="18" charset="0"/>
                <a:ea typeface="Cambria" panose="02040503050406030204" pitchFamily="18" charset="0"/>
                <a:cs typeface="Arial" panose="020B0604020202020204" pitchFamily="34" charset="0"/>
              </a:rPr>
              <a:t>C </a:t>
            </a:r>
          </a:p>
          <a:p>
            <a:pPr>
              <a:spcBef>
                <a:spcPts val="0"/>
              </a:spcBef>
            </a:pPr>
            <a:r>
              <a:rPr lang="en-US" sz="3200" dirty="0">
                <a:latin typeface="Cambria" panose="02040503050406030204" pitchFamily="18" charset="0"/>
                <a:ea typeface="Cambria" panose="02040503050406030204" pitchFamily="18" charset="0"/>
                <a:cs typeface="Arial" panose="020B0604020202020204" pitchFamily="34" charset="0"/>
                <a:sym typeface="Symbol" panose="05050102010706020507" pitchFamily="18" charset="2"/>
              </a:rPr>
              <a:t></a:t>
            </a:r>
            <a:r>
              <a:rPr lang="en-US" sz="3200" dirty="0">
                <a:latin typeface="Cambria" panose="02040503050406030204" pitchFamily="18" charset="0"/>
                <a:ea typeface="Cambria" panose="02040503050406030204" pitchFamily="18" charset="0"/>
                <a:cs typeface="Arial" panose="020B0604020202020204" pitchFamily="34" charset="0"/>
              </a:rPr>
              <a:t> T</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 t</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+273 = 305K</a:t>
            </a:r>
          </a:p>
          <a:p>
            <a:pPr>
              <a:spcBef>
                <a:spcPts val="0"/>
              </a:spcBef>
            </a:pPr>
            <a:r>
              <a:rPr lang="en-US" sz="3200" dirty="0">
                <a:latin typeface="Cambria" panose="02040503050406030204" pitchFamily="18" charset="0"/>
                <a:ea typeface="Cambria" panose="02040503050406030204" pitchFamily="18" charset="0"/>
                <a:cs typeface="Arial" panose="020B0604020202020204" pitchFamily="34" charset="0"/>
              </a:rPr>
              <a:t>     V</a:t>
            </a:r>
            <a:r>
              <a:rPr lang="en-US" sz="3200" baseline="-25000" dirty="0">
                <a:latin typeface="Cambria" panose="02040503050406030204" pitchFamily="18" charset="0"/>
                <a:ea typeface="Cambria" panose="02040503050406030204" pitchFamily="18" charset="0"/>
                <a:cs typeface="Arial" panose="020B0604020202020204" pitchFamily="34" charset="0"/>
              </a:rPr>
              <a:t>1</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sp>
        <p:nvSpPr>
          <p:cNvPr id="19" name="Text Box 4" descr="n252 Fb Thu Huong Pham">
            <a:extLst>
              <a:ext uri="{FF2B5EF4-FFF2-40B4-BE49-F238E27FC236}">
                <a16:creationId xmlns:a16="http://schemas.microsoft.com/office/drawing/2014/main" id="{C10BCD58-E714-4BC1-A5E0-197980625C80}"/>
              </a:ext>
            </a:extLst>
          </p:cNvPr>
          <p:cNvSpPr txBox="1">
            <a:spLocks noChangeArrowheads="1"/>
          </p:cNvSpPr>
          <p:nvPr/>
        </p:nvSpPr>
        <p:spPr bwMode="auto">
          <a:xfrm>
            <a:off x="7187726" y="2435360"/>
            <a:ext cx="4880103" cy="255454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3200" b="1" dirty="0" err="1">
                <a:latin typeface="Cambria" panose="02040503050406030204" pitchFamily="18" charset="0"/>
                <a:ea typeface="Cambria" panose="02040503050406030204" pitchFamily="18" charset="0"/>
                <a:cs typeface="Arial" panose="020B0604020202020204" pitchFamily="34" charset="0"/>
              </a:rPr>
              <a:t>Trạng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thái</a:t>
            </a:r>
            <a:r>
              <a:rPr lang="en-US" sz="3200" b="1" dirty="0">
                <a:latin typeface="Cambria" panose="02040503050406030204" pitchFamily="18" charset="0"/>
                <a:ea typeface="Cambria" panose="02040503050406030204" pitchFamily="18" charset="0"/>
                <a:cs typeface="Arial" panose="020B0604020202020204" pitchFamily="34" charset="0"/>
              </a:rPr>
              <a:t> 2:</a:t>
            </a:r>
          </a:p>
          <a:p>
            <a:r>
              <a:rPr lang="en-US" sz="3200" dirty="0">
                <a:latin typeface="Cambria" panose="02040503050406030204" pitchFamily="18" charset="0"/>
                <a:ea typeface="Cambria" panose="02040503050406030204" pitchFamily="18" charset="0"/>
                <a:cs typeface="Arial" panose="020B0604020202020204" pitchFamily="34" charset="0"/>
              </a:rPr>
              <a:t>t</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 117</a:t>
            </a:r>
            <a:r>
              <a:rPr lang="en-US" sz="3200" baseline="30000" dirty="0">
                <a:latin typeface="Cambria" panose="02040503050406030204" pitchFamily="18" charset="0"/>
                <a:ea typeface="Cambria" panose="02040503050406030204" pitchFamily="18" charset="0"/>
                <a:cs typeface="Arial" panose="020B0604020202020204" pitchFamily="34" charset="0"/>
              </a:rPr>
              <a:t>0</a:t>
            </a:r>
            <a:r>
              <a:rPr lang="en-US" sz="3200" dirty="0">
                <a:latin typeface="Cambria" panose="02040503050406030204" pitchFamily="18" charset="0"/>
                <a:ea typeface="Cambria" panose="02040503050406030204" pitchFamily="18" charset="0"/>
                <a:cs typeface="Arial" panose="020B0604020202020204" pitchFamily="34" charset="0"/>
              </a:rPr>
              <a:t>C </a:t>
            </a:r>
          </a:p>
          <a:p>
            <a:r>
              <a:rPr lang="en-US" sz="3200" dirty="0">
                <a:latin typeface="Cambria" panose="02040503050406030204" pitchFamily="18" charset="0"/>
                <a:ea typeface="Cambria" panose="02040503050406030204" pitchFamily="18" charset="0"/>
                <a:cs typeface="Arial" panose="020B0604020202020204" pitchFamily="34" charset="0"/>
                <a:sym typeface="Symbol" panose="05050102010706020507" pitchFamily="18" charset="2"/>
              </a:rPr>
              <a:t></a:t>
            </a:r>
            <a:r>
              <a:rPr lang="en-US" sz="3200" dirty="0">
                <a:latin typeface="Cambria" panose="02040503050406030204" pitchFamily="18" charset="0"/>
                <a:ea typeface="Cambria" panose="02040503050406030204" pitchFamily="18" charset="0"/>
                <a:cs typeface="Arial" panose="020B0604020202020204" pitchFamily="34" charset="0"/>
              </a:rPr>
              <a:t> T</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 t</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+273 = 390K</a:t>
            </a:r>
          </a:p>
          <a:p>
            <a:pPr>
              <a:spcBef>
                <a:spcPts val="0"/>
              </a:spcBef>
            </a:pPr>
            <a:r>
              <a:rPr lang="en-US" sz="3200" dirty="0">
                <a:latin typeface="Cambria" panose="02040503050406030204" pitchFamily="18" charset="0"/>
                <a:ea typeface="Cambria" panose="02040503050406030204" pitchFamily="18" charset="0"/>
                <a:cs typeface="Arial" panose="020B0604020202020204" pitchFamily="34" charset="0"/>
              </a:rPr>
              <a:t>V</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  V</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+ 1,7l</a:t>
            </a:r>
            <a:r>
              <a:rPr lang="en-US" sz="3200" baseline="-25000" dirty="0">
                <a:latin typeface="Cambria" panose="02040503050406030204" pitchFamily="18" charset="0"/>
                <a:ea typeface="Cambria" panose="02040503050406030204" pitchFamily="18" charset="0"/>
                <a:cs typeface="Arial" panose="020B0604020202020204" pitchFamily="34" charset="0"/>
              </a:rPr>
              <a:t> </a:t>
            </a:r>
            <a:endParaRPr lang="en-US" sz="3200" dirty="0">
              <a:latin typeface="Cambria" panose="02040503050406030204" pitchFamily="18" charset="0"/>
              <a:ea typeface="Cambria" panose="02040503050406030204" pitchFamily="18" charset="0"/>
              <a:cs typeface="Arial" panose="020B0604020202020204" pitchFamily="34" charset="0"/>
            </a:endParaRPr>
          </a:p>
          <a:p>
            <a:pPr>
              <a:spcBef>
                <a:spcPts val="0"/>
              </a:spcBef>
            </a:pPr>
            <a:r>
              <a:rPr lang="en-US" sz="3200" dirty="0">
                <a:latin typeface="Cambria" panose="02040503050406030204" pitchFamily="18" charset="0"/>
                <a:ea typeface="Cambria" panose="02040503050406030204" pitchFamily="18" charset="0"/>
                <a:cs typeface="Arial" panose="020B0604020202020204" pitchFamily="34" charset="0"/>
              </a:rPr>
              <a:t>V</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 ? V</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 ?</a:t>
            </a:r>
          </a:p>
        </p:txBody>
      </p:sp>
    </p:spTree>
    <p:extLst>
      <p:ext uri="{BB962C8B-B14F-4D97-AF65-F5344CB8AC3E}">
        <p14:creationId xmlns:p14="http://schemas.microsoft.com/office/powerpoint/2010/main" val="818301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252 Fb Thu Huong Pham"/>
          <p:cNvGrpSpPr/>
          <p:nvPr/>
        </p:nvGrpSpPr>
        <p:grpSpPr>
          <a:xfrm>
            <a:off x="500046" y="494539"/>
            <a:ext cx="11191909" cy="5868923"/>
            <a:chOff x="0" y="0"/>
            <a:chExt cx="22383817" cy="11737846"/>
          </a:xfrm>
        </p:grpSpPr>
        <p:grpSp>
          <p:nvGrpSpPr>
            <p:cNvPr id="4" name="Group 4"/>
            <p:cNvGrpSpPr/>
            <p:nvPr/>
          </p:nvGrpSpPr>
          <p:grpSpPr>
            <a:xfrm rot="5400000">
              <a:off x="10931059" y="285088"/>
              <a:ext cx="11737846" cy="11167670"/>
              <a:chOff x="0" y="0"/>
              <a:chExt cx="2793706" cy="2658000"/>
            </a:xfrm>
          </p:grpSpPr>
          <p:sp>
            <p:nvSpPr>
              <p:cNvPr id="5" name="Freeform 5"/>
              <p:cNvSpPr/>
              <p:nvPr/>
            </p:nvSpPr>
            <p:spPr>
              <a:xfrm>
                <a:off x="0" y="0"/>
                <a:ext cx="2793706" cy="2658000"/>
              </a:xfrm>
              <a:custGeom>
                <a:avLst/>
                <a:gdLst/>
                <a:ahLst/>
                <a:cxnLst/>
                <a:rect l="l" t="t" r="r" b="b"/>
                <a:pathLst>
                  <a:path w="2793706" h="2658000">
                    <a:moveTo>
                      <a:pt x="13191" y="0"/>
                    </a:moveTo>
                    <a:lnTo>
                      <a:pt x="2780515" y="0"/>
                    </a:lnTo>
                    <a:cubicBezTo>
                      <a:pt x="2787800" y="0"/>
                      <a:pt x="2793706" y="5906"/>
                      <a:pt x="2793706" y="13191"/>
                    </a:cubicBezTo>
                    <a:lnTo>
                      <a:pt x="2793706" y="2644808"/>
                    </a:lnTo>
                    <a:cubicBezTo>
                      <a:pt x="2793706" y="2652094"/>
                      <a:pt x="2787800" y="2658000"/>
                      <a:pt x="2780515" y="2658000"/>
                    </a:cubicBezTo>
                    <a:lnTo>
                      <a:pt x="13191" y="2658000"/>
                    </a:lnTo>
                    <a:cubicBezTo>
                      <a:pt x="5906" y="2658000"/>
                      <a:pt x="0" y="2652094"/>
                      <a:pt x="0" y="2644808"/>
                    </a:cubicBezTo>
                    <a:lnTo>
                      <a:pt x="0" y="13191"/>
                    </a:lnTo>
                    <a:cubicBezTo>
                      <a:pt x="0" y="5906"/>
                      <a:pt x="5906" y="0"/>
                      <a:pt x="13191" y="0"/>
                    </a:cubicBezTo>
                    <a:close/>
                  </a:path>
                </a:pathLst>
              </a:custGeom>
              <a:solidFill>
                <a:srgbClr val="3D03AF"/>
              </a:solidFill>
              <a:ln w="38100" cap="sq">
                <a:solidFill>
                  <a:srgbClr val="000000"/>
                </a:solidFill>
                <a:prstDash val="solid"/>
                <a:miter/>
              </a:ln>
            </p:spPr>
            <p:txBody>
              <a:bodyPr/>
              <a:lstStyle/>
              <a:p>
                <a:endParaRPr lang="en-US"/>
              </a:p>
            </p:txBody>
          </p:sp>
          <p:sp>
            <p:nvSpPr>
              <p:cNvPr id="6" name="TextBox 6"/>
              <p:cNvSpPr txBox="1"/>
              <p:nvPr/>
            </p:nvSpPr>
            <p:spPr>
              <a:xfrm>
                <a:off x="0" y="47625"/>
                <a:ext cx="2793706" cy="2610375"/>
              </a:xfrm>
              <a:prstGeom prst="rect">
                <a:avLst/>
              </a:prstGeom>
            </p:spPr>
            <p:txBody>
              <a:bodyPr lIns="46865" tIns="46865" rIns="46865" bIns="46865"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7" name="Group 7"/>
            <p:cNvGrpSpPr/>
            <p:nvPr/>
          </p:nvGrpSpPr>
          <p:grpSpPr>
            <a:xfrm rot="5400000">
              <a:off x="11140148" y="523593"/>
              <a:ext cx="11227056" cy="10738664"/>
              <a:chOff x="0" y="0"/>
              <a:chExt cx="2672134" cy="2555893"/>
            </a:xfrm>
          </p:grpSpPr>
          <p:sp>
            <p:nvSpPr>
              <p:cNvPr id="8" name="Freeform 8"/>
              <p:cNvSpPr/>
              <p:nvPr/>
            </p:nvSpPr>
            <p:spPr>
              <a:xfrm>
                <a:off x="0" y="0"/>
                <a:ext cx="2672134" cy="2555893"/>
              </a:xfrm>
              <a:custGeom>
                <a:avLst/>
                <a:gdLst/>
                <a:ahLst/>
                <a:cxnLst/>
                <a:rect l="l" t="t" r="r" b="b"/>
                <a:pathLst>
                  <a:path w="2672134" h="2555893">
                    <a:moveTo>
                      <a:pt x="13792" y="0"/>
                    </a:moveTo>
                    <a:lnTo>
                      <a:pt x="2658342" y="0"/>
                    </a:lnTo>
                    <a:cubicBezTo>
                      <a:pt x="2665959" y="0"/>
                      <a:pt x="2672134" y="6175"/>
                      <a:pt x="2672134" y="13792"/>
                    </a:cubicBezTo>
                    <a:lnTo>
                      <a:pt x="2672134" y="2542101"/>
                    </a:lnTo>
                    <a:cubicBezTo>
                      <a:pt x="2672134" y="2549718"/>
                      <a:pt x="2665959" y="2555893"/>
                      <a:pt x="2658342" y="2555893"/>
                    </a:cubicBezTo>
                    <a:lnTo>
                      <a:pt x="13792" y="2555893"/>
                    </a:lnTo>
                    <a:cubicBezTo>
                      <a:pt x="6175" y="2555893"/>
                      <a:pt x="0" y="2549718"/>
                      <a:pt x="0" y="2542101"/>
                    </a:cubicBezTo>
                    <a:lnTo>
                      <a:pt x="0" y="13792"/>
                    </a:lnTo>
                    <a:cubicBezTo>
                      <a:pt x="0" y="6175"/>
                      <a:pt x="6175" y="0"/>
                      <a:pt x="13792" y="0"/>
                    </a:cubicBezTo>
                    <a:close/>
                  </a:path>
                </a:pathLst>
              </a:custGeom>
              <a:solidFill>
                <a:srgbClr val="FFFFFF"/>
              </a:solidFill>
              <a:ln w="57150" cap="sq">
                <a:solidFill>
                  <a:srgbClr val="000000"/>
                </a:solidFill>
                <a:prstDash val="solid"/>
                <a:miter/>
              </a:ln>
            </p:spPr>
            <p:txBody>
              <a:bodyPr/>
              <a:lstStyle/>
              <a:p>
                <a:endParaRPr lang="en-US"/>
              </a:p>
            </p:txBody>
          </p:sp>
          <p:sp>
            <p:nvSpPr>
              <p:cNvPr id="9" name="TextBox 9"/>
              <p:cNvSpPr txBox="1"/>
              <p:nvPr/>
            </p:nvSpPr>
            <p:spPr>
              <a:xfrm>
                <a:off x="0" y="47625"/>
                <a:ext cx="2672134" cy="2508268"/>
              </a:xfrm>
              <a:prstGeom prst="rect">
                <a:avLst/>
              </a:prstGeom>
            </p:spPr>
            <p:txBody>
              <a:bodyPr lIns="46865" tIns="46865" rIns="46865" bIns="46865"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sp>
          <p:nvSpPr>
            <p:cNvPr id="10" name="Freeform 10"/>
            <p:cNvSpPr/>
            <p:nvPr/>
          </p:nvSpPr>
          <p:spPr>
            <a:xfrm rot="-10800000">
              <a:off x="11526130" y="498844"/>
              <a:ext cx="10468433" cy="10906073"/>
            </a:xfrm>
            <a:custGeom>
              <a:avLst/>
              <a:gdLst/>
              <a:ahLst/>
              <a:cxnLst/>
              <a:rect l="l" t="t" r="r" b="b"/>
              <a:pathLst>
                <a:path w="10468433" h="10906073">
                  <a:moveTo>
                    <a:pt x="0" y="0"/>
                  </a:moveTo>
                  <a:lnTo>
                    <a:pt x="10468433" y="0"/>
                  </a:lnTo>
                  <a:lnTo>
                    <a:pt x="10468433" y="10906074"/>
                  </a:lnTo>
                  <a:lnTo>
                    <a:pt x="0" y="10906074"/>
                  </a:lnTo>
                  <a:lnTo>
                    <a:pt x="0" y="0"/>
                  </a:lnTo>
                  <a:close/>
                </a:path>
              </a:pathLst>
            </a:custGeom>
            <a:blipFill>
              <a:blip r:embed="rId4"/>
              <a:stretch>
                <a:fillRect l="-81350" t="-17362" r="-22431"/>
              </a:stretch>
            </a:blipFill>
          </p:spPr>
          <p:txBody>
            <a:bodyPr/>
            <a:lstStyle/>
            <a:p>
              <a:endParaRPr lang="en-US"/>
            </a:p>
          </p:txBody>
        </p:sp>
        <p:grpSp>
          <p:nvGrpSpPr>
            <p:cNvPr id="11" name="Group 11"/>
            <p:cNvGrpSpPr/>
            <p:nvPr/>
          </p:nvGrpSpPr>
          <p:grpSpPr>
            <a:xfrm rot="5400000">
              <a:off x="-310433" y="310433"/>
              <a:ext cx="11737846" cy="11116981"/>
              <a:chOff x="0" y="0"/>
              <a:chExt cx="2793706" cy="2645935"/>
            </a:xfrm>
          </p:grpSpPr>
          <p:sp>
            <p:nvSpPr>
              <p:cNvPr id="12" name="Freeform 12"/>
              <p:cNvSpPr/>
              <p:nvPr/>
            </p:nvSpPr>
            <p:spPr>
              <a:xfrm>
                <a:off x="0" y="0"/>
                <a:ext cx="2793706" cy="2645935"/>
              </a:xfrm>
              <a:custGeom>
                <a:avLst/>
                <a:gdLst/>
                <a:ahLst/>
                <a:cxnLst/>
                <a:rect l="l" t="t" r="r" b="b"/>
                <a:pathLst>
                  <a:path w="2793706" h="2645935">
                    <a:moveTo>
                      <a:pt x="13191" y="0"/>
                    </a:moveTo>
                    <a:lnTo>
                      <a:pt x="2780515" y="0"/>
                    </a:lnTo>
                    <a:cubicBezTo>
                      <a:pt x="2787800" y="0"/>
                      <a:pt x="2793706" y="5906"/>
                      <a:pt x="2793706" y="13191"/>
                    </a:cubicBezTo>
                    <a:lnTo>
                      <a:pt x="2793706" y="2632744"/>
                    </a:lnTo>
                    <a:cubicBezTo>
                      <a:pt x="2793706" y="2640029"/>
                      <a:pt x="2787800" y="2645935"/>
                      <a:pt x="2780515" y="2645935"/>
                    </a:cubicBezTo>
                    <a:lnTo>
                      <a:pt x="13191" y="2645935"/>
                    </a:lnTo>
                    <a:cubicBezTo>
                      <a:pt x="5906" y="2645935"/>
                      <a:pt x="0" y="2640029"/>
                      <a:pt x="0" y="2632744"/>
                    </a:cubicBezTo>
                    <a:lnTo>
                      <a:pt x="0" y="13191"/>
                    </a:lnTo>
                    <a:cubicBezTo>
                      <a:pt x="0" y="5906"/>
                      <a:pt x="5906" y="0"/>
                      <a:pt x="13191" y="0"/>
                    </a:cubicBezTo>
                    <a:close/>
                  </a:path>
                </a:pathLst>
              </a:custGeom>
              <a:solidFill>
                <a:srgbClr val="3D03AF"/>
              </a:solidFill>
              <a:ln w="38100" cap="sq">
                <a:solidFill>
                  <a:srgbClr val="000000"/>
                </a:solidFill>
                <a:prstDash val="solid"/>
                <a:miter/>
              </a:ln>
            </p:spPr>
            <p:txBody>
              <a:bodyPr/>
              <a:lstStyle/>
              <a:p>
                <a:endParaRPr lang="en-US"/>
              </a:p>
            </p:txBody>
          </p:sp>
          <p:sp>
            <p:nvSpPr>
              <p:cNvPr id="13" name="TextBox 13"/>
              <p:cNvSpPr txBox="1"/>
              <p:nvPr/>
            </p:nvSpPr>
            <p:spPr>
              <a:xfrm>
                <a:off x="0" y="47625"/>
                <a:ext cx="2793706" cy="2598310"/>
              </a:xfrm>
              <a:prstGeom prst="rect">
                <a:avLst/>
              </a:prstGeom>
            </p:spPr>
            <p:txBody>
              <a:bodyPr lIns="46865" tIns="46865" rIns="46865" bIns="46865"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14" name="Group 14"/>
            <p:cNvGrpSpPr/>
            <p:nvPr/>
          </p:nvGrpSpPr>
          <p:grpSpPr>
            <a:xfrm rot="5400000">
              <a:off x="49594" y="583567"/>
              <a:ext cx="11227056" cy="10618717"/>
              <a:chOff x="0" y="0"/>
              <a:chExt cx="2672134" cy="2527344"/>
            </a:xfrm>
          </p:grpSpPr>
          <p:sp>
            <p:nvSpPr>
              <p:cNvPr id="15" name="Freeform 15"/>
              <p:cNvSpPr/>
              <p:nvPr/>
            </p:nvSpPr>
            <p:spPr>
              <a:xfrm>
                <a:off x="0" y="0"/>
                <a:ext cx="2672134" cy="2527344"/>
              </a:xfrm>
              <a:custGeom>
                <a:avLst/>
                <a:gdLst/>
                <a:ahLst/>
                <a:cxnLst/>
                <a:rect l="l" t="t" r="r" b="b"/>
                <a:pathLst>
                  <a:path w="2672134" h="2527344">
                    <a:moveTo>
                      <a:pt x="13792" y="0"/>
                    </a:moveTo>
                    <a:lnTo>
                      <a:pt x="2658342" y="0"/>
                    </a:lnTo>
                    <a:cubicBezTo>
                      <a:pt x="2665959" y="0"/>
                      <a:pt x="2672134" y="6175"/>
                      <a:pt x="2672134" y="13792"/>
                    </a:cubicBezTo>
                    <a:lnTo>
                      <a:pt x="2672134" y="2513553"/>
                    </a:lnTo>
                    <a:cubicBezTo>
                      <a:pt x="2672134" y="2521170"/>
                      <a:pt x="2665959" y="2527344"/>
                      <a:pt x="2658342" y="2527344"/>
                    </a:cubicBezTo>
                    <a:lnTo>
                      <a:pt x="13792" y="2527344"/>
                    </a:lnTo>
                    <a:cubicBezTo>
                      <a:pt x="6175" y="2527344"/>
                      <a:pt x="0" y="2521170"/>
                      <a:pt x="0" y="2513553"/>
                    </a:cubicBezTo>
                    <a:lnTo>
                      <a:pt x="0" y="13792"/>
                    </a:lnTo>
                    <a:cubicBezTo>
                      <a:pt x="0" y="6175"/>
                      <a:pt x="6175" y="0"/>
                      <a:pt x="13792" y="0"/>
                    </a:cubicBezTo>
                    <a:close/>
                  </a:path>
                </a:pathLst>
              </a:custGeom>
              <a:solidFill>
                <a:srgbClr val="FFFFFF"/>
              </a:solidFill>
              <a:ln w="57150" cap="sq">
                <a:solidFill>
                  <a:srgbClr val="000000"/>
                </a:solidFill>
                <a:prstDash val="solid"/>
                <a:miter/>
              </a:ln>
            </p:spPr>
            <p:txBody>
              <a:bodyPr/>
              <a:lstStyle/>
              <a:p>
                <a:endParaRPr lang="en-US"/>
              </a:p>
            </p:txBody>
          </p:sp>
          <p:sp>
            <p:nvSpPr>
              <p:cNvPr id="16" name="TextBox 16"/>
              <p:cNvSpPr txBox="1"/>
              <p:nvPr/>
            </p:nvSpPr>
            <p:spPr>
              <a:xfrm>
                <a:off x="0" y="47625"/>
                <a:ext cx="2672134" cy="2479719"/>
              </a:xfrm>
              <a:prstGeom prst="rect">
                <a:avLst/>
              </a:prstGeom>
            </p:spPr>
            <p:txBody>
              <a:bodyPr lIns="46865" tIns="46865" rIns="46865" bIns="46865"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sp>
          <p:nvSpPr>
            <p:cNvPr id="17" name="Freeform 17"/>
            <p:cNvSpPr/>
            <p:nvPr/>
          </p:nvSpPr>
          <p:spPr>
            <a:xfrm rot="-10800000">
              <a:off x="599486" y="498844"/>
              <a:ext cx="10122076" cy="10906073"/>
            </a:xfrm>
            <a:custGeom>
              <a:avLst/>
              <a:gdLst/>
              <a:ahLst/>
              <a:cxnLst/>
              <a:rect l="l" t="t" r="r" b="b"/>
              <a:pathLst>
                <a:path w="10122076" h="10906073">
                  <a:moveTo>
                    <a:pt x="0" y="0"/>
                  </a:moveTo>
                  <a:lnTo>
                    <a:pt x="10122076" y="0"/>
                  </a:lnTo>
                  <a:lnTo>
                    <a:pt x="10122076" y="10906074"/>
                  </a:lnTo>
                  <a:lnTo>
                    <a:pt x="0" y="10906074"/>
                  </a:lnTo>
                  <a:lnTo>
                    <a:pt x="0" y="0"/>
                  </a:lnTo>
                  <a:close/>
                </a:path>
              </a:pathLst>
            </a:custGeom>
            <a:blipFill>
              <a:blip r:embed="rId4"/>
              <a:stretch>
                <a:fillRect l="-96293" t="-17362" r="-14461"/>
              </a:stretch>
            </a:blipFill>
          </p:spPr>
          <p:txBody>
            <a:bodyPr/>
            <a:lstStyle/>
            <a:p>
              <a:endParaRPr lang="en-US"/>
            </a:p>
          </p:txBody>
        </p:sp>
        <p:grpSp>
          <p:nvGrpSpPr>
            <p:cNvPr id="18" name="Group 18"/>
            <p:cNvGrpSpPr/>
            <p:nvPr/>
          </p:nvGrpSpPr>
          <p:grpSpPr>
            <a:xfrm>
              <a:off x="9956706" y="3458149"/>
              <a:ext cx="789744" cy="7897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0" name="TextBox 20"/>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21" name="Group 21"/>
            <p:cNvGrpSpPr/>
            <p:nvPr/>
          </p:nvGrpSpPr>
          <p:grpSpPr>
            <a:xfrm>
              <a:off x="9956706" y="4802181"/>
              <a:ext cx="789744" cy="78974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3" name="TextBox 23"/>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24" name="Group 24"/>
            <p:cNvGrpSpPr/>
            <p:nvPr/>
          </p:nvGrpSpPr>
          <p:grpSpPr>
            <a:xfrm>
              <a:off x="9956706" y="6146018"/>
              <a:ext cx="789744" cy="7897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6" name="TextBox 26"/>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27" name="Group 27"/>
            <p:cNvGrpSpPr/>
            <p:nvPr/>
          </p:nvGrpSpPr>
          <p:grpSpPr>
            <a:xfrm>
              <a:off x="9956706" y="7489855"/>
              <a:ext cx="789744" cy="7897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29" name="TextBox 29"/>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30" name="Group 30"/>
            <p:cNvGrpSpPr/>
            <p:nvPr/>
          </p:nvGrpSpPr>
          <p:grpSpPr>
            <a:xfrm>
              <a:off x="9956706" y="8833692"/>
              <a:ext cx="789744" cy="78974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32" name="TextBox 32"/>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33" name="Group 33"/>
            <p:cNvGrpSpPr/>
            <p:nvPr/>
          </p:nvGrpSpPr>
          <p:grpSpPr>
            <a:xfrm>
              <a:off x="9956706" y="2114215"/>
              <a:ext cx="789744" cy="78974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35" name="TextBox 35"/>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36" name="Group 36"/>
            <p:cNvGrpSpPr/>
            <p:nvPr/>
          </p:nvGrpSpPr>
          <p:grpSpPr>
            <a:xfrm>
              <a:off x="11685844" y="2114215"/>
              <a:ext cx="789744" cy="78974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38" name="TextBox 38"/>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39" name="Group 39"/>
            <p:cNvGrpSpPr/>
            <p:nvPr/>
          </p:nvGrpSpPr>
          <p:grpSpPr>
            <a:xfrm>
              <a:off x="10268935" y="2318443"/>
              <a:ext cx="1944201" cy="381289"/>
              <a:chOff x="0" y="0"/>
              <a:chExt cx="2072243" cy="406400"/>
            </a:xfrm>
          </p:grpSpPr>
          <p:sp>
            <p:nvSpPr>
              <p:cNvPr id="40" name="Freeform 40"/>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41" name="TextBox 41"/>
              <p:cNvSpPr txBox="1"/>
              <p:nvPr/>
            </p:nvSpPr>
            <p:spPr>
              <a:xfrm>
                <a:off x="0" y="47625"/>
                <a:ext cx="2072243" cy="358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42" name="Group 42"/>
            <p:cNvGrpSpPr/>
            <p:nvPr/>
          </p:nvGrpSpPr>
          <p:grpSpPr>
            <a:xfrm>
              <a:off x="11685844" y="3458149"/>
              <a:ext cx="789744" cy="78974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44" name="TextBox 44"/>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45" name="Group 45"/>
            <p:cNvGrpSpPr/>
            <p:nvPr/>
          </p:nvGrpSpPr>
          <p:grpSpPr>
            <a:xfrm>
              <a:off x="10268935" y="3662377"/>
              <a:ext cx="1944201" cy="381289"/>
              <a:chOff x="0" y="0"/>
              <a:chExt cx="2072243" cy="406400"/>
            </a:xfrm>
          </p:grpSpPr>
          <p:sp>
            <p:nvSpPr>
              <p:cNvPr id="46" name="Freeform 46"/>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47" name="TextBox 47"/>
              <p:cNvSpPr txBox="1"/>
              <p:nvPr/>
            </p:nvSpPr>
            <p:spPr>
              <a:xfrm>
                <a:off x="0" y="47625"/>
                <a:ext cx="2072243" cy="358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48" name="Group 48"/>
            <p:cNvGrpSpPr/>
            <p:nvPr/>
          </p:nvGrpSpPr>
          <p:grpSpPr>
            <a:xfrm>
              <a:off x="11685844" y="4802084"/>
              <a:ext cx="789744" cy="789744"/>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50" name="TextBox 50"/>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51" name="Group 51"/>
            <p:cNvGrpSpPr/>
            <p:nvPr/>
          </p:nvGrpSpPr>
          <p:grpSpPr>
            <a:xfrm>
              <a:off x="10268935" y="5006311"/>
              <a:ext cx="1944201" cy="381289"/>
              <a:chOff x="0" y="0"/>
              <a:chExt cx="2072243" cy="406400"/>
            </a:xfrm>
          </p:grpSpPr>
          <p:sp>
            <p:nvSpPr>
              <p:cNvPr id="52" name="Freeform 52"/>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53" name="TextBox 53"/>
              <p:cNvSpPr txBox="1"/>
              <p:nvPr/>
            </p:nvSpPr>
            <p:spPr>
              <a:xfrm>
                <a:off x="0" y="47625"/>
                <a:ext cx="2072243" cy="358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54" name="Group 54"/>
            <p:cNvGrpSpPr/>
            <p:nvPr/>
          </p:nvGrpSpPr>
          <p:grpSpPr>
            <a:xfrm>
              <a:off x="11685844" y="6146018"/>
              <a:ext cx="789744" cy="789744"/>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56" name="TextBox 56"/>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57" name="Group 57"/>
            <p:cNvGrpSpPr/>
            <p:nvPr/>
          </p:nvGrpSpPr>
          <p:grpSpPr>
            <a:xfrm>
              <a:off x="10268935" y="6350246"/>
              <a:ext cx="1944201" cy="381289"/>
              <a:chOff x="0" y="0"/>
              <a:chExt cx="2072243" cy="406400"/>
            </a:xfrm>
          </p:grpSpPr>
          <p:sp>
            <p:nvSpPr>
              <p:cNvPr id="58" name="Freeform 58"/>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59" name="TextBox 59"/>
              <p:cNvSpPr txBox="1"/>
              <p:nvPr/>
            </p:nvSpPr>
            <p:spPr>
              <a:xfrm>
                <a:off x="0" y="47625"/>
                <a:ext cx="2072243" cy="358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60" name="Group 60"/>
            <p:cNvGrpSpPr/>
            <p:nvPr/>
          </p:nvGrpSpPr>
          <p:grpSpPr>
            <a:xfrm>
              <a:off x="11685844" y="7489952"/>
              <a:ext cx="789744" cy="789744"/>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62" name="TextBox 62"/>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63" name="Group 63"/>
            <p:cNvGrpSpPr/>
            <p:nvPr/>
          </p:nvGrpSpPr>
          <p:grpSpPr>
            <a:xfrm>
              <a:off x="10268935" y="7694180"/>
              <a:ext cx="1944201" cy="381289"/>
              <a:chOff x="0" y="0"/>
              <a:chExt cx="2072243" cy="406400"/>
            </a:xfrm>
          </p:grpSpPr>
          <p:sp>
            <p:nvSpPr>
              <p:cNvPr id="64" name="Freeform 64"/>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65" name="TextBox 65"/>
              <p:cNvSpPr txBox="1"/>
              <p:nvPr/>
            </p:nvSpPr>
            <p:spPr>
              <a:xfrm>
                <a:off x="0" y="47625"/>
                <a:ext cx="2072243" cy="358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66" name="Group 66"/>
            <p:cNvGrpSpPr/>
            <p:nvPr/>
          </p:nvGrpSpPr>
          <p:grpSpPr>
            <a:xfrm>
              <a:off x="11685844" y="8833886"/>
              <a:ext cx="789744" cy="789744"/>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88E4"/>
              </a:solidFill>
              <a:ln w="28575" cap="sq">
                <a:solidFill>
                  <a:srgbClr val="000000"/>
                </a:solidFill>
                <a:prstDash val="solid"/>
                <a:miter/>
              </a:ln>
            </p:spPr>
            <p:txBody>
              <a:bodyPr/>
              <a:lstStyle/>
              <a:p>
                <a:endParaRPr lang="en-US"/>
              </a:p>
            </p:txBody>
          </p:sp>
          <p:sp>
            <p:nvSpPr>
              <p:cNvPr id="68" name="TextBox 68"/>
              <p:cNvSpPr txBox="1"/>
              <p:nvPr/>
            </p:nvSpPr>
            <p:spPr>
              <a:xfrm>
                <a:off x="76200" y="123825"/>
                <a:ext cx="660400" cy="612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nvGrpSpPr>
            <p:cNvPr id="69" name="Group 69"/>
            <p:cNvGrpSpPr/>
            <p:nvPr/>
          </p:nvGrpSpPr>
          <p:grpSpPr>
            <a:xfrm>
              <a:off x="10268935" y="9038114"/>
              <a:ext cx="1944201" cy="381289"/>
              <a:chOff x="0" y="0"/>
              <a:chExt cx="2072243" cy="406400"/>
            </a:xfrm>
          </p:grpSpPr>
          <p:sp>
            <p:nvSpPr>
              <p:cNvPr id="70" name="Freeform 70"/>
              <p:cNvSpPr/>
              <p:nvPr/>
            </p:nvSpPr>
            <p:spPr>
              <a:xfrm>
                <a:off x="0" y="0"/>
                <a:ext cx="2072243" cy="406400"/>
              </a:xfrm>
              <a:custGeom>
                <a:avLst/>
                <a:gdLst/>
                <a:ahLst/>
                <a:cxnLst/>
                <a:rect l="l" t="t" r="r" b="b"/>
                <a:pathLst>
                  <a:path w="2072243" h="406400">
                    <a:moveTo>
                      <a:pt x="1869043" y="0"/>
                    </a:moveTo>
                    <a:cubicBezTo>
                      <a:pt x="1981267" y="0"/>
                      <a:pt x="2072243" y="90976"/>
                      <a:pt x="2072243" y="203200"/>
                    </a:cubicBezTo>
                    <a:cubicBezTo>
                      <a:pt x="2072243" y="315424"/>
                      <a:pt x="1981267" y="406400"/>
                      <a:pt x="1869043" y="406400"/>
                    </a:cubicBezTo>
                    <a:lnTo>
                      <a:pt x="203200" y="406400"/>
                    </a:lnTo>
                    <a:cubicBezTo>
                      <a:pt x="90976" y="406400"/>
                      <a:pt x="0" y="315424"/>
                      <a:pt x="0" y="203200"/>
                    </a:cubicBezTo>
                    <a:cubicBezTo>
                      <a:pt x="0" y="90976"/>
                      <a:pt x="90976" y="0"/>
                      <a:pt x="203200" y="0"/>
                    </a:cubicBezTo>
                    <a:close/>
                  </a:path>
                </a:pathLst>
              </a:custGeom>
              <a:solidFill>
                <a:srgbClr val="D136A1"/>
              </a:solidFill>
              <a:ln w="28575" cap="sq">
                <a:solidFill>
                  <a:srgbClr val="000000"/>
                </a:solidFill>
                <a:prstDash val="solid"/>
                <a:miter/>
              </a:ln>
            </p:spPr>
            <p:txBody>
              <a:bodyPr/>
              <a:lstStyle/>
              <a:p>
                <a:endParaRPr lang="en-US"/>
              </a:p>
            </p:txBody>
          </p:sp>
          <p:sp>
            <p:nvSpPr>
              <p:cNvPr id="71" name="TextBox 71"/>
              <p:cNvSpPr txBox="1"/>
              <p:nvPr/>
            </p:nvSpPr>
            <p:spPr>
              <a:xfrm>
                <a:off x="0" y="47625"/>
                <a:ext cx="2072243" cy="358775"/>
              </a:xfrm>
              <a:prstGeom prst="rect">
                <a:avLst/>
              </a:prstGeom>
            </p:spPr>
            <p:txBody>
              <a:bodyPr lIns="31141" tIns="31141" rIns="31141" bIns="31141" rtlCol="0" anchor="ctr"/>
              <a:lstStyle/>
              <a:p>
                <a:pPr algn="ctr" defTabSz="609630" latinLnBrk="0">
                  <a:lnSpc>
                    <a:spcPts val="1355"/>
                  </a:lnSpc>
                  <a:defRPr/>
                </a:pPr>
                <a:endParaRPr sz="1200">
                  <a:solidFill>
                    <a:prstClr val="black"/>
                  </a:solidFill>
                  <a:latin typeface="Cambria" panose="02040503050406030204" pitchFamily="18" charset="0"/>
                  <a:ea typeface="Cambria" panose="02040503050406030204" pitchFamily="18" charset="0"/>
                </a:endParaRPr>
              </a:p>
            </p:txBody>
          </p:sp>
        </p:grpSp>
      </p:grpSp>
      <p:grpSp>
        <p:nvGrpSpPr>
          <p:cNvPr id="72" name="Group 72" descr="n252 Fb Thu Huong Pham"/>
          <p:cNvGrpSpPr/>
          <p:nvPr/>
        </p:nvGrpSpPr>
        <p:grpSpPr>
          <a:xfrm>
            <a:off x="7257986" y="1243083"/>
            <a:ext cx="3706033" cy="4375518"/>
            <a:chOff x="310322" y="263945"/>
            <a:chExt cx="7412066" cy="8751036"/>
          </a:xfrm>
        </p:grpSpPr>
        <p:sp>
          <p:nvSpPr>
            <p:cNvPr id="73" name="Freeform 73"/>
            <p:cNvSpPr/>
            <p:nvPr/>
          </p:nvSpPr>
          <p:spPr>
            <a:xfrm rot="-246323">
              <a:off x="531339" y="8367787"/>
              <a:ext cx="7191049" cy="647194"/>
            </a:xfrm>
            <a:custGeom>
              <a:avLst/>
              <a:gdLst/>
              <a:ahLst/>
              <a:cxnLst/>
              <a:rect l="l" t="t" r="r" b="b"/>
              <a:pathLst>
                <a:path w="7191049" h="647194">
                  <a:moveTo>
                    <a:pt x="0" y="0"/>
                  </a:moveTo>
                  <a:lnTo>
                    <a:pt x="7191049" y="0"/>
                  </a:lnTo>
                  <a:lnTo>
                    <a:pt x="7191049" y="647194"/>
                  </a:lnTo>
                  <a:lnTo>
                    <a:pt x="0" y="647194"/>
                  </a:lnTo>
                  <a:lnTo>
                    <a:pt x="0" y="0"/>
                  </a:lnTo>
                  <a:close/>
                </a:path>
              </a:pathLst>
            </a:custGeom>
            <a:blipFill>
              <a:blip r:embed="rId5"/>
              <a:stretch>
                <a:fillRect/>
              </a:stretch>
            </a:blipFill>
          </p:spPr>
          <p:txBody>
            <a:bodyPr/>
            <a:lstStyle/>
            <a:p>
              <a:endParaRPr lang="en-US"/>
            </a:p>
          </p:txBody>
        </p:sp>
        <p:grpSp>
          <p:nvGrpSpPr>
            <p:cNvPr id="74" name="Group 74"/>
            <p:cNvGrpSpPr>
              <a:grpSpLocks noChangeAspect="1"/>
            </p:cNvGrpSpPr>
            <p:nvPr/>
          </p:nvGrpSpPr>
          <p:grpSpPr>
            <a:xfrm rot="-267483">
              <a:off x="310322" y="263945"/>
              <a:ext cx="7112937" cy="8261517"/>
              <a:chOff x="0" y="0"/>
              <a:chExt cx="5466080" cy="6348730"/>
            </a:xfrm>
          </p:grpSpPr>
          <p:sp>
            <p:nvSpPr>
              <p:cNvPr id="75" name="Freeform 7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txBody>
              <a:bodyPr/>
              <a:lstStyle/>
              <a:p>
                <a:endParaRPr lang="en-US"/>
              </a:p>
            </p:txBody>
          </p:sp>
          <p:sp>
            <p:nvSpPr>
              <p:cNvPr id="77" name="Freeform 7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78" name="Freeform 7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sp>
        <p:nvSpPr>
          <p:cNvPr id="79" name="TextBox 79" descr="n252 Fb Thu Huong Pham"/>
          <p:cNvSpPr txBox="1"/>
          <p:nvPr/>
        </p:nvSpPr>
        <p:spPr>
          <a:xfrm>
            <a:off x="692036" y="611002"/>
            <a:ext cx="5044060" cy="1477328"/>
          </a:xfrm>
          <a:prstGeom prst="rect">
            <a:avLst/>
          </a:prstGeom>
        </p:spPr>
        <p:txBody>
          <a:bodyPr wrap="square" lIns="0" tIns="0" rIns="0" bIns="0" rtlCol="0" anchor="t">
            <a:spAutoFit/>
          </a:bodyPr>
          <a:lstStyle/>
          <a:p>
            <a:pPr algn="ctr" defTabSz="609630" latinLnBrk="0">
              <a:defRPr/>
            </a:pPr>
            <a:r>
              <a:rPr lang="en-US" sz="4800" b="1" spc="201" dirty="0">
                <a:solidFill>
                  <a:srgbClr val="FF0000"/>
                </a:solidFill>
                <a:latin typeface="Cambria" panose="02040503050406030204" pitchFamily="18" charset="0"/>
                <a:ea typeface="Cambria" panose="02040503050406030204" pitchFamily="18" charset="0"/>
              </a:rPr>
              <a:t>THẢO LUẬN THEO NHÓM</a:t>
            </a:r>
          </a:p>
        </p:txBody>
      </p:sp>
      <p:sp>
        <p:nvSpPr>
          <p:cNvPr id="80" name="TextBox 80" descr="n252 Fb Thu Huong Pham"/>
          <p:cNvSpPr txBox="1"/>
          <p:nvPr/>
        </p:nvSpPr>
        <p:spPr>
          <a:xfrm>
            <a:off x="867810" y="2366473"/>
            <a:ext cx="4561006" cy="3526671"/>
          </a:xfrm>
          <a:prstGeom prst="rect">
            <a:avLst/>
          </a:prstGeom>
        </p:spPr>
        <p:txBody>
          <a:bodyPr wrap="square" lIns="0" tIns="0" rIns="0" bIns="0" rtlCol="0" anchor="t">
            <a:spAutoFit/>
          </a:bodyPr>
          <a:lstStyle/>
          <a:p>
            <a:pPr algn="just" defTabSz="609630" latinLnBrk="0">
              <a:lnSpc>
                <a:spcPct val="150000"/>
              </a:lnSpc>
              <a:defRPr/>
            </a:pPr>
            <a:r>
              <a:rPr lang="en-US" sz="3133" b="1" dirty="0" err="1">
                <a:solidFill>
                  <a:srgbClr val="1C0052"/>
                </a:solidFill>
                <a:latin typeface="Cambria" panose="02040503050406030204" pitchFamily="18" charset="0"/>
                <a:ea typeface="Cambria" panose="02040503050406030204" pitchFamily="18" charset="0"/>
              </a:rPr>
              <a:t>Nhóm</a:t>
            </a:r>
            <a:r>
              <a:rPr lang="en-US" sz="3133" b="1" dirty="0">
                <a:solidFill>
                  <a:srgbClr val="1C0052"/>
                </a:solidFill>
                <a:latin typeface="Cambria" panose="02040503050406030204" pitchFamily="18" charset="0"/>
                <a:ea typeface="Cambria" panose="02040503050406030204" pitchFamily="18" charset="0"/>
              </a:rPr>
              <a:t> 1,3: </a:t>
            </a:r>
            <a:r>
              <a:rPr lang="en-US" sz="3133" dirty="0" err="1">
                <a:solidFill>
                  <a:srgbClr val="1C0052"/>
                </a:solidFill>
                <a:latin typeface="Cambria" panose="02040503050406030204" pitchFamily="18" charset="0"/>
                <a:ea typeface="Cambria" panose="02040503050406030204" pitchFamily="18" charset="0"/>
              </a:rPr>
              <a:t>hoàn</a:t>
            </a:r>
            <a:r>
              <a:rPr lang="en-US" sz="3133" dirty="0">
                <a:solidFill>
                  <a:srgbClr val="1C0052"/>
                </a:solidFill>
                <a:latin typeface="Cambria" panose="02040503050406030204" pitchFamily="18" charset="0"/>
                <a:ea typeface="Cambria" panose="02040503050406030204" pitchFamily="18" charset="0"/>
              </a:rPr>
              <a:t> </a:t>
            </a:r>
            <a:r>
              <a:rPr lang="en-US" sz="3133" dirty="0" err="1">
                <a:solidFill>
                  <a:srgbClr val="1C0052"/>
                </a:solidFill>
                <a:latin typeface="Cambria" panose="02040503050406030204" pitchFamily="18" charset="0"/>
                <a:ea typeface="Cambria" panose="02040503050406030204" pitchFamily="18" charset="0"/>
              </a:rPr>
              <a:t>thành</a:t>
            </a:r>
            <a:r>
              <a:rPr lang="en-US" sz="3133" dirty="0">
                <a:solidFill>
                  <a:srgbClr val="1C0052"/>
                </a:solidFill>
                <a:latin typeface="Cambria" panose="02040503050406030204" pitchFamily="18" charset="0"/>
                <a:ea typeface="Cambria" panose="02040503050406030204" pitchFamily="18" charset="0"/>
              </a:rPr>
              <a:t> BT1 </a:t>
            </a:r>
            <a:r>
              <a:rPr lang="en-US" sz="3133" dirty="0" err="1">
                <a:solidFill>
                  <a:srgbClr val="1C0052"/>
                </a:solidFill>
                <a:latin typeface="Cambria" panose="02040503050406030204" pitchFamily="18" charset="0"/>
                <a:ea typeface="Cambria" panose="02040503050406030204" pitchFamily="18" charset="0"/>
              </a:rPr>
              <a:t>sgk</a:t>
            </a:r>
            <a:r>
              <a:rPr lang="en-US" sz="3133" dirty="0">
                <a:solidFill>
                  <a:srgbClr val="1C0052"/>
                </a:solidFill>
                <a:latin typeface="Cambria" panose="02040503050406030204" pitchFamily="18" charset="0"/>
                <a:ea typeface="Cambria" panose="02040503050406030204" pitchFamily="18" charset="0"/>
              </a:rPr>
              <a:t> - 44</a:t>
            </a:r>
          </a:p>
          <a:p>
            <a:pPr algn="just" defTabSz="609630" latinLnBrk="0">
              <a:lnSpc>
                <a:spcPct val="150000"/>
              </a:lnSpc>
              <a:defRPr/>
            </a:pPr>
            <a:r>
              <a:rPr lang="en-US" sz="3133" b="1" dirty="0" err="1">
                <a:solidFill>
                  <a:srgbClr val="1C0052"/>
                </a:solidFill>
                <a:latin typeface="Cambria" panose="02040503050406030204" pitchFamily="18" charset="0"/>
                <a:ea typeface="Cambria" panose="02040503050406030204" pitchFamily="18" charset="0"/>
              </a:rPr>
              <a:t>Nhóm</a:t>
            </a:r>
            <a:r>
              <a:rPr lang="en-US" sz="3133" b="1" dirty="0">
                <a:solidFill>
                  <a:srgbClr val="1C0052"/>
                </a:solidFill>
                <a:latin typeface="Cambria" panose="02040503050406030204" pitchFamily="18" charset="0"/>
                <a:ea typeface="Cambria" panose="02040503050406030204" pitchFamily="18" charset="0"/>
              </a:rPr>
              <a:t> 2,4: </a:t>
            </a:r>
            <a:r>
              <a:rPr lang="en-US" sz="3133" dirty="0" err="1">
                <a:solidFill>
                  <a:srgbClr val="1C0052"/>
                </a:solidFill>
                <a:latin typeface="Cambria" panose="02040503050406030204" pitchFamily="18" charset="0"/>
                <a:ea typeface="Cambria" panose="02040503050406030204" pitchFamily="18" charset="0"/>
              </a:rPr>
              <a:t>hoàn</a:t>
            </a:r>
            <a:r>
              <a:rPr lang="en-US" sz="3133" dirty="0">
                <a:solidFill>
                  <a:srgbClr val="1C0052"/>
                </a:solidFill>
                <a:latin typeface="Cambria" panose="02040503050406030204" pitchFamily="18" charset="0"/>
                <a:ea typeface="Cambria" panose="02040503050406030204" pitchFamily="18" charset="0"/>
              </a:rPr>
              <a:t> </a:t>
            </a:r>
            <a:r>
              <a:rPr lang="en-US" sz="3133" dirty="0" err="1">
                <a:solidFill>
                  <a:srgbClr val="1C0052"/>
                </a:solidFill>
                <a:latin typeface="Cambria" panose="02040503050406030204" pitchFamily="18" charset="0"/>
                <a:ea typeface="Cambria" panose="02040503050406030204" pitchFamily="18" charset="0"/>
              </a:rPr>
              <a:t>thành</a:t>
            </a:r>
            <a:r>
              <a:rPr lang="en-US" sz="3133" dirty="0">
                <a:solidFill>
                  <a:srgbClr val="1C0052"/>
                </a:solidFill>
                <a:latin typeface="Cambria" panose="02040503050406030204" pitchFamily="18" charset="0"/>
                <a:ea typeface="Cambria" panose="02040503050406030204" pitchFamily="18" charset="0"/>
              </a:rPr>
              <a:t> BT2 </a:t>
            </a:r>
            <a:r>
              <a:rPr lang="en-US" sz="3133" dirty="0" err="1">
                <a:solidFill>
                  <a:srgbClr val="1C0052"/>
                </a:solidFill>
                <a:latin typeface="Cambria" panose="02040503050406030204" pitchFamily="18" charset="0"/>
                <a:ea typeface="Cambria" panose="02040503050406030204" pitchFamily="18" charset="0"/>
              </a:rPr>
              <a:t>sgk</a:t>
            </a:r>
            <a:r>
              <a:rPr lang="en-US" sz="3133" dirty="0">
                <a:solidFill>
                  <a:srgbClr val="1C0052"/>
                </a:solidFill>
                <a:latin typeface="Cambria" panose="02040503050406030204" pitchFamily="18" charset="0"/>
                <a:ea typeface="Cambria" panose="02040503050406030204" pitchFamily="18" charset="0"/>
              </a:rPr>
              <a:t> – 44</a:t>
            </a:r>
          </a:p>
          <a:p>
            <a:pPr algn="just" defTabSz="609630" latinLnBrk="0">
              <a:lnSpc>
                <a:spcPct val="150000"/>
              </a:lnSpc>
              <a:defRPr/>
            </a:pPr>
            <a:r>
              <a:rPr lang="en-US" sz="3133" b="1" dirty="0" err="1">
                <a:solidFill>
                  <a:srgbClr val="1C0052"/>
                </a:solidFill>
                <a:latin typeface="Cambria" panose="02040503050406030204" pitchFamily="18" charset="0"/>
                <a:ea typeface="Cambria" panose="02040503050406030204" pitchFamily="18" charset="0"/>
              </a:rPr>
              <a:t>Thời</a:t>
            </a:r>
            <a:r>
              <a:rPr lang="en-US" sz="3133" b="1" dirty="0">
                <a:solidFill>
                  <a:srgbClr val="1C0052"/>
                </a:solidFill>
                <a:latin typeface="Cambria" panose="02040503050406030204" pitchFamily="18" charset="0"/>
                <a:ea typeface="Cambria" panose="02040503050406030204" pitchFamily="18" charset="0"/>
              </a:rPr>
              <a:t> </a:t>
            </a:r>
            <a:r>
              <a:rPr lang="en-US" sz="3133" b="1" dirty="0" err="1">
                <a:solidFill>
                  <a:srgbClr val="1C0052"/>
                </a:solidFill>
                <a:latin typeface="Cambria" panose="02040503050406030204" pitchFamily="18" charset="0"/>
                <a:ea typeface="Cambria" panose="02040503050406030204" pitchFamily="18" charset="0"/>
              </a:rPr>
              <a:t>gian</a:t>
            </a:r>
            <a:r>
              <a:rPr lang="en-US" sz="3133" b="1" dirty="0">
                <a:solidFill>
                  <a:srgbClr val="1C0052"/>
                </a:solidFill>
                <a:latin typeface="Cambria" panose="02040503050406030204" pitchFamily="18" charset="0"/>
                <a:ea typeface="Cambria" panose="02040503050406030204" pitchFamily="18" charset="0"/>
              </a:rPr>
              <a:t>: </a:t>
            </a:r>
            <a:r>
              <a:rPr lang="en-US" sz="3133" dirty="0">
                <a:solidFill>
                  <a:srgbClr val="1C0052"/>
                </a:solidFill>
                <a:latin typeface="Cambria" panose="02040503050406030204" pitchFamily="18" charset="0"/>
                <a:ea typeface="Cambria" panose="02040503050406030204" pitchFamily="18" charset="0"/>
              </a:rPr>
              <a:t>3 </a:t>
            </a:r>
            <a:r>
              <a:rPr lang="en-US" sz="3133" dirty="0" err="1">
                <a:solidFill>
                  <a:srgbClr val="1C0052"/>
                </a:solidFill>
                <a:latin typeface="Cambria" panose="02040503050406030204" pitchFamily="18" charset="0"/>
                <a:ea typeface="Cambria" panose="02040503050406030204" pitchFamily="18" charset="0"/>
              </a:rPr>
              <a:t>phút</a:t>
            </a:r>
            <a:endParaRPr lang="en-US" sz="3133" dirty="0">
              <a:solidFill>
                <a:srgbClr val="1C0052"/>
              </a:solidFill>
              <a:latin typeface="Cambria" panose="02040503050406030204" pitchFamily="18" charset="0"/>
              <a:ea typeface="Cambria" panose="02040503050406030204" pitchFamily="18" charset="0"/>
            </a:endParaRPr>
          </a:p>
        </p:txBody>
      </p:sp>
      <p:sp>
        <p:nvSpPr>
          <p:cNvPr id="81" name="TextBox 81" descr="n252 Fb Thu Huong Pham"/>
          <p:cNvSpPr txBox="1"/>
          <p:nvPr/>
        </p:nvSpPr>
        <p:spPr>
          <a:xfrm rot="-265746">
            <a:off x="7216419" y="3764861"/>
            <a:ext cx="3521109" cy="462499"/>
          </a:xfrm>
          <a:prstGeom prst="rect">
            <a:avLst/>
          </a:prstGeom>
        </p:spPr>
        <p:txBody>
          <a:bodyPr lIns="0" tIns="0" rIns="0" bIns="0" rtlCol="0" anchor="t">
            <a:spAutoFit/>
          </a:bodyPr>
          <a:lstStyle/>
          <a:p>
            <a:pPr algn="ctr" defTabSz="609630" latinLnBrk="0">
              <a:lnSpc>
                <a:spcPts val="3974"/>
              </a:lnSpc>
              <a:defRPr/>
            </a:pPr>
            <a:r>
              <a:rPr lang="en-US" sz="2667" dirty="0" err="1">
                <a:solidFill>
                  <a:srgbClr val="1C0052"/>
                </a:solidFill>
                <a:latin typeface="Cambria" panose="02040503050406030204" pitchFamily="18" charset="0"/>
                <a:ea typeface="Cambria" panose="02040503050406030204" pitchFamily="18" charset="0"/>
              </a:rPr>
              <a:t>Làm</a:t>
            </a:r>
            <a:r>
              <a:rPr lang="en-US" sz="2667" dirty="0">
                <a:solidFill>
                  <a:srgbClr val="1C0052"/>
                </a:solidFill>
                <a:latin typeface="Cambria" panose="02040503050406030204" pitchFamily="18" charset="0"/>
                <a:ea typeface="Cambria" panose="02040503050406030204" pitchFamily="18" charset="0"/>
              </a:rPr>
              <a:t> </a:t>
            </a:r>
            <a:r>
              <a:rPr lang="en-US" sz="2667" dirty="0" err="1">
                <a:solidFill>
                  <a:srgbClr val="1C0052"/>
                </a:solidFill>
                <a:latin typeface="Cambria" panose="02040503050406030204" pitchFamily="18" charset="0"/>
                <a:ea typeface="Cambria" panose="02040503050406030204" pitchFamily="18" charset="0"/>
              </a:rPr>
              <a:t>việc</a:t>
            </a:r>
            <a:r>
              <a:rPr lang="en-US" sz="2667" dirty="0">
                <a:solidFill>
                  <a:srgbClr val="1C0052"/>
                </a:solidFill>
                <a:latin typeface="Cambria" panose="02040503050406030204" pitchFamily="18" charset="0"/>
                <a:ea typeface="Cambria" panose="02040503050406030204" pitchFamily="18" charset="0"/>
              </a:rPr>
              <a:t> </a:t>
            </a:r>
            <a:r>
              <a:rPr lang="en-US" sz="2667" dirty="0" err="1">
                <a:solidFill>
                  <a:srgbClr val="1C0052"/>
                </a:solidFill>
                <a:latin typeface="Cambria" panose="02040503050406030204" pitchFamily="18" charset="0"/>
                <a:ea typeface="Cambria" panose="02040503050406030204" pitchFamily="18" charset="0"/>
              </a:rPr>
              <a:t>theo</a:t>
            </a:r>
            <a:r>
              <a:rPr lang="en-US" sz="2667" dirty="0">
                <a:solidFill>
                  <a:srgbClr val="1C0052"/>
                </a:solidFill>
                <a:latin typeface="Cambria" panose="02040503050406030204" pitchFamily="18" charset="0"/>
                <a:ea typeface="Cambria" panose="02040503050406030204" pitchFamily="18" charset="0"/>
              </a:rPr>
              <a:t> </a:t>
            </a:r>
            <a:r>
              <a:rPr lang="en-US" sz="2667" dirty="0" err="1">
                <a:solidFill>
                  <a:srgbClr val="1C0052"/>
                </a:solidFill>
                <a:latin typeface="Cambria" panose="02040503050406030204" pitchFamily="18" charset="0"/>
                <a:ea typeface="Cambria" panose="02040503050406030204" pitchFamily="18" charset="0"/>
              </a:rPr>
              <a:t>nhóm</a:t>
            </a:r>
            <a:endParaRPr lang="en-US" sz="2667" dirty="0">
              <a:solidFill>
                <a:srgbClr val="1C0052"/>
              </a:solidFill>
              <a:latin typeface="Cambria" panose="02040503050406030204" pitchFamily="18" charset="0"/>
              <a:ea typeface="Cambria" panose="02040503050406030204" pitchFamily="18" charset="0"/>
            </a:endParaRPr>
          </a:p>
        </p:txBody>
      </p:sp>
      <p:sp>
        <p:nvSpPr>
          <p:cNvPr id="82" name="Freeform 82" descr="n252 Fb Thu Huong Pham"/>
          <p:cNvSpPr/>
          <p:nvPr/>
        </p:nvSpPr>
        <p:spPr>
          <a:xfrm>
            <a:off x="1554116" y="1992174"/>
            <a:ext cx="3350301" cy="226937"/>
          </a:xfrm>
          <a:custGeom>
            <a:avLst/>
            <a:gdLst/>
            <a:ahLst/>
            <a:cxnLst/>
            <a:rect l="l" t="t" r="r" b="b"/>
            <a:pathLst>
              <a:path w="5025452" h="340405">
                <a:moveTo>
                  <a:pt x="0" y="0"/>
                </a:moveTo>
                <a:lnTo>
                  <a:pt x="5025451" y="0"/>
                </a:lnTo>
                <a:lnTo>
                  <a:pt x="5025451" y="340405"/>
                </a:lnTo>
                <a:lnTo>
                  <a:pt x="0" y="340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3" name="Freeform 83" descr="n252 Fb Thu Huong Pham"/>
          <p:cNvSpPr/>
          <p:nvPr/>
        </p:nvSpPr>
        <p:spPr>
          <a:xfrm>
            <a:off x="10737148" y="4274637"/>
            <a:ext cx="577489" cy="707393"/>
          </a:xfrm>
          <a:custGeom>
            <a:avLst/>
            <a:gdLst/>
            <a:ahLst/>
            <a:cxnLst/>
            <a:rect l="l" t="t" r="r" b="b"/>
            <a:pathLst>
              <a:path w="866234" h="1061089">
                <a:moveTo>
                  <a:pt x="0" y="0"/>
                </a:moveTo>
                <a:lnTo>
                  <a:pt x="866234" y="0"/>
                </a:lnTo>
                <a:lnTo>
                  <a:pt x="866234" y="1061089"/>
                </a:lnTo>
                <a:lnTo>
                  <a:pt x="0" y="1061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4" name="Freeform 84" descr="n252 Fb Thu Huong Pham"/>
          <p:cNvSpPr/>
          <p:nvPr/>
        </p:nvSpPr>
        <p:spPr>
          <a:xfrm>
            <a:off x="10887326" y="5199718"/>
            <a:ext cx="446692" cy="547173"/>
          </a:xfrm>
          <a:custGeom>
            <a:avLst/>
            <a:gdLst/>
            <a:ahLst/>
            <a:cxnLst/>
            <a:rect l="l" t="t" r="r" b="b"/>
            <a:pathLst>
              <a:path w="670038" h="820759">
                <a:moveTo>
                  <a:pt x="0" y="0"/>
                </a:moveTo>
                <a:lnTo>
                  <a:pt x="670038" y="0"/>
                </a:lnTo>
                <a:lnTo>
                  <a:pt x="670038" y="820759"/>
                </a:lnTo>
                <a:lnTo>
                  <a:pt x="0" y="820759"/>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4098" name="Picture 2" descr="n252 Fb Thu Huong Pham">
            <a:extLst>
              <a:ext uri="{FF2B5EF4-FFF2-40B4-BE49-F238E27FC236}">
                <a16:creationId xmlns:a16="http://schemas.microsoft.com/office/drawing/2014/main" id="{C88DF023-4FEC-4974-A5D0-FC72B45D43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319572">
            <a:off x="7323451" y="1419890"/>
            <a:ext cx="3052627" cy="2330450"/>
          </a:xfrm>
          <a:prstGeom prst="rect">
            <a:avLst/>
          </a:prstGeom>
          <a:noFill/>
          <a:extLst>
            <a:ext uri="{909E8E84-426E-40DD-AFC4-6F175D3DCCD1}">
              <a14:hiddenFill xmlns:a14="http://schemas.microsoft.com/office/drawing/2010/main">
                <a:solidFill>
                  <a:srgbClr val="FFFFFF"/>
                </a:solidFill>
              </a14:hiddenFill>
            </a:ext>
          </a:extLst>
        </p:spPr>
      </p:pic>
      <p:pic>
        <p:nvPicPr>
          <p:cNvPr id="76" name="3 PHÚT" descr="n252 Fb Thu Huong Pham">
            <a:hlinkClick r:id="" action="ppaction://media"/>
            <a:extLst>
              <a:ext uri="{FF2B5EF4-FFF2-40B4-BE49-F238E27FC236}">
                <a16:creationId xmlns:a16="http://schemas.microsoft.com/office/drawing/2014/main" id="{D86F2F6C-AE89-4FD2-843C-1F637535BAE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rot="21393100">
            <a:off x="8337122" y="4279961"/>
            <a:ext cx="1670905" cy="93988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3"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6"/>
                </p:tgtEl>
              </p:cMediaNode>
            </p:video>
            <p:seq concurrent="1" nextAc="seek">
              <p:cTn id="8" restart="whenNotActive" fill="hold" evtFilter="cancelBubble" nodeType="interactiveSeq">
                <p:stCondLst>
                  <p:cond evt="onClick" delay="0">
                    <p:tgtEl>
                      <p:spTgt spid="7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6"/>
                                        </p:tgtEl>
                                      </p:cBhvr>
                                    </p:cmd>
                                  </p:childTnLst>
                                </p:cTn>
                              </p:par>
                            </p:childTnLst>
                          </p:cTn>
                        </p:par>
                      </p:childTnLst>
                    </p:cTn>
                  </p:par>
                </p:childTnLst>
              </p:cTn>
              <p:nextCondLst>
                <p:cond evt="onClick" delay="0">
                  <p:tgtEl>
                    <p:spTgt spid="7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n252 Fb Thu Huong Pham">
            <a:extLst>
              <a:ext uri="{FF2B5EF4-FFF2-40B4-BE49-F238E27FC236}">
                <a16:creationId xmlns:a16="http://schemas.microsoft.com/office/drawing/2014/main" id="{16CD1CAD-E74C-4ABD-8F2D-D003A96030C2}"/>
              </a:ext>
            </a:extLst>
          </p:cNvPr>
          <p:cNvSpPr txBox="1"/>
          <p:nvPr/>
        </p:nvSpPr>
        <p:spPr>
          <a:xfrm>
            <a:off x="172444" y="115481"/>
            <a:ext cx="11847112" cy="2062103"/>
          </a:xfrm>
          <a:prstGeom prst="rect">
            <a:avLst/>
          </a:prstGeom>
          <a:solidFill>
            <a:schemeClr val="accent6">
              <a:lumMod val="20000"/>
              <a:lumOff val="80000"/>
            </a:schemeClr>
          </a:solidFill>
        </p:spPr>
        <p:txBody>
          <a:bodyPr wrap="square" rtlCol="0">
            <a:spAutoFit/>
          </a:bodyPr>
          <a:lstStyle/>
          <a:p>
            <a:r>
              <a:rPr lang="en-US" sz="3200" b="1" i="1" dirty="0" err="1">
                <a:latin typeface="Cambria" panose="02040503050406030204" pitchFamily="18" charset="0"/>
                <a:ea typeface="Cambria" panose="02040503050406030204" pitchFamily="18" charset="0"/>
              </a:rPr>
              <a:t>Bài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tập</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vận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dụng</a:t>
            </a:r>
            <a:endParaRPr lang="en-US" sz="3200" b="1" i="1" dirty="0">
              <a:latin typeface="Cambria" panose="02040503050406030204" pitchFamily="18" charset="0"/>
              <a:ea typeface="Cambria" panose="02040503050406030204" pitchFamily="18" charset="0"/>
            </a:endParaRPr>
          </a:p>
          <a:p>
            <a:pPr marL="514350" indent="-514350">
              <a:buAutoNum type="arabicPeriod"/>
            </a:pPr>
            <a:r>
              <a:rPr lang="en-US" sz="3200" b="0" i="0" dirty="0">
                <a:solidFill>
                  <a:srgbClr val="000000"/>
                </a:solidFill>
                <a:effectLst/>
                <a:latin typeface="Cambria" panose="02040503050406030204" pitchFamily="18" charset="0"/>
                <a:ea typeface="Cambria" panose="02040503050406030204" pitchFamily="18" charset="0"/>
              </a:rPr>
              <a:t>T</a:t>
            </a:r>
            <a:r>
              <a:rPr lang="vi-VN" sz="3200" b="0" i="0" dirty="0">
                <a:solidFill>
                  <a:srgbClr val="333333"/>
                </a:solidFill>
                <a:effectLst/>
                <a:latin typeface="Cambria" panose="02040503050406030204" pitchFamily="18" charset="0"/>
                <a:ea typeface="Cambria" panose="02040503050406030204" pitchFamily="18" charset="0"/>
              </a:rPr>
              <a:t>hể tích của một lượng khí xác định tăng thêm 10% khi nhiệt độ của khí được tăng tới 47℃. </a:t>
            </a:r>
            <a:r>
              <a:rPr lang="en-US" sz="3200" b="0" i="0" dirty="0">
                <a:solidFill>
                  <a:srgbClr val="333333"/>
                </a:solidFill>
                <a:effectLst/>
                <a:latin typeface="Cambria" panose="02040503050406030204" pitchFamily="18" charset="0"/>
                <a:ea typeface="Cambria" panose="02040503050406030204" pitchFamily="18" charset="0"/>
              </a:rPr>
              <a:t> </a:t>
            </a:r>
            <a:r>
              <a:rPr lang="vi-VN" sz="3200" b="0" i="0" dirty="0">
                <a:solidFill>
                  <a:srgbClr val="333333"/>
                </a:solidFill>
                <a:effectLst/>
                <a:latin typeface="Cambria" panose="02040503050406030204" pitchFamily="18" charset="0"/>
                <a:ea typeface="Cambria" panose="02040503050406030204" pitchFamily="18" charset="0"/>
              </a:rPr>
              <a:t>Xác định nhiệt độ ban đầu của lượng </a:t>
            </a:r>
            <a:endParaRPr lang="en-US" sz="3200" b="0" i="0" dirty="0">
              <a:solidFill>
                <a:srgbClr val="333333"/>
              </a:solidFill>
              <a:effectLst/>
              <a:latin typeface="Cambria" panose="02040503050406030204" pitchFamily="18" charset="0"/>
              <a:ea typeface="Cambria" panose="02040503050406030204" pitchFamily="18" charset="0"/>
            </a:endParaRPr>
          </a:p>
          <a:p>
            <a:r>
              <a:rPr lang="en-US" sz="3200" dirty="0">
                <a:solidFill>
                  <a:srgbClr val="333333"/>
                </a:solidFill>
                <a:latin typeface="Cambria" panose="02040503050406030204" pitchFamily="18" charset="0"/>
                <a:ea typeface="Cambria" panose="02040503050406030204" pitchFamily="18" charset="0"/>
              </a:rPr>
              <a:t>      </a:t>
            </a:r>
            <a:r>
              <a:rPr lang="vi-VN" sz="3200" b="0" i="0" dirty="0">
                <a:solidFill>
                  <a:srgbClr val="333333"/>
                </a:solidFill>
                <a:effectLst/>
                <a:latin typeface="Cambria" panose="02040503050406030204" pitchFamily="18" charset="0"/>
                <a:ea typeface="Cambria" panose="02040503050406030204" pitchFamily="18" charset="0"/>
              </a:rPr>
              <a:t>khí, biết quá trình trên là đẳng áp</a:t>
            </a:r>
            <a:r>
              <a:rPr lang="vi-VN" sz="3200" b="0" i="0" dirty="0">
                <a:solidFill>
                  <a:srgbClr val="333333"/>
                </a:solidFill>
                <a:effectLst/>
                <a:latin typeface="Roboto" panose="02000000000000000000" pitchFamily="2" charset="0"/>
              </a:rPr>
              <a:t>.</a:t>
            </a:r>
            <a:endParaRPr lang="en-US" sz="3200" dirty="0">
              <a:latin typeface="Cambria" panose="02040503050406030204" pitchFamily="18" charset="0"/>
              <a:ea typeface="Cambria" panose="02040503050406030204" pitchFamily="18" charset="0"/>
            </a:endParaRPr>
          </a:p>
        </p:txBody>
      </p:sp>
      <p:sp>
        <p:nvSpPr>
          <p:cNvPr id="9" name="Line 42" descr="n252 Fb Thu Huong Pham">
            <a:extLst>
              <a:ext uri="{FF2B5EF4-FFF2-40B4-BE49-F238E27FC236}">
                <a16:creationId xmlns:a16="http://schemas.microsoft.com/office/drawing/2014/main" id="{37530410-1846-47CE-8FA2-2D234CB116A8}"/>
              </a:ext>
            </a:extLst>
          </p:cNvPr>
          <p:cNvSpPr>
            <a:spLocks noChangeShapeType="1"/>
          </p:cNvSpPr>
          <p:nvPr/>
        </p:nvSpPr>
        <p:spPr bwMode="auto">
          <a:xfrm>
            <a:off x="5131000" y="3595345"/>
            <a:ext cx="1600200" cy="0"/>
          </a:xfrm>
          <a:prstGeom prst="line">
            <a:avLst/>
          </a:prstGeom>
          <a:noFill/>
          <a:ln w="28575">
            <a:solidFill>
              <a:srgbClr val="800000"/>
            </a:solidFill>
            <a:round/>
            <a:headEnd type="none" w="med" len="med"/>
            <a:tailEnd type="arrow" w="med" len="med"/>
          </a:ln>
          <a:effectLst/>
        </p:spPr>
        <p:txBody>
          <a:bodyPr/>
          <a:lstStyle/>
          <a:p>
            <a:pPr>
              <a:spcBef>
                <a:spcPts val="0"/>
              </a:spcBef>
            </a:pPr>
            <a:endParaRPr lang="en-US" sz="3200">
              <a:latin typeface="Cambria" panose="02040503050406030204" pitchFamily="18" charset="0"/>
              <a:ea typeface="Cambria"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 Box 5" descr="n252 Fb Thu Huong Pham">
                <a:extLst>
                  <a:ext uri="{FF2B5EF4-FFF2-40B4-BE49-F238E27FC236}">
                    <a16:creationId xmlns:a16="http://schemas.microsoft.com/office/drawing/2014/main" id="{0BBC0C78-65FC-44A7-9535-3BB6FE900429}"/>
                  </a:ext>
                </a:extLst>
              </p:cNvPr>
              <p:cNvSpPr txBox="1">
                <a:spLocks noChangeArrowheads="1"/>
              </p:cNvSpPr>
              <p:nvPr/>
            </p:nvSpPr>
            <p:spPr bwMode="auto">
              <a:xfrm>
                <a:off x="344888" y="4725883"/>
                <a:ext cx="11847112" cy="2127377"/>
              </a:xfrm>
              <a:prstGeom prst="rect">
                <a:avLst/>
              </a:prstGeom>
              <a:solidFill>
                <a:schemeClr val="bg1"/>
              </a:solidFill>
              <a:ln>
                <a:noFill/>
              </a:ln>
              <a:effectLst/>
            </p:spPr>
            <p:txBody>
              <a:bodyPr wrap="square">
                <a:spAutoFit/>
              </a:bodyPr>
              <a:lstStyle/>
              <a:p>
                <a:pPr>
                  <a:spcBef>
                    <a:spcPct val="50000"/>
                  </a:spcBef>
                </a:pPr>
                <a:r>
                  <a:rPr lang="en-US" sz="3200" dirty="0">
                    <a:latin typeface="Cambria" panose="02040503050406030204" pitchFamily="18" charset="0"/>
                    <a:ea typeface="Cambria" panose="02040503050406030204" pitchFamily="18" charset="0"/>
                    <a:cs typeface="Arial" panose="020B0604020202020204" pitchFamily="34" charset="0"/>
                  </a:rPr>
                  <a:t>Vì </a:t>
                </a:r>
                <a:r>
                  <a:rPr lang="en-US" sz="3200" dirty="0" err="1">
                    <a:latin typeface="Cambria" panose="02040503050406030204" pitchFamily="18" charset="0"/>
                    <a:ea typeface="Cambria" panose="02040503050406030204" pitchFamily="18" charset="0"/>
                    <a:cs typeface="Arial" panose="020B0604020202020204" pitchFamily="34" charset="0"/>
                  </a:rPr>
                  <a:t>áp</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suất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khí</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không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đổi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nên</a:t>
                </a:r>
                <a:r>
                  <a:rPr lang="en-US" sz="3200" dirty="0">
                    <a:latin typeface="Cambria" panose="02040503050406030204" pitchFamily="18" charset="0"/>
                    <a:ea typeface="Cambria" panose="02040503050406030204" pitchFamily="18" charset="0"/>
                    <a:cs typeface="Arial" panose="020B0604020202020204" pitchFamily="34" charset="0"/>
                  </a:rPr>
                  <a:t> ta </a:t>
                </a:r>
                <a:r>
                  <a:rPr lang="en-US" sz="3200" dirty="0" err="1">
                    <a:latin typeface="Cambria" panose="02040503050406030204" pitchFamily="18" charset="0"/>
                    <a:ea typeface="Cambria" panose="02040503050406030204" pitchFamily="18" charset="0"/>
                    <a:cs typeface="Arial" panose="020B0604020202020204" pitchFamily="34" charset="0"/>
                  </a:rPr>
                  <a:t>áp</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dụng</a:t>
                </a:r>
                <a:r>
                  <a:rPr lang="en-US" sz="3200" dirty="0">
                    <a:latin typeface="Cambria" panose="02040503050406030204" pitchFamily="18" charset="0"/>
                    <a:ea typeface="Cambria" panose="02040503050406030204" pitchFamily="18" charset="0"/>
                    <a:cs typeface="Arial" panose="020B0604020202020204" pitchFamily="34" charset="0"/>
                  </a:rPr>
                  <a:t> ĐL Charles: </a:t>
                </a:r>
                <a14:m>
                  <m:oMath xmlns:m="http://schemas.openxmlformats.org/officeDocument/2006/math">
                    <m:f>
                      <m:fPr>
                        <m:ctrlPr>
                          <a:rPr lang="en-US" sz="3200" i="1" smtClean="0">
                            <a:latin typeface="Cambria Math" panose="02040503050406030204" pitchFamily="18" charset="0"/>
                            <a:ea typeface="Cambria" panose="02040503050406030204" pitchFamily="18" charset="0"/>
                            <a:cs typeface="Arial" panose="020B0604020202020204" pitchFamily="34" charset="0"/>
                          </a:rPr>
                        </m:ctrlPr>
                      </m:fPr>
                      <m:num>
                        <m:sSub>
                          <m:sSubPr>
                            <m:ctrlPr>
                              <a:rPr lang="en-US" sz="320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b="0" i="0" smtClean="0">
                                <a:latin typeface="Cambria Math" panose="02040503050406030204" pitchFamily="18" charset="0"/>
                                <a:ea typeface="Cambria" panose="02040503050406030204" pitchFamily="18" charset="0"/>
                                <a:cs typeface="Arial" panose="020B0604020202020204" pitchFamily="34" charset="0"/>
                              </a:rPr>
                              <m:t>V</m:t>
                            </m:r>
                          </m:e>
                          <m:sub>
                            <m:r>
                              <a:rPr lang="en-US" sz="3200" b="0" i="0" smtClean="0">
                                <a:latin typeface="Cambria Math" panose="02040503050406030204" pitchFamily="18" charset="0"/>
                                <a:ea typeface="Cambria" panose="02040503050406030204" pitchFamily="18" charset="0"/>
                                <a:cs typeface="Arial" panose="020B0604020202020204" pitchFamily="34" charset="0"/>
                              </a:rPr>
                              <m:t>1</m:t>
                            </m:r>
                          </m:sub>
                        </m:sSub>
                      </m:num>
                      <m:den>
                        <m:sSub>
                          <m:sSubPr>
                            <m:ctrlPr>
                              <a:rPr lang="en-US" sz="320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b="0" i="0" smtClean="0">
                                <a:latin typeface="Cambria Math" panose="02040503050406030204" pitchFamily="18" charset="0"/>
                                <a:ea typeface="Cambria" panose="02040503050406030204" pitchFamily="18" charset="0"/>
                                <a:cs typeface="Arial" panose="020B0604020202020204" pitchFamily="34" charset="0"/>
                              </a:rPr>
                              <m:t>T</m:t>
                            </m:r>
                          </m:e>
                          <m:sub>
                            <m:r>
                              <a:rPr lang="en-US" sz="3200" b="0" i="0" smtClean="0">
                                <a:latin typeface="Cambria Math" panose="02040503050406030204" pitchFamily="18" charset="0"/>
                                <a:ea typeface="Cambria" panose="02040503050406030204" pitchFamily="18" charset="0"/>
                                <a:cs typeface="Arial" panose="020B0604020202020204" pitchFamily="34" charset="0"/>
                              </a:rPr>
                              <m:t>1</m:t>
                            </m:r>
                          </m:sub>
                        </m:sSub>
                      </m:den>
                    </m:f>
                    <m:r>
                      <a:rPr lang="en-US" sz="3200" b="0" i="0" smtClean="0">
                        <a:latin typeface="Cambria Math" panose="02040503050406030204" pitchFamily="18" charset="0"/>
                        <a:ea typeface="Cambria"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panose="02040503050406030204" pitchFamily="18" charset="0"/>
                            <a:cs typeface="Arial" panose="020B0604020202020204" pitchFamily="34" charset="0"/>
                          </a:rPr>
                        </m:ctrlPr>
                      </m:fPr>
                      <m:num>
                        <m:sSub>
                          <m:sSubPr>
                            <m:ctrlPr>
                              <a:rPr lang="en-US" sz="3200" b="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b="0" i="0" smtClean="0">
                                <a:latin typeface="Cambria Math" panose="02040503050406030204" pitchFamily="18" charset="0"/>
                                <a:ea typeface="Cambria" panose="02040503050406030204" pitchFamily="18" charset="0"/>
                                <a:cs typeface="Arial" panose="020B0604020202020204" pitchFamily="34" charset="0"/>
                              </a:rPr>
                              <m:t>V</m:t>
                            </m:r>
                          </m:e>
                          <m:sub>
                            <m:r>
                              <a:rPr lang="en-US" sz="3200" b="0" i="0" smtClean="0">
                                <a:latin typeface="Cambria Math" panose="02040503050406030204" pitchFamily="18" charset="0"/>
                                <a:ea typeface="Cambria" panose="02040503050406030204" pitchFamily="18" charset="0"/>
                                <a:cs typeface="Arial" panose="020B0604020202020204" pitchFamily="34" charset="0"/>
                              </a:rPr>
                              <m:t>2</m:t>
                            </m:r>
                          </m:sub>
                        </m:sSub>
                      </m:num>
                      <m:den>
                        <m:sSub>
                          <m:sSubPr>
                            <m:ctrlPr>
                              <a:rPr lang="en-US" sz="3200" b="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b="0" i="0" smtClean="0">
                                <a:latin typeface="Cambria Math" panose="02040503050406030204" pitchFamily="18" charset="0"/>
                                <a:ea typeface="Cambria" panose="02040503050406030204" pitchFamily="18" charset="0"/>
                                <a:cs typeface="Arial" panose="020B0604020202020204" pitchFamily="34" charset="0"/>
                              </a:rPr>
                              <m:t>T</m:t>
                            </m:r>
                          </m:e>
                          <m:sub>
                            <m:r>
                              <a:rPr lang="en-US" sz="3200" b="0" i="0" smtClean="0">
                                <a:latin typeface="Cambria Math" panose="02040503050406030204" pitchFamily="18" charset="0"/>
                                <a:ea typeface="Cambria" panose="02040503050406030204" pitchFamily="18" charset="0"/>
                                <a:cs typeface="Arial" panose="020B0604020202020204" pitchFamily="34" charset="0"/>
                              </a:rPr>
                              <m:t>2</m:t>
                            </m:r>
                          </m:sub>
                        </m:sSub>
                      </m:den>
                    </m:f>
                  </m:oMath>
                </a14:m>
                <a:endParaRPr lang="en-US" sz="3200" b="0" dirty="0">
                  <a:latin typeface="Cambria" panose="02040503050406030204" pitchFamily="18" charset="0"/>
                  <a:ea typeface="Cambria" panose="02040503050406030204" pitchFamily="18" charset="0"/>
                  <a:cs typeface="Arial" panose="020B0604020202020204" pitchFamily="34" charset="0"/>
                </a:endParaRPr>
              </a:p>
              <a:p>
                <a:pPr>
                  <a:spcBef>
                    <a:spcPct val="50000"/>
                  </a:spcBef>
                </a:pPr>
                <a:r>
                  <a:rPr lang="en-US" sz="3200" dirty="0" err="1">
                    <a:latin typeface="Cambria" panose="02040503050406030204" pitchFamily="18" charset="0"/>
                    <a:ea typeface="Cambria" panose="02040503050406030204" pitchFamily="18" charset="0"/>
                    <a:cs typeface="Arial" panose="020B0604020202020204" pitchFamily="34" charset="0"/>
                  </a:rPr>
                  <a:t>Thay</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số</a:t>
                </a:r>
                <a:r>
                  <a:rPr lang="en-US" sz="3200" dirty="0">
                    <a:latin typeface="Cambria" panose="02040503050406030204" pitchFamily="18" charset="0"/>
                    <a:ea typeface="Cambria" panose="02040503050406030204" pitchFamily="18" charset="0"/>
                    <a:cs typeface="Arial" panose="020B0604020202020204" pitchFamily="34" charset="0"/>
                  </a:rPr>
                  <a:t> ta </a:t>
                </a:r>
                <a:r>
                  <a:rPr lang="en-US" sz="3200" dirty="0" err="1">
                    <a:latin typeface="Cambria" panose="02040503050406030204" pitchFamily="18" charset="0"/>
                    <a:ea typeface="Cambria" panose="02040503050406030204" pitchFamily="18" charset="0"/>
                    <a:cs typeface="Arial" panose="020B0604020202020204" pitchFamily="34" charset="0"/>
                  </a:rPr>
                  <a:t>có</a:t>
                </a:r>
                <a:r>
                  <a:rPr lang="en-US" sz="3200" dirty="0">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ea typeface="Cambria" panose="02040503050406030204" pitchFamily="18" charset="0"/>
                            <a:cs typeface="Arial" panose="020B0604020202020204" pitchFamily="34" charset="0"/>
                          </a:rPr>
                        </m:ctrlPr>
                      </m:fPr>
                      <m:num>
                        <m:sSub>
                          <m:sSubPr>
                            <m:ctrlPr>
                              <a:rPr lang="en-US" sz="320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a:latin typeface="Cambria Math" panose="02040503050406030204" pitchFamily="18" charset="0"/>
                                <a:ea typeface="Cambria" panose="02040503050406030204" pitchFamily="18" charset="0"/>
                                <a:cs typeface="Arial" panose="020B0604020202020204" pitchFamily="34" charset="0"/>
                              </a:rPr>
                              <m:t>V</m:t>
                            </m:r>
                          </m:e>
                          <m:sub>
                            <m:r>
                              <a:rPr lang="en-US" sz="3200">
                                <a:latin typeface="Cambria Math" panose="02040503050406030204" pitchFamily="18" charset="0"/>
                                <a:ea typeface="Cambria" panose="02040503050406030204" pitchFamily="18" charset="0"/>
                                <a:cs typeface="Arial" panose="020B0604020202020204" pitchFamily="34" charset="0"/>
                              </a:rPr>
                              <m:t>1</m:t>
                            </m:r>
                          </m:sub>
                        </m:sSub>
                      </m:num>
                      <m:den>
                        <m:sSub>
                          <m:sSubPr>
                            <m:ctrlPr>
                              <a:rPr lang="en-US" sz="3200" i="1">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a:latin typeface="Cambria Math" panose="02040503050406030204" pitchFamily="18" charset="0"/>
                                <a:ea typeface="Cambria" panose="02040503050406030204" pitchFamily="18" charset="0"/>
                                <a:cs typeface="Arial" panose="020B0604020202020204" pitchFamily="34" charset="0"/>
                              </a:rPr>
                              <m:t>T</m:t>
                            </m:r>
                          </m:e>
                          <m:sub>
                            <m:r>
                              <a:rPr lang="en-US" sz="3200">
                                <a:latin typeface="Cambria Math" panose="02040503050406030204" pitchFamily="18" charset="0"/>
                                <a:ea typeface="Cambria" panose="02040503050406030204" pitchFamily="18" charset="0"/>
                                <a:cs typeface="Arial" panose="020B0604020202020204" pitchFamily="34" charset="0"/>
                              </a:rPr>
                              <m:t>1</m:t>
                            </m:r>
                          </m:sub>
                        </m:sSub>
                      </m:den>
                    </m:f>
                    <m:r>
                      <a:rPr lang="en-US" sz="3200">
                        <a:latin typeface="Cambria Math" panose="02040503050406030204" pitchFamily="18" charset="0"/>
                        <a:ea typeface="Cambria" panose="02040503050406030204" pitchFamily="18" charset="0"/>
                        <a:cs typeface="Arial" panose="020B0604020202020204" pitchFamily="34" charset="0"/>
                      </a:rPr>
                      <m:t>=</m:t>
                    </m:r>
                    <m:f>
                      <m:fPr>
                        <m:ctrlPr>
                          <a:rPr lang="en-US" sz="3200" i="1">
                            <a:latin typeface="Cambria Math" panose="02040503050406030204" pitchFamily="18" charset="0"/>
                            <a:ea typeface="Cambria" panose="02040503050406030204" pitchFamily="18" charset="0"/>
                            <a:cs typeface="Arial" panose="020B0604020202020204" pitchFamily="34" charset="0"/>
                          </a:rPr>
                        </m:ctrlPr>
                      </m:fPr>
                      <m:num>
                        <m:sSub>
                          <m:sSubPr>
                            <m:ctrlPr>
                              <a:rPr lang="en-US" sz="3200" i="1">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3200">
                                <a:latin typeface="Cambria Math" panose="02040503050406030204" pitchFamily="18" charset="0"/>
                                <a:ea typeface="Cambria" panose="02040503050406030204" pitchFamily="18" charset="0"/>
                                <a:cs typeface="Arial" panose="020B0604020202020204" pitchFamily="34" charset="0"/>
                              </a:rPr>
                              <m:t>V</m:t>
                            </m:r>
                          </m:e>
                          <m:sub>
                            <m:r>
                              <a:rPr lang="en-US" sz="3200" b="0" i="0" smtClean="0">
                                <a:latin typeface="Cambria Math" panose="02040503050406030204" pitchFamily="18" charset="0"/>
                                <a:ea typeface="Cambria" panose="02040503050406030204" pitchFamily="18" charset="0"/>
                                <a:cs typeface="Arial" panose="020B0604020202020204" pitchFamily="34" charset="0"/>
                              </a:rPr>
                              <m:t>1</m:t>
                            </m:r>
                          </m:sub>
                        </m:sSub>
                        <m:r>
                          <a:rPr lang="en-US" sz="3200" b="0" i="1" smtClean="0">
                            <a:latin typeface="Cambria Math" panose="02040503050406030204" pitchFamily="18" charset="0"/>
                            <a:ea typeface="Cambria" panose="02040503050406030204" pitchFamily="18" charset="0"/>
                            <a:cs typeface="Arial" panose="020B0604020202020204" pitchFamily="34" charset="0"/>
                          </a:rPr>
                          <m:t>+</m:t>
                        </m:r>
                        <m:r>
                          <m:rPr>
                            <m:nor/>
                          </m:rPr>
                          <a:rPr lang="en-US" sz="3200" dirty="0">
                            <a:latin typeface="Cambria" panose="02040503050406030204" pitchFamily="18" charset="0"/>
                            <a:ea typeface="Cambria" panose="02040503050406030204" pitchFamily="18" charset="0"/>
                            <a:cs typeface="Arial" panose="020B0604020202020204" pitchFamily="34" charset="0"/>
                          </a:rPr>
                          <m:t>10%</m:t>
                        </m:r>
                        <m:r>
                          <m:rPr>
                            <m:nor/>
                          </m:rPr>
                          <a:rPr lang="en-US" sz="3200" dirty="0">
                            <a:latin typeface="Cambria" panose="02040503050406030204" pitchFamily="18" charset="0"/>
                            <a:ea typeface="Cambria" panose="02040503050406030204" pitchFamily="18" charset="0"/>
                            <a:cs typeface="Arial" panose="020B0604020202020204" pitchFamily="34" charset="0"/>
                          </a:rPr>
                          <m:t>V</m:t>
                        </m:r>
                        <m:r>
                          <m:rPr>
                            <m:nor/>
                          </m:rPr>
                          <a:rPr lang="en-US" sz="3200" baseline="-25000" dirty="0">
                            <a:latin typeface="Cambria" panose="02040503050406030204" pitchFamily="18" charset="0"/>
                            <a:ea typeface="Cambria" panose="02040503050406030204" pitchFamily="18" charset="0"/>
                            <a:cs typeface="Arial" panose="020B0604020202020204" pitchFamily="34" charset="0"/>
                          </a:rPr>
                          <m:t>1</m:t>
                        </m:r>
                      </m:num>
                      <m:den>
                        <m:r>
                          <a:rPr lang="en-US" sz="3200" b="0" i="1" smtClean="0">
                            <a:latin typeface="Cambria Math" panose="02040503050406030204" pitchFamily="18" charset="0"/>
                            <a:ea typeface="Cambria" panose="02040503050406030204" pitchFamily="18" charset="0"/>
                            <a:cs typeface="Arial" panose="020B0604020202020204" pitchFamily="34" charset="0"/>
                          </a:rPr>
                          <m:t>320</m:t>
                        </m:r>
                      </m:den>
                    </m:f>
                  </m:oMath>
                </a14:m>
                <a:r>
                  <a:rPr lang="en-US" sz="3200" dirty="0">
                    <a:latin typeface="Cambria" panose="02040503050406030204" pitchFamily="18" charset="0"/>
                    <a:ea typeface="Cambria" panose="02040503050406030204" pitchFamily="18" charset="0"/>
                    <a:cs typeface="Arial" panose="020B0604020202020204" pitchFamily="34" charset="0"/>
                  </a:rPr>
                  <a:t> =&gt;  T</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 290,91K =&gt; t</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 17,91</a:t>
                </a:r>
                <a:r>
                  <a:rPr lang="en-US" sz="3200" baseline="30000" dirty="0">
                    <a:latin typeface="Cambria" panose="02040503050406030204" pitchFamily="18" charset="0"/>
                    <a:ea typeface="Cambria" panose="02040503050406030204" pitchFamily="18" charset="0"/>
                    <a:cs typeface="Arial" panose="020B0604020202020204" pitchFamily="34" charset="0"/>
                  </a:rPr>
                  <a:t>0</a:t>
                </a:r>
                <a:r>
                  <a:rPr lang="en-US" sz="3200" dirty="0">
                    <a:latin typeface="Cambria" panose="02040503050406030204" pitchFamily="18" charset="0"/>
                    <a:ea typeface="Cambria" panose="02040503050406030204" pitchFamily="18" charset="0"/>
                    <a:cs typeface="Arial" panose="020B0604020202020204" pitchFamily="34" charset="0"/>
                  </a:rPr>
                  <a:t>C</a:t>
                </a:r>
                <a:r>
                  <a:rPr lang="en-US" sz="3200" baseline="-25000" dirty="0">
                    <a:latin typeface="Cambria" panose="02040503050406030204" pitchFamily="18" charset="0"/>
                    <a:ea typeface="Cambria" panose="02040503050406030204" pitchFamily="18" charset="0"/>
                    <a:cs typeface="Arial" panose="020B0604020202020204" pitchFamily="34" charset="0"/>
                  </a:rPr>
                  <a:t> </a:t>
                </a:r>
                <a:endParaRPr lang="en-US" sz="3200" dirty="0">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10" name="Text Box 5" descr="n252 Fb Thu Huong Pham">
                <a:extLst>
                  <a:ext uri="{FF2B5EF4-FFF2-40B4-BE49-F238E27FC236}">
                    <a16:creationId xmlns:a16="http://schemas.microsoft.com/office/drawing/2014/main" id="{0BBC0C78-65FC-44A7-9535-3BB6FE900429}"/>
                  </a:ext>
                </a:extLst>
              </p:cNvPr>
              <p:cNvSpPr txBox="1">
                <a:spLocks noRot="1" noChangeAspect="1" noMove="1" noResize="1" noEditPoints="1" noAdjustHandles="1" noChangeArrowheads="1" noChangeShapeType="1" noTextEdit="1"/>
              </p:cNvSpPr>
              <p:nvPr/>
            </p:nvSpPr>
            <p:spPr bwMode="auto">
              <a:xfrm>
                <a:off x="344888" y="4725883"/>
                <a:ext cx="11847112" cy="2127377"/>
              </a:xfrm>
              <a:prstGeom prst="rect">
                <a:avLst/>
              </a:prstGeom>
              <a:blipFill>
                <a:blip r:embed="rId2"/>
                <a:stretch>
                  <a:fillRect l="-1338" b="-287"/>
                </a:stretch>
              </a:blipFill>
              <a:ln>
                <a:noFill/>
              </a:ln>
              <a:effectLst/>
            </p:spPr>
            <p:txBody>
              <a:bodyPr/>
              <a:lstStyle/>
              <a:p>
                <a:r>
                  <a:rPr lang="en-US">
                    <a:noFill/>
                  </a:rPr>
                  <a:t> </a:t>
                </a:r>
              </a:p>
            </p:txBody>
          </p:sp>
        </mc:Fallback>
      </mc:AlternateContent>
      <p:sp>
        <p:nvSpPr>
          <p:cNvPr id="11" name="Text Box 8" descr="n252 Fb Thu Huong Pham">
            <a:extLst>
              <a:ext uri="{FF2B5EF4-FFF2-40B4-BE49-F238E27FC236}">
                <a16:creationId xmlns:a16="http://schemas.microsoft.com/office/drawing/2014/main" id="{DE644D6E-9EAD-4227-AB36-DFA933936069}"/>
              </a:ext>
            </a:extLst>
          </p:cNvPr>
          <p:cNvSpPr txBox="1">
            <a:spLocks noChangeArrowheads="1"/>
          </p:cNvSpPr>
          <p:nvPr/>
        </p:nvSpPr>
        <p:spPr bwMode="auto">
          <a:xfrm>
            <a:off x="4357539" y="4045547"/>
            <a:ext cx="167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u="sng" dirty="0" err="1">
                <a:latin typeface="Cambria" panose="02040503050406030204" pitchFamily="18" charset="0"/>
                <a:ea typeface="Cambria" panose="02040503050406030204" pitchFamily="18" charset="0"/>
                <a:cs typeface="Arial" panose="020B0604020202020204" pitchFamily="34" charset="0"/>
              </a:rPr>
              <a:t>Bài</a:t>
            </a:r>
            <a:r>
              <a:rPr lang="en-US" sz="3200" b="1" u="sng" dirty="0">
                <a:latin typeface="Cambria" panose="02040503050406030204" pitchFamily="18" charset="0"/>
                <a:ea typeface="Cambria" panose="02040503050406030204" pitchFamily="18" charset="0"/>
                <a:cs typeface="Arial" panose="020B0604020202020204" pitchFamily="34" charset="0"/>
              </a:rPr>
              <a:t> </a:t>
            </a:r>
            <a:r>
              <a:rPr lang="en-US" sz="3200" b="1" u="sng" dirty="0" err="1">
                <a:latin typeface="Cambria" panose="02040503050406030204" pitchFamily="18" charset="0"/>
                <a:ea typeface="Cambria" panose="02040503050406030204" pitchFamily="18" charset="0"/>
                <a:cs typeface="Arial" panose="020B0604020202020204" pitchFamily="34" charset="0"/>
              </a:rPr>
              <a:t>giải</a:t>
            </a:r>
            <a:endParaRPr lang="en-US" sz="3200" b="1" u="sng" dirty="0">
              <a:latin typeface="Cambria" panose="02040503050406030204" pitchFamily="18" charset="0"/>
              <a:ea typeface="Cambria" panose="02040503050406030204" pitchFamily="18" charset="0"/>
              <a:cs typeface="Arial" panose="020B0604020202020204" pitchFamily="34" charset="0"/>
            </a:endParaRPr>
          </a:p>
        </p:txBody>
      </p:sp>
      <p:sp>
        <p:nvSpPr>
          <p:cNvPr id="12" name="Text Box 3" descr="n252 Fb Thu Huong Pham">
            <a:extLst>
              <a:ext uri="{FF2B5EF4-FFF2-40B4-BE49-F238E27FC236}">
                <a16:creationId xmlns:a16="http://schemas.microsoft.com/office/drawing/2014/main" id="{D42961C5-CEAD-4441-8414-66E88BAFBC4B}"/>
              </a:ext>
            </a:extLst>
          </p:cNvPr>
          <p:cNvSpPr txBox="1">
            <a:spLocks noChangeArrowheads="1"/>
          </p:cNvSpPr>
          <p:nvPr/>
        </p:nvSpPr>
        <p:spPr bwMode="auto">
          <a:xfrm>
            <a:off x="317315" y="2130611"/>
            <a:ext cx="4475401" cy="206210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3200" b="1" dirty="0" err="1">
                <a:latin typeface="Cambria" panose="02040503050406030204" pitchFamily="18" charset="0"/>
                <a:ea typeface="Cambria" panose="02040503050406030204" pitchFamily="18" charset="0"/>
                <a:cs typeface="Arial" panose="020B0604020202020204" pitchFamily="34" charset="0"/>
              </a:rPr>
              <a:t>Trạng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thái</a:t>
            </a:r>
            <a:r>
              <a:rPr lang="en-US" sz="3200" b="1" dirty="0">
                <a:latin typeface="Cambria" panose="02040503050406030204" pitchFamily="18" charset="0"/>
                <a:ea typeface="Cambria" panose="02040503050406030204" pitchFamily="18" charset="0"/>
                <a:cs typeface="Arial" panose="020B0604020202020204" pitchFamily="34" charset="0"/>
              </a:rPr>
              <a:t> 1:</a:t>
            </a:r>
          </a:p>
          <a:p>
            <a:pPr>
              <a:spcBef>
                <a:spcPts val="0"/>
              </a:spcBef>
            </a:pPr>
            <a:r>
              <a:rPr lang="en-US" sz="3200" b="1" dirty="0">
                <a:latin typeface="Cambria" panose="02040503050406030204" pitchFamily="18" charset="0"/>
                <a:ea typeface="Cambria" panose="02040503050406030204" pitchFamily="18" charset="0"/>
                <a:cs typeface="Arial" panose="020B0604020202020204" pitchFamily="34" charset="0"/>
              </a:rPr>
              <a:t>     t</a:t>
            </a:r>
            <a:r>
              <a:rPr lang="en-US" sz="3200" b="1" baseline="-25000" dirty="0">
                <a:latin typeface="Cambria" panose="02040503050406030204" pitchFamily="18" charset="0"/>
                <a:ea typeface="Cambria" panose="02040503050406030204" pitchFamily="18" charset="0"/>
                <a:cs typeface="Arial" panose="020B0604020202020204" pitchFamily="34" charset="0"/>
              </a:rPr>
              <a:t>1</a:t>
            </a:r>
            <a:endParaRPr lang="en-US" sz="3200" b="1" dirty="0">
              <a:latin typeface="Cambria" panose="02040503050406030204" pitchFamily="18" charset="0"/>
              <a:ea typeface="Cambria" panose="02040503050406030204" pitchFamily="18" charset="0"/>
              <a:cs typeface="Arial" panose="020B0604020202020204" pitchFamily="34" charset="0"/>
            </a:endParaRPr>
          </a:p>
          <a:p>
            <a:pPr>
              <a:spcBef>
                <a:spcPts val="0"/>
              </a:spcBef>
            </a:pPr>
            <a:r>
              <a:rPr lang="en-US" sz="3200" dirty="0">
                <a:latin typeface="Cambria" panose="02040503050406030204" pitchFamily="18" charset="0"/>
                <a:ea typeface="Cambria" panose="02040503050406030204" pitchFamily="18" charset="0"/>
                <a:cs typeface="Arial" panose="020B0604020202020204" pitchFamily="34" charset="0"/>
                <a:sym typeface="Symbol" panose="05050102010706020507" pitchFamily="18" charset="2"/>
              </a:rPr>
              <a:t></a:t>
            </a:r>
            <a:r>
              <a:rPr lang="en-US" sz="3200" dirty="0">
                <a:latin typeface="Cambria" panose="02040503050406030204" pitchFamily="18" charset="0"/>
                <a:ea typeface="Cambria" panose="02040503050406030204" pitchFamily="18" charset="0"/>
                <a:cs typeface="Arial" panose="020B0604020202020204" pitchFamily="34" charset="0"/>
              </a:rPr>
              <a:t> T</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 t</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+273 (K)</a:t>
            </a:r>
          </a:p>
          <a:p>
            <a:pPr>
              <a:spcBef>
                <a:spcPts val="0"/>
              </a:spcBef>
            </a:pPr>
            <a:r>
              <a:rPr lang="en-US" sz="3200" dirty="0">
                <a:latin typeface="Cambria" panose="02040503050406030204" pitchFamily="18" charset="0"/>
                <a:ea typeface="Cambria" panose="02040503050406030204" pitchFamily="18" charset="0"/>
                <a:cs typeface="Arial" panose="020B0604020202020204" pitchFamily="34" charset="0"/>
              </a:rPr>
              <a:t>     V</a:t>
            </a:r>
            <a:r>
              <a:rPr lang="en-US" sz="3200" baseline="-25000" dirty="0">
                <a:latin typeface="Cambria" panose="02040503050406030204" pitchFamily="18" charset="0"/>
                <a:ea typeface="Cambria" panose="02040503050406030204" pitchFamily="18" charset="0"/>
                <a:cs typeface="Arial" panose="020B0604020202020204" pitchFamily="34" charset="0"/>
              </a:rPr>
              <a:t>1</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sp>
        <p:nvSpPr>
          <p:cNvPr id="13" name="Text Box 4" descr="n252 Fb Thu Huong Pham">
            <a:extLst>
              <a:ext uri="{FF2B5EF4-FFF2-40B4-BE49-F238E27FC236}">
                <a16:creationId xmlns:a16="http://schemas.microsoft.com/office/drawing/2014/main" id="{AB8F7CF6-986C-4366-ABA4-1FE0E8C3BCDE}"/>
              </a:ext>
            </a:extLst>
          </p:cNvPr>
          <p:cNvSpPr txBox="1">
            <a:spLocks noChangeArrowheads="1"/>
          </p:cNvSpPr>
          <p:nvPr/>
        </p:nvSpPr>
        <p:spPr bwMode="auto">
          <a:xfrm>
            <a:off x="7311897" y="2125871"/>
            <a:ext cx="4880103" cy="255454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3200" b="1" dirty="0" err="1">
                <a:latin typeface="Cambria" panose="02040503050406030204" pitchFamily="18" charset="0"/>
                <a:ea typeface="Cambria" panose="02040503050406030204" pitchFamily="18" charset="0"/>
                <a:cs typeface="Arial" panose="020B0604020202020204" pitchFamily="34" charset="0"/>
              </a:rPr>
              <a:t>Trạng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thái</a:t>
            </a:r>
            <a:r>
              <a:rPr lang="en-US" sz="3200" b="1" dirty="0">
                <a:latin typeface="Cambria" panose="02040503050406030204" pitchFamily="18" charset="0"/>
                <a:ea typeface="Cambria" panose="02040503050406030204" pitchFamily="18" charset="0"/>
                <a:cs typeface="Arial" panose="020B0604020202020204" pitchFamily="34" charset="0"/>
              </a:rPr>
              <a:t> 2:</a:t>
            </a:r>
          </a:p>
          <a:p>
            <a:r>
              <a:rPr lang="en-US" sz="3200" dirty="0">
                <a:latin typeface="Cambria" panose="02040503050406030204" pitchFamily="18" charset="0"/>
                <a:ea typeface="Cambria" panose="02040503050406030204" pitchFamily="18" charset="0"/>
                <a:cs typeface="Arial" panose="020B0604020202020204" pitchFamily="34" charset="0"/>
              </a:rPr>
              <a:t>t</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 47</a:t>
            </a:r>
            <a:r>
              <a:rPr lang="en-US" sz="3200" baseline="30000" dirty="0">
                <a:latin typeface="Cambria" panose="02040503050406030204" pitchFamily="18" charset="0"/>
                <a:ea typeface="Cambria" panose="02040503050406030204" pitchFamily="18" charset="0"/>
                <a:cs typeface="Arial" panose="020B0604020202020204" pitchFamily="34" charset="0"/>
              </a:rPr>
              <a:t>0</a:t>
            </a:r>
            <a:r>
              <a:rPr lang="en-US" sz="3200" dirty="0">
                <a:latin typeface="Cambria" panose="02040503050406030204" pitchFamily="18" charset="0"/>
                <a:ea typeface="Cambria" panose="02040503050406030204" pitchFamily="18" charset="0"/>
                <a:cs typeface="Arial" panose="020B0604020202020204" pitchFamily="34" charset="0"/>
              </a:rPr>
              <a:t>C </a:t>
            </a:r>
          </a:p>
          <a:p>
            <a:r>
              <a:rPr lang="en-US" sz="3200" dirty="0">
                <a:latin typeface="Cambria" panose="02040503050406030204" pitchFamily="18" charset="0"/>
                <a:ea typeface="Cambria" panose="02040503050406030204" pitchFamily="18" charset="0"/>
                <a:cs typeface="Arial" panose="020B0604020202020204" pitchFamily="34" charset="0"/>
                <a:sym typeface="Symbol" panose="05050102010706020507" pitchFamily="18" charset="2"/>
              </a:rPr>
              <a:t></a:t>
            </a:r>
            <a:r>
              <a:rPr lang="en-US" sz="3200" dirty="0">
                <a:latin typeface="Cambria" panose="02040503050406030204" pitchFamily="18" charset="0"/>
                <a:ea typeface="Cambria" panose="02040503050406030204" pitchFamily="18" charset="0"/>
                <a:cs typeface="Arial" panose="020B0604020202020204" pitchFamily="34" charset="0"/>
              </a:rPr>
              <a:t> T</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 t</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+273 = 320K</a:t>
            </a:r>
          </a:p>
          <a:p>
            <a:pPr>
              <a:spcBef>
                <a:spcPts val="0"/>
              </a:spcBef>
            </a:pPr>
            <a:r>
              <a:rPr lang="en-US" sz="3200" dirty="0">
                <a:latin typeface="Cambria" panose="02040503050406030204" pitchFamily="18" charset="0"/>
                <a:ea typeface="Cambria" panose="02040503050406030204" pitchFamily="18" charset="0"/>
                <a:cs typeface="Arial" panose="020B0604020202020204" pitchFamily="34" charset="0"/>
              </a:rPr>
              <a:t>V</a:t>
            </a:r>
            <a:r>
              <a:rPr lang="en-US" sz="3200" baseline="-25000" dirty="0">
                <a:latin typeface="Cambria" panose="02040503050406030204" pitchFamily="18" charset="0"/>
                <a:ea typeface="Cambria" panose="02040503050406030204" pitchFamily="18" charset="0"/>
                <a:cs typeface="Arial" panose="020B0604020202020204" pitchFamily="34" charset="0"/>
              </a:rPr>
              <a:t>2</a:t>
            </a:r>
            <a:r>
              <a:rPr lang="en-US" sz="3200" dirty="0">
                <a:latin typeface="Cambria" panose="02040503050406030204" pitchFamily="18" charset="0"/>
                <a:ea typeface="Cambria" panose="02040503050406030204" pitchFamily="18" charset="0"/>
                <a:cs typeface="Arial" panose="020B0604020202020204" pitchFamily="34" charset="0"/>
              </a:rPr>
              <a:t> =  V</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 + 10%V</a:t>
            </a:r>
            <a:r>
              <a:rPr lang="en-US" sz="3200" baseline="-25000" dirty="0">
                <a:latin typeface="Cambria" panose="02040503050406030204" pitchFamily="18" charset="0"/>
                <a:ea typeface="Cambria" panose="02040503050406030204" pitchFamily="18" charset="0"/>
                <a:cs typeface="Arial" panose="020B0604020202020204" pitchFamily="34" charset="0"/>
              </a:rPr>
              <a:t>1</a:t>
            </a:r>
            <a:endParaRPr lang="en-US" sz="3200" dirty="0">
              <a:latin typeface="Cambria" panose="02040503050406030204" pitchFamily="18" charset="0"/>
              <a:ea typeface="Cambria" panose="02040503050406030204" pitchFamily="18" charset="0"/>
              <a:cs typeface="Arial" panose="020B0604020202020204" pitchFamily="34" charset="0"/>
            </a:endParaRPr>
          </a:p>
          <a:p>
            <a:pPr>
              <a:spcBef>
                <a:spcPts val="0"/>
              </a:spcBef>
            </a:pPr>
            <a:r>
              <a:rPr lang="en-US" sz="3200" dirty="0">
                <a:latin typeface="Cambria" panose="02040503050406030204" pitchFamily="18" charset="0"/>
                <a:ea typeface="Cambria" panose="02040503050406030204" pitchFamily="18" charset="0"/>
                <a:cs typeface="Arial" panose="020B0604020202020204" pitchFamily="34" charset="0"/>
              </a:rPr>
              <a:t>t</a:t>
            </a:r>
            <a:r>
              <a:rPr lang="en-US" sz="3200" baseline="-25000" dirty="0">
                <a:latin typeface="Cambria" panose="02040503050406030204" pitchFamily="18" charset="0"/>
                <a:ea typeface="Cambria" panose="02040503050406030204" pitchFamily="18" charset="0"/>
                <a:cs typeface="Arial" panose="020B0604020202020204" pitchFamily="34" charset="0"/>
              </a:rPr>
              <a:t>1</a:t>
            </a:r>
            <a:r>
              <a:rPr lang="en-US" sz="3200" dirty="0">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070351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descr="n252 Fb Thu Huong Pham">
            <a:extLst>
              <a:ext uri="{FF2B5EF4-FFF2-40B4-BE49-F238E27FC236}">
                <a16:creationId xmlns:a16="http://schemas.microsoft.com/office/drawing/2014/main" id="{EEA46EDA-80DD-4A65-AA0B-427BA254857A}"/>
              </a:ext>
            </a:extLst>
          </p:cNvPr>
          <p:cNvSpPr txBox="1"/>
          <p:nvPr/>
        </p:nvSpPr>
        <p:spPr>
          <a:xfrm>
            <a:off x="172444" y="115481"/>
            <a:ext cx="12019556" cy="1815882"/>
          </a:xfrm>
          <a:prstGeom prst="rect">
            <a:avLst/>
          </a:prstGeom>
          <a:solidFill>
            <a:schemeClr val="accent6">
              <a:lumMod val="20000"/>
              <a:lumOff val="80000"/>
            </a:schemeClr>
          </a:solidFill>
        </p:spPr>
        <p:txBody>
          <a:bodyPr wrap="square" rtlCol="0">
            <a:spAutoFit/>
          </a:bodyPr>
          <a:lstStyle/>
          <a:p>
            <a:r>
              <a:rPr lang="en-US" sz="2800" b="1" i="1" dirty="0" err="1">
                <a:latin typeface="Cambria" panose="02040503050406030204" pitchFamily="18" charset="0"/>
                <a:ea typeface="Cambria" panose="02040503050406030204" pitchFamily="18" charset="0"/>
              </a:rPr>
              <a:t>Bài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tập</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vận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dụng</a:t>
            </a:r>
            <a:endParaRPr lang="en-US" sz="2800" b="1" i="1"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2. </a:t>
            </a:r>
            <a:r>
              <a:rPr lang="vi-VN" sz="2800" dirty="0">
                <a:solidFill>
                  <a:srgbClr val="333333"/>
                </a:solidFill>
                <a:effectLst/>
                <a:latin typeface="Cambria" panose="02040503050406030204" pitchFamily="18" charset="0"/>
                <a:ea typeface="Cambria" panose="02040503050406030204" pitchFamily="18" charset="0"/>
              </a:rPr>
              <a:t>Một khối lượng khí 12g có thể tích 4 lít ở nhiệt độ 7℃. Sau khi được đun </a:t>
            </a:r>
            <a:endParaRPr lang="en-US" sz="2800" dirty="0">
              <a:solidFill>
                <a:srgbClr val="333333"/>
              </a:solidFill>
              <a:effectLst/>
              <a:latin typeface="Cambria" panose="02040503050406030204" pitchFamily="18" charset="0"/>
              <a:ea typeface="Cambria" panose="02040503050406030204" pitchFamily="18" charset="0"/>
            </a:endParaRPr>
          </a:p>
          <a:p>
            <a:r>
              <a:rPr lang="vi-VN" sz="2800" dirty="0">
                <a:solidFill>
                  <a:srgbClr val="333333"/>
                </a:solidFill>
                <a:effectLst/>
                <a:latin typeface="Cambria" panose="02040503050406030204" pitchFamily="18" charset="0"/>
                <a:ea typeface="Cambria" panose="02040503050406030204" pitchFamily="18" charset="0"/>
              </a:rPr>
              <a:t>nóng đẳng áp thì khối lượng riêng của khí là 1,2g/ lít. Xác định nhiệt độ của </a:t>
            </a:r>
            <a:endParaRPr lang="en-US" sz="2800" dirty="0">
              <a:solidFill>
                <a:srgbClr val="333333"/>
              </a:solidFill>
              <a:effectLst/>
              <a:latin typeface="Cambria" panose="02040503050406030204" pitchFamily="18" charset="0"/>
              <a:ea typeface="Cambria" panose="02040503050406030204" pitchFamily="18" charset="0"/>
            </a:endParaRPr>
          </a:p>
          <a:p>
            <a:r>
              <a:rPr lang="vi-VN" sz="2800" dirty="0">
                <a:solidFill>
                  <a:srgbClr val="333333"/>
                </a:solidFill>
                <a:effectLst/>
                <a:latin typeface="Cambria" panose="02040503050406030204" pitchFamily="18" charset="0"/>
                <a:ea typeface="Cambria" panose="02040503050406030204" pitchFamily="18" charset="0"/>
              </a:rPr>
              <a:t>khí sau khi được đun nóng.</a:t>
            </a:r>
            <a:endParaRPr lang="en-US" sz="2800" dirty="0">
              <a:latin typeface="Cambria" panose="02040503050406030204" pitchFamily="18" charset="0"/>
              <a:ea typeface="Cambria" panose="02040503050406030204" pitchFamily="18" charset="0"/>
            </a:endParaRPr>
          </a:p>
        </p:txBody>
      </p:sp>
      <p:sp>
        <p:nvSpPr>
          <p:cNvPr id="26" name="Line 42" descr="n252 Fb Thu Huong Pham">
            <a:extLst>
              <a:ext uri="{FF2B5EF4-FFF2-40B4-BE49-F238E27FC236}">
                <a16:creationId xmlns:a16="http://schemas.microsoft.com/office/drawing/2014/main" id="{7D3489F9-2B29-486D-A600-3AA4DC8AFE79}"/>
              </a:ext>
            </a:extLst>
          </p:cNvPr>
          <p:cNvSpPr>
            <a:spLocks noChangeShapeType="1"/>
          </p:cNvSpPr>
          <p:nvPr/>
        </p:nvSpPr>
        <p:spPr bwMode="auto">
          <a:xfrm>
            <a:off x="5180435" y="2775538"/>
            <a:ext cx="1600200" cy="0"/>
          </a:xfrm>
          <a:prstGeom prst="line">
            <a:avLst/>
          </a:prstGeom>
          <a:noFill/>
          <a:ln w="28575">
            <a:solidFill>
              <a:srgbClr val="800000"/>
            </a:solidFill>
            <a:round/>
            <a:headEnd type="none" w="med" len="med"/>
            <a:tailEnd type="arrow" w="med" len="med"/>
          </a:ln>
          <a:effectLst/>
        </p:spPr>
        <p:txBody>
          <a:bodyPr/>
          <a:lstStyle/>
          <a:p>
            <a:pPr>
              <a:spcBef>
                <a:spcPts val="0"/>
              </a:spcBef>
            </a:pPr>
            <a:endParaRPr lang="en-US" sz="2800">
              <a:latin typeface="Cambria" panose="02040503050406030204" pitchFamily="18" charset="0"/>
              <a:ea typeface="Cambria" panose="02040503050406030204" pitchFamily="18" charset="0"/>
              <a:cs typeface="Arial" panose="020B0604020202020204" pitchFamily="34" charset="0"/>
            </a:endParaRPr>
          </a:p>
        </p:txBody>
      </p:sp>
      <p:sp>
        <p:nvSpPr>
          <p:cNvPr id="27" name="Text Box 3" descr="n252 Fb Thu Huong Pham">
            <a:extLst>
              <a:ext uri="{FF2B5EF4-FFF2-40B4-BE49-F238E27FC236}">
                <a16:creationId xmlns:a16="http://schemas.microsoft.com/office/drawing/2014/main" id="{60F5B4F3-D0F2-45E0-89EB-41C7FE8FC37D}"/>
              </a:ext>
            </a:extLst>
          </p:cNvPr>
          <p:cNvSpPr txBox="1">
            <a:spLocks noChangeArrowheads="1"/>
          </p:cNvSpPr>
          <p:nvPr/>
        </p:nvSpPr>
        <p:spPr bwMode="auto">
          <a:xfrm>
            <a:off x="335842" y="1867597"/>
            <a:ext cx="4475401" cy="181588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2800" b="1" dirty="0" err="1">
                <a:latin typeface="Cambria" panose="02040503050406030204" pitchFamily="18" charset="0"/>
                <a:ea typeface="Cambria" panose="02040503050406030204" pitchFamily="18" charset="0"/>
                <a:cs typeface="Arial" panose="020B0604020202020204" pitchFamily="34" charset="0"/>
              </a:rPr>
              <a:t>Trạng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thái</a:t>
            </a:r>
            <a:r>
              <a:rPr lang="en-US" sz="2800" b="1" dirty="0">
                <a:latin typeface="Cambria" panose="02040503050406030204" pitchFamily="18" charset="0"/>
                <a:ea typeface="Cambria" panose="02040503050406030204" pitchFamily="18" charset="0"/>
                <a:cs typeface="Arial" panose="020B0604020202020204" pitchFamily="34" charset="0"/>
              </a:rPr>
              <a:t> 1:</a:t>
            </a:r>
          </a:p>
          <a:p>
            <a:r>
              <a:rPr lang="en-US" sz="2800" dirty="0">
                <a:latin typeface="Cambria" panose="02040503050406030204" pitchFamily="18" charset="0"/>
                <a:ea typeface="Cambria" panose="02040503050406030204" pitchFamily="18" charset="0"/>
                <a:cs typeface="Arial" panose="020B0604020202020204" pitchFamily="34" charset="0"/>
              </a:rPr>
              <a:t>     m = 12g; t</a:t>
            </a:r>
            <a:r>
              <a:rPr lang="en-US" sz="2800" baseline="-25000" dirty="0">
                <a:latin typeface="Cambria" panose="02040503050406030204" pitchFamily="18" charset="0"/>
                <a:ea typeface="Cambria" panose="02040503050406030204" pitchFamily="18" charset="0"/>
                <a:cs typeface="Arial" panose="020B0604020202020204" pitchFamily="34" charset="0"/>
              </a:rPr>
              <a:t>1 </a:t>
            </a:r>
            <a:r>
              <a:rPr lang="en-US" sz="2800" dirty="0">
                <a:latin typeface="Cambria" panose="02040503050406030204" pitchFamily="18" charset="0"/>
                <a:ea typeface="Cambria" panose="02040503050406030204" pitchFamily="18" charset="0"/>
                <a:cs typeface="Arial" panose="020B0604020202020204" pitchFamily="34" charset="0"/>
              </a:rPr>
              <a:t>= 7</a:t>
            </a:r>
            <a:r>
              <a:rPr lang="en-US" sz="2800" baseline="30000" dirty="0">
                <a:latin typeface="Cambria" panose="02040503050406030204" pitchFamily="18" charset="0"/>
                <a:ea typeface="Cambria" panose="02040503050406030204" pitchFamily="18" charset="0"/>
                <a:cs typeface="Arial" panose="020B0604020202020204" pitchFamily="34" charset="0"/>
              </a:rPr>
              <a:t>0</a:t>
            </a:r>
            <a:r>
              <a:rPr lang="en-US" sz="2800" dirty="0">
                <a:latin typeface="Cambria" panose="02040503050406030204" pitchFamily="18" charset="0"/>
                <a:ea typeface="Cambria" panose="02040503050406030204" pitchFamily="18" charset="0"/>
                <a:cs typeface="Arial" panose="020B0604020202020204" pitchFamily="34" charset="0"/>
              </a:rPr>
              <a:t>C </a:t>
            </a:r>
          </a:p>
          <a:p>
            <a:pPr>
              <a:spcBef>
                <a:spcPts val="0"/>
              </a:spcBef>
            </a:pPr>
            <a:r>
              <a:rPr lang="en-US" sz="2800" dirty="0">
                <a:latin typeface="Cambria" panose="02040503050406030204" pitchFamily="18" charset="0"/>
                <a:ea typeface="Cambria" panose="02040503050406030204" pitchFamily="18" charset="0"/>
                <a:cs typeface="Arial" panose="020B0604020202020204" pitchFamily="34" charset="0"/>
                <a:sym typeface="Symbol" panose="05050102010706020507" pitchFamily="18" charset="2"/>
              </a:rPr>
              <a:t></a:t>
            </a:r>
            <a:r>
              <a:rPr lang="en-US" sz="2800" dirty="0">
                <a:latin typeface="Cambria" panose="02040503050406030204" pitchFamily="18" charset="0"/>
                <a:ea typeface="Cambria" panose="02040503050406030204" pitchFamily="18" charset="0"/>
                <a:cs typeface="Arial" panose="020B0604020202020204" pitchFamily="34" charset="0"/>
              </a:rPr>
              <a:t> T</a:t>
            </a:r>
            <a:r>
              <a:rPr lang="en-US" sz="2800" baseline="-25000" dirty="0">
                <a:latin typeface="Cambria" panose="02040503050406030204" pitchFamily="18" charset="0"/>
                <a:ea typeface="Cambria" panose="02040503050406030204" pitchFamily="18" charset="0"/>
                <a:cs typeface="Arial" panose="020B0604020202020204" pitchFamily="34" charset="0"/>
              </a:rPr>
              <a:t>1</a:t>
            </a:r>
            <a:r>
              <a:rPr lang="en-US" sz="2800" dirty="0">
                <a:latin typeface="Cambria" panose="02040503050406030204" pitchFamily="18" charset="0"/>
                <a:ea typeface="Cambria" panose="02040503050406030204" pitchFamily="18" charset="0"/>
                <a:cs typeface="Arial" panose="020B0604020202020204" pitchFamily="34" charset="0"/>
              </a:rPr>
              <a:t> = t</a:t>
            </a:r>
            <a:r>
              <a:rPr lang="en-US" sz="2800" baseline="-25000" dirty="0">
                <a:latin typeface="Cambria" panose="02040503050406030204" pitchFamily="18" charset="0"/>
                <a:ea typeface="Cambria" panose="02040503050406030204" pitchFamily="18" charset="0"/>
                <a:cs typeface="Arial" panose="020B0604020202020204" pitchFamily="34" charset="0"/>
              </a:rPr>
              <a:t>1</a:t>
            </a:r>
            <a:r>
              <a:rPr lang="en-US" sz="2800" dirty="0">
                <a:latin typeface="Cambria" panose="02040503050406030204" pitchFamily="18" charset="0"/>
                <a:ea typeface="Cambria" panose="02040503050406030204" pitchFamily="18" charset="0"/>
                <a:cs typeface="Arial" panose="020B0604020202020204" pitchFamily="34" charset="0"/>
              </a:rPr>
              <a:t> +273 = 280K</a:t>
            </a:r>
          </a:p>
          <a:p>
            <a:pPr>
              <a:spcBef>
                <a:spcPts val="0"/>
              </a:spcBef>
            </a:pPr>
            <a:r>
              <a:rPr lang="en-US" sz="2800" dirty="0">
                <a:latin typeface="Cambria" panose="02040503050406030204" pitchFamily="18" charset="0"/>
                <a:ea typeface="Cambria" panose="02040503050406030204" pitchFamily="18" charset="0"/>
                <a:cs typeface="Arial" panose="020B0604020202020204" pitchFamily="34" charset="0"/>
              </a:rPr>
              <a:t>     V</a:t>
            </a:r>
            <a:r>
              <a:rPr lang="en-US" sz="2800" baseline="-25000" dirty="0">
                <a:latin typeface="Cambria" panose="02040503050406030204" pitchFamily="18" charset="0"/>
                <a:ea typeface="Cambria" panose="02040503050406030204" pitchFamily="18" charset="0"/>
                <a:cs typeface="Arial" panose="020B0604020202020204" pitchFamily="34" charset="0"/>
              </a:rPr>
              <a:t>1 </a:t>
            </a:r>
            <a:r>
              <a:rPr lang="en-US" sz="2800" dirty="0">
                <a:latin typeface="Cambria" panose="02040503050406030204" pitchFamily="18" charset="0"/>
                <a:ea typeface="Cambria" panose="02040503050406030204" pitchFamily="18" charset="0"/>
                <a:cs typeface="Arial" panose="020B0604020202020204" pitchFamily="34" charset="0"/>
              </a:rPr>
              <a:t>=  4 </a:t>
            </a:r>
            <a:r>
              <a:rPr lang="en-US" sz="2800" dirty="0" err="1">
                <a:latin typeface="Cambria" panose="02040503050406030204" pitchFamily="18" charset="0"/>
                <a:ea typeface="Cambria" panose="02040503050406030204" pitchFamily="18" charset="0"/>
                <a:cs typeface="Arial" panose="020B0604020202020204" pitchFamily="34" charset="0"/>
              </a:rPr>
              <a:t>lít</a:t>
            </a:r>
            <a:r>
              <a:rPr lang="en-US" sz="2800" dirty="0">
                <a:latin typeface="Cambria" panose="02040503050406030204" pitchFamily="18" charset="0"/>
                <a:ea typeface="Cambria" panose="02040503050406030204" pitchFamily="18" charset="0"/>
                <a:cs typeface="Arial" panose="020B0604020202020204" pitchFamily="34" charset="0"/>
              </a:rPr>
              <a:t> </a:t>
            </a:r>
          </a:p>
        </p:txBody>
      </p:sp>
      <p:sp>
        <p:nvSpPr>
          <p:cNvPr id="28" name="Text Box 4" descr="n252 Fb Thu Huong Pham">
            <a:extLst>
              <a:ext uri="{FF2B5EF4-FFF2-40B4-BE49-F238E27FC236}">
                <a16:creationId xmlns:a16="http://schemas.microsoft.com/office/drawing/2014/main" id="{8DB2E3E5-0794-4163-8BB6-5D03CE9BD307}"/>
              </a:ext>
            </a:extLst>
          </p:cNvPr>
          <p:cNvSpPr txBox="1">
            <a:spLocks noChangeArrowheads="1"/>
          </p:cNvSpPr>
          <p:nvPr/>
        </p:nvSpPr>
        <p:spPr bwMode="auto">
          <a:xfrm>
            <a:off x="7311897" y="1807026"/>
            <a:ext cx="4880103" cy="181588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2800" b="1" dirty="0" err="1">
                <a:latin typeface="Cambria" panose="02040503050406030204" pitchFamily="18" charset="0"/>
                <a:ea typeface="Cambria" panose="02040503050406030204" pitchFamily="18" charset="0"/>
                <a:cs typeface="Arial" panose="020B0604020202020204" pitchFamily="34" charset="0"/>
              </a:rPr>
              <a:t>Trạng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thái</a:t>
            </a:r>
            <a:r>
              <a:rPr lang="en-US" sz="2800" b="1" dirty="0">
                <a:latin typeface="Cambria" panose="02040503050406030204" pitchFamily="18" charset="0"/>
                <a:ea typeface="Cambria" panose="02040503050406030204" pitchFamily="18" charset="0"/>
                <a:cs typeface="Arial" panose="020B0604020202020204" pitchFamily="34" charset="0"/>
              </a:rPr>
              <a:t> 2:</a:t>
            </a:r>
          </a:p>
          <a:p>
            <a:r>
              <a:rPr lang="en-US" sz="2800" dirty="0" err="1">
                <a:latin typeface="Cambria" panose="02040503050406030204" pitchFamily="18" charset="0"/>
                <a:ea typeface="Cambria" panose="02040503050406030204" pitchFamily="18" charset="0"/>
                <a:cs typeface="Arial" panose="020B0604020202020204" pitchFamily="34" charset="0"/>
              </a:rPr>
              <a:t>Đun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nóng</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đẳng</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áp</a:t>
            </a:r>
            <a:endParaRPr lang="en-US" sz="2800" dirty="0">
              <a:latin typeface="Cambria" panose="02040503050406030204" pitchFamily="18" charset="0"/>
              <a:ea typeface="Cambria" panose="02040503050406030204" pitchFamily="18" charset="0"/>
              <a:cs typeface="Arial" panose="020B0604020202020204" pitchFamily="34" charset="0"/>
            </a:endParaRPr>
          </a:p>
          <a:p>
            <a:pPr>
              <a:spcBef>
                <a:spcPts val="0"/>
              </a:spcBef>
            </a:pPr>
            <a:r>
              <a:rPr lang="en-US" sz="2800" dirty="0">
                <a:latin typeface="Cambria" panose="02040503050406030204" pitchFamily="18" charset="0"/>
                <a:ea typeface="Cambria" panose="02040503050406030204" pitchFamily="18" charset="0"/>
                <a:cs typeface="Arial" panose="020B0604020202020204" pitchFamily="34" charset="0"/>
              </a:rPr>
              <a:t>D</a:t>
            </a:r>
            <a:r>
              <a:rPr lang="en-US" sz="2800" baseline="-25000" dirty="0">
                <a:latin typeface="Cambria" panose="02040503050406030204" pitchFamily="18" charset="0"/>
                <a:ea typeface="Cambria" panose="02040503050406030204" pitchFamily="18" charset="0"/>
                <a:cs typeface="Arial" panose="020B0604020202020204" pitchFamily="34" charset="0"/>
              </a:rPr>
              <a:t>2</a:t>
            </a:r>
            <a:r>
              <a:rPr lang="en-US" sz="2800" dirty="0">
                <a:latin typeface="Cambria" panose="02040503050406030204" pitchFamily="18" charset="0"/>
                <a:ea typeface="Cambria" panose="02040503050406030204" pitchFamily="18" charset="0"/>
                <a:cs typeface="Arial" panose="020B0604020202020204" pitchFamily="34" charset="0"/>
              </a:rPr>
              <a:t> =  1,2 g/</a:t>
            </a:r>
            <a:r>
              <a:rPr lang="en-US" sz="2800" dirty="0" err="1">
                <a:latin typeface="Cambria" panose="02040503050406030204" pitchFamily="18" charset="0"/>
                <a:ea typeface="Cambria" panose="02040503050406030204" pitchFamily="18" charset="0"/>
                <a:cs typeface="Arial" panose="020B0604020202020204" pitchFamily="34" charset="0"/>
              </a:rPr>
              <a:t>lít</a:t>
            </a:r>
            <a:endParaRPr lang="en-US" sz="2800" dirty="0">
              <a:latin typeface="Cambria" panose="02040503050406030204" pitchFamily="18" charset="0"/>
              <a:ea typeface="Cambria" panose="02040503050406030204" pitchFamily="18" charset="0"/>
              <a:cs typeface="Arial" panose="020B0604020202020204" pitchFamily="34" charset="0"/>
            </a:endParaRPr>
          </a:p>
          <a:p>
            <a:pPr>
              <a:spcBef>
                <a:spcPts val="0"/>
              </a:spcBef>
            </a:pPr>
            <a:r>
              <a:rPr lang="en-US" sz="2800" dirty="0">
                <a:latin typeface="Cambria" panose="02040503050406030204" pitchFamily="18" charset="0"/>
                <a:ea typeface="Cambria" panose="02040503050406030204" pitchFamily="18" charset="0"/>
                <a:cs typeface="Arial" panose="020B0604020202020204" pitchFamily="34" charset="0"/>
              </a:rPr>
              <a:t>t</a:t>
            </a:r>
            <a:r>
              <a:rPr lang="en-US" sz="2800" baseline="-25000" dirty="0">
                <a:latin typeface="Cambria" panose="02040503050406030204" pitchFamily="18" charset="0"/>
                <a:ea typeface="Cambria" panose="02040503050406030204" pitchFamily="18" charset="0"/>
                <a:cs typeface="Arial" panose="020B0604020202020204" pitchFamily="34" charset="0"/>
              </a:rPr>
              <a:t>2</a:t>
            </a:r>
            <a:r>
              <a:rPr lang="en-US" sz="2800" dirty="0">
                <a:latin typeface="Cambria" panose="02040503050406030204" pitchFamily="18" charset="0"/>
                <a:ea typeface="Cambria" panose="0204050305040603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9" name="Text Box 5" descr="n252 Fb Thu Huong Pham">
                <a:extLst>
                  <a:ext uri="{FF2B5EF4-FFF2-40B4-BE49-F238E27FC236}">
                    <a16:creationId xmlns:a16="http://schemas.microsoft.com/office/drawing/2014/main" id="{1E6B6C11-3CD7-4806-88E6-FA3023F38D79}"/>
                  </a:ext>
                </a:extLst>
              </p:cNvPr>
              <p:cNvSpPr txBox="1">
                <a:spLocks noChangeArrowheads="1"/>
              </p:cNvSpPr>
              <p:nvPr/>
            </p:nvSpPr>
            <p:spPr bwMode="auto">
              <a:xfrm>
                <a:off x="258666" y="3936159"/>
                <a:ext cx="11847112" cy="2756588"/>
              </a:xfrm>
              <a:prstGeom prst="rect">
                <a:avLst/>
              </a:prstGeom>
              <a:solidFill>
                <a:schemeClr val="bg1"/>
              </a:solidFill>
              <a:ln>
                <a:noFill/>
              </a:ln>
              <a:effectLst/>
            </p:spPr>
            <p:txBody>
              <a:bodyPr wrap="square">
                <a:spAutoFit/>
              </a:bodyPr>
              <a:lstStyle/>
              <a:p>
                <a:pPr>
                  <a:spcBef>
                    <a:spcPct val="50000"/>
                  </a:spcBef>
                </a:pPr>
                <a:r>
                  <a:rPr lang="en-US" sz="2800" dirty="0">
                    <a:latin typeface="Cambria" panose="02040503050406030204" pitchFamily="18" charset="0"/>
                    <a:ea typeface="Cambria" panose="02040503050406030204" pitchFamily="18" charset="0"/>
                    <a:cs typeface="Arial" panose="020B0604020202020204" pitchFamily="34" charset="0"/>
                  </a:rPr>
                  <a:t>Thể </a:t>
                </a:r>
                <a:r>
                  <a:rPr lang="en-US" sz="2800" dirty="0" err="1">
                    <a:latin typeface="Cambria" panose="02040503050406030204" pitchFamily="18" charset="0"/>
                    <a:ea typeface="Cambria" panose="02040503050406030204" pitchFamily="18" charset="0"/>
                    <a:cs typeface="Arial" panose="020B0604020202020204" pitchFamily="34" charset="0"/>
                  </a:rPr>
                  <a:t>tích</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sau</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khi</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được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đun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nóng</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là</a:t>
                </a:r>
                <a:r>
                  <a:rPr lang="en-US" sz="2800" dirty="0">
                    <a:latin typeface="Cambria" panose="02040503050406030204" pitchFamily="18" charset="0"/>
                    <a:ea typeface="Cambria" panose="02040503050406030204" pitchFamily="18" charset="0"/>
                    <a:cs typeface="Arial" panose="020B0604020202020204" pitchFamily="34" charset="0"/>
                  </a:rPr>
                  <a:t>: V</a:t>
                </a:r>
                <a:r>
                  <a:rPr lang="en-US" sz="2800" baseline="-25000" dirty="0">
                    <a:latin typeface="Cambria" panose="02040503050406030204" pitchFamily="18" charset="0"/>
                    <a:ea typeface="Cambria" panose="02040503050406030204" pitchFamily="18" charset="0"/>
                    <a:cs typeface="Arial" panose="020B0604020202020204" pitchFamily="34" charset="0"/>
                  </a:rPr>
                  <a:t>2</a:t>
                </a:r>
                <a:r>
                  <a:rPr lang="en-US" sz="2800" dirty="0">
                    <a:latin typeface="Cambria" panose="02040503050406030204" pitchFamily="18" charset="0"/>
                    <a:ea typeface="Cambria" panose="02040503050406030204" pitchFamily="18"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ea typeface="Cambria" panose="02040503050406030204" pitchFamily="18" charset="0"/>
                            <a:cs typeface="Arial" panose="020B0604020202020204" pitchFamily="34" charset="0"/>
                          </a:rPr>
                        </m:ctrlPr>
                      </m:fPr>
                      <m:num>
                        <m:r>
                          <m:rPr>
                            <m:sty m:val="p"/>
                          </m:rPr>
                          <a:rPr lang="en-US" sz="2800" i="0" smtClean="0">
                            <a:latin typeface="Cambria Math" panose="02040503050406030204" pitchFamily="18" charset="0"/>
                            <a:ea typeface="Cambria" panose="02040503050406030204" pitchFamily="18" charset="0"/>
                            <a:cs typeface="Arial" panose="020B0604020202020204" pitchFamily="34" charset="0"/>
                          </a:rPr>
                          <m:t>m</m:t>
                        </m:r>
                      </m:num>
                      <m:den>
                        <m:sSub>
                          <m:sSubPr>
                            <m:ctrlPr>
                              <a:rPr lang="en-US" sz="2800" i="1">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2800" b="0" i="0" smtClean="0">
                                <a:latin typeface="Cambria Math" panose="02040503050406030204" pitchFamily="18" charset="0"/>
                                <a:ea typeface="Cambria" panose="02040503050406030204" pitchFamily="18" charset="0"/>
                                <a:cs typeface="Arial" panose="020B0604020202020204" pitchFamily="34" charset="0"/>
                              </a:rPr>
                              <m:t>D</m:t>
                            </m:r>
                          </m:e>
                          <m:sub>
                            <m:r>
                              <a:rPr lang="en-US" sz="2800" i="0">
                                <a:latin typeface="Cambria Math" panose="02040503050406030204" pitchFamily="18" charset="0"/>
                                <a:ea typeface="Cambria" panose="02040503050406030204" pitchFamily="18" charset="0"/>
                                <a:cs typeface="Arial" panose="020B0604020202020204" pitchFamily="34" charset="0"/>
                              </a:rPr>
                              <m:t>2</m:t>
                            </m:r>
                          </m:sub>
                        </m:sSub>
                      </m:den>
                    </m:f>
                    <m:r>
                      <a:rPr lang="en-US" sz="2800" b="0" i="0" smtClean="0">
                        <a:latin typeface="Cambria Math" panose="02040503050406030204" pitchFamily="18" charset="0"/>
                        <a:ea typeface="Cambria" panose="02040503050406030204" pitchFamily="18" charset="0"/>
                        <a:cs typeface="Arial" panose="020B0604020202020204" pitchFamily="34" charset="0"/>
                      </a:rPr>
                      <m:t>= </m:t>
                    </m:r>
                    <m:f>
                      <m:fPr>
                        <m:ctrlPr>
                          <a:rPr lang="en-US" sz="2800" i="1">
                            <a:latin typeface="Cambria Math" panose="02040503050406030204" pitchFamily="18" charset="0"/>
                            <a:ea typeface="Cambria" panose="02040503050406030204" pitchFamily="18" charset="0"/>
                            <a:cs typeface="Arial" panose="020B0604020202020204" pitchFamily="34" charset="0"/>
                          </a:rPr>
                        </m:ctrlPr>
                      </m:fPr>
                      <m:num>
                        <m:r>
                          <a:rPr lang="en-US" sz="2800" b="0" i="0" smtClean="0">
                            <a:latin typeface="Cambria Math" panose="02040503050406030204" pitchFamily="18" charset="0"/>
                            <a:ea typeface="Cambria" panose="02040503050406030204" pitchFamily="18" charset="0"/>
                            <a:cs typeface="Arial" panose="020B0604020202020204" pitchFamily="34" charset="0"/>
                          </a:rPr>
                          <m:t>12</m:t>
                        </m:r>
                      </m:num>
                      <m:den>
                        <m:r>
                          <a:rPr lang="en-US" sz="2800" b="0" i="0" smtClean="0">
                            <a:latin typeface="Cambria Math" panose="02040503050406030204" pitchFamily="18" charset="0"/>
                            <a:ea typeface="Cambria" panose="02040503050406030204" pitchFamily="18" charset="0"/>
                            <a:cs typeface="Arial" panose="020B0604020202020204" pitchFamily="34" charset="0"/>
                          </a:rPr>
                          <m:t>1</m:t>
                        </m:r>
                        <m:r>
                          <a:rPr lang="en-US" sz="2800" b="0" i="0" smtClean="0">
                            <a:latin typeface="Cambria Math" panose="02040503050406030204" pitchFamily="18" charset="0"/>
                            <a:ea typeface="Cambria" panose="02040503050406030204" pitchFamily="18" charset="0"/>
                            <a:cs typeface="Arial" panose="020B0604020202020204" pitchFamily="34" charset="0"/>
                          </a:rPr>
                          <m:t>,</m:t>
                        </m:r>
                        <m:r>
                          <a:rPr lang="en-US" sz="2800" b="0" i="0" smtClean="0">
                            <a:latin typeface="Cambria Math" panose="02040503050406030204" pitchFamily="18" charset="0"/>
                            <a:ea typeface="Cambria" panose="02040503050406030204" pitchFamily="18" charset="0"/>
                            <a:cs typeface="Arial" panose="020B0604020202020204" pitchFamily="34" charset="0"/>
                          </a:rPr>
                          <m:t>2</m:t>
                        </m:r>
                      </m:den>
                    </m:f>
                    <m:r>
                      <a:rPr lang="en-US" sz="2800" b="0" i="0" smtClean="0">
                        <a:latin typeface="Cambria Math" panose="02040503050406030204" pitchFamily="18" charset="0"/>
                        <a:ea typeface="Cambria" panose="02040503050406030204" pitchFamily="18" charset="0"/>
                        <a:cs typeface="Arial" panose="020B0604020202020204" pitchFamily="34" charset="0"/>
                      </a:rPr>
                      <m:t>=</m:t>
                    </m:r>
                    <m:r>
                      <a:rPr lang="en-US" sz="2800" b="0" i="0" smtClean="0">
                        <a:latin typeface="Cambria Math" panose="02040503050406030204" pitchFamily="18" charset="0"/>
                        <a:ea typeface="Cambria" panose="02040503050406030204" pitchFamily="18" charset="0"/>
                        <a:cs typeface="Arial" panose="020B0604020202020204" pitchFamily="34" charset="0"/>
                      </a:rPr>
                      <m:t>10</m:t>
                    </m:r>
                    <m:r>
                      <a:rPr lang="en-US" sz="2800" b="0" i="0" smtClean="0">
                        <a:latin typeface="Cambria Math" panose="02040503050406030204" pitchFamily="18" charset="0"/>
                        <a:ea typeface="Cambria" panose="02040503050406030204" pitchFamily="18" charset="0"/>
                        <a:cs typeface="Arial" panose="020B0604020202020204" pitchFamily="34" charset="0"/>
                      </a:rPr>
                      <m:t> </m:t>
                    </m:r>
                    <m:r>
                      <m:rPr>
                        <m:sty m:val="p"/>
                      </m:rPr>
                      <a:rPr lang="en-US" sz="2800" b="0" i="0" smtClean="0">
                        <a:latin typeface="Cambria Math" panose="02040503050406030204" pitchFamily="18" charset="0"/>
                        <a:ea typeface="Cambria" panose="02040503050406030204" pitchFamily="18" charset="0"/>
                        <a:cs typeface="Arial" panose="020B0604020202020204" pitchFamily="34" charset="0"/>
                      </a:rPr>
                      <m:t>l</m:t>
                    </m:r>
                    <m:r>
                      <a:rPr lang="en-US" sz="2800" b="0" i="0" smtClean="0">
                        <a:latin typeface="Cambria Math" panose="02040503050406030204" pitchFamily="18" charset="0"/>
                        <a:ea typeface="Cambria" panose="02040503050406030204" pitchFamily="18" charset="0"/>
                        <a:cs typeface="Arial" panose="020B0604020202020204" pitchFamily="34" charset="0"/>
                      </a:rPr>
                      <m:t>í</m:t>
                    </m:r>
                    <m:r>
                      <m:rPr>
                        <m:sty m:val="p"/>
                      </m:rPr>
                      <a:rPr lang="en-US" sz="2800" b="0" i="0" smtClean="0">
                        <a:latin typeface="Cambria Math" panose="02040503050406030204" pitchFamily="18" charset="0"/>
                        <a:ea typeface="Cambria" panose="02040503050406030204" pitchFamily="18" charset="0"/>
                        <a:cs typeface="Arial" panose="020B0604020202020204" pitchFamily="34" charset="0"/>
                      </a:rPr>
                      <m:t>t</m:t>
                    </m:r>
                  </m:oMath>
                </a14:m>
                <a:endParaRPr lang="en-US" sz="2800" dirty="0">
                  <a:latin typeface="Cambria" panose="02040503050406030204" pitchFamily="18" charset="0"/>
                  <a:ea typeface="Cambria" panose="02040503050406030204" pitchFamily="18" charset="0"/>
                  <a:cs typeface="Arial" panose="020B0604020202020204" pitchFamily="34" charset="0"/>
                </a:endParaRPr>
              </a:p>
              <a:p>
                <a:pPr>
                  <a:spcBef>
                    <a:spcPct val="50000"/>
                  </a:spcBef>
                </a:pPr>
                <a:r>
                  <a:rPr lang="en-US" sz="2800" dirty="0" err="1">
                    <a:latin typeface="Cambria" panose="02040503050406030204" pitchFamily="18" charset="0"/>
                    <a:ea typeface="Cambria" panose="02040503050406030204" pitchFamily="18" charset="0"/>
                    <a:cs typeface="Arial" panose="020B0604020202020204" pitchFamily="34" charset="0"/>
                  </a:rPr>
                  <a:t>Vì</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áp</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suất</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khí</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không</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đổi</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nên</a:t>
                </a:r>
                <a:r>
                  <a:rPr lang="en-US" sz="2800" dirty="0">
                    <a:latin typeface="Cambria" panose="02040503050406030204" pitchFamily="18" charset="0"/>
                    <a:ea typeface="Cambria" panose="02040503050406030204" pitchFamily="18" charset="0"/>
                    <a:cs typeface="Arial" panose="020B0604020202020204" pitchFamily="34" charset="0"/>
                  </a:rPr>
                  <a:t> ta </a:t>
                </a:r>
                <a:r>
                  <a:rPr lang="en-US" sz="2800" dirty="0" err="1">
                    <a:latin typeface="Cambria" panose="02040503050406030204" pitchFamily="18" charset="0"/>
                    <a:ea typeface="Cambria" panose="02040503050406030204" pitchFamily="18" charset="0"/>
                    <a:cs typeface="Arial" panose="020B0604020202020204" pitchFamily="34" charset="0"/>
                  </a:rPr>
                  <a:t>áp</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dụng</a:t>
                </a:r>
                <a:r>
                  <a:rPr lang="en-US" sz="2800" dirty="0">
                    <a:latin typeface="Cambria" panose="02040503050406030204" pitchFamily="18" charset="0"/>
                    <a:ea typeface="Cambria" panose="02040503050406030204" pitchFamily="18" charset="0"/>
                    <a:cs typeface="Arial" panose="020B0604020202020204" pitchFamily="34" charset="0"/>
                  </a:rPr>
                  <a:t> ĐL Charles: </a:t>
                </a:r>
                <a14:m>
                  <m:oMath xmlns:m="http://schemas.openxmlformats.org/officeDocument/2006/math">
                    <m:f>
                      <m:fPr>
                        <m:ctrlPr>
                          <a:rPr lang="en-US" sz="2800" i="1" smtClean="0">
                            <a:latin typeface="Cambria Math" panose="02040503050406030204" pitchFamily="18" charset="0"/>
                            <a:ea typeface="Cambria" panose="02040503050406030204" pitchFamily="18" charset="0"/>
                            <a:cs typeface="Arial" panose="020B0604020202020204" pitchFamily="34" charset="0"/>
                          </a:rPr>
                        </m:ctrlPr>
                      </m:fPr>
                      <m:num>
                        <m:sSub>
                          <m:sSubPr>
                            <m:ctrlPr>
                              <a:rPr lang="en-US" sz="280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2800" b="0" i="0" smtClean="0">
                                <a:latin typeface="Cambria Math" panose="02040503050406030204" pitchFamily="18" charset="0"/>
                                <a:ea typeface="Cambria" panose="02040503050406030204" pitchFamily="18" charset="0"/>
                                <a:cs typeface="Arial" panose="020B0604020202020204" pitchFamily="34" charset="0"/>
                              </a:rPr>
                              <m:t>V</m:t>
                            </m:r>
                          </m:e>
                          <m:sub>
                            <m:r>
                              <a:rPr lang="en-US" sz="2800" b="0" i="0" smtClean="0">
                                <a:latin typeface="Cambria Math" panose="02040503050406030204" pitchFamily="18" charset="0"/>
                                <a:ea typeface="Cambria" panose="02040503050406030204" pitchFamily="18" charset="0"/>
                                <a:cs typeface="Arial" panose="020B0604020202020204" pitchFamily="34" charset="0"/>
                              </a:rPr>
                              <m:t>1</m:t>
                            </m:r>
                          </m:sub>
                        </m:sSub>
                      </m:num>
                      <m:den>
                        <m:sSub>
                          <m:sSubPr>
                            <m:ctrlPr>
                              <a:rPr lang="en-US" sz="280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2800" b="0" i="0" smtClean="0">
                                <a:latin typeface="Cambria Math" panose="02040503050406030204" pitchFamily="18" charset="0"/>
                                <a:ea typeface="Cambria" panose="02040503050406030204" pitchFamily="18" charset="0"/>
                                <a:cs typeface="Arial" panose="020B0604020202020204" pitchFamily="34" charset="0"/>
                              </a:rPr>
                              <m:t>T</m:t>
                            </m:r>
                          </m:e>
                          <m:sub>
                            <m:r>
                              <a:rPr lang="en-US" sz="2800" b="0" i="0" smtClean="0">
                                <a:latin typeface="Cambria Math" panose="02040503050406030204" pitchFamily="18" charset="0"/>
                                <a:ea typeface="Cambria" panose="02040503050406030204" pitchFamily="18" charset="0"/>
                                <a:cs typeface="Arial" panose="020B0604020202020204" pitchFamily="34" charset="0"/>
                              </a:rPr>
                              <m:t>1</m:t>
                            </m:r>
                          </m:sub>
                        </m:sSub>
                      </m:den>
                    </m:f>
                    <m:r>
                      <a:rPr lang="en-US" sz="2800" b="0" i="0" smtClean="0">
                        <a:latin typeface="Cambria Math" panose="02040503050406030204" pitchFamily="18" charset="0"/>
                        <a:ea typeface="Cambria" panose="02040503050406030204" pitchFamily="18" charset="0"/>
                        <a:cs typeface="Arial" panose="020B0604020202020204" pitchFamily="34" charset="0"/>
                      </a:rPr>
                      <m:t>=</m:t>
                    </m:r>
                    <m:f>
                      <m:fPr>
                        <m:ctrlPr>
                          <a:rPr lang="en-US" sz="2800" b="0" i="1" smtClean="0">
                            <a:latin typeface="Cambria Math" panose="02040503050406030204" pitchFamily="18" charset="0"/>
                            <a:ea typeface="Cambria" panose="02040503050406030204" pitchFamily="18" charset="0"/>
                            <a:cs typeface="Arial" panose="020B0604020202020204" pitchFamily="34" charset="0"/>
                          </a:rPr>
                        </m:ctrlPr>
                      </m:fPr>
                      <m:num>
                        <m:sSub>
                          <m:sSubPr>
                            <m:ctrlPr>
                              <a:rPr lang="en-US" sz="2800" b="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2800" b="0" i="0" smtClean="0">
                                <a:latin typeface="Cambria Math" panose="02040503050406030204" pitchFamily="18" charset="0"/>
                                <a:ea typeface="Cambria" panose="02040503050406030204" pitchFamily="18" charset="0"/>
                                <a:cs typeface="Arial" panose="020B0604020202020204" pitchFamily="34" charset="0"/>
                              </a:rPr>
                              <m:t>V</m:t>
                            </m:r>
                          </m:e>
                          <m:sub>
                            <m:r>
                              <a:rPr lang="en-US" sz="2800" b="0" i="0" smtClean="0">
                                <a:latin typeface="Cambria Math" panose="02040503050406030204" pitchFamily="18" charset="0"/>
                                <a:ea typeface="Cambria" panose="02040503050406030204" pitchFamily="18" charset="0"/>
                                <a:cs typeface="Arial" panose="020B0604020202020204" pitchFamily="34" charset="0"/>
                              </a:rPr>
                              <m:t>2</m:t>
                            </m:r>
                          </m:sub>
                        </m:sSub>
                      </m:num>
                      <m:den>
                        <m:sSub>
                          <m:sSubPr>
                            <m:ctrlPr>
                              <a:rPr lang="en-US" sz="2800" b="0" i="1" smtClean="0">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2800" b="0" i="0" smtClean="0">
                                <a:latin typeface="Cambria Math" panose="02040503050406030204" pitchFamily="18" charset="0"/>
                                <a:ea typeface="Cambria" panose="02040503050406030204" pitchFamily="18" charset="0"/>
                                <a:cs typeface="Arial" panose="020B0604020202020204" pitchFamily="34" charset="0"/>
                              </a:rPr>
                              <m:t>T</m:t>
                            </m:r>
                          </m:e>
                          <m:sub>
                            <m:r>
                              <a:rPr lang="en-US" sz="2800" b="0" i="0" smtClean="0">
                                <a:latin typeface="Cambria Math" panose="02040503050406030204" pitchFamily="18" charset="0"/>
                                <a:ea typeface="Cambria" panose="02040503050406030204" pitchFamily="18" charset="0"/>
                                <a:cs typeface="Arial" panose="020B0604020202020204" pitchFamily="34" charset="0"/>
                              </a:rPr>
                              <m:t>2</m:t>
                            </m:r>
                          </m:sub>
                        </m:sSub>
                      </m:den>
                    </m:f>
                  </m:oMath>
                </a14:m>
                <a:endParaRPr lang="en-US" sz="2800" b="0" dirty="0">
                  <a:latin typeface="Cambria" panose="02040503050406030204" pitchFamily="18" charset="0"/>
                  <a:ea typeface="Cambria" panose="02040503050406030204" pitchFamily="18" charset="0"/>
                  <a:cs typeface="Arial" panose="020B0604020202020204" pitchFamily="34" charset="0"/>
                </a:endParaRPr>
              </a:p>
              <a:p>
                <a:pPr>
                  <a:spcBef>
                    <a:spcPct val="50000"/>
                  </a:spcBef>
                </a:pPr>
                <a:r>
                  <a:rPr lang="en-US" sz="2800" dirty="0" err="1">
                    <a:latin typeface="Cambria" panose="02040503050406030204" pitchFamily="18" charset="0"/>
                    <a:ea typeface="Cambria" panose="02040503050406030204" pitchFamily="18" charset="0"/>
                    <a:cs typeface="Arial" panose="020B0604020202020204" pitchFamily="34" charset="0"/>
                  </a:rPr>
                  <a:t>Thay</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số</a:t>
                </a:r>
                <a:r>
                  <a:rPr lang="en-US" sz="2800" dirty="0">
                    <a:latin typeface="Cambria" panose="02040503050406030204" pitchFamily="18" charset="0"/>
                    <a:ea typeface="Cambria" panose="02040503050406030204" pitchFamily="18" charset="0"/>
                    <a:cs typeface="Arial" panose="020B0604020202020204" pitchFamily="34" charset="0"/>
                  </a:rPr>
                  <a:t> ta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ea typeface="Cambria" panose="02040503050406030204" pitchFamily="18" charset="0"/>
                            <a:cs typeface="Arial" panose="020B0604020202020204" pitchFamily="34" charset="0"/>
                          </a:rPr>
                        </m:ctrlPr>
                      </m:fPr>
                      <m:num>
                        <m:r>
                          <a:rPr lang="en-US" sz="2800" b="0" i="1" smtClean="0">
                            <a:latin typeface="Cambria Math" panose="02040503050406030204" pitchFamily="18" charset="0"/>
                            <a:ea typeface="Cambria" panose="02040503050406030204" pitchFamily="18" charset="0"/>
                            <a:cs typeface="Arial" panose="020B0604020202020204" pitchFamily="34" charset="0"/>
                          </a:rPr>
                          <m:t>4</m:t>
                        </m:r>
                      </m:num>
                      <m:den>
                        <m:r>
                          <a:rPr lang="en-US" sz="2800" b="0" i="1" smtClean="0">
                            <a:latin typeface="Cambria Math" panose="02040503050406030204" pitchFamily="18" charset="0"/>
                            <a:ea typeface="Cambria" panose="02040503050406030204" pitchFamily="18" charset="0"/>
                            <a:cs typeface="Arial" panose="020B0604020202020204" pitchFamily="34" charset="0"/>
                          </a:rPr>
                          <m:t>280</m:t>
                        </m:r>
                      </m:den>
                    </m:f>
                    <m:r>
                      <a:rPr lang="en-US" sz="2800">
                        <a:latin typeface="Cambria Math" panose="02040503050406030204" pitchFamily="18" charset="0"/>
                        <a:ea typeface="Cambria" panose="02040503050406030204" pitchFamily="18" charset="0"/>
                        <a:cs typeface="Arial" panose="020B0604020202020204" pitchFamily="34" charset="0"/>
                      </a:rPr>
                      <m:t>=</m:t>
                    </m:r>
                    <m:f>
                      <m:fPr>
                        <m:ctrlPr>
                          <a:rPr lang="en-US" sz="2800" i="1">
                            <a:latin typeface="Cambria Math" panose="02040503050406030204" pitchFamily="18" charset="0"/>
                            <a:ea typeface="Cambria" panose="02040503050406030204" pitchFamily="18" charset="0"/>
                            <a:cs typeface="Arial" panose="020B0604020202020204" pitchFamily="34" charset="0"/>
                          </a:rPr>
                        </m:ctrlPr>
                      </m:fPr>
                      <m:num>
                        <m:r>
                          <a:rPr lang="en-US" sz="2800" b="0" i="1" smtClean="0">
                            <a:latin typeface="Cambria Math" panose="02040503050406030204" pitchFamily="18" charset="0"/>
                            <a:ea typeface="Cambria" panose="02040503050406030204" pitchFamily="18" charset="0"/>
                            <a:cs typeface="Arial" panose="020B0604020202020204" pitchFamily="34" charset="0"/>
                          </a:rPr>
                          <m:t>10</m:t>
                        </m:r>
                      </m:num>
                      <m:den>
                        <m:sSub>
                          <m:sSubPr>
                            <m:ctrlPr>
                              <a:rPr lang="en-US" sz="2800" i="1">
                                <a:latin typeface="Cambria Math" panose="02040503050406030204" pitchFamily="18" charset="0"/>
                                <a:ea typeface="Cambria" panose="02040503050406030204" pitchFamily="18" charset="0"/>
                                <a:cs typeface="Arial" panose="020B0604020202020204" pitchFamily="34" charset="0"/>
                              </a:rPr>
                            </m:ctrlPr>
                          </m:sSubPr>
                          <m:e>
                            <m:r>
                              <m:rPr>
                                <m:sty m:val="p"/>
                              </m:rPr>
                              <a:rPr lang="en-US" sz="2800">
                                <a:latin typeface="Cambria Math" panose="02040503050406030204" pitchFamily="18" charset="0"/>
                                <a:ea typeface="Cambria" panose="02040503050406030204" pitchFamily="18" charset="0"/>
                                <a:cs typeface="Arial" panose="020B0604020202020204" pitchFamily="34" charset="0"/>
                              </a:rPr>
                              <m:t>T</m:t>
                            </m:r>
                          </m:e>
                          <m:sub>
                            <m:r>
                              <a:rPr lang="en-US" sz="2800">
                                <a:latin typeface="Cambria Math" panose="02040503050406030204" pitchFamily="18" charset="0"/>
                                <a:ea typeface="Cambria" panose="02040503050406030204" pitchFamily="18" charset="0"/>
                                <a:cs typeface="Arial" panose="020B0604020202020204" pitchFamily="34" charset="0"/>
                              </a:rPr>
                              <m:t>2</m:t>
                            </m:r>
                          </m:sub>
                        </m:sSub>
                      </m:den>
                    </m:f>
                  </m:oMath>
                </a14:m>
                <a:r>
                  <a:rPr lang="en-US" sz="2800" dirty="0">
                    <a:latin typeface="Cambria" panose="02040503050406030204" pitchFamily="18" charset="0"/>
                    <a:ea typeface="Cambria" panose="02040503050406030204" pitchFamily="18" charset="0"/>
                    <a:cs typeface="Arial" panose="020B0604020202020204" pitchFamily="34" charset="0"/>
                  </a:rPr>
                  <a:t> =&gt;  T</a:t>
                </a:r>
                <a:r>
                  <a:rPr lang="en-US" sz="2800" baseline="-25000" dirty="0">
                    <a:latin typeface="Cambria" panose="02040503050406030204" pitchFamily="18" charset="0"/>
                    <a:ea typeface="Cambria" panose="02040503050406030204" pitchFamily="18" charset="0"/>
                    <a:cs typeface="Arial" panose="020B0604020202020204" pitchFamily="34" charset="0"/>
                  </a:rPr>
                  <a:t>2</a:t>
                </a:r>
                <a:r>
                  <a:rPr lang="en-US" sz="2800" dirty="0">
                    <a:latin typeface="Cambria" panose="02040503050406030204" pitchFamily="18" charset="0"/>
                    <a:ea typeface="Cambria" panose="02040503050406030204" pitchFamily="18" charset="0"/>
                    <a:cs typeface="Arial" panose="020B0604020202020204" pitchFamily="34" charset="0"/>
                  </a:rPr>
                  <a:t> = 700K =&gt; t</a:t>
                </a:r>
                <a:r>
                  <a:rPr lang="en-US" sz="2800" baseline="-25000" dirty="0">
                    <a:latin typeface="Cambria" panose="02040503050406030204" pitchFamily="18" charset="0"/>
                    <a:ea typeface="Cambria" panose="02040503050406030204" pitchFamily="18" charset="0"/>
                    <a:cs typeface="Arial" panose="020B0604020202020204" pitchFamily="34" charset="0"/>
                  </a:rPr>
                  <a:t>2</a:t>
                </a:r>
                <a:r>
                  <a:rPr lang="en-US" sz="2800" dirty="0">
                    <a:latin typeface="Cambria" panose="02040503050406030204" pitchFamily="18" charset="0"/>
                    <a:ea typeface="Cambria" panose="02040503050406030204" pitchFamily="18" charset="0"/>
                    <a:cs typeface="Arial" panose="020B0604020202020204" pitchFamily="34" charset="0"/>
                  </a:rPr>
                  <a:t> = 427</a:t>
                </a:r>
                <a:r>
                  <a:rPr lang="en-US" sz="2800" baseline="30000" dirty="0">
                    <a:latin typeface="Cambria" panose="02040503050406030204" pitchFamily="18" charset="0"/>
                    <a:ea typeface="Cambria" panose="02040503050406030204" pitchFamily="18" charset="0"/>
                    <a:cs typeface="Arial" panose="020B0604020202020204" pitchFamily="34" charset="0"/>
                  </a:rPr>
                  <a:t>0</a:t>
                </a:r>
                <a:r>
                  <a:rPr lang="en-US" sz="2800" dirty="0">
                    <a:latin typeface="Cambria" panose="02040503050406030204" pitchFamily="18" charset="0"/>
                    <a:ea typeface="Cambria" panose="02040503050406030204" pitchFamily="18" charset="0"/>
                    <a:cs typeface="Arial" panose="020B0604020202020204" pitchFamily="34" charset="0"/>
                  </a:rPr>
                  <a:t>C</a:t>
                </a:r>
                <a:r>
                  <a:rPr lang="en-US" sz="2800" baseline="-25000" dirty="0">
                    <a:latin typeface="Cambria" panose="02040503050406030204" pitchFamily="18" charset="0"/>
                    <a:ea typeface="Cambria" panose="02040503050406030204" pitchFamily="18" charset="0"/>
                    <a:cs typeface="Arial" panose="020B0604020202020204" pitchFamily="34" charset="0"/>
                  </a:rPr>
                  <a:t>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9" name="Text Box 5" descr="n252 Fb Thu Huong Pham">
                <a:extLst>
                  <a:ext uri="{FF2B5EF4-FFF2-40B4-BE49-F238E27FC236}">
                    <a16:creationId xmlns:a16="http://schemas.microsoft.com/office/drawing/2014/main" id="{1E6B6C11-3CD7-4806-88E6-FA3023F38D79}"/>
                  </a:ext>
                </a:extLst>
              </p:cNvPr>
              <p:cNvSpPr txBox="1">
                <a:spLocks noRot="1" noChangeAspect="1" noMove="1" noResize="1" noEditPoints="1" noAdjustHandles="1" noChangeArrowheads="1" noChangeShapeType="1" noTextEdit="1"/>
              </p:cNvSpPr>
              <p:nvPr/>
            </p:nvSpPr>
            <p:spPr bwMode="auto">
              <a:xfrm>
                <a:off x="258666" y="3936159"/>
                <a:ext cx="11847112" cy="2756588"/>
              </a:xfrm>
              <a:prstGeom prst="rect">
                <a:avLst/>
              </a:prstGeom>
              <a:blipFill>
                <a:blip r:embed="rId2"/>
                <a:stretch>
                  <a:fillRect l="-1029"/>
                </a:stretch>
              </a:blipFill>
              <a:ln>
                <a:noFill/>
              </a:ln>
              <a:effectLst/>
            </p:spPr>
            <p:txBody>
              <a:bodyPr/>
              <a:lstStyle/>
              <a:p>
                <a:r>
                  <a:rPr lang="en-US">
                    <a:noFill/>
                  </a:rPr>
                  <a:t> </a:t>
                </a:r>
              </a:p>
            </p:txBody>
          </p:sp>
        </mc:Fallback>
      </mc:AlternateContent>
      <p:sp>
        <p:nvSpPr>
          <p:cNvPr id="30" name="Text Box 8" descr="n252 Fb Thu Huong Pham">
            <a:extLst>
              <a:ext uri="{FF2B5EF4-FFF2-40B4-BE49-F238E27FC236}">
                <a16:creationId xmlns:a16="http://schemas.microsoft.com/office/drawing/2014/main" id="{06EAB18B-9612-40D4-BDB2-7BC1B2F4612C}"/>
              </a:ext>
            </a:extLst>
          </p:cNvPr>
          <p:cNvSpPr txBox="1">
            <a:spLocks noChangeArrowheads="1"/>
          </p:cNvSpPr>
          <p:nvPr/>
        </p:nvSpPr>
        <p:spPr bwMode="auto">
          <a:xfrm>
            <a:off x="4811243" y="3255836"/>
            <a:ext cx="167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u="sng" dirty="0" err="1">
                <a:latin typeface="Cambria" panose="02040503050406030204" pitchFamily="18" charset="0"/>
                <a:ea typeface="Cambria" panose="02040503050406030204" pitchFamily="18" charset="0"/>
                <a:cs typeface="Arial" panose="020B0604020202020204" pitchFamily="34" charset="0"/>
              </a:rPr>
              <a:t>Bài</a:t>
            </a:r>
            <a:r>
              <a:rPr lang="en-US" sz="2800" b="1" u="sng" dirty="0">
                <a:latin typeface="Cambria" panose="02040503050406030204" pitchFamily="18" charset="0"/>
                <a:ea typeface="Cambria" panose="02040503050406030204" pitchFamily="18" charset="0"/>
                <a:cs typeface="Arial" panose="020B0604020202020204" pitchFamily="34" charset="0"/>
              </a:rPr>
              <a:t> </a:t>
            </a:r>
            <a:r>
              <a:rPr lang="en-US" sz="2800" b="1" u="sng" dirty="0" err="1">
                <a:latin typeface="Cambria" panose="02040503050406030204" pitchFamily="18" charset="0"/>
                <a:ea typeface="Cambria" panose="02040503050406030204" pitchFamily="18" charset="0"/>
                <a:cs typeface="Arial" panose="020B0604020202020204" pitchFamily="34" charset="0"/>
              </a:rPr>
              <a:t>giải</a:t>
            </a:r>
            <a:endParaRPr lang="en-US" sz="2800" b="1" u="sng"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00399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heel(1)">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animBg="1"/>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descr="n252 Fb Thu Huong Pham"/>
          <p:cNvSpPr/>
          <p:nvPr/>
        </p:nvSpPr>
        <p:spPr>
          <a:xfrm rot="152505">
            <a:off x="6379258" y="1225655"/>
            <a:ext cx="5255946" cy="3782762"/>
          </a:xfrm>
          <a:custGeom>
            <a:avLst/>
            <a:gdLst/>
            <a:ahLst/>
            <a:cxnLst/>
            <a:rect l="l" t="t" r="r" b="b"/>
            <a:pathLst>
              <a:path w="4116756" h="8173655">
                <a:moveTo>
                  <a:pt x="0" y="0"/>
                </a:moveTo>
                <a:lnTo>
                  <a:pt x="4116756" y="0"/>
                </a:lnTo>
                <a:lnTo>
                  <a:pt x="4116756" y="8173655"/>
                </a:lnTo>
                <a:lnTo>
                  <a:pt x="0" y="8173655"/>
                </a:lnTo>
                <a:lnTo>
                  <a:pt x="0" y="0"/>
                </a:lnTo>
                <a:close/>
              </a:path>
            </a:pathLst>
          </a:custGeom>
          <a:blipFill>
            <a:blip r:embed="rId2">
              <a:extLst>
                <a:ext uri="{96DAC541-7B7A-43D3-8B79-37D633B846F1}">
                  <asvg:svgBlip xmlns:asvg="http://schemas.microsoft.com/office/drawing/2016/SVG/main" r:embed="rId3"/>
                </a:ext>
              </a:extLst>
            </a:blip>
            <a:stretch>
              <a:fillRect b="-10364"/>
            </a:stretch>
          </a:blipFill>
        </p:spPr>
        <p:txBody>
          <a:bodyPr/>
          <a:lstStyle/>
          <a:p>
            <a:endParaRPr lang="en-US"/>
          </a:p>
        </p:txBody>
      </p:sp>
      <p:sp>
        <p:nvSpPr>
          <p:cNvPr id="7" name="TextBox 7" descr="n252 Fb Thu Huong Pham"/>
          <p:cNvSpPr txBox="1"/>
          <p:nvPr/>
        </p:nvSpPr>
        <p:spPr>
          <a:xfrm>
            <a:off x="7093479" y="1296367"/>
            <a:ext cx="3431649" cy="2863348"/>
          </a:xfrm>
          <a:prstGeom prst="rect">
            <a:avLst/>
          </a:prstGeom>
        </p:spPr>
        <p:txBody>
          <a:bodyPr wrap="square" lIns="0" tIns="0" rIns="0" bIns="0" rtlCol="0" anchor="t">
            <a:spAutoFit/>
          </a:bodyPr>
          <a:lstStyle/>
          <a:p>
            <a:pPr algn="ctr" defTabSz="609630" latinLnBrk="0">
              <a:lnSpc>
                <a:spcPct val="150000"/>
              </a:lnSpc>
              <a:spcBef>
                <a:spcPct val="0"/>
              </a:spcBef>
              <a:defRPr/>
            </a:pPr>
            <a:r>
              <a:rPr lang="en-US" sz="3200" b="1" dirty="0" err="1">
                <a:solidFill>
                  <a:srgbClr val="000000"/>
                </a:solidFill>
                <a:latin typeface="Cambria" panose="02040503050406030204" pitchFamily="18" charset="0"/>
                <a:ea typeface="Cambria" panose="02040503050406030204" pitchFamily="18" charset="0"/>
              </a:rPr>
              <a:t>Khí</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lí</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tưởng</a:t>
            </a:r>
            <a:r>
              <a:rPr lang="vi-VN" sz="3200" b="1" dirty="0">
                <a:solidFill>
                  <a:srgbClr val="000000"/>
                </a:solidFill>
                <a:latin typeface="Cambria" panose="02040503050406030204" pitchFamily="18" charset="0"/>
                <a:ea typeface="Cambria" panose="02040503050406030204" pitchFamily="18" charset="0"/>
              </a:rPr>
              <a:t> </a:t>
            </a:r>
            <a:endParaRPr lang="en-US" sz="3200" b="1" dirty="0">
              <a:solidFill>
                <a:srgbClr val="000000"/>
              </a:solidFill>
              <a:latin typeface="Cambria" panose="02040503050406030204" pitchFamily="18" charset="0"/>
              <a:ea typeface="Cambria" panose="02040503050406030204" pitchFamily="18" charset="0"/>
            </a:endParaRPr>
          </a:p>
          <a:p>
            <a:pPr algn="just" defTabSz="609630" latinLnBrk="0">
              <a:lnSpc>
                <a:spcPct val="150000"/>
              </a:lnSpc>
              <a:spcBef>
                <a:spcPct val="0"/>
              </a:spcBef>
              <a:defRPr/>
            </a:pP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khí</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tuân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theo</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các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định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luật</a:t>
            </a:r>
            <a:r>
              <a:rPr lang="en-US" sz="3200" dirty="0">
                <a:solidFill>
                  <a:srgbClr val="000000"/>
                </a:solidFill>
                <a:latin typeface="Cambria" panose="02040503050406030204" pitchFamily="18" charset="0"/>
                <a:ea typeface="Cambria" panose="02040503050406030204" pitchFamily="18" charset="0"/>
              </a:rPr>
              <a:t> Boyle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Charles</a:t>
            </a:r>
          </a:p>
        </p:txBody>
      </p:sp>
      <p:sp>
        <p:nvSpPr>
          <p:cNvPr id="8" name="Freeform 8" descr="n252 Fb Thu Huong Pham"/>
          <p:cNvSpPr/>
          <p:nvPr/>
        </p:nvSpPr>
        <p:spPr>
          <a:xfrm rot="152505">
            <a:off x="385059" y="1539177"/>
            <a:ext cx="6072116" cy="3155719"/>
          </a:xfrm>
          <a:custGeom>
            <a:avLst/>
            <a:gdLst/>
            <a:ahLst/>
            <a:cxnLst/>
            <a:rect l="l" t="t" r="r" b="b"/>
            <a:pathLst>
              <a:path w="4116756" h="8147179">
                <a:moveTo>
                  <a:pt x="0" y="0"/>
                </a:moveTo>
                <a:lnTo>
                  <a:pt x="4116756" y="0"/>
                </a:lnTo>
                <a:lnTo>
                  <a:pt x="4116756" y="8147179"/>
                </a:lnTo>
                <a:lnTo>
                  <a:pt x="0" y="8147179"/>
                </a:lnTo>
                <a:lnTo>
                  <a:pt x="0" y="0"/>
                </a:lnTo>
                <a:close/>
              </a:path>
            </a:pathLst>
          </a:custGeom>
          <a:blipFill>
            <a:blip r:embed="rId2">
              <a:extLst>
                <a:ext uri="{96DAC541-7B7A-43D3-8B79-37D633B846F1}">
                  <asvg:svgBlip xmlns:asvg="http://schemas.microsoft.com/office/drawing/2016/SVG/main" r:embed="rId3"/>
                </a:ext>
              </a:extLst>
            </a:blip>
            <a:stretch>
              <a:fillRect b="-10722"/>
            </a:stretch>
          </a:blipFill>
        </p:spPr>
        <p:txBody>
          <a:bodyPr/>
          <a:lstStyle/>
          <a:p>
            <a:endParaRPr lang="en-US"/>
          </a:p>
        </p:txBody>
      </p:sp>
      <mc:AlternateContent xmlns:mc="http://schemas.openxmlformats.org/markup-compatibility/2006" xmlns:a14="http://schemas.microsoft.com/office/drawing/2010/main">
        <mc:Choice Requires="a14">
          <p:sp>
            <p:nvSpPr>
              <p:cNvPr id="9" name="TextBox 9" descr="n252 Fb Thu Huong Pham"/>
              <p:cNvSpPr txBox="1"/>
              <p:nvPr/>
            </p:nvSpPr>
            <p:spPr>
              <a:xfrm>
                <a:off x="882869" y="1805874"/>
                <a:ext cx="5076497" cy="2141420"/>
              </a:xfrm>
              <a:prstGeom prst="rect">
                <a:avLst/>
              </a:prstGeom>
            </p:spPr>
            <p:txBody>
              <a:bodyPr wrap="square" lIns="0" tIns="0" rIns="0" bIns="0" rtlCol="0" anchor="t">
                <a:spAutoFit/>
              </a:bodyPr>
              <a:lstStyle/>
              <a:p>
                <a:pPr algn="ctr" defTabSz="609630" latinLnBrk="0">
                  <a:lnSpc>
                    <a:spcPct val="150000"/>
                  </a:lnSpc>
                  <a:spcBef>
                    <a:spcPct val="0"/>
                  </a:spcBef>
                  <a:defRPr/>
                </a:pPr>
                <a:r>
                  <a:rPr lang="en-US" sz="3200" b="1" dirty="0" err="1">
                    <a:solidFill>
                      <a:srgbClr val="000000"/>
                    </a:solidFill>
                    <a:latin typeface="Cambria" panose="02040503050406030204" pitchFamily="18" charset="0"/>
                    <a:ea typeface="Cambria" panose="02040503050406030204" pitchFamily="18" charset="0"/>
                  </a:rPr>
                  <a:t>Điều</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kiện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áp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dụng</a:t>
                </a:r>
                <a:r>
                  <a:rPr lang="en-US" sz="3200" b="1" dirty="0">
                    <a:solidFill>
                      <a:srgbClr val="000000"/>
                    </a:solidFill>
                    <a:latin typeface="Cambria" panose="02040503050406030204" pitchFamily="18" charset="0"/>
                    <a:ea typeface="Cambria" panose="02040503050406030204" pitchFamily="18" charset="0"/>
                  </a:rPr>
                  <a:t>:</a:t>
                </a:r>
              </a:p>
              <a:p>
                <a:pPr algn="just" defTabSz="609630" latinLnBrk="0">
                  <a:lnSpc>
                    <a:spcPct val="150000"/>
                  </a:lnSpc>
                  <a:spcBef>
                    <a:spcPct val="0"/>
                  </a:spcBef>
                  <a:defRPr/>
                </a:pP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Áp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suất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quá</a:t>
                </a:r>
                <a:r>
                  <a:rPr lang="en-US" sz="3200" dirty="0">
                    <a:solidFill>
                      <a:srgbClr val="000000"/>
                    </a:solidFill>
                    <a:latin typeface="Cambria" panose="02040503050406030204" pitchFamily="18" charset="0"/>
                    <a:ea typeface="Cambria" panose="02040503050406030204" pitchFamily="18" charset="0"/>
                  </a:rPr>
                  <a:t>: </a:t>
                </a:r>
                <a14:m>
                  <m:oMath xmlns:m="http://schemas.openxmlformats.org/officeDocument/2006/math">
                    <m:sSup>
                      <m:sSupPr>
                        <m:ctrlPr>
                          <a:rPr lang="en-US" sz="3200" b="1" i="1" smtClean="0">
                            <a:solidFill>
                              <a:srgbClr val="000000"/>
                            </a:solidFill>
                            <a:latin typeface="Cambria Math" panose="02040503050406030204" pitchFamily="18" charset="0"/>
                            <a:ea typeface="Cambria" panose="02040503050406030204" pitchFamily="18" charset="0"/>
                          </a:rPr>
                        </m:ctrlPr>
                      </m:sSupPr>
                      <m:e>
                        <m:r>
                          <a:rPr lang="en-US" sz="3200" b="1" i="1" smtClean="0">
                            <a:solidFill>
                              <a:srgbClr val="000000"/>
                            </a:solidFill>
                            <a:latin typeface="Cambria Math" panose="02040503050406030204" pitchFamily="18" charset="0"/>
                            <a:ea typeface="Cambria" panose="02040503050406030204" pitchFamily="18" charset="0"/>
                          </a:rPr>
                          <m:t>𝟏𝟎</m:t>
                        </m:r>
                      </m:e>
                      <m:sup>
                        <m:r>
                          <a:rPr lang="en-US" sz="3200" b="1" i="1" smtClean="0">
                            <a:solidFill>
                              <a:srgbClr val="000000"/>
                            </a:solidFill>
                            <a:latin typeface="Cambria Math" panose="02040503050406030204" pitchFamily="18" charset="0"/>
                            <a:ea typeface="Cambria" panose="02040503050406030204" pitchFamily="18" charset="0"/>
                          </a:rPr>
                          <m:t>𝟔</m:t>
                        </m:r>
                      </m:sup>
                    </m:sSup>
                    <m:r>
                      <a:rPr lang="en-US" sz="3200" b="1" i="0" smtClean="0">
                        <a:solidFill>
                          <a:srgbClr val="000000"/>
                        </a:solidFill>
                        <a:latin typeface="Cambria Math" panose="02040503050406030204" pitchFamily="18" charset="0"/>
                        <a:ea typeface="Cambria" panose="02040503050406030204" pitchFamily="18" charset="0"/>
                      </a:rPr>
                      <m:t>𝐏𝐚</m:t>
                    </m:r>
                  </m:oMath>
                </a14:m>
                <a:endParaRPr lang="en-US" sz="3200" b="1" dirty="0">
                  <a:solidFill>
                    <a:srgbClr val="000000"/>
                  </a:solidFill>
                  <a:latin typeface="Cambria" panose="02040503050406030204" pitchFamily="18" charset="0"/>
                  <a:ea typeface="Cambria" panose="02040503050406030204" pitchFamily="18" charset="0"/>
                </a:endParaRPr>
              </a:p>
              <a:p>
                <a:pPr algn="just" defTabSz="609630" latinLnBrk="0">
                  <a:lnSpc>
                    <a:spcPct val="150000"/>
                  </a:lnSpc>
                  <a:spcBef>
                    <a:spcPct val="0"/>
                  </a:spcBef>
                  <a:defRPr/>
                </a:pP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Nhiệt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độ</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dưới</a:t>
                </a:r>
                <a:r>
                  <a:rPr lang="en-US" sz="3200" dirty="0">
                    <a:solidFill>
                      <a:srgbClr val="000000"/>
                    </a:solidFill>
                    <a:latin typeface="Cambria" panose="02040503050406030204" pitchFamily="18" charset="0"/>
                    <a:ea typeface="Cambria" panose="02040503050406030204" pitchFamily="18" charset="0"/>
                  </a:rPr>
                  <a:t>: </a:t>
                </a:r>
                <a:r>
                  <a:rPr lang="en-US" sz="3200" b="1" dirty="0">
                    <a:solidFill>
                      <a:srgbClr val="000000"/>
                    </a:solidFill>
                    <a:latin typeface="Cambria" panose="02040503050406030204" pitchFamily="18" charset="0"/>
                    <a:ea typeface="Cambria" panose="02040503050406030204" pitchFamily="18" charset="0"/>
                  </a:rPr>
                  <a:t>200K</a:t>
                </a:r>
              </a:p>
            </p:txBody>
          </p:sp>
        </mc:Choice>
        <mc:Fallback xmlns="">
          <p:sp>
            <p:nvSpPr>
              <p:cNvPr id="9" name="TextBox 9" descr="n252 Fb Thu Huong Pham"/>
              <p:cNvSpPr txBox="1">
                <a:spLocks noRot="1" noChangeAspect="1" noMove="1" noResize="1" noEditPoints="1" noAdjustHandles="1" noChangeArrowheads="1" noChangeShapeType="1" noTextEdit="1"/>
              </p:cNvSpPr>
              <p:nvPr/>
            </p:nvSpPr>
            <p:spPr>
              <a:xfrm>
                <a:off x="882869" y="1805874"/>
                <a:ext cx="5076497" cy="2141420"/>
              </a:xfrm>
              <a:prstGeom prst="rect">
                <a:avLst/>
              </a:prstGeom>
              <a:blipFill>
                <a:blip r:embed="rId4"/>
                <a:stretch>
                  <a:fillRect l="-4922" r="-3361" b="-10511"/>
                </a:stretch>
              </a:blipFill>
            </p:spPr>
            <p:txBody>
              <a:bodyPr/>
              <a:lstStyle/>
              <a:p>
                <a:r>
                  <a:rPr lang="en-US">
                    <a:noFill/>
                  </a:rPr>
                  <a:t> </a:t>
                </a:r>
              </a:p>
            </p:txBody>
          </p:sp>
        </mc:Fallback>
      </mc:AlternateContent>
      <p:sp>
        <p:nvSpPr>
          <p:cNvPr id="27" name="Freeform 27" descr="n252 Fb Thu Huong Pham"/>
          <p:cNvSpPr/>
          <p:nvPr/>
        </p:nvSpPr>
        <p:spPr>
          <a:xfrm rot="5027046">
            <a:off x="11028454" y="660653"/>
            <a:ext cx="683316" cy="622439"/>
          </a:xfrm>
          <a:custGeom>
            <a:avLst/>
            <a:gdLst/>
            <a:ahLst/>
            <a:cxnLst/>
            <a:rect l="l" t="t" r="r" b="b"/>
            <a:pathLst>
              <a:path w="1024974" h="933658">
                <a:moveTo>
                  <a:pt x="0" y="0"/>
                </a:moveTo>
                <a:lnTo>
                  <a:pt x="1024974" y="0"/>
                </a:lnTo>
                <a:lnTo>
                  <a:pt x="1024974" y="933658"/>
                </a:lnTo>
                <a:lnTo>
                  <a:pt x="0" y="933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descr="n252 Fb Thu Huong Pham"/>
          <p:cNvSpPr/>
          <p:nvPr/>
        </p:nvSpPr>
        <p:spPr>
          <a:xfrm rot="-8878474" flipV="1">
            <a:off x="10201349" y="6118407"/>
            <a:ext cx="2009877" cy="504297"/>
          </a:xfrm>
          <a:custGeom>
            <a:avLst/>
            <a:gdLst/>
            <a:ahLst/>
            <a:cxnLst/>
            <a:rect l="l" t="t" r="r" b="b"/>
            <a:pathLst>
              <a:path w="3014815" h="756445">
                <a:moveTo>
                  <a:pt x="0" y="756445"/>
                </a:moveTo>
                <a:lnTo>
                  <a:pt x="3014815" y="756445"/>
                </a:lnTo>
                <a:lnTo>
                  <a:pt x="3014815" y="0"/>
                </a:lnTo>
                <a:lnTo>
                  <a:pt x="0" y="0"/>
                </a:lnTo>
                <a:lnTo>
                  <a:pt x="0" y="75644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51" descr="n252 Fb Thu Huong Pham">
            <a:extLst>
              <a:ext uri="{FF2B5EF4-FFF2-40B4-BE49-F238E27FC236}">
                <a16:creationId xmlns:a16="http://schemas.microsoft.com/office/drawing/2014/main" id="{74C9599B-3051-40E8-B226-2A919C8C4A0E}"/>
              </a:ext>
            </a:extLst>
          </p:cNvPr>
          <p:cNvSpPr txBox="1"/>
          <p:nvPr/>
        </p:nvSpPr>
        <p:spPr>
          <a:xfrm>
            <a:off x="101601" y="71068"/>
            <a:ext cx="10553031" cy="508729"/>
          </a:xfrm>
          <a:prstGeom prst="rect">
            <a:avLst/>
          </a:prstGeom>
        </p:spPr>
        <p:txBody>
          <a:bodyPr wrap="square" lIns="0" tIns="0" rIns="0" bIns="0" rtlCol="0" anchor="t">
            <a:spAutoFit/>
          </a:bodyPr>
          <a:lstStyle/>
          <a:p>
            <a:pPr algn="just" defTabSz="609630" latinLnBrk="0">
              <a:lnSpc>
                <a:spcPts val="4430"/>
              </a:lnSpc>
              <a:defRPr/>
            </a:pP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IV.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Các</a:t>
            </a: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định</a:t>
            </a: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luật</a:t>
            </a: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 Boyle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và</a:t>
            </a: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 Charles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là</a:t>
            </a: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các</a:t>
            </a: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định</a:t>
            </a: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luật</a:t>
            </a: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gần</a:t>
            </a:r>
            <a:r>
              <a:rPr lang="en-US" sz="2933"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933" b="1" dirty="0" err="1">
                <a:solidFill>
                  <a:srgbClr val="0070C0"/>
                </a:solidFill>
                <a:latin typeface="Cambria" panose="02040503050406030204" pitchFamily="18" charset="0"/>
                <a:ea typeface="Cambria" panose="02040503050406030204" pitchFamily="18" charset="0"/>
                <a:cs typeface="Arial" panose="020B0604020202020204" pitchFamily="34" charset="0"/>
              </a:rPr>
              <a:t>đúng</a:t>
            </a:r>
            <a:endParaRPr lang="en-US" sz="2933" dirty="0">
              <a:solidFill>
                <a:srgbClr val="1C0052"/>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10867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Box 183" descr="n252 Fb Thu Huong Pham">
            <a:extLst>
              <a:ext uri="{FF2B5EF4-FFF2-40B4-BE49-F238E27FC236}">
                <a16:creationId xmlns:a16="http://schemas.microsoft.com/office/drawing/2014/main" id="{44D71EC3-0B01-430A-A373-651C735809BF}"/>
              </a:ext>
            </a:extLst>
          </p:cNvPr>
          <p:cNvSpPr txBox="1"/>
          <p:nvPr/>
        </p:nvSpPr>
        <p:spPr>
          <a:xfrm>
            <a:off x="882868" y="2359733"/>
            <a:ext cx="9869213" cy="1069267"/>
          </a:xfrm>
          <a:prstGeom prst="rect">
            <a:avLst/>
          </a:prstGeom>
          <a:solidFill>
            <a:schemeClr val="bg1"/>
          </a:solidFill>
        </p:spPr>
        <p:txBody>
          <a:bodyPr wrap="square" rtlCol="0" anchor="ctr" anchorCtr="0">
            <a:spAutoFit/>
          </a:bodyPr>
          <a:lstStyle/>
          <a:p>
            <a:pPr algn="ctr">
              <a:lnSpc>
                <a:spcPct val="150000"/>
              </a:lnSpc>
            </a:pPr>
            <a:r>
              <a:rPr lang="en-US" altLang="ko-KR" sz="4800" dirty="0">
                <a:solidFill>
                  <a:srgbClr val="FF0000"/>
                </a:solidFill>
                <a:latin typeface="+mj-lt"/>
                <a:cs typeface="Arial" panose="020B0604020202020204" pitchFamily="34" charset="0"/>
              </a:rPr>
              <a:t>LUYỆN TẬP – CỦNG CỐ</a:t>
            </a:r>
            <a:endParaRPr lang="ko-KR" altLang="en-US" sz="4800"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75127800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252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252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8970" y="762773"/>
            <a:ext cx="1261981" cy="1963082"/>
          </a:xfrm>
          <a:prstGeom prst="rect">
            <a:avLst/>
          </a:prstGeom>
        </p:spPr>
      </p:pic>
      <p:pic>
        <p:nvPicPr>
          <p:cNvPr id="6" name="thua" descr="n252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252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252 Fb Thu Huong Pham"/>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1: </a:t>
            </a:r>
            <a:r>
              <a:rPr lang="vi-VN" sz="3600" b="0" i="0" dirty="0">
                <a:solidFill>
                  <a:srgbClr val="000000"/>
                </a:solidFill>
                <a:effectLst/>
                <a:latin typeface="Cambria" panose="02040503050406030204" pitchFamily="18" charset="0"/>
                <a:ea typeface="Cambria" panose="02040503050406030204" pitchFamily="18" charset="0"/>
              </a:rPr>
              <a:t>Phát biểu nào sau đây </a:t>
            </a:r>
            <a:r>
              <a:rPr lang="vi-VN" sz="3600" b="1" i="0" dirty="0">
                <a:solidFill>
                  <a:srgbClr val="000000"/>
                </a:solidFill>
                <a:effectLst/>
                <a:latin typeface="Cambria" panose="02040503050406030204" pitchFamily="18" charset="0"/>
                <a:ea typeface="Cambria" panose="02040503050406030204" pitchFamily="18" charset="0"/>
              </a:rPr>
              <a:t>không đúng</a:t>
            </a:r>
            <a:r>
              <a:rPr lang="vi-VN" sz="3600" b="0" i="0" dirty="0">
                <a:solidFill>
                  <a:srgbClr val="000000"/>
                </a:solidFill>
                <a:effectLst/>
                <a:latin typeface="Cambria" panose="02040503050406030204" pitchFamily="18" charset="0"/>
                <a:ea typeface="Cambria" panose="02040503050406030204" pitchFamily="18" charset="0"/>
              </a:rPr>
              <a:t> khi nói về quá trình đẳng áp của một lượng khí xác định?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9" name="1" descr="n252 Fb Thu Huong Pham"/>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A. </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Khi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thể</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tích</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giảm</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thì</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nhiệt</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độ</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giảm</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3" descr="n252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a:t>
            </a:r>
            <a:r>
              <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lang="en-US" sz="3200">
                <a:solidFill>
                  <a:prstClr val="white"/>
                </a:solidFill>
                <a:latin typeface="Cambria" panose="02040503050406030204" pitchFamily="18" charset="0"/>
                <a:ea typeface="Cambria" panose="02040503050406030204" pitchFamily="18" charset="0"/>
                <a:cs typeface="Tahoma" panose="020B0604030504040204" pitchFamily="34" charset="0"/>
              </a:rPr>
              <a:t>Khi áp suất tăng thì thể tích tăng.</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1" name="2" descr="n252 Fb Thu Huong Pham"/>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B</a:t>
            </a:r>
            <a:r>
              <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a:t>
            </a:r>
            <a:r>
              <a:rPr lang="en-US" sz="3200">
                <a:solidFill>
                  <a:prstClr val="white"/>
                </a:solidFill>
                <a:latin typeface="Cambria" panose="02040503050406030204" pitchFamily="18" charset="0"/>
                <a:ea typeface="Cambria" panose="02040503050406030204" pitchFamily="18" charset="0"/>
                <a:cs typeface="Tahoma" panose="020B0604030504040204" pitchFamily="34" charset="0"/>
              </a:rPr>
              <a:t>Áp suất của chất khí không đổi.</a:t>
            </a:r>
          </a:p>
        </p:txBody>
      </p:sp>
      <p:sp>
        <p:nvSpPr>
          <p:cNvPr id="12" name="4" descr="n252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D. </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Khi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nhiệt</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độ</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tăng</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thì</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thể</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tích</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tăng</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13" name="Picture 12" descr="n252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4701" y="329919"/>
            <a:ext cx="2889754" cy="1414395"/>
          </a:xfrm>
          <a:prstGeom prst="rect">
            <a:avLst/>
          </a:prstGeom>
        </p:spPr>
      </p:pic>
      <p:sp>
        <p:nvSpPr>
          <p:cNvPr id="3" name="TextBox 2" descr="n252 Fb Thu Huong Pham">
            <a:extLst>
              <a:ext uri="{FF2B5EF4-FFF2-40B4-BE49-F238E27FC236}">
                <a16:creationId xmlns:a16="http://schemas.microsoft.com/office/drawing/2014/main" id="{080BE1D2-7051-3931-7B81-D433B74B398C}"/>
              </a:ext>
            </a:extLst>
          </p:cNvPr>
          <p:cNvSpPr txBox="1"/>
          <p:nvPr/>
        </p:nvSpPr>
        <p:spPr>
          <a:xfrm>
            <a:off x="3056325" y="3346147"/>
            <a:ext cx="6128016"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293108147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252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252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6209" y="762773"/>
            <a:ext cx="1261981" cy="1963082"/>
          </a:xfrm>
          <a:prstGeom prst="rect">
            <a:avLst/>
          </a:prstGeom>
        </p:spPr>
      </p:pic>
      <p:pic>
        <p:nvPicPr>
          <p:cNvPr id="6" name="thua" descr="n252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252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252 Fb Thu Huong Pham"/>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2: </a:t>
            </a:r>
            <a:r>
              <a:rPr lang="en-US" sz="3600" b="0" i="0" dirty="0" err="1">
                <a:solidFill>
                  <a:srgbClr val="000000"/>
                </a:solidFill>
                <a:effectLst/>
                <a:latin typeface="Cambria" panose="02040503050406030204" pitchFamily="18" charset="0"/>
                <a:ea typeface="Cambria" panose="02040503050406030204" pitchFamily="18" charset="0"/>
              </a:rPr>
              <a:t>Hệ</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thức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đúng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định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luật</a:t>
            </a:r>
            <a:r>
              <a:rPr lang="en-US" sz="3600" b="0" i="0" dirty="0">
                <a:solidFill>
                  <a:srgbClr val="000000"/>
                </a:solidFill>
                <a:effectLst/>
                <a:latin typeface="Cambria" panose="02040503050406030204" pitchFamily="18" charset="0"/>
                <a:ea typeface="Cambria" panose="02040503050406030204" pitchFamily="18" charset="0"/>
              </a:rPr>
              <a:t> Charles </a:t>
            </a:r>
            <a:r>
              <a:rPr lang="en-US" sz="3600" b="0" i="0" dirty="0" err="1">
                <a:solidFill>
                  <a:srgbClr val="000000"/>
                </a:solidFill>
                <a:effectLst/>
                <a:latin typeface="Cambria" panose="02040503050406030204" pitchFamily="18" charset="0"/>
                <a:ea typeface="Cambria" panose="02040503050406030204" pitchFamily="18" charset="0"/>
              </a:rPr>
              <a:t>là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9" name="1" descr="n252 Fb Thu Huong Pham"/>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A. </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V/T =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hằng</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số</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3" descr="n252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 </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T/V =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hằng</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số</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1" name="2" descr="n252 Fb Thu Huong Pham"/>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B. </a:t>
            </a:r>
            <a:r>
              <a:rPr lang="en-US" sz="2800" dirty="0">
                <a:latin typeface="Cambria" panose="02040503050406030204" pitchFamily="18" charset="0"/>
                <a:ea typeface="Cambria" panose="02040503050406030204" pitchFamily="18" charset="0"/>
              </a:rPr>
              <a:t>V</a:t>
            </a:r>
            <a:r>
              <a:rPr lang="en-US" sz="2800" baseline="-25000" dirty="0">
                <a:latin typeface="Cambria" panose="02040503050406030204" pitchFamily="18" charset="0"/>
                <a:ea typeface="Cambria" panose="02040503050406030204" pitchFamily="18" charset="0"/>
              </a:rPr>
              <a:t>1</a:t>
            </a:r>
            <a:r>
              <a:rPr lang="en-US" sz="2800" dirty="0">
                <a:latin typeface="Cambria" panose="02040503050406030204" pitchFamily="18" charset="0"/>
                <a:ea typeface="Cambria" panose="02040503050406030204" pitchFamily="18" charset="0"/>
              </a:rPr>
              <a:t>T</a:t>
            </a:r>
            <a:r>
              <a:rPr lang="en-US" sz="2800" baseline="-25000" dirty="0">
                <a:latin typeface="Cambria" panose="02040503050406030204" pitchFamily="18" charset="0"/>
                <a:ea typeface="Cambria" panose="02040503050406030204" pitchFamily="18" charset="0"/>
              </a:rPr>
              <a:t>1</a:t>
            </a:r>
            <a:r>
              <a:rPr lang="en-US" sz="2800" dirty="0">
                <a:latin typeface="Cambria" panose="02040503050406030204" pitchFamily="18" charset="0"/>
                <a:ea typeface="Cambria" panose="02040503050406030204" pitchFamily="18" charset="0"/>
              </a:rPr>
              <a:t> = V</a:t>
            </a:r>
            <a:r>
              <a:rPr lang="en-US" sz="2800" baseline="-25000" dirty="0">
                <a:latin typeface="Cambria" panose="02040503050406030204" pitchFamily="18" charset="0"/>
                <a:ea typeface="Cambria" panose="02040503050406030204" pitchFamily="18" charset="0"/>
              </a:rPr>
              <a:t>2</a:t>
            </a:r>
            <a:r>
              <a:rPr lang="en-US" sz="2800" dirty="0">
                <a:latin typeface="Cambria" panose="02040503050406030204" pitchFamily="18" charset="0"/>
                <a:ea typeface="Cambria" panose="02040503050406030204" pitchFamily="18" charset="0"/>
              </a:rPr>
              <a:t>T</a:t>
            </a:r>
            <a:r>
              <a:rPr lang="en-US" sz="2800" baseline="-25000" dirty="0">
                <a:latin typeface="Cambria" panose="02040503050406030204" pitchFamily="18" charset="0"/>
                <a:ea typeface="Cambria" panose="02040503050406030204" pitchFamily="18" charset="0"/>
              </a:rPr>
              <a:t>2</a:t>
            </a:r>
            <a:r>
              <a:rPr lang="en-US" sz="2800" dirty="0">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2" name="4" descr="n252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D. </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VT =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hằng</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3200" dirty="0" err="1">
                <a:solidFill>
                  <a:prstClr val="white"/>
                </a:solidFill>
                <a:latin typeface="Cambria" panose="02040503050406030204" pitchFamily="18" charset="0"/>
                <a:ea typeface="Cambria" panose="02040503050406030204" pitchFamily="18" charset="0"/>
                <a:cs typeface="Tahoma" panose="020B0604030504040204" pitchFamily="34" charset="0"/>
              </a:rPr>
              <a:t>số</a:t>
            </a:r>
            <a:r>
              <a:rPr lang="en-US" sz="3200" dirty="0">
                <a:solidFill>
                  <a:prstClr val="white"/>
                </a:solidFill>
                <a:latin typeface="Cambria" panose="02040503050406030204" pitchFamily="18" charset="0"/>
                <a:ea typeface="Cambria" panose="02040503050406030204" pitchFamily="18" charset="0"/>
                <a:cs typeface="Tahoma" panose="020B0604030504040204" pitchFamily="34"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13" name="Picture 12" descr="n252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7445" y="55575"/>
            <a:ext cx="2889754" cy="1414395"/>
          </a:xfrm>
          <a:prstGeom prst="rect">
            <a:avLst/>
          </a:prstGeom>
        </p:spPr>
      </p:pic>
    </p:spTree>
    <p:extLst>
      <p:ext uri="{BB962C8B-B14F-4D97-AF65-F5344CB8AC3E}">
        <p14:creationId xmlns:p14="http://schemas.microsoft.com/office/powerpoint/2010/main" val="307428691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252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252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3811" y="762773"/>
            <a:ext cx="1261981" cy="1963082"/>
          </a:xfrm>
          <a:prstGeom prst="rect">
            <a:avLst/>
          </a:prstGeom>
        </p:spPr>
      </p:pic>
      <p:pic>
        <p:nvPicPr>
          <p:cNvPr id="6" name="thua" descr="n252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9492" y="1203652"/>
            <a:ext cx="780356" cy="1414395"/>
          </a:xfrm>
          <a:prstGeom prst="rect">
            <a:avLst/>
          </a:prstGeom>
        </p:spPr>
      </p:pic>
      <p:pic>
        <p:nvPicPr>
          <p:cNvPr id="7" name="bong" descr="n252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252 Fb Thu Huong Pham"/>
          <p:cNvSpPr/>
          <p:nvPr/>
        </p:nvSpPr>
        <p:spPr>
          <a:xfrm>
            <a:off x="106678" y="2852577"/>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3: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sau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đúng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khi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nội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dung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định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luật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Charles?</a:t>
            </a:r>
          </a:p>
        </p:txBody>
      </p:sp>
      <p:sp>
        <p:nvSpPr>
          <p:cNvPr id="9" name="1" descr="n252 Fb Thu Huong Pham"/>
          <p:cNvSpPr/>
          <p:nvPr/>
        </p:nvSpPr>
        <p:spPr>
          <a:xfrm>
            <a:off x="106679" y="4031010"/>
            <a:ext cx="5693639" cy="14513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A. </a:t>
            </a:r>
            <a:r>
              <a:rPr lang="vi-VN" sz="2400" dirty="0">
                <a:solidFill>
                  <a:prstClr val="white"/>
                </a:solidFill>
                <a:latin typeface="Cambria" panose="02040503050406030204" pitchFamily="18" charset="0"/>
                <a:ea typeface="Cambria" panose="02040503050406030204" pitchFamily="18" charset="0"/>
                <a:cs typeface="Tahoma" panose="020B0604030504040204" pitchFamily="34" charset="0"/>
              </a:rPr>
              <a:t>Khi áp suất của một khối lượng khí thay đổi thì thể tích của khí tỉ lệ nghịch với nhiệt độ tuyệt đối của nó.</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3" descr="n252 Fb Thu Huong Pham"/>
          <p:cNvSpPr/>
          <p:nvPr/>
        </p:nvSpPr>
        <p:spPr>
          <a:xfrm>
            <a:off x="106678" y="5622276"/>
            <a:ext cx="5693639" cy="11529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 </a:t>
            </a:r>
            <a:r>
              <a:rPr lang="vi-VN" sz="2400" dirty="0">
                <a:solidFill>
                  <a:prstClr val="white"/>
                </a:solidFill>
                <a:latin typeface="Cambria" panose="02040503050406030204" pitchFamily="18" charset="0"/>
                <a:ea typeface="Cambria" panose="02040503050406030204" pitchFamily="18" charset="0"/>
                <a:cs typeface="Tahoma" panose="020B0604030504040204" pitchFamily="34" charset="0"/>
              </a:rPr>
              <a:t>Khi áp suất của một khối lượng khí thay đổi thì thể tích của khí tỉ lệ thuận với nhiệt độ tuyệt đối của nó.</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1" name="2" descr="n252 Fb Thu Huong Pham"/>
          <p:cNvSpPr/>
          <p:nvPr/>
        </p:nvSpPr>
        <p:spPr>
          <a:xfrm>
            <a:off x="6391680" y="4031010"/>
            <a:ext cx="5693639" cy="14513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B. </a:t>
            </a:r>
            <a:r>
              <a:rPr lang="vi-VN" sz="2400" dirty="0">
                <a:solidFill>
                  <a:prstClr val="white"/>
                </a:solidFill>
                <a:latin typeface="Cambria" panose="02040503050406030204" pitchFamily="18" charset="0"/>
                <a:ea typeface="Cambria" panose="02040503050406030204" pitchFamily="18" charset="0"/>
                <a:cs typeface="Tahoma" panose="020B0604030504040204" pitchFamily="34" charset="0"/>
              </a:rPr>
              <a:t>Khi áp suất của một khối lượng khí xác định giữ không đổi thì thể tích của khí tỉ lệ thuận với nhiệt độ tuyệt đối của nó.</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2" name="4" descr="n252 Fb Thu Huong Pham"/>
          <p:cNvSpPr/>
          <p:nvPr/>
        </p:nvSpPr>
        <p:spPr>
          <a:xfrm>
            <a:off x="6391679" y="5622277"/>
            <a:ext cx="5693639" cy="113017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D. </a:t>
            </a:r>
            <a:r>
              <a:rPr lang="vi-VN" sz="2400" dirty="0">
                <a:solidFill>
                  <a:prstClr val="white"/>
                </a:solidFill>
                <a:latin typeface="Cambria" panose="02040503050406030204" pitchFamily="18" charset="0"/>
                <a:ea typeface="Cambria" panose="02040503050406030204" pitchFamily="18" charset="0"/>
                <a:cs typeface="Tahoma" panose="020B0604030504040204" pitchFamily="34" charset="0"/>
              </a:rPr>
              <a:t>Khi áp suất của một khối lượng khí xác định giữ không đổi thì thể tích của khí tỉ </a:t>
            </a:r>
            <a:r>
              <a:rPr lang="vi-VN" sz="2400">
                <a:solidFill>
                  <a:prstClr val="white"/>
                </a:solidFill>
                <a:latin typeface="Cambria" panose="02040503050406030204" pitchFamily="18" charset="0"/>
                <a:ea typeface="Cambria" panose="02040503050406030204" pitchFamily="18" charset="0"/>
                <a:cs typeface="Tahoma" panose="020B0604030504040204" pitchFamily="34" charset="0"/>
              </a:rPr>
              <a:t>lệ </a:t>
            </a:r>
            <a:r>
              <a:rPr lang="en-US" sz="2400">
                <a:solidFill>
                  <a:prstClr val="white"/>
                </a:solidFill>
                <a:latin typeface="Cambria" panose="02040503050406030204" pitchFamily="18" charset="0"/>
                <a:ea typeface="Cambria" panose="02040503050406030204" pitchFamily="18" charset="0"/>
                <a:cs typeface="Tahoma" panose="020B0604030504040204" pitchFamily="34" charset="0"/>
              </a:rPr>
              <a:t>nghịch</a:t>
            </a:r>
            <a:r>
              <a:rPr lang="vi-VN" sz="240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vi-VN" sz="2400" dirty="0">
                <a:solidFill>
                  <a:prstClr val="white"/>
                </a:solidFill>
                <a:latin typeface="Cambria" panose="02040503050406030204" pitchFamily="18" charset="0"/>
                <a:ea typeface="Cambria" panose="02040503050406030204" pitchFamily="18" charset="0"/>
                <a:cs typeface="Tahoma" panose="020B0604030504040204" pitchFamily="34" charset="0"/>
              </a:rPr>
              <a:t>với nhiệt độ tuyệt đối của nó.</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13" name="Picture 12" descr="n252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8945" y="13194"/>
            <a:ext cx="2889754" cy="1414395"/>
          </a:xfrm>
          <a:prstGeom prst="rect">
            <a:avLst/>
          </a:prstGeom>
        </p:spPr>
      </p:pic>
    </p:spTree>
    <p:extLst>
      <p:ext uri="{BB962C8B-B14F-4D97-AF65-F5344CB8AC3E}">
        <p14:creationId xmlns:p14="http://schemas.microsoft.com/office/powerpoint/2010/main" val="2601356069"/>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252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252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6991" y="829448"/>
            <a:ext cx="1261981" cy="1963082"/>
          </a:xfrm>
          <a:prstGeom prst="rect">
            <a:avLst/>
          </a:prstGeom>
        </p:spPr>
      </p:pic>
      <p:pic>
        <p:nvPicPr>
          <p:cNvPr id="6" name="thua" descr="n252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6813" y="1261646"/>
            <a:ext cx="780356" cy="1414395"/>
          </a:xfrm>
          <a:prstGeom prst="rect">
            <a:avLst/>
          </a:prstGeom>
        </p:spPr>
      </p:pic>
      <p:pic>
        <p:nvPicPr>
          <p:cNvPr id="7" name="bong" descr="n252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252 Fb Thu Huong Pham"/>
          <p:cNvSpPr/>
          <p:nvPr/>
        </p:nvSpPr>
        <p:spPr>
          <a:xfrm>
            <a:off x="106679" y="3158053"/>
            <a:ext cx="11978640" cy="16011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4: </a:t>
            </a:r>
            <a:r>
              <a:rPr lang="vi-VN" sz="3200" b="0" i="0" dirty="0">
                <a:solidFill>
                  <a:srgbClr val="000000"/>
                </a:solidFill>
                <a:effectLst/>
                <a:latin typeface="Cambria" panose="02040503050406030204" pitchFamily="18" charset="0"/>
                <a:ea typeface="Cambria" panose="02040503050406030204" pitchFamily="18" charset="0"/>
              </a:rPr>
              <a:t>Khi tăng nhiệt độ của một lượng khí xác định từ 32</a:t>
            </a:r>
            <a:r>
              <a:rPr lang="vi-VN" sz="3200" b="0" i="0" baseline="30000" dirty="0">
                <a:solidFill>
                  <a:srgbClr val="000000"/>
                </a:solidFill>
                <a:effectLst/>
                <a:latin typeface="Cambria" panose="02040503050406030204" pitchFamily="18" charset="0"/>
                <a:ea typeface="Cambria" panose="02040503050406030204" pitchFamily="18" charset="0"/>
              </a:rPr>
              <a:t>0</a:t>
            </a:r>
            <a:r>
              <a:rPr lang="vi-VN" sz="3200" b="0" i="0" dirty="0">
                <a:solidFill>
                  <a:srgbClr val="000000"/>
                </a:solidFill>
                <a:effectLst/>
                <a:latin typeface="Cambria" panose="02040503050406030204" pitchFamily="18" charset="0"/>
                <a:ea typeface="Cambria" panose="02040503050406030204" pitchFamily="18" charset="0"/>
              </a:rPr>
              <a:t>C lên đến 104</a:t>
            </a:r>
            <a:r>
              <a:rPr lang="vi-VN" sz="3200" b="0" i="0" baseline="30000" dirty="0">
                <a:solidFill>
                  <a:srgbClr val="000000"/>
                </a:solidFill>
                <a:effectLst/>
                <a:latin typeface="Cambria" panose="02040503050406030204" pitchFamily="18" charset="0"/>
                <a:ea typeface="Cambria" panose="02040503050406030204" pitchFamily="18" charset="0"/>
              </a:rPr>
              <a:t>0</a:t>
            </a:r>
            <a:r>
              <a:rPr lang="vi-VN" sz="3200" b="0" i="0" dirty="0">
                <a:solidFill>
                  <a:srgbClr val="000000"/>
                </a:solidFill>
                <a:effectLst/>
                <a:latin typeface="Cambria" panose="02040503050406030204" pitchFamily="18" charset="0"/>
                <a:ea typeface="Cambria" panose="02040503050406030204" pitchFamily="18" charset="0"/>
              </a:rPr>
              <a:t>C và giữ cho áp suất không đổi thì thể tích khí tăng thêm 1,2l. Thể tích của lượng khí trước khi tăng nhiệt độ là</a:t>
            </a:r>
            <a:r>
              <a:rPr lang="en-US" sz="280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dirty="0">
                <a:solidFill>
                  <a:prstClr val="black"/>
                </a:solidFill>
                <a:latin typeface="Cambria" panose="02040503050406030204" pitchFamily="18" charset="0"/>
                <a:ea typeface="Cambria" panose="02040503050406030204" pitchFamily="18" charset="0"/>
                <a:cs typeface="Tahoma" panose="020B0604030504040204" pitchFamily="34" charset="0"/>
              </a:rPr>
              <a:t>bao </a:t>
            </a:r>
            <a:r>
              <a:rPr lang="en-US" sz="3200" dirty="0" err="1">
                <a:solidFill>
                  <a:prstClr val="black"/>
                </a:solidFill>
                <a:latin typeface="Cambria" panose="02040503050406030204" pitchFamily="18" charset="0"/>
                <a:ea typeface="Cambria" panose="02040503050406030204" pitchFamily="18" charset="0"/>
                <a:cs typeface="Tahoma" panose="020B0604030504040204" pitchFamily="34" charset="0"/>
              </a:rPr>
              <a:t>nhiêu</a:t>
            </a:r>
            <a:r>
              <a:rPr lang="en-US" sz="3200" dirty="0">
                <a:solidFill>
                  <a:prstClr val="black"/>
                </a:solidFill>
                <a:latin typeface="Cambria" panose="02040503050406030204" pitchFamily="18" charset="0"/>
                <a:ea typeface="Cambria" panose="02040503050406030204" pitchFamily="18" charset="0"/>
                <a:cs typeface="Tahoma" panose="020B060403050404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9" name="1" descr="n252 Fb Thu Huong Pham"/>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A. 7,8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lít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3" descr="n252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 4,5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lít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1" name="2" descr="n252 Fb Thu Huong Pham"/>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B. 4,9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lít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2" name="4" descr="n252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D. 6,1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lít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13" name="Picture 12" descr="n252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8794" y="122250"/>
            <a:ext cx="2889754" cy="1414395"/>
          </a:xfrm>
          <a:prstGeom prst="rect">
            <a:avLst/>
          </a:prstGeom>
        </p:spPr>
      </p:pic>
    </p:spTree>
    <p:extLst>
      <p:ext uri="{BB962C8B-B14F-4D97-AF65-F5344CB8AC3E}">
        <p14:creationId xmlns:p14="http://schemas.microsoft.com/office/powerpoint/2010/main" val="20664040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descr="n252 Fb Thu Huong Pham">
            <a:extLst>
              <a:ext uri="{FF2B5EF4-FFF2-40B4-BE49-F238E27FC236}">
                <a16:creationId xmlns:a16="http://schemas.microsoft.com/office/drawing/2014/main" id="{E31A861F-B62F-421B-8D36-A0151824A73D}"/>
              </a:ext>
            </a:extLst>
          </p:cNvPr>
          <p:cNvSpPr/>
          <p:nvPr/>
        </p:nvSpPr>
        <p:spPr>
          <a:xfrm>
            <a:off x="1055226" y="1056190"/>
            <a:ext cx="10081549"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descr="n252 Fb Thu Huong Pham">
            <a:extLst>
              <a:ext uri="{FF2B5EF4-FFF2-40B4-BE49-F238E27FC236}">
                <a16:creationId xmlns:a16="http://schemas.microsoft.com/office/drawing/2014/main" id="{8AD5B86B-5198-4004-8512-8F742795031F}"/>
              </a:ext>
            </a:extLst>
          </p:cNvPr>
          <p:cNvSpPr txBox="1"/>
          <p:nvPr/>
        </p:nvSpPr>
        <p:spPr>
          <a:xfrm>
            <a:off x="1506638" y="1659285"/>
            <a:ext cx="917872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 5 câu hỏi, mỗi câu trả lời đúng thì m</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sẽ đổ xuống và n</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ớc biển dâng lên, hoàn thành xong 5 câu sẽ cứu đ</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ợc cá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 ý vì đây là trò ch</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 nhân văn nên học sinh không trả lời đ</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
        <p:nvSpPr>
          <p:cNvPr id="6" name="Rectangle 5" descr="n252 Fb Thu Huong Pham">
            <a:extLst>
              <a:ext uri="{FF2B5EF4-FFF2-40B4-BE49-F238E27FC236}">
                <a16:creationId xmlns:a16="http://schemas.microsoft.com/office/drawing/2014/main" id="{5DA5407F-4AC5-45CA-8E1A-2A121AE59319}"/>
              </a:ext>
            </a:extLst>
          </p:cNvPr>
          <p:cNvSpPr/>
          <p:nvPr/>
        </p:nvSpPr>
        <p:spPr>
          <a:xfrm>
            <a:off x="8214553" y="656080"/>
            <a:ext cx="226100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Subtitle : turn on CC</a:t>
            </a:r>
          </a:p>
        </p:txBody>
      </p:sp>
    </p:spTree>
    <p:extLst>
      <p:ext uri="{BB962C8B-B14F-4D97-AF65-F5344CB8AC3E}">
        <p14:creationId xmlns:p14="http://schemas.microsoft.com/office/powerpoint/2010/main" val="2901706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252 Fb Thu Huong Pham"/>
          <p:cNvSpPr>
            <a:spLocks noGrp="1"/>
          </p:cNvSpPr>
          <p:nvPr>
            <p:ph type="title" idx="4294967295"/>
          </p:nvPr>
        </p:nvSpPr>
        <p:spPr>
          <a:xfrm>
            <a:off x="3518211" y="50545"/>
            <a:ext cx="5562460" cy="653590"/>
          </a:xfrm>
          <a:prstGeom prst="rect">
            <a:avLst/>
          </a:prstGeom>
        </p:spPr>
        <p:txBody>
          <a:bodyPr/>
          <a:lstStyle/>
          <a:p>
            <a:pPr algn="ctr"/>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HỆ THỐNG KIẾN THỨC</a:t>
            </a:r>
            <a:endPar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4" name="Content Placeholder 5" descr="n252 Fb Thu Huong Pham"/>
          <p:cNvGraphicFramePr>
            <a:graphicFrameLocks noGrp="1"/>
          </p:cNvGraphicFramePr>
          <p:nvPr>
            <p:ph idx="4294967295"/>
            <p:extLst>
              <p:ext uri="{D42A27DB-BD31-4B8C-83A1-F6EECF244321}">
                <p14:modId xmlns:p14="http://schemas.microsoft.com/office/powerpoint/2010/main" val="2133122405"/>
              </p:ext>
            </p:extLst>
          </p:nvPr>
        </p:nvGraphicFramePr>
        <p:xfrm>
          <a:off x="270641" y="806267"/>
          <a:ext cx="11650718" cy="2252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descr="n252 Fb Thu Huong Pham"/>
          <p:cNvSpPr>
            <a:spLocks noGrp="1"/>
          </p:cNvSpPr>
          <p:nvPr>
            <p:ph idx="4294967295"/>
          </p:nvPr>
        </p:nvSpPr>
        <p:spPr>
          <a:xfrm>
            <a:off x="173421" y="3372117"/>
            <a:ext cx="3344790" cy="2252503"/>
          </a:xfrm>
          <a:prstGeom prst="rect">
            <a:avLst/>
          </a:prstGeom>
          <a:solidFill>
            <a:srgbClr val="FFFF00"/>
          </a:solidFill>
        </p:spPr>
        <p:txBody>
          <a:bodyPr/>
          <a:lstStyle/>
          <a:p>
            <a:pPr marL="0" indent="0" algn="just">
              <a:buNone/>
            </a:pPr>
            <a:r>
              <a:rPr lang="en-US" sz="3200" dirty="0" err="1">
                <a:solidFill>
                  <a:schemeClr val="tx1"/>
                </a:solidFill>
                <a:latin typeface="Cambria" panose="02040503050406030204" pitchFamily="18" charset="0"/>
                <a:ea typeface="Cambria" panose="02040503050406030204" pitchFamily="18" charset="0"/>
              </a:rPr>
              <a:t>Là</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quá</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trình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biến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đổi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trạng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thái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của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một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lượng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khí</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xác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định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giữ</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áp</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suất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không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đổi</a:t>
            </a:r>
            <a:r>
              <a:rPr lang="en-US" sz="3200" dirty="0">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7" name="TextBox 6" descr="n252 Fb Thu Huong Pham"/>
          <p:cNvSpPr txBox="1">
            <a:spLocks noChangeArrowheads="1"/>
          </p:cNvSpPr>
          <p:nvPr/>
        </p:nvSpPr>
        <p:spPr bwMode="auto">
          <a:xfrm>
            <a:off x="4038656" y="3401853"/>
            <a:ext cx="3851958" cy="2677656"/>
          </a:xfrm>
          <a:prstGeom prst="rect">
            <a:avLst/>
          </a:prstGeom>
          <a:solidFill>
            <a:schemeClr val="accent2">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eaLnBrk="1" fontAlgn="base" latinLnBrk="0" hangingPunct="1">
              <a:spcBef>
                <a:spcPct val="0"/>
              </a:spcBef>
              <a:spcAft>
                <a:spcPct val="0"/>
              </a:spcAft>
            </a:pPr>
            <a:r>
              <a:rPr lang="en-US" sz="2800" dirty="0">
                <a:solidFill>
                  <a:srgbClr val="000000"/>
                </a:solidFill>
                <a:latin typeface="Cambria" panose="02040503050406030204" pitchFamily="18" charset="0"/>
                <a:ea typeface="Cambria" panose="02040503050406030204" pitchFamily="18" charset="0"/>
              </a:rPr>
              <a:t>Khi </a:t>
            </a:r>
            <a:r>
              <a:rPr lang="en-US" sz="2800" dirty="0" err="1">
                <a:solidFill>
                  <a:srgbClr val="000000"/>
                </a:solidFill>
                <a:latin typeface="Cambria" panose="02040503050406030204" pitchFamily="18" charset="0"/>
                <a:ea typeface="Cambria" panose="02040503050406030204" pitchFamily="18" charset="0"/>
              </a:rPr>
              <a:t>áp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suất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khối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lượng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khí</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xác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định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giữ</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đổi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tích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khí</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lệ</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thuận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với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nhiệt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độ</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tuyệt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đối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nó</a:t>
            </a:r>
            <a:r>
              <a:rPr lang="en-US" sz="2800" dirty="0">
                <a:solidFill>
                  <a:srgbClr val="000000"/>
                </a:solidFill>
                <a:latin typeface="Cambria" panose="02040503050406030204" pitchFamily="18" charset="0"/>
                <a:ea typeface="Cambria" panose="02040503050406030204" pitchFamily="18" charset="0"/>
              </a:rPr>
              <a:t>.</a:t>
            </a:r>
          </a:p>
        </p:txBody>
      </p:sp>
      <p:grpSp>
        <p:nvGrpSpPr>
          <p:cNvPr id="8" name="Group 7" descr="n252 Fb Thu Huong Pham"/>
          <p:cNvGrpSpPr>
            <a:grpSpLocks/>
          </p:cNvGrpSpPr>
          <p:nvPr/>
        </p:nvGrpSpPr>
        <p:grpSpPr bwMode="auto">
          <a:xfrm>
            <a:off x="9301034" y="3640437"/>
            <a:ext cx="2620325" cy="2200487"/>
            <a:chOff x="5507802" y="3466916"/>
            <a:chExt cx="3427648" cy="2466995"/>
          </a:xfrm>
        </p:grpSpPr>
        <p:cxnSp>
          <p:nvCxnSpPr>
            <p:cNvPr id="9" name="Straight Connector 8"/>
            <p:cNvCxnSpPr/>
            <p:nvPr/>
          </p:nvCxnSpPr>
          <p:spPr>
            <a:xfrm flipV="1">
              <a:off x="5860086" y="5279646"/>
              <a:ext cx="525251" cy="325403"/>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10" name="Group 17"/>
            <p:cNvGrpSpPr>
              <a:grpSpLocks/>
            </p:cNvGrpSpPr>
            <p:nvPr/>
          </p:nvGrpSpPr>
          <p:grpSpPr bwMode="auto">
            <a:xfrm>
              <a:off x="5507802" y="3466916"/>
              <a:ext cx="3427648" cy="2466995"/>
              <a:chOff x="3899054" y="3717032"/>
              <a:chExt cx="3427648" cy="2466995"/>
            </a:xfrm>
          </p:grpSpPr>
          <p:cxnSp>
            <p:nvCxnSpPr>
              <p:cNvPr id="11" name="Straight Arrow Connector 10"/>
              <p:cNvCxnSpPr/>
              <p:nvPr/>
            </p:nvCxnSpPr>
            <p:spPr>
              <a:xfrm flipV="1">
                <a:off x="4211666" y="3861479"/>
                <a:ext cx="0" cy="20159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4211666" y="5877387"/>
                <a:ext cx="216130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TextBox 9"/>
              <p:cNvSpPr txBox="1">
                <a:spLocks noChangeArrowheads="1"/>
              </p:cNvSpPr>
              <p:nvPr/>
            </p:nvSpPr>
            <p:spPr bwMode="auto">
              <a:xfrm>
                <a:off x="4283968" y="3717032"/>
                <a:ext cx="432379" cy="41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latinLnBrk="0" hangingPunct="1">
                  <a:spcBef>
                    <a:spcPct val="0"/>
                  </a:spcBef>
                  <a:spcAft>
                    <a:spcPct val="0"/>
                  </a:spcAft>
                </a:pPr>
                <a:r>
                  <a:rPr lang="en-US" b="1" dirty="0">
                    <a:solidFill>
                      <a:srgbClr val="000000"/>
                    </a:solidFill>
                    <a:latin typeface="Cambria" panose="02040503050406030204" pitchFamily="18" charset="0"/>
                    <a:ea typeface="Cambria" panose="02040503050406030204" pitchFamily="18" charset="0"/>
                  </a:rPr>
                  <a:t>V</a:t>
                </a:r>
              </a:p>
            </p:txBody>
          </p:sp>
          <p:sp>
            <p:nvSpPr>
              <p:cNvPr id="14" name="TextBox 10"/>
              <p:cNvSpPr txBox="1">
                <a:spLocks noChangeArrowheads="1"/>
              </p:cNvSpPr>
              <p:nvPr/>
            </p:nvSpPr>
            <p:spPr bwMode="auto">
              <a:xfrm>
                <a:off x="6372198" y="5692606"/>
                <a:ext cx="954504" cy="41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latinLnBrk="0" hangingPunct="1">
                  <a:spcBef>
                    <a:spcPct val="0"/>
                  </a:spcBef>
                  <a:spcAft>
                    <a:spcPct val="0"/>
                  </a:spcAft>
                </a:pPr>
                <a:r>
                  <a:rPr lang="en-US" b="1" dirty="0">
                    <a:solidFill>
                      <a:srgbClr val="000000"/>
                    </a:solidFill>
                    <a:latin typeface="Cambria" panose="02040503050406030204" pitchFamily="18" charset="0"/>
                    <a:ea typeface="Cambria" panose="02040503050406030204" pitchFamily="18" charset="0"/>
                  </a:rPr>
                  <a:t>T (K)</a:t>
                </a:r>
              </a:p>
            </p:txBody>
          </p:sp>
          <p:sp>
            <p:nvSpPr>
              <p:cNvPr id="15" name="TextBox 11"/>
              <p:cNvSpPr txBox="1">
                <a:spLocks noChangeArrowheads="1"/>
              </p:cNvSpPr>
              <p:nvPr/>
            </p:nvSpPr>
            <p:spPr bwMode="auto">
              <a:xfrm>
                <a:off x="3899054" y="5769964"/>
                <a:ext cx="451250" cy="41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latinLnBrk="0" hangingPunct="1">
                  <a:spcBef>
                    <a:spcPct val="0"/>
                  </a:spcBef>
                  <a:spcAft>
                    <a:spcPct val="0"/>
                  </a:spcAft>
                </a:pPr>
                <a:r>
                  <a:rPr lang="en-US" b="1">
                    <a:solidFill>
                      <a:srgbClr val="000000"/>
                    </a:solidFill>
                    <a:latin typeface="Cambria" panose="02040503050406030204" pitchFamily="18" charset="0"/>
                    <a:ea typeface="Cambria" panose="02040503050406030204" pitchFamily="18" charset="0"/>
                  </a:rPr>
                  <a:t>O</a:t>
                </a:r>
              </a:p>
            </p:txBody>
          </p:sp>
          <p:cxnSp>
            <p:nvCxnSpPr>
              <p:cNvPr id="16" name="Straight Connector 15"/>
              <p:cNvCxnSpPr/>
              <p:nvPr/>
            </p:nvCxnSpPr>
            <p:spPr>
              <a:xfrm flipV="1">
                <a:off x="4728983" y="4580539"/>
                <a:ext cx="1643991" cy="971445"/>
              </a:xfrm>
              <a:prstGeom prst="line">
                <a:avLst/>
              </a:prstGeom>
            </p:spPr>
            <p:style>
              <a:lnRef idx="1">
                <a:schemeClr val="dk1"/>
              </a:lnRef>
              <a:fillRef idx="0">
                <a:schemeClr val="dk1"/>
              </a:fillRef>
              <a:effectRef idx="0">
                <a:schemeClr val="dk1"/>
              </a:effectRef>
              <a:fontRef idx="minor">
                <a:schemeClr val="tx1"/>
              </a:fontRef>
            </p:style>
          </p:cxnSp>
          <p:sp>
            <p:nvSpPr>
              <p:cNvPr id="17" name="TextBox 16"/>
              <p:cNvSpPr txBox="1">
                <a:spLocks noChangeArrowheads="1"/>
              </p:cNvSpPr>
              <p:nvPr/>
            </p:nvSpPr>
            <p:spPr bwMode="auto">
              <a:xfrm>
                <a:off x="6448592" y="4396462"/>
                <a:ext cx="421894" cy="41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latinLnBrk="0" hangingPunct="1">
                  <a:spcBef>
                    <a:spcPct val="0"/>
                  </a:spcBef>
                  <a:spcAft>
                    <a:spcPct val="0"/>
                  </a:spcAft>
                </a:pPr>
                <a:r>
                  <a:rPr lang="en-US" b="1" dirty="0">
                    <a:solidFill>
                      <a:srgbClr val="000000"/>
                    </a:solidFill>
                    <a:latin typeface="Cambria" panose="02040503050406030204" pitchFamily="18" charset="0"/>
                    <a:ea typeface="Cambria" panose="02040503050406030204" pitchFamily="18" charset="0"/>
                  </a:rPr>
                  <a:t>p</a:t>
                </a:r>
              </a:p>
            </p:txBody>
          </p:sp>
        </p:grpSp>
      </p:grpSp>
    </p:spTree>
    <p:extLst>
      <p:ext uri="{BB962C8B-B14F-4D97-AF65-F5344CB8AC3E}">
        <p14:creationId xmlns:p14="http://schemas.microsoft.com/office/powerpoint/2010/main" val="40268103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linds(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n252 Fb Thu Huong Pham">
            <a:extLst>
              <a:ext uri="{FF2B5EF4-FFF2-40B4-BE49-F238E27FC236}">
                <a16:creationId xmlns:a16="http://schemas.microsoft.com/office/drawing/2014/main" id="{A3C95EE9-5812-44B5-BDD3-59FC15450C25}"/>
              </a:ext>
            </a:extLst>
          </p:cNvPr>
          <p:cNvSpPr txBox="1"/>
          <p:nvPr/>
        </p:nvSpPr>
        <p:spPr>
          <a:xfrm>
            <a:off x="1529255" y="1418890"/>
            <a:ext cx="9222827" cy="2437911"/>
          </a:xfrm>
          <a:prstGeom prst="rect">
            <a:avLst/>
          </a:prstGeom>
          <a:noFill/>
        </p:spPr>
        <p:txBody>
          <a:bodyPr wrap="square" rtlCol="0" anchor="ctr" anchorCtr="0">
            <a:spAutoFit/>
          </a:bodyPr>
          <a:lstStyle/>
          <a:p>
            <a:pPr algn="ctr">
              <a:lnSpc>
                <a:spcPct val="150000"/>
              </a:lnSpc>
            </a:pPr>
            <a:r>
              <a:rPr lang="en-US" altLang="ko-KR" sz="5400" dirty="0">
                <a:solidFill>
                  <a:srgbClr val="FF0000"/>
                </a:solidFill>
                <a:latin typeface="+mj-lt"/>
                <a:cs typeface="Arial" panose="020B0604020202020204" pitchFamily="34" charset="0"/>
              </a:rPr>
              <a:t>BÀI 10. </a:t>
            </a:r>
          </a:p>
          <a:p>
            <a:pPr algn="ctr">
              <a:lnSpc>
                <a:spcPct val="150000"/>
              </a:lnSpc>
            </a:pPr>
            <a:r>
              <a:rPr lang="en-US" altLang="ko-KR" sz="5400" dirty="0">
                <a:solidFill>
                  <a:srgbClr val="FF0000"/>
                </a:solidFill>
                <a:latin typeface="+mj-lt"/>
                <a:cs typeface="Arial" panose="020B0604020202020204" pitchFamily="34" charset="0"/>
              </a:rPr>
              <a:t>ĐỊNH LUẬT CHARLES</a:t>
            </a:r>
            <a:endParaRPr lang="ko-KR" altLang="en-US" sz="5400" dirty="0">
              <a:solidFill>
                <a:srgbClr val="FF0000"/>
              </a:solidFill>
              <a:latin typeface="+mj-lt"/>
              <a:cs typeface="Arial" panose="020B0604020202020204" pitchFamily="34" charset="0"/>
            </a:endParaRPr>
          </a:p>
        </p:txBody>
      </p:sp>
      <p:sp>
        <p:nvSpPr>
          <p:cNvPr id="12" name="TextBox 11" descr="n252 Fb Thu Huong Pham">
            <a:extLst>
              <a:ext uri="{FF2B5EF4-FFF2-40B4-BE49-F238E27FC236}">
                <a16:creationId xmlns:a16="http://schemas.microsoft.com/office/drawing/2014/main" id="{EF182921-227A-4D4E-AE42-25624AF5819A}"/>
              </a:ext>
            </a:extLst>
          </p:cNvPr>
          <p:cNvSpPr txBox="1"/>
          <p:nvPr/>
        </p:nvSpPr>
        <p:spPr>
          <a:xfrm>
            <a:off x="3683000" y="5077825"/>
            <a:ext cx="5730240" cy="722570"/>
          </a:xfrm>
          <a:prstGeom prst="roundRect">
            <a:avLst>
              <a:gd name="adj" fmla="val 50000"/>
            </a:avLst>
          </a:prstGeom>
          <a:solidFill>
            <a:srgbClr val="F44738"/>
          </a:solidFill>
        </p:spPr>
        <p:txBody>
          <a:bodyPr wrap="square" rtlCol="0" anchor="ctr" anchorCtr="0">
            <a:noAutofit/>
          </a:bodyPr>
          <a:lstStyle/>
          <a:p>
            <a:pPr algn="ctr"/>
            <a:endParaRPr lang="ko-KR" altLang="en-US" dirty="0">
              <a:solidFill>
                <a:schemeClr val="bg1"/>
              </a:solidFill>
              <a:latin typeface="+mj-lt"/>
              <a:cs typeface="Arial" panose="020B0604020202020204" pitchFamily="34" charset="0"/>
            </a:endParaRPr>
          </a:p>
        </p:txBody>
      </p:sp>
      <p:sp>
        <p:nvSpPr>
          <p:cNvPr id="4" name="TextBox 3" descr="n252 Fb Thu Huong Pham">
            <a:extLst>
              <a:ext uri="{FF2B5EF4-FFF2-40B4-BE49-F238E27FC236}">
                <a16:creationId xmlns:a16="http://schemas.microsoft.com/office/drawing/2014/main" id="{4070B806-A369-4200-AD9A-7BA8B06BE0F1}"/>
              </a:ext>
            </a:extLst>
          </p:cNvPr>
          <p:cNvSpPr txBox="1"/>
          <p:nvPr/>
        </p:nvSpPr>
        <p:spPr>
          <a:xfrm>
            <a:off x="3802750" y="221530"/>
            <a:ext cx="4190367" cy="400110"/>
          </a:xfrm>
          <a:prstGeom prst="rect">
            <a:avLst/>
          </a:prstGeom>
          <a:noFill/>
        </p:spPr>
        <p:txBody>
          <a:bodyPr wrap="square" rtlCol="0" anchor="ctr" anchorCtr="0">
            <a:spAutoFit/>
          </a:bodyPr>
          <a:lstStyle>
            <a:defPPr>
              <a:defRPr lang="ko-KR"/>
            </a:defPPr>
            <a:lvl1pPr>
              <a:defRPr>
                <a:solidFill>
                  <a:srgbClr val="0B0202"/>
                </a:solidFill>
                <a:cs typeface="Arial" panose="020B0604020202020204" pitchFamily="34" charset="0"/>
              </a:defRPr>
            </a:lvl1pPr>
          </a:lstStyle>
          <a:p>
            <a:pPr algn="ctr"/>
            <a:r>
              <a:rPr lang="en-US" altLang="ko-KR" sz="2000" dirty="0" err="1">
                <a:solidFill>
                  <a:schemeClr val="tx1"/>
                </a:solidFill>
              </a:rPr>
              <a:t>Vật</a:t>
            </a:r>
            <a:r>
              <a:rPr lang="en-US" altLang="ko-KR" sz="2000" dirty="0">
                <a:solidFill>
                  <a:schemeClr val="tx1"/>
                </a:solidFill>
              </a:rPr>
              <a:t> </a:t>
            </a:r>
            <a:r>
              <a:rPr lang="en-US" altLang="ko-KR" sz="2000" dirty="0" err="1">
                <a:solidFill>
                  <a:schemeClr val="tx1"/>
                </a:solidFill>
              </a:rPr>
              <a:t>lý</a:t>
            </a:r>
            <a:r>
              <a:rPr lang="en-US" altLang="ko-KR" sz="2000" dirty="0">
                <a:solidFill>
                  <a:schemeClr val="tx1"/>
                </a:solidFill>
              </a:rPr>
              <a:t> 12 - KNTT</a:t>
            </a:r>
            <a:endParaRPr lang="ko-KR" altLang="en-US" sz="2000" dirty="0">
              <a:solidFill>
                <a:schemeClr val="tx1"/>
              </a:solidFill>
            </a:endParaRPr>
          </a:p>
        </p:txBody>
      </p:sp>
    </p:spTree>
    <p:extLst>
      <p:ext uri="{BB962C8B-B14F-4D97-AF65-F5344CB8AC3E}">
        <p14:creationId xmlns:p14="http://schemas.microsoft.com/office/powerpoint/2010/main" val="65532553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252 Fb Thu Huong Pham">
            <a:extLst>
              <a:ext uri="{FF2B5EF4-FFF2-40B4-BE49-F238E27FC236}">
                <a16:creationId xmlns:a16="http://schemas.microsoft.com/office/drawing/2014/main" id="{70230A3A-6064-4EBD-80E1-D5CC4D56A5EA}"/>
              </a:ext>
            </a:extLst>
          </p:cNvPr>
          <p:cNvSpPr txBox="1"/>
          <p:nvPr/>
        </p:nvSpPr>
        <p:spPr>
          <a:xfrm>
            <a:off x="893958" y="758778"/>
            <a:ext cx="10101942" cy="830997"/>
          </a:xfrm>
          <a:prstGeom prst="rect">
            <a:avLst/>
          </a:prstGeom>
          <a:noFill/>
        </p:spPr>
        <p:txBody>
          <a:bodyPr wrap="square" rtlCol="0">
            <a:spAutoFit/>
          </a:bodyPr>
          <a:lstStyle/>
          <a:p>
            <a:pPr algn="ctr"/>
            <a:r>
              <a:rPr lang="en-US" altLang="ko-KR" sz="4800" b="1" dirty="0">
                <a:solidFill>
                  <a:srgbClr val="FF0000"/>
                </a:solidFill>
                <a:latin typeface="Cambria" panose="02040503050406030204" pitchFamily="18" charset="0"/>
                <a:ea typeface="Cambria" panose="02040503050406030204" pitchFamily="18" charset="0"/>
                <a:cs typeface="Arial" panose="020B0604020202020204" pitchFamily="34" charset="0"/>
              </a:rPr>
              <a:t>NỘI DUNG BÀI HỌC</a:t>
            </a:r>
            <a:endParaRPr lang="ko-KR" altLang="en-US" sz="4800" b="1" dirty="0">
              <a:solidFill>
                <a:srgbClr val="FF0000"/>
              </a:solidFill>
              <a:latin typeface="Cambria" panose="02040503050406030204" pitchFamily="18" charset="0"/>
              <a:cs typeface="Arial" panose="020B0604020202020204" pitchFamily="34" charset="0"/>
            </a:endParaRPr>
          </a:p>
        </p:txBody>
      </p:sp>
      <p:sp>
        <p:nvSpPr>
          <p:cNvPr id="14" name="직사각형 13" descr="n252 Fb Thu Huong Pham">
            <a:extLst>
              <a:ext uri="{FF2B5EF4-FFF2-40B4-BE49-F238E27FC236}">
                <a16:creationId xmlns:a16="http://schemas.microsoft.com/office/drawing/2014/main" id="{21DF479D-6CB5-4372-8030-D6DBD63AF449}"/>
              </a:ext>
            </a:extLst>
          </p:cNvPr>
          <p:cNvSpPr/>
          <p:nvPr/>
        </p:nvSpPr>
        <p:spPr>
          <a:xfrm>
            <a:off x="467554" y="2850143"/>
            <a:ext cx="2349851" cy="1323439"/>
          </a:xfrm>
          <a:prstGeom prst="rect">
            <a:avLst/>
          </a:prstGeom>
          <a:noFill/>
        </p:spPr>
        <p:txBody>
          <a:bodyPr wrap="square" rtlCol="0">
            <a:spAutoFit/>
          </a:bodyPr>
          <a:lstStyle/>
          <a:p>
            <a:pPr algn="ctr"/>
            <a:r>
              <a:rPr lang="en-US" altLang="ko-KR" sz="4000" dirty="0" err="1">
                <a:solidFill>
                  <a:schemeClr val="accent1"/>
                </a:solidFill>
                <a:latin typeface="Cambria" panose="02040503050406030204" pitchFamily="18" charset="0"/>
                <a:ea typeface="Cambria" panose="02040503050406030204" pitchFamily="18" charset="0"/>
              </a:rPr>
              <a:t>Định</a:t>
            </a:r>
            <a:r>
              <a:rPr lang="en-US" altLang="ko-KR" sz="4000" dirty="0">
                <a:solidFill>
                  <a:schemeClr val="accent1"/>
                </a:solidFill>
                <a:latin typeface="Cambria" panose="02040503050406030204" pitchFamily="18" charset="0"/>
                <a:ea typeface="Cambria" panose="02040503050406030204" pitchFamily="18" charset="0"/>
              </a:rPr>
              <a:t> </a:t>
            </a:r>
            <a:r>
              <a:rPr lang="en-US" altLang="ko-KR" sz="4000" dirty="0" err="1">
                <a:solidFill>
                  <a:schemeClr val="accent1"/>
                </a:solidFill>
                <a:latin typeface="Cambria" panose="02040503050406030204" pitchFamily="18" charset="0"/>
                <a:ea typeface="Cambria" panose="02040503050406030204" pitchFamily="18" charset="0"/>
              </a:rPr>
              <a:t>luật</a:t>
            </a:r>
            <a:r>
              <a:rPr lang="en-US" altLang="ko-KR" sz="4000" dirty="0">
                <a:solidFill>
                  <a:schemeClr val="accent1"/>
                </a:solidFill>
                <a:latin typeface="Cambria" panose="02040503050406030204" pitchFamily="18" charset="0"/>
                <a:ea typeface="Cambria" panose="02040503050406030204" pitchFamily="18" charset="0"/>
              </a:rPr>
              <a:t> Charles</a:t>
            </a:r>
          </a:p>
        </p:txBody>
      </p:sp>
      <p:sp>
        <p:nvSpPr>
          <p:cNvPr id="15" name="직사각형 14" descr="n252 Fb Thu Huong Pham">
            <a:extLst>
              <a:ext uri="{FF2B5EF4-FFF2-40B4-BE49-F238E27FC236}">
                <a16:creationId xmlns:a16="http://schemas.microsoft.com/office/drawing/2014/main" id="{C05C1929-87FE-43FB-A995-FAC7BC30A8AC}"/>
              </a:ext>
            </a:extLst>
          </p:cNvPr>
          <p:cNvSpPr/>
          <p:nvPr/>
        </p:nvSpPr>
        <p:spPr>
          <a:xfrm>
            <a:off x="467554" y="2011483"/>
            <a:ext cx="2349851" cy="923330"/>
          </a:xfrm>
          <a:prstGeom prst="rect">
            <a:avLst/>
          </a:prstGeom>
          <a:noFill/>
        </p:spPr>
        <p:txBody>
          <a:bodyPr wrap="square" rtlCol="0">
            <a:spAutoFit/>
          </a:bodyPr>
          <a:lstStyle/>
          <a:p>
            <a:pPr algn="ctr"/>
            <a:r>
              <a:rPr lang="en-US" altLang="ko-KR" sz="5400" dirty="0">
                <a:solidFill>
                  <a:schemeClr val="accent1"/>
                </a:solidFill>
                <a:latin typeface="Cambria" panose="02040503050406030204" pitchFamily="18" charset="0"/>
                <a:ea typeface="Cambria" panose="02040503050406030204" pitchFamily="18" charset="0"/>
              </a:rPr>
              <a:t>01.</a:t>
            </a:r>
          </a:p>
        </p:txBody>
      </p:sp>
      <p:sp>
        <p:nvSpPr>
          <p:cNvPr id="19" name="직사각형 18" descr="n252 Fb Thu Huong Pham">
            <a:extLst>
              <a:ext uri="{FF2B5EF4-FFF2-40B4-BE49-F238E27FC236}">
                <a16:creationId xmlns:a16="http://schemas.microsoft.com/office/drawing/2014/main" id="{0805760F-451B-472C-8C34-5B0A04697B30}"/>
              </a:ext>
            </a:extLst>
          </p:cNvPr>
          <p:cNvSpPr/>
          <p:nvPr/>
        </p:nvSpPr>
        <p:spPr>
          <a:xfrm>
            <a:off x="2650765" y="4380572"/>
            <a:ext cx="3882205" cy="1938992"/>
          </a:xfrm>
          <a:prstGeom prst="rect">
            <a:avLst/>
          </a:prstGeom>
          <a:noFill/>
        </p:spPr>
        <p:txBody>
          <a:bodyPr wrap="square" rtlCol="0">
            <a:spAutoFit/>
          </a:bodyPr>
          <a:lstStyle/>
          <a:p>
            <a:pPr algn="ctr"/>
            <a:r>
              <a:rPr lang="en-US" altLang="ko-KR" sz="4000" dirty="0" err="1">
                <a:solidFill>
                  <a:schemeClr val="accent2">
                    <a:lumMod val="75000"/>
                  </a:schemeClr>
                </a:solidFill>
                <a:latin typeface="Cambria" panose="02040503050406030204" pitchFamily="18" charset="0"/>
                <a:ea typeface="Cambria" panose="02040503050406030204" pitchFamily="18" charset="0"/>
              </a:rPr>
              <a:t>Thí</a:t>
            </a:r>
            <a:r>
              <a:rPr lang="en-US" altLang="ko-KR" sz="4000" dirty="0">
                <a:solidFill>
                  <a:schemeClr val="accent2">
                    <a:lumMod val="75000"/>
                  </a:schemeClr>
                </a:solidFill>
                <a:latin typeface="Cambria" panose="02040503050406030204" pitchFamily="18" charset="0"/>
                <a:ea typeface="Cambria" panose="02040503050406030204" pitchFamily="18" charset="0"/>
              </a:rPr>
              <a:t> </a:t>
            </a:r>
            <a:r>
              <a:rPr lang="en-US" altLang="ko-KR" sz="4000" dirty="0" err="1">
                <a:solidFill>
                  <a:schemeClr val="accent2">
                    <a:lumMod val="75000"/>
                  </a:schemeClr>
                </a:solidFill>
                <a:latin typeface="Cambria" panose="02040503050406030204" pitchFamily="18" charset="0"/>
                <a:ea typeface="Cambria" panose="02040503050406030204" pitchFamily="18" charset="0"/>
              </a:rPr>
              <a:t>nghiệm</a:t>
            </a:r>
            <a:r>
              <a:rPr lang="en-US" altLang="ko-KR" sz="4000" dirty="0">
                <a:solidFill>
                  <a:schemeClr val="accent2">
                    <a:lumMod val="75000"/>
                  </a:schemeClr>
                </a:solidFill>
                <a:latin typeface="Cambria" panose="02040503050406030204" pitchFamily="18" charset="0"/>
                <a:ea typeface="Cambria" panose="02040503050406030204" pitchFamily="18" charset="0"/>
              </a:rPr>
              <a:t> </a:t>
            </a:r>
            <a:r>
              <a:rPr lang="en-US" altLang="ko-KR" sz="4000" dirty="0" err="1">
                <a:solidFill>
                  <a:schemeClr val="accent2">
                    <a:lumMod val="75000"/>
                  </a:schemeClr>
                </a:solidFill>
                <a:latin typeface="Cambria" panose="02040503050406030204" pitchFamily="18" charset="0"/>
                <a:ea typeface="Cambria" panose="02040503050406030204" pitchFamily="18" charset="0"/>
              </a:rPr>
              <a:t>minh</a:t>
            </a:r>
            <a:r>
              <a:rPr lang="en-US" altLang="ko-KR" sz="4000" dirty="0">
                <a:solidFill>
                  <a:schemeClr val="accent2">
                    <a:lumMod val="75000"/>
                  </a:schemeClr>
                </a:solidFill>
                <a:latin typeface="Cambria" panose="02040503050406030204" pitchFamily="18" charset="0"/>
                <a:ea typeface="Cambria" panose="02040503050406030204" pitchFamily="18" charset="0"/>
              </a:rPr>
              <a:t> </a:t>
            </a:r>
            <a:r>
              <a:rPr lang="en-US" altLang="ko-KR" sz="4000" dirty="0" err="1">
                <a:solidFill>
                  <a:schemeClr val="accent2">
                    <a:lumMod val="75000"/>
                  </a:schemeClr>
                </a:solidFill>
                <a:latin typeface="Cambria" panose="02040503050406030204" pitchFamily="18" charset="0"/>
                <a:ea typeface="Cambria" panose="02040503050406030204" pitchFamily="18" charset="0"/>
              </a:rPr>
              <a:t>họa</a:t>
            </a:r>
            <a:r>
              <a:rPr lang="en-US" altLang="ko-KR" sz="4000" dirty="0">
                <a:solidFill>
                  <a:schemeClr val="accent2">
                    <a:lumMod val="75000"/>
                  </a:schemeClr>
                </a:solidFill>
                <a:latin typeface="Cambria" panose="02040503050406030204" pitchFamily="18" charset="0"/>
                <a:ea typeface="Cambria" panose="02040503050406030204" pitchFamily="18" charset="0"/>
              </a:rPr>
              <a:t> </a:t>
            </a:r>
            <a:r>
              <a:rPr lang="en-US" altLang="ko-KR" sz="4000" dirty="0" err="1">
                <a:solidFill>
                  <a:schemeClr val="accent2">
                    <a:lumMod val="75000"/>
                  </a:schemeClr>
                </a:solidFill>
                <a:latin typeface="Cambria" panose="02040503050406030204" pitchFamily="18" charset="0"/>
                <a:ea typeface="Cambria" panose="02040503050406030204" pitchFamily="18" charset="0"/>
              </a:rPr>
              <a:t>định</a:t>
            </a:r>
            <a:r>
              <a:rPr lang="en-US" altLang="ko-KR" sz="4000" dirty="0">
                <a:solidFill>
                  <a:schemeClr val="accent2">
                    <a:lumMod val="75000"/>
                  </a:schemeClr>
                </a:solidFill>
                <a:latin typeface="Cambria" panose="02040503050406030204" pitchFamily="18" charset="0"/>
                <a:ea typeface="Cambria" panose="02040503050406030204" pitchFamily="18" charset="0"/>
              </a:rPr>
              <a:t> </a:t>
            </a:r>
            <a:r>
              <a:rPr lang="en-US" altLang="ko-KR" sz="4000" dirty="0" err="1">
                <a:solidFill>
                  <a:schemeClr val="accent2">
                    <a:lumMod val="75000"/>
                  </a:schemeClr>
                </a:solidFill>
                <a:latin typeface="Cambria" panose="02040503050406030204" pitchFamily="18" charset="0"/>
                <a:ea typeface="Cambria" panose="02040503050406030204" pitchFamily="18" charset="0"/>
              </a:rPr>
              <a:t>luật</a:t>
            </a:r>
            <a:r>
              <a:rPr lang="en-US" altLang="ko-KR" sz="4000" dirty="0">
                <a:solidFill>
                  <a:schemeClr val="accent2">
                    <a:lumMod val="75000"/>
                  </a:schemeClr>
                </a:solidFill>
                <a:latin typeface="Cambria" panose="02040503050406030204" pitchFamily="18" charset="0"/>
                <a:ea typeface="Cambria" panose="02040503050406030204" pitchFamily="18" charset="0"/>
              </a:rPr>
              <a:t> Charles</a:t>
            </a:r>
          </a:p>
        </p:txBody>
      </p:sp>
      <p:sp>
        <p:nvSpPr>
          <p:cNvPr id="20" name="직사각형 19" descr="n252 Fb Thu Huong Pham">
            <a:extLst>
              <a:ext uri="{FF2B5EF4-FFF2-40B4-BE49-F238E27FC236}">
                <a16:creationId xmlns:a16="http://schemas.microsoft.com/office/drawing/2014/main" id="{98B17C1A-59E3-490E-8F66-E37281C94491}"/>
              </a:ext>
            </a:extLst>
          </p:cNvPr>
          <p:cNvSpPr/>
          <p:nvPr/>
        </p:nvSpPr>
        <p:spPr>
          <a:xfrm>
            <a:off x="3243809" y="3250252"/>
            <a:ext cx="2349851" cy="923330"/>
          </a:xfrm>
          <a:prstGeom prst="rect">
            <a:avLst/>
          </a:prstGeom>
          <a:noFill/>
        </p:spPr>
        <p:txBody>
          <a:bodyPr wrap="square" rtlCol="0">
            <a:spAutoFit/>
          </a:bodyPr>
          <a:lstStyle/>
          <a:p>
            <a:pPr algn="ctr"/>
            <a:r>
              <a:rPr lang="en-US" altLang="ko-KR" sz="5400" dirty="0">
                <a:solidFill>
                  <a:schemeClr val="accent2">
                    <a:lumMod val="75000"/>
                  </a:schemeClr>
                </a:solidFill>
                <a:latin typeface="Cambria" panose="02040503050406030204" pitchFamily="18" charset="0"/>
                <a:ea typeface="Cambria" panose="02040503050406030204" pitchFamily="18" charset="0"/>
              </a:rPr>
              <a:t>02.</a:t>
            </a:r>
          </a:p>
        </p:txBody>
      </p:sp>
      <p:sp>
        <p:nvSpPr>
          <p:cNvPr id="23" name="직사각형 22" descr="n252 Fb Thu Huong Pham">
            <a:extLst>
              <a:ext uri="{FF2B5EF4-FFF2-40B4-BE49-F238E27FC236}">
                <a16:creationId xmlns:a16="http://schemas.microsoft.com/office/drawing/2014/main" id="{903B4EC1-9477-4735-9395-14C14ABCCD35}"/>
              </a:ext>
            </a:extLst>
          </p:cNvPr>
          <p:cNvSpPr/>
          <p:nvPr/>
        </p:nvSpPr>
        <p:spPr>
          <a:xfrm>
            <a:off x="6532969" y="3267593"/>
            <a:ext cx="2349851" cy="707886"/>
          </a:xfrm>
          <a:prstGeom prst="rect">
            <a:avLst/>
          </a:prstGeom>
          <a:noFill/>
        </p:spPr>
        <p:txBody>
          <a:bodyPr wrap="square" rtlCol="0">
            <a:spAutoFit/>
          </a:bodyPr>
          <a:lstStyle/>
          <a:p>
            <a:pPr algn="ctr"/>
            <a:r>
              <a:rPr lang="en-US" altLang="ko-KR" sz="4000" dirty="0" err="1">
                <a:latin typeface="Cambria" panose="02040503050406030204" pitchFamily="18" charset="0"/>
                <a:ea typeface="Cambria" panose="02040503050406030204" pitchFamily="18" charset="0"/>
              </a:rPr>
              <a:t>Bài</a:t>
            </a:r>
            <a:r>
              <a:rPr lang="en-US" altLang="ko-KR" sz="4000" dirty="0">
                <a:latin typeface="Cambria" panose="02040503050406030204" pitchFamily="18" charset="0"/>
                <a:ea typeface="Cambria" panose="02040503050406030204" pitchFamily="18" charset="0"/>
              </a:rPr>
              <a:t> </a:t>
            </a:r>
            <a:r>
              <a:rPr lang="en-US" altLang="ko-KR" sz="4000" dirty="0" err="1">
                <a:latin typeface="Cambria" panose="02040503050406030204" pitchFamily="18" charset="0"/>
                <a:ea typeface="Cambria" panose="02040503050406030204" pitchFamily="18" charset="0"/>
              </a:rPr>
              <a:t>tập</a:t>
            </a:r>
            <a:endParaRPr lang="en-US" altLang="ko-KR" sz="4000" dirty="0">
              <a:latin typeface="Cambria" panose="02040503050406030204" pitchFamily="18" charset="0"/>
              <a:ea typeface="Cambria" panose="02040503050406030204" pitchFamily="18" charset="0"/>
            </a:endParaRPr>
          </a:p>
        </p:txBody>
      </p:sp>
      <p:sp>
        <p:nvSpPr>
          <p:cNvPr id="24" name="직사각형 23" descr="n252 Fb Thu Huong Pham">
            <a:extLst>
              <a:ext uri="{FF2B5EF4-FFF2-40B4-BE49-F238E27FC236}">
                <a16:creationId xmlns:a16="http://schemas.microsoft.com/office/drawing/2014/main" id="{87756335-ACBE-4770-91BE-A671F0E80DE7}"/>
              </a:ext>
            </a:extLst>
          </p:cNvPr>
          <p:cNvSpPr/>
          <p:nvPr/>
        </p:nvSpPr>
        <p:spPr>
          <a:xfrm>
            <a:off x="6532970" y="2461808"/>
            <a:ext cx="2349851" cy="923330"/>
          </a:xfrm>
          <a:prstGeom prst="rect">
            <a:avLst/>
          </a:prstGeom>
          <a:noFill/>
        </p:spPr>
        <p:txBody>
          <a:bodyPr wrap="square" rtlCol="0">
            <a:spAutoFit/>
          </a:bodyPr>
          <a:lstStyle/>
          <a:p>
            <a:pPr algn="ctr"/>
            <a:r>
              <a:rPr lang="en-US" altLang="ko-KR" sz="5400" dirty="0">
                <a:latin typeface="Cambria" panose="02040503050406030204" pitchFamily="18" charset="0"/>
                <a:ea typeface="Cambria" panose="02040503050406030204" pitchFamily="18" charset="0"/>
              </a:rPr>
              <a:t>03.</a:t>
            </a:r>
          </a:p>
        </p:txBody>
      </p:sp>
      <p:sp>
        <p:nvSpPr>
          <p:cNvPr id="29" name="직사각형 28" descr="n252 Fb Thu Huong Pham">
            <a:extLst>
              <a:ext uri="{FF2B5EF4-FFF2-40B4-BE49-F238E27FC236}">
                <a16:creationId xmlns:a16="http://schemas.microsoft.com/office/drawing/2014/main" id="{A7E3ED3B-9501-4D61-ABB6-184DBB0D1E7E}"/>
              </a:ext>
            </a:extLst>
          </p:cNvPr>
          <p:cNvSpPr/>
          <p:nvPr/>
        </p:nvSpPr>
        <p:spPr>
          <a:xfrm>
            <a:off x="7621396" y="4414672"/>
            <a:ext cx="4399155" cy="1938992"/>
          </a:xfrm>
          <a:prstGeom prst="rect">
            <a:avLst/>
          </a:prstGeom>
          <a:noFill/>
        </p:spPr>
        <p:txBody>
          <a:bodyPr wrap="square" rtlCol="0">
            <a:spAutoFit/>
          </a:bodyPr>
          <a:lstStyle/>
          <a:p>
            <a:pPr algn="ctr"/>
            <a:r>
              <a:rPr lang="en-US" altLang="ko-KR" sz="4000" dirty="0" err="1">
                <a:solidFill>
                  <a:schemeClr val="accent6">
                    <a:lumMod val="50000"/>
                  </a:schemeClr>
                </a:solidFill>
                <a:latin typeface="Cambria" panose="02040503050406030204" pitchFamily="18" charset="0"/>
                <a:ea typeface="Cambria" panose="02040503050406030204" pitchFamily="18" charset="0"/>
              </a:rPr>
              <a:t>Các</a:t>
            </a:r>
            <a:r>
              <a:rPr lang="en-US" altLang="ko-KR" sz="4000" dirty="0">
                <a:solidFill>
                  <a:schemeClr val="accent6">
                    <a:lumMod val="50000"/>
                  </a:schemeClr>
                </a:solidFill>
                <a:latin typeface="Cambria" panose="02040503050406030204" pitchFamily="18" charset="0"/>
                <a:ea typeface="Cambria" panose="02040503050406030204" pitchFamily="18" charset="0"/>
              </a:rPr>
              <a:t> </a:t>
            </a:r>
            <a:r>
              <a:rPr lang="en-US" altLang="ko-KR" sz="4000" dirty="0" err="1">
                <a:solidFill>
                  <a:schemeClr val="accent6">
                    <a:lumMod val="50000"/>
                  </a:schemeClr>
                </a:solidFill>
                <a:latin typeface="Cambria" panose="02040503050406030204" pitchFamily="18" charset="0"/>
                <a:ea typeface="Cambria" panose="02040503050406030204" pitchFamily="18" charset="0"/>
              </a:rPr>
              <a:t>định</a:t>
            </a:r>
            <a:r>
              <a:rPr lang="en-US" altLang="ko-KR" sz="4000" dirty="0">
                <a:solidFill>
                  <a:schemeClr val="accent6">
                    <a:lumMod val="50000"/>
                  </a:schemeClr>
                </a:solidFill>
                <a:latin typeface="Cambria" panose="02040503050406030204" pitchFamily="18" charset="0"/>
                <a:ea typeface="Cambria" panose="02040503050406030204" pitchFamily="18" charset="0"/>
              </a:rPr>
              <a:t> </a:t>
            </a:r>
            <a:r>
              <a:rPr lang="en-US" altLang="ko-KR" sz="4000" dirty="0" err="1">
                <a:solidFill>
                  <a:schemeClr val="accent6">
                    <a:lumMod val="50000"/>
                  </a:schemeClr>
                </a:solidFill>
                <a:latin typeface="Cambria" panose="02040503050406030204" pitchFamily="18" charset="0"/>
                <a:ea typeface="Cambria" panose="02040503050406030204" pitchFamily="18" charset="0"/>
              </a:rPr>
              <a:t>luật</a:t>
            </a:r>
            <a:r>
              <a:rPr lang="en-US" altLang="ko-KR" sz="4000" dirty="0">
                <a:solidFill>
                  <a:schemeClr val="accent6">
                    <a:lumMod val="50000"/>
                  </a:schemeClr>
                </a:solidFill>
                <a:latin typeface="Cambria" panose="02040503050406030204" pitchFamily="18" charset="0"/>
                <a:ea typeface="Cambria" panose="02040503050406030204" pitchFamily="18" charset="0"/>
              </a:rPr>
              <a:t> Boyle </a:t>
            </a:r>
            <a:r>
              <a:rPr lang="en-US" altLang="ko-KR" sz="4000" dirty="0" err="1">
                <a:solidFill>
                  <a:schemeClr val="accent6">
                    <a:lumMod val="50000"/>
                  </a:schemeClr>
                </a:solidFill>
                <a:latin typeface="Cambria" panose="02040503050406030204" pitchFamily="18" charset="0"/>
                <a:ea typeface="Cambria" panose="02040503050406030204" pitchFamily="18" charset="0"/>
              </a:rPr>
              <a:t>và</a:t>
            </a:r>
            <a:r>
              <a:rPr lang="en-US" altLang="ko-KR" sz="4000" dirty="0">
                <a:solidFill>
                  <a:schemeClr val="accent6">
                    <a:lumMod val="50000"/>
                  </a:schemeClr>
                </a:solidFill>
                <a:latin typeface="Cambria" panose="02040503050406030204" pitchFamily="18" charset="0"/>
                <a:ea typeface="Cambria" panose="02040503050406030204" pitchFamily="18" charset="0"/>
              </a:rPr>
              <a:t> Charles </a:t>
            </a:r>
            <a:r>
              <a:rPr lang="en-US" altLang="ko-KR" sz="4000" dirty="0" err="1">
                <a:solidFill>
                  <a:schemeClr val="accent6">
                    <a:lumMod val="50000"/>
                  </a:schemeClr>
                </a:solidFill>
                <a:latin typeface="Cambria" panose="02040503050406030204" pitchFamily="18" charset="0"/>
                <a:ea typeface="Cambria" panose="02040503050406030204" pitchFamily="18" charset="0"/>
              </a:rPr>
              <a:t>là</a:t>
            </a:r>
            <a:r>
              <a:rPr lang="en-US" altLang="ko-KR" sz="4000" dirty="0">
                <a:solidFill>
                  <a:schemeClr val="accent6">
                    <a:lumMod val="50000"/>
                  </a:schemeClr>
                </a:solidFill>
                <a:latin typeface="Cambria" panose="02040503050406030204" pitchFamily="18" charset="0"/>
                <a:ea typeface="Cambria" panose="02040503050406030204" pitchFamily="18" charset="0"/>
              </a:rPr>
              <a:t> </a:t>
            </a:r>
            <a:r>
              <a:rPr lang="en-US" altLang="ko-KR" sz="4000" dirty="0" err="1">
                <a:solidFill>
                  <a:schemeClr val="accent6">
                    <a:lumMod val="50000"/>
                  </a:schemeClr>
                </a:solidFill>
                <a:latin typeface="Cambria" panose="02040503050406030204" pitchFamily="18" charset="0"/>
                <a:ea typeface="Cambria" panose="02040503050406030204" pitchFamily="18" charset="0"/>
              </a:rPr>
              <a:t>các</a:t>
            </a:r>
            <a:r>
              <a:rPr lang="en-US" altLang="ko-KR" sz="4000" dirty="0">
                <a:solidFill>
                  <a:schemeClr val="accent6">
                    <a:lumMod val="50000"/>
                  </a:schemeClr>
                </a:solidFill>
                <a:latin typeface="Cambria" panose="02040503050406030204" pitchFamily="18" charset="0"/>
                <a:ea typeface="Cambria" panose="02040503050406030204" pitchFamily="18" charset="0"/>
              </a:rPr>
              <a:t> </a:t>
            </a:r>
            <a:r>
              <a:rPr lang="en-US" altLang="ko-KR" sz="4000" dirty="0" err="1">
                <a:solidFill>
                  <a:schemeClr val="accent6">
                    <a:lumMod val="50000"/>
                  </a:schemeClr>
                </a:solidFill>
                <a:latin typeface="Cambria" panose="02040503050406030204" pitchFamily="18" charset="0"/>
                <a:ea typeface="Cambria" panose="02040503050406030204" pitchFamily="18" charset="0"/>
              </a:rPr>
              <a:t>định</a:t>
            </a:r>
            <a:r>
              <a:rPr lang="en-US" altLang="ko-KR" sz="4000" dirty="0">
                <a:solidFill>
                  <a:schemeClr val="accent6">
                    <a:lumMod val="50000"/>
                  </a:schemeClr>
                </a:solidFill>
                <a:latin typeface="Cambria" panose="02040503050406030204" pitchFamily="18" charset="0"/>
                <a:ea typeface="Cambria" panose="02040503050406030204" pitchFamily="18" charset="0"/>
              </a:rPr>
              <a:t> </a:t>
            </a:r>
            <a:r>
              <a:rPr lang="en-US" altLang="ko-KR" sz="4000" dirty="0" err="1">
                <a:solidFill>
                  <a:schemeClr val="accent6">
                    <a:lumMod val="50000"/>
                  </a:schemeClr>
                </a:solidFill>
                <a:latin typeface="Cambria" panose="02040503050406030204" pitchFamily="18" charset="0"/>
                <a:ea typeface="Cambria" panose="02040503050406030204" pitchFamily="18" charset="0"/>
              </a:rPr>
              <a:t>luật</a:t>
            </a:r>
            <a:r>
              <a:rPr lang="en-US" altLang="ko-KR" sz="4000" dirty="0">
                <a:solidFill>
                  <a:schemeClr val="accent6">
                    <a:lumMod val="50000"/>
                  </a:schemeClr>
                </a:solidFill>
                <a:latin typeface="Cambria" panose="02040503050406030204" pitchFamily="18" charset="0"/>
                <a:ea typeface="Cambria" panose="02040503050406030204" pitchFamily="18" charset="0"/>
              </a:rPr>
              <a:t> </a:t>
            </a:r>
            <a:r>
              <a:rPr lang="en-US" altLang="ko-KR" sz="4000" dirty="0" err="1">
                <a:solidFill>
                  <a:schemeClr val="accent6">
                    <a:lumMod val="50000"/>
                  </a:schemeClr>
                </a:solidFill>
                <a:latin typeface="Cambria" panose="02040503050406030204" pitchFamily="18" charset="0"/>
                <a:ea typeface="Cambria" panose="02040503050406030204" pitchFamily="18" charset="0"/>
              </a:rPr>
              <a:t>gần</a:t>
            </a:r>
            <a:r>
              <a:rPr lang="en-US" altLang="ko-KR" sz="4000" dirty="0">
                <a:solidFill>
                  <a:schemeClr val="accent6">
                    <a:lumMod val="50000"/>
                  </a:schemeClr>
                </a:solidFill>
                <a:latin typeface="Cambria" panose="02040503050406030204" pitchFamily="18" charset="0"/>
                <a:ea typeface="Cambria" panose="02040503050406030204" pitchFamily="18" charset="0"/>
              </a:rPr>
              <a:t> </a:t>
            </a:r>
            <a:r>
              <a:rPr lang="en-US" altLang="ko-KR" sz="4000" dirty="0" err="1">
                <a:solidFill>
                  <a:schemeClr val="accent6">
                    <a:lumMod val="50000"/>
                  </a:schemeClr>
                </a:solidFill>
                <a:latin typeface="Cambria" panose="02040503050406030204" pitchFamily="18" charset="0"/>
                <a:ea typeface="Cambria" panose="02040503050406030204" pitchFamily="18" charset="0"/>
              </a:rPr>
              <a:t>đúng</a:t>
            </a:r>
            <a:endParaRPr lang="en-US" altLang="ko-KR" sz="4000" dirty="0">
              <a:solidFill>
                <a:schemeClr val="accent6">
                  <a:lumMod val="50000"/>
                </a:schemeClr>
              </a:solidFill>
              <a:latin typeface="Cambria" panose="02040503050406030204" pitchFamily="18" charset="0"/>
              <a:ea typeface="Cambria" panose="02040503050406030204" pitchFamily="18" charset="0"/>
            </a:endParaRPr>
          </a:p>
        </p:txBody>
      </p:sp>
      <p:sp>
        <p:nvSpPr>
          <p:cNvPr id="33" name="직사각형 32" descr="n252 Fb Thu Huong Pham">
            <a:extLst>
              <a:ext uri="{FF2B5EF4-FFF2-40B4-BE49-F238E27FC236}">
                <a16:creationId xmlns:a16="http://schemas.microsoft.com/office/drawing/2014/main" id="{DE4A9CEB-084D-43B0-BCE9-5181AE141A57}"/>
              </a:ext>
            </a:extLst>
          </p:cNvPr>
          <p:cNvSpPr/>
          <p:nvPr/>
        </p:nvSpPr>
        <p:spPr>
          <a:xfrm>
            <a:off x="8796320" y="3734768"/>
            <a:ext cx="2349851" cy="923330"/>
          </a:xfrm>
          <a:prstGeom prst="rect">
            <a:avLst/>
          </a:prstGeom>
          <a:noFill/>
        </p:spPr>
        <p:txBody>
          <a:bodyPr wrap="square" rtlCol="0">
            <a:spAutoFit/>
          </a:bodyPr>
          <a:lstStyle/>
          <a:p>
            <a:pPr algn="ctr"/>
            <a:r>
              <a:rPr lang="en-US" altLang="ko-KR" sz="5400" dirty="0">
                <a:solidFill>
                  <a:schemeClr val="accent6">
                    <a:lumMod val="50000"/>
                  </a:schemeClr>
                </a:solidFill>
                <a:latin typeface="Cambria" panose="02040503050406030204" pitchFamily="18" charset="0"/>
                <a:ea typeface="Cambria" panose="02040503050406030204" pitchFamily="18" charset="0"/>
              </a:rPr>
              <a:t>04.</a:t>
            </a:r>
          </a:p>
        </p:txBody>
      </p:sp>
    </p:spTree>
    <p:extLst>
      <p:ext uri="{BB962C8B-B14F-4D97-AF65-F5344CB8AC3E}">
        <p14:creationId xmlns:p14="http://schemas.microsoft.com/office/powerpoint/2010/main" val="1309280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ircle(in)">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2000"/>
                                        <p:tgtEl>
                                          <p:spTgt spid="33"/>
                                        </p:tgtEl>
                                      </p:cBhvr>
                                    </p:animEffect>
                                    <p:anim calcmode="lin" valueType="num">
                                      <p:cBhvr>
                                        <p:cTn id="32" dur="2000" fill="hold"/>
                                        <p:tgtEl>
                                          <p:spTgt spid="33"/>
                                        </p:tgtEl>
                                        <p:attrNameLst>
                                          <p:attrName>ppt_w</p:attrName>
                                        </p:attrNameLst>
                                      </p:cBhvr>
                                      <p:tavLst>
                                        <p:tav tm="0" fmla="#ppt_w*sin(2.5*pi*$)">
                                          <p:val>
                                            <p:fltVal val="0"/>
                                          </p:val>
                                        </p:tav>
                                        <p:tav tm="100000">
                                          <p:val>
                                            <p:fltVal val="1"/>
                                          </p:val>
                                        </p:tav>
                                      </p:tavLst>
                                    </p:anim>
                                    <p:anim calcmode="lin" valueType="num">
                                      <p:cBhvr>
                                        <p:cTn id="33" dur="2000" fill="hold"/>
                                        <p:tgtEl>
                                          <p:spTgt spid="33"/>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000"/>
                                        <p:tgtEl>
                                          <p:spTgt spid="29"/>
                                        </p:tgtEl>
                                      </p:cBhvr>
                                    </p:animEffect>
                                    <p:anim calcmode="lin" valueType="num">
                                      <p:cBhvr>
                                        <p:cTn id="37" dur="2000" fill="hold"/>
                                        <p:tgtEl>
                                          <p:spTgt spid="29"/>
                                        </p:tgtEl>
                                        <p:attrNameLst>
                                          <p:attrName>ppt_w</p:attrName>
                                        </p:attrNameLst>
                                      </p:cBhvr>
                                      <p:tavLst>
                                        <p:tav tm="0" fmla="#ppt_w*sin(2.5*pi*$)">
                                          <p:val>
                                            <p:fltVal val="0"/>
                                          </p:val>
                                        </p:tav>
                                        <p:tav tm="100000">
                                          <p:val>
                                            <p:fltVal val="1"/>
                                          </p:val>
                                        </p:tav>
                                      </p:tavLst>
                                    </p:anim>
                                    <p:anim calcmode="lin" valueType="num">
                                      <p:cBhvr>
                                        <p:cTn id="38"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23" grpId="0"/>
      <p:bldP spid="24" grpId="0"/>
      <p:bldP spid="29"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descr="n252 Fb Thu Huong Pham">
            <a:extLst>
              <a:ext uri="{FF2B5EF4-FFF2-40B4-BE49-F238E27FC236}">
                <a16:creationId xmlns:a16="http://schemas.microsoft.com/office/drawing/2014/main" id="{8F7AB47E-9C83-475D-A7BB-5D91F321F992}"/>
              </a:ext>
            </a:extLst>
          </p:cNvPr>
          <p:cNvSpPr txBox="1"/>
          <p:nvPr/>
        </p:nvSpPr>
        <p:spPr>
          <a:xfrm>
            <a:off x="4425008" y="152595"/>
            <a:ext cx="5065833" cy="646331"/>
          </a:xfrm>
          <a:prstGeom prst="rect">
            <a:avLst/>
          </a:prstGeom>
          <a:noFill/>
        </p:spPr>
        <p:txBody>
          <a:bodyPr wrap="square" rtlCol="0">
            <a:spAutoFit/>
          </a:bodyPr>
          <a:lstStyle/>
          <a:p>
            <a:r>
              <a:rPr lang="en-US" altLang="ko-KR" sz="3600" b="1" dirty="0">
                <a:solidFill>
                  <a:srgbClr val="FF0000"/>
                </a:solidFill>
                <a:latin typeface="Cambria" panose="02040503050406030204" pitchFamily="18" charset="0"/>
                <a:ea typeface="Cambria" panose="02040503050406030204" pitchFamily="18" charset="0"/>
                <a:cs typeface="Arial" panose="020B0604020202020204" pitchFamily="34" charset="0"/>
              </a:rPr>
              <a:t>I. ĐỊNH LUẬT CHARLES</a:t>
            </a:r>
            <a:endParaRPr lang="ko-KR" altLang="en-US" sz="3600" b="1" dirty="0">
              <a:solidFill>
                <a:srgbClr val="FF0000"/>
              </a:solidFill>
              <a:latin typeface="Cambria" panose="02040503050406030204" pitchFamily="18" charset="0"/>
              <a:cs typeface="Arial" panose="020B0604020202020204" pitchFamily="34" charset="0"/>
            </a:endParaRPr>
          </a:p>
        </p:txBody>
      </p:sp>
      <p:sp>
        <p:nvSpPr>
          <p:cNvPr id="2" name="TextBox 1" descr="n252 Fb Thu Huong Pham">
            <a:extLst>
              <a:ext uri="{FF2B5EF4-FFF2-40B4-BE49-F238E27FC236}">
                <a16:creationId xmlns:a16="http://schemas.microsoft.com/office/drawing/2014/main" id="{6ADAC1EB-3203-4DBC-845B-77772A70EE3A}"/>
              </a:ext>
            </a:extLst>
          </p:cNvPr>
          <p:cNvSpPr txBox="1"/>
          <p:nvPr/>
        </p:nvSpPr>
        <p:spPr>
          <a:xfrm>
            <a:off x="1939160" y="798926"/>
            <a:ext cx="8891750" cy="2062103"/>
          </a:xfrm>
          <a:prstGeom prst="rect">
            <a:avLst/>
          </a:prstGeom>
          <a:noFill/>
        </p:spPr>
        <p:txBody>
          <a:bodyPr wrap="square" rtlCol="0">
            <a:spAutoFit/>
          </a:bodyPr>
          <a:lstStyle/>
          <a:p>
            <a:pPr marL="342900" indent="-342900">
              <a:buAutoNum type="arabicPeriod"/>
            </a:pP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đẳng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áp</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áp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suất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gọi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áp</a:t>
            </a:r>
            <a:r>
              <a:rPr lang="en-US" sz="3200" dirty="0">
                <a:latin typeface="Cambria" panose="02040503050406030204" pitchFamily="18" charset="0"/>
                <a:ea typeface="Cambria" panose="02040503050406030204" pitchFamily="18" charset="0"/>
              </a:rPr>
              <a:t>.</a:t>
            </a:r>
          </a:p>
        </p:txBody>
      </p:sp>
      <p:sp>
        <p:nvSpPr>
          <p:cNvPr id="27" name="Line 42" descr="n252 Fb Thu Huong Pham">
            <a:extLst>
              <a:ext uri="{FF2B5EF4-FFF2-40B4-BE49-F238E27FC236}">
                <a16:creationId xmlns:a16="http://schemas.microsoft.com/office/drawing/2014/main" id="{23A4A18F-ECE8-466E-AF00-235CECDA4AC6}"/>
              </a:ext>
            </a:extLst>
          </p:cNvPr>
          <p:cNvSpPr>
            <a:spLocks noChangeShapeType="1"/>
          </p:cNvSpPr>
          <p:nvPr/>
        </p:nvSpPr>
        <p:spPr bwMode="auto">
          <a:xfrm>
            <a:off x="3984087" y="3957169"/>
            <a:ext cx="4245512" cy="0"/>
          </a:xfrm>
          <a:prstGeom prst="line">
            <a:avLst/>
          </a:prstGeom>
          <a:noFill/>
          <a:ln w="38100">
            <a:solidFill>
              <a:srgbClr val="800000"/>
            </a:solidFill>
            <a:round/>
            <a:headEnd/>
            <a:tailEnd type="triangle" w="med" len="med"/>
          </a:ln>
          <a:effectLst/>
        </p:spPr>
        <p:txBody>
          <a:bodyPr/>
          <a:lstStyle/>
          <a:p>
            <a:pPr>
              <a:spcBef>
                <a:spcPts val="0"/>
              </a:spcBef>
            </a:pPr>
            <a:endParaRPr lang="en-US" sz="3200">
              <a:latin typeface="Cambria" panose="02040503050406030204" pitchFamily="18" charset="0"/>
              <a:ea typeface="Cambria" panose="02040503050406030204" pitchFamily="18" charset="0"/>
              <a:cs typeface="Arial" panose="020B0604020202020204" pitchFamily="34" charset="0"/>
            </a:endParaRPr>
          </a:p>
        </p:txBody>
      </p:sp>
      <p:sp>
        <p:nvSpPr>
          <p:cNvPr id="28" name="Text Box 43" descr="n252 Fb Thu Huong Pham">
            <a:extLst>
              <a:ext uri="{FF2B5EF4-FFF2-40B4-BE49-F238E27FC236}">
                <a16:creationId xmlns:a16="http://schemas.microsoft.com/office/drawing/2014/main" id="{9D836D75-5026-443F-9617-755D1188008F}"/>
              </a:ext>
            </a:extLst>
          </p:cNvPr>
          <p:cNvSpPr txBox="1">
            <a:spLocks noChangeArrowheads="1"/>
          </p:cNvSpPr>
          <p:nvPr/>
        </p:nvSpPr>
        <p:spPr bwMode="auto">
          <a:xfrm>
            <a:off x="4329816" y="3363934"/>
            <a:ext cx="3899783" cy="584775"/>
          </a:xfrm>
          <a:prstGeom prst="rect">
            <a:avLst/>
          </a:prstGeom>
          <a:noFill/>
          <a:ln w="9525">
            <a:noFill/>
            <a:miter lim="800000"/>
            <a:headEnd/>
            <a:tailEnd/>
          </a:ln>
          <a:effectLst/>
        </p:spPr>
        <p:txBody>
          <a:bodyPr wrap="square">
            <a:spAutoFit/>
          </a:bodyPr>
          <a:lstStyle/>
          <a:p>
            <a:pPr>
              <a:spcBef>
                <a:spcPts val="0"/>
              </a:spcBef>
            </a:pP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n-US" sz="3200" baseline="-25000"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 p</a:t>
            </a:r>
            <a:r>
              <a:rPr lang="en-US" sz="3200" baseline="-25000"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 p =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hằng</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sô</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a:t>
            </a:r>
          </a:p>
        </p:txBody>
      </p:sp>
      <p:sp>
        <p:nvSpPr>
          <p:cNvPr id="38" name="Text Box 44" descr="n252 Fb Thu Huong Pham">
            <a:extLst>
              <a:ext uri="{FF2B5EF4-FFF2-40B4-BE49-F238E27FC236}">
                <a16:creationId xmlns:a16="http://schemas.microsoft.com/office/drawing/2014/main" id="{30258AC5-3F9C-4392-AEFD-5598604C87A9}"/>
              </a:ext>
            </a:extLst>
          </p:cNvPr>
          <p:cNvSpPr txBox="1">
            <a:spLocks noChangeArrowheads="1"/>
          </p:cNvSpPr>
          <p:nvPr/>
        </p:nvSpPr>
        <p:spPr bwMode="auto">
          <a:xfrm>
            <a:off x="709448" y="3487044"/>
            <a:ext cx="2931425" cy="1077218"/>
          </a:xfrm>
          <a:prstGeom prst="rect">
            <a:avLst/>
          </a:prstGeom>
          <a:noFill/>
          <a:ln w="9525">
            <a:noFill/>
            <a:miter lim="800000"/>
            <a:headEnd/>
            <a:tailEnd/>
          </a:ln>
          <a:effectLst/>
        </p:spPr>
        <p:txBody>
          <a:bodyPr wrap="square">
            <a:spAutoFit/>
          </a:bodyPr>
          <a:lstStyle/>
          <a:p>
            <a:pPr algn="ctr">
              <a:spcBef>
                <a:spcPts val="0"/>
              </a:spcBef>
            </a:pPr>
            <a:r>
              <a:rPr lang="en-US" sz="3200" dirty="0" err="1">
                <a:solidFill>
                  <a:srgbClr val="000099"/>
                </a:solidFill>
                <a:latin typeface="Cambria" panose="02040503050406030204" pitchFamily="18" charset="0"/>
                <a:ea typeface="Cambria" panose="02040503050406030204" pitchFamily="18" charset="0"/>
                <a:cs typeface="Arial" panose="020B0604020202020204" pitchFamily="34" charset="0"/>
              </a:rPr>
              <a:t>Trạng</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0099"/>
                </a:solidFill>
                <a:latin typeface="Cambria" panose="02040503050406030204" pitchFamily="18" charset="0"/>
                <a:ea typeface="Cambria" panose="02040503050406030204" pitchFamily="18" charset="0"/>
                <a:cs typeface="Arial" panose="020B0604020202020204" pitchFamily="34" charset="0"/>
              </a:rPr>
              <a:t>thái</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1</a:t>
            </a:r>
            <a:r>
              <a:rPr lang="en-US" sz="3200" dirty="0">
                <a:latin typeface="Cambria" panose="02040503050406030204" pitchFamily="18" charset="0"/>
                <a:ea typeface="Cambria" panose="02040503050406030204" pitchFamily="18" charset="0"/>
                <a:cs typeface="Arial" panose="020B0604020202020204" pitchFamily="34" charset="0"/>
              </a:rPr>
              <a:t>   </a:t>
            </a:r>
          </a:p>
          <a:p>
            <a:pPr algn="ctr">
              <a:spcBef>
                <a:spcPts val="0"/>
              </a:spcBef>
            </a:pP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(V</a:t>
            </a:r>
            <a:r>
              <a:rPr lang="en-US" sz="3200" baseline="-25000" dirty="0">
                <a:solidFill>
                  <a:srgbClr val="000099"/>
                </a:solidFill>
                <a:latin typeface="Cambria" panose="02040503050406030204" pitchFamily="18" charset="0"/>
                <a:ea typeface="Cambria" panose="02040503050406030204" pitchFamily="18" charset="0"/>
                <a:cs typeface="Arial" panose="020B0604020202020204" pitchFamily="34" charset="0"/>
              </a:rPr>
              <a:t>1</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n-US" sz="3200" baseline="-25000"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T</a:t>
            </a:r>
            <a:r>
              <a:rPr lang="en-US" sz="3200" baseline="-25000" dirty="0">
                <a:solidFill>
                  <a:srgbClr val="000099"/>
                </a:solidFill>
                <a:latin typeface="Cambria" panose="02040503050406030204" pitchFamily="18" charset="0"/>
                <a:ea typeface="Cambria" panose="02040503050406030204" pitchFamily="18" charset="0"/>
                <a:cs typeface="Arial" panose="020B0604020202020204" pitchFamily="34" charset="0"/>
              </a:rPr>
              <a:t>1</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a:t>
            </a:r>
          </a:p>
        </p:txBody>
      </p:sp>
      <p:sp>
        <p:nvSpPr>
          <p:cNvPr id="41" name="Text Box 45" descr="n252 Fb Thu Huong Pham">
            <a:extLst>
              <a:ext uri="{FF2B5EF4-FFF2-40B4-BE49-F238E27FC236}">
                <a16:creationId xmlns:a16="http://schemas.microsoft.com/office/drawing/2014/main" id="{D9F4CA18-3707-4615-A004-612BDFF216AC}"/>
              </a:ext>
            </a:extLst>
          </p:cNvPr>
          <p:cNvSpPr txBox="1">
            <a:spLocks noChangeArrowheads="1"/>
          </p:cNvSpPr>
          <p:nvPr/>
        </p:nvSpPr>
        <p:spPr bwMode="auto">
          <a:xfrm>
            <a:off x="8551129" y="3400334"/>
            <a:ext cx="2931425" cy="1077218"/>
          </a:xfrm>
          <a:prstGeom prst="rect">
            <a:avLst/>
          </a:prstGeom>
          <a:noFill/>
          <a:ln w="9525">
            <a:noFill/>
            <a:miter lim="800000"/>
            <a:headEnd/>
            <a:tailEnd/>
          </a:ln>
          <a:effectLst/>
        </p:spPr>
        <p:txBody>
          <a:bodyPr wrap="square">
            <a:spAutoFit/>
          </a:bodyPr>
          <a:lstStyle/>
          <a:p>
            <a:pPr algn="ctr">
              <a:spcBef>
                <a:spcPts val="0"/>
              </a:spcBef>
            </a:pPr>
            <a:r>
              <a:rPr lang="en-US" sz="3200" dirty="0" err="1">
                <a:solidFill>
                  <a:srgbClr val="000099"/>
                </a:solidFill>
                <a:latin typeface="Cambria" panose="02040503050406030204" pitchFamily="18" charset="0"/>
                <a:ea typeface="Cambria" panose="02040503050406030204" pitchFamily="18" charset="0"/>
                <a:cs typeface="Arial" panose="020B0604020202020204" pitchFamily="34" charset="0"/>
              </a:rPr>
              <a:t>Trạng</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000099"/>
                </a:solidFill>
                <a:latin typeface="Cambria" panose="02040503050406030204" pitchFamily="18" charset="0"/>
                <a:ea typeface="Cambria" panose="02040503050406030204" pitchFamily="18" charset="0"/>
                <a:cs typeface="Arial" panose="020B0604020202020204" pitchFamily="34" charset="0"/>
              </a:rPr>
              <a:t>thái</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2 </a:t>
            </a:r>
          </a:p>
          <a:p>
            <a:pPr algn="ctr">
              <a:spcBef>
                <a:spcPts val="0"/>
              </a:spcBef>
            </a:pP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(V</a:t>
            </a:r>
            <a:r>
              <a:rPr lang="en-US" sz="3200" baseline="-25000" dirty="0">
                <a:solidFill>
                  <a:srgbClr val="000099"/>
                </a:solidFill>
                <a:latin typeface="Cambria" panose="02040503050406030204" pitchFamily="18" charset="0"/>
                <a:ea typeface="Cambria" panose="02040503050406030204" pitchFamily="18" charset="0"/>
                <a:cs typeface="Arial" panose="020B0604020202020204" pitchFamily="34" charset="0"/>
              </a:rPr>
              <a:t>2</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p</a:t>
            </a:r>
            <a:r>
              <a:rPr lang="en-US" sz="3200" baseline="-25000"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 T</a:t>
            </a:r>
            <a:r>
              <a:rPr lang="en-US" sz="3200" baseline="-25000" dirty="0">
                <a:solidFill>
                  <a:srgbClr val="000099"/>
                </a:solidFill>
                <a:latin typeface="Cambria" panose="02040503050406030204" pitchFamily="18" charset="0"/>
                <a:ea typeface="Cambria" panose="02040503050406030204" pitchFamily="18" charset="0"/>
                <a:cs typeface="Arial" panose="020B0604020202020204" pitchFamily="34" charset="0"/>
              </a:rPr>
              <a:t>2</a:t>
            </a:r>
            <a:r>
              <a:rPr lang="en-US" sz="3200" dirty="0">
                <a:solidFill>
                  <a:srgbClr val="000099"/>
                </a:solidFill>
                <a:latin typeface="Cambria" panose="02040503050406030204" pitchFamily="18" charset="0"/>
                <a:ea typeface="Cambria" panose="02040503050406030204" pitchFamily="18" charset="0"/>
                <a:cs typeface="Arial" panose="020B0604020202020204" pitchFamily="34" charset="0"/>
              </a:rPr>
              <a:t>)</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sp>
        <p:nvSpPr>
          <p:cNvPr id="47" name="TextBox 46" descr="n252 Fb Thu Huong Pham">
            <a:extLst>
              <a:ext uri="{FF2B5EF4-FFF2-40B4-BE49-F238E27FC236}">
                <a16:creationId xmlns:a16="http://schemas.microsoft.com/office/drawing/2014/main" id="{D69FD1D7-0936-4887-8AD5-7CC73430B679}"/>
              </a:ext>
            </a:extLst>
          </p:cNvPr>
          <p:cNvSpPr txBox="1"/>
          <p:nvPr/>
        </p:nvSpPr>
        <p:spPr>
          <a:xfrm>
            <a:off x="2141816" y="5048272"/>
            <a:ext cx="7930054" cy="861774"/>
          </a:xfrm>
          <a:prstGeom prst="rect">
            <a:avLst/>
          </a:prstGeom>
          <a:noFill/>
        </p:spPr>
        <p:txBody>
          <a:bodyPr wrap="square">
            <a:spAutoFit/>
          </a:bodyPr>
          <a:lstStyle/>
          <a:p>
            <a:pPr algn="ctr"/>
            <a:r>
              <a:rPr lang="en-US" sz="2500" i="1" dirty="0" err="1">
                <a:solidFill>
                  <a:srgbClr val="0070C0"/>
                </a:solidFill>
                <a:latin typeface="Arial" panose="020B0604020202020204" pitchFamily="34" charset="0"/>
                <a:cs typeface="Arial" panose="020B0604020202020204" pitchFamily="34" charset="0"/>
              </a:rPr>
              <a:t>Trong</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quá</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trình</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đẳng</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áp</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thì</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thể</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tích</a:t>
            </a:r>
            <a:r>
              <a:rPr lang="en-US" sz="2500" i="1" dirty="0">
                <a:solidFill>
                  <a:srgbClr val="0070C0"/>
                </a:solidFill>
                <a:latin typeface="Arial" panose="020B0604020202020204" pitchFamily="34" charset="0"/>
                <a:cs typeface="Arial" panose="020B0604020202020204" pitchFamily="34" charset="0"/>
              </a:rPr>
              <a:t> (V) </a:t>
            </a:r>
            <a:r>
              <a:rPr lang="en-US" sz="2500" i="1" dirty="0" err="1">
                <a:solidFill>
                  <a:srgbClr val="0070C0"/>
                </a:solidFill>
                <a:latin typeface="Arial" panose="020B0604020202020204" pitchFamily="34" charset="0"/>
                <a:cs typeface="Arial" panose="020B0604020202020204" pitchFamily="34" charset="0"/>
              </a:rPr>
              <a:t>và</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nhiệt</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độ</a:t>
            </a:r>
            <a:r>
              <a:rPr lang="en-US" sz="2500" i="1" dirty="0">
                <a:solidFill>
                  <a:srgbClr val="0070C0"/>
                </a:solidFill>
                <a:latin typeface="Arial" panose="020B0604020202020204" pitchFamily="34" charset="0"/>
                <a:cs typeface="Arial" panose="020B0604020202020204" pitchFamily="34" charset="0"/>
              </a:rPr>
              <a:t> (T) </a:t>
            </a:r>
            <a:r>
              <a:rPr lang="en-US" sz="2500" i="1" dirty="0" err="1">
                <a:solidFill>
                  <a:srgbClr val="0070C0"/>
                </a:solidFill>
                <a:latin typeface="Arial" panose="020B0604020202020204" pitchFamily="34" charset="0"/>
                <a:cs typeface="Arial" panose="020B0604020202020204" pitchFamily="34" charset="0"/>
              </a:rPr>
              <a:t>có</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mối</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quan</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hệ</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như</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thế</a:t>
            </a:r>
            <a:r>
              <a:rPr lang="en-US" sz="2500" i="1" dirty="0">
                <a:solidFill>
                  <a:srgbClr val="0070C0"/>
                </a:solidFill>
                <a:latin typeface="Arial" panose="020B0604020202020204" pitchFamily="34" charset="0"/>
                <a:cs typeface="Arial" panose="020B0604020202020204" pitchFamily="34" charset="0"/>
              </a:rPr>
              <a:t> </a:t>
            </a:r>
            <a:r>
              <a:rPr lang="en-US" sz="2500" i="1" dirty="0" err="1">
                <a:solidFill>
                  <a:srgbClr val="0070C0"/>
                </a:solidFill>
                <a:latin typeface="Arial" panose="020B0604020202020204" pitchFamily="34" charset="0"/>
                <a:cs typeface="Arial" panose="020B0604020202020204" pitchFamily="34" charset="0"/>
              </a:rPr>
              <a:t>nào</a:t>
            </a:r>
            <a:r>
              <a:rPr lang="en-US" sz="2500" i="1" dirty="0">
                <a:solidFill>
                  <a:srgbClr val="0070C0"/>
                </a:solidFill>
                <a:latin typeface="Arial" panose="020B0604020202020204" pitchFamily="34" charset="0"/>
                <a:cs typeface="Arial" panose="020B0604020202020204" pitchFamily="34" charset="0"/>
              </a:rPr>
              <a:t> ?</a:t>
            </a:r>
            <a:endParaRPr lang="en-US" sz="2500" i="1" dirty="0">
              <a:solidFill>
                <a:srgbClr val="0070C0"/>
              </a:solidFill>
            </a:endParaRPr>
          </a:p>
        </p:txBody>
      </p:sp>
    </p:spTree>
    <p:extLst>
      <p:ext uri="{BB962C8B-B14F-4D97-AF65-F5344CB8AC3E}">
        <p14:creationId xmlns:p14="http://schemas.microsoft.com/office/powerpoint/2010/main" val="15308468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8" grpId="0"/>
      <p:bldP spid="41"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descr="n252 Fb Thu Huong Pham">
            <a:extLst>
              <a:ext uri="{FF2B5EF4-FFF2-40B4-BE49-F238E27FC236}">
                <a16:creationId xmlns:a16="http://schemas.microsoft.com/office/drawing/2014/main" id="{954FE248-80DB-C6E0-ABF4-DF1644BCADB0}"/>
              </a:ext>
            </a:extLst>
          </p:cNvPr>
          <p:cNvSpPr txBox="1"/>
          <p:nvPr/>
        </p:nvSpPr>
        <p:spPr>
          <a:xfrm>
            <a:off x="1383126" y="1364905"/>
            <a:ext cx="6640286" cy="4932761"/>
          </a:xfrm>
          <a:prstGeom prst="rect">
            <a:avLst/>
          </a:prstGeom>
        </p:spPr>
        <p:txBody>
          <a:bodyPr wrap="square" lIns="0" tIns="0" rIns="0" bIns="0" rtlCol="0" anchor="t">
            <a:spAutoFit/>
          </a:bodyPr>
          <a:lstStyle/>
          <a:p>
            <a:pPr algn="just" defTabSz="609630" latinLnBrk="0">
              <a:lnSpc>
                <a:spcPts val="4333"/>
              </a:lnSpc>
              <a:defRPr/>
            </a:pPr>
            <a:r>
              <a:rPr lang="en-US" sz="2800">
                <a:solidFill>
                  <a:srgbClr val="045279"/>
                </a:solidFill>
                <a:latin typeface="Nunito"/>
              </a:rPr>
              <a:t>Từ giữa thế kỉ XVII, Boyle đã nghiên cứu sự thay đổi các thông số trạng thái của một lượng khí xác định khi giữ nhiệt độ của khí không đổi. Nhưng phải hơn một thế kỉ sau mới có những kết quả mới từ các thí nghiệm về chất khí. Jaques Charles (1746-18234), từ năm 1787, đã tiến hành thí nghiệm với các khí khác nhau được giữ ở áp suất không đổi</a:t>
            </a:r>
            <a:endParaRPr lang="en-US" sz="2800" dirty="0">
              <a:solidFill>
                <a:srgbClr val="045279"/>
              </a:solidFill>
              <a:latin typeface="Nunito"/>
            </a:endParaRPr>
          </a:p>
        </p:txBody>
      </p:sp>
    </p:spTree>
    <p:extLst>
      <p:ext uri="{BB962C8B-B14F-4D97-AF65-F5344CB8AC3E}">
        <p14:creationId xmlns:p14="http://schemas.microsoft.com/office/powerpoint/2010/main" val="66934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descr="n252 Fb Thu Huong Pham">
            <a:extLst>
              <a:ext uri="{FF2B5EF4-FFF2-40B4-BE49-F238E27FC236}">
                <a16:creationId xmlns:a16="http://schemas.microsoft.com/office/drawing/2014/main" id="{A0D17D9B-BF7A-4ABA-BD29-6C54E2C182DB}"/>
              </a:ext>
            </a:extLst>
          </p:cNvPr>
          <p:cNvSpPr txBox="1"/>
          <p:nvPr/>
        </p:nvSpPr>
        <p:spPr>
          <a:xfrm>
            <a:off x="4425008" y="152595"/>
            <a:ext cx="5065833" cy="646331"/>
          </a:xfrm>
          <a:prstGeom prst="rect">
            <a:avLst/>
          </a:prstGeom>
          <a:noFill/>
        </p:spPr>
        <p:txBody>
          <a:bodyPr wrap="square" rtlCol="0">
            <a:spAutoFit/>
          </a:bodyPr>
          <a:lstStyle/>
          <a:p>
            <a:r>
              <a:rPr lang="en-US" altLang="ko-KR" sz="3600" b="1" dirty="0">
                <a:solidFill>
                  <a:srgbClr val="FF0000"/>
                </a:solidFill>
                <a:latin typeface="Cambria" panose="02040503050406030204" pitchFamily="18" charset="0"/>
                <a:ea typeface="Cambria" panose="02040503050406030204" pitchFamily="18" charset="0"/>
                <a:cs typeface="Arial" panose="020B0604020202020204" pitchFamily="34" charset="0"/>
              </a:rPr>
              <a:t>I. ĐỊNH LUẬT CHARLES</a:t>
            </a:r>
            <a:endParaRPr lang="ko-KR" altLang="en-US" sz="3600" b="1" dirty="0">
              <a:solidFill>
                <a:srgbClr val="FF0000"/>
              </a:solidFill>
              <a:latin typeface="Cambria" panose="02040503050406030204" pitchFamily="18" charset="0"/>
              <a:cs typeface="Arial" panose="020B0604020202020204" pitchFamily="34" charset="0"/>
            </a:endParaRPr>
          </a:p>
        </p:txBody>
      </p:sp>
      <p:sp>
        <p:nvSpPr>
          <p:cNvPr id="14" name="TextBox 13" descr="n252 Fb Thu Huong Pham">
            <a:extLst>
              <a:ext uri="{FF2B5EF4-FFF2-40B4-BE49-F238E27FC236}">
                <a16:creationId xmlns:a16="http://schemas.microsoft.com/office/drawing/2014/main" id="{32D26A83-E53E-4EA6-BB25-4E42F4C5C860}"/>
              </a:ext>
            </a:extLst>
          </p:cNvPr>
          <p:cNvSpPr txBox="1"/>
          <p:nvPr/>
        </p:nvSpPr>
        <p:spPr>
          <a:xfrm>
            <a:off x="378372" y="1019643"/>
            <a:ext cx="10515601" cy="2062103"/>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Nghiên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cứu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Charles</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1787, </a:t>
            </a: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Charles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cứu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thay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áp</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2" name="TextBox 1" descr="n252 Fb Thu Huong Pham">
                <a:extLst>
                  <a:ext uri="{FF2B5EF4-FFF2-40B4-BE49-F238E27FC236}">
                    <a16:creationId xmlns:a16="http://schemas.microsoft.com/office/drawing/2014/main" id="{0062C2CE-29E0-4DCA-A43E-DF303BB1A521}"/>
                  </a:ext>
                </a:extLst>
              </p:cNvPr>
              <p:cNvSpPr txBox="1"/>
              <p:nvPr/>
            </p:nvSpPr>
            <p:spPr>
              <a:xfrm>
                <a:off x="4425008" y="3302463"/>
                <a:ext cx="3259521" cy="882229"/>
              </a:xfrm>
              <a:prstGeom prst="rect">
                <a:avLst/>
              </a:prstGeom>
              <a:solidFill>
                <a:schemeClr val="accent2">
                  <a:lumMod val="40000"/>
                  <a:lumOff val="6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m:rPr>
                              <m:sty m:val="p"/>
                            </m:rPr>
                            <a:rPr lang="en-US" sz="2800" b="0" i="0" smtClean="0">
                              <a:latin typeface="Cambria Math" panose="02040503050406030204" pitchFamily="18" charset="0"/>
                            </a:rPr>
                            <m:t>V</m:t>
                          </m:r>
                          <m:r>
                            <a:rPr lang="en-US" sz="2800" b="0" i="0" smtClean="0">
                              <a:latin typeface="Cambria Math" panose="02040503050406030204" pitchFamily="18" charset="0"/>
                            </a:rPr>
                            <m:t> − </m:t>
                          </m:r>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V</m:t>
                              </m:r>
                            </m:e>
                            <m:sub>
                              <m:r>
                                <a:rPr lang="en-US" sz="2800" b="0" i="0" smtClean="0">
                                  <a:latin typeface="Cambria Math" panose="02040503050406030204" pitchFamily="18" charset="0"/>
                                </a:rPr>
                                <m:t>0</m:t>
                              </m:r>
                            </m:sub>
                          </m:sSub>
                        </m:num>
                        <m:den>
                          <m:sSub>
                            <m:sSubPr>
                              <m:ctrlPr>
                                <a:rPr lang="en-US" sz="2800" i="1" smtClean="0">
                                  <a:latin typeface="Cambria Math" panose="02040503050406030204" pitchFamily="18" charset="0"/>
                                </a:rPr>
                              </m:ctrlPr>
                            </m:sSubPr>
                            <m:e>
                              <m:r>
                                <m:rPr>
                                  <m:sty m:val="p"/>
                                </m:rPr>
                                <a:rPr lang="en-US" sz="2800" b="0" i="0" smtClean="0">
                                  <a:latin typeface="Cambria Math" panose="02040503050406030204" pitchFamily="18" charset="0"/>
                                </a:rPr>
                                <m:t>V</m:t>
                              </m:r>
                            </m:e>
                            <m:sub>
                              <m:r>
                                <m:rPr>
                                  <m:sty m:val="p"/>
                                </m:rPr>
                                <a:rPr lang="en-US" sz="2800" b="0" i="0" smtClean="0">
                                  <a:latin typeface="Cambria Math" panose="02040503050406030204" pitchFamily="18" charset="0"/>
                                </a:rPr>
                                <m:t>o</m:t>
                              </m:r>
                            </m:sub>
                          </m:sSub>
                          <m:r>
                            <a:rPr lang="en-US" sz="2800" i="0" smtClean="0">
                              <a:latin typeface="Cambria Math" panose="02040503050406030204" pitchFamily="18" charset="0"/>
                              <a:ea typeface="Cambria Math" panose="02040503050406030204" pitchFamily="18" charset="0"/>
                            </a:rPr>
                            <m:t>∆</m:t>
                          </m:r>
                          <m:r>
                            <m:rPr>
                              <m:sty m:val="p"/>
                            </m:rPr>
                            <a:rPr lang="en-US" sz="2800" b="0" i="0" smtClean="0">
                              <a:latin typeface="Cambria Math" panose="02040503050406030204" pitchFamily="18" charset="0"/>
                              <a:ea typeface="Cambria Math" panose="02040503050406030204" pitchFamily="18" charset="0"/>
                            </a:rPr>
                            <m:t>t</m:t>
                          </m:r>
                        </m:den>
                      </m:f>
                      <m:r>
                        <a:rPr lang="en-US" sz="2800" b="0" i="0"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0" smtClean="0">
                              <a:latin typeface="Cambria Math" panose="02040503050406030204" pitchFamily="18" charset="0"/>
                            </a:rPr>
                            <m:t>1</m:t>
                          </m:r>
                        </m:num>
                        <m:den>
                          <m:r>
                            <a:rPr lang="en-US" sz="2800" b="0" i="0" smtClean="0">
                              <a:latin typeface="Cambria Math" panose="02040503050406030204" pitchFamily="18" charset="0"/>
                            </a:rPr>
                            <m:t>273</m:t>
                          </m:r>
                        </m:den>
                      </m:f>
                      <m:r>
                        <a:rPr lang="en-US" sz="2800" b="0" i="0" smtClean="0">
                          <a:latin typeface="Cambria Math" panose="02040503050406030204" pitchFamily="18" charset="0"/>
                        </a:rPr>
                        <m:t> </m:t>
                      </m:r>
                    </m:oMath>
                  </m:oMathPara>
                </a14:m>
                <a:endParaRPr lang="en-US" dirty="0"/>
              </a:p>
            </p:txBody>
          </p:sp>
        </mc:Choice>
        <mc:Fallback xmlns="">
          <p:sp>
            <p:nvSpPr>
              <p:cNvPr id="2" name="TextBox 1" descr="n252 Fb Thu Huong Pham">
                <a:extLst>
                  <a:ext uri="{FF2B5EF4-FFF2-40B4-BE49-F238E27FC236}">
                    <a16:creationId xmlns:a16="http://schemas.microsoft.com/office/drawing/2014/main" id="{0062C2CE-29E0-4DCA-A43E-DF303BB1A521}"/>
                  </a:ext>
                </a:extLst>
              </p:cNvPr>
              <p:cNvSpPr txBox="1">
                <a:spLocks noRot="1" noChangeAspect="1" noMove="1" noResize="1" noEditPoints="1" noAdjustHandles="1" noChangeArrowheads="1" noChangeShapeType="1" noTextEdit="1"/>
              </p:cNvSpPr>
              <p:nvPr/>
            </p:nvSpPr>
            <p:spPr>
              <a:xfrm>
                <a:off x="4425008" y="3302463"/>
                <a:ext cx="3259521" cy="88222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descr="n252 Fb Thu Huong Pham">
                <a:extLst>
                  <a:ext uri="{FF2B5EF4-FFF2-40B4-BE49-F238E27FC236}">
                    <a16:creationId xmlns:a16="http://schemas.microsoft.com/office/drawing/2014/main" id="{3B9078E1-2CE1-42AD-BF06-9CD520E19B90}"/>
                  </a:ext>
                </a:extLst>
              </p:cNvPr>
              <p:cNvSpPr txBox="1"/>
              <p:nvPr/>
            </p:nvSpPr>
            <p:spPr>
              <a:xfrm>
                <a:off x="882867" y="4405409"/>
                <a:ext cx="8276897" cy="790216"/>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Nếu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hiệu</a:t>
                </a:r>
                <a:r>
                  <a:rPr lang="en-US" sz="3200" dirty="0">
                    <a:latin typeface="Cambria" panose="02040503050406030204" pitchFamily="18" charset="0"/>
                    <a:ea typeface="Cambria" panose="02040503050406030204" pitchFamily="18" charset="0"/>
                  </a:rPr>
                  <a:t> </a:t>
                </a:r>
                <a:r>
                  <a:rPr lang="el-GR" sz="3200" dirty="0">
                    <a:latin typeface="Cambria" panose="02040503050406030204" pitchFamily="18" charset="0"/>
                    <a:ea typeface="Cambria" panose="02040503050406030204" pitchFamily="18" charset="0"/>
                  </a:rPr>
                  <a:t>α</a:t>
                </a:r>
                <a:r>
                  <a:rPr lang="en-US" sz="3200" dirty="0">
                    <a:latin typeface="Cambria" panose="02040503050406030204" pitchFamily="18" charset="0"/>
                    <a:ea typeface="Cambria" panose="02040503050406030204" pitchFamily="18" charset="0"/>
                  </a:rPr>
                  <a:t> = </a:t>
                </a: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273</m:t>
                        </m:r>
                      </m:den>
                    </m:f>
                  </m:oMath>
                </a14:m>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thì</a:t>
                </a:r>
                <a:r>
                  <a:rPr lang="en-US" sz="3200" dirty="0">
                    <a:latin typeface="Cambria" panose="02040503050406030204" pitchFamily="18" charset="0"/>
                    <a:ea typeface="Cambria" panose="02040503050406030204" pitchFamily="18" charset="0"/>
                  </a:rPr>
                  <a:t>: </a:t>
                </a:r>
              </a:p>
            </p:txBody>
          </p:sp>
        </mc:Choice>
        <mc:Fallback xmlns="">
          <p:sp>
            <p:nvSpPr>
              <p:cNvPr id="3" name="TextBox 2" descr="n252 Fb Thu Huong Pham">
                <a:extLst>
                  <a:ext uri="{FF2B5EF4-FFF2-40B4-BE49-F238E27FC236}">
                    <a16:creationId xmlns:a16="http://schemas.microsoft.com/office/drawing/2014/main" id="{3B9078E1-2CE1-42AD-BF06-9CD520E19B90}"/>
                  </a:ext>
                </a:extLst>
              </p:cNvPr>
              <p:cNvSpPr txBox="1">
                <a:spLocks noRot="1" noChangeAspect="1" noMove="1" noResize="1" noEditPoints="1" noAdjustHandles="1" noChangeArrowheads="1" noChangeShapeType="1" noTextEdit="1"/>
              </p:cNvSpPr>
              <p:nvPr/>
            </p:nvSpPr>
            <p:spPr>
              <a:xfrm>
                <a:off x="882867" y="4405409"/>
                <a:ext cx="8276897" cy="790216"/>
              </a:xfrm>
              <a:prstGeom prst="rect">
                <a:avLst/>
              </a:prstGeom>
              <a:blipFill>
                <a:blip r:embed="rId3"/>
                <a:stretch>
                  <a:fillRect l="-1915" b="-10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n252 Fb Thu Huong Pham">
                <a:extLst>
                  <a:ext uri="{FF2B5EF4-FFF2-40B4-BE49-F238E27FC236}">
                    <a16:creationId xmlns:a16="http://schemas.microsoft.com/office/drawing/2014/main" id="{BBD5CD74-9058-421A-905A-B895F89BFEBF}"/>
                  </a:ext>
                </a:extLst>
              </p:cNvPr>
              <p:cNvSpPr txBox="1"/>
              <p:nvPr/>
            </p:nvSpPr>
            <p:spPr>
              <a:xfrm>
                <a:off x="4425008" y="5416342"/>
                <a:ext cx="3259521" cy="584775"/>
              </a:xfrm>
              <a:prstGeom prst="rect">
                <a:avLst/>
              </a:prstGeom>
              <a:solidFill>
                <a:schemeClr val="accent2">
                  <a:lumMod val="40000"/>
                  <a:lumOff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rPr>
                        <m:t>V</m:t>
                      </m:r>
                      <m:r>
                        <a:rPr lang="en-US" sz="3200" b="0" i="0" smtClean="0">
                          <a:latin typeface="Cambria Math" panose="02040503050406030204" pitchFamily="18" charset="0"/>
                        </a:rPr>
                        <m:t>= </m:t>
                      </m:r>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V</m:t>
                          </m:r>
                        </m:e>
                        <m:sub>
                          <m:r>
                            <m:rPr>
                              <m:sty m:val="p"/>
                            </m:rPr>
                            <a:rPr lang="en-US" sz="3200" b="0" i="0" smtClean="0">
                              <a:latin typeface="Cambria Math" panose="02040503050406030204" pitchFamily="18" charset="0"/>
                            </a:rPr>
                            <m:t>o</m:t>
                          </m:r>
                        </m:sub>
                      </m:sSub>
                      <m:r>
                        <a:rPr lang="en-US" sz="3200" b="0" i="0" smtClean="0">
                          <a:latin typeface="Cambria Math" panose="02040503050406030204" pitchFamily="18" charset="0"/>
                        </a:rPr>
                        <m:t>(1+</m:t>
                      </m:r>
                      <m:r>
                        <m:rPr>
                          <m:sty m:val="p"/>
                        </m:rPr>
                        <a:rPr lang="en-US" sz="3200" b="0" i="0" smtClean="0">
                          <a:latin typeface="Cambria Math" panose="02040503050406030204" pitchFamily="18" charset="0"/>
                          <a:ea typeface="Cambria Math" panose="02040503050406030204" pitchFamily="18" charset="0"/>
                        </a:rPr>
                        <m:t>α</m:t>
                      </m:r>
                      <m:r>
                        <a:rPr lang="en-US" sz="3200" b="0" i="0" smtClean="0">
                          <a:latin typeface="Cambria Math" panose="02040503050406030204" pitchFamily="18" charset="0"/>
                          <a:ea typeface="Cambria Math" panose="02040503050406030204" pitchFamily="18" charset="0"/>
                        </a:rPr>
                        <m:t>∆</m:t>
                      </m:r>
                      <m:r>
                        <m:rPr>
                          <m:sty m:val="p"/>
                        </m:rPr>
                        <a:rPr lang="en-US" sz="3200" b="0" i="0" smtClean="0">
                          <a:latin typeface="Cambria Math" panose="02040503050406030204" pitchFamily="18" charset="0"/>
                          <a:ea typeface="Cambria Math" panose="02040503050406030204" pitchFamily="18" charset="0"/>
                        </a:rPr>
                        <m:t>t</m:t>
                      </m:r>
                      <m:r>
                        <a:rPr lang="en-US" sz="3200" b="0" i="0"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17" name="TextBox 16" descr="n252 Fb Thu Huong Pham">
                <a:extLst>
                  <a:ext uri="{FF2B5EF4-FFF2-40B4-BE49-F238E27FC236}">
                    <a16:creationId xmlns:a16="http://schemas.microsoft.com/office/drawing/2014/main" id="{BBD5CD74-9058-421A-905A-B895F89BFEBF}"/>
                  </a:ext>
                </a:extLst>
              </p:cNvPr>
              <p:cNvSpPr txBox="1">
                <a:spLocks noRot="1" noChangeAspect="1" noMove="1" noResize="1" noEditPoints="1" noAdjustHandles="1" noChangeArrowheads="1" noChangeShapeType="1" noTextEdit="1"/>
              </p:cNvSpPr>
              <p:nvPr/>
            </p:nvSpPr>
            <p:spPr>
              <a:xfrm>
                <a:off x="4425008" y="5416342"/>
                <a:ext cx="3259521"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n252 Fb Thu Huong Pham">
                <a:extLst>
                  <a:ext uri="{FF2B5EF4-FFF2-40B4-BE49-F238E27FC236}">
                    <a16:creationId xmlns:a16="http://schemas.microsoft.com/office/drawing/2014/main" id="{DD9EB3B9-F743-4420-B580-6023B3F554AE}"/>
                  </a:ext>
                </a:extLst>
              </p:cNvPr>
              <p:cNvSpPr txBox="1"/>
              <p:nvPr/>
            </p:nvSpPr>
            <p:spPr>
              <a:xfrm>
                <a:off x="7999685" y="3483766"/>
                <a:ext cx="4138449" cy="1596078"/>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t>
                </a:r>
                <a:r>
                  <a:rPr lang="en-US" sz="2400" dirty="0" err="1">
                    <a:latin typeface="Cambria" panose="02040503050406030204" pitchFamily="18" charset="0"/>
                    <a:ea typeface="Cambria" panose="02040503050406030204" pitchFamily="18" charset="0"/>
                  </a:rPr>
                  <a: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14:m>
                  <m:oMath xmlns:m="http://schemas.openxmlformats.org/officeDocument/2006/math">
                    <m:sSub>
                      <m:sSubPr>
                        <m:ctrlPr>
                          <a:rPr lang="en-US" sz="2400" i="1" smtClean="0">
                            <a:latin typeface="Cambria Math" panose="02040503050406030204" pitchFamily="18" charset="0"/>
                            <a:ea typeface="Cambria" panose="02040503050406030204" pitchFamily="18" charset="0"/>
                          </a:rPr>
                        </m:ctrlPr>
                      </m:sSubPr>
                      <m:e>
                        <m:r>
                          <m:rPr>
                            <m:sty m:val="p"/>
                          </m:rPr>
                          <a:rPr lang="en-US" sz="2400" b="0" i="0" smtClean="0">
                            <a:latin typeface="Cambria Math" panose="02040503050406030204" pitchFamily="18" charset="0"/>
                            <a:ea typeface="Cambria" panose="02040503050406030204" pitchFamily="18" charset="0"/>
                          </a:rPr>
                          <m:t>V</m:t>
                        </m:r>
                      </m:e>
                      <m:sub>
                        <m:r>
                          <m:rPr>
                            <m:sty m:val="p"/>
                          </m:rPr>
                          <a:rPr lang="en-US" sz="2400" b="0" i="0" smtClean="0">
                            <a:latin typeface="Cambria Math" panose="02040503050406030204" pitchFamily="18" charset="0"/>
                            <a:ea typeface="Cambria" panose="02040503050406030204" pitchFamily="18" charset="0"/>
                          </a:rPr>
                          <m:t>o</m:t>
                        </m:r>
                      </m:sub>
                    </m:sSub>
                    <m:r>
                      <a:rPr lang="en-US" sz="2400" b="0" i="1" smtClean="0">
                        <a:latin typeface="Cambria Math" panose="02040503050406030204" pitchFamily="18" charset="0"/>
                        <a:ea typeface="Cambria" panose="02040503050406030204" pitchFamily="18" charset="0"/>
                      </a:rPr>
                      <m:t>:</m:t>
                    </m:r>
                  </m:oMath>
                </a14:m>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14:m>
                  <m:oMath xmlns:m="http://schemas.openxmlformats.org/officeDocument/2006/math">
                    <m:sSup>
                      <m:sSupPr>
                        <m:ctrlPr>
                          <a:rPr lang="en-US" sz="2400" i="1" dirty="0" smtClean="0">
                            <a:latin typeface="Cambria Math" panose="02040503050406030204" pitchFamily="18" charset="0"/>
                            <a:ea typeface="Cambria" panose="02040503050406030204" pitchFamily="18" charset="0"/>
                          </a:rPr>
                        </m:ctrlPr>
                      </m:sSupPr>
                      <m:e>
                        <m:r>
                          <a:rPr lang="en-US" sz="2400" b="0" i="1" dirty="0" smtClean="0">
                            <a:latin typeface="Cambria Math" panose="02040503050406030204" pitchFamily="18" charset="0"/>
                            <a:ea typeface="Cambria" panose="02040503050406030204" pitchFamily="18" charset="0"/>
                          </a:rPr>
                          <m:t>0</m:t>
                        </m:r>
                      </m:e>
                      <m:sup>
                        <m:r>
                          <a:rPr lang="en-US" sz="2400" b="0" i="1" dirty="0" smtClean="0">
                            <a:latin typeface="Cambria Math" panose="02040503050406030204" pitchFamily="18" charset="0"/>
                            <a:ea typeface="Cambria" panose="02040503050406030204" pitchFamily="18" charset="0"/>
                          </a:rPr>
                          <m:t>𝑜</m:t>
                        </m:r>
                      </m:sup>
                    </m:sSup>
                  </m:oMath>
                </a14:m>
                <a:r>
                  <a:rPr lang="en-US" sz="2400" dirty="0">
                    <a:latin typeface="Cambria" panose="02040503050406030204" pitchFamily="18" charset="0"/>
                    <a:ea typeface="Cambria" panose="02040503050406030204" pitchFamily="18" charset="0"/>
                  </a:rPr>
                  <a:t>C</a:t>
                </a:r>
              </a:p>
              <a:p>
                <a:r>
                  <a:rPr lang="en-US" sz="2400" dirty="0">
                    <a:latin typeface="Cambria" panose="02040503050406030204" pitchFamily="18" charset="0"/>
                    <a:ea typeface="Cambria" panose="02040503050406030204" pitchFamily="18" charset="0"/>
                  </a:rPr>
                  <a:t>V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14:m>
                  <m:oMath xmlns:m="http://schemas.openxmlformats.org/officeDocument/2006/math">
                    <m:sSup>
                      <m:sSupPr>
                        <m:ctrlPr>
                          <a:rPr lang="en-US" sz="2400" i="1" dirty="0" smtClean="0">
                            <a:latin typeface="Cambria Math" panose="02040503050406030204" pitchFamily="18" charset="0"/>
                            <a:ea typeface="Cambria" panose="02040503050406030204" pitchFamily="18" charset="0"/>
                          </a:rPr>
                        </m:ctrlPr>
                      </m:sSupPr>
                      <m:e>
                        <m:r>
                          <a:rPr lang="en-US" sz="2400" b="0" i="1" dirty="0" smtClean="0">
                            <a:latin typeface="Cambria Math" panose="02040503050406030204" pitchFamily="18" charset="0"/>
                            <a:ea typeface="Cambria" panose="02040503050406030204" pitchFamily="18" charset="0"/>
                          </a:rPr>
                          <m:t>𝑡</m:t>
                        </m:r>
                      </m:e>
                      <m:sup>
                        <m:r>
                          <a:rPr lang="en-US" sz="2400" b="0" i="1" dirty="0" smtClean="0">
                            <a:latin typeface="Cambria Math" panose="02040503050406030204" pitchFamily="18" charset="0"/>
                            <a:ea typeface="Cambria" panose="02040503050406030204" pitchFamily="18" charset="0"/>
                          </a:rPr>
                          <m:t>𝑜</m:t>
                        </m:r>
                      </m:sup>
                    </m:sSup>
                  </m:oMath>
                </a14:m>
                <a:r>
                  <a:rPr lang="en-US" sz="2400" dirty="0">
                    <a:latin typeface="Cambria" panose="02040503050406030204" pitchFamily="18" charset="0"/>
                    <a:ea typeface="Cambria" panose="02040503050406030204" pitchFamily="18" charset="0"/>
                  </a:rPr>
                  <a:t>C</a:t>
                </a:r>
              </a:p>
              <a:p>
                <a:r>
                  <a:rPr lang="en-US" sz="2400" dirty="0">
                    <a:latin typeface="Cambria" panose="02040503050406030204" pitchFamily="18" charset="0"/>
                    <a:ea typeface="Cambria" panose="02040503050406030204" pitchFamily="18" charset="0"/>
                  </a:rPr>
                  <a:t>∆t: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p>
            </p:txBody>
          </p:sp>
        </mc:Choice>
        <mc:Fallback xmlns="">
          <p:sp>
            <p:nvSpPr>
              <p:cNvPr id="18" name="TextBox 17" descr="n252 Fb Thu Huong Pham">
                <a:extLst>
                  <a:ext uri="{FF2B5EF4-FFF2-40B4-BE49-F238E27FC236}">
                    <a16:creationId xmlns:a16="http://schemas.microsoft.com/office/drawing/2014/main" id="{DD9EB3B9-F743-4420-B580-6023B3F554AE}"/>
                  </a:ext>
                </a:extLst>
              </p:cNvPr>
              <p:cNvSpPr txBox="1">
                <a:spLocks noRot="1" noChangeAspect="1" noMove="1" noResize="1" noEditPoints="1" noAdjustHandles="1" noChangeArrowheads="1" noChangeShapeType="1" noTextEdit="1"/>
              </p:cNvSpPr>
              <p:nvPr/>
            </p:nvSpPr>
            <p:spPr>
              <a:xfrm>
                <a:off x="7999685" y="3483766"/>
                <a:ext cx="4138449" cy="1596078"/>
              </a:xfrm>
              <a:prstGeom prst="rect">
                <a:avLst/>
              </a:prstGeom>
              <a:blipFill>
                <a:blip r:embed="rId5"/>
                <a:stretch>
                  <a:fillRect l="-2209" t="-3053" r="-1473" b="-6107"/>
                </a:stretch>
              </a:blipFill>
            </p:spPr>
            <p:txBody>
              <a:bodyPr/>
              <a:lstStyle/>
              <a:p>
                <a:r>
                  <a:rPr lang="en-US">
                    <a:noFill/>
                  </a:rPr>
                  <a:t> </a:t>
                </a:r>
              </a:p>
            </p:txBody>
          </p:sp>
        </mc:Fallback>
      </mc:AlternateContent>
    </p:spTree>
    <p:extLst>
      <p:ext uri="{BB962C8B-B14F-4D97-AF65-F5344CB8AC3E}">
        <p14:creationId xmlns:p14="http://schemas.microsoft.com/office/powerpoint/2010/main" val="3509560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descr="n252 Fb Thu Huong Pham">
            <a:extLst>
              <a:ext uri="{FF2B5EF4-FFF2-40B4-BE49-F238E27FC236}">
                <a16:creationId xmlns:a16="http://schemas.microsoft.com/office/drawing/2014/main" id="{E50C0A14-CA60-4835-B25E-EF55AC86B628}"/>
              </a:ext>
            </a:extLst>
          </p:cNvPr>
          <p:cNvSpPr txBox="1"/>
          <p:nvPr/>
        </p:nvSpPr>
        <p:spPr>
          <a:xfrm>
            <a:off x="3648589" y="0"/>
            <a:ext cx="5449811" cy="769441"/>
          </a:xfrm>
          <a:prstGeom prst="rect">
            <a:avLst/>
          </a:prstGeom>
          <a:noFill/>
        </p:spPr>
        <p:txBody>
          <a:bodyPr wrap="square" rtlCol="0">
            <a:spAutoFit/>
          </a:bodyPr>
          <a:lstStyle/>
          <a:p>
            <a:pPr algn="ctr"/>
            <a:r>
              <a:rPr lang="en-US" altLang="ko-KR" sz="4400" b="1" dirty="0">
                <a:solidFill>
                  <a:srgbClr val="FF0000"/>
                </a:solidFill>
                <a:latin typeface="Cambria" panose="02040503050406030204" pitchFamily="18" charset="0"/>
                <a:ea typeface="Cambria" panose="02040503050406030204" pitchFamily="18" charset="0"/>
                <a:cs typeface="Arial" panose="020B0604020202020204" pitchFamily="34" charset="0"/>
              </a:rPr>
              <a:t>THẢO LUẬN NHÓM</a:t>
            </a:r>
          </a:p>
        </p:txBody>
      </p:sp>
      <mc:AlternateContent xmlns:mc="http://schemas.openxmlformats.org/markup-compatibility/2006" xmlns:a14="http://schemas.microsoft.com/office/drawing/2010/main">
        <mc:Choice Requires="a14">
          <p:sp>
            <p:nvSpPr>
              <p:cNvPr id="35" name="TextBox 34" descr="n252 Fb Thu Huong Pham">
                <a:extLst>
                  <a:ext uri="{FF2B5EF4-FFF2-40B4-BE49-F238E27FC236}">
                    <a16:creationId xmlns:a16="http://schemas.microsoft.com/office/drawing/2014/main" id="{856691B3-4A7F-4425-9ACD-CE1393257369}"/>
                  </a:ext>
                </a:extLst>
              </p:cNvPr>
              <p:cNvSpPr txBox="1"/>
              <p:nvPr/>
            </p:nvSpPr>
            <p:spPr>
              <a:xfrm>
                <a:off x="204951" y="882869"/>
                <a:ext cx="8073642" cy="5570307"/>
              </a:xfrm>
              <a:prstGeom prst="rect">
                <a:avLst/>
              </a:prstGeom>
              <a:solidFill>
                <a:schemeClr val="accent6">
                  <a:lumMod val="20000"/>
                  <a:lumOff val="80000"/>
                </a:schemeClr>
              </a:solidFill>
            </p:spPr>
            <p:txBody>
              <a:bodyPr wrap="square" rtlCol="0">
                <a:spAutoFit/>
              </a:bodyPr>
              <a:lstStyle>
                <a:defPPr>
                  <a:defRPr lang="ko-KR"/>
                </a:defPPr>
                <a:lvl1pPr>
                  <a:defRPr sz="1100"/>
                </a:lvl1pPr>
              </a:lstStyle>
              <a:p>
                <a:pPr marL="285750" indent="-285750">
                  <a:buFontTx/>
                  <a:buChar char="-"/>
                </a:pPr>
                <a:r>
                  <a:rPr lang="en-US" altLang="ko-KR" sz="3000" dirty="0">
                    <a:latin typeface="Cambria" panose="02040503050406030204" pitchFamily="18" charset="0"/>
                    <a:ea typeface="Cambria" panose="02040503050406030204" pitchFamily="18" charset="0"/>
                  </a:rPr>
                  <a:t>Cả </a:t>
                </a:r>
                <a:r>
                  <a:rPr lang="en-US" altLang="ko-KR" sz="3000" dirty="0" err="1">
                    <a:latin typeface="Cambria" panose="02040503050406030204" pitchFamily="18" charset="0"/>
                    <a:ea typeface="Cambria" panose="02040503050406030204" pitchFamily="18" charset="0"/>
                  </a:rPr>
                  <a:t>lớp</a:t>
                </a:r>
                <a:r>
                  <a:rPr lang="en-US" altLang="ko-KR" sz="3000" dirty="0">
                    <a:latin typeface="Cambria" panose="02040503050406030204" pitchFamily="18" charset="0"/>
                    <a:ea typeface="Cambria" panose="02040503050406030204" pitchFamily="18" charset="0"/>
                  </a:rPr>
                  <a:t> chia </a:t>
                </a:r>
                <a:r>
                  <a:rPr lang="en-US" altLang="ko-KR" sz="3000" dirty="0" err="1">
                    <a:latin typeface="Cambria" panose="02040503050406030204" pitchFamily="18" charset="0"/>
                    <a:ea typeface="Cambria" panose="02040503050406030204" pitchFamily="18" charset="0"/>
                  </a:rPr>
                  <a:t>thành</a:t>
                </a:r>
                <a:r>
                  <a:rPr lang="en-US" altLang="ko-KR" sz="3000" dirty="0">
                    <a:latin typeface="Cambria" panose="02040503050406030204" pitchFamily="18" charset="0"/>
                    <a:ea typeface="Cambria" panose="02040503050406030204" pitchFamily="18" charset="0"/>
                  </a:rPr>
                  <a:t> 4 </a:t>
                </a:r>
                <a:r>
                  <a:rPr lang="en-US" altLang="ko-KR" sz="3000" dirty="0" err="1">
                    <a:latin typeface="Cambria" panose="02040503050406030204" pitchFamily="18" charset="0"/>
                    <a:ea typeface="Cambria" panose="02040503050406030204" pitchFamily="18" charset="0"/>
                  </a:rPr>
                  <a:t>nhóm</a:t>
                </a:r>
                <a:endParaRPr lang="en-US" altLang="ko-KR" sz="3000" dirty="0">
                  <a:latin typeface="Cambria" panose="02040503050406030204" pitchFamily="18" charset="0"/>
                  <a:ea typeface="Cambria" panose="02040503050406030204" pitchFamily="18" charset="0"/>
                </a:endParaRPr>
              </a:p>
              <a:p>
                <a:pPr marL="285750" indent="-285750">
                  <a:buFontTx/>
                  <a:buChar char="-"/>
                </a:pPr>
                <a:r>
                  <a:rPr lang="en-US" altLang="ko-KR" sz="3000" dirty="0" err="1">
                    <a:latin typeface="Cambria" panose="02040503050406030204" pitchFamily="18" charset="0"/>
                    <a:ea typeface="Cambria" panose="02040503050406030204" pitchFamily="18" charset="0"/>
                  </a:rPr>
                  <a:t>Các</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nhóm</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thảo</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luận</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trong</a:t>
                </a:r>
                <a:r>
                  <a:rPr lang="en-US" altLang="ko-KR" sz="3000" dirty="0">
                    <a:latin typeface="Cambria" panose="02040503050406030204" pitchFamily="18" charset="0"/>
                    <a:ea typeface="Cambria" panose="02040503050406030204" pitchFamily="18" charset="0"/>
                  </a:rPr>
                  <a:t> 5 </a:t>
                </a:r>
                <a:r>
                  <a:rPr lang="en-US" altLang="ko-KR" sz="3000" dirty="0" err="1">
                    <a:latin typeface="Cambria" panose="02040503050406030204" pitchFamily="18" charset="0"/>
                    <a:ea typeface="Cambria" panose="02040503050406030204" pitchFamily="18" charset="0"/>
                  </a:rPr>
                  <a:t>phút</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và</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trả</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lời</a:t>
                </a:r>
                <a:r>
                  <a:rPr lang="en-US" altLang="ko-KR" sz="3000" dirty="0">
                    <a:latin typeface="Cambria" panose="02040503050406030204" pitchFamily="18" charset="0"/>
                    <a:ea typeface="Cambria" panose="02040503050406030204" pitchFamily="18" charset="0"/>
                  </a:rPr>
                  <a:t> 2 </a:t>
                </a:r>
                <a:r>
                  <a:rPr lang="en-US" altLang="ko-KR" sz="3000" dirty="0" err="1">
                    <a:latin typeface="Cambria" panose="02040503050406030204" pitchFamily="18" charset="0"/>
                    <a:ea typeface="Cambria" panose="02040503050406030204" pitchFamily="18" charset="0"/>
                  </a:rPr>
                  <a:t>câu</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hỏi</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sau</a:t>
                </a:r>
                <a:r>
                  <a:rPr lang="en-US" altLang="ko-KR" sz="3000" dirty="0">
                    <a:latin typeface="Cambria" panose="02040503050406030204" pitchFamily="18" charset="0"/>
                    <a:ea typeface="Cambria" panose="02040503050406030204" pitchFamily="18" charset="0"/>
                  </a:rPr>
                  <a:t>:</a:t>
                </a:r>
              </a:p>
              <a:p>
                <a:r>
                  <a:rPr lang="en-US" altLang="ko-KR" sz="3000" b="1" dirty="0" err="1">
                    <a:latin typeface="Cambria" panose="02040503050406030204" pitchFamily="18" charset="0"/>
                    <a:ea typeface="Cambria" panose="02040503050406030204" pitchFamily="18" charset="0"/>
                  </a:rPr>
                  <a:t>Câu</a:t>
                </a:r>
                <a:r>
                  <a:rPr lang="en-US" altLang="ko-KR" sz="3000" b="1" dirty="0">
                    <a:latin typeface="Cambria" panose="02040503050406030204" pitchFamily="18" charset="0"/>
                    <a:ea typeface="Cambria" panose="02040503050406030204" pitchFamily="18" charset="0"/>
                  </a:rPr>
                  <a:t> 1: </a:t>
                </a:r>
                <a:r>
                  <a:rPr lang="en-US" altLang="ko-KR" sz="3000" err="1">
                    <a:latin typeface="Cambria" panose="02040503050406030204" pitchFamily="18" charset="0"/>
                    <a:ea typeface="Cambria" panose="02040503050406030204" pitchFamily="18" charset="0"/>
                  </a:rPr>
                  <a:t>Hãy</a:t>
                </a:r>
                <a:r>
                  <a:rPr lang="en-US" altLang="ko-KR" sz="3000">
                    <a:latin typeface="Cambria" panose="02040503050406030204" pitchFamily="18" charset="0"/>
                    <a:ea typeface="Cambria" panose="02040503050406030204" pitchFamily="18" charset="0"/>
                  </a:rPr>
                  <a:t> giải </a:t>
                </a:r>
                <a:r>
                  <a:rPr lang="en-US" altLang="ko-KR" sz="3000" dirty="0" err="1">
                    <a:latin typeface="Cambria" panose="02040503050406030204" pitchFamily="18" charset="0"/>
                    <a:ea typeface="Cambria" panose="02040503050406030204" pitchFamily="18" charset="0"/>
                  </a:rPr>
                  <a:t>thích</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cách</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vẽ</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đồ</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thị</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của</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hàm</a:t>
                </a:r>
                <a:r>
                  <a:rPr lang="en-US" altLang="ko-KR" sz="3000" dirty="0">
                    <a:latin typeface="Cambria" panose="02040503050406030204" pitchFamily="18" charset="0"/>
                    <a:ea typeface="Cambria" panose="02040503050406030204" pitchFamily="18" charset="0"/>
                  </a:rPr>
                  <a:t>: </a:t>
                </a:r>
                <a:endParaRPr lang="en-US" sz="3000" b="0" i="0" dirty="0">
                  <a:latin typeface="Cambria Math" panose="02040503050406030204" pitchFamily="18" charset="0"/>
                </a:endParaRPr>
              </a:p>
              <a:p>
                <a:pPr algn="ctr"/>
                <a14:m>
                  <m:oMath xmlns:m="http://schemas.openxmlformats.org/officeDocument/2006/math">
                    <m:r>
                      <a:rPr lang="en-US" sz="3000" b="1" i="0" smtClean="0">
                        <a:solidFill>
                          <a:srgbClr val="FF0000"/>
                        </a:solidFill>
                        <a:latin typeface="Cambria Math" panose="02040503050406030204" pitchFamily="18" charset="0"/>
                      </a:rPr>
                      <m:t>𝐕</m:t>
                    </m:r>
                    <m:r>
                      <a:rPr lang="en-US" sz="3000" b="1" i="0" smtClean="0">
                        <a:solidFill>
                          <a:srgbClr val="FF0000"/>
                        </a:solidFill>
                        <a:latin typeface="Cambria Math" panose="02040503050406030204" pitchFamily="18" charset="0"/>
                      </a:rPr>
                      <m:t>= </m:t>
                    </m:r>
                    <m:sSub>
                      <m:sSubPr>
                        <m:ctrlPr>
                          <a:rPr lang="en-US" sz="3000" b="1" i="1" smtClean="0">
                            <a:solidFill>
                              <a:srgbClr val="FF0000"/>
                            </a:solidFill>
                            <a:latin typeface="Cambria Math" panose="02040503050406030204" pitchFamily="18" charset="0"/>
                          </a:rPr>
                        </m:ctrlPr>
                      </m:sSubPr>
                      <m:e>
                        <m:r>
                          <a:rPr lang="en-US" sz="3000" b="1" i="0" smtClean="0">
                            <a:solidFill>
                              <a:srgbClr val="FF0000"/>
                            </a:solidFill>
                            <a:latin typeface="Cambria Math" panose="02040503050406030204" pitchFamily="18" charset="0"/>
                          </a:rPr>
                          <m:t>𝐕</m:t>
                        </m:r>
                      </m:e>
                      <m:sub>
                        <m:r>
                          <a:rPr lang="en-US" sz="3000" b="1" i="0" smtClean="0">
                            <a:solidFill>
                              <a:srgbClr val="FF0000"/>
                            </a:solidFill>
                            <a:latin typeface="Cambria Math" panose="02040503050406030204" pitchFamily="18" charset="0"/>
                          </a:rPr>
                          <m:t>𝐨</m:t>
                        </m:r>
                      </m:sub>
                    </m:sSub>
                    <m:r>
                      <a:rPr lang="en-US" sz="3000" b="1" i="0" smtClean="0">
                        <a:solidFill>
                          <a:srgbClr val="FF0000"/>
                        </a:solidFill>
                        <a:latin typeface="Cambria Math" panose="02040503050406030204" pitchFamily="18" charset="0"/>
                      </a:rPr>
                      <m:t>(</m:t>
                    </m:r>
                    <m:r>
                      <a:rPr lang="en-US" sz="3000" b="1" i="0" smtClean="0">
                        <a:solidFill>
                          <a:srgbClr val="FF0000"/>
                        </a:solidFill>
                        <a:latin typeface="Cambria Math" panose="02040503050406030204" pitchFamily="18" charset="0"/>
                      </a:rPr>
                      <m:t>𝟏</m:t>
                    </m:r>
                    <m:r>
                      <a:rPr lang="en-US" sz="3000" b="1" i="0" smtClean="0">
                        <a:solidFill>
                          <a:srgbClr val="FF0000"/>
                        </a:solidFill>
                        <a:latin typeface="Cambria Math" panose="02040503050406030204" pitchFamily="18" charset="0"/>
                      </a:rPr>
                      <m:t>+</m:t>
                    </m:r>
                    <m:r>
                      <a:rPr lang="en-US" sz="3000" b="1" i="0" smtClean="0">
                        <a:solidFill>
                          <a:srgbClr val="FF0000"/>
                        </a:solidFill>
                        <a:latin typeface="Cambria Math" panose="02040503050406030204" pitchFamily="18" charset="0"/>
                        <a:ea typeface="Cambria Math" panose="02040503050406030204" pitchFamily="18" charset="0"/>
                      </a:rPr>
                      <m:t>𝛂</m:t>
                    </m:r>
                    <m:r>
                      <a:rPr lang="en-US" sz="3000" b="1" i="0" smtClean="0">
                        <a:solidFill>
                          <a:srgbClr val="FF0000"/>
                        </a:solidFill>
                        <a:latin typeface="Cambria Math" panose="02040503050406030204" pitchFamily="18" charset="0"/>
                        <a:ea typeface="Cambria Math" panose="02040503050406030204" pitchFamily="18" charset="0"/>
                      </a:rPr>
                      <m:t>∆</m:t>
                    </m:r>
                    <m:r>
                      <a:rPr lang="en-US" sz="3000" b="1" i="0" smtClean="0">
                        <a:solidFill>
                          <a:srgbClr val="FF0000"/>
                        </a:solidFill>
                        <a:latin typeface="Cambria Math" panose="02040503050406030204" pitchFamily="18" charset="0"/>
                        <a:ea typeface="Cambria Math" panose="02040503050406030204" pitchFamily="18" charset="0"/>
                      </a:rPr>
                      <m:t>𝐭</m:t>
                    </m:r>
                    <m:r>
                      <a:rPr lang="en-US" sz="3000" b="1" i="0" smtClean="0">
                        <a:solidFill>
                          <a:srgbClr val="FF0000"/>
                        </a:solidFill>
                        <a:latin typeface="Cambria Math" panose="02040503050406030204" pitchFamily="18" charset="0"/>
                        <a:ea typeface="Cambria Math" panose="02040503050406030204" pitchFamily="18" charset="0"/>
                      </a:rPr>
                      <m:t>)</m:t>
                    </m:r>
                  </m:oMath>
                </a14:m>
                <a:r>
                  <a:rPr lang="en-US" altLang="ko-KR" sz="3000" b="1" dirty="0">
                    <a:solidFill>
                      <a:srgbClr val="FF0000"/>
                    </a:solidFill>
                  </a:rPr>
                  <a:t> </a:t>
                </a:r>
                <a:r>
                  <a:rPr lang="en-US" altLang="ko-KR" sz="3000" dirty="0" err="1">
                    <a:latin typeface="Cambria" panose="02040503050406030204" pitchFamily="18" charset="0"/>
                    <a:ea typeface="Cambria" panose="02040503050406030204" pitchFamily="18" charset="0"/>
                  </a:rPr>
                  <a:t>trong</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hình</a:t>
                </a:r>
                <a:r>
                  <a:rPr lang="en-US" altLang="ko-KR" sz="3000" dirty="0">
                    <a:latin typeface="Cambria" panose="02040503050406030204" pitchFamily="18" charset="0"/>
                    <a:ea typeface="Cambria" panose="02040503050406030204" pitchFamily="18" charset="0"/>
                  </a:rPr>
                  <a:t> 10.1a</a:t>
                </a:r>
              </a:p>
              <a:p>
                <a:pPr algn="just"/>
                <a:r>
                  <a:rPr lang="en-US" altLang="ko-KR" sz="3000" b="1" dirty="0" err="1">
                    <a:latin typeface="Cambria" panose="02040503050406030204" pitchFamily="18" charset="0"/>
                    <a:ea typeface="Cambria" panose="02040503050406030204" pitchFamily="18" charset="0"/>
                  </a:rPr>
                  <a:t>Câu</a:t>
                </a:r>
                <a:r>
                  <a:rPr lang="en-US" altLang="ko-KR" sz="3000" b="1" dirty="0">
                    <a:latin typeface="Cambria" panose="02040503050406030204" pitchFamily="18" charset="0"/>
                    <a:ea typeface="Cambria" panose="02040503050406030204" pitchFamily="18" charset="0"/>
                  </a:rPr>
                  <a:t> 2: </a:t>
                </a:r>
                <a:r>
                  <a:rPr lang="en-US" altLang="ko-KR" sz="3000" dirty="0" err="1">
                    <a:latin typeface="Cambria" panose="02040503050406030204" pitchFamily="18" charset="0"/>
                    <a:ea typeface="Cambria" panose="02040503050406030204" pitchFamily="18" charset="0"/>
                  </a:rPr>
                  <a:t>Hãy</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chứng</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tỏ</a:t>
                </a:r>
                <a:r>
                  <a:rPr lang="en-US" altLang="ko-KR" sz="3000" dirty="0">
                    <a:latin typeface="Cambria" panose="02040503050406030204" pitchFamily="18" charset="0"/>
                    <a:ea typeface="Cambria" panose="02040503050406030204" pitchFamily="18" charset="0"/>
                  </a:rPr>
                  <a:t> </a:t>
                </a:r>
                <a:r>
                  <a:rPr lang="en-US" altLang="ko-KR" sz="3000" dirty="0" err="1">
                    <a:latin typeface="Cambria" panose="02040503050406030204" pitchFamily="18" charset="0"/>
                    <a:ea typeface="Cambria" panose="02040503050406030204" pitchFamily="18" charset="0"/>
                  </a:rPr>
                  <a:t>rằng</a:t>
                </a:r>
                <a:r>
                  <a:rPr lang="en-US" altLang="ko-KR" sz="3000" dirty="0">
                    <a:latin typeface="Cambria" panose="02040503050406030204" pitchFamily="18" charset="0"/>
                    <a:ea typeface="Cambria" panose="02040503050406030204" pitchFamily="18" charset="0"/>
                  </a:rPr>
                  <a:t> </a:t>
                </a:r>
                <a:r>
                  <a:rPr lang="vi-VN" altLang="ko-KR" sz="3000" dirty="0">
                    <a:latin typeface="Cambria" panose="02040503050406030204" pitchFamily="18" charset="0"/>
                    <a:ea typeface="Cambria" panose="02040503050406030204" pitchFamily="18" charset="0"/>
                  </a:rPr>
                  <a:t>nếu đổi nhiệt độ Celcius t trong hệ thức (10.2) sang nhiệt độ Kelvin T tương ứng thì sẽ được một hệ thức mới chứng tỏ thể tích</a:t>
                </a:r>
                <a:r>
                  <a:rPr lang="en-US" altLang="ko-KR" sz="3000" dirty="0">
                    <a:latin typeface="Cambria" panose="02040503050406030204" pitchFamily="18" charset="0"/>
                    <a:ea typeface="Cambria" panose="02040503050406030204" pitchFamily="18" charset="0"/>
                  </a:rPr>
                  <a:t> </a:t>
                </a:r>
                <a:r>
                  <a:rPr lang="vi-VN" altLang="ko-KR" sz="3000" dirty="0">
                    <a:latin typeface="Cambria" panose="02040503050406030204" pitchFamily="18" charset="0"/>
                    <a:ea typeface="Cambria" panose="02040503050406030204" pitchFamily="18" charset="0"/>
                  </a:rPr>
                  <a:t>V của chất khí tỉ lệ thuận với nhiệt độ </a:t>
                </a:r>
                <a:r>
                  <a:rPr lang="en-US" altLang="ko-KR" sz="3000" dirty="0">
                    <a:latin typeface="Cambria" panose="02040503050406030204" pitchFamily="18" charset="0"/>
                    <a:ea typeface="Cambria" panose="02040503050406030204" pitchFamily="18" charset="0"/>
                  </a:rPr>
                  <a:t>Kelvin: </a:t>
                </a:r>
              </a:p>
              <a:p>
                <a:pPr algn="just"/>
                <a14:m>
                  <m:oMathPara xmlns:m="http://schemas.openxmlformats.org/officeDocument/2006/math">
                    <m:oMathParaPr>
                      <m:jc m:val="centerGroup"/>
                    </m:oMathParaPr>
                    <m:oMath xmlns:m="http://schemas.openxmlformats.org/officeDocument/2006/math">
                      <m:f>
                        <m:fPr>
                          <m:ctrlPr>
                            <a:rPr lang="en-US" altLang="ko-KR" sz="3000" b="1" i="1" smtClean="0">
                              <a:solidFill>
                                <a:srgbClr val="FF0000"/>
                              </a:solidFill>
                              <a:latin typeface="Cambria Math" panose="02040503050406030204" pitchFamily="18" charset="0"/>
                              <a:ea typeface="Cambria" panose="02040503050406030204" pitchFamily="18" charset="0"/>
                            </a:rPr>
                          </m:ctrlPr>
                        </m:fPr>
                        <m:num>
                          <m:r>
                            <a:rPr lang="en-US" altLang="ko-KR" sz="3000" b="1" i="0" smtClean="0">
                              <a:solidFill>
                                <a:srgbClr val="FF0000"/>
                              </a:solidFill>
                              <a:latin typeface="Cambria Math" panose="02040503050406030204" pitchFamily="18" charset="0"/>
                              <a:ea typeface="Cambria" panose="02040503050406030204" pitchFamily="18" charset="0"/>
                            </a:rPr>
                            <m:t>𝐕</m:t>
                          </m:r>
                        </m:num>
                        <m:den>
                          <m:r>
                            <a:rPr lang="en-US" altLang="ko-KR" sz="3000" b="1" i="0" smtClean="0">
                              <a:solidFill>
                                <a:srgbClr val="FF0000"/>
                              </a:solidFill>
                              <a:latin typeface="Cambria Math" panose="02040503050406030204" pitchFamily="18" charset="0"/>
                              <a:ea typeface="Cambria" panose="02040503050406030204" pitchFamily="18" charset="0"/>
                            </a:rPr>
                            <m:t>𝐓</m:t>
                          </m:r>
                        </m:den>
                      </m:f>
                      <m:r>
                        <a:rPr lang="en-US" altLang="ko-KR" sz="3000" b="1" i="0" smtClean="0">
                          <a:solidFill>
                            <a:srgbClr val="FF0000"/>
                          </a:solidFill>
                          <a:latin typeface="Cambria Math" panose="02040503050406030204" pitchFamily="18" charset="0"/>
                          <a:ea typeface="Cambria" panose="02040503050406030204" pitchFamily="18" charset="0"/>
                        </a:rPr>
                        <m:t>=</m:t>
                      </m:r>
                      <m:r>
                        <a:rPr lang="en-US" altLang="ko-KR" sz="3000" b="1" i="0" smtClean="0">
                          <a:solidFill>
                            <a:srgbClr val="FF0000"/>
                          </a:solidFill>
                          <a:latin typeface="Cambria Math" panose="02040503050406030204" pitchFamily="18" charset="0"/>
                          <a:ea typeface="Cambria" panose="02040503050406030204" pitchFamily="18" charset="0"/>
                        </a:rPr>
                        <m:t>𝐡</m:t>
                      </m:r>
                      <m:r>
                        <a:rPr lang="en-US" altLang="ko-KR" sz="3000" b="1" i="0" smtClean="0">
                          <a:solidFill>
                            <a:srgbClr val="FF0000"/>
                          </a:solidFill>
                          <a:latin typeface="Cambria Math" panose="02040503050406030204" pitchFamily="18" charset="0"/>
                          <a:ea typeface="Cambria" panose="02040503050406030204" pitchFamily="18" charset="0"/>
                        </a:rPr>
                        <m:t>ằ</m:t>
                      </m:r>
                      <m:r>
                        <a:rPr lang="en-US" altLang="ko-KR" sz="3000" b="1" i="0" smtClean="0">
                          <a:solidFill>
                            <a:srgbClr val="FF0000"/>
                          </a:solidFill>
                          <a:latin typeface="Cambria Math" panose="02040503050406030204" pitchFamily="18" charset="0"/>
                          <a:ea typeface="Cambria" panose="02040503050406030204" pitchFamily="18" charset="0"/>
                        </a:rPr>
                        <m:t>𝐧𝐠</m:t>
                      </m:r>
                      <m:r>
                        <a:rPr lang="en-US" altLang="ko-KR" sz="3000" b="1" i="0" smtClean="0">
                          <a:solidFill>
                            <a:srgbClr val="FF0000"/>
                          </a:solidFill>
                          <a:latin typeface="Cambria Math" panose="02040503050406030204" pitchFamily="18" charset="0"/>
                          <a:ea typeface="Cambria" panose="02040503050406030204" pitchFamily="18" charset="0"/>
                        </a:rPr>
                        <m:t> </m:t>
                      </m:r>
                      <m:r>
                        <a:rPr lang="en-US" altLang="ko-KR" sz="3000" b="1" i="0" smtClean="0">
                          <a:solidFill>
                            <a:srgbClr val="FF0000"/>
                          </a:solidFill>
                          <a:latin typeface="Cambria Math" panose="02040503050406030204" pitchFamily="18" charset="0"/>
                          <a:ea typeface="Cambria" panose="02040503050406030204" pitchFamily="18" charset="0"/>
                        </a:rPr>
                        <m:t>𝐬</m:t>
                      </m:r>
                      <m:r>
                        <a:rPr lang="en-US" altLang="ko-KR" sz="3000" b="1" i="0" smtClean="0">
                          <a:solidFill>
                            <a:srgbClr val="FF0000"/>
                          </a:solidFill>
                          <a:latin typeface="Cambria Math" panose="02040503050406030204" pitchFamily="18" charset="0"/>
                          <a:ea typeface="Cambria" panose="02040503050406030204" pitchFamily="18" charset="0"/>
                        </a:rPr>
                        <m:t>ố</m:t>
                      </m:r>
                    </m:oMath>
                  </m:oMathPara>
                </a14:m>
                <a:endParaRPr lang="en-US" altLang="ko-KR" sz="3000" b="1" dirty="0">
                  <a:solidFill>
                    <a:srgbClr val="FF0000"/>
                  </a:solidFill>
                  <a:latin typeface="Cambria" panose="02040503050406030204" pitchFamily="18" charset="0"/>
                  <a:ea typeface="Cambria" panose="02040503050406030204" pitchFamily="18" charset="0"/>
                </a:endParaRPr>
              </a:p>
            </p:txBody>
          </p:sp>
        </mc:Choice>
        <mc:Fallback xmlns="">
          <p:sp>
            <p:nvSpPr>
              <p:cNvPr id="35" name="TextBox 34" descr="n252 Fb Thu Huong Pham">
                <a:extLst>
                  <a:ext uri="{FF2B5EF4-FFF2-40B4-BE49-F238E27FC236}">
                    <a16:creationId xmlns:a16="http://schemas.microsoft.com/office/drawing/2014/main" id="{856691B3-4A7F-4425-9ACD-CE1393257369}"/>
                  </a:ext>
                </a:extLst>
              </p:cNvPr>
              <p:cNvSpPr txBox="1">
                <a:spLocks noRot="1" noChangeAspect="1" noMove="1" noResize="1" noEditPoints="1" noAdjustHandles="1" noChangeArrowheads="1" noChangeShapeType="1" noTextEdit="1"/>
              </p:cNvSpPr>
              <p:nvPr/>
            </p:nvSpPr>
            <p:spPr>
              <a:xfrm>
                <a:off x="204951" y="882869"/>
                <a:ext cx="8073642" cy="5570307"/>
              </a:xfrm>
              <a:prstGeom prst="rect">
                <a:avLst/>
              </a:prstGeom>
              <a:blipFill>
                <a:blip r:embed="rId2"/>
                <a:stretch>
                  <a:fillRect l="-1813" t="-1422" r="-1737"/>
                </a:stretch>
              </a:blipFill>
            </p:spPr>
            <p:txBody>
              <a:bodyPr/>
              <a:lstStyle/>
              <a:p>
                <a:r>
                  <a:rPr lang="en-US">
                    <a:noFill/>
                  </a:rPr>
                  <a:t> </a:t>
                </a:r>
              </a:p>
            </p:txBody>
          </p:sp>
        </mc:Fallback>
      </mc:AlternateContent>
    </p:spTree>
    <p:extLst>
      <p:ext uri="{BB962C8B-B14F-4D97-AF65-F5344CB8AC3E}">
        <p14:creationId xmlns:p14="http://schemas.microsoft.com/office/powerpoint/2010/main" val="4249142551"/>
      </p:ext>
    </p:extLst>
  </p:cSld>
  <p:clrMapOvr>
    <a:masterClrMapping/>
  </p:clrMapOvr>
  <p:transition spd="slow">
    <p:push dir="u"/>
  </p:transition>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bounded Black - Archivo Light">
      <a:majorFont>
        <a:latin typeface="Unbounded Black"/>
        <a:ea typeface="Arial Unicode MS"/>
        <a:cs typeface=""/>
      </a:majorFont>
      <a:minorFont>
        <a:latin typeface="Archivo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44738"/>
        </a:solidFill>
        <a:ln>
          <a:noFill/>
        </a:ln>
      </a:spPr>
      <a:bodyPr rtlCol="0" anchor="ctr"/>
      <a:lstStyle>
        <a:defPPr algn="ctr">
          <a:defRPr sz="2000"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5655</TotalTime>
  <Words>2403</Words>
  <Application>Microsoft Office PowerPoint</Application>
  <PresentationFormat>Widescreen</PresentationFormat>
  <Paragraphs>209</Paragraphs>
  <Slides>30</Slides>
  <Notes>0</Notes>
  <HiddenSlides>0</HiddenSlides>
  <MMClips>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Calibri</vt:lpstr>
      <vt:lpstr>Tahoma</vt:lpstr>
      <vt:lpstr>맑은 고딕</vt:lpstr>
      <vt:lpstr>Arial</vt:lpstr>
      <vt:lpstr>Calibri Light</vt:lpstr>
      <vt:lpstr>Cambria Math</vt:lpstr>
      <vt:lpstr>Cambria</vt:lpstr>
      <vt:lpstr>Roboto</vt:lpstr>
      <vt:lpstr>Nunito</vt:lpstr>
      <vt:lpstr>PPTMON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HỆ THỐNG KIẾN THỨC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Administrator</cp:lastModifiedBy>
  <cp:revision>435</cp:revision>
  <dcterms:created xsi:type="dcterms:W3CDTF">2019-04-06T05:20:47Z</dcterms:created>
  <dcterms:modified xsi:type="dcterms:W3CDTF">2024-11-03T16:08:39Z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2024-10-01T09:31:05Z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3861497b-0ce5-4007-9432-0d43a500101a</vt:lpwstr>
  </property>
  <property fmtid="{D5CDD505-2E9C-101B-9397-08002B2CF9AE}" pid="8" name="MSIP_Label_defa4170-0d19-0005-0004-bc88714345d2_ContentBits">
    <vt:lpwstr>0</vt:lpwstr>
  </property>
</Properties>
</file>