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806" r:id="rId2"/>
    <p:sldMasterId id="2147483837" r:id="rId3"/>
    <p:sldMasterId id="2147483850" r:id="rId4"/>
  </p:sldMasterIdLst>
  <p:notesMasterIdLst>
    <p:notesMasterId r:id="rId34"/>
  </p:notesMasterIdLst>
  <p:sldIdLst>
    <p:sldId id="256" r:id="rId5"/>
    <p:sldId id="315" r:id="rId6"/>
    <p:sldId id="296" r:id="rId7"/>
    <p:sldId id="297" r:id="rId8"/>
    <p:sldId id="298" r:id="rId9"/>
    <p:sldId id="317" r:id="rId10"/>
    <p:sldId id="299" r:id="rId11"/>
    <p:sldId id="6216" r:id="rId12"/>
    <p:sldId id="259" r:id="rId13"/>
    <p:sldId id="6162" r:id="rId14"/>
    <p:sldId id="6178" r:id="rId15"/>
    <p:sldId id="6149" r:id="rId16"/>
    <p:sldId id="6179" r:id="rId17"/>
    <p:sldId id="6181" r:id="rId18"/>
    <p:sldId id="6187" r:id="rId19"/>
    <p:sldId id="6182" r:id="rId20"/>
    <p:sldId id="6188" r:id="rId21"/>
    <p:sldId id="6183" r:id="rId22"/>
    <p:sldId id="6213" r:id="rId23"/>
    <p:sldId id="6201" r:id="rId24"/>
    <p:sldId id="6202" r:id="rId25"/>
    <p:sldId id="6204" r:id="rId26"/>
    <p:sldId id="6206" r:id="rId27"/>
    <p:sldId id="6207" r:id="rId28"/>
    <p:sldId id="6209" r:id="rId29"/>
    <p:sldId id="6215" r:id="rId30"/>
    <p:sldId id="6208" r:id="rId31"/>
    <p:sldId id="6212" r:id="rId32"/>
    <p:sldId id="6176"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6009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69" d="100"/>
          <a:sy n="69" d="100"/>
        </p:scale>
        <p:origin x="798" y="60"/>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14/03/2024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6D3899-CEF3-4974-ACD2-16FA8710ED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499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6D3899-CEF3-4974-ACD2-16FA8710ED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469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C6D3899-CEF3-4974-ACD2-16FA8710ED5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453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2607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2600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238091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16010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171606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31626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17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0222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39593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8353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5216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4455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23845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80012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30781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041991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6616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395910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64467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93206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727777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631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989904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14/03/2024</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922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3287841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3117946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9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34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65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870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3286506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177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32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4148806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88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9888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70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39035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37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60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77349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93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24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27577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3056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6910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462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2674194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5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2974091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29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3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55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7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29934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21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844168" y="2094867"/>
            <a:ext cx="66068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7333">
                <a:solidFill>
                  <a:srgbClr val="FF7C3E"/>
                </a:solidFill>
              </a:defRPr>
            </a:lvl1pPr>
            <a:lvl2pPr lvl="1"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9pPr>
          </a:lstStyle>
          <a:p>
            <a:endParaRPr/>
          </a:p>
        </p:txBody>
      </p:sp>
      <p:sp>
        <p:nvSpPr>
          <p:cNvPr id="11" name="Google Shape;11;p2"/>
          <p:cNvSpPr/>
          <p:nvPr/>
        </p:nvSpPr>
        <p:spPr>
          <a:xfrm>
            <a:off x="133" y="5897867"/>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subTitle" idx="1"/>
          </p:nvPr>
        </p:nvSpPr>
        <p:spPr>
          <a:xfrm>
            <a:off x="844163" y="4332705"/>
            <a:ext cx="5802800" cy="9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867">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3733">
                <a:solidFill>
                  <a:srgbClr val="F4783C"/>
                </a:solidFill>
              </a:defRPr>
            </a:lvl2pPr>
            <a:lvl3pPr lvl="2" rtl="0">
              <a:lnSpc>
                <a:spcPct val="100000"/>
              </a:lnSpc>
              <a:spcBef>
                <a:spcPts val="0"/>
              </a:spcBef>
              <a:spcAft>
                <a:spcPts val="0"/>
              </a:spcAft>
              <a:buClr>
                <a:srgbClr val="F4783C"/>
              </a:buClr>
              <a:buSzPts val="2800"/>
              <a:buNone/>
              <a:defRPr sz="3733">
                <a:solidFill>
                  <a:srgbClr val="F4783C"/>
                </a:solidFill>
              </a:defRPr>
            </a:lvl3pPr>
            <a:lvl4pPr lvl="3" rtl="0">
              <a:lnSpc>
                <a:spcPct val="100000"/>
              </a:lnSpc>
              <a:spcBef>
                <a:spcPts val="0"/>
              </a:spcBef>
              <a:spcAft>
                <a:spcPts val="0"/>
              </a:spcAft>
              <a:buClr>
                <a:srgbClr val="F4783C"/>
              </a:buClr>
              <a:buSzPts val="2800"/>
              <a:buNone/>
              <a:defRPr sz="3733">
                <a:solidFill>
                  <a:srgbClr val="F4783C"/>
                </a:solidFill>
              </a:defRPr>
            </a:lvl4pPr>
            <a:lvl5pPr lvl="4" rtl="0">
              <a:lnSpc>
                <a:spcPct val="100000"/>
              </a:lnSpc>
              <a:spcBef>
                <a:spcPts val="0"/>
              </a:spcBef>
              <a:spcAft>
                <a:spcPts val="0"/>
              </a:spcAft>
              <a:buClr>
                <a:srgbClr val="F4783C"/>
              </a:buClr>
              <a:buSzPts val="2800"/>
              <a:buNone/>
              <a:defRPr sz="3733">
                <a:solidFill>
                  <a:srgbClr val="F4783C"/>
                </a:solidFill>
              </a:defRPr>
            </a:lvl5pPr>
            <a:lvl6pPr lvl="5" rtl="0">
              <a:lnSpc>
                <a:spcPct val="100000"/>
              </a:lnSpc>
              <a:spcBef>
                <a:spcPts val="0"/>
              </a:spcBef>
              <a:spcAft>
                <a:spcPts val="0"/>
              </a:spcAft>
              <a:buClr>
                <a:srgbClr val="F4783C"/>
              </a:buClr>
              <a:buSzPts val="2800"/>
              <a:buNone/>
              <a:defRPr sz="3733">
                <a:solidFill>
                  <a:srgbClr val="F4783C"/>
                </a:solidFill>
              </a:defRPr>
            </a:lvl6pPr>
            <a:lvl7pPr lvl="6" rtl="0">
              <a:lnSpc>
                <a:spcPct val="100000"/>
              </a:lnSpc>
              <a:spcBef>
                <a:spcPts val="0"/>
              </a:spcBef>
              <a:spcAft>
                <a:spcPts val="0"/>
              </a:spcAft>
              <a:buClr>
                <a:srgbClr val="F4783C"/>
              </a:buClr>
              <a:buSzPts val="2800"/>
              <a:buNone/>
              <a:defRPr sz="3733">
                <a:solidFill>
                  <a:srgbClr val="F4783C"/>
                </a:solidFill>
              </a:defRPr>
            </a:lvl7pPr>
            <a:lvl8pPr lvl="7" rtl="0">
              <a:lnSpc>
                <a:spcPct val="100000"/>
              </a:lnSpc>
              <a:spcBef>
                <a:spcPts val="0"/>
              </a:spcBef>
              <a:spcAft>
                <a:spcPts val="0"/>
              </a:spcAft>
              <a:buClr>
                <a:srgbClr val="F4783C"/>
              </a:buClr>
              <a:buSzPts val="2800"/>
              <a:buNone/>
              <a:defRPr sz="3733">
                <a:solidFill>
                  <a:srgbClr val="F4783C"/>
                </a:solidFill>
              </a:defRPr>
            </a:lvl8pPr>
            <a:lvl9pPr lvl="8" rtl="0">
              <a:lnSpc>
                <a:spcPct val="100000"/>
              </a:lnSpc>
              <a:spcBef>
                <a:spcPts val="0"/>
              </a:spcBef>
              <a:spcAft>
                <a:spcPts val="0"/>
              </a:spcAft>
              <a:buClr>
                <a:srgbClr val="F4783C"/>
              </a:buClr>
              <a:buSzPts val="2800"/>
              <a:buNone/>
              <a:defRPr sz="3733">
                <a:solidFill>
                  <a:srgbClr val="F4783C"/>
                </a:solidFill>
              </a:defRPr>
            </a:lvl9pPr>
          </a:lstStyle>
          <a:p>
            <a:endParaRPr/>
          </a:p>
        </p:txBody>
      </p:sp>
    </p:spTree>
    <p:extLst>
      <p:ext uri="{BB962C8B-B14F-4D97-AF65-F5344CB8AC3E}">
        <p14:creationId xmlns:p14="http://schemas.microsoft.com/office/powerpoint/2010/main" val="2349669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A5DDDA">
            <a:alpha val="71900"/>
          </a:srgbClr>
        </a:solidFill>
        <a:effectLst/>
      </p:bgPr>
    </p:bg>
    <p:spTree>
      <p:nvGrpSpPr>
        <p:cNvPr id="1" name="Shape 13"/>
        <p:cNvGrpSpPr/>
        <p:nvPr/>
      </p:nvGrpSpPr>
      <p:grpSpPr>
        <a:xfrm>
          <a:off x="0" y="0"/>
          <a:ext cx="0" cy="0"/>
          <a:chOff x="0" y="0"/>
          <a:chExt cx="0" cy="0"/>
        </a:xfrm>
      </p:grpSpPr>
      <p:sp>
        <p:nvSpPr>
          <p:cNvPr id="14" name="Google Shape;14;p3"/>
          <p:cNvSpPr/>
          <p:nvPr/>
        </p:nvSpPr>
        <p:spPr>
          <a:xfrm>
            <a:off x="6275600" y="530200"/>
            <a:ext cx="59164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133" y="5902000"/>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ctrTitle"/>
          </p:nvPr>
        </p:nvSpPr>
        <p:spPr>
          <a:xfrm>
            <a:off x="7747733" y="847733"/>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18" name="Google Shape;18;p3"/>
          <p:cNvSpPr txBox="1">
            <a:spLocks noGrp="1"/>
          </p:cNvSpPr>
          <p:nvPr>
            <p:ph type="subTitle" idx="1"/>
          </p:nvPr>
        </p:nvSpPr>
        <p:spPr>
          <a:xfrm>
            <a:off x="7747733" y="1375333"/>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19" name="Google Shape;19;p3"/>
          <p:cNvSpPr txBox="1">
            <a:spLocks noGrp="1"/>
          </p:cNvSpPr>
          <p:nvPr>
            <p:ph type="title" idx="2" hasCustomPrompt="1"/>
          </p:nvPr>
        </p:nvSpPr>
        <p:spPr>
          <a:xfrm>
            <a:off x="5485647" y="850681"/>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0" name="Google Shape;20;p3"/>
          <p:cNvSpPr txBox="1">
            <a:spLocks noGrp="1"/>
          </p:cNvSpPr>
          <p:nvPr>
            <p:ph type="ctrTitle" idx="3"/>
          </p:nvPr>
        </p:nvSpPr>
        <p:spPr>
          <a:xfrm>
            <a:off x="709967" y="2351600"/>
            <a:ext cx="45876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3600"/>
              <a:buNone/>
              <a:defRPr sz="4800">
                <a:solidFill>
                  <a:srgbClr val="FF7C3E"/>
                </a:solidFill>
              </a:defRPr>
            </a:lvl1pPr>
            <a:lvl2pPr lvl="1" rtl="0">
              <a:spcBef>
                <a:spcPts val="0"/>
              </a:spcBef>
              <a:spcAft>
                <a:spcPts val="0"/>
              </a:spcAft>
              <a:buClr>
                <a:srgbClr val="FF7C3E"/>
              </a:buClr>
              <a:buSzPts val="1800"/>
              <a:buNone/>
              <a:defRPr sz="2400">
                <a:solidFill>
                  <a:srgbClr val="FF7C3E"/>
                </a:solidFill>
              </a:defRPr>
            </a:lvl2pPr>
            <a:lvl3pPr lvl="2" rtl="0">
              <a:spcBef>
                <a:spcPts val="0"/>
              </a:spcBef>
              <a:spcAft>
                <a:spcPts val="0"/>
              </a:spcAft>
              <a:buClr>
                <a:srgbClr val="FF7C3E"/>
              </a:buClr>
              <a:buSzPts val="1800"/>
              <a:buNone/>
              <a:defRPr sz="2400">
                <a:solidFill>
                  <a:srgbClr val="FF7C3E"/>
                </a:solidFill>
              </a:defRPr>
            </a:lvl3pPr>
            <a:lvl4pPr lvl="3" rtl="0">
              <a:spcBef>
                <a:spcPts val="0"/>
              </a:spcBef>
              <a:spcAft>
                <a:spcPts val="0"/>
              </a:spcAft>
              <a:buClr>
                <a:srgbClr val="FF7C3E"/>
              </a:buClr>
              <a:buSzPts val="1800"/>
              <a:buNone/>
              <a:defRPr sz="2400">
                <a:solidFill>
                  <a:srgbClr val="FF7C3E"/>
                </a:solidFill>
              </a:defRPr>
            </a:lvl4pPr>
            <a:lvl5pPr lvl="4" rtl="0">
              <a:spcBef>
                <a:spcPts val="0"/>
              </a:spcBef>
              <a:spcAft>
                <a:spcPts val="0"/>
              </a:spcAft>
              <a:buClr>
                <a:srgbClr val="FF7C3E"/>
              </a:buClr>
              <a:buSzPts val="1800"/>
              <a:buNone/>
              <a:defRPr sz="2400">
                <a:solidFill>
                  <a:srgbClr val="FF7C3E"/>
                </a:solidFill>
              </a:defRPr>
            </a:lvl5pPr>
            <a:lvl6pPr lvl="5" rtl="0">
              <a:spcBef>
                <a:spcPts val="0"/>
              </a:spcBef>
              <a:spcAft>
                <a:spcPts val="0"/>
              </a:spcAft>
              <a:buClr>
                <a:srgbClr val="FF7C3E"/>
              </a:buClr>
              <a:buSzPts val="1800"/>
              <a:buNone/>
              <a:defRPr sz="2400">
                <a:solidFill>
                  <a:srgbClr val="FF7C3E"/>
                </a:solidFill>
              </a:defRPr>
            </a:lvl6pPr>
            <a:lvl7pPr lvl="6" rtl="0">
              <a:spcBef>
                <a:spcPts val="0"/>
              </a:spcBef>
              <a:spcAft>
                <a:spcPts val="0"/>
              </a:spcAft>
              <a:buClr>
                <a:srgbClr val="FF7C3E"/>
              </a:buClr>
              <a:buSzPts val="1800"/>
              <a:buNone/>
              <a:defRPr sz="2400">
                <a:solidFill>
                  <a:srgbClr val="FF7C3E"/>
                </a:solidFill>
              </a:defRPr>
            </a:lvl7pPr>
            <a:lvl8pPr lvl="7" rtl="0">
              <a:spcBef>
                <a:spcPts val="0"/>
              </a:spcBef>
              <a:spcAft>
                <a:spcPts val="0"/>
              </a:spcAft>
              <a:buClr>
                <a:srgbClr val="FF7C3E"/>
              </a:buClr>
              <a:buSzPts val="1800"/>
              <a:buNone/>
              <a:defRPr sz="2400">
                <a:solidFill>
                  <a:srgbClr val="FF7C3E"/>
                </a:solidFill>
              </a:defRPr>
            </a:lvl8pPr>
            <a:lvl9pPr lvl="8" rtl="0">
              <a:spcBef>
                <a:spcPts val="0"/>
              </a:spcBef>
              <a:spcAft>
                <a:spcPts val="0"/>
              </a:spcAft>
              <a:buClr>
                <a:srgbClr val="FF7C3E"/>
              </a:buClr>
              <a:buSzPts val="1800"/>
              <a:buNone/>
              <a:defRPr sz="2400">
                <a:solidFill>
                  <a:srgbClr val="FF7C3E"/>
                </a:solidFill>
              </a:defRPr>
            </a:lvl9pPr>
          </a:lstStyle>
          <a:p>
            <a:endParaRPr/>
          </a:p>
        </p:txBody>
      </p:sp>
      <p:sp>
        <p:nvSpPr>
          <p:cNvPr id="21" name="Google Shape;21;p3"/>
          <p:cNvSpPr txBox="1">
            <a:spLocks noGrp="1"/>
          </p:cNvSpPr>
          <p:nvPr>
            <p:ph type="sldNum" idx="12"/>
          </p:nvPr>
        </p:nvSpPr>
        <p:spPr>
          <a:xfrm>
            <a:off x="11409045" y="4182276"/>
            <a:ext cx="731600" cy="5248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fld id="{00000000-1234-1234-1234-123412341234}" type="slidenum">
              <a:rPr lang="es" smtClean="0"/>
              <a:pPr/>
              <a:t>‹#›</a:t>
            </a:fld>
            <a:endParaRPr lang="es"/>
          </a:p>
        </p:txBody>
      </p:sp>
      <p:sp>
        <p:nvSpPr>
          <p:cNvPr id="22" name="Google Shape;22;p3"/>
          <p:cNvSpPr txBox="1">
            <a:spLocks noGrp="1"/>
          </p:cNvSpPr>
          <p:nvPr>
            <p:ph type="ctrTitle" idx="4"/>
          </p:nvPr>
        </p:nvSpPr>
        <p:spPr>
          <a:xfrm>
            <a:off x="7747733" y="1676500"/>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3" name="Google Shape;23;p3"/>
          <p:cNvSpPr txBox="1">
            <a:spLocks noGrp="1"/>
          </p:cNvSpPr>
          <p:nvPr>
            <p:ph type="subTitle" idx="5"/>
          </p:nvPr>
        </p:nvSpPr>
        <p:spPr>
          <a:xfrm>
            <a:off x="7747733" y="2204100"/>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24" name="Google Shape;24;p3"/>
          <p:cNvSpPr txBox="1">
            <a:spLocks noGrp="1"/>
          </p:cNvSpPr>
          <p:nvPr>
            <p:ph type="title" idx="6" hasCustomPrompt="1"/>
          </p:nvPr>
        </p:nvSpPr>
        <p:spPr>
          <a:xfrm>
            <a:off x="5485647" y="1679448"/>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5" name="Google Shape;25;p3"/>
          <p:cNvSpPr txBox="1">
            <a:spLocks noGrp="1"/>
          </p:cNvSpPr>
          <p:nvPr>
            <p:ph type="ctrTitle" idx="7"/>
          </p:nvPr>
        </p:nvSpPr>
        <p:spPr>
          <a:xfrm>
            <a:off x="7747733" y="2510333"/>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6" name="Google Shape;26;p3"/>
          <p:cNvSpPr txBox="1">
            <a:spLocks noGrp="1"/>
          </p:cNvSpPr>
          <p:nvPr>
            <p:ph type="subTitle" idx="8"/>
          </p:nvPr>
        </p:nvSpPr>
        <p:spPr>
          <a:xfrm>
            <a:off x="7747733" y="3037933"/>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27" name="Google Shape;27;p3"/>
          <p:cNvSpPr txBox="1">
            <a:spLocks noGrp="1"/>
          </p:cNvSpPr>
          <p:nvPr>
            <p:ph type="title" idx="9" hasCustomPrompt="1"/>
          </p:nvPr>
        </p:nvSpPr>
        <p:spPr>
          <a:xfrm>
            <a:off x="5485647" y="2513281"/>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8" name="Google Shape;28;p3"/>
          <p:cNvSpPr txBox="1">
            <a:spLocks noGrp="1"/>
          </p:cNvSpPr>
          <p:nvPr>
            <p:ph type="ctrTitle" idx="13"/>
          </p:nvPr>
        </p:nvSpPr>
        <p:spPr>
          <a:xfrm>
            <a:off x="7747733" y="3344167"/>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9" name="Google Shape;29;p3"/>
          <p:cNvSpPr txBox="1">
            <a:spLocks noGrp="1"/>
          </p:cNvSpPr>
          <p:nvPr>
            <p:ph type="subTitle" idx="14"/>
          </p:nvPr>
        </p:nvSpPr>
        <p:spPr>
          <a:xfrm>
            <a:off x="7747733" y="3871767"/>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30" name="Google Shape;30;p3"/>
          <p:cNvSpPr txBox="1">
            <a:spLocks noGrp="1"/>
          </p:cNvSpPr>
          <p:nvPr>
            <p:ph type="title" idx="15" hasCustomPrompt="1"/>
          </p:nvPr>
        </p:nvSpPr>
        <p:spPr>
          <a:xfrm>
            <a:off x="5485647" y="3347115"/>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31" name="Google Shape;31;p3"/>
          <p:cNvSpPr txBox="1">
            <a:spLocks noGrp="1"/>
          </p:cNvSpPr>
          <p:nvPr>
            <p:ph type="ctrTitle" idx="16"/>
          </p:nvPr>
        </p:nvSpPr>
        <p:spPr>
          <a:xfrm>
            <a:off x="7747733" y="4175867"/>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32" name="Google Shape;32;p3"/>
          <p:cNvSpPr txBox="1">
            <a:spLocks noGrp="1"/>
          </p:cNvSpPr>
          <p:nvPr>
            <p:ph type="subTitle" idx="17"/>
          </p:nvPr>
        </p:nvSpPr>
        <p:spPr>
          <a:xfrm>
            <a:off x="7747733" y="4703467"/>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33" name="Google Shape;33;p3"/>
          <p:cNvSpPr txBox="1">
            <a:spLocks noGrp="1"/>
          </p:cNvSpPr>
          <p:nvPr>
            <p:ph type="title" idx="18" hasCustomPrompt="1"/>
          </p:nvPr>
        </p:nvSpPr>
        <p:spPr>
          <a:xfrm>
            <a:off x="5485647" y="4178815"/>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Tree>
    <p:extLst>
      <p:ext uri="{BB962C8B-B14F-4D97-AF65-F5344CB8AC3E}">
        <p14:creationId xmlns:p14="http://schemas.microsoft.com/office/powerpoint/2010/main" val="3010717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
  <p:cSld name="SECTION ">
    <p:bg>
      <p:bgPr>
        <a:solidFill>
          <a:srgbClr val="A5DDDA">
            <a:alpha val="71900"/>
          </a:srgbClr>
        </a:solidFill>
        <a:effectLst/>
      </p:bgPr>
    </p:bg>
    <p:spTree>
      <p:nvGrpSpPr>
        <p:cNvPr id="1" name="Shape 34"/>
        <p:cNvGrpSpPr/>
        <p:nvPr/>
      </p:nvGrpSpPr>
      <p:grpSpPr>
        <a:xfrm>
          <a:off x="0" y="0"/>
          <a:ext cx="0" cy="0"/>
          <a:chOff x="0" y="0"/>
          <a:chExt cx="0" cy="0"/>
        </a:xfrm>
      </p:grpSpPr>
      <p:sp>
        <p:nvSpPr>
          <p:cNvPr id="35" name="Google Shape;35;p4"/>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133" y="5903423"/>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txBox="1">
            <a:spLocks noGrp="1"/>
          </p:cNvSpPr>
          <p:nvPr>
            <p:ph type="ctrTitle"/>
          </p:nvPr>
        </p:nvSpPr>
        <p:spPr>
          <a:xfrm>
            <a:off x="709967" y="3044233"/>
            <a:ext cx="68248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7C3E"/>
              </a:buClr>
              <a:buSzPts val="5000"/>
              <a:buNone/>
              <a:defRPr sz="6667"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38" name="Google Shape;38;p4"/>
          <p:cNvSpPr txBox="1">
            <a:spLocks noGrp="1"/>
          </p:cNvSpPr>
          <p:nvPr>
            <p:ph type="title" idx="2" hasCustomPrompt="1"/>
          </p:nvPr>
        </p:nvSpPr>
        <p:spPr>
          <a:xfrm>
            <a:off x="709960" y="2037767"/>
            <a:ext cx="35560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7200"/>
              <a:buNone/>
              <a:defRPr sz="9600" b="0">
                <a:solidFill>
                  <a:srgbClr val="FF7C3E"/>
                </a:solidFill>
              </a:defRPr>
            </a:lvl1pPr>
            <a:lvl2pPr lvl="1"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Tree>
    <p:extLst>
      <p:ext uri="{BB962C8B-B14F-4D97-AF65-F5344CB8AC3E}">
        <p14:creationId xmlns:p14="http://schemas.microsoft.com/office/powerpoint/2010/main" val="1852280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rgbClr val="A5DDDA">
            <a:alpha val="71900"/>
          </a:srgbClr>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11409045" y="4182276"/>
            <a:ext cx="731600" cy="5248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fld id="{00000000-1234-1234-1234-123412341234}" type="slidenum">
              <a:rPr lang="es" smtClean="0"/>
              <a:pPr/>
              <a:t>‹#›</a:t>
            </a:fld>
            <a:endParaRPr lang="es"/>
          </a:p>
        </p:txBody>
      </p:sp>
      <p:sp>
        <p:nvSpPr>
          <p:cNvPr id="41" name="Google Shape;41;p5"/>
          <p:cNvSpPr/>
          <p:nvPr/>
        </p:nvSpPr>
        <p:spPr>
          <a:xfrm>
            <a:off x="510233" y="530200"/>
            <a:ext cx="11171600" cy="5797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2" name="Google Shape;42;p5"/>
          <p:cNvCxnSpPr/>
          <p:nvPr/>
        </p:nvCxnSpPr>
        <p:spPr>
          <a:xfrm>
            <a:off x="5112200" y="3537767"/>
            <a:ext cx="1967600" cy="0"/>
          </a:xfrm>
          <a:prstGeom prst="straightConnector1">
            <a:avLst/>
          </a:prstGeom>
          <a:noFill/>
          <a:ln w="28575" cap="flat" cmpd="sng">
            <a:solidFill>
              <a:srgbClr val="FF7C3E"/>
            </a:solidFill>
            <a:prstDash val="solid"/>
            <a:round/>
            <a:headEnd type="none" w="med" len="med"/>
            <a:tailEnd type="none" w="med" len="med"/>
          </a:ln>
        </p:spPr>
      </p:cxnSp>
      <p:sp>
        <p:nvSpPr>
          <p:cNvPr id="43" name="Google Shape;43;p5"/>
          <p:cNvSpPr txBox="1">
            <a:spLocks noGrp="1"/>
          </p:cNvSpPr>
          <p:nvPr>
            <p:ph type="ctrTitle"/>
          </p:nvPr>
        </p:nvSpPr>
        <p:spPr>
          <a:xfrm>
            <a:off x="510200" y="1034667"/>
            <a:ext cx="11171600" cy="23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7333"/>
            </a:lvl1pPr>
            <a:lvl2pPr lvl="1"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2pPr>
            <a:lvl3pPr lvl="2"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3pPr>
            <a:lvl4pPr lvl="3"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4pPr>
            <a:lvl5pPr lvl="4"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5pPr>
            <a:lvl6pPr lvl="5"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6pPr>
            <a:lvl7pPr lvl="6"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7pPr>
            <a:lvl8pPr lvl="7"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8pPr>
            <a:lvl9pPr lvl="8"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9pPr>
          </a:lstStyle>
          <a:p>
            <a:endParaRPr/>
          </a:p>
        </p:txBody>
      </p:sp>
      <p:sp>
        <p:nvSpPr>
          <p:cNvPr id="44" name="Google Shape;44;p5"/>
          <p:cNvSpPr txBox="1">
            <a:spLocks noGrp="1"/>
          </p:cNvSpPr>
          <p:nvPr>
            <p:ph type="subTitle" idx="1"/>
          </p:nvPr>
        </p:nvSpPr>
        <p:spPr>
          <a:xfrm>
            <a:off x="3194596" y="3751072"/>
            <a:ext cx="5802800" cy="95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arlow Semi Condensed"/>
              <a:buNone/>
              <a:defRPr sz="1867">
                <a:latin typeface="Barlow Semi Condensed"/>
                <a:ea typeface="Barlow Semi Condensed"/>
                <a:cs typeface="Barlow Semi Condensed"/>
                <a:sym typeface="Barlow Semi Condensed"/>
              </a:defRPr>
            </a:lvl1pPr>
            <a:lvl2pPr lvl="1" algn="ctr" rtl="0">
              <a:lnSpc>
                <a:spcPct val="100000"/>
              </a:lnSpc>
              <a:spcBef>
                <a:spcPts val="0"/>
              </a:spcBef>
              <a:spcAft>
                <a:spcPts val="0"/>
              </a:spcAft>
              <a:buClr>
                <a:srgbClr val="F4783C"/>
              </a:buClr>
              <a:buSzPts val="2800"/>
              <a:buNone/>
              <a:defRPr sz="3733">
                <a:solidFill>
                  <a:srgbClr val="F4783C"/>
                </a:solidFill>
              </a:defRPr>
            </a:lvl2pPr>
            <a:lvl3pPr lvl="2" algn="ctr" rtl="0">
              <a:lnSpc>
                <a:spcPct val="100000"/>
              </a:lnSpc>
              <a:spcBef>
                <a:spcPts val="0"/>
              </a:spcBef>
              <a:spcAft>
                <a:spcPts val="0"/>
              </a:spcAft>
              <a:buClr>
                <a:srgbClr val="F4783C"/>
              </a:buClr>
              <a:buSzPts val="2800"/>
              <a:buNone/>
              <a:defRPr sz="3733">
                <a:solidFill>
                  <a:srgbClr val="F4783C"/>
                </a:solidFill>
              </a:defRPr>
            </a:lvl3pPr>
            <a:lvl4pPr lvl="3" algn="ctr" rtl="0">
              <a:lnSpc>
                <a:spcPct val="100000"/>
              </a:lnSpc>
              <a:spcBef>
                <a:spcPts val="0"/>
              </a:spcBef>
              <a:spcAft>
                <a:spcPts val="0"/>
              </a:spcAft>
              <a:buClr>
                <a:srgbClr val="F4783C"/>
              </a:buClr>
              <a:buSzPts val="2800"/>
              <a:buNone/>
              <a:defRPr sz="3733">
                <a:solidFill>
                  <a:srgbClr val="F4783C"/>
                </a:solidFill>
              </a:defRPr>
            </a:lvl4pPr>
            <a:lvl5pPr lvl="4" algn="ctr" rtl="0">
              <a:lnSpc>
                <a:spcPct val="100000"/>
              </a:lnSpc>
              <a:spcBef>
                <a:spcPts val="0"/>
              </a:spcBef>
              <a:spcAft>
                <a:spcPts val="0"/>
              </a:spcAft>
              <a:buClr>
                <a:srgbClr val="F4783C"/>
              </a:buClr>
              <a:buSzPts val="2800"/>
              <a:buNone/>
              <a:defRPr sz="3733">
                <a:solidFill>
                  <a:srgbClr val="F4783C"/>
                </a:solidFill>
              </a:defRPr>
            </a:lvl5pPr>
            <a:lvl6pPr lvl="5" algn="ctr" rtl="0">
              <a:lnSpc>
                <a:spcPct val="100000"/>
              </a:lnSpc>
              <a:spcBef>
                <a:spcPts val="0"/>
              </a:spcBef>
              <a:spcAft>
                <a:spcPts val="0"/>
              </a:spcAft>
              <a:buClr>
                <a:srgbClr val="F4783C"/>
              </a:buClr>
              <a:buSzPts val="2800"/>
              <a:buNone/>
              <a:defRPr sz="3733">
                <a:solidFill>
                  <a:srgbClr val="F4783C"/>
                </a:solidFill>
              </a:defRPr>
            </a:lvl6pPr>
            <a:lvl7pPr lvl="6" algn="ctr" rtl="0">
              <a:lnSpc>
                <a:spcPct val="100000"/>
              </a:lnSpc>
              <a:spcBef>
                <a:spcPts val="0"/>
              </a:spcBef>
              <a:spcAft>
                <a:spcPts val="0"/>
              </a:spcAft>
              <a:buClr>
                <a:srgbClr val="F4783C"/>
              </a:buClr>
              <a:buSzPts val="2800"/>
              <a:buNone/>
              <a:defRPr sz="3733">
                <a:solidFill>
                  <a:srgbClr val="F4783C"/>
                </a:solidFill>
              </a:defRPr>
            </a:lvl7pPr>
            <a:lvl8pPr lvl="7" algn="ctr" rtl="0">
              <a:lnSpc>
                <a:spcPct val="100000"/>
              </a:lnSpc>
              <a:spcBef>
                <a:spcPts val="0"/>
              </a:spcBef>
              <a:spcAft>
                <a:spcPts val="0"/>
              </a:spcAft>
              <a:buClr>
                <a:srgbClr val="F4783C"/>
              </a:buClr>
              <a:buSzPts val="2800"/>
              <a:buNone/>
              <a:defRPr sz="3733">
                <a:solidFill>
                  <a:srgbClr val="F4783C"/>
                </a:solidFill>
              </a:defRPr>
            </a:lvl8pPr>
            <a:lvl9pPr lvl="8" algn="ctr" rtl="0">
              <a:lnSpc>
                <a:spcPct val="100000"/>
              </a:lnSpc>
              <a:spcBef>
                <a:spcPts val="0"/>
              </a:spcBef>
              <a:spcAft>
                <a:spcPts val="0"/>
              </a:spcAft>
              <a:buClr>
                <a:srgbClr val="F4783C"/>
              </a:buClr>
              <a:buSzPts val="2800"/>
              <a:buNone/>
              <a:defRPr sz="3733">
                <a:solidFill>
                  <a:srgbClr val="F4783C"/>
                </a:solidFill>
              </a:defRPr>
            </a:lvl9pPr>
          </a:lstStyle>
          <a:p>
            <a:endParaRPr/>
          </a:p>
        </p:txBody>
      </p:sp>
    </p:spTree>
    <p:extLst>
      <p:ext uri="{BB962C8B-B14F-4D97-AF65-F5344CB8AC3E}">
        <p14:creationId xmlns:p14="http://schemas.microsoft.com/office/powerpoint/2010/main" val="381077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rgbClr val="A5DDDA">
            <a:alpha val="71900"/>
          </a:srgbClr>
        </a:solidFill>
        <a:effectLst/>
      </p:bgPr>
    </p:bg>
    <p:spTree>
      <p:nvGrpSpPr>
        <p:cNvPr id="1" name="Shape 45"/>
        <p:cNvGrpSpPr/>
        <p:nvPr/>
      </p:nvGrpSpPr>
      <p:grpSpPr>
        <a:xfrm>
          <a:off x="0" y="0"/>
          <a:ext cx="0" cy="0"/>
          <a:chOff x="0" y="0"/>
          <a:chExt cx="0" cy="0"/>
        </a:xfrm>
      </p:grpSpPr>
      <p:sp>
        <p:nvSpPr>
          <p:cNvPr id="46" name="Google Shape;46;p6"/>
          <p:cNvSpPr/>
          <p:nvPr/>
        </p:nvSpPr>
        <p:spPr>
          <a:xfrm>
            <a:off x="5102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6"/>
          <p:cNvSpPr txBox="1">
            <a:spLocks noGrp="1"/>
          </p:cNvSpPr>
          <p:nvPr>
            <p:ph type="ctrTitle"/>
          </p:nvPr>
        </p:nvSpPr>
        <p:spPr>
          <a:xfrm>
            <a:off x="4989367" y="530200"/>
            <a:ext cx="63044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48" name="Google Shape;48;p6"/>
          <p:cNvSpPr/>
          <p:nvPr/>
        </p:nvSpPr>
        <p:spPr>
          <a:xfrm>
            <a:off x="8310965"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6"/>
          <p:cNvSpPr/>
          <p:nvPr/>
        </p:nvSpPr>
        <p:spPr>
          <a:xfrm>
            <a:off x="510233"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6"/>
          <p:cNvSpPr/>
          <p:nvPr/>
        </p:nvSpPr>
        <p:spPr>
          <a:xfrm>
            <a:off x="4410596"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txBox="1">
            <a:spLocks noGrp="1"/>
          </p:cNvSpPr>
          <p:nvPr>
            <p:ph type="subTitle" idx="1"/>
          </p:nvPr>
        </p:nvSpPr>
        <p:spPr>
          <a:xfrm flipH="1">
            <a:off x="1033967"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6"/>
          <p:cNvSpPr txBox="1">
            <a:spLocks noGrp="1"/>
          </p:cNvSpPr>
          <p:nvPr>
            <p:ph type="subTitle" idx="2"/>
          </p:nvPr>
        </p:nvSpPr>
        <p:spPr>
          <a:xfrm flipH="1">
            <a:off x="568632"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53" name="Google Shape;53;p6"/>
          <p:cNvSpPr txBox="1">
            <a:spLocks noGrp="1"/>
          </p:cNvSpPr>
          <p:nvPr>
            <p:ph type="subTitle" idx="3"/>
          </p:nvPr>
        </p:nvSpPr>
        <p:spPr>
          <a:xfrm flipH="1">
            <a:off x="4934333"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6"/>
          <p:cNvSpPr txBox="1">
            <a:spLocks noGrp="1"/>
          </p:cNvSpPr>
          <p:nvPr>
            <p:ph type="subTitle" idx="4"/>
          </p:nvPr>
        </p:nvSpPr>
        <p:spPr>
          <a:xfrm flipH="1">
            <a:off x="4468999"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55" name="Google Shape;55;p6"/>
          <p:cNvSpPr txBox="1">
            <a:spLocks noGrp="1"/>
          </p:cNvSpPr>
          <p:nvPr>
            <p:ph type="subTitle" idx="5"/>
          </p:nvPr>
        </p:nvSpPr>
        <p:spPr>
          <a:xfrm flipH="1">
            <a:off x="8834700"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6"/>
          <p:cNvSpPr txBox="1">
            <a:spLocks noGrp="1"/>
          </p:cNvSpPr>
          <p:nvPr>
            <p:ph type="subTitle" idx="6"/>
          </p:nvPr>
        </p:nvSpPr>
        <p:spPr>
          <a:xfrm flipH="1">
            <a:off x="8369365"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3528941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TEXT + DESIGN 2">
  <p:cSld name="TITLE + TEXT + DESIGN 2">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5102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a:off x="510064" y="1676833"/>
            <a:ext cx="111956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512096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510397" y="530200"/>
            <a:ext cx="11202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9"/>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71" name="Google Shape;71;p9"/>
          <p:cNvSpPr/>
          <p:nvPr/>
        </p:nvSpPr>
        <p:spPr>
          <a:xfrm flipH="1">
            <a:off x="6382533"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9"/>
          <p:cNvSpPr/>
          <p:nvPr/>
        </p:nvSpPr>
        <p:spPr>
          <a:xfrm flipH="1">
            <a:off x="517481"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9"/>
          <p:cNvSpPr txBox="1">
            <a:spLocks noGrp="1"/>
          </p:cNvSpPr>
          <p:nvPr>
            <p:ph type="subTitle" idx="1"/>
          </p:nvPr>
        </p:nvSpPr>
        <p:spPr>
          <a:xfrm flipH="1">
            <a:off x="1061675"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1061675"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6926741"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6926741"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313170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FOUR COLUMNS">
  <p:cSld name="FOUR COLUMNS">
    <p:bg>
      <p:bgPr>
        <a:solidFill>
          <a:srgbClr val="A5DDDA">
            <a:alpha val="71900"/>
          </a:srgbClr>
        </a:solidFill>
        <a:effectLst/>
      </p:bgPr>
    </p:bg>
    <p:spTree>
      <p:nvGrpSpPr>
        <p:cNvPr id="1" name="Shape 77"/>
        <p:cNvGrpSpPr/>
        <p:nvPr/>
      </p:nvGrpSpPr>
      <p:grpSpPr>
        <a:xfrm>
          <a:off x="0" y="0"/>
          <a:ext cx="0" cy="0"/>
          <a:chOff x="0" y="0"/>
          <a:chExt cx="0" cy="0"/>
        </a:xfrm>
      </p:grpSpPr>
      <p:sp>
        <p:nvSpPr>
          <p:cNvPr id="78" name="Google Shape;78;p10"/>
          <p:cNvSpPr/>
          <p:nvPr/>
        </p:nvSpPr>
        <p:spPr>
          <a:xfrm flipH="1">
            <a:off x="517600" y="1690600"/>
            <a:ext cx="5442800" cy="2114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0"/>
          <p:cNvSpPr/>
          <p:nvPr/>
        </p:nvSpPr>
        <p:spPr>
          <a:xfrm flipH="1">
            <a:off x="6382533" y="4222633"/>
            <a:ext cx="5330400" cy="2114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0"/>
          <p:cNvSpPr/>
          <p:nvPr/>
        </p:nvSpPr>
        <p:spPr>
          <a:xfrm flipH="1">
            <a:off x="517599" y="4222633"/>
            <a:ext cx="5442800" cy="2114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0"/>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0"/>
          <p:cNvSpPr/>
          <p:nvPr/>
        </p:nvSpPr>
        <p:spPr>
          <a:xfrm flipH="1">
            <a:off x="6382533" y="1713417"/>
            <a:ext cx="5330400" cy="2114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0"/>
          <p:cNvSpPr txBox="1">
            <a:spLocks noGrp="1"/>
          </p:cNvSpPr>
          <p:nvPr>
            <p:ph type="subTitle" idx="1"/>
          </p:nvPr>
        </p:nvSpPr>
        <p:spPr>
          <a:xfrm flipH="1">
            <a:off x="1118008" y="2747584"/>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 name="Google Shape;84;p10"/>
          <p:cNvSpPr txBox="1">
            <a:spLocks noGrp="1"/>
          </p:cNvSpPr>
          <p:nvPr>
            <p:ph type="subTitle" idx="2"/>
          </p:nvPr>
        </p:nvSpPr>
        <p:spPr>
          <a:xfrm flipH="1">
            <a:off x="1118008" y="217371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85" name="Google Shape;85;p10"/>
          <p:cNvSpPr txBox="1">
            <a:spLocks noGrp="1"/>
          </p:cNvSpPr>
          <p:nvPr>
            <p:ph type="subTitle" idx="3"/>
          </p:nvPr>
        </p:nvSpPr>
        <p:spPr>
          <a:xfrm flipH="1">
            <a:off x="6926741" y="2747584"/>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 name="Google Shape;86;p10"/>
          <p:cNvSpPr txBox="1">
            <a:spLocks noGrp="1"/>
          </p:cNvSpPr>
          <p:nvPr>
            <p:ph type="subTitle" idx="4"/>
          </p:nvPr>
        </p:nvSpPr>
        <p:spPr>
          <a:xfrm flipH="1">
            <a:off x="6926741" y="217371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87" name="Google Shape;87;p10"/>
          <p:cNvSpPr txBox="1">
            <a:spLocks noGrp="1"/>
          </p:cNvSpPr>
          <p:nvPr>
            <p:ph type="subTitle" idx="5"/>
          </p:nvPr>
        </p:nvSpPr>
        <p:spPr>
          <a:xfrm flipH="1">
            <a:off x="1118008" y="527961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10"/>
          <p:cNvSpPr txBox="1">
            <a:spLocks noGrp="1"/>
          </p:cNvSpPr>
          <p:nvPr>
            <p:ph type="subTitle" idx="6"/>
          </p:nvPr>
        </p:nvSpPr>
        <p:spPr>
          <a:xfrm flipH="1">
            <a:off x="1118008" y="4705751"/>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89" name="Google Shape;89;p10"/>
          <p:cNvSpPr txBox="1">
            <a:spLocks noGrp="1"/>
          </p:cNvSpPr>
          <p:nvPr>
            <p:ph type="subTitle" idx="7"/>
          </p:nvPr>
        </p:nvSpPr>
        <p:spPr>
          <a:xfrm flipH="1">
            <a:off x="6926741" y="527961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0"/>
          <p:cNvSpPr txBox="1">
            <a:spLocks noGrp="1"/>
          </p:cNvSpPr>
          <p:nvPr>
            <p:ph type="subTitle" idx="8"/>
          </p:nvPr>
        </p:nvSpPr>
        <p:spPr>
          <a:xfrm flipH="1">
            <a:off x="6926741" y="4705751"/>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91" name="Google Shape;91;p10"/>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4198123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TEXT + DESIGN 3">
  <p:cSld name="TITLE + TEXT + DESIGN 3">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2"/>
          <p:cNvGrpSpPr/>
          <p:nvPr/>
        </p:nvGrpSpPr>
        <p:grpSpPr>
          <a:xfrm>
            <a:off x="11254921" y="5055699"/>
            <a:ext cx="262768" cy="288180"/>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2"/>
          <p:cNvSpPr/>
          <p:nvPr/>
        </p:nvSpPr>
        <p:spPr>
          <a:xfrm flipH="1">
            <a:off x="6382533" y="2925200"/>
            <a:ext cx="5330400" cy="33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2"/>
          <p:cNvSpPr/>
          <p:nvPr/>
        </p:nvSpPr>
        <p:spPr>
          <a:xfrm flipH="1">
            <a:off x="6382532" y="1743267"/>
            <a:ext cx="5330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2"/>
          <p:cNvSpPr txBox="1">
            <a:spLocks noGrp="1"/>
          </p:cNvSpPr>
          <p:nvPr>
            <p:ph type="subTitle" idx="1"/>
          </p:nvPr>
        </p:nvSpPr>
        <p:spPr>
          <a:xfrm flipH="1">
            <a:off x="5376463" y="1740100"/>
            <a:ext cx="59324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7815267" y="4187000"/>
            <a:ext cx="34936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372622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2079827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4"/>
          <p:cNvSpPr/>
          <p:nvPr/>
        </p:nvSpPr>
        <p:spPr>
          <a:xfrm flipH="1">
            <a:off x="5173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578022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a:xfrm>
            <a:off x="838200" y="6356352"/>
            <a:ext cx="2743200" cy="365125"/>
          </a:xfrm>
          <a:prstGeom prst="rect">
            <a:avLst/>
          </a:prstGeom>
        </p:spPr>
        <p:txBody>
          <a:bodyPr/>
          <a:lstStyle/>
          <a:p>
            <a:fld id="{292738BB-EDEF-48A5-AB0C-1EC64D6DD4D8}" type="datetimeFigureOut">
              <a:rPr lang="en-US" smtClean="0"/>
              <a:pPr/>
              <a:t>3/14/2024</a:t>
            </a:fld>
            <a:endParaRPr lang="en-US"/>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a:xfrm>
            <a:off x="8610600" y="6356352"/>
            <a:ext cx="2743200" cy="365125"/>
          </a:xfrm>
          <a:prstGeom prst="rect">
            <a:avLst/>
          </a:prstGeom>
        </p:spPr>
        <p:txBody>
          <a:bodyPr/>
          <a:lstStyle/>
          <a:p>
            <a:fld id="{EB465016-67E8-421D-9C79-0E8A1522CB46}" type="slidenum">
              <a:rPr lang="en-US" smtClean="0"/>
              <a:pPr/>
              <a:t>‹#›</a:t>
            </a:fld>
            <a:endParaRPr lang="en-US"/>
          </a:p>
        </p:txBody>
      </p:sp>
    </p:spTree>
    <p:extLst>
      <p:ext uri="{BB962C8B-B14F-4D97-AF65-F5344CB8AC3E}">
        <p14:creationId xmlns:p14="http://schemas.microsoft.com/office/powerpoint/2010/main" val="2089575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xfrm>
            <a:off x="4165600" y="6248400"/>
            <a:ext cx="3860800" cy="457200"/>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8737600" y="6248400"/>
            <a:ext cx="2844800" cy="457200"/>
          </a:xfrm>
          <a:prstGeom prst="rect">
            <a:avLst/>
          </a:prstGeom>
          <a:ln/>
        </p:spPr>
        <p:txBody>
          <a:bodyPr/>
          <a:lstStyle>
            <a:lvl1pPr>
              <a:defRPr/>
            </a:lvl1pPr>
          </a:lstStyle>
          <a:p>
            <a:pPr>
              <a:defRPr/>
            </a:pPr>
            <a:fld id="{C564E07E-2580-4BC0-8292-C7469100C2E2}" type="slidenum">
              <a:rPr lang="en-US"/>
              <a:pPr>
                <a:defRPr/>
              </a:pPr>
              <a:t>‹#›</a:t>
            </a:fld>
            <a:endParaRPr lang="en-US"/>
          </a:p>
        </p:txBody>
      </p:sp>
      <p:sp>
        <p:nvSpPr>
          <p:cNvPr id="6" name="Rectangle 16"/>
          <p:cNvSpPr>
            <a:spLocks noGrp="1" noChangeArrowheads="1"/>
          </p:cNvSpPr>
          <p:nvPr>
            <p:ph type="dt" sz="half" idx="12"/>
          </p:nvPr>
        </p:nvSpPr>
        <p:spPr>
          <a:xfrm>
            <a:off x="609600" y="6245225"/>
            <a:ext cx="2844800" cy="476251"/>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152321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206936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970781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754591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1893703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1227735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726130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52090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90068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16328320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971522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966746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4309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73831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5.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692774705"/>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3/14/2024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9615355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extLst>
      <p:ext uri="{BB962C8B-B14F-4D97-AF65-F5344CB8AC3E}">
        <p14:creationId xmlns:p14="http://schemas.microsoft.com/office/powerpoint/2010/main" val="524350410"/>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2738BB-EDEF-48A5-AB0C-1EC64D6DD4D8}" type="datetimeFigureOut">
              <a:rPr lang="en-US" smtClean="0"/>
              <a:t>3/14/2024</a:t>
            </a:fld>
            <a:endParaRPr lang="en-US"/>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65016-67E8-421D-9C79-0E8A1522CB46}" type="slidenum">
              <a:rPr lang="en-US" smtClean="0"/>
              <a:t>‹#›</a:t>
            </a:fld>
            <a:endParaRPr lang="en-US"/>
          </a:p>
        </p:txBody>
      </p:sp>
    </p:spTree>
    <p:extLst>
      <p:ext uri="{BB962C8B-B14F-4D97-AF65-F5344CB8AC3E}">
        <p14:creationId xmlns:p14="http://schemas.microsoft.com/office/powerpoint/2010/main" val="300471832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png"/><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0.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1.xml"/><Relationship Id="rId7" Type="http://schemas.openxmlformats.org/officeDocument/2006/relationships/image" Target="../media/image7.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81"/>
        <p:cNvGrpSpPr/>
        <p:nvPr/>
      </p:nvGrpSpPr>
      <p:grpSpPr>
        <a:xfrm>
          <a:off x="0" y="0"/>
          <a:ext cx="0" cy="0"/>
          <a:chOff x="0" y="0"/>
          <a:chExt cx="0" cy="0"/>
        </a:xfrm>
      </p:grpSpPr>
      <p:sp>
        <p:nvSpPr>
          <p:cNvPr id="183" name="Google Shape;183;p23" descr="n100 Fb Thu Huong Pham"/>
          <p:cNvSpPr txBox="1">
            <a:spLocks noGrp="1"/>
          </p:cNvSpPr>
          <p:nvPr>
            <p:ph type="ctrTitle"/>
          </p:nvPr>
        </p:nvSpPr>
        <p:spPr>
          <a:xfrm>
            <a:off x="686590" y="1333485"/>
            <a:ext cx="7061595" cy="2376400"/>
          </a:xfrm>
          <a:prstGeom prst="rect">
            <a:avLst/>
          </a:prstGeom>
        </p:spPr>
        <p:txBody>
          <a:bodyPr spcFirstLastPara="1" wrap="square" lIns="121900" tIns="121900" rIns="121900" bIns="121900" anchor="b" anchorCtr="0">
            <a:noAutofit/>
          </a:bodyPr>
          <a:lstStyle/>
          <a:p>
            <a:r>
              <a:rPr lang="es" sz="4667" dirty="0">
                <a:latin typeface="+mj-lt"/>
                <a:ea typeface="SimHei" pitchFamily="49" charset="-122"/>
                <a:cs typeface="Sanskrit Text" pitchFamily="18" charset="0"/>
              </a:rPr>
              <a:t>CHÀO MỪNG CÁC QUÍ THẦY CÔ</a:t>
            </a:r>
            <a:br>
              <a:rPr lang="es" sz="4000" dirty="0">
                <a:latin typeface="+mj-lt"/>
                <a:ea typeface="SimHei" pitchFamily="49" charset="-122"/>
                <a:cs typeface="Sanskrit Text" pitchFamily="18" charset="0"/>
              </a:rPr>
            </a:br>
            <a:r>
              <a:rPr lang="es" sz="4000" dirty="0">
                <a:latin typeface="+mj-lt"/>
                <a:ea typeface="SimHei" pitchFamily="49" charset="-122"/>
                <a:cs typeface="Sanskrit Text" pitchFamily="18" charset="0"/>
              </a:rPr>
              <a:t>VỀ </a:t>
            </a:r>
            <a:r>
              <a:rPr lang="es" sz="4000">
                <a:latin typeface="+mj-lt"/>
                <a:ea typeface="SimHei" pitchFamily="49" charset="-122"/>
                <a:cs typeface="Sanskrit Text" pitchFamily="18" charset="0"/>
              </a:rPr>
              <a:t>DỰ G</a:t>
            </a:r>
            <a:r>
              <a:rPr lang="en-US" sz="4000" dirty="0">
                <a:latin typeface="+mj-lt"/>
                <a:ea typeface="SimHei" pitchFamily="49" charset="-122"/>
                <a:cs typeface="Sanskrit Text" pitchFamily="18" charset="0"/>
              </a:rPr>
              <a:t>I</a:t>
            </a:r>
            <a:r>
              <a:rPr lang="es" sz="4000">
                <a:latin typeface="+mj-lt"/>
                <a:ea typeface="SimHei" pitchFamily="49" charset="-122"/>
                <a:cs typeface="Sanskrit Text" pitchFamily="18" charset="0"/>
              </a:rPr>
              <a:t>Ờ </a:t>
            </a:r>
            <a:r>
              <a:rPr lang="es" sz="4000" dirty="0">
                <a:latin typeface="+mj-lt"/>
                <a:ea typeface="SimHei" pitchFamily="49" charset="-122"/>
                <a:cs typeface="Sanskrit Text" pitchFamily="18" charset="0"/>
              </a:rPr>
              <a:t>- THĂM LỚP</a:t>
            </a:r>
            <a:endParaRPr sz="4000">
              <a:latin typeface="+mj-lt"/>
              <a:ea typeface="SimHei" pitchFamily="49" charset="-122"/>
              <a:cs typeface="Sanskrit Text" pitchFamily="18" charset="0"/>
            </a:endParaRPr>
          </a:p>
        </p:txBody>
      </p:sp>
      <p:grpSp>
        <p:nvGrpSpPr>
          <p:cNvPr id="184" name="Google Shape;184;p23" descr="n100 Fb Thu Huong Pham"/>
          <p:cNvGrpSpPr/>
          <p:nvPr/>
        </p:nvGrpSpPr>
        <p:grpSpPr>
          <a:xfrm>
            <a:off x="5438087" y="1129819"/>
            <a:ext cx="5612163" cy="5358812"/>
            <a:chOff x="4078565" y="847364"/>
            <a:chExt cx="4209122" cy="4019109"/>
          </a:xfrm>
        </p:grpSpPr>
        <p:sp>
          <p:nvSpPr>
            <p:cNvPr id="185" name="Google Shape;185;p23"/>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86;p23"/>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87;p23"/>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88" name="Google Shape;188;p23"/>
            <p:cNvGrpSpPr/>
            <p:nvPr/>
          </p:nvGrpSpPr>
          <p:grpSpPr>
            <a:xfrm>
              <a:off x="5921198" y="1938129"/>
              <a:ext cx="2158899" cy="2868100"/>
              <a:chOff x="5921198" y="1938129"/>
              <a:chExt cx="2158899" cy="2868100"/>
            </a:xfrm>
          </p:grpSpPr>
          <p:sp>
            <p:nvSpPr>
              <p:cNvPr id="189" name="Google Shape;189;p23"/>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23"/>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91;p23"/>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92;p23"/>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3"/>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23"/>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95;p23"/>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96;p23"/>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97;p23"/>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98;p23"/>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99;p23"/>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00;p23"/>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01;p23"/>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3"/>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3"/>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3"/>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3"/>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3"/>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07;p23"/>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08;p23"/>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09;p23"/>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10;p23"/>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11;p23"/>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23"/>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23"/>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23"/>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3"/>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3"/>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3"/>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23"/>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23"/>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23"/>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23"/>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23"/>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23"/>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23"/>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23"/>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23"/>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23"/>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23"/>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23"/>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23"/>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23"/>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23"/>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23"/>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23"/>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23"/>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3"/>
              <p:cNvSpPr/>
              <p:nvPr/>
            </p:nvSpPr>
            <p:spPr>
              <a:xfrm rot="4341851">
                <a:off x="7307517" y="3183355"/>
                <a:ext cx="219684" cy="381933"/>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23"/>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23"/>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23"/>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23"/>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23"/>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23"/>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23"/>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23"/>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3"/>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3"/>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3"/>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3"/>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3"/>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3"/>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3"/>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23"/>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23"/>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3"/>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3"/>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3"/>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3"/>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3"/>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3"/>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23"/>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23"/>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3"/>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3"/>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3"/>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3"/>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3"/>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23"/>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23"/>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23"/>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23"/>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23"/>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23"/>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23"/>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23"/>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23"/>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23"/>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23"/>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23"/>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23"/>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23"/>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23"/>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23"/>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4" name="Google Shape;294;p23"/>
            <p:cNvGrpSpPr/>
            <p:nvPr/>
          </p:nvGrpSpPr>
          <p:grpSpPr>
            <a:xfrm>
              <a:off x="4765797" y="2778327"/>
              <a:ext cx="1787677" cy="1971829"/>
              <a:chOff x="4765797" y="2778327"/>
              <a:chExt cx="1787677" cy="1971829"/>
            </a:xfrm>
          </p:grpSpPr>
          <p:sp>
            <p:nvSpPr>
              <p:cNvPr id="295" name="Google Shape;295;p23"/>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23"/>
              <p:cNvSpPr txBox="1"/>
              <p:nvPr/>
            </p:nvSpPr>
            <p:spPr>
              <a:xfrm rot="21221180">
                <a:off x="5104970" y="3001345"/>
                <a:ext cx="1353912" cy="673091"/>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 sz="3200" kern="0" dirty="0">
                    <a:solidFill>
                      <a:srgbClr val="F4E9DF"/>
                    </a:solidFill>
                    <a:latin typeface="Anton"/>
                    <a:ea typeface="Anton"/>
                    <a:cs typeface="Anton"/>
                    <a:sym typeface="Anton"/>
                  </a:rPr>
                  <a:t>PHYSICAL</a:t>
                </a:r>
                <a:endParaRPr sz="3200" kern="0">
                  <a:solidFill>
                    <a:srgbClr val="F4E9DF"/>
                  </a:solidFill>
                  <a:latin typeface="Anton"/>
                  <a:ea typeface="Anton"/>
                  <a:cs typeface="Anton"/>
                  <a:sym typeface="Anton"/>
                </a:endParaRPr>
              </a:p>
            </p:txBody>
          </p:sp>
          <p:sp>
            <p:nvSpPr>
              <p:cNvPr id="297" name="Google Shape;297;p23"/>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23"/>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23"/>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23"/>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23"/>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23"/>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23"/>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23"/>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23"/>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23"/>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23"/>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3"/>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9" name="Google Shape;309;p23"/>
              <p:cNvGrpSpPr/>
              <p:nvPr/>
            </p:nvGrpSpPr>
            <p:grpSpPr>
              <a:xfrm>
                <a:off x="4765797" y="2931428"/>
                <a:ext cx="787826" cy="817869"/>
                <a:chOff x="34550" y="3406650"/>
                <a:chExt cx="627400" cy="651325"/>
              </a:xfrm>
            </p:grpSpPr>
            <p:sp>
              <p:nvSpPr>
                <p:cNvPr id="310" name="Google Shape;310;p23"/>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3"/>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3"/>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3"/>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4" name="Google Shape;314;p23"/>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23"/>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23"/>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3"/>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3"/>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3"/>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3"/>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3"/>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3"/>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3"/>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3"/>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3"/>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3"/>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3"/>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23"/>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23"/>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23"/>
              <p:cNvSpPr/>
              <p:nvPr/>
            </p:nvSpPr>
            <p:spPr>
              <a:xfrm rot="-1943700">
                <a:off x="5385487" y="3839034"/>
                <a:ext cx="173027" cy="181771"/>
              </a:xfrm>
              <a:prstGeom prst="rect">
                <a:avLst/>
              </a:prstGeom>
              <a:solidFill>
                <a:srgbClr val="00949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1" name="Google Shape;331;p23"/>
            <p:cNvGrpSpPr/>
            <p:nvPr/>
          </p:nvGrpSpPr>
          <p:grpSpPr>
            <a:xfrm>
              <a:off x="4138073" y="3540977"/>
              <a:ext cx="856417" cy="1215324"/>
              <a:chOff x="4598640" y="4070171"/>
              <a:chExt cx="483633" cy="686430"/>
            </a:xfrm>
          </p:grpSpPr>
          <p:sp>
            <p:nvSpPr>
              <p:cNvPr id="332" name="Google Shape;332;p23"/>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23"/>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23"/>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23"/>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23"/>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23"/>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23"/>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23"/>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23"/>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23"/>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23"/>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23"/>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23"/>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23"/>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23"/>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23"/>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23"/>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23"/>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23"/>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23"/>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23"/>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23"/>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23"/>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23"/>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23"/>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23"/>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23"/>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23"/>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23"/>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23"/>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23"/>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82" name="Picture 181" descr="n100 Fb Thu Huong Pham"/>
          <p:cNvPicPr>
            <a:picLocks noChangeAspect="1"/>
          </p:cNvPicPr>
          <p:nvPr/>
        </p:nvPicPr>
        <p:blipFill>
          <a:blip r:embed="rId4"/>
          <a:stretch>
            <a:fillRect/>
          </a:stretch>
        </p:blipFill>
        <p:spPr>
          <a:xfrm rot="665648">
            <a:off x="9758781" y="4404249"/>
            <a:ext cx="482193" cy="857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1500" fill="hold"/>
                                        <p:tgtEl>
                                          <p:spTgt spid="183"/>
                                        </p:tgtEl>
                                        <p:attrNameLst>
                                          <p:attrName>style.color</p:attrName>
                                        </p:attrNameLst>
                                      </p:cBhvr>
                                      <p:to>
                                        <p:clrVal>
                                          <a:srgbClr val="C00000"/>
                                        </p:clrVal>
                                      </p:to>
                                    </p:set>
                                    <p:set>
                                      <p:cBhvr>
                                        <p:cTn id="7" dur="1500" fill="hold"/>
                                        <p:tgtEl>
                                          <p:spTgt spid="183"/>
                                        </p:tgtEl>
                                        <p:attrNameLst>
                                          <p:attrName>fillcolor</p:attrName>
                                        </p:attrNameLst>
                                      </p:cBhvr>
                                      <p:to>
                                        <p:clrVal>
                                          <a:srgbClr val="C00000"/>
                                        </p:clrVal>
                                      </p:to>
                                    </p:set>
                                    <p:set>
                                      <p:cBhvr>
                                        <p:cTn id="8" dur="1500" fill="hold"/>
                                        <p:tgtEl>
                                          <p:spTgt spid="18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74001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algn="ctr">
              <a:lnSpc>
                <a:spcPct val="115000"/>
              </a:lnSpc>
              <a:defRPr/>
            </a:pPr>
            <a:r>
              <a:rPr lang="en-US" sz="4000" b="1" dirty="0">
                <a:ln w="0"/>
                <a:solidFill>
                  <a:prstClr val="black"/>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I. CHUYỂN ĐỘNG NÉM NGANG</a:t>
            </a:r>
          </a:p>
        </p:txBody>
      </p:sp>
      <p:sp>
        <p:nvSpPr>
          <p:cNvPr id="5" name="Freeform 4" descr="n100 Fb Thu Huong Pham"/>
          <p:cNvSpPr/>
          <p:nvPr/>
        </p:nvSpPr>
        <p:spPr>
          <a:xfrm>
            <a:off x="-1" y="1120600"/>
            <a:ext cx="8331201" cy="580387"/>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solidFill>
            <a:srgbClr val="00B050"/>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r>
              <a:rPr kumimoji="0" lang="en-US" sz="3200" b="1" i="0" u="none" strike="noStrike" kern="0" cap="none" spc="0" normalizeH="0" baseline="0" noProof="0" dirty="0">
                <a:ln>
                  <a:noFill/>
                </a:ln>
                <a:solidFill>
                  <a:prstClr val="white"/>
                </a:solidFill>
                <a:effectLst/>
                <a:uLnTx/>
                <a:uFillTx/>
                <a:latin typeface="+mj-lt"/>
                <a:ea typeface="+mn-ea"/>
                <a:cs typeface="Arial" panose="020B0604020202020204" pitchFamily="34" charset="0"/>
              </a:rPr>
              <a:t>Khái</a:t>
            </a:r>
            <a:r>
              <a:rPr kumimoji="0" lang="en-US" sz="32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mj-lt"/>
                <a:ea typeface="+mn-ea"/>
                <a:cs typeface="Arial" panose="020B0604020202020204" pitchFamily="34" charset="0"/>
              </a:rPr>
              <a:t>niệm</a:t>
            </a:r>
            <a:r>
              <a:rPr kumimoji="0" lang="en-US" sz="32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mj-lt"/>
                <a:ea typeface="+mn-ea"/>
                <a:cs typeface="Arial" panose="020B0604020202020204" pitchFamily="34" charset="0"/>
              </a:rPr>
              <a:t>chuyển</a:t>
            </a:r>
            <a:r>
              <a:rPr kumimoji="0" lang="en-US" sz="32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mj-lt"/>
                <a:ea typeface="+mn-ea"/>
                <a:cs typeface="Arial" panose="020B0604020202020204" pitchFamily="34" charset="0"/>
              </a:rPr>
              <a:t>động</a:t>
            </a:r>
            <a:r>
              <a:rPr kumimoji="0" lang="en-US" sz="32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mj-lt"/>
                <a:ea typeface="+mn-ea"/>
                <a:cs typeface="Arial" panose="020B0604020202020204" pitchFamily="34" charset="0"/>
              </a:rPr>
              <a:t>ném</a:t>
            </a:r>
            <a:r>
              <a:rPr kumimoji="0" lang="en-US" sz="32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mj-lt"/>
                <a:ea typeface="+mn-ea"/>
                <a:cs typeface="Arial" panose="020B0604020202020204" pitchFamily="34" charset="0"/>
              </a:rPr>
              <a:t>ngang</a:t>
            </a:r>
            <a:endParaRPr kumimoji="0" lang="en-US" sz="3200" b="1" i="0" u="none" strike="noStrike" kern="0" cap="none" spc="0" normalizeH="0" baseline="0" noProof="0" dirty="0">
              <a:ln>
                <a:noFill/>
              </a:ln>
              <a:solidFill>
                <a:prstClr val="white"/>
              </a:solidFill>
              <a:effectLst/>
              <a:uLnTx/>
              <a:uFillTx/>
              <a:latin typeface="+mj-lt"/>
              <a:ea typeface="+mn-ea"/>
              <a:cs typeface="Arial" panose="020B0604020202020204" pitchFamily="34" charset="0"/>
            </a:endParaRPr>
          </a:p>
        </p:txBody>
      </p:sp>
      <p:sp>
        <p:nvSpPr>
          <p:cNvPr id="6" name="TextBox 5" descr="n100 Fb Thu Huong Pham">
            <a:extLst>
              <a:ext uri="{FF2B5EF4-FFF2-40B4-BE49-F238E27FC236}">
                <a16:creationId xmlns:a16="http://schemas.microsoft.com/office/drawing/2014/main" id="{7F38D382-0A30-4AA7-AE41-F5F7E6A5B7D5}"/>
              </a:ext>
            </a:extLst>
          </p:cNvPr>
          <p:cNvSpPr txBox="1"/>
          <p:nvPr/>
        </p:nvSpPr>
        <p:spPr>
          <a:xfrm>
            <a:off x="0" y="2400707"/>
            <a:ext cx="6302291" cy="352059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marR="0" lvl="0" algn="just" defTabSz="914400" eaLnBrk="1" fontAlgn="auto" latinLnBrk="0" hangingPunct="1">
              <a:lnSpc>
                <a:spcPct val="100000"/>
              </a:lnSpc>
              <a:spcBef>
                <a:spcPts val="0"/>
              </a:spcBef>
              <a:spcAft>
                <a:spcPts val="600"/>
              </a:spcAft>
              <a:buClrTx/>
              <a:buSzTx/>
              <a:tabLst/>
              <a:defRPr/>
            </a:pPr>
            <a:r>
              <a:rPr kumimoji="0" lang="en-US" sz="3600" b="1" i="0" u="none" strike="noStrike" kern="0" cap="none" spc="0" normalizeH="0" baseline="0" noProof="0" dirty="0" err="1">
                <a:ln>
                  <a:noFill/>
                </a:ln>
                <a:solidFill>
                  <a:srgbClr val="FFFF00"/>
                </a:solidFill>
                <a:effectLst/>
                <a:uLnTx/>
                <a:uFillTx/>
                <a:cs typeface="Arial" panose="020B0604020202020204" pitchFamily="34" charset="0"/>
              </a:rPr>
              <a:t>Chuyển</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động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ném</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ngang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là</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chuyển</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động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có</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vận</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tốc</a:t>
            </a:r>
            <a:r>
              <a:rPr kumimoji="0" lang="en-US" sz="3600" b="1" i="0" u="none" strike="noStrike" kern="0" cap="none" spc="0" normalizeH="0" noProof="0" dirty="0">
                <a:ln>
                  <a:noFill/>
                </a:ln>
                <a:solidFill>
                  <a:srgbClr val="FFFF00"/>
                </a:solidFill>
                <a:effectLst/>
                <a:uLnTx/>
                <a:uFillTx/>
                <a:cs typeface="Arial" panose="020B0604020202020204" pitchFamily="34" charset="0"/>
              </a:rPr>
              <a:t> ban </a:t>
            </a:r>
            <a:r>
              <a:rPr kumimoji="0" lang="en-US" sz="3600" b="1" i="0" u="none" strike="noStrike" kern="0" cap="none" spc="0" normalizeH="0" noProof="0" dirty="0" err="1">
                <a:ln>
                  <a:noFill/>
                </a:ln>
                <a:solidFill>
                  <a:srgbClr val="FFFF00"/>
                </a:solidFill>
                <a:effectLst/>
                <a:uLnTx/>
                <a:uFillTx/>
                <a:cs typeface="Arial" panose="020B0604020202020204" pitchFamily="34" charset="0"/>
              </a:rPr>
              <a:t>đầu</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theo</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phương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nằm</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ngang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và</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chuyển</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động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dưới</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tác</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dụng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của</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trọng</a:t>
            </a:r>
            <a:r>
              <a:rPr kumimoji="0" lang="en-US" sz="3600" b="1" i="0" u="none" strike="noStrike" kern="0" cap="none" spc="0" normalizeH="0" noProof="0" dirty="0">
                <a:ln>
                  <a:noFill/>
                </a:ln>
                <a:solidFill>
                  <a:srgbClr val="FFFF00"/>
                </a:solidFill>
                <a:effectLst/>
                <a:uLnTx/>
                <a:uFillTx/>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cs typeface="Arial" panose="020B0604020202020204" pitchFamily="34" charset="0"/>
              </a:rPr>
              <a:t>lực</a:t>
            </a:r>
            <a:r>
              <a:rPr kumimoji="0" lang="en-US" sz="3600" b="1" i="0" u="none" strike="noStrike" kern="0" cap="none" spc="0" normalizeH="0" noProof="0" dirty="0">
                <a:ln>
                  <a:noFill/>
                </a:ln>
                <a:solidFill>
                  <a:srgbClr val="FFFF00"/>
                </a:solidFill>
                <a:effectLst/>
                <a:uLnTx/>
                <a:uFillTx/>
                <a:cs typeface="Arial" panose="020B0604020202020204" pitchFamily="34" charset="0"/>
              </a:rPr>
              <a:t>.</a:t>
            </a:r>
          </a:p>
          <a:p>
            <a:pPr marL="628650" marR="0" lvl="0" indent="-571500" algn="just" defTabSz="914400" eaLnBrk="1" fontAlgn="auto" latinLnBrk="0" hangingPunct="1">
              <a:lnSpc>
                <a:spcPct val="100000"/>
              </a:lnSpc>
              <a:spcBef>
                <a:spcPts val="0"/>
              </a:spcBef>
              <a:spcAft>
                <a:spcPts val="600"/>
              </a:spcAft>
              <a:buClrTx/>
              <a:buSzTx/>
              <a:buFontTx/>
              <a:buChar char="-"/>
              <a:tabLst/>
              <a:defRPr/>
            </a:pPr>
            <a:endParaRPr kumimoji="0" lang="vi-VN" sz="3600" b="1" i="0" u="none" strike="noStrike" kern="0" cap="none" spc="0" normalizeH="0" baseline="0" noProof="0" dirty="0">
              <a:ln>
                <a:noFill/>
              </a:ln>
              <a:solidFill>
                <a:srgbClr val="FFFF00"/>
              </a:solidFill>
              <a:effectLst/>
              <a:uLnTx/>
              <a:uFillTx/>
              <a:cs typeface="Arial" panose="020B0604020202020204" pitchFamily="34" charset="0"/>
            </a:endParaRPr>
          </a:p>
          <a:p>
            <a:pPr marL="57150" marR="0" lvl="0" indent="0" algn="just" defTabSz="914400" eaLnBrk="1" fontAlgn="auto" latinLnBrk="0" hangingPunct="1">
              <a:lnSpc>
                <a:spcPct val="100000"/>
              </a:lnSpc>
              <a:spcBef>
                <a:spcPts val="0"/>
              </a:spcBef>
              <a:spcAft>
                <a:spcPts val="600"/>
              </a:spcAft>
              <a:buClrTx/>
              <a:buSzTx/>
              <a:buFontTx/>
              <a:buNone/>
              <a:tabLst/>
              <a:defRPr/>
            </a:pPr>
            <a:endParaRPr kumimoji="0" lang="en-US" sz="5400" b="1" i="0" u="none" strike="noStrike" kern="0" cap="none" spc="0" normalizeH="0" baseline="0" noProof="0" dirty="0">
              <a:ln>
                <a:noFill/>
              </a:ln>
              <a:solidFill>
                <a:srgbClr val="0070C0"/>
              </a:solidFill>
              <a:effectLst/>
              <a:uLnTx/>
              <a:uFillTx/>
              <a:cs typeface="Arial" panose="020B0604020202020204" pitchFamily="34" charset="0"/>
            </a:endParaRPr>
          </a:p>
        </p:txBody>
      </p:sp>
      <p:pic>
        <p:nvPicPr>
          <p:cNvPr id="7" name="Picture 8" descr="n100 Fb Thu Huong Pha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01246" y="2400707"/>
            <a:ext cx="5146765" cy="3520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036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74001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 CHUYỂN ĐỘNG NÉM NGANG</a:t>
            </a:r>
          </a:p>
        </p:txBody>
      </p:sp>
      <p:sp>
        <p:nvSpPr>
          <p:cNvPr id="5" name="Freeform 4" descr="n100 Fb Thu Huong Pham"/>
          <p:cNvSpPr/>
          <p:nvPr/>
        </p:nvSpPr>
        <p:spPr>
          <a:xfrm>
            <a:off x="0" y="1120600"/>
            <a:ext cx="3213464" cy="580387"/>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solidFill>
            <a:srgbClr val="00B050"/>
          </a:soli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Thí</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nghiệm</a:t>
            </a:r>
            <a:endPar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Rectangle 7" descr="n100 Fb Thu Huong Pham"/>
          <p:cNvSpPr/>
          <p:nvPr/>
        </p:nvSpPr>
        <p:spPr>
          <a:xfrm>
            <a:off x="314864" y="2081576"/>
            <a:ext cx="7679606" cy="1569660"/>
          </a:xfrm>
          <a:prstGeom prst="rect">
            <a:avLst/>
          </a:prstGeom>
        </p:spPr>
        <p:txBody>
          <a:bodyPr wrap="square">
            <a:spAutoFit/>
          </a:bodyPr>
          <a:lstStyle/>
          <a:p>
            <a:pPr algn="just"/>
            <a:r>
              <a:rPr lang="en-US" sz="3200" b="1" dirty="0" err="1">
                <a:solidFill>
                  <a:srgbClr val="0070C0"/>
                </a:solidFill>
                <a:ea typeface="Times New Roman" panose="02020603050405020304" pitchFamily="18" charset="0"/>
                <a:cs typeface="Arial" panose="020B0604020202020204" pitchFamily="34" charset="0"/>
              </a:rPr>
              <a:t>Thí</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nghiệm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mô</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tả</a:t>
            </a:r>
            <a:r>
              <a:rPr lang="en-US" sz="3200" b="1" dirty="0">
                <a:solidFill>
                  <a:srgbClr val="0070C0"/>
                </a:solidFill>
                <a:ea typeface="Times New Roman" panose="02020603050405020304" pitchFamily="18" charset="0"/>
                <a:cs typeface="Arial" panose="020B0604020202020204" pitchFamily="34" charset="0"/>
              </a:rPr>
              <a:t> ở </a:t>
            </a:r>
            <a:r>
              <a:rPr lang="en-US" sz="3200" b="1" dirty="0" err="1">
                <a:solidFill>
                  <a:srgbClr val="0070C0"/>
                </a:solidFill>
                <a:ea typeface="Times New Roman" panose="02020603050405020304" pitchFamily="18" charset="0"/>
                <a:cs typeface="Arial" panose="020B0604020202020204" pitchFamily="34" charset="0"/>
              </a:rPr>
              <a:t>hình</a:t>
            </a:r>
            <a:r>
              <a:rPr lang="en-US" sz="3200" b="1" dirty="0">
                <a:solidFill>
                  <a:srgbClr val="0070C0"/>
                </a:solidFill>
                <a:ea typeface="Times New Roman" panose="02020603050405020304" pitchFamily="18" charset="0"/>
                <a:cs typeface="Arial" panose="020B0604020202020204" pitchFamily="34" charset="0"/>
              </a:rPr>
              <a:t> 12.1 </a:t>
            </a:r>
            <a:r>
              <a:rPr lang="en-US" sz="3200" b="1" dirty="0" err="1">
                <a:solidFill>
                  <a:srgbClr val="0070C0"/>
                </a:solidFill>
                <a:ea typeface="Times New Roman" panose="02020603050405020304" pitchFamily="18" charset="0"/>
                <a:cs typeface="Arial" panose="020B0604020202020204" pitchFamily="34" charset="0"/>
              </a:rPr>
              <a:t>dùng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để</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tìm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hiểu</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chuyển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động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của</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vật</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bị</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ném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theo</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phương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nằm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ngang</a:t>
            </a:r>
            <a:r>
              <a:rPr lang="en-US" sz="3200" b="1" dirty="0">
                <a:solidFill>
                  <a:srgbClr val="0070C0"/>
                </a:solidFill>
                <a:ea typeface="Times New Roman" panose="02020603050405020304" pitchFamily="18" charset="0"/>
                <a:cs typeface="Arial" panose="020B0604020202020204" pitchFamily="34" charset="0"/>
              </a:rPr>
              <a:t>.</a:t>
            </a:r>
          </a:p>
        </p:txBody>
      </p:sp>
      <p:sp>
        <p:nvSpPr>
          <p:cNvPr id="10" name="TextBox 9" descr="n100 Fb Thu Huong Pham"/>
          <p:cNvSpPr txBox="1"/>
          <p:nvPr/>
        </p:nvSpPr>
        <p:spPr>
          <a:xfrm>
            <a:off x="8373292" y="5114937"/>
            <a:ext cx="3816659" cy="707886"/>
          </a:xfrm>
          <a:prstGeom prst="rect">
            <a:avLst/>
          </a:prstGeom>
          <a:noFill/>
        </p:spPr>
        <p:txBody>
          <a:bodyPr wrap="square" rtlCol="0">
            <a:spAutoFit/>
          </a:bodyPr>
          <a:lstStyle/>
          <a:p>
            <a:pPr algn="ctr"/>
            <a:r>
              <a:rPr lang="en-US" sz="2000" dirty="0" err="1">
                <a:solidFill>
                  <a:srgbClr val="C00000"/>
                </a:solidFill>
              </a:rPr>
              <a:t>Hình</a:t>
            </a:r>
            <a:r>
              <a:rPr lang="en-US" sz="2000" dirty="0">
                <a:solidFill>
                  <a:srgbClr val="C00000"/>
                </a:solidFill>
              </a:rPr>
              <a:t> 12.1. </a:t>
            </a:r>
            <a:r>
              <a:rPr lang="en-US" sz="2000" dirty="0" err="1">
                <a:solidFill>
                  <a:srgbClr val="C00000"/>
                </a:solidFill>
              </a:rPr>
              <a:t>Thí</a:t>
            </a:r>
            <a:r>
              <a:rPr lang="en-US" sz="2000" dirty="0">
                <a:solidFill>
                  <a:srgbClr val="C00000"/>
                </a:solidFill>
              </a:rPr>
              <a:t> </a:t>
            </a:r>
            <a:r>
              <a:rPr lang="en-US" sz="2000" dirty="0" err="1">
                <a:solidFill>
                  <a:srgbClr val="C00000"/>
                </a:solidFill>
              </a:rPr>
              <a:t>nghiệm</a:t>
            </a:r>
            <a:r>
              <a:rPr lang="en-US" sz="2000" dirty="0">
                <a:solidFill>
                  <a:srgbClr val="C00000"/>
                </a:solidFill>
              </a:rPr>
              <a:t> </a:t>
            </a:r>
            <a:r>
              <a:rPr lang="en-US" sz="2000" dirty="0" err="1">
                <a:solidFill>
                  <a:srgbClr val="C00000"/>
                </a:solidFill>
              </a:rPr>
              <a:t>về</a:t>
            </a:r>
            <a:r>
              <a:rPr lang="en-US" sz="2000" dirty="0">
                <a:solidFill>
                  <a:srgbClr val="C00000"/>
                </a:solidFill>
              </a:rPr>
              <a:t> </a:t>
            </a:r>
            <a:r>
              <a:rPr lang="en-US" sz="2000" dirty="0" err="1">
                <a:solidFill>
                  <a:srgbClr val="C00000"/>
                </a:solidFill>
              </a:rPr>
              <a:t>chuyển</a:t>
            </a:r>
            <a:r>
              <a:rPr lang="en-US" sz="2000" dirty="0">
                <a:solidFill>
                  <a:srgbClr val="C00000"/>
                </a:solidFill>
              </a:rPr>
              <a:t> </a:t>
            </a:r>
            <a:r>
              <a:rPr lang="en-US" sz="2000" dirty="0" err="1">
                <a:solidFill>
                  <a:srgbClr val="C00000"/>
                </a:solidFill>
              </a:rPr>
              <a:t>động</a:t>
            </a:r>
            <a:r>
              <a:rPr lang="en-US" sz="2000" dirty="0">
                <a:solidFill>
                  <a:srgbClr val="C00000"/>
                </a:solidFill>
              </a:rPr>
              <a:t>  </a:t>
            </a:r>
            <a:r>
              <a:rPr lang="en-US" sz="2000" dirty="0" err="1">
                <a:solidFill>
                  <a:srgbClr val="C00000"/>
                </a:solidFill>
              </a:rPr>
              <a:t>ném</a:t>
            </a:r>
            <a:r>
              <a:rPr lang="en-US" sz="2000" dirty="0">
                <a:solidFill>
                  <a:srgbClr val="C00000"/>
                </a:solidFill>
              </a:rPr>
              <a:t> </a:t>
            </a:r>
            <a:r>
              <a:rPr lang="en-US" sz="2000" dirty="0" err="1">
                <a:solidFill>
                  <a:srgbClr val="C00000"/>
                </a:solidFill>
              </a:rPr>
              <a:t>ngang</a:t>
            </a:r>
            <a:endParaRPr lang="en-US" sz="2000" dirty="0">
              <a:solidFill>
                <a:srgbClr val="C00000"/>
              </a:solidFill>
            </a:endParaRPr>
          </a:p>
        </p:txBody>
      </p:sp>
      <p:sp>
        <p:nvSpPr>
          <p:cNvPr id="11" name="Rectangle 10" descr="n100 Fb Thu Huong Pham"/>
          <p:cNvSpPr/>
          <p:nvPr/>
        </p:nvSpPr>
        <p:spPr>
          <a:xfrm>
            <a:off x="314864" y="3837665"/>
            <a:ext cx="7679606" cy="2554545"/>
          </a:xfrm>
          <a:prstGeom prst="rect">
            <a:avLst/>
          </a:prstGeom>
        </p:spPr>
        <p:txBody>
          <a:bodyPr wrap="square">
            <a:spAutoFit/>
          </a:bodyPr>
          <a:lstStyle/>
          <a:p>
            <a:pPr algn="just"/>
            <a:r>
              <a:rPr lang="en-US" sz="3200" b="1" dirty="0" err="1">
                <a:solidFill>
                  <a:srgbClr val="0070C0"/>
                </a:solidFill>
                <a:ea typeface="Times New Roman" panose="02020603050405020304" pitchFamily="18" charset="0"/>
                <a:cs typeface="Arial" panose="020B0604020202020204" pitchFamily="34" charset="0"/>
              </a:rPr>
              <a:t>Dùng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búa</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đập</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nhẹ</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vào</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thanh</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thép</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giữ</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bị</a:t>
            </a:r>
            <a:r>
              <a:rPr lang="en-US" sz="3200" b="1" dirty="0">
                <a:solidFill>
                  <a:srgbClr val="0070C0"/>
                </a:solidFill>
                <a:ea typeface="Times New Roman" panose="02020603050405020304" pitchFamily="18" charset="0"/>
                <a:cs typeface="Arial" panose="020B0604020202020204" pitchFamily="34" charset="0"/>
              </a:rPr>
              <a:t> B, </a:t>
            </a:r>
            <a:r>
              <a:rPr lang="en-US" sz="3200" b="1" dirty="0" err="1">
                <a:solidFill>
                  <a:srgbClr val="0070C0"/>
                </a:solidFill>
                <a:ea typeface="Times New Roman" panose="02020603050405020304" pitchFamily="18" charset="0"/>
                <a:cs typeface="Arial" panose="020B0604020202020204" pitchFamily="34" charset="0"/>
              </a:rPr>
              <a:t>thanh</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thép</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chuyển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động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thả</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bị</a:t>
            </a:r>
            <a:r>
              <a:rPr lang="en-US" sz="3200" b="1" dirty="0">
                <a:solidFill>
                  <a:srgbClr val="0070C0"/>
                </a:solidFill>
                <a:ea typeface="Times New Roman" panose="02020603050405020304" pitchFamily="18" charset="0"/>
                <a:cs typeface="Arial" panose="020B0604020202020204" pitchFamily="34" charset="0"/>
              </a:rPr>
              <a:t> B </a:t>
            </a:r>
            <a:r>
              <a:rPr lang="en-US" sz="3200" b="1" dirty="0" err="1">
                <a:solidFill>
                  <a:srgbClr val="0070C0"/>
                </a:solidFill>
                <a:ea typeface="Times New Roman" panose="02020603050405020304" pitchFamily="18" charset="0"/>
                <a:cs typeface="Arial" panose="020B0604020202020204" pitchFamily="34" charset="0"/>
              </a:rPr>
              <a:t>rơi</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tự</a:t>
            </a:r>
            <a:r>
              <a:rPr lang="en-US" sz="3200" b="1" dirty="0">
                <a:solidFill>
                  <a:srgbClr val="0070C0"/>
                </a:solidFill>
                <a:ea typeface="Times New Roman" panose="02020603050405020304" pitchFamily="18" charset="0"/>
                <a:cs typeface="Arial" panose="020B0604020202020204" pitchFamily="34" charset="0"/>
              </a:rPr>
              <a:t> do </a:t>
            </a:r>
            <a:r>
              <a:rPr lang="en-US" sz="3200" b="1" dirty="0" err="1">
                <a:solidFill>
                  <a:srgbClr val="0070C0"/>
                </a:solidFill>
                <a:ea typeface="Times New Roman" panose="02020603050405020304" pitchFamily="18" charset="0"/>
                <a:cs typeface="Arial" panose="020B0604020202020204" pitchFamily="34" charset="0"/>
              </a:rPr>
              <a:t>đồng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thời</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đẩy</a:t>
            </a:r>
            <a:r>
              <a:rPr lang="en-US" sz="3200" b="1" dirty="0">
                <a:solidFill>
                  <a:srgbClr val="0070C0"/>
                </a:solidFill>
                <a:ea typeface="Times New Roman" panose="02020603050405020304" pitchFamily="18" charset="0"/>
                <a:cs typeface="Arial" panose="020B0604020202020204" pitchFamily="34" charset="0"/>
              </a:rPr>
              <a:t> bi A </a:t>
            </a:r>
            <a:r>
              <a:rPr lang="en-US" sz="3200" b="1" dirty="0" err="1">
                <a:solidFill>
                  <a:srgbClr val="0070C0"/>
                </a:solidFill>
                <a:ea typeface="Times New Roman" panose="02020603050405020304" pitchFamily="18" charset="0"/>
                <a:cs typeface="Arial" panose="020B0604020202020204" pitchFamily="34" charset="0"/>
              </a:rPr>
              <a:t>theo</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phương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nằm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ngang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khỏi</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giá</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đỡ</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với</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vận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tốc</a:t>
            </a:r>
            <a:r>
              <a:rPr lang="en-US" sz="3200" b="1" dirty="0">
                <a:solidFill>
                  <a:srgbClr val="0070C0"/>
                </a:solidFill>
                <a:ea typeface="Times New Roman" panose="02020603050405020304" pitchFamily="18" charset="0"/>
                <a:cs typeface="Arial" panose="020B0604020202020204" pitchFamily="34" charset="0"/>
              </a:rPr>
              <a:t> v</a:t>
            </a:r>
            <a:r>
              <a:rPr lang="en-US" sz="3200" b="1" baseline="-25000" dirty="0">
                <a:solidFill>
                  <a:srgbClr val="0070C0"/>
                </a:solidFill>
                <a:ea typeface="Times New Roman" panose="02020603050405020304" pitchFamily="18" charset="0"/>
                <a:cs typeface="Arial" panose="020B0604020202020204" pitchFamily="34" charset="0"/>
              </a:rPr>
              <a:t>0</a:t>
            </a:r>
            <a:r>
              <a:rPr lang="en-US" sz="3200" b="1" dirty="0">
                <a:solidFill>
                  <a:srgbClr val="0070C0"/>
                </a:solidFill>
                <a:ea typeface="Times New Roman" panose="02020603050405020304" pitchFamily="18" charset="0"/>
                <a:cs typeface="Arial" panose="020B0604020202020204" pitchFamily="34" charset="0"/>
              </a:rPr>
              <a:t>.</a:t>
            </a:r>
          </a:p>
        </p:txBody>
      </p:sp>
      <p:pic>
        <p:nvPicPr>
          <p:cNvPr id="2" name="Picture 1" descr="n100 Fb Thu Huong Ph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1006" y="1115599"/>
            <a:ext cx="3156104" cy="3999338"/>
          </a:xfrm>
          <a:prstGeom prst="rect">
            <a:avLst/>
          </a:prstGeom>
        </p:spPr>
      </p:pic>
    </p:spTree>
    <p:extLst>
      <p:ext uri="{BB962C8B-B14F-4D97-AF65-F5344CB8AC3E}">
        <p14:creationId xmlns:p14="http://schemas.microsoft.com/office/powerpoint/2010/main" val="106535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ndParaRPr>
          </a:p>
        </p:txBody>
      </p:sp>
      <p:sp>
        <p:nvSpPr>
          <p:cNvPr id="10" name="Rectangle 9" descr="n100 Fb Thu Huong Pham"/>
          <p:cNvSpPr/>
          <p:nvPr/>
        </p:nvSpPr>
        <p:spPr>
          <a:xfrm>
            <a:off x="1960784" y="150025"/>
            <a:ext cx="9940930" cy="830997"/>
          </a:xfrm>
          <a:prstGeom prst="rect">
            <a:avLst/>
          </a:prstGeom>
        </p:spPr>
        <p:txBody>
          <a:bodyPr wrap="square">
            <a:spAutoFit/>
          </a:bodyPr>
          <a:lstStyle/>
          <a:p>
            <a:pPr algn="just"/>
            <a:r>
              <a:rPr lang="vi-VN" sz="2400" b="1" dirty="0">
                <a:solidFill>
                  <a:srgbClr val="0070C0"/>
                </a:solidFill>
                <a:ea typeface="Times New Roman" panose="02020603050405020304" pitchFamily="18" charset="0"/>
                <a:cs typeface="Arial" panose="020B0604020202020204" pitchFamily="34" charset="0"/>
              </a:rPr>
              <a:t>Quan sát thí nghiệm như hình 12.1</a:t>
            </a:r>
            <a:r>
              <a:rPr lang="en-US" sz="2400" b="1" dirty="0">
                <a:solidFill>
                  <a:srgbClr val="0070C0"/>
                </a:solidFill>
                <a:ea typeface="Times New Roman" panose="02020603050405020304" pitchFamily="18" charset="0"/>
                <a:cs typeface="Arial" panose="020B0604020202020204" pitchFamily="34" charset="0"/>
              </a:rPr>
              <a:t>, </a:t>
            </a:r>
            <a:r>
              <a:rPr lang="vi-VN" sz="2400" b="1" dirty="0">
                <a:solidFill>
                  <a:srgbClr val="0070C0"/>
                </a:solidFill>
                <a:ea typeface="Times New Roman" panose="02020603050405020304" pitchFamily="18" charset="0"/>
                <a:cs typeface="Arial" panose="020B0604020202020204" pitchFamily="34" charset="0"/>
              </a:rPr>
              <a:t>thảo luận nhóm trả lời các câu hỏi sau:</a:t>
            </a:r>
          </a:p>
        </p:txBody>
      </p:sp>
      <p:sp>
        <p:nvSpPr>
          <p:cNvPr id="11" name="Rectangle 10" descr="n100 Fb Thu Huong Pham"/>
          <p:cNvSpPr/>
          <p:nvPr/>
        </p:nvSpPr>
        <p:spPr>
          <a:xfrm>
            <a:off x="1992705" y="5196900"/>
            <a:ext cx="9940930" cy="1569660"/>
          </a:xfrm>
          <a:prstGeom prst="rect">
            <a:avLst/>
          </a:prstGeom>
        </p:spPr>
        <p:txBody>
          <a:bodyPr wrap="square">
            <a:spAutoFit/>
          </a:bodyPr>
          <a:lstStyle/>
          <a:p>
            <a:pPr algn="just"/>
            <a:r>
              <a:rPr lang="vi-VN" sz="2400" b="1" dirty="0">
                <a:solidFill>
                  <a:srgbClr val="FF0000"/>
                </a:solidFill>
                <a:ea typeface="Times New Roman" panose="02020603050405020304" pitchFamily="18" charset="0"/>
                <a:cs typeface="Arial" panose="020B0604020202020204" pitchFamily="34" charset="0"/>
              </a:rPr>
              <a:t>Câu 1. </a:t>
            </a:r>
            <a:r>
              <a:rPr lang="vi-VN" sz="2400" b="1" dirty="0">
                <a:solidFill>
                  <a:srgbClr val="0070C0"/>
                </a:solidFill>
                <a:ea typeface="Times New Roman" panose="02020603050405020304" pitchFamily="18" charset="0"/>
                <a:cs typeface="Arial" panose="020B0604020202020204" pitchFamily="34" charset="0"/>
              </a:rPr>
              <a:t>Hai viên bi A và B có chạm đất cùng lúc không?</a:t>
            </a:r>
          </a:p>
          <a:p>
            <a:pPr algn="just"/>
            <a:r>
              <a:rPr lang="vi-VN" sz="2400" b="1" dirty="0">
                <a:solidFill>
                  <a:srgbClr val="FF0000"/>
                </a:solidFill>
                <a:ea typeface="Times New Roman" panose="02020603050405020304" pitchFamily="18" charset="0"/>
                <a:cs typeface="Arial" panose="020B0604020202020204" pitchFamily="34" charset="0"/>
              </a:rPr>
              <a:t>Câu 2. </a:t>
            </a:r>
            <a:r>
              <a:rPr lang="vi-VN" sz="2400" b="1" dirty="0">
                <a:solidFill>
                  <a:srgbClr val="0070C0"/>
                </a:solidFill>
                <a:ea typeface="Times New Roman" panose="02020603050405020304" pitchFamily="18" charset="0"/>
                <a:cs typeface="Arial" panose="020B0604020202020204" pitchFamily="34" charset="0"/>
              </a:rPr>
              <a:t>Quan sát ảnh hoạt nghiệm như hình 12.2, hãy nhận xét về sự thay đổi vị trí theo phương thẳng đứng của hai viên bi sau những khoảng thời gian bằng nhau.</a:t>
            </a:r>
          </a:p>
        </p:txBody>
      </p:sp>
      <p:pic>
        <p:nvPicPr>
          <p:cNvPr id="4" name="Picture 3" descr="n100 Fb Thu Huong Pham"/>
          <p:cNvPicPr>
            <a:picLocks noChangeAspect="1"/>
          </p:cNvPicPr>
          <p:nvPr/>
        </p:nvPicPr>
        <p:blipFill>
          <a:blip r:embed="rId2"/>
          <a:stretch>
            <a:fillRect/>
          </a:stretch>
        </p:blipFill>
        <p:spPr>
          <a:xfrm>
            <a:off x="8029213" y="981021"/>
            <a:ext cx="2571750" cy="3257550"/>
          </a:xfrm>
          <a:prstGeom prst="rect">
            <a:avLst/>
          </a:prstGeom>
        </p:spPr>
      </p:pic>
      <p:sp>
        <p:nvSpPr>
          <p:cNvPr id="5" name="TextBox 4" descr="n100 Fb Thu Huong Pham"/>
          <p:cNvSpPr txBox="1"/>
          <p:nvPr/>
        </p:nvSpPr>
        <p:spPr>
          <a:xfrm>
            <a:off x="2510971" y="4394972"/>
            <a:ext cx="3816659" cy="707886"/>
          </a:xfrm>
          <a:prstGeom prst="rect">
            <a:avLst/>
          </a:prstGeom>
          <a:noFill/>
        </p:spPr>
        <p:txBody>
          <a:bodyPr wrap="square" rtlCol="0">
            <a:spAutoFit/>
          </a:bodyPr>
          <a:lstStyle/>
          <a:p>
            <a:pPr algn="ctr"/>
            <a:r>
              <a:rPr lang="en-US" sz="2000" dirty="0" err="1">
                <a:solidFill>
                  <a:srgbClr val="C00000"/>
                </a:solidFill>
              </a:rPr>
              <a:t>Hình</a:t>
            </a:r>
            <a:r>
              <a:rPr lang="en-US" sz="2000" dirty="0">
                <a:solidFill>
                  <a:srgbClr val="C00000"/>
                </a:solidFill>
              </a:rPr>
              <a:t> 12.1. </a:t>
            </a:r>
            <a:r>
              <a:rPr lang="en-US" sz="2000" dirty="0" err="1">
                <a:solidFill>
                  <a:srgbClr val="C00000"/>
                </a:solidFill>
              </a:rPr>
              <a:t>Thí</a:t>
            </a:r>
            <a:r>
              <a:rPr lang="en-US" sz="2000" dirty="0">
                <a:solidFill>
                  <a:srgbClr val="C00000"/>
                </a:solidFill>
              </a:rPr>
              <a:t> </a:t>
            </a:r>
            <a:r>
              <a:rPr lang="en-US" sz="2000" dirty="0" err="1">
                <a:solidFill>
                  <a:srgbClr val="C00000"/>
                </a:solidFill>
              </a:rPr>
              <a:t>nghiệm</a:t>
            </a:r>
            <a:r>
              <a:rPr lang="en-US" sz="2000" dirty="0">
                <a:solidFill>
                  <a:srgbClr val="C00000"/>
                </a:solidFill>
              </a:rPr>
              <a:t> </a:t>
            </a:r>
            <a:r>
              <a:rPr lang="en-US" sz="2000" dirty="0" err="1">
                <a:solidFill>
                  <a:srgbClr val="C00000"/>
                </a:solidFill>
              </a:rPr>
              <a:t>về</a:t>
            </a:r>
            <a:r>
              <a:rPr lang="en-US" sz="2000" dirty="0">
                <a:solidFill>
                  <a:srgbClr val="C00000"/>
                </a:solidFill>
              </a:rPr>
              <a:t> </a:t>
            </a:r>
            <a:r>
              <a:rPr lang="en-US" sz="2000" dirty="0" err="1">
                <a:solidFill>
                  <a:srgbClr val="C00000"/>
                </a:solidFill>
              </a:rPr>
              <a:t>chuyển</a:t>
            </a:r>
            <a:r>
              <a:rPr lang="en-US" sz="2000" dirty="0">
                <a:solidFill>
                  <a:srgbClr val="C00000"/>
                </a:solidFill>
              </a:rPr>
              <a:t> </a:t>
            </a:r>
            <a:r>
              <a:rPr lang="en-US" sz="2000" dirty="0" err="1">
                <a:solidFill>
                  <a:srgbClr val="C00000"/>
                </a:solidFill>
              </a:rPr>
              <a:t>động</a:t>
            </a:r>
            <a:r>
              <a:rPr lang="en-US" sz="2000" dirty="0">
                <a:solidFill>
                  <a:srgbClr val="C00000"/>
                </a:solidFill>
              </a:rPr>
              <a:t>  </a:t>
            </a:r>
            <a:r>
              <a:rPr lang="en-US" sz="2000" dirty="0" err="1">
                <a:solidFill>
                  <a:srgbClr val="C00000"/>
                </a:solidFill>
              </a:rPr>
              <a:t>ném</a:t>
            </a:r>
            <a:r>
              <a:rPr lang="en-US" sz="2000" dirty="0">
                <a:solidFill>
                  <a:srgbClr val="C00000"/>
                </a:solidFill>
              </a:rPr>
              <a:t> </a:t>
            </a:r>
            <a:r>
              <a:rPr lang="en-US" sz="2000" dirty="0" err="1">
                <a:solidFill>
                  <a:srgbClr val="C00000"/>
                </a:solidFill>
              </a:rPr>
              <a:t>ngang</a:t>
            </a:r>
            <a:endParaRPr lang="en-US" sz="2000" dirty="0">
              <a:solidFill>
                <a:srgbClr val="C00000"/>
              </a:solidFill>
            </a:endParaRPr>
          </a:p>
        </p:txBody>
      </p:sp>
      <p:sp>
        <p:nvSpPr>
          <p:cNvPr id="13" name="TextBox 12" descr="n100 Fb Thu Huong Pham"/>
          <p:cNvSpPr txBox="1"/>
          <p:nvPr/>
        </p:nvSpPr>
        <p:spPr>
          <a:xfrm>
            <a:off x="6963170" y="4302237"/>
            <a:ext cx="4938544" cy="707886"/>
          </a:xfrm>
          <a:prstGeom prst="rect">
            <a:avLst/>
          </a:prstGeom>
          <a:noFill/>
        </p:spPr>
        <p:txBody>
          <a:bodyPr wrap="square" rtlCol="0">
            <a:spAutoFit/>
          </a:bodyPr>
          <a:lstStyle/>
          <a:p>
            <a:pPr algn="ctr"/>
            <a:r>
              <a:rPr lang="en-US" sz="2000" dirty="0" err="1">
                <a:solidFill>
                  <a:srgbClr val="C00000"/>
                </a:solidFill>
              </a:rPr>
              <a:t>Hình</a:t>
            </a:r>
            <a:r>
              <a:rPr lang="en-US" sz="2000" dirty="0">
                <a:solidFill>
                  <a:srgbClr val="C00000"/>
                </a:solidFill>
              </a:rPr>
              <a:t> 12.2. </a:t>
            </a:r>
            <a:r>
              <a:rPr lang="en-US" sz="2000" dirty="0" err="1">
                <a:solidFill>
                  <a:srgbClr val="C00000"/>
                </a:solidFill>
              </a:rPr>
              <a:t>Ảnh</a:t>
            </a:r>
            <a:r>
              <a:rPr lang="en-US" sz="2000" dirty="0">
                <a:solidFill>
                  <a:srgbClr val="C00000"/>
                </a:solidFill>
              </a:rPr>
              <a:t> </a:t>
            </a:r>
            <a:r>
              <a:rPr lang="en-US" sz="2000" dirty="0" err="1">
                <a:solidFill>
                  <a:srgbClr val="C00000"/>
                </a:solidFill>
              </a:rPr>
              <a:t>chụp</a:t>
            </a:r>
            <a:r>
              <a:rPr lang="en-US" sz="2000" dirty="0">
                <a:solidFill>
                  <a:srgbClr val="C00000"/>
                </a:solidFill>
              </a:rPr>
              <a:t> </a:t>
            </a:r>
            <a:r>
              <a:rPr lang="en-US" sz="2000" dirty="0" err="1">
                <a:solidFill>
                  <a:srgbClr val="C00000"/>
                </a:solidFill>
              </a:rPr>
              <a:t>hoạt</a:t>
            </a:r>
            <a:r>
              <a:rPr lang="en-US" sz="2000" dirty="0">
                <a:solidFill>
                  <a:srgbClr val="C00000"/>
                </a:solidFill>
              </a:rPr>
              <a:t> </a:t>
            </a:r>
            <a:r>
              <a:rPr lang="en-US" sz="2000" dirty="0" err="1">
                <a:solidFill>
                  <a:srgbClr val="C00000"/>
                </a:solidFill>
              </a:rPr>
              <a:t>nghiệm</a:t>
            </a:r>
            <a:r>
              <a:rPr lang="en-US" sz="2000" dirty="0">
                <a:solidFill>
                  <a:srgbClr val="C00000"/>
                </a:solidFill>
              </a:rPr>
              <a:t> </a:t>
            </a:r>
            <a:r>
              <a:rPr lang="en-US" sz="2000" dirty="0" err="1">
                <a:solidFill>
                  <a:srgbClr val="C00000"/>
                </a:solidFill>
              </a:rPr>
              <a:t>chuyển</a:t>
            </a:r>
            <a:r>
              <a:rPr lang="en-US" sz="2000" dirty="0">
                <a:solidFill>
                  <a:srgbClr val="C00000"/>
                </a:solidFill>
              </a:rPr>
              <a:t> </a:t>
            </a:r>
            <a:r>
              <a:rPr lang="en-US" sz="2000" dirty="0" err="1">
                <a:solidFill>
                  <a:srgbClr val="C00000"/>
                </a:solidFill>
              </a:rPr>
              <a:t>động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hai</a:t>
            </a:r>
            <a:r>
              <a:rPr lang="en-US" sz="2000" dirty="0">
                <a:solidFill>
                  <a:srgbClr val="C00000"/>
                </a:solidFill>
              </a:rPr>
              <a:t> </a:t>
            </a:r>
            <a:r>
              <a:rPr lang="en-US" sz="2000" dirty="0" err="1">
                <a:solidFill>
                  <a:srgbClr val="C00000"/>
                </a:solidFill>
              </a:rPr>
              <a:t>viên</a:t>
            </a:r>
            <a:r>
              <a:rPr lang="en-US" sz="2000" dirty="0">
                <a:solidFill>
                  <a:srgbClr val="C00000"/>
                </a:solidFill>
              </a:rPr>
              <a:t> bi A </a:t>
            </a:r>
            <a:r>
              <a:rPr lang="en-US" sz="2000" dirty="0" err="1">
                <a:solidFill>
                  <a:srgbClr val="C00000"/>
                </a:solidFill>
              </a:rPr>
              <a:t>và</a:t>
            </a:r>
            <a:r>
              <a:rPr lang="en-US" sz="2000" dirty="0">
                <a:solidFill>
                  <a:srgbClr val="C00000"/>
                </a:solidFill>
              </a:rPr>
              <a:t> B</a:t>
            </a:r>
          </a:p>
        </p:txBody>
      </p:sp>
      <p:pic>
        <p:nvPicPr>
          <p:cNvPr id="7" name="Picture 6" descr="n100 Fb Thu Huong Ph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459" y="981021"/>
            <a:ext cx="2620960" cy="3321216"/>
          </a:xfrm>
          <a:prstGeom prst="rect">
            <a:avLst/>
          </a:prstGeom>
        </p:spPr>
      </p:pic>
      <p:pic>
        <p:nvPicPr>
          <p:cNvPr id="15" name="Picture 14" descr="n100 Fb Thu Huong Pham"/>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86230" y="139229"/>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00 Fb Thu Huong Pham"/>
          <p:cNvSpPr txBox="1"/>
          <p:nvPr/>
        </p:nvSpPr>
        <p:spPr>
          <a:xfrm>
            <a:off x="349549" y="2152952"/>
            <a:ext cx="1529021" cy="2062103"/>
          </a:xfrm>
          <a:prstGeom prst="rect">
            <a:avLst/>
          </a:prstGeom>
          <a:noFill/>
        </p:spPr>
        <p:txBody>
          <a:bodyPr wrap="square" rtlCol="0">
            <a:spAutoFit/>
          </a:bodyPr>
          <a:lstStyle/>
          <a:p>
            <a:pPr algn="ctr"/>
            <a:r>
              <a:rPr lang="en-US" sz="3200" b="1" dirty="0">
                <a:solidFill>
                  <a:schemeClr val="bg1">
                    <a:lumMod val="20000"/>
                    <a:lumOff val="80000"/>
                  </a:schemeClr>
                </a:solidFill>
                <a:latin typeface="Algerian" panose="04020705040A02060702" pitchFamily="82" charset="0"/>
              </a:rPr>
              <a:t>PHIẾU HỌC TẬP SỐ 1</a:t>
            </a:r>
          </a:p>
        </p:txBody>
      </p:sp>
      <p:pic>
        <p:nvPicPr>
          <p:cNvPr id="9222" name="Picture 6" descr="n100 Fb Thu Huong Ph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66" y="5349104"/>
            <a:ext cx="1687617" cy="13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75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74001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 CHUYỂN ĐỘNG NÉM NGANG</a:t>
            </a:r>
          </a:p>
        </p:txBody>
      </p:sp>
      <p:sp>
        <p:nvSpPr>
          <p:cNvPr id="5" name="Freeform 4" descr="n100 Fb Thu Huong Pham"/>
          <p:cNvSpPr/>
          <p:nvPr/>
        </p:nvSpPr>
        <p:spPr>
          <a:xfrm>
            <a:off x="0" y="1120600"/>
            <a:ext cx="6081486" cy="580387"/>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3. </a:t>
            </a:r>
            <a:r>
              <a:rPr lang="en-US" sz="3200" b="1" kern="0" dirty="0" err="1">
                <a:solidFill>
                  <a:prstClr val="white"/>
                </a:solidFill>
                <a:latin typeface="Calibri" panose="020F0502020204030204"/>
                <a:cs typeface="Arial" panose="020B0604020202020204" pitchFamily="34" charset="0"/>
              </a:rPr>
              <a:t>Phân</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tích</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kết</a:t>
            </a:r>
            <a:r>
              <a:rPr lang="en-US" sz="3200" b="1" kern="0" dirty="0">
                <a:solidFill>
                  <a:prstClr val="white"/>
                </a:solidFill>
                <a:latin typeface="Calibri" panose="020F0502020204030204"/>
                <a:cs typeface="Arial" panose="020B0604020202020204" pitchFamily="34" charset="0"/>
              </a:rPr>
              <a:t> </a:t>
            </a:r>
            <a:r>
              <a:rPr lang="en-US" sz="3200" b="1" kern="0" dirty="0" err="1">
                <a:solidFill>
                  <a:prstClr val="white"/>
                </a:solidFill>
                <a:latin typeface="Calibri" panose="020F0502020204030204"/>
                <a:cs typeface="Arial" panose="020B0604020202020204" pitchFamily="34" charset="0"/>
              </a:rPr>
              <a:t>quả</a:t>
            </a:r>
            <a:r>
              <a:rPr lang="en-US" sz="3200" b="1" kern="0" dirty="0">
                <a:solidFill>
                  <a:prstClr val="white"/>
                </a:solidFill>
                <a:latin typeface="Calibri" panose="020F0502020204030204"/>
                <a:cs typeface="Arial" panose="020B0604020202020204" pitchFamily="34" charset="0"/>
              </a:rPr>
              <a:t> t</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hí</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nghiệm</a:t>
            </a:r>
            <a:endPar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Rectangle 7" descr="n100 Fb Thu Huong Pham"/>
          <p:cNvSpPr/>
          <p:nvPr/>
        </p:nvSpPr>
        <p:spPr>
          <a:xfrm>
            <a:off x="314864" y="2879862"/>
            <a:ext cx="6405250" cy="2062103"/>
          </a:xfrm>
          <a:prstGeom prst="rect">
            <a:avLst/>
          </a:prstGeom>
        </p:spPr>
        <p:txBody>
          <a:bodyPr wrap="square">
            <a:spAutoFit/>
          </a:bodyPr>
          <a:lstStyle/>
          <a:p>
            <a:pPr lvl="0" algn="just"/>
            <a:r>
              <a:rPr lang="vi-VN" sz="3200" b="1" dirty="0">
                <a:solidFill>
                  <a:srgbClr val="0070C0"/>
                </a:solidFill>
                <a:latin typeface="Arial"/>
                <a:ea typeface="Times New Roman" panose="02020603050405020304" pitchFamily="18" charset="0"/>
                <a:cs typeface="Arial" panose="020B0604020202020204" pitchFamily="34" charset="0"/>
              </a:rPr>
              <a:t>+ Thành phần chuyển động theo phương thẳng đứng của viên bi A giống chuyển động rơi của viên bi B.</a:t>
            </a:r>
          </a:p>
        </p:txBody>
      </p:sp>
      <p:sp>
        <p:nvSpPr>
          <p:cNvPr id="11" name="Rectangle 10" descr="n100 Fb Thu Huong Pham"/>
          <p:cNvSpPr/>
          <p:nvPr/>
        </p:nvSpPr>
        <p:spPr>
          <a:xfrm>
            <a:off x="314864" y="4941965"/>
            <a:ext cx="6405250" cy="1569660"/>
          </a:xfrm>
          <a:prstGeom prst="rect">
            <a:avLst/>
          </a:prstGeom>
        </p:spPr>
        <p:txBody>
          <a:bodyPr wrap="square">
            <a:spAutoFit/>
          </a:bodyPr>
          <a:lstStyle/>
          <a:p>
            <a:pPr lvl="0" algn="just"/>
            <a:r>
              <a:rPr lang="en-US" sz="3200" b="1" dirty="0">
                <a:solidFill>
                  <a:srgbClr val="0070C0"/>
                </a:solidFill>
                <a:ea typeface="Times New Roman" panose="02020603050405020304" pitchFamily="18" charset="0"/>
                <a:cs typeface="Arial" panose="020B0604020202020204" pitchFamily="34" charset="0"/>
              </a:rPr>
              <a:t>+ Hai </a:t>
            </a:r>
            <a:r>
              <a:rPr lang="en-US" sz="3200" b="1" dirty="0" err="1">
                <a:solidFill>
                  <a:srgbClr val="0070C0"/>
                </a:solidFill>
                <a:ea typeface="Times New Roman" panose="02020603050405020304" pitchFamily="18" charset="0"/>
                <a:cs typeface="Arial" panose="020B0604020202020204" pitchFamily="34" charset="0"/>
              </a:rPr>
              <a:t>chuyển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động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thành</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phần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của</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chuyển</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động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ném</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ngang</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độc</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lập</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với</a:t>
            </a:r>
            <a:r>
              <a:rPr lang="en-US" sz="3200" b="1" dirty="0">
                <a:solidFill>
                  <a:srgbClr val="0070C0"/>
                </a:solidFill>
                <a:ea typeface="Times New Roman" panose="02020603050405020304" pitchFamily="18" charset="0"/>
                <a:cs typeface="Arial" panose="020B0604020202020204" pitchFamily="34" charset="0"/>
              </a:rPr>
              <a:t> </a:t>
            </a:r>
            <a:r>
              <a:rPr lang="en-US" sz="3200" b="1" dirty="0" err="1">
                <a:solidFill>
                  <a:srgbClr val="0070C0"/>
                </a:solidFill>
                <a:ea typeface="Times New Roman" panose="02020603050405020304" pitchFamily="18" charset="0"/>
                <a:cs typeface="Arial" panose="020B0604020202020204" pitchFamily="34" charset="0"/>
              </a:rPr>
              <a:t>nhau</a:t>
            </a:r>
            <a:r>
              <a:rPr lang="en-US" sz="3200" b="1" dirty="0">
                <a:solidFill>
                  <a:srgbClr val="0070C0"/>
                </a:solidFill>
                <a:ea typeface="Times New Roman" panose="02020603050405020304" pitchFamily="18" charset="0"/>
                <a:cs typeface="Arial" panose="020B0604020202020204" pitchFamily="34" charset="0"/>
              </a:rPr>
              <a:t>.</a:t>
            </a:r>
          </a:p>
        </p:txBody>
      </p:sp>
      <p:sp>
        <p:nvSpPr>
          <p:cNvPr id="9" name="TextBox 8" descr="n100 Fb Thu Huong Pham"/>
          <p:cNvSpPr txBox="1"/>
          <p:nvPr/>
        </p:nvSpPr>
        <p:spPr>
          <a:xfrm>
            <a:off x="0" y="2020979"/>
            <a:ext cx="1862279" cy="523220"/>
          </a:xfrm>
          <a:prstGeom prst="rect">
            <a:avLst/>
          </a:prstGeom>
          <a:gradFill flip="none" rotWithShape="1">
            <a:gsLst>
              <a:gs pos="0">
                <a:schemeClr val="accent6">
                  <a:lumMod val="90000"/>
                  <a:lumOff val="10000"/>
                  <a:shade val="30000"/>
                  <a:satMod val="115000"/>
                </a:schemeClr>
              </a:gs>
              <a:gs pos="50000">
                <a:schemeClr val="accent6">
                  <a:lumMod val="90000"/>
                  <a:lumOff val="10000"/>
                  <a:shade val="67500"/>
                  <a:satMod val="115000"/>
                </a:schemeClr>
              </a:gs>
              <a:gs pos="100000">
                <a:schemeClr val="accent6">
                  <a:lumMod val="90000"/>
                  <a:lumOff val="10000"/>
                  <a:shade val="100000"/>
                  <a:satMod val="115000"/>
                </a:schemeClr>
              </a:gs>
            </a:gsLst>
            <a:lin ang="18900000" scaled="1"/>
            <a:tileRect/>
          </a:gradFill>
        </p:spPr>
        <p:txBody>
          <a:bodyPr wrap="square" rtlCol="0">
            <a:spAutoFit/>
          </a:bodyPr>
          <a:lstStyle/>
          <a:p>
            <a:r>
              <a:rPr lang="en-US" sz="2800" b="1" dirty="0" err="1">
                <a:solidFill>
                  <a:schemeClr val="bg1">
                    <a:lumMod val="20000"/>
                    <a:lumOff val="80000"/>
                  </a:schemeClr>
                </a:solidFill>
              </a:rPr>
              <a:t>Nhận</a:t>
            </a:r>
            <a:r>
              <a:rPr lang="en-US" sz="2800" b="1" dirty="0">
                <a:solidFill>
                  <a:schemeClr val="bg1">
                    <a:lumMod val="20000"/>
                    <a:lumOff val="80000"/>
                  </a:schemeClr>
                </a:solidFill>
              </a:rPr>
              <a:t> </a:t>
            </a:r>
            <a:r>
              <a:rPr lang="en-US" sz="2800" b="1" dirty="0" err="1">
                <a:solidFill>
                  <a:schemeClr val="bg1">
                    <a:lumMod val="20000"/>
                    <a:lumOff val="80000"/>
                  </a:schemeClr>
                </a:solidFill>
              </a:rPr>
              <a:t>xét</a:t>
            </a:r>
            <a:endParaRPr lang="en-US" sz="2800" b="1" dirty="0">
              <a:solidFill>
                <a:schemeClr val="bg1">
                  <a:lumMod val="20000"/>
                  <a:lumOff val="80000"/>
                </a:schemeClr>
              </a:solidFill>
            </a:endParaRPr>
          </a:p>
        </p:txBody>
      </p:sp>
      <p:grpSp>
        <p:nvGrpSpPr>
          <p:cNvPr id="119" name="Group 118" descr="n100 Fb Thu Huong Pham"/>
          <p:cNvGrpSpPr/>
          <p:nvPr/>
        </p:nvGrpSpPr>
        <p:grpSpPr>
          <a:xfrm>
            <a:off x="6890879" y="1120600"/>
            <a:ext cx="5301121" cy="7162304"/>
            <a:chOff x="6890879" y="1120600"/>
            <a:chExt cx="5301121" cy="7162304"/>
          </a:xfrm>
        </p:grpSpPr>
        <p:sp>
          <p:nvSpPr>
            <p:cNvPr id="115" name="Rectangle 114"/>
            <p:cNvSpPr/>
            <p:nvPr/>
          </p:nvSpPr>
          <p:spPr>
            <a:xfrm>
              <a:off x="7316219" y="5357823"/>
              <a:ext cx="4721562" cy="193864"/>
            </a:xfrm>
            <a:prstGeom prst="rect">
              <a:avLst/>
            </a:prstGeom>
            <a:pattFill prst="wdUpDiag">
              <a:fgClr>
                <a:schemeClr val="tx1"/>
              </a:fgClr>
              <a:bgClr>
                <a:schemeClr val="bg1">
                  <a:lumMod val="20000"/>
                  <a:lumOff val="80000"/>
                </a:schemeClr>
              </a:bgClr>
            </a:pattFill>
            <a:ln>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rot="5400000" flipH="1" flipV="1">
              <a:off x="7780902" y="5419172"/>
              <a:ext cx="1524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7652315" y="1612347"/>
              <a:ext cx="381000" cy="381000"/>
            </a:xfrm>
            <a:prstGeom prst="ellipse">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grpSp>
          <p:nvGrpSpPr>
            <p:cNvPr id="66" name="Group 97"/>
            <p:cNvGrpSpPr>
              <a:grpSpLocks/>
            </p:cNvGrpSpPr>
            <p:nvPr/>
          </p:nvGrpSpPr>
          <p:grpSpPr bwMode="auto">
            <a:xfrm>
              <a:off x="6904903" y="1743406"/>
              <a:ext cx="774886" cy="3581400"/>
              <a:chOff x="1132707" y="2439988"/>
              <a:chExt cx="776041" cy="3581400"/>
            </a:xfrm>
          </p:grpSpPr>
          <p:cxnSp>
            <p:nvCxnSpPr>
              <p:cNvPr id="67" name="Straight Arrow Connector 66"/>
              <p:cNvCxnSpPr/>
              <p:nvPr/>
            </p:nvCxnSpPr>
            <p:spPr>
              <a:xfrm rot="5400000">
                <a:off x="116458" y="4229098"/>
                <a:ext cx="3581400" cy="3180"/>
              </a:xfrm>
              <a:prstGeom prst="straightConnector1">
                <a:avLst/>
              </a:prstGeom>
              <a:ln w="38100">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Box 37"/>
              <p:cNvSpPr txBox="1">
                <a:spLocks noChangeArrowheads="1"/>
              </p:cNvSpPr>
              <p:nvPr/>
            </p:nvSpPr>
            <p:spPr bwMode="auto">
              <a:xfrm>
                <a:off x="1132707" y="3590850"/>
                <a:ext cx="52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accent1">
                        <a:lumMod val="50000"/>
                      </a:schemeClr>
                    </a:solidFill>
                    <a:cs typeface="Arial" charset="0"/>
                  </a:rPr>
                  <a:t>H</a:t>
                </a:r>
              </a:p>
            </p:txBody>
          </p:sp>
        </p:grpSp>
        <p:grpSp>
          <p:nvGrpSpPr>
            <p:cNvPr id="69" name="Group 96"/>
            <p:cNvGrpSpPr>
              <a:grpSpLocks/>
            </p:cNvGrpSpPr>
            <p:nvPr/>
          </p:nvGrpSpPr>
          <p:grpSpPr bwMode="auto">
            <a:xfrm>
              <a:off x="7819002" y="1799671"/>
              <a:ext cx="4038600" cy="3886199"/>
              <a:chOff x="2514600" y="2438310"/>
              <a:chExt cx="4038600" cy="3885547"/>
            </a:xfrm>
          </p:grpSpPr>
          <p:cxnSp>
            <p:nvCxnSpPr>
              <p:cNvPr id="71" name="Straight Arrow Connector 70"/>
              <p:cNvCxnSpPr/>
              <p:nvPr/>
            </p:nvCxnSpPr>
            <p:spPr>
              <a:xfrm>
                <a:off x="2514600" y="2438310"/>
                <a:ext cx="4038600" cy="15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572620" y="4380290"/>
                <a:ext cx="3885547" cy="15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75" name="TextBox 74"/>
            <p:cNvSpPr txBox="1">
              <a:spLocks noChangeArrowheads="1"/>
            </p:cNvSpPr>
            <p:nvPr/>
          </p:nvSpPr>
          <p:spPr bwMode="auto">
            <a:xfrm>
              <a:off x="10028802" y="3247472"/>
              <a:ext cx="6858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dirty="0">
                  <a:solidFill>
                    <a:schemeClr val="accent4">
                      <a:lumMod val="75000"/>
                    </a:schemeClr>
                  </a:solidFill>
                  <a:latin typeface="Calibri" pitchFamily="34" charset="0"/>
                </a:rPr>
                <a:t>M</a:t>
              </a:r>
            </a:p>
          </p:txBody>
        </p:sp>
        <p:cxnSp>
          <p:nvCxnSpPr>
            <p:cNvPr id="78" name="Straight Arrow Connector 77"/>
            <p:cNvCxnSpPr/>
            <p:nvPr/>
          </p:nvCxnSpPr>
          <p:spPr bwMode="auto">
            <a:xfrm>
              <a:off x="7819002" y="1799672"/>
              <a:ext cx="762000" cy="0"/>
            </a:xfrm>
            <a:prstGeom prst="straightConnector1">
              <a:avLst/>
            </a:prstGeom>
            <a:ln w="53975">
              <a:tailEnd type="arrow"/>
            </a:ln>
          </p:spPr>
          <p:style>
            <a:lnRef idx="1">
              <a:schemeClr val="accent2"/>
            </a:lnRef>
            <a:fillRef idx="0">
              <a:schemeClr val="accent2"/>
            </a:fillRef>
            <a:effectRef idx="0">
              <a:schemeClr val="accent2"/>
            </a:effectRef>
            <a:fontRef idx="minor">
              <a:schemeClr val="tx1"/>
            </a:fontRef>
          </p:style>
        </p:cxnSp>
        <p:cxnSp>
          <p:nvCxnSpPr>
            <p:cNvPr id="86" name="Straight Connector 85"/>
            <p:cNvCxnSpPr/>
            <p:nvPr/>
          </p:nvCxnSpPr>
          <p:spPr bwMode="auto">
            <a:xfrm>
              <a:off x="7819002" y="3636410"/>
              <a:ext cx="2895600" cy="0"/>
            </a:xfrm>
            <a:prstGeom prst="line">
              <a:avLst/>
            </a:prstGeom>
            <a:ln w="28575">
              <a:solidFill>
                <a:srgbClr val="00B05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flipV="1">
              <a:off x="10714602" y="1799672"/>
              <a:ext cx="0" cy="1828800"/>
            </a:xfrm>
            <a:prstGeom prst="line">
              <a:avLst/>
            </a:prstGeom>
            <a:ln w="28575">
              <a:solidFill>
                <a:srgbClr val="00B05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p:cNvSpPr txBox="1"/>
                <p:nvPr/>
              </p:nvSpPr>
              <p:spPr>
                <a:xfrm>
                  <a:off x="10360362" y="1120600"/>
                  <a:ext cx="78944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B050"/>
                                </a:solidFill>
                                <a:latin typeface="Cambria Math" panose="02040503050406030204" pitchFamily="18" charset="0"/>
                              </a:rPr>
                            </m:ctrlPr>
                          </m:sSubPr>
                          <m:e>
                            <m:r>
                              <a:rPr lang="en-US" sz="3600" b="0" i="1" smtClean="0">
                                <a:solidFill>
                                  <a:srgbClr val="00B050"/>
                                </a:solidFill>
                                <a:latin typeface="Cambria Math" panose="02040503050406030204" pitchFamily="18" charset="0"/>
                              </a:rPr>
                              <m:t>𝑑</m:t>
                            </m:r>
                          </m:e>
                          <m:sub>
                            <m:r>
                              <a:rPr lang="en-US" sz="3600" b="0" i="1" smtClean="0">
                                <a:solidFill>
                                  <a:srgbClr val="00B050"/>
                                </a:solidFill>
                                <a:latin typeface="Cambria Math" panose="02040503050406030204" pitchFamily="18" charset="0"/>
                              </a:rPr>
                              <m:t>𝑥</m:t>
                            </m:r>
                          </m:sub>
                        </m:sSub>
                      </m:oMath>
                    </m:oMathPara>
                  </a14:m>
                  <a:endParaRPr lang="en-US" sz="3600" dirty="0">
                    <a:solidFill>
                      <a:srgbClr val="7030A0"/>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0360362" y="1120600"/>
                  <a:ext cx="789446" cy="5539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6890879" y="3240061"/>
                  <a:ext cx="789446" cy="5977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B050"/>
                                </a:solidFill>
                                <a:latin typeface="Cambria Math" panose="02040503050406030204" pitchFamily="18" charset="0"/>
                              </a:rPr>
                            </m:ctrlPr>
                          </m:sSubPr>
                          <m:e>
                            <m:r>
                              <a:rPr lang="en-US" sz="3600" b="0" i="1" smtClean="0">
                                <a:solidFill>
                                  <a:srgbClr val="00B050"/>
                                </a:solidFill>
                                <a:latin typeface="Cambria Math" panose="02040503050406030204" pitchFamily="18" charset="0"/>
                              </a:rPr>
                              <m:t>𝑑</m:t>
                            </m:r>
                          </m:e>
                          <m:sub>
                            <m:r>
                              <a:rPr lang="en-US" sz="3600" b="0" i="1" smtClean="0">
                                <a:solidFill>
                                  <a:srgbClr val="00B050"/>
                                </a:solidFill>
                                <a:latin typeface="Cambria Math" panose="02040503050406030204" pitchFamily="18" charset="0"/>
                              </a:rPr>
                              <m:t>𝑦</m:t>
                            </m:r>
                          </m:sub>
                        </m:sSub>
                      </m:oMath>
                    </m:oMathPara>
                  </a14:m>
                  <a:endParaRPr lang="en-US" sz="3600" dirty="0">
                    <a:solidFill>
                      <a:srgbClr val="7030A0"/>
                    </a:solidFill>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6890879" y="3240061"/>
                  <a:ext cx="789446" cy="5977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8344418" y="1203636"/>
                  <a:ext cx="52283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FF0000"/>
                                </a:solidFill>
                                <a:latin typeface="Cambria Math" panose="02040503050406030204" pitchFamily="18" charset="0"/>
                              </a:rPr>
                            </m:ctrlPr>
                          </m:sSubPr>
                          <m:e>
                            <m:acc>
                              <m:accPr>
                                <m:chr m:val="⃗"/>
                                <m:ctrlPr>
                                  <a:rPr lang="en-US" sz="3200" i="1" smtClean="0">
                                    <a:solidFill>
                                      <a:srgbClr val="FF0000"/>
                                    </a:solidFill>
                                    <a:latin typeface="Cambria Math" panose="02040503050406030204" pitchFamily="18" charset="0"/>
                                  </a:rPr>
                                </m:ctrlPr>
                              </m:accPr>
                              <m:e>
                                <m:r>
                                  <a:rPr lang="en-US" sz="3200" b="0" i="1" smtClean="0">
                                    <a:solidFill>
                                      <a:srgbClr val="FF0000"/>
                                    </a:solidFill>
                                    <a:latin typeface="Cambria Math" panose="02040503050406030204" pitchFamily="18" charset="0"/>
                                  </a:rPr>
                                  <m:t>𝑣</m:t>
                                </m:r>
                              </m:e>
                            </m:acc>
                          </m:e>
                          <m:sub>
                            <m:r>
                              <a:rPr lang="en-US" sz="3200" b="0" i="1" smtClean="0">
                                <a:solidFill>
                                  <a:srgbClr val="FF0000"/>
                                </a:solidFill>
                                <a:latin typeface="Cambria Math" panose="02040503050406030204" pitchFamily="18" charset="0"/>
                              </a:rPr>
                              <m:t>0</m:t>
                            </m:r>
                          </m:sub>
                        </m:sSub>
                      </m:oMath>
                    </m:oMathPara>
                  </a14:m>
                  <a:endParaRPr lang="en-US" sz="3200" dirty="0"/>
                </a:p>
              </p:txBody>
            </p:sp>
          </mc:Choice>
          <mc:Fallback xmlns="">
            <p:sp>
              <p:nvSpPr>
                <p:cNvPr id="91" name="TextBox 90"/>
                <p:cNvSpPr txBox="1">
                  <a:spLocks noRot="1" noChangeAspect="1" noMove="1" noResize="1" noEditPoints="1" noAdjustHandles="1" noChangeArrowheads="1" noChangeShapeType="1" noTextEdit="1"/>
                </p:cNvSpPr>
                <p:nvPr/>
              </p:nvSpPr>
              <p:spPr>
                <a:xfrm>
                  <a:off x="8344418" y="1203636"/>
                  <a:ext cx="522835"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11402554" y="1120600"/>
                  <a:ext cx="78944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solidFill>
                              <a:srgbClr val="002060"/>
                            </a:solidFill>
                            <a:latin typeface="Cambria Math" panose="02040503050406030204" pitchFamily="18" charset="0"/>
                          </a:rPr>
                          <m:t>𝑥</m:t>
                        </m:r>
                      </m:oMath>
                    </m:oMathPara>
                  </a14:m>
                  <a:endParaRPr lang="en-US" sz="3600" dirty="0">
                    <a:solidFill>
                      <a:srgbClr val="002060"/>
                    </a:solidFill>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11402554" y="1120600"/>
                  <a:ext cx="789446"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7165210" y="5332744"/>
                  <a:ext cx="78944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2060"/>
                            </a:solidFill>
                            <a:latin typeface="Cambria Math" panose="02040503050406030204" pitchFamily="18" charset="0"/>
                          </a:rPr>
                          <m:t>𝑦</m:t>
                        </m:r>
                      </m:oMath>
                    </m:oMathPara>
                  </a14:m>
                  <a:endParaRPr lang="en-US" sz="3600" dirty="0">
                    <a:solidFill>
                      <a:srgbClr val="002060"/>
                    </a:solidFill>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7165210" y="5332744"/>
                  <a:ext cx="789446"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7004698" y="1265889"/>
                  <a:ext cx="78944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5">
                                <a:lumMod val="75000"/>
                              </a:schemeClr>
                            </a:solidFill>
                            <a:latin typeface="Cambria Math" panose="02040503050406030204" pitchFamily="18" charset="0"/>
                          </a:rPr>
                          <m:t>𝑂</m:t>
                        </m:r>
                      </m:oMath>
                    </m:oMathPara>
                  </a14:m>
                  <a:endParaRPr lang="en-US" sz="3600" dirty="0">
                    <a:solidFill>
                      <a:schemeClr val="accent5">
                        <a:lumMod val="75000"/>
                      </a:schemeClr>
                    </a:solidFill>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7004698" y="1265889"/>
                  <a:ext cx="789446" cy="553998"/>
                </a:xfrm>
                <a:prstGeom prst="rect">
                  <a:avLst/>
                </a:prstGeom>
                <a:blipFill>
                  <a:blip r:embed="rId7"/>
                  <a:stretch>
                    <a:fillRect/>
                  </a:stretch>
                </a:blipFill>
              </p:spPr>
              <p:txBody>
                <a:bodyPr/>
                <a:lstStyle/>
                <a:p>
                  <a:r>
                    <a:rPr lang="en-US">
                      <a:noFill/>
                    </a:rPr>
                    <a:t> </a:t>
                  </a:r>
                </a:p>
              </p:txBody>
            </p:sp>
          </mc:Fallback>
        </mc:AlternateContent>
        <p:sp>
          <p:nvSpPr>
            <p:cNvPr id="99" name="Oval 98"/>
            <p:cNvSpPr/>
            <p:nvPr/>
          </p:nvSpPr>
          <p:spPr>
            <a:xfrm>
              <a:off x="10514947" y="3410402"/>
              <a:ext cx="381000" cy="381000"/>
            </a:xfrm>
            <a:prstGeom prst="ellipse">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102" name="Arc 59"/>
            <p:cNvSpPr>
              <a:spLocks/>
            </p:cNvSpPr>
            <p:nvPr/>
          </p:nvSpPr>
          <p:spPr bwMode="auto">
            <a:xfrm>
              <a:off x="7813077" y="1786854"/>
              <a:ext cx="3733800" cy="6496050"/>
            </a:xfrm>
            <a:custGeom>
              <a:avLst/>
              <a:gdLst>
                <a:gd name="T0" fmla="*/ 0 w 19346"/>
                <a:gd name="T1" fmla="*/ 0 h 21600"/>
                <a:gd name="T2" fmla="*/ 2147483647 w 19346"/>
                <a:gd name="T3" fmla="*/ 2147483647 h 21600"/>
                <a:gd name="T4" fmla="*/ 0 w 19346"/>
                <a:gd name="T5" fmla="*/ 2147483647 h 21600"/>
                <a:gd name="T6" fmla="*/ 0 60000 65536"/>
                <a:gd name="T7" fmla="*/ 0 60000 65536"/>
                <a:gd name="T8" fmla="*/ 0 60000 65536"/>
                <a:gd name="T9" fmla="*/ 0 w 19346"/>
                <a:gd name="T10" fmla="*/ 0 h 21600"/>
                <a:gd name="T11" fmla="*/ 19346 w 19346"/>
                <a:gd name="T12" fmla="*/ 21600 h 21600"/>
              </a:gdLst>
              <a:ahLst/>
              <a:cxnLst>
                <a:cxn ang="T6">
                  <a:pos x="T0" y="T1"/>
                </a:cxn>
                <a:cxn ang="T7">
                  <a:pos x="T2" y="T3"/>
                </a:cxn>
                <a:cxn ang="T8">
                  <a:pos x="T4" y="T5"/>
                </a:cxn>
              </a:cxnLst>
              <a:rect l="T9" t="T10" r="T11" b="T12"/>
              <a:pathLst>
                <a:path w="19346" h="21600" fill="none" extrusionOk="0">
                  <a:moveTo>
                    <a:pt x="-1" y="0"/>
                  </a:moveTo>
                  <a:cubicBezTo>
                    <a:pt x="8202" y="0"/>
                    <a:pt x="15697" y="4646"/>
                    <a:pt x="19345" y="11993"/>
                  </a:cubicBezTo>
                </a:path>
                <a:path w="19346" h="21600" stroke="0" extrusionOk="0">
                  <a:moveTo>
                    <a:pt x="-1" y="0"/>
                  </a:moveTo>
                  <a:cubicBezTo>
                    <a:pt x="8202" y="0"/>
                    <a:pt x="15697" y="4646"/>
                    <a:pt x="19345" y="11993"/>
                  </a:cubicBezTo>
                  <a:lnTo>
                    <a:pt x="0" y="21600"/>
                  </a:lnTo>
                  <a:close/>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04" name="Straight Arrow Connector 103">
              <a:extLst>
                <a:ext uri="{FF2B5EF4-FFF2-40B4-BE49-F238E27FC236}">
                  <a16:creationId xmlns:a16="http://schemas.microsoft.com/office/drawing/2014/main" id="{84CF73FF-FA15-2C33-6357-7876EA181A62}"/>
                </a:ext>
              </a:extLst>
            </p:cNvPr>
            <p:cNvCxnSpPr>
              <a:cxnSpLocks/>
            </p:cNvCxnSpPr>
            <p:nvPr/>
          </p:nvCxnSpPr>
          <p:spPr>
            <a:xfrm>
              <a:off x="10680679" y="3573084"/>
              <a:ext cx="942021"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D5930A3-F8E6-51D3-30E4-7724842BB346}"/>
                    </a:ext>
                  </a:extLst>
                </p:cNvPr>
                <p:cNvSpPr txBox="1"/>
                <p:nvPr/>
              </p:nvSpPr>
              <p:spPr>
                <a:xfrm>
                  <a:off x="11390599" y="2878879"/>
                  <a:ext cx="647182" cy="553998"/>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r>
                              <a:rPr lang="en-US" sz="3000" b="1" i="1" smtClean="0">
                                <a:solidFill>
                                  <a:srgbClr val="0070C0"/>
                                </a:solidFill>
                                <a:latin typeface="Cambria Math" panose="02040503050406030204" pitchFamily="18" charset="0"/>
                              </a:rPr>
                              <m:t>𝒗</m:t>
                            </m:r>
                            <m:r>
                              <a:rPr lang="en-US" sz="3000" b="1" i="1" baseline="-25000" smtClean="0">
                                <a:solidFill>
                                  <a:srgbClr val="0070C0"/>
                                </a:solidFill>
                                <a:latin typeface="Cambria Math" panose="02040503050406030204" pitchFamily="18" charset="0"/>
                              </a:rPr>
                              <m:t>𝒙</m:t>
                            </m:r>
                          </m:e>
                        </m:acc>
                      </m:oMath>
                    </m:oMathPara>
                  </a14:m>
                  <a:endParaRPr lang="en-US" sz="3000" b="1" dirty="0">
                    <a:solidFill>
                      <a:srgbClr val="0070C0"/>
                    </a:solidFill>
                  </a:endParaRPr>
                </a:p>
              </p:txBody>
            </p:sp>
          </mc:Choice>
          <mc:Fallback xmlns="">
            <p:sp>
              <p:nvSpPr>
                <p:cNvPr id="105" name="TextBox 104">
                  <a:extLst>
                    <a:ext uri="{FF2B5EF4-FFF2-40B4-BE49-F238E27FC236}">
                      <a16:creationId xmlns:a16="http://schemas.microsoft.com/office/drawing/2014/main" id="{1D5930A3-F8E6-51D3-30E4-7724842BB346}"/>
                    </a:ext>
                  </a:extLst>
                </p:cNvPr>
                <p:cNvSpPr txBox="1">
                  <a:spLocks noRot="1" noChangeAspect="1" noMove="1" noResize="1" noEditPoints="1" noAdjustHandles="1" noChangeArrowheads="1" noChangeShapeType="1" noTextEdit="1"/>
                </p:cNvSpPr>
                <p:nvPr/>
              </p:nvSpPr>
              <p:spPr>
                <a:xfrm>
                  <a:off x="11390599" y="2878879"/>
                  <a:ext cx="647182" cy="553998"/>
                </a:xfrm>
                <a:prstGeom prst="rect">
                  <a:avLst/>
                </a:prstGeom>
                <a:blipFill>
                  <a:blip r:embed="rId8"/>
                  <a:stretch>
                    <a:fillRect/>
                  </a:stretch>
                </a:blipFill>
                <a:ln>
                  <a:noFill/>
                </a:ln>
              </p:spPr>
              <p:txBody>
                <a:bodyPr/>
                <a:lstStyle/>
                <a:p>
                  <a:r>
                    <a:rPr lang="en-US">
                      <a:noFill/>
                    </a:rPr>
                    <a:t> </a:t>
                  </a:r>
                </a:p>
              </p:txBody>
            </p:sp>
          </mc:Fallback>
        </mc:AlternateContent>
        <p:cxnSp>
          <p:nvCxnSpPr>
            <p:cNvPr id="106" name="Straight Connector 105">
              <a:extLst>
                <a:ext uri="{FF2B5EF4-FFF2-40B4-BE49-F238E27FC236}">
                  <a16:creationId xmlns:a16="http://schemas.microsoft.com/office/drawing/2014/main" id="{F1702007-F98D-AAF3-8790-2E16438A3331}"/>
                </a:ext>
              </a:extLst>
            </p:cNvPr>
            <p:cNvCxnSpPr>
              <a:cxnSpLocks/>
            </p:cNvCxnSpPr>
            <p:nvPr/>
          </p:nvCxnSpPr>
          <p:spPr>
            <a:xfrm>
              <a:off x="10710444" y="4448531"/>
              <a:ext cx="91225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B8ABDF7-2990-4FAB-1791-FC6E3FA20F53}"/>
                </a:ext>
              </a:extLst>
            </p:cNvPr>
            <p:cNvCxnSpPr>
              <a:cxnSpLocks/>
            </p:cNvCxnSpPr>
            <p:nvPr/>
          </p:nvCxnSpPr>
          <p:spPr>
            <a:xfrm flipV="1">
              <a:off x="11569956" y="3573084"/>
              <a:ext cx="18774" cy="8754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F346F38-A638-6252-4AF5-8A1FC2D269B3}"/>
                </a:ext>
              </a:extLst>
            </p:cNvPr>
            <p:cNvCxnSpPr>
              <a:cxnSpLocks/>
            </p:cNvCxnSpPr>
            <p:nvPr/>
          </p:nvCxnSpPr>
          <p:spPr>
            <a:xfrm>
              <a:off x="10694700" y="3573084"/>
              <a:ext cx="0" cy="87544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54A114A-A04A-AA39-D436-DA79B11E1660}"/>
                </a:ext>
              </a:extLst>
            </p:cNvPr>
            <p:cNvCxnSpPr>
              <a:cxnSpLocks/>
            </p:cNvCxnSpPr>
            <p:nvPr/>
          </p:nvCxnSpPr>
          <p:spPr>
            <a:xfrm>
              <a:off x="10710444" y="3573084"/>
              <a:ext cx="859512" cy="87544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A16E7FD4-DB0F-D51D-72D6-79116B296F0B}"/>
                    </a:ext>
                  </a:extLst>
                </p:cNvPr>
                <p:cNvSpPr txBox="1"/>
                <p:nvPr/>
              </p:nvSpPr>
              <p:spPr>
                <a:xfrm>
                  <a:off x="10459588" y="4353006"/>
                  <a:ext cx="6471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r>
                              <a:rPr lang="en-US" sz="3000" b="1" i="1" smtClean="0">
                                <a:solidFill>
                                  <a:srgbClr val="0070C0"/>
                                </a:solidFill>
                                <a:latin typeface="Cambria Math" panose="02040503050406030204" pitchFamily="18" charset="0"/>
                              </a:rPr>
                              <m:t>𝒗</m:t>
                            </m:r>
                            <m:r>
                              <a:rPr lang="en-US" sz="3000" b="1" i="1" baseline="-25000" smtClean="0">
                                <a:solidFill>
                                  <a:srgbClr val="0070C0"/>
                                </a:solidFill>
                                <a:latin typeface="Cambria Math" panose="02040503050406030204" pitchFamily="18" charset="0"/>
                              </a:rPr>
                              <m:t>𝒚</m:t>
                            </m:r>
                          </m:e>
                        </m:acc>
                      </m:oMath>
                    </m:oMathPara>
                  </a14:m>
                  <a:endParaRPr lang="en-US" sz="3000" b="1" dirty="0">
                    <a:solidFill>
                      <a:srgbClr val="0070C0"/>
                    </a:solidFill>
                  </a:endParaRPr>
                </a:p>
              </p:txBody>
            </p:sp>
          </mc:Choice>
          <mc:Fallback xmlns="">
            <p:sp>
              <p:nvSpPr>
                <p:cNvPr id="110" name="TextBox 109">
                  <a:extLst>
                    <a:ext uri="{FF2B5EF4-FFF2-40B4-BE49-F238E27FC236}">
                      <a16:creationId xmlns:a16="http://schemas.microsoft.com/office/drawing/2014/main" id="{A16E7FD4-DB0F-D51D-72D6-79116B296F0B}"/>
                    </a:ext>
                  </a:extLst>
                </p:cNvPr>
                <p:cNvSpPr txBox="1">
                  <a:spLocks noRot="1" noChangeAspect="1" noMove="1" noResize="1" noEditPoints="1" noAdjustHandles="1" noChangeArrowheads="1" noChangeShapeType="1" noTextEdit="1"/>
                </p:cNvSpPr>
                <p:nvPr/>
              </p:nvSpPr>
              <p:spPr>
                <a:xfrm>
                  <a:off x="10459588" y="4353006"/>
                  <a:ext cx="647182" cy="553998"/>
                </a:xfrm>
                <a:prstGeom prst="rect">
                  <a:avLst/>
                </a:prstGeom>
                <a:blipFill>
                  <a:blip r:embed="rId9"/>
                  <a:stretch>
                    <a:fillRect b="-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C46AED9-237F-DAE4-07EF-040C14E6A990}"/>
                    </a:ext>
                  </a:extLst>
                </p:cNvPr>
                <p:cNvSpPr txBox="1"/>
                <p:nvPr/>
              </p:nvSpPr>
              <p:spPr>
                <a:xfrm>
                  <a:off x="11542521" y="4269483"/>
                  <a:ext cx="647182" cy="553998"/>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000" b="1" i="1" smtClean="0">
                                <a:solidFill>
                                  <a:schemeClr val="accent4">
                                    <a:lumMod val="75000"/>
                                  </a:schemeClr>
                                </a:solidFill>
                                <a:latin typeface="Cambria Math" panose="02040503050406030204" pitchFamily="18" charset="0"/>
                              </a:rPr>
                            </m:ctrlPr>
                          </m:sSubPr>
                          <m:e>
                            <m:acc>
                              <m:accPr>
                                <m:chr m:val="⃗"/>
                                <m:ctrlPr>
                                  <a:rPr lang="en-US" sz="3000" b="1" i="1" smtClean="0">
                                    <a:solidFill>
                                      <a:schemeClr val="accent4">
                                        <a:lumMod val="75000"/>
                                      </a:schemeClr>
                                    </a:solidFill>
                                    <a:latin typeface="Cambria Math" panose="02040503050406030204" pitchFamily="18" charset="0"/>
                                  </a:rPr>
                                </m:ctrlPr>
                              </m:accPr>
                              <m:e>
                                <m:r>
                                  <a:rPr lang="en-US" sz="3000" b="1" i="1" smtClean="0">
                                    <a:solidFill>
                                      <a:schemeClr val="accent4">
                                        <a:lumMod val="75000"/>
                                      </a:schemeClr>
                                    </a:solidFill>
                                    <a:latin typeface="Cambria Math" panose="02040503050406030204" pitchFamily="18" charset="0"/>
                                  </a:rPr>
                                  <m:t>𝒗</m:t>
                                </m:r>
                              </m:e>
                            </m:acc>
                          </m:e>
                          <m:sub>
                            <m:r>
                              <a:rPr lang="en-US" sz="3000" b="1" i="1" smtClean="0">
                                <a:solidFill>
                                  <a:schemeClr val="accent4">
                                    <a:lumMod val="75000"/>
                                  </a:schemeClr>
                                </a:solidFill>
                                <a:latin typeface="Cambria Math" panose="02040503050406030204" pitchFamily="18" charset="0"/>
                              </a:rPr>
                              <m:t>𝑴</m:t>
                            </m:r>
                          </m:sub>
                        </m:sSub>
                      </m:oMath>
                    </m:oMathPara>
                  </a14:m>
                  <a:endParaRPr lang="en-US" sz="3000" b="1" dirty="0">
                    <a:solidFill>
                      <a:schemeClr val="accent4">
                        <a:lumMod val="75000"/>
                      </a:schemeClr>
                    </a:solidFill>
                  </a:endParaRPr>
                </a:p>
              </p:txBody>
            </p:sp>
          </mc:Choice>
          <mc:Fallback xmlns="">
            <p:sp>
              <p:nvSpPr>
                <p:cNvPr id="111" name="TextBox 110">
                  <a:extLst>
                    <a:ext uri="{FF2B5EF4-FFF2-40B4-BE49-F238E27FC236}">
                      <a16:creationId xmlns:a16="http://schemas.microsoft.com/office/drawing/2014/main" id="{CC46AED9-237F-DAE4-07EF-040C14E6A990}"/>
                    </a:ext>
                  </a:extLst>
                </p:cNvPr>
                <p:cNvSpPr txBox="1">
                  <a:spLocks noRot="1" noChangeAspect="1" noMove="1" noResize="1" noEditPoints="1" noAdjustHandles="1" noChangeArrowheads="1" noChangeShapeType="1" noTextEdit="1"/>
                </p:cNvSpPr>
                <p:nvPr/>
              </p:nvSpPr>
              <p:spPr>
                <a:xfrm>
                  <a:off x="11542521" y="4269483"/>
                  <a:ext cx="647182" cy="553998"/>
                </a:xfrm>
                <a:prstGeom prst="rect">
                  <a:avLst/>
                </a:prstGeom>
                <a:blipFill>
                  <a:blip r:embed="rId10"/>
                  <a:stretch>
                    <a:fillRect/>
                  </a:stretch>
                </a:blipFill>
                <a:ln>
                  <a:noFill/>
                </a:ln>
              </p:spPr>
              <p:txBody>
                <a:bodyPr/>
                <a:lstStyle/>
                <a:p>
                  <a:r>
                    <a:rPr lang="en-US">
                      <a:noFill/>
                    </a:rPr>
                    <a:t> </a:t>
                  </a:r>
                </a:p>
              </p:txBody>
            </p:sp>
          </mc:Fallback>
        </mc:AlternateContent>
        <p:sp>
          <p:nvSpPr>
            <p:cNvPr id="113" name="TextBox 112">
              <a:extLst>
                <a:ext uri="{FF2B5EF4-FFF2-40B4-BE49-F238E27FC236}">
                  <a16:creationId xmlns:a16="http://schemas.microsoft.com/office/drawing/2014/main" id="{1F5E526F-9B17-8A44-C19A-7B5EC7C96047}"/>
                </a:ext>
              </a:extLst>
            </p:cNvPr>
            <p:cNvSpPr txBox="1"/>
            <p:nvPr/>
          </p:nvSpPr>
          <p:spPr>
            <a:xfrm>
              <a:off x="9434758" y="4631936"/>
              <a:ext cx="552450" cy="477054"/>
            </a:xfrm>
            <a:prstGeom prst="rect">
              <a:avLst/>
            </a:prstGeom>
            <a:noFill/>
          </p:spPr>
          <p:txBody>
            <a:bodyPr wrap="square">
              <a:spAutoFit/>
            </a:bodyPr>
            <a:lstStyle/>
            <a:p>
              <a:pPr algn="ctr"/>
              <a:r>
                <a:rPr lang="en-US" sz="2500" b="1" dirty="0">
                  <a:solidFill>
                    <a:schemeClr val="accent1">
                      <a:lumMod val="50000"/>
                    </a:schemeClr>
                  </a:solidFill>
                  <a:latin typeface="Arial" panose="020B0604020202020204" pitchFamily="34" charset="0"/>
                  <a:cs typeface="Arial" panose="020B0604020202020204" pitchFamily="34" charset="0"/>
                </a:rPr>
                <a:t>L</a:t>
              </a:r>
            </a:p>
          </p:txBody>
        </p:sp>
        <p:cxnSp>
          <p:nvCxnSpPr>
            <p:cNvPr id="114" name="Straight Connector 113"/>
            <p:cNvCxnSpPr/>
            <p:nvPr/>
          </p:nvCxnSpPr>
          <p:spPr>
            <a:xfrm>
              <a:off x="7316219" y="5324806"/>
              <a:ext cx="472156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11286269" y="4933281"/>
              <a:ext cx="381000" cy="381000"/>
            </a:xfrm>
            <a:prstGeom prst="ellipse">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cxnSp>
          <p:nvCxnSpPr>
            <p:cNvPr id="117" name="Straight Connector 116"/>
            <p:cNvCxnSpPr/>
            <p:nvPr/>
          </p:nvCxnSpPr>
          <p:spPr>
            <a:xfrm flipV="1">
              <a:off x="7812541" y="5131132"/>
              <a:ext cx="3633954" cy="7937"/>
            </a:xfrm>
            <a:prstGeom prst="line">
              <a:avLst/>
            </a:prstGeom>
            <a:ln w="38100">
              <a:solidFill>
                <a:schemeClr val="tx2">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8" name="TextBox 117" descr="n100 Fb Thu Huong Pham"/>
          <p:cNvSpPr txBox="1"/>
          <p:nvPr/>
        </p:nvSpPr>
        <p:spPr>
          <a:xfrm>
            <a:off x="7245799" y="6041780"/>
            <a:ext cx="4946201" cy="461665"/>
          </a:xfrm>
          <a:prstGeom prst="rect">
            <a:avLst/>
          </a:prstGeom>
          <a:noFill/>
        </p:spPr>
        <p:txBody>
          <a:bodyPr wrap="square" rtlCol="0">
            <a:spAutoFit/>
          </a:bodyPr>
          <a:lstStyle/>
          <a:p>
            <a:r>
              <a:rPr lang="en-US" sz="2400" i="1" dirty="0" err="1">
                <a:solidFill>
                  <a:srgbClr val="7030A0"/>
                </a:solidFill>
              </a:rPr>
              <a:t>Phân</a:t>
            </a:r>
            <a:r>
              <a:rPr lang="en-US" sz="2400" i="1" dirty="0">
                <a:solidFill>
                  <a:srgbClr val="7030A0"/>
                </a:solidFill>
              </a:rPr>
              <a:t> </a:t>
            </a:r>
            <a:r>
              <a:rPr lang="en-US" sz="2400" i="1" dirty="0" err="1">
                <a:solidFill>
                  <a:srgbClr val="7030A0"/>
                </a:solidFill>
              </a:rPr>
              <a:t>tích</a:t>
            </a:r>
            <a:r>
              <a:rPr lang="en-US" sz="2400" i="1" dirty="0">
                <a:solidFill>
                  <a:srgbClr val="7030A0"/>
                </a:solidFill>
              </a:rPr>
              <a:t> </a:t>
            </a:r>
            <a:r>
              <a:rPr lang="en-US" sz="2400" i="1" dirty="0" err="1">
                <a:solidFill>
                  <a:srgbClr val="7030A0"/>
                </a:solidFill>
              </a:rPr>
              <a:t>chuyển</a:t>
            </a:r>
            <a:r>
              <a:rPr lang="en-US" sz="2400" i="1" dirty="0">
                <a:solidFill>
                  <a:srgbClr val="7030A0"/>
                </a:solidFill>
              </a:rPr>
              <a:t> </a:t>
            </a:r>
            <a:r>
              <a:rPr lang="en-US" sz="2400" i="1" dirty="0" err="1">
                <a:solidFill>
                  <a:srgbClr val="7030A0"/>
                </a:solidFill>
              </a:rPr>
              <a:t>động</a:t>
            </a:r>
            <a:r>
              <a:rPr lang="en-US" sz="2400" i="1" dirty="0">
                <a:solidFill>
                  <a:srgbClr val="7030A0"/>
                </a:solidFill>
              </a:rPr>
              <a:t> </a:t>
            </a:r>
            <a:r>
              <a:rPr lang="en-US" sz="2400" i="1" dirty="0" err="1">
                <a:solidFill>
                  <a:srgbClr val="7030A0"/>
                </a:solidFill>
              </a:rPr>
              <a:t>ném</a:t>
            </a:r>
            <a:r>
              <a:rPr lang="en-US" sz="2400" i="1" dirty="0">
                <a:solidFill>
                  <a:srgbClr val="7030A0"/>
                </a:solidFill>
              </a:rPr>
              <a:t> </a:t>
            </a:r>
            <a:r>
              <a:rPr lang="en-US" sz="2400" i="1" dirty="0" err="1">
                <a:solidFill>
                  <a:srgbClr val="7030A0"/>
                </a:solidFill>
              </a:rPr>
              <a:t>ngang</a:t>
            </a:r>
            <a:endParaRPr lang="en-US" sz="2400" i="1" dirty="0">
              <a:solidFill>
                <a:srgbClr val="7030A0"/>
              </a:solidFill>
            </a:endParaRPr>
          </a:p>
        </p:txBody>
      </p:sp>
    </p:spTree>
    <p:extLst>
      <p:ext uri="{BB962C8B-B14F-4D97-AF65-F5344CB8AC3E}">
        <p14:creationId xmlns:p14="http://schemas.microsoft.com/office/powerpoint/2010/main" val="328524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sp>
        <p:nvSpPr>
          <p:cNvPr id="11" name="Rectangle 10" descr="n100 Fb Thu Huong Pham"/>
          <p:cNvSpPr/>
          <p:nvPr/>
        </p:nvSpPr>
        <p:spPr>
          <a:xfrm>
            <a:off x="1988265" y="1819270"/>
            <a:ext cx="6353009" cy="3046988"/>
          </a:xfrm>
          <a:prstGeom prst="rect">
            <a:avLst/>
          </a:prstGeom>
        </p:spPr>
        <p:txBody>
          <a:bodyPr wrap="square">
            <a:spAutoFit/>
          </a:bodyPr>
          <a:lstStyle/>
          <a:p>
            <a:pPr lvl="0" algn="just"/>
            <a:r>
              <a:rPr lang="vi-VN" sz="3200" b="1" dirty="0">
                <a:solidFill>
                  <a:srgbClr val="FF0000"/>
                </a:solidFill>
                <a:ea typeface="Times New Roman" panose="02020603050405020304" pitchFamily="18" charset="0"/>
                <a:cs typeface="Arial" panose="020B0604020202020204" pitchFamily="34" charset="0"/>
              </a:rPr>
              <a:t>Câu 2. </a:t>
            </a:r>
            <a:r>
              <a:rPr lang="vi-VN" sz="3200" b="1" dirty="0">
                <a:solidFill>
                  <a:srgbClr val="0070C0"/>
                </a:solidFill>
                <a:ea typeface="Times New Roman" panose="02020603050405020304" pitchFamily="18" charset="0"/>
                <a:cs typeface="Arial" panose="020B0604020202020204" pitchFamily="34" charset="0"/>
              </a:rPr>
              <a:t>Hãy quan sát ảnh ho</a:t>
            </a:r>
            <a:r>
              <a:rPr lang="en-US" sz="3200" b="1" dirty="0" err="1">
                <a:solidFill>
                  <a:srgbClr val="0070C0"/>
                </a:solidFill>
                <a:ea typeface="Times New Roman" panose="02020603050405020304" pitchFamily="18" charset="0"/>
                <a:cs typeface="Arial" panose="020B0604020202020204" pitchFamily="34" charset="0"/>
              </a:rPr>
              <a:t>ạt</a:t>
            </a:r>
            <a:r>
              <a:rPr lang="vi-VN" sz="3200" b="1" dirty="0">
                <a:solidFill>
                  <a:srgbClr val="0070C0"/>
                </a:solidFill>
                <a:ea typeface="Times New Roman" panose="02020603050405020304" pitchFamily="18" charset="0"/>
                <a:cs typeface="Arial" panose="020B0604020202020204" pitchFamily="34" charset="0"/>
              </a:rPr>
              <a:t> nghiệm ở hình 12.2 để chứng tỏ chuyển động thành phần theo phương nằm ngang là chuyển động thẳng đều với vận tốc với v</a:t>
            </a:r>
            <a:r>
              <a:rPr lang="vi-VN" sz="3200" b="1" baseline="-25000" dirty="0">
                <a:solidFill>
                  <a:srgbClr val="0070C0"/>
                </a:solidFill>
                <a:ea typeface="Times New Roman" panose="02020603050405020304" pitchFamily="18" charset="0"/>
                <a:cs typeface="Arial" panose="020B0604020202020204" pitchFamily="34" charset="0"/>
              </a:rPr>
              <a:t>x</a:t>
            </a:r>
            <a:r>
              <a:rPr lang="vi-VN" sz="3200" b="1" dirty="0">
                <a:solidFill>
                  <a:srgbClr val="0070C0"/>
                </a:solidFill>
                <a:ea typeface="Times New Roman" panose="02020603050405020304" pitchFamily="18" charset="0"/>
                <a:cs typeface="Arial" panose="020B0604020202020204" pitchFamily="34" charset="0"/>
              </a:rPr>
              <a:t> bằng v</a:t>
            </a:r>
            <a:r>
              <a:rPr lang="vi-VN" sz="3200" b="1" baseline="-25000" dirty="0">
                <a:solidFill>
                  <a:srgbClr val="0070C0"/>
                </a:solidFill>
                <a:ea typeface="Times New Roman" panose="02020603050405020304" pitchFamily="18" charset="0"/>
                <a:cs typeface="Arial" panose="020B0604020202020204" pitchFamily="34" charset="0"/>
              </a:rPr>
              <a:t>0</a:t>
            </a:r>
            <a:endParaRPr kumimoji="0" lang="vi-VN" sz="3200" b="1" i="0" u="none" strike="noStrike" kern="1200" cap="none" spc="0" normalizeH="0" baseline="-2500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n100 Fb Thu Huong Pham"/>
          <p:cNvPicPr>
            <a:picLocks noChangeAspect="1"/>
          </p:cNvPicPr>
          <p:nvPr/>
        </p:nvPicPr>
        <p:blipFill>
          <a:blip r:embed="rId2"/>
          <a:stretch>
            <a:fillRect/>
          </a:stretch>
        </p:blipFill>
        <p:spPr>
          <a:xfrm>
            <a:off x="8341275" y="1729430"/>
            <a:ext cx="3850724" cy="4118185"/>
          </a:xfrm>
          <a:prstGeom prst="rect">
            <a:avLst/>
          </a:prstGeom>
        </p:spPr>
      </p:pic>
      <p:sp>
        <p:nvSpPr>
          <p:cNvPr id="13" name="TextBox 12" descr="n100 Fb Thu Huong Pham"/>
          <p:cNvSpPr txBox="1"/>
          <p:nvPr/>
        </p:nvSpPr>
        <p:spPr>
          <a:xfrm>
            <a:off x="8447315" y="5750897"/>
            <a:ext cx="35995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C00000"/>
                </a:solidFill>
                <a:effectLst/>
                <a:uLnTx/>
                <a:uFillTx/>
                <a:latin typeface="Arial"/>
                <a:ea typeface="+mn-ea"/>
                <a:cs typeface="+mn-cs"/>
              </a:rPr>
              <a:t>Hình</a:t>
            </a:r>
            <a:r>
              <a:rPr kumimoji="0" lang="en-US" sz="2000" b="0" i="0" u="none" strike="noStrike" kern="1200" cap="none" spc="0" normalizeH="0" baseline="0" noProof="0" dirty="0">
                <a:ln>
                  <a:noFill/>
                </a:ln>
                <a:solidFill>
                  <a:srgbClr val="C00000"/>
                </a:solidFill>
                <a:effectLst/>
                <a:uLnTx/>
                <a:uFillTx/>
                <a:latin typeface="Arial"/>
                <a:ea typeface="+mn-ea"/>
                <a:cs typeface="+mn-cs"/>
              </a:rPr>
              <a:t> 12.2. </a:t>
            </a:r>
            <a:r>
              <a:rPr kumimoji="0" lang="en-US" sz="2000" b="0" i="0" u="none" strike="noStrike" kern="1200" cap="none" spc="0" normalizeH="0" baseline="0" noProof="0" dirty="0" err="1">
                <a:ln>
                  <a:noFill/>
                </a:ln>
                <a:solidFill>
                  <a:srgbClr val="C00000"/>
                </a:solidFill>
                <a:effectLst/>
                <a:uLnTx/>
                <a:uFillTx/>
                <a:latin typeface="Arial"/>
                <a:ea typeface="+mn-ea"/>
                <a:cs typeface="+mn-cs"/>
              </a:rPr>
              <a:t>Ảnh</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chụp</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hoạt</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nghiệm</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chuyển</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động</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của</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hai</a:t>
            </a:r>
            <a:r>
              <a:rPr kumimoji="0" lang="en-US" sz="2000" b="0" i="0" u="none" strike="noStrike" kern="1200" cap="none" spc="0" normalizeH="0" baseline="0" noProof="0" dirty="0">
                <a:ln>
                  <a:noFill/>
                </a:ln>
                <a:solidFill>
                  <a:srgbClr val="C00000"/>
                </a:solidFill>
                <a:effectLst/>
                <a:uLnTx/>
                <a:uFillTx/>
                <a:latin typeface="Arial"/>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a:ea typeface="+mn-ea"/>
                <a:cs typeface="+mn-cs"/>
              </a:rPr>
              <a:t>viên</a:t>
            </a:r>
            <a:r>
              <a:rPr kumimoji="0" lang="en-US" sz="2000" b="0" i="0" u="none" strike="noStrike" kern="1200" cap="none" spc="0" normalizeH="0" baseline="0" noProof="0" dirty="0">
                <a:ln>
                  <a:noFill/>
                </a:ln>
                <a:solidFill>
                  <a:srgbClr val="C00000"/>
                </a:solidFill>
                <a:effectLst/>
                <a:uLnTx/>
                <a:uFillTx/>
                <a:latin typeface="Arial"/>
                <a:ea typeface="+mn-ea"/>
                <a:cs typeface="+mn-cs"/>
              </a:rPr>
              <a:t> bi A </a:t>
            </a:r>
            <a:r>
              <a:rPr kumimoji="0" lang="en-US" sz="2000" b="0" i="0" u="none" strike="noStrike" kern="1200" cap="none" spc="0" normalizeH="0" baseline="0" noProof="0" dirty="0" err="1">
                <a:ln>
                  <a:noFill/>
                </a:ln>
                <a:solidFill>
                  <a:srgbClr val="C00000"/>
                </a:solidFill>
                <a:effectLst/>
                <a:uLnTx/>
                <a:uFillTx/>
                <a:latin typeface="Arial"/>
                <a:ea typeface="+mn-ea"/>
                <a:cs typeface="+mn-cs"/>
              </a:rPr>
              <a:t>và</a:t>
            </a:r>
            <a:r>
              <a:rPr kumimoji="0" lang="en-US" sz="2000" b="0" i="0" u="none" strike="noStrike" kern="1200" cap="none" spc="0" normalizeH="0" baseline="0" noProof="0" dirty="0">
                <a:ln>
                  <a:noFill/>
                </a:ln>
                <a:solidFill>
                  <a:srgbClr val="C00000"/>
                </a:solidFill>
                <a:effectLst/>
                <a:uLnTx/>
                <a:uFillTx/>
                <a:latin typeface="Arial"/>
                <a:ea typeface="+mn-ea"/>
                <a:cs typeface="+mn-cs"/>
              </a:rPr>
              <a:t> B</a:t>
            </a:r>
          </a:p>
        </p:txBody>
      </p:sp>
      <p:sp>
        <p:nvSpPr>
          <p:cNvPr id="12" name="Rectangle 11" descr="n100 Fb Thu Huong Pham"/>
          <p:cNvSpPr/>
          <p:nvPr/>
        </p:nvSpPr>
        <p:spPr>
          <a:xfrm>
            <a:off x="2033250" y="147255"/>
            <a:ext cx="9866964"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a:ea typeface="Times New Roman" panose="02020603050405020304" pitchFamily="18" charset="0"/>
                <a:cs typeface="Arial" panose="020B0604020202020204" pitchFamily="34" charset="0"/>
              </a:rPr>
              <a:t>Câu</a:t>
            </a:r>
            <a:r>
              <a:rPr kumimoji="0" lang="en-US" sz="3200" b="1" i="0" u="none" strike="noStrike" kern="1200" cap="none" spc="0" normalizeH="0" noProof="0" dirty="0">
                <a:ln>
                  <a:noFill/>
                </a:ln>
                <a:solidFill>
                  <a:srgbClr val="FF0000"/>
                </a:solidFill>
                <a:effectLst/>
                <a:uLnTx/>
                <a:uFillTx/>
                <a:latin typeface="Arial"/>
                <a:ea typeface="Times New Roman" panose="02020603050405020304" pitchFamily="18" charset="0"/>
                <a:cs typeface="Arial" panose="020B0604020202020204" pitchFamily="34" charset="0"/>
              </a:rPr>
              <a:t> 1: </a:t>
            </a: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Nếu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bỏ</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qua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sức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cản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không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khí</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thì</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thành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phần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theo</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phương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thẳng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đứng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thuộc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loại</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nào</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a:t>
            </a:r>
            <a:endParaRPr kumimoji="0" lang="vi-VN"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pic>
        <p:nvPicPr>
          <p:cNvPr id="14" name="Picture 13" descr="n100 Fb Thu Huong Pha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6230" y="139229"/>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descr="n100 Fb Thu Huong Pham"/>
          <p:cNvSpPr txBox="1"/>
          <p:nvPr/>
        </p:nvSpPr>
        <p:spPr>
          <a:xfrm>
            <a:off x="286230" y="2152952"/>
            <a:ext cx="1529021" cy="2062103"/>
          </a:xfrm>
          <a:prstGeom prst="rect">
            <a:avLst/>
          </a:prstGeom>
          <a:noFill/>
        </p:spPr>
        <p:txBody>
          <a:bodyPr wrap="square" rtlCol="0">
            <a:spAutoFit/>
          </a:bodyPr>
          <a:lstStyle/>
          <a:p>
            <a:pPr algn="ctr"/>
            <a:r>
              <a:rPr lang="en-US" sz="3200" b="1" dirty="0">
                <a:solidFill>
                  <a:schemeClr val="bg1">
                    <a:lumMod val="20000"/>
                    <a:lumOff val="80000"/>
                  </a:schemeClr>
                </a:solidFill>
                <a:latin typeface="Algerian" panose="04020705040A02060702" pitchFamily="82" charset="0"/>
              </a:rPr>
              <a:t>PHIẾU HỌC TẬP SỐ 2</a:t>
            </a:r>
          </a:p>
        </p:txBody>
      </p:sp>
      <p:pic>
        <p:nvPicPr>
          <p:cNvPr id="17" name="Picture 6" descr="n100 Fb Thu Huong P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66" y="5349104"/>
            <a:ext cx="1687617" cy="13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76472" y="141745"/>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a:t>
            </a:r>
            <a:r>
              <a:rPr lang="en-US" sz="2800" b="1" kern="0" dirty="0">
                <a:solidFill>
                  <a:prstClr val="white"/>
                </a:solidFill>
                <a:latin typeface="Calibri"/>
              </a:rPr>
              <a:t>2</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descr="n100 Fb Thu Huong Pham"/>
          <p:cNvSpPr/>
          <p:nvPr/>
        </p:nvSpPr>
        <p:spPr>
          <a:xfrm>
            <a:off x="296402" y="1736960"/>
            <a:ext cx="11633976" cy="1569660"/>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vi-VN" sz="3200" b="1" dirty="0">
                <a:solidFill>
                  <a:srgbClr val="0070C0"/>
                </a:solidFill>
                <a:latin typeface="Times New Roman" panose="02020603050405020304" pitchFamily="18" charset="0"/>
                <a:ea typeface="Times New Roman" panose="02020603050405020304" pitchFamily="18" charset="0"/>
              </a:rPr>
              <a:t>Nếu bỏ qua sức cản không khí, thì chuyển động</a:t>
            </a:r>
            <a:r>
              <a:rPr lang="en-US" sz="3200" b="1" dirty="0">
                <a:solidFill>
                  <a:srgbClr val="0070C0"/>
                </a:solidFill>
                <a:latin typeface="Times New Roman" panose="02020603050405020304" pitchFamily="18" charset="0"/>
                <a:ea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rPr>
              <a:t>thành phần theo phương thẳng đứng là chuyển động rơi tự do với gia tốc rơi tự do g và với vận tốc ban đầu bằng 0.</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10" name="Freeform 9" descr="n100 Fb Thu Huong Pham"/>
          <p:cNvSpPr/>
          <p:nvPr/>
        </p:nvSpPr>
        <p:spPr>
          <a:xfrm>
            <a:off x="640392" y="90240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p>
        </p:txBody>
      </p:sp>
      <p:sp>
        <p:nvSpPr>
          <p:cNvPr id="7" name="Rectangle 6" descr="n100 Fb Thu Huong Pham"/>
          <p:cNvSpPr/>
          <p:nvPr/>
        </p:nvSpPr>
        <p:spPr>
          <a:xfrm>
            <a:off x="296402" y="4402890"/>
            <a:ext cx="11633976" cy="2062103"/>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vi-VN" sz="3200" b="1" dirty="0">
                <a:solidFill>
                  <a:srgbClr val="0070C0"/>
                </a:solidFill>
                <a:latin typeface="Times New Roman" panose="02020603050405020304" pitchFamily="18" charset="0"/>
                <a:ea typeface="Times New Roman" panose="02020603050405020304" pitchFamily="18" charset="0"/>
              </a:rPr>
              <a:t>Trên trục Ox (nằm ngang), hình chiếu vị trí của viên bi A di chuyển được những quãng đường như nhau sau những khoảng thời gian bằng nhau. Do đó trên phương này viên bi A chuyển động thẳng đều.</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descr="n100 Fb Thu Huong Pham"/>
          <p:cNvSpPr/>
          <p:nvPr/>
        </p:nvSpPr>
        <p:spPr>
          <a:xfrm>
            <a:off x="640392" y="356833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Tree>
    <p:extLst>
      <p:ext uri="{BB962C8B-B14F-4D97-AF65-F5344CB8AC3E}">
        <p14:creationId xmlns:p14="http://schemas.microsoft.com/office/powerpoint/2010/main" val="287376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sp>
        <p:nvSpPr>
          <p:cNvPr id="12" name="Rectangle 11" descr="n100 Fb Thu Huong Pham"/>
          <p:cNvSpPr/>
          <p:nvPr/>
        </p:nvSpPr>
        <p:spPr>
          <a:xfrm>
            <a:off x="2073795" y="147255"/>
            <a:ext cx="9866964" cy="1077218"/>
          </a:xfrm>
          <a:prstGeom prst="rect">
            <a:avLst/>
          </a:prstGeom>
        </p:spPr>
        <p:txBody>
          <a:bodyPr wrap="square">
            <a:spAutoFit/>
          </a:bodyPr>
          <a:lstStyle/>
          <a:p>
            <a:pPr lvl="0" algn="just"/>
            <a:r>
              <a:rPr lang="vi-VN" sz="3200" b="1" dirty="0">
                <a:solidFill>
                  <a:srgbClr val="0070C0"/>
                </a:solidFill>
                <a:latin typeface="Arial"/>
                <a:ea typeface="Times New Roman" panose="02020603050405020304" pitchFamily="18" charset="0"/>
                <a:cs typeface="Arial" panose="020B0604020202020204" pitchFamily="34" charset="0"/>
              </a:rPr>
              <a:t>Câu 3. Xác định các phương trình của hai chuyển động thành phần.</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graphicFrame>
        <p:nvGraphicFramePr>
          <p:cNvPr id="5" name="Table 4" descr="n100 Fb Thu Huong Pham"/>
          <p:cNvGraphicFramePr>
            <a:graphicFrameLocks noGrp="1"/>
          </p:cNvGraphicFramePr>
          <p:nvPr>
            <p:extLst>
              <p:ext uri="{D42A27DB-BD31-4B8C-83A1-F6EECF244321}">
                <p14:modId xmlns:p14="http://schemas.microsoft.com/office/powerpoint/2010/main" val="1102068256"/>
              </p:ext>
            </p:extLst>
          </p:nvPr>
        </p:nvGraphicFramePr>
        <p:xfrm>
          <a:off x="2073795" y="1524630"/>
          <a:ext cx="9866964" cy="5029200"/>
        </p:xfrm>
        <a:graphic>
          <a:graphicData uri="http://schemas.openxmlformats.org/drawingml/2006/table">
            <a:tbl>
              <a:tblPr firstRow="1" bandRow="1">
                <a:tableStyleId>{BDBED569-4797-4DF1-A0F4-6AAB3CD982D8}</a:tableStyleId>
              </a:tblPr>
              <a:tblGrid>
                <a:gridCol w="2524237">
                  <a:extLst>
                    <a:ext uri="{9D8B030D-6E8A-4147-A177-3AD203B41FA5}">
                      <a16:colId xmlns:a16="http://schemas.microsoft.com/office/drawing/2014/main" val="2166598957"/>
                    </a:ext>
                  </a:extLst>
                </a:gridCol>
                <a:gridCol w="1715682">
                  <a:extLst>
                    <a:ext uri="{9D8B030D-6E8A-4147-A177-3AD203B41FA5}">
                      <a16:colId xmlns:a16="http://schemas.microsoft.com/office/drawing/2014/main" val="2251878318"/>
                    </a:ext>
                  </a:extLst>
                </a:gridCol>
                <a:gridCol w="2278743">
                  <a:extLst>
                    <a:ext uri="{9D8B030D-6E8A-4147-A177-3AD203B41FA5}">
                      <a16:colId xmlns:a16="http://schemas.microsoft.com/office/drawing/2014/main" val="2603727404"/>
                    </a:ext>
                  </a:extLst>
                </a:gridCol>
                <a:gridCol w="3348302">
                  <a:extLst>
                    <a:ext uri="{9D8B030D-6E8A-4147-A177-3AD203B41FA5}">
                      <a16:colId xmlns:a16="http://schemas.microsoft.com/office/drawing/2014/main" val="2391944095"/>
                    </a:ext>
                  </a:extLst>
                </a:gridCol>
              </a:tblGrid>
              <a:tr h="370840">
                <a:tc>
                  <a:txBody>
                    <a:bodyPr/>
                    <a:lstStyle/>
                    <a:p>
                      <a:pPr algn="ctr"/>
                      <a:r>
                        <a:rPr lang="en-US" sz="2400" b="1" dirty="0" err="1">
                          <a:solidFill>
                            <a:srgbClr val="7030A0"/>
                          </a:solidFill>
                        </a:rPr>
                        <a:t>Các</a:t>
                      </a:r>
                      <a:r>
                        <a:rPr lang="en-US" sz="2400" b="1" baseline="0" dirty="0">
                          <a:solidFill>
                            <a:srgbClr val="7030A0"/>
                          </a:solidFill>
                        </a:rPr>
                        <a:t> </a:t>
                      </a:r>
                      <a:r>
                        <a:rPr lang="en-US" sz="2400" b="1" baseline="0" dirty="0" err="1">
                          <a:solidFill>
                            <a:srgbClr val="7030A0"/>
                          </a:solidFill>
                        </a:rPr>
                        <a:t>chuyển</a:t>
                      </a:r>
                      <a:r>
                        <a:rPr lang="en-US" sz="2400" b="1" baseline="0" dirty="0">
                          <a:solidFill>
                            <a:srgbClr val="7030A0"/>
                          </a:solidFill>
                        </a:rPr>
                        <a:t> </a:t>
                      </a:r>
                      <a:r>
                        <a:rPr lang="en-US" sz="2400" b="1" baseline="0" dirty="0" err="1">
                          <a:solidFill>
                            <a:srgbClr val="7030A0"/>
                          </a:solidFill>
                        </a:rPr>
                        <a:t>động</a:t>
                      </a:r>
                      <a:r>
                        <a:rPr lang="en-US" sz="2400" b="1" baseline="0" dirty="0">
                          <a:solidFill>
                            <a:srgbClr val="7030A0"/>
                          </a:solidFill>
                        </a:rPr>
                        <a:t> </a:t>
                      </a:r>
                      <a:r>
                        <a:rPr lang="en-US" sz="2400" b="1" baseline="0" dirty="0" err="1">
                          <a:solidFill>
                            <a:srgbClr val="7030A0"/>
                          </a:solidFill>
                        </a:rPr>
                        <a:t>thành</a:t>
                      </a:r>
                      <a:r>
                        <a:rPr lang="en-US" sz="2400" b="1" baseline="0" dirty="0">
                          <a:solidFill>
                            <a:srgbClr val="7030A0"/>
                          </a:solidFill>
                        </a:rPr>
                        <a:t> </a:t>
                      </a:r>
                      <a:r>
                        <a:rPr lang="en-US" sz="2400" b="1" baseline="0" dirty="0" err="1">
                          <a:solidFill>
                            <a:srgbClr val="7030A0"/>
                          </a:solidFill>
                        </a:rPr>
                        <a:t>phần</a:t>
                      </a:r>
                      <a:endParaRPr lang="en-US" sz="2400" b="1" dirty="0">
                        <a:solidFill>
                          <a:srgbClr val="7030A0"/>
                        </a:solidFill>
                      </a:endParaRPr>
                    </a:p>
                  </a:txBody>
                  <a:tcPr anchor="ctr">
                    <a:solidFill>
                      <a:schemeClr val="bg1">
                        <a:lumMod val="20000"/>
                        <a:lumOff val="80000"/>
                      </a:schemeClr>
                    </a:solidFill>
                  </a:tcPr>
                </a:tc>
                <a:tc>
                  <a:txBody>
                    <a:bodyPr/>
                    <a:lstStyle/>
                    <a:p>
                      <a:pPr algn="ctr"/>
                      <a:r>
                        <a:rPr lang="en-US" sz="2400" dirty="0" err="1">
                          <a:solidFill>
                            <a:srgbClr val="7030A0"/>
                          </a:solidFill>
                        </a:rPr>
                        <a:t>Gia</a:t>
                      </a:r>
                      <a:r>
                        <a:rPr lang="en-US" sz="2400" baseline="0" dirty="0">
                          <a:solidFill>
                            <a:srgbClr val="7030A0"/>
                          </a:solidFill>
                        </a:rPr>
                        <a:t> </a:t>
                      </a:r>
                      <a:r>
                        <a:rPr lang="en-US" sz="2400" baseline="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Vận</a:t>
                      </a:r>
                      <a:r>
                        <a:rPr lang="en-US" sz="2400" dirty="0">
                          <a:solidFill>
                            <a:srgbClr val="7030A0"/>
                          </a:solidFill>
                        </a:rPr>
                        <a:t> </a:t>
                      </a:r>
                      <a:r>
                        <a:rPr lang="en-US" sz="240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Phương</a:t>
                      </a:r>
                      <a:r>
                        <a:rPr lang="en-US" sz="2400" baseline="0" dirty="0">
                          <a:solidFill>
                            <a:srgbClr val="7030A0"/>
                          </a:solidFill>
                        </a:rPr>
                        <a:t> </a:t>
                      </a:r>
                      <a:r>
                        <a:rPr lang="en-US" sz="2400" baseline="0" dirty="0" err="1">
                          <a:solidFill>
                            <a:srgbClr val="7030A0"/>
                          </a:solidFill>
                        </a:rPr>
                        <a:t>trình</a:t>
                      </a:r>
                      <a:r>
                        <a:rPr lang="en-US" sz="2400" baseline="0" dirty="0">
                          <a:solidFill>
                            <a:srgbClr val="7030A0"/>
                          </a:solidFill>
                        </a:rPr>
                        <a:t> </a:t>
                      </a:r>
                      <a:r>
                        <a:rPr lang="en-US" sz="2400" baseline="0" dirty="0" err="1">
                          <a:solidFill>
                            <a:srgbClr val="7030A0"/>
                          </a:solidFill>
                        </a:rPr>
                        <a:t>chuyển</a:t>
                      </a:r>
                      <a:r>
                        <a:rPr lang="en-US" sz="2400" baseline="0" dirty="0">
                          <a:solidFill>
                            <a:srgbClr val="7030A0"/>
                          </a:solidFill>
                        </a:rPr>
                        <a:t> </a:t>
                      </a:r>
                      <a:r>
                        <a:rPr lang="en-US" sz="2400" baseline="0" dirty="0" err="1">
                          <a:solidFill>
                            <a:srgbClr val="7030A0"/>
                          </a:solidFill>
                        </a:rPr>
                        <a:t>động</a:t>
                      </a:r>
                      <a:endParaRPr lang="en-US" sz="2400" dirty="0">
                        <a:solidFill>
                          <a:srgbClr val="7030A0"/>
                        </a:solidFill>
                      </a:endParaRPr>
                    </a:p>
                  </a:txBody>
                  <a:tcPr anchor="ctr">
                    <a:solidFill>
                      <a:schemeClr val="accent6">
                        <a:lumMod val="10000"/>
                        <a:lumOff val="90000"/>
                      </a:schemeClr>
                    </a:solidFill>
                  </a:tcPr>
                </a:tc>
                <a:extLst>
                  <a:ext uri="{0D108BD9-81ED-4DB2-BD59-A6C34878D82A}">
                    <a16:rowId xmlns:a16="http://schemas.microsoft.com/office/drawing/2014/main" val="297965645"/>
                  </a:ext>
                </a:extLst>
              </a:tr>
              <a:tr h="37084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đứng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Oy)</a:t>
                      </a:r>
                      <a:endParaRPr lang="en-US" sz="2400" b="1" dirty="0">
                        <a:solidFill>
                          <a:srgbClr val="00B050"/>
                        </a:solidFill>
                      </a:endParaRPr>
                    </a:p>
                  </a:txBody>
                  <a:tcPr>
                    <a:solidFill>
                      <a:schemeClr val="bg1">
                        <a:lumMod val="20000"/>
                        <a:lumOff val="80000"/>
                      </a:schemeClr>
                    </a:solidFill>
                  </a:tcPr>
                </a:tc>
                <a:tc>
                  <a:txBody>
                    <a:bodyPr/>
                    <a:lstStyle/>
                    <a:p>
                      <a:pPr algn="ctr"/>
                      <a:endParaRPr lang="en-US" sz="2400" dirty="0"/>
                    </a:p>
                  </a:txBody>
                  <a:tcPr>
                    <a:solidFill>
                      <a:schemeClr val="accent6">
                        <a:lumMod val="10000"/>
                        <a:lumOff val="90000"/>
                      </a:schemeClr>
                    </a:solidFill>
                  </a:tcPr>
                </a:tc>
                <a:tc>
                  <a:txBody>
                    <a:bodyPr/>
                    <a:lstStyle/>
                    <a:p>
                      <a:endParaRPr lang="en-US" sz="2400" dirty="0"/>
                    </a:p>
                  </a:txBody>
                  <a:tcPr>
                    <a:solidFill>
                      <a:schemeClr val="accent6">
                        <a:lumMod val="10000"/>
                        <a:lumOff val="90000"/>
                      </a:schemeClr>
                    </a:solidFill>
                  </a:tcPr>
                </a:tc>
                <a:tc>
                  <a:txBody>
                    <a:bodyPr/>
                    <a:lstStyle/>
                    <a:p>
                      <a:endParaRPr lang="en-US" sz="2400" dirty="0"/>
                    </a:p>
                  </a:txBody>
                  <a:tcPr>
                    <a:solidFill>
                      <a:schemeClr val="accent6">
                        <a:lumMod val="10000"/>
                        <a:lumOff val="90000"/>
                      </a:schemeClr>
                    </a:solidFill>
                  </a:tcPr>
                </a:tc>
                <a:extLst>
                  <a:ext uri="{0D108BD9-81ED-4DB2-BD59-A6C34878D82A}">
                    <a16:rowId xmlns:a16="http://schemas.microsoft.com/office/drawing/2014/main" val="3043760970"/>
                  </a:ext>
                </a:extLst>
              </a:tr>
              <a:tr h="37084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nằm</a:t>
                      </a:r>
                      <a:r>
                        <a:rPr lang="en-US" sz="2400" b="1" baseline="0" dirty="0">
                          <a:solidFill>
                            <a:srgbClr val="00B050"/>
                          </a:solidFill>
                        </a:rPr>
                        <a:t> </a:t>
                      </a:r>
                      <a:r>
                        <a:rPr lang="en-US" sz="2400" b="1" baseline="0" dirty="0" err="1">
                          <a:solidFill>
                            <a:srgbClr val="00B050"/>
                          </a:solidFill>
                        </a:rPr>
                        <a:t>ngang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Ox)</a:t>
                      </a:r>
                      <a:endParaRPr lang="en-US" sz="2400" b="1" dirty="0">
                        <a:solidFill>
                          <a:srgbClr val="00B050"/>
                        </a:solidFill>
                      </a:endParaRPr>
                    </a:p>
                  </a:txBody>
                  <a:tcPr>
                    <a:solidFill>
                      <a:schemeClr val="bg1">
                        <a:lumMod val="20000"/>
                        <a:lumOff val="80000"/>
                      </a:schemeClr>
                    </a:solidFill>
                  </a:tcPr>
                </a:tc>
                <a:tc>
                  <a:txBody>
                    <a:bodyPr/>
                    <a:lstStyle/>
                    <a:p>
                      <a:endParaRPr lang="en-US" sz="2400" dirty="0"/>
                    </a:p>
                  </a:txBody>
                  <a:tcPr>
                    <a:solidFill>
                      <a:schemeClr val="accent6">
                        <a:lumMod val="10000"/>
                        <a:lumOff val="90000"/>
                      </a:schemeClr>
                    </a:solidFill>
                  </a:tcPr>
                </a:tc>
                <a:tc>
                  <a:txBody>
                    <a:bodyPr/>
                    <a:lstStyle/>
                    <a:p>
                      <a:endParaRPr lang="en-US" sz="2400" dirty="0"/>
                    </a:p>
                  </a:txBody>
                  <a:tcPr>
                    <a:solidFill>
                      <a:schemeClr val="accent6">
                        <a:lumMod val="10000"/>
                        <a:lumOff val="90000"/>
                      </a:schemeClr>
                    </a:solidFill>
                  </a:tcPr>
                </a:tc>
                <a:tc>
                  <a:txBody>
                    <a:bodyPr/>
                    <a:lstStyle/>
                    <a:p>
                      <a:endParaRPr lang="en-US" sz="2400" dirty="0"/>
                    </a:p>
                  </a:txBody>
                  <a:tcPr>
                    <a:solidFill>
                      <a:schemeClr val="accent6">
                        <a:lumMod val="10000"/>
                        <a:lumOff val="90000"/>
                      </a:schemeClr>
                    </a:solidFill>
                  </a:tcPr>
                </a:tc>
                <a:extLst>
                  <a:ext uri="{0D108BD9-81ED-4DB2-BD59-A6C34878D82A}">
                    <a16:rowId xmlns:a16="http://schemas.microsoft.com/office/drawing/2014/main" val="3589648554"/>
                  </a:ext>
                </a:extLst>
              </a:tr>
            </a:tbl>
          </a:graphicData>
        </a:graphic>
      </p:graphicFrame>
      <p:pic>
        <p:nvPicPr>
          <p:cNvPr id="7" name="Picture 6" descr="n100 Fb Thu Huong Pha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6230" y="139229"/>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n100 Fb Thu Huong Pham"/>
          <p:cNvSpPr txBox="1"/>
          <p:nvPr/>
        </p:nvSpPr>
        <p:spPr>
          <a:xfrm>
            <a:off x="360645" y="2152952"/>
            <a:ext cx="1529021" cy="2062103"/>
          </a:xfrm>
          <a:prstGeom prst="rect">
            <a:avLst/>
          </a:prstGeom>
          <a:noFill/>
        </p:spPr>
        <p:txBody>
          <a:bodyPr wrap="square" rtlCol="0">
            <a:spAutoFit/>
          </a:bodyPr>
          <a:lstStyle/>
          <a:p>
            <a:pPr algn="ctr"/>
            <a:r>
              <a:rPr lang="en-US" sz="3200" b="1" dirty="0">
                <a:solidFill>
                  <a:schemeClr val="bg1">
                    <a:lumMod val="20000"/>
                    <a:lumOff val="80000"/>
                  </a:schemeClr>
                </a:solidFill>
                <a:latin typeface="Algerian" panose="04020705040A02060702" pitchFamily="82" charset="0"/>
              </a:rPr>
              <a:t>PHIẾU HỌC TẬP SỐ 2</a:t>
            </a:r>
          </a:p>
        </p:txBody>
      </p:sp>
      <p:pic>
        <p:nvPicPr>
          <p:cNvPr id="11" name="Picture 6"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66" y="5349104"/>
            <a:ext cx="1687617" cy="13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45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76472" y="141745"/>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2</a:t>
            </a:r>
          </a:p>
        </p:txBody>
      </p:sp>
      <p:sp>
        <p:nvSpPr>
          <p:cNvPr id="10" name="Freeform 9" descr="n100 Fb Thu Huong Pham"/>
          <p:cNvSpPr/>
          <p:nvPr/>
        </p:nvSpPr>
        <p:spPr>
          <a:xfrm>
            <a:off x="640392" y="90240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3</a:t>
            </a:r>
          </a:p>
        </p:txBody>
      </p:sp>
      <p:sp>
        <p:nvSpPr>
          <p:cNvPr id="7" name="Rectangle 6" descr="n100 Fb Thu Huong Pham"/>
          <p:cNvSpPr/>
          <p:nvPr/>
        </p:nvSpPr>
        <p:spPr>
          <a:xfrm>
            <a:off x="2299374" y="902402"/>
            <a:ext cx="7962226" cy="58477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phương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trình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chuyển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thành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phần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11" name="Table 10" descr="n100 Fb Thu Huong Pham"/>
              <p:cNvGraphicFramePr>
                <a:graphicFrameLocks noGrp="1"/>
              </p:cNvGraphicFramePr>
              <p:nvPr>
                <p:extLst>
                  <p:ext uri="{D42A27DB-BD31-4B8C-83A1-F6EECF244321}">
                    <p14:modId xmlns:p14="http://schemas.microsoft.com/office/powerpoint/2010/main" val="1895479820"/>
                  </p:ext>
                </p:extLst>
              </p:nvPr>
            </p:nvGraphicFramePr>
            <p:xfrm>
              <a:off x="1074225" y="2186902"/>
              <a:ext cx="9866964" cy="3931920"/>
            </p:xfrm>
            <a:graphic>
              <a:graphicData uri="http://schemas.openxmlformats.org/drawingml/2006/table">
                <a:tbl>
                  <a:tblPr firstRow="1" bandRow="1">
                    <a:tableStyleId>{BDBED569-4797-4DF1-A0F4-6AAB3CD982D8}</a:tableStyleId>
                  </a:tblPr>
                  <a:tblGrid>
                    <a:gridCol w="3033318">
                      <a:extLst>
                        <a:ext uri="{9D8B030D-6E8A-4147-A177-3AD203B41FA5}">
                          <a16:colId xmlns:a16="http://schemas.microsoft.com/office/drawing/2014/main" val="2166598957"/>
                        </a:ext>
                      </a:extLst>
                    </a:gridCol>
                    <a:gridCol w="1494971">
                      <a:extLst>
                        <a:ext uri="{9D8B030D-6E8A-4147-A177-3AD203B41FA5}">
                          <a16:colId xmlns:a16="http://schemas.microsoft.com/office/drawing/2014/main" val="2251878318"/>
                        </a:ext>
                      </a:extLst>
                    </a:gridCol>
                    <a:gridCol w="1990373">
                      <a:extLst>
                        <a:ext uri="{9D8B030D-6E8A-4147-A177-3AD203B41FA5}">
                          <a16:colId xmlns:a16="http://schemas.microsoft.com/office/drawing/2014/main" val="2603727404"/>
                        </a:ext>
                      </a:extLst>
                    </a:gridCol>
                    <a:gridCol w="3348302">
                      <a:extLst>
                        <a:ext uri="{9D8B030D-6E8A-4147-A177-3AD203B41FA5}">
                          <a16:colId xmlns:a16="http://schemas.microsoft.com/office/drawing/2014/main" val="2391944095"/>
                        </a:ext>
                      </a:extLst>
                    </a:gridCol>
                  </a:tblGrid>
                  <a:tr h="370840">
                    <a:tc>
                      <a:txBody>
                        <a:bodyPr/>
                        <a:lstStyle/>
                        <a:p>
                          <a:pPr algn="ctr"/>
                          <a:r>
                            <a:rPr lang="en-US" sz="2400" b="1" dirty="0" err="1">
                              <a:solidFill>
                                <a:srgbClr val="7030A0"/>
                              </a:solidFill>
                            </a:rPr>
                            <a:t>Các</a:t>
                          </a:r>
                          <a:r>
                            <a:rPr lang="en-US" sz="2400" b="1" baseline="0" dirty="0">
                              <a:solidFill>
                                <a:srgbClr val="7030A0"/>
                              </a:solidFill>
                            </a:rPr>
                            <a:t> </a:t>
                          </a:r>
                          <a:r>
                            <a:rPr lang="en-US" sz="2400" b="1" baseline="0" dirty="0" err="1">
                              <a:solidFill>
                                <a:srgbClr val="7030A0"/>
                              </a:solidFill>
                            </a:rPr>
                            <a:t>chuyển</a:t>
                          </a:r>
                          <a:r>
                            <a:rPr lang="en-US" sz="2400" b="1" baseline="0" dirty="0">
                              <a:solidFill>
                                <a:srgbClr val="7030A0"/>
                              </a:solidFill>
                            </a:rPr>
                            <a:t> </a:t>
                          </a:r>
                          <a:r>
                            <a:rPr lang="en-US" sz="2400" b="1" baseline="0" dirty="0" err="1">
                              <a:solidFill>
                                <a:srgbClr val="7030A0"/>
                              </a:solidFill>
                            </a:rPr>
                            <a:t>động</a:t>
                          </a:r>
                          <a:r>
                            <a:rPr lang="en-US" sz="2400" b="1" baseline="0" dirty="0">
                              <a:solidFill>
                                <a:srgbClr val="7030A0"/>
                              </a:solidFill>
                            </a:rPr>
                            <a:t> </a:t>
                          </a:r>
                          <a:r>
                            <a:rPr lang="en-US" sz="2400" b="1" baseline="0" dirty="0" err="1">
                              <a:solidFill>
                                <a:srgbClr val="7030A0"/>
                              </a:solidFill>
                            </a:rPr>
                            <a:t>thành</a:t>
                          </a:r>
                          <a:r>
                            <a:rPr lang="en-US" sz="2400" b="1" baseline="0" dirty="0">
                              <a:solidFill>
                                <a:srgbClr val="7030A0"/>
                              </a:solidFill>
                            </a:rPr>
                            <a:t> </a:t>
                          </a:r>
                          <a:r>
                            <a:rPr lang="en-US" sz="2400" b="1" baseline="0" dirty="0" err="1">
                              <a:solidFill>
                                <a:srgbClr val="7030A0"/>
                              </a:solidFill>
                            </a:rPr>
                            <a:t>phần</a:t>
                          </a:r>
                          <a:endParaRPr lang="en-US" sz="2400" b="1" dirty="0">
                            <a:solidFill>
                              <a:srgbClr val="7030A0"/>
                            </a:solidFill>
                          </a:endParaRPr>
                        </a:p>
                      </a:txBody>
                      <a:tcPr anchor="ctr">
                        <a:solidFill>
                          <a:schemeClr val="bg1">
                            <a:lumMod val="20000"/>
                            <a:lumOff val="80000"/>
                          </a:schemeClr>
                        </a:solidFill>
                      </a:tcPr>
                    </a:tc>
                    <a:tc>
                      <a:txBody>
                        <a:bodyPr/>
                        <a:lstStyle/>
                        <a:p>
                          <a:pPr algn="ctr"/>
                          <a:r>
                            <a:rPr lang="en-US" sz="2400" dirty="0" err="1">
                              <a:solidFill>
                                <a:srgbClr val="7030A0"/>
                              </a:solidFill>
                            </a:rPr>
                            <a:t>Gia</a:t>
                          </a:r>
                          <a:r>
                            <a:rPr lang="en-US" sz="2400" baseline="0" dirty="0">
                              <a:solidFill>
                                <a:srgbClr val="7030A0"/>
                              </a:solidFill>
                            </a:rPr>
                            <a:t> </a:t>
                          </a:r>
                          <a:r>
                            <a:rPr lang="en-US" sz="2400" baseline="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Vận</a:t>
                          </a:r>
                          <a:r>
                            <a:rPr lang="en-US" sz="2400" dirty="0">
                              <a:solidFill>
                                <a:srgbClr val="7030A0"/>
                              </a:solidFill>
                            </a:rPr>
                            <a:t> </a:t>
                          </a:r>
                          <a:r>
                            <a:rPr lang="en-US" sz="240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Phương</a:t>
                          </a:r>
                          <a:r>
                            <a:rPr lang="en-US" sz="2400" baseline="0" dirty="0">
                              <a:solidFill>
                                <a:srgbClr val="7030A0"/>
                              </a:solidFill>
                            </a:rPr>
                            <a:t> </a:t>
                          </a:r>
                          <a:r>
                            <a:rPr lang="en-US" sz="2400" baseline="0" dirty="0" err="1">
                              <a:solidFill>
                                <a:srgbClr val="7030A0"/>
                              </a:solidFill>
                            </a:rPr>
                            <a:t>trình</a:t>
                          </a:r>
                          <a:r>
                            <a:rPr lang="en-US" sz="2400" baseline="0" dirty="0">
                              <a:solidFill>
                                <a:srgbClr val="7030A0"/>
                              </a:solidFill>
                            </a:rPr>
                            <a:t> </a:t>
                          </a:r>
                          <a:r>
                            <a:rPr lang="en-US" sz="2400" baseline="0" dirty="0" err="1">
                              <a:solidFill>
                                <a:srgbClr val="7030A0"/>
                              </a:solidFill>
                            </a:rPr>
                            <a:t>chuyển</a:t>
                          </a:r>
                          <a:r>
                            <a:rPr lang="en-US" sz="2400" baseline="0" dirty="0">
                              <a:solidFill>
                                <a:srgbClr val="7030A0"/>
                              </a:solidFill>
                            </a:rPr>
                            <a:t> </a:t>
                          </a:r>
                          <a:r>
                            <a:rPr lang="en-US" sz="2400" baseline="0" dirty="0" err="1">
                              <a:solidFill>
                                <a:srgbClr val="7030A0"/>
                              </a:solidFill>
                            </a:rPr>
                            <a:t>động</a:t>
                          </a:r>
                          <a:endParaRPr lang="en-US" sz="2400" dirty="0">
                            <a:solidFill>
                              <a:srgbClr val="7030A0"/>
                            </a:solidFill>
                          </a:endParaRPr>
                        </a:p>
                      </a:txBody>
                      <a:tcPr anchor="ctr">
                        <a:solidFill>
                          <a:schemeClr val="accent6">
                            <a:lumMod val="10000"/>
                            <a:lumOff val="90000"/>
                          </a:schemeClr>
                        </a:solidFill>
                      </a:tcPr>
                    </a:tc>
                    <a:extLst>
                      <a:ext uri="{0D108BD9-81ED-4DB2-BD59-A6C34878D82A}">
                        <a16:rowId xmlns:a16="http://schemas.microsoft.com/office/drawing/2014/main" val="297965645"/>
                      </a:ext>
                    </a:extLst>
                  </a:tr>
                  <a:tr h="37084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đứng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Oy)</a:t>
                          </a:r>
                          <a:endParaRPr lang="en-US" sz="2400" b="1" dirty="0">
                            <a:solidFill>
                              <a:srgbClr val="00B050"/>
                            </a:solidFill>
                          </a:endParaRPr>
                        </a:p>
                      </a:txBody>
                      <a:tcPr>
                        <a:solidFill>
                          <a:schemeClr val="bg1">
                            <a:lumMod val="20000"/>
                            <a:lumOff val="80000"/>
                          </a:schemeClr>
                        </a:solidFill>
                      </a:tcPr>
                    </a:tc>
                    <a:tc>
                      <a:txBody>
                        <a:bodyPr/>
                        <a:lstStyle/>
                        <a:p>
                          <a:pPr algn="ctr"/>
                          <a:r>
                            <a:rPr lang="en-US" sz="3600" dirty="0">
                              <a:solidFill>
                                <a:srgbClr val="FF0000"/>
                              </a:solidFill>
                            </a:rPr>
                            <a:t>a</a:t>
                          </a:r>
                          <a:r>
                            <a:rPr lang="en-US" sz="3600" baseline="-25000" dirty="0">
                              <a:solidFill>
                                <a:srgbClr val="FF0000"/>
                              </a:solidFill>
                            </a:rPr>
                            <a:t>y</a:t>
                          </a:r>
                          <a:r>
                            <a:rPr lang="en-US" sz="3600" baseline="0" dirty="0">
                              <a:solidFill>
                                <a:srgbClr val="FF0000"/>
                              </a:solidFill>
                            </a:rPr>
                            <a:t> = g</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baseline="0" dirty="0" err="1">
                              <a:solidFill>
                                <a:srgbClr val="FF0000"/>
                              </a:solidFill>
                            </a:rPr>
                            <a:t>v</a:t>
                          </a:r>
                          <a:r>
                            <a:rPr lang="en-US" sz="3600" baseline="-25000" dirty="0" err="1">
                              <a:solidFill>
                                <a:srgbClr val="FF0000"/>
                              </a:solidFill>
                            </a:rPr>
                            <a:t>y</a:t>
                          </a:r>
                          <a:r>
                            <a:rPr lang="en-US" sz="3600" baseline="0" dirty="0">
                              <a:solidFill>
                                <a:srgbClr val="FF0000"/>
                              </a:solidFill>
                            </a:rPr>
                            <a:t> = </a:t>
                          </a:r>
                          <a:r>
                            <a:rPr lang="en-US" sz="3600" baseline="0" dirty="0" err="1">
                              <a:solidFill>
                                <a:srgbClr val="FF0000"/>
                              </a:solidFill>
                            </a:rPr>
                            <a:t>gt</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dirty="0">
                              <a:solidFill>
                                <a:srgbClr val="FF0000"/>
                              </a:solidFill>
                            </a:rPr>
                            <a:t>y= </a:t>
                          </a:r>
                          <a14:m>
                            <m:oMath xmlns:m="http://schemas.openxmlformats.org/officeDocument/2006/math">
                              <m:f>
                                <m:fPr>
                                  <m:ctrlPr>
                                    <a:rPr lang="en-US" sz="360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𝑔</m:t>
                              </m:r>
                              <m:sSup>
                                <m:sSupPr>
                                  <m:ctrlPr>
                                    <a:rPr lang="en-US" sz="3600" b="0" i="1" smtClean="0">
                                      <a:solidFill>
                                        <a:srgbClr val="FF0000"/>
                                      </a:solidFill>
                                      <a:latin typeface="Cambria Math" panose="02040503050406030204" pitchFamily="18" charset="0"/>
                                    </a:rPr>
                                  </m:ctrlPr>
                                </m:sSupPr>
                                <m:e>
                                  <m:r>
                                    <a:rPr lang="en-US" sz="3600" b="0" i="1" smtClean="0">
                                      <a:solidFill>
                                        <a:srgbClr val="FF0000"/>
                                      </a:solidFill>
                                      <a:latin typeface="Cambria Math" panose="02040503050406030204" pitchFamily="18" charset="0"/>
                                    </a:rPr>
                                    <m:t>𝑡</m:t>
                                  </m:r>
                                </m:e>
                                <m:sup>
                                  <m:r>
                                    <a:rPr lang="en-US" sz="3600" b="0" i="1" smtClean="0">
                                      <a:solidFill>
                                        <a:srgbClr val="FF0000"/>
                                      </a:solidFill>
                                      <a:latin typeface="Cambria Math" panose="02040503050406030204" pitchFamily="18" charset="0"/>
                                    </a:rPr>
                                    <m:t>2</m:t>
                                  </m:r>
                                </m:sup>
                              </m:sSup>
                            </m:oMath>
                          </a14:m>
                          <a:endParaRPr lang="en-US" sz="3600" dirty="0">
                            <a:solidFill>
                              <a:srgbClr val="FF0000"/>
                            </a:solidFill>
                          </a:endParaRPr>
                        </a:p>
                      </a:txBody>
                      <a:tcPr anchor="ctr">
                        <a:solidFill>
                          <a:schemeClr val="accent6">
                            <a:lumMod val="10000"/>
                            <a:lumOff val="90000"/>
                          </a:schemeClr>
                        </a:solidFill>
                      </a:tcPr>
                    </a:tc>
                    <a:extLst>
                      <a:ext uri="{0D108BD9-81ED-4DB2-BD59-A6C34878D82A}">
                        <a16:rowId xmlns:a16="http://schemas.microsoft.com/office/drawing/2014/main" val="3043760970"/>
                      </a:ext>
                    </a:extLst>
                  </a:tr>
                  <a:tr h="37084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nằm</a:t>
                          </a:r>
                          <a:r>
                            <a:rPr lang="en-US" sz="2400" b="1" baseline="0" dirty="0">
                              <a:solidFill>
                                <a:srgbClr val="00B050"/>
                              </a:solidFill>
                            </a:rPr>
                            <a:t> </a:t>
                          </a:r>
                          <a:r>
                            <a:rPr lang="en-US" sz="2400" b="1" baseline="0" dirty="0" err="1">
                              <a:solidFill>
                                <a:srgbClr val="00B050"/>
                              </a:solidFill>
                            </a:rPr>
                            <a:t>ngang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Ox)</a:t>
                          </a:r>
                          <a:endParaRPr lang="en-US" sz="2400" b="1" dirty="0">
                            <a:solidFill>
                              <a:srgbClr val="00B050"/>
                            </a:solidFill>
                          </a:endParaRPr>
                        </a:p>
                      </a:txBody>
                      <a:tcPr>
                        <a:solidFill>
                          <a:schemeClr val="bg1">
                            <a:lumMod val="20000"/>
                            <a:lumOff val="80000"/>
                          </a:schemeClr>
                        </a:solidFill>
                      </a:tcPr>
                    </a:tc>
                    <a:tc>
                      <a:txBody>
                        <a:bodyPr/>
                        <a:lstStyle/>
                        <a:p>
                          <a:pPr algn="ctr"/>
                          <a:r>
                            <a:rPr lang="en-US" sz="3600" baseline="0" dirty="0">
                              <a:solidFill>
                                <a:srgbClr val="FF0000"/>
                              </a:solidFill>
                            </a:rPr>
                            <a:t>a</a:t>
                          </a:r>
                          <a:r>
                            <a:rPr lang="en-US" sz="3600" baseline="-25000" dirty="0">
                              <a:solidFill>
                                <a:srgbClr val="FF0000"/>
                              </a:solidFill>
                            </a:rPr>
                            <a:t>x</a:t>
                          </a:r>
                          <a:r>
                            <a:rPr lang="en-US" sz="3600" baseline="0" dirty="0">
                              <a:solidFill>
                                <a:srgbClr val="FF0000"/>
                              </a:solidFill>
                            </a:rPr>
                            <a:t> = 0</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baseline="0" dirty="0" err="1">
                              <a:solidFill>
                                <a:srgbClr val="FF0000"/>
                              </a:solidFill>
                            </a:rPr>
                            <a:t>v</a:t>
                          </a:r>
                          <a:r>
                            <a:rPr lang="en-US" sz="3600" baseline="-25000" dirty="0" err="1">
                              <a:solidFill>
                                <a:srgbClr val="FF0000"/>
                              </a:solidFill>
                            </a:rPr>
                            <a:t>x</a:t>
                          </a:r>
                          <a:r>
                            <a:rPr lang="en-US" sz="3600" baseline="0" dirty="0">
                              <a:solidFill>
                                <a:srgbClr val="FF0000"/>
                              </a:solidFill>
                            </a:rPr>
                            <a:t> = v</a:t>
                          </a:r>
                          <a:r>
                            <a:rPr lang="en-US" sz="3600" baseline="-25000" dirty="0">
                              <a:solidFill>
                                <a:srgbClr val="FF0000"/>
                              </a:solidFill>
                            </a:rPr>
                            <a:t>0</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dirty="0">
                              <a:solidFill>
                                <a:srgbClr val="FF0000"/>
                              </a:solidFill>
                            </a:rPr>
                            <a:t>x</a:t>
                          </a:r>
                          <a:r>
                            <a:rPr lang="en-US" sz="3600" baseline="0" dirty="0">
                              <a:solidFill>
                                <a:srgbClr val="FF0000"/>
                              </a:solidFill>
                            </a:rPr>
                            <a:t> = v</a:t>
                          </a:r>
                          <a:r>
                            <a:rPr lang="en-US" sz="3600" baseline="-25000" dirty="0">
                              <a:solidFill>
                                <a:srgbClr val="FF0000"/>
                              </a:solidFill>
                            </a:rPr>
                            <a:t>0</a:t>
                          </a:r>
                          <a:r>
                            <a:rPr lang="en-US" sz="3600" baseline="0" dirty="0">
                              <a:solidFill>
                                <a:srgbClr val="FF0000"/>
                              </a:solidFill>
                            </a:rPr>
                            <a:t>t</a:t>
                          </a:r>
                          <a:endParaRPr lang="en-US" sz="3600" dirty="0">
                            <a:solidFill>
                              <a:srgbClr val="FF0000"/>
                            </a:solidFill>
                          </a:endParaRPr>
                        </a:p>
                      </a:txBody>
                      <a:tcPr anchor="ctr">
                        <a:solidFill>
                          <a:schemeClr val="accent6">
                            <a:lumMod val="10000"/>
                            <a:lumOff val="90000"/>
                          </a:schemeClr>
                        </a:solidFill>
                      </a:tcPr>
                    </a:tc>
                    <a:extLst>
                      <a:ext uri="{0D108BD9-81ED-4DB2-BD59-A6C34878D82A}">
                        <a16:rowId xmlns:a16="http://schemas.microsoft.com/office/drawing/2014/main" val="3589648554"/>
                      </a:ext>
                    </a:extLst>
                  </a:tr>
                </a:tbl>
              </a:graphicData>
            </a:graphic>
          </p:graphicFrame>
        </mc:Choice>
        <mc:Fallback xmlns="">
          <p:graphicFrame>
            <p:nvGraphicFramePr>
              <p:cNvPr id="11" name="Table 10" descr="n100 Fb Thu Huong Pham"/>
              <p:cNvGraphicFramePr>
                <a:graphicFrameLocks noGrp="1"/>
              </p:cNvGraphicFramePr>
              <p:nvPr>
                <p:extLst>
                  <p:ext uri="{D42A27DB-BD31-4B8C-83A1-F6EECF244321}">
                    <p14:modId xmlns:p14="http://schemas.microsoft.com/office/powerpoint/2010/main" val="1895479820"/>
                  </p:ext>
                </p:extLst>
              </p:nvPr>
            </p:nvGraphicFramePr>
            <p:xfrm>
              <a:off x="1074225" y="2186902"/>
              <a:ext cx="9866964" cy="3931920"/>
            </p:xfrm>
            <a:graphic>
              <a:graphicData uri="http://schemas.openxmlformats.org/drawingml/2006/table">
                <a:tbl>
                  <a:tblPr firstRow="1" bandRow="1">
                    <a:tableStyleId>{BDBED569-4797-4DF1-A0F4-6AAB3CD982D8}</a:tableStyleId>
                  </a:tblPr>
                  <a:tblGrid>
                    <a:gridCol w="3033318">
                      <a:extLst>
                        <a:ext uri="{9D8B030D-6E8A-4147-A177-3AD203B41FA5}">
                          <a16:colId xmlns:a16="http://schemas.microsoft.com/office/drawing/2014/main" val="2166598957"/>
                        </a:ext>
                      </a:extLst>
                    </a:gridCol>
                    <a:gridCol w="1494971">
                      <a:extLst>
                        <a:ext uri="{9D8B030D-6E8A-4147-A177-3AD203B41FA5}">
                          <a16:colId xmlns:a16="http://schemas.microsoft.com/office/drawing/2014/main" val="2251878318"/>
                        </a:ext>
                      </a:extLst>
                    </a:gridCol>
                    <a:gridCol w="1990373">
                      <a:extLst>
                        <a:ext uri="{9D8B030D-6E8A-4147-A177-3AD203B41FA5}">
                          <a16:colId xmlns:a16="http://schemas.microsoft.com/office/drawing/2014/main" val="2603727404"/>
                        </a:ext>
                      </a:extLst>
                    </a:gridCol>
                    <a:gridCol w="3348302">
                      <a:extLst>
                        <a:ext uri="{9D8B030D-6E8A-4147-A177-3AD203B41FA5}">
                          <a16:colId xmlns:a16="http://schemas.microsoft.com/office/drawing/2014/main" val="2391944095"/>
                        </a:ext>
                      </a:extLst>
                    </a:gridCol>
                  </a:tblGrid>
                  <a:tr h="822960">
                    <a:tc>
                      <a:txBody>
                        <a:bodyPr/>
                        <a:lstStyle/>
                        <a:p>
                          <a:pPr algn="ctr"/>
                          <a:r>
                            <a:rPr lang="en-US" sz="2400" b="1" dirty="0" err="1">
                              <a:solidFill>
                                <a:srgbClr val="7030A0"/>
                              </a:solidFill>
                            </a:rPr>
                            <a:t>Các</a:t>
                          </a:r>
                          <a:r>
                            <a:rPr lang="en-US" sz="2400" b="1" baseline="0" dirty="0">
                              <a:solidFill>
                                <a:srgbClr val="7030A0"/>
                              </a:solidFill>
                            </a:rPr>
                            <a:t> </a:t>
                          </a:r>
                          <a:r>
                            <a:rPr lang="en-US" sz="2400" b="1" baseline="0" dirty="0" err="1">
                              <a:solidFill>
                                <a:srgbClr val="7030A0"/>
                              </a:solidFill>
                            </a:rPr>
                            <a:t>chuyển</a:t>
                          </a:r>
                          <a:r>
                            <a:rPr lang="en-US" sz="2400" b="1" baseline="0" dirty="0">
                              <a:solidFill>
                                <a:srgbClr val="7030A0"/>
                              </a:solidFill>
                            </a:rPr>
                            <a:t> </a:t>
                          </a:r>
                          <a:r>
                            <a:rPr lang="en-US" sz="2400" b="1" baseline="0" dirty="0" err="1">
                              <a:solidFill>
                                <a:srgbClr val="7030A0"/>
                              </a:solidFill>
                            </a:rPr>
                            <a:t>động</a:t>
                          </a:r>
                          <a:r>
                            <a:rPr lang="en-US" sz="2400" b="1" baseline="0" dirty="0">
                              <a:solidFill>
                                <a:srgbClr val="7030A0"/>
                              </a:solidFill>
                            </a:rPr>
                            <a:t> </a:t>
                          </a:r>
                          <a:r>
                            <a:rPr lang="en-US" sz="2400" b="1" baseline="0" dirty="0" err="1">
                              <a:solidFill>
                                <a:srgbClr val="7030A0"/>
                              </a:solidFill>
                            </a:rPr>
                            <a:t>thành</a:t>
                          </a:r>
                          <a:r>
                            <a:rPr lang="en-US" sz="2400" b="1" baseline="0" dirty="0">
                              <a:solidFill>
                                <a:srgbClr val="7030A0"/>
                              </a:solidFill>
                            </a:rPr>
                            <a:t> </a:t>
                          </a:r>
                          <a:r>
                            <a:rPr lang="en-US" sz="2400" b="1" baseline="0" dirty="0" err="1">
                              <a:solidFill>
                                <a:srgbClr val="7030A0"/>
                              </a:solidFill>
                            </a:rPr>
                            <a:t>phần</a:t>
                          </a:r>
                          <a:endParaRPr lang="en-US" sz="2400" b="1" dirty="0">
                            <a:solidFill>
                              <a:srgbClr val="7030A0"/>
                            </a:solidFill>
                          </a:endParaRPr>
                        </a:p>
                      </a:txBody>
                      <a:tcPr anchor="ctr">
                        <a:solidFill>
                          <a:schemeClr val="bg1">
                            <a:lumMod val="20000"/>
                            <a:lumOff val="80000"/>
                          </a:schemeClr>
                        </a:solidFill>
                      </a:tcPr>
                    </a:tc>
                    <a:tc>
                      <a:txBody>
                        <a:bodyPr/>
                        <a:lstStyle/>
                        <a:p>
                          <a:pPr algn="ctr"/>
                          <a:r>
                            <a:rPr lang="en-US" sz="2400" dirty="0" err="1">
                              <a:solidFill>
                                <a:srgbClr val="7030A0"/>
                              </a:solidFill>
                            </a:rPr>
                            <a:t>Gia</a:t>
                          </a:r>
                          <a:r>
                            <a:rPr lang="en-US" sz="2400" baseline="0" dirty="0">
                              <a:solidFill>
                                <a:srgbClr val="7030A0"/>
                              </a:solidFill>
                            </a:rPr>
                            <a:t> </a:t>
                          </a:r>
                          <a:r>
                            <a:rPr lang="en-US" sz="2400" baseline="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Vận</a:t>
                          </a:r>
                          <a:r>
                            <a:rPr lang="en-US" sz="2400" dirty="0">
                              <a:solidFill>
                                <a:srgbClr val="7030A0"/>
                              </a:solidFill>
                            </a:rPr>
                            <a:t> </a:t>
                          </a:r>
                          <a:r>
                            <a:rPr lang="en-US" sz="240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Phương</a:t>
                          </a:r>
                          <a:r>
                            <a:rPr lang="en-US" sz="2400" baseline="0" dirty="0">
                              <a:solidFill>
                                <a:srgbClr val="7030A0"/>
                              </a:solidFill>
                            </a:rPr>
                            <a:t> </a:t>
                          </a:r>
                          <a:r>
                            <a:rPr lang="en-US" sz="2400" baseline="0" dirty="0" err="1">
                              <a:solidFill>
                                <a:srgbClr val="7030A0"/>
                              </a:solidFill>
                            </a:rPr>
                            <a:t>trình</a:t>
                          </a:r>
                          <a:r>
                            <a:rPr lang="en-US" sz="2400" baseline="0" dirty="0">
                              <a:solidFill>
                                <a:srgbClr val="7030A0"/>
                              </a:solidFill>
                            </a:rPr>
                            <a:t> </a:t>
                          </a:r>
                          <a:r>
                            <a:rPr lang="en-US" sz="2400" baseline="0" dirty="0" err="1">
                              <a:solidFill>
                                <a:srgbClr val="7030A0"/>
                              </a:solidFill>
                            </a:rPr>
                            <a:t>chuyển</a:t>
                          </a:r>
                          <a:r>
                            <a:rPr lang="en-US" sz="2400" baseline="0" dirty="0">
                              <a:solidFill>
                                <a:srgbClr val="7030A0"/>
                              </a:solidFill>
                            </a:rPr>
                            <a:t> </a:t>
                          </a:r>
                          <a:r>
                            <a:rPr lang="en-US" sz="2400" baseline="0" dirty="0" err="1">
                              <a:solidFill>
                                <a:srgbClr val="7030A0"/>
                              </a:solidFill>
                            </a:rPr>
                            <a:t>động</a:t>
                          </a:r>
                          <a:endParaRPr lang="en-US" sz="2400" dirty="0">
                            <a:solidFill>
                              <a:srgbClr val="7030A0"/>
                            </a:solidFill>
                          </a:endParaRPr>
                        </a:p>
                      </a:txBody>
                      <a:tcPr anchor="ctr">
                        <a:solidFill>
                          <a:schemeClr val="accent6">
                            <a:lumMod val="10000"/>
                            <a:lumOff val="90000"/>
                          </a:schemeClr>
                        </a:solidFill>
                      </a:tcPr>
                    </a:tc>
                    <a:extLst>
                      <a:ext uri="{0D108BD9-81ED-4DB2-BD59-A6C34878D82A}">
                        <a16:rowId xmlns:a16="http://schemas.microsoft.com/office/drawing/2014/main" val="297965645"/>
                      </a:ext>
                    </a:extLst>
                  </a:tr>
                  <a:tr h="155448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đứng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Oy)</a:t>
                          </a:r>
                          <a:endParaRPr lang="en-US" sz="2400" b="1" dirty="0">
                            <a:solidFill>
                              <a:srgbClr val="00B050"/>
                            </a:solidFill>
                          </a:endParaRPr>
                        </a:p>
                      </a:txBody>
                      <a:tcPr>
                        <a:solidFill>
                          <a:schemeClr val="bg1">
                            <a:lumMod val="20000"/>
                            <a:lumOff val="80000"/>
                          </a:schemeClr>
                        </a:solidFill>
                      </a:tcPr>
                    </a:tc>
                    <a:tc>
                      <a:txBody>
                        <a:bodyPr/>
                        <a:lstStyle/>
                        <a:p>
                          <a:pPr algn="ctr"/>
                          <a:r>
                            <a:rPr lang="en-US" sz="3600" dirty="0">
                              <a:solidFill>
                                <a:srgbClr val="FF0000"/>
                              </a:solidFill>
                            </a:rPr>
                            <a:t>a</a:t>
                          </a:r>
                          <a:r>
                            <a:rPr lang="en-US" sz="3600" baseline="-25000" dirty="0">
                              <a:solidFill>
                                <a:srgbClr val="FF0000"/>
                              </a:solidFill>
                            </a:rPr>
                            <a:t>y</a:t>
                          </a:r>
                          <a:r>
                            <a:rPr lang="en-US" sz="3600" baseline="0" dirty="0">
                              <a:solidFill>
                                <a:srgbClr val="FF0000"/>
                              </a:solidFill>
                            </a:rPr>
                            <a:t> = g</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baseline="0" dirty="0" err="1">
                              <a:solidFill>
                                <a:srgbClr val="FF0000"/>
                              </a:solidFill>
                            </a:rPr>
                            <a:t>v</a:t>
                          </a:r>
                          <a:r>
                            <a:rPr lang="en-US" sz="3600" baseline="-25000" dirty="0" err="1">
                              <a:solidFill>
                                <a:srgbClr val="FF0000"/>
                              </a:solidFill>
                            </a:rPr>
                            <a:t>y</a:t>
                          </a:r>
                          <a:r>
                            <a:rPr lang="en-US" sz="3600" baseline="0" dirty="0">
                              <a:solidFill>
                                <a:srgbClr val="FF0000"/>
                              </a:solidFill>
                            </a:rPr>
                            <a:t> = </a:t>
                          </a:r>
                          <a:r>
                            <a:rPr lang="en-US" sz="3600" baseline="0" dirty="0" err="1">
                              <a:solidFill>
                                <a:srgbClr val="FF0000"/>
                              </a:solidFill>
                            </a:rPr>
                            <a:t>gt</a:t>
                          </a:r>
                          <a:endParaRPr lang="en-US" sz="3600" dirty="0">
                            <a:solidFill>
                              <a:srgbClr val="FF0000"/>
                            </a:solidFill>
                          </a:endParaRPr>
                        </a:p>
                      </a:txBody>
                      <a:tcPr anchor="ctr">
                        <a:solidFill>
                          <a:schemeClr val="accent6">
                            <a:lumMod val="10000"/>
                            <a:lumOff val="90000"/>
                          </a:schemeClr>
                        </a:solidFill>
                      </a:tcPr>
                    </a:tc>
                    <a:tc>
                      <a:txBody>
                        <a:bodyPr/>
                        <a:lstStyle/>
                        <a:p>
                          <a:endParaRPr lang="en-US"/>
                        </a:p>
                      </a:txBody>
                      <a:tcPr anchor="ctr">
                        <a:blipFill>
                          <a:blip r:embed="rId2"/>
                          <a:stretch>
                            <a:fillRect l="-195082" t="-55078" r="-546" b="-108984"/>
                          </a:stretch>
                        </a:blipFill>
                      </a:tcPr>
                    </a:tc>
                    <a:extLst>
                      <a:ext uri="{0D108BD9-81ED-4DB2-BD59-A6C34878D82A}">
                        <a16:rowId xmlns:a16="http://schemas.microsoft.com/office/drawing/2014/main" val="3043760970"/>
                      </a:ext>
                    </a:extLst>
                  </a:tr>
                  <a:tr h="1554480">
                    <a:tc>
                      <a:txBody>
                        <a:bodyPr/>
                        <a:lstStyle/>
                        <a:p>
                          <a:pPr algn="ctr"/>
                          <a:r>
                            <a:rPr lang="en-US" sz="2400" b="1" dirty="0" err="1">
                              <a:solidFill>
                                <a:srgbClr val="00B050"/>
                              </a:solidFill>
                            </a:rPr>
                            <a:t>Thành</a:t>
                          </a:r>
                          <a:r>
                            <a:rPr lang="en-US" sz="2400" b="1" baseline="0" dirty="0">
                              <a:solidFill>
                                <a:srgbClr val="00B050"/>
                              </a:solidFill>
                            </a:rPr>
                            <a:t> </a:t>
                          </a:r>
                          <a:r>
                            <a:rPr lang="en-US" sz="2400" b="1" baseline="0" dirty="0" err="1">
                              <a:solidFill>
                                <a:srgbClr val="00B050"/>
                              </a:solidFill>
                            </a:rPr>
                            <a:t>phần</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theo</a:t>
                          </a:r>
                          <a:r>
                            <a:rPr lang="en-US" sz="2400" b="1" baseline="0" dirty="0">
                              <a:solidFill>
                                <a:srgbClr val="00B050"/>
                              </a:solidFill>
                            </a:rPr>
                            <a:t> </a:t>
                          </a:r>
                          <a:r>
                            <a:rPr lang="en-US" sz="2400" b="1" baseline="0" dirty="0" err="1">
                              <a:solidFill>
                                <a:srgbClr val="00B050"/>
                              </a:solidFill>
                            </a:rPr>
                            <a:t>phương</a:t>
                          </a:r>
                          <a:r>
                            <a:rPr lang="en-US" sz="2400" b="1" baseline="0" dirty="0">
                              <a:solidFill>
                                <a:srgbClr val="00B050"/>
                              </a:solidFill>
                            </a:rPr>
                            <a:t> </a:t>
                          </a:r>
                          <a:r>
                            <a:rPr lang="en-US" sz="2400" b="1" baseline="0" dirty="0" err="1">
                              <a:solidFill>
                                <a:srgbClr val="00B050"/>
                              </a:solidFill>
                            </a:rPr>
                            <a:t>nằm</a:t>
                          </a:r>
                          <a:r>
                            <a:rPr lang="en-US" sz="2400" b="1" baseline="0" dirty="0">
                              <a:solidFill>
                                <a:srgbClr val="00B050"/>
                              </a:solidFill>
                            </a:rPr>
                            <a:t> </a:t>
                          </a:r>
                          <a:r>
                            <a:rPr lang="en-US" sz="2400" b="1" baseline="0" dirty="0" err="1">
                              <a:solidFill>
                                <a:srgbClr val="00B050"/>
                              </a:solidFill>
                            </a:rPr>
                            <a:t>ngang</a:t>
                          </a:r>
                          <a:r>
                            <a:rPr lang="en-US" sz="2400" b="1" baseline="0" dirty="0">
                              <a:solidFill>
                                <a:srgbClr val="00B050"/>
                              </a:solidFill>
                            </a:rPr>
                            <a:t> (</a:t>
                          </a:r>
                          <a:r>
                            <a:rPr lang="en-US" sz="2400" b="1" baseline="0" dirty="0" err="1">
                              <a:solidFill>
                                <a:srgbClr val="00B050"/>
                              </a:solidFill>
                            </a:rPr>
                            <a:t>Trục</a:t>
                          </a:r>
                          <a:r>
                            <a:rPr lang="en-US" sz="2400" b="1" baseline="0" dirty="0">
                              <a:solidFill>
                                <a:srgbClr val="00B050"/>
                              </a:solidFill>
                            </a:rPr>
                            <a:t> Ox)</a:t>
                          </a:r>
                          <a:endParaRPr lang="en-US" sz="2400" b="1" dirty="0">
                            <a:solidFill>
                              <a:srgbClr val="00B050"/>
                            </a:solidFill>
                          </a:endParaRPr>
                        </a:p>
                      </a:txBody>
                      <a:tcPr>
                        <a:solidFill>
                          <a:schemeClr val="bg1">
                            <a:lumMod val="20000"/>
                            <a:lumOff val="80000"/>
                          </a:schemeClr>
                        </a:solidFill>
                      </a:tcPr>
                    </a:tc>
                    <a:tc>
                      <a:txBody>
                        <a:bodyPr/>
                        <a:lstStyle/>
                        <a:p>
                          <a:pPr algn="ctr"/>
                          <a:r>
                            <a:rPr lang="en-US" sz="3600" baseline="0" dirty="0">
                              <a:solidFill>
                                <a:srgbClr val="FF0000"/>
                              </a:solidFill>
                            </a:rPr>
                            <a:t>a</a:t>
                          </a:r>
                          <a:r>
                            <a:rPr lang="en-US" sz="3600" baseline="-25000" dirty="0">
                              <a:solidFill>
                                <a:srgbClr val="FF0000"/>
                              </a:solidFill>
                            </a:rPr>
                            <a:t>x</a:t>
                          </a:r>
                          <a:r>
                            <a:rPr lang="en-US" sz="3600" baseline="0" dirty="0">
                              <a:solidFill>
                                <a:srgbClr val="FF0000"/>
                              </a:solidFill>
                            </a:rPr>
                            <a:t> = 0</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baseline="0" dirty="0" err="1">
                              <a:solidFill>
                                <a:srgbClr val="FF0000"/>
                              </a:solidFill>
                            </a:rPr>
                            <a:t>v</a:t>
                          </a:r>
                          <a:r>
                            <a:rPr lang="en-US" sz="3600" baseline="-25000" dirty="0" err="1">
                              <a:solidFill>
                                <a:srgbClr val="FF0000"/>
                              </a:solidFill>
                            </a:rPr>
                            <a:t>x</a:t>
                          </a:r>
                          <a:r>
                            <a:rPr lang="en-US" sz="3600" baseline="0" dirty="0">
                              <a:solidFill>
                                <a:srgbClr val="FF0000"/>
                              </a:solidFill>
                            </a:rPr>
                            <a:t> = v</a:t>
                          </a:r>
                          <a:r>
                            <a:rPr lang="en-US" sz="3600" baseline="-25000" dirty="0">
                              <a:solidFill>
                                <a:srgbClr val="FF0000"/>
                              </a:solidFill>
                            </a:rPr>
                            <a:t>0</a:t>
                          </a:r>
                          <a:endParaRPr lang="en-US" sz="3600" dirty="0">
                            <a:solidFill>
                              <a:srgbClr val="FF0000"/>
                            </a:solidFill>
                          </a:endParaRPr>
                        </a:p>
                      </a:txBody>
                      <a:tcPr anchor="ctr">
                        <a:solidFill>
                          <a:schemeClr val="accent6">
                            <a:lumMod val="10000"/>
                            <a:lumOff val="90000"/>
                          </a:schemeClr>
                        </a:solidFill>
                      </a:tcPr>
                    </a:tc>
                    <a:tc>
                      <a:txBody>
                        <a:bodyPr/>
                        <a:lstStyle/>
                        <a:p>
                          <a:pPr algn="ctr"/>
                          <a:r>
                            <a:rPr lang="en-US" sz="3600" dirty="0">
                              <a:solidFill>
                                <a:srgbClr val="FF0000"/>
                              </a:solidFill>
                            </a:rPr>
                            <a:t>x</a:t>
                          </a:r>
                          <a:r>
                            <a:rPr lang="en-US" sz="3600" baseline="0" dirty="0">
                              <a:solidFill>
                                <a:srgbClr val="FF0000"/>
                              </a:solidFill>
                            </a:rPr>
                            <a:t> = v</a:t>
                          </a:r>
                          <a:r>
                            <a:rPr lang="en-US" sz="3600" baseline="-25000" dirty="0">
                              <a:solidFill>
                                <a:srgbClr val="FF0000"/>
                              </a:solidFill>
                            </a:rPr>
                            <a:t>0</a:t>
                          </a:r>
                          <a:r>
                            <a:rPr lang="en-US" sz="3600" baseline="0" dirty="0">
                              <a:solidFill>
                                <a:srgbClr val="FF0000"/>
                              </a:solidFill>
                            </a:rPr>
                            <a:t>t</a:t>
                          </a:r>
                          <a:endParaRPr lang="en-US" sz="3600" dirty="0">
                            <a:solidFill>
                              <a:srgbClr val="FF0000"/>
                            </a:solidFill>
                          </a:endParaRPr>
                        </a:p>
                      </a:txBody>
                      <a:tcPr anchor="ctr">
                        <a:solidFill>
                          <a:schemeClr val="accent6">
                            <a:lumMod val="10000"/>
                            <a:lumOff val="90000"/>
                          </a:schemeClr>
                        </a:solidFill>
                      </a:tcPr>
                    </a:tc>
                    <a:extLst>
                      <a:ext uri="{0D108BD9-81ED-4DB2-BD59-A6C34878D82A}">
                        <a16:rowId xmlns:a16="http://schemas.microsoft.com/office/drawing/2014/main" val="3589648554"/>
                      </a:ext>
                    </a:extLst>
                  </a:tr>
                </a:tbl>
              </a:graphicData>
            </a:graphic>
          </p:graphicFrame>
        </mc:Fallback>
      </mc:AlternateContent>
    </p:spTree>
    <p:extLst>
      <p:ext uri="{BB962C8B-B14F-4D97-AF65-F5344CB8AC3E}">
        <p14:creationId xmlns:p14="http://schemas.microsoft.com/office/powerpoint/2010/main" val="375098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235162" y="108066"/>
            <a:ext cx="1757543" cy="6658494"/>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sp>
        <p:nvSpPr>
          <p:cNvPr id="12" name="Rectangle 11" descr="n100 Fb Thu Huong Pham"/>
          <p:cNvSpPr/>
          <p:nvPr/>
        </p:nvSpPr>
        <p:spPr>
          <a:xfrm>
            <a:off x="2033250" y="147255"/>
            <a:ext cx="9866964" cy="3170099"/>
          </a:xfrm>
          <a:prstGeom prst="rect">
            <a:avLst/>
          </a:prstGeom>
        </p:spPr>
        <p:txBody>
          <a:bodyPr wrap="square">
            <a:spAutoFit/>
          </a:bodyPr>
          <a:lstStyle/>
          <a:p>
            <a:pPr lvl="0" algn="just"/>
            <a:r>
              <a:rPr lang="vi-VN" sz="2800" b="1" dirty="0">
                <a:solidFill>
                  <a:srgbClr val="FF0000"/>
                </a:solidFill>
                <a:latin typeface="Arial"/>
                <a:ea typeface="Times New Roman" panose="02020603050405020304" pitchFamily="18" charset="0"/>
                <a:cs typeface="Arial" panose="020B0604020202020204" pitchFamily="34" charset="0"/>
              </a:rPr>
              <a:t>Câu 4. </a:t>
            </a:r>
            <a:r>
              <a:rPr lang="en-US" sz="2800" b="1" dirty="0" err="1">
                <a:solidFill>
                  <a:srgbClr val="0070C0"/>
                </a:solidFill>
                <a:latin typeface="Arial"/>
                <a:ea typeface="Times New Roman" panose="02020603050405020304" pitchFamily="18" charset="0"/>
                <a:cs typeface="Arial" panose="020B0604020202020204" pitchFamily="34" charset="0"/>
              </a:rPr>
              <a:t>Dựa</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vào</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các</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phương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trình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vi-VN" sz="2800" b="1" dirty="0">
                <a:solidFill>
                  <a:srgbClr val="0070C0"/>
                </a:solidFill>
                <a:latin typeface="Arial"/>
                <a:ea typeface="Times New Roman" panose="02020603050405020304" pitchFamily="18" charset="0"/>
                <a:cs typeface="Arial" panose="020B0604020202020204" pitchFamily="34" charset="0"/>
              </a:rPr>
              <a:t>, hãy </a:t>
            </a:r>
            <a:r>
              <a:rPr lang="en-US" sz="2800" b="1" dirty="0" err="1">
                <a:solidFill>
                  <a:srgbClr val="0070C0"/>
                </a:solidFill>
                <a:latin typeface="Arial"/>
                <a:ea typeface="Times New Roman" panose="02020603050405020304" pitchFamily="18" charset="0"/>
                <a:cs typeface="Arial" panose="020B0604020202020204" pitchFamily="34" charset="0"/>
              </a:rPr>
              <a:t>xây</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dựng</a:t>
            </a:r>
            <a:r>
              <a:rPr lang="vi-VN" sz="2800" b="1" dirty="0">
                <a:solidFill>
                  <a:srgbClr val="0070C0"/>
                </a:solidFill>
                <a:latin typeface="Arial"/>
                <a:ea typeface="Times New Roman" panose="02020603050405020304" pitchFamily="18" charset="0"/>
                <a:cs typeface="Arial" panose="020B0604020202020204" pitchFamily="34" charset="0"/>
              </a:rPr>
              <a:t> công thức tính thời gian </a:t>
            </a:r>
            <a:r>
              <a:rPr lang="en-US" sz="2800" b="1" dirty="0" err="1">
                <a:solidFill>
                  <a:srgbClr val="0070C0"/>
                </a:solidFill>
                <a:latin typeface="Arial"/>
                <a:ea typeface="Times New Roman" panose="02020603050405020304" pitchFamily="18" charset="0"/>
                <a:cs typeface="Arial" panose="020B0604020202020204" pitchFamily="34" charset="0"/>
              </a:rPr>
              <a:t>rơi</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của</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vật</a:t>
            </a:r>
            <a:r>
              <a:rPr lang="en-US" sz="2800" b="1" dirty="0">
                <a:solidFill>
                  <a:srgbClr val="0070C0"/>
                </a:solidFill>
                <a:latin typeface="Arial"/>
                <a:ea typeface="Times New Roman" panose="02020603050405020304" pitchFamily="18" charset="0"/>
                <a:cs typeface="Arial" panose="020B0604020202020204" pitchFamily="34" charset="0"/>
              </a:rPr>
              <a:t>.</a:t>
            </a:r>
          </a:p>
          <a:p>
            <a:pPr marL="457200" lvl="0" indent="-457200" algn="just">
              <a:buFont typeface="Wingdings" panose="05000000000000000000" pitchFamily="2" charset="2"/>
              <a:buChar char="Ø"/>
            </a:pPr>
            <a:r>
              <a:rPr lang="vi-VN" sz="2800" b="1" dirty="0">
                <a:solidFill>
                  <a:srgbClr val="0070C0"/>
                </a:solidFill>
                <a:latin typeface="Arial"/>
                <a:ea typeface="Times New Roman" panose="02020603050405020304" pitchFamily="18" charset="0"/>
                <a:cs typeface="Arial" panose="020B0604020202020204" pitchFamily="34" charset="0"/>
              </a:rPr>
              <a:t>Cho biết thời gian của chuyển động ném ngang phụ thuộc vào những yếu tố nào? </a:t>
            </a:r>
            <a:endParaRPr lang="en-US" sz="2800" b="1" dirty="0">
              <a:solidFill>
                <a:srgbClr val="0070C0"/>
              </a:solidFill>
              <a:latin typeface="Arial"/>
              <a:ea typeface="Times New Roman" panose="02020603050405020304" pitchFamily="18" charset="0"/>
              <a:cs typeface="Arial" panose="020B0604020202020204" pitchFamily="34" charset="0"/>
            </a:endParaRPr>
          </a:p>
          <a:p>
            <a:pPr marL="457200" lvl="0" indent="-457200" algn="just">
              <a:buFont typeface="Wingdings" panose="05000000000000000000" pitchFamily="2" charset="2"/>
              <a:buChar char="Ø"/>
            </a:pPr>
            <a:r>
              <a:rPr lang="vi-VN" sz="2800" b="1" dirty="0">
                <a:solidFill>
                  <a:srgbClr val="0070C0"/>
                </a:solidFill>
                <a:latin typeface="Arial"/>
                <a:ea typeface="Times New Roman" panose="02020603050405020304" pitchFamily="18" charset="0"/>
                <a:cs typeface="Arial" panose="020B0604020202020204" pitchFamily="34" charset="0"/>
              </a:rPr>
              <a:t>Thời gian rơi của các vật được ném từ cùng một độ cao nhưng vật tốc ban đầu khác nhau như thế nào?</a:t>
            </a:r>
          </a:p>
          <a:p>
            <a:pPr lvl="0" algn="just"/>
            <a:endParaRPr kumimoji="0" lang="vi-VN"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pic>
        <p:nvPicPr>
          <p:cNvPr id="5" name="Picture 4" descr="n100 Fb Thu Huong Pham"/>
          <p:cNvPicPr>
            <a:picLocks noChangeAspect="1"/>
          </p:cNvPicPr>
          <p:nvPr/>
        </p:nvPicPr>
        <p:blipFill>
          <a:blip r:embed="rId2"/>
          <a:stretch>
            <a:fillRect/>
          </a:stretch>
        </p:blipFill>
        <p:spPr>
          <a:xfrm>
            <a:off x="3905207" y="2816871"/>
            <a:ext cx="4784353" cy="3572317"/>
          </a:xfrm>
          <a:prstGeom prst="rect">
            <a:avLst/>
          </a:prstGeom>
        </p:spPr>
      </p:pic>
      <p:pic>
        <p:nvPicPr>
          <p:cNvPr id="7" name="Picture 6" descr="n100 Fb Thu Huong Pha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6230" y="139229"/>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n100 Fb Thu Huong Pham"/>
          <p:cNvSpPr txBox="1"/>
          <p:nvPr/>
        </p:nvSpPr>
        <p:spPr>
          <a:xfrm>
            <a:off x="286230" y="2152952"/>
            <a:ext cx="1529021" cy="2062103"/>
          </a:xfrm>
          <a:prstGeom prst="rect">
            <a:avLst/>
          </a:prstGeom>
          <a:noFill/>
        </p:spPr>
        <p:txBody>
          <a:bodyPr wrap="square" rtlCol="0">
            <a:spAutoFit/>
          </a:bodyPr>
          <a:lstStyle/>
          <a:p>
            <a:pPr algn="ctr"/>
            <a:r>
              <a:rPr lang="en-US" sz="3200" b="1" dirty="0">
                <a:solidFill>
                  <a:schemeClr val="bg1">
                    <a:lumMod val="20000"/>
                    <a:lumOff val="80000"/>
                  </a:schemeClr>
                </a:solidFill>
                <a:latin typeface="Algerian" panose="04020705040A02060702" pitchFamily="82" charset="0"/>
              </a:rPr>
              <a:t>PHIẾU HỌC TẬP SỐ 2</a:t>
            </a:r>
          </a:p>
        </p:txBody>
      </p:sp>
      <p:pic>
        <p:nvPicPr>
          <p:cNvPr id="11" name="Picture 6" descr="n100 Fb Thu Huong P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66" y="5349104"/>
            <a:ext cx="1687617" cy="13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65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00 Fb Thu Huong Pham"/>
          <p:cNvSpPr/>
          <p:nvPr/>
        </p:nvSpPr>
        <p:spPr>
          <a:xfrm>
            <a:off x="265150" y="520723"/>
            <a:ext cx="11565605" cy="2256344"/>
          </a:xfrm>
          <a:prstGeom prst="roundRect">
            <a:avLst/>
          </a:prstGeom>
          <a:solidFill>
            <a:sysClr val="window" lastClr="FFFFFF"/>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latin typeface="+mj-lt"/>
              <a:ea typeface="+mn-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mj-lt"/>
                <a:ea typeface="+mn-ea"/>
                <a:cs typeface="Arial" panose="020B0604020202020204" pitchFamily="34" charset="0"/>
              </a:rPr>
              <a:t>Một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người</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đứng</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từ</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một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đài</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quan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sát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ven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biển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ném</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một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hòn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đá</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theo</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phương</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nằm</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ngang</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hướng</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ra</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biển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với</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vận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tốc</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12 m/s.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Biết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độ</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cao</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từ</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vị</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trí</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ném</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so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với</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mặt</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biển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là</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40m.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Bỏ</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qua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sức</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cản</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của</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không</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 </a:t>
            </a:r>
            <a:r>
              <a:rPr kumimoji="0" lang="en-US" sz="2400" b="1" i="0" u="none" strike="noStrike" kern="0" cap="none" spc="0" normalizeH="0" noProof="0" dirty="0" err="1">
                <a:ln>
                  <a:noFill/>
                </a:ln>
                <a:solidFill>
                  <a:srgbClr val="0070C0"/>
                </a:solidFill>
                <a:effectLst/>
                <a:uLnTx/>
                <a:uFillTx/>
                <a:latin typeface="+mj-lt"/>
                <a:ea typeface="+mn-ea"/>
                <a:cs typeface="Arial" panose="020B0604020202020204" pitchFamily="34" charset="0"/>
              </a:rPr>
              <a:t>khí</a:t>
            </a:r>
            <a:r>
              <a:rPr kumimoji="0" lang="en-US" sz="2400" b="1" i="0" u="none" strike="noStrike" kern="0" cap="none" spc="0" normalizeH="0" noProof="0" dirty="0">
                <a:ln>
                  <a:noFill/>
                </a:ln>
                <a:solidFill>
                  <a:srgbClr val="0070C0"/>
                </a:solidFill>
                <a:effectLst/>
                <a:uLnTx/>
                <a:uFillTx/>
                <a:latin typeface="+mj-lt"/>
                <a:ea typeface="+mn-ea"/>
                <a:cs typeface="Arial" panose="020B0604020202020204" pitchFamily="34" charset="0"/>
              </a:rPr>
              <a:t>.</a:t>
            </a:r>
          </a:p>
          <a:p>
            <a:pPr marL="457200" marR="0" lvl="0" indent="-457200" algn="just" defTabSz="914400" eaLnBrk="1" fontAlgn="auto" latinLnBrk="0" hangingPunct="1">
              <a:lnSpc>
                <a:spcPct val="100000"/>
              </a:lnSpc>
              <a:spcBef>
                <a:spcPts val="0"/>
              </a:spcBef>
              <a:spcAft>
                <a:spcPts val="0"/>
              </a:spcAft>
              <a:buClrTx/>
              <a:buSzTx/>
              <a:buFontTx/>
              <a:buAutoNum type="alphaLcParenR"/>
              <a:tabLst/>
              <a:defRPr/>
            </a:pPr>
            <a:r>
              <a:rPr lang="en-US" sz="2400" b="1" kern="0" dirty="0" err="1">
                <a:solidFill>
                  <a:srgbClr val="0070C0"/>
                </a:solidFill>
                <a:latin typeface="+mj-lt"/>
                <a:cs typeface="Arial" panose="020B0604020202020204" pitchFamily="34" charset="0"/>
              </a:rPr>
              <a:t>Sau</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bao</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lâu</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thì</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hòn</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đá</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chạm</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mặt</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biển</a:t>
            </a:r>
            <a:r>
              <a:rPr lang="en-US" sz="2400" b="1" kern="0" dirty="0">
                <a:solidFill>
                  <a:srgbClr val="0070C0"/>
                </a:solidFill>
                <a:latin typeface="+mj-lt"/>
                <a:cs typeface="Arial" panose="020B0604020202020204" pitchFamily="34" charset="0"/>
              </a:rPr>
              <a:t>?</a:t>
            </a:r>
          </a:p>
          <a:p>
            <a:pPr marL="457200" marR="0" lvl="0" indent="-457200" algn="just" defTabSz="914400" eaLnBrk="1" fontAlgn="auto" latinLnBrk="0" hangingPunct="1">
              <a:lnSpc>
                <a:spcPct val="100000"/>
              </a:lnSpc>
              <a:spcBef>
                <a:spcPts val="0"/>
              </a:spcBef>
              <a:spcAft>
                <a:spcPts val="0"/>
              </a:spcAft>
              <a:buClrTx/>
              <a:buSzTx/>
              <a:buFontTx/>
              <a:buAutoNum type="alphaLcParenR"/>
              <a:tabLst/>
              <a:defRPr/>
            </a:pPr>
            <a:r>
              <a:rPr lang="en-US" sz="2400" b="1" kern="0" dirty="0" err="1">
                <a:solidFill>
                  <a:srgbClr val="0070C0"/>
                </a:solidFill>
                <a:latin typeface="+mj-lt"/>
                <a:cs typeface="Arial" panose="020B0604020202020204" pitchFamily="34" charset="0"/>
              </a:rPr>
              <a:t>Tầm</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xa</a:t>
            </a:r>
            <a:r>
              <a:rPr lang="en-US" sz="2400" b="1" kern="0" dirty="0">
                <a:solidFill>
                  <a:srgbClr val="0070C0"/>
                </a:solidFill>
                <a:latin typeface="+mj-lt"/>
                <a:cs typeface="Arial" panose="020B0604020202020204" pitchFamily="34" charset="0"/>
              </a:rPr>
              <a:t> L </a:t>
            </a:r>
            <a:r>
              <a:rPr lang="en-US" sz="2400" b="1" kern="0" dirty="0" err="1">
                <a:solidFill>
                  <a:srgbClr val="0070C0"/>
                </a:solidFill>
                <a:latin typeface="+mj-lt"/>
                <a:cs typeface="Arial" panose="020B0604020202020204" pitchFamily="34" charset="0"/>
              </a:rPr>
              <a:t>của</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hòn</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đá</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là</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bao</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nhiêu</a:t>
            </a:r>
            <a:r>
              <a:rPr lang="en-US" sz="2400" b="1" kern="0" dirty="0">
                <a:solidFill>
                  <a:srgbClr val="0070C0"/>
                </a:solidFill>
                <a:latin typeface="+mj-lt"/>
                <a:cs typeface="Arial" panose="020B0604020202020204" pitchFamily="34" charset="0"/>
              </a:rPr>
              <a:t> </a:t>
            </a:r>
            <a:r>
              <a:rPr lang="en-US" sz="2400" b="1" kern="0" dirty="0" err="1">
                <a:solidFill>
                  <a:srgbClr val="0070C0"/>
                </a:solidFill>
                <a:latin typeface="+mj-lt"/>
                <a:cs typeface="Arial" panose="020B0604020202020204" pitchFamily="34" charset="0"/>
              </a:rPr>
              <a:t>mét</a:t>
            </a:r>
            <a:r>
              <a:rPr lang="en-US" sz="2400" b="1" kern="0" dirty="0">
                <a:solidFill>
                  <a:srgbClr val="0070C0"/>
                </a:solidFill>
                <a:latin typeface="+mj-lt"/>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mj-lt"/>
              <a:ea typeface="+mn-ea"/>
              <a:cs typeface="Arial" panose="020B0604020202020204" pitchFamily="34" charset="0"/>
            </a:endParaRPr>
          </a:p>
        </p:txBody>
      </p:sp>
      <p:sp>
        <p:nvSpPr>
          <p:cNvPr id="5" name="Round Diagonal Corner Rectangle 4" descr="n100 Fb Thu Huong Pham"/>
          <p:cNvSpPr/>
          <p:nvPr/>
        </p:nvSpPr>
        <p:spPr>
          <a:xfrm>
            <a:off x="4417514" y="193054"/>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VÍ DỤ </a:t>
            </a:r>
          </a:p>
        </p:txBody>
      </p:sp>
      <mc:AlternateContent xmlns:mc="http://schemas.openxmlformats.org/markup-compatibility/2006" xmlns:a14="http://schemas.microsoft.com/office/drawing/2010/main">
        <mc:Choice Requires="a14">
          <p:sp>
            <p:nvSpPr>
              <p:cNvPr id="6" name="Rectangle 5" descr="n100 Fb Thu Huong Pham"/>
              <p:cNvSpPr/>
              <p:nvPr/>
            </p:nvSpPr>
            <p:spPr>
              <a:xfrm>
                <a:off x="3386667" y="3037622"/>
                <a:ext cx="8444088" cy="1658018"/>
              </a:xfrm>
              <a:prstGeom prst="rect">
                <a:avLst/>
              </a:prstGeom>
              <a:gradFill>
                <a:gsLst>
                  <a:gs pos="0">
                    <a:schemeClr val="tx2">
                      <a:lumMod val="60000"/>
                      <a:lumOff val="40000"/>
                    </a:schemeClr>
                  </a:gs>
                  <a:gs pos="50000">
                    <a:srgbClr val="FFD44B">
                      <a:tint val="44500"/>
                      <a:satMod val="160000"/>
                    </a:srgbClr>
                  </a:gs>
                  <a:gs pos="100000">
                    <a:srgbClr val="FFD44B">
                      <a:tint val="23500"/>
                      <a:satMod val="160000"/>
                    </a:srgbClr>
                  </a:gs>
                </a:gsLst>
                <a:lin ang="2700000" scaled="1"/>
              </a:gra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algn="just"/>
                <a:r>
                  <a:rPr lang="en-US" sz="2400" b="1" dirty="0">
                    <a:solidFill>
                      <a:srgbClr val="0070C0"/>
                    </a:solidFill>
                    <a:ea typeface="Times New Roman" panose="02020603050405020304" pitchFamily="18" charset="0"/>
                    <a:cs typeface="Arial" panose="020B0604020202020204" pitchFamily="34" charset="0"/>
                  </a:rPr>
                  <a:t>a) </a:t>
                </a:r>
                <a:r>
                  <a:rPr lang="en-US" sz="2400" b="1" dirty="0" err="1">
                    <a:solidFill>
                      <a:srgbClr val="0070C0"/>
                    </a:solidFill>
                    <a:ea typeface="Times New Roman" panose="02020603050405020304" pitchFamily="18" charset="0"/>
                    <a:cs typeface="Arial" panose="020B0604020202020204" pitchFamily="34" charset="0"/>
                  </a:rPr>
                  <a:t>Thời</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gian</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để</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hòn</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đá</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chạm</a:t>
                </a:r>
                <a:r>
                  <a:rPr lang="en-US" sz="2400" b="1" dirty="0">
                    <a:solidFill>
                      <a:srgbClr val="0070C0"/>
                    </a:solidFill>
                    <a:ea typeface="Times New Roman" panose="02020603050405020304" pitchFamily="18" charset="0"/>
                    <a:cs typeface="Arial" panose="020B0604020202020204" pitchFamily="34" charset="0"/>
                  </a:rPr>
                  <a:t> </a:t>
                </a:r>
                <a:r>
                  <a:rPr lang="en-US" sz="2400" b="1" dirty="0" err="1">
                    <a:solidFill>
                      <a:srgbClr val="0070C0"/>
                    </a:solidFill>
                    <a:ea typeface="Times New Roman" panose="02020603050405020304" pitchFamily="18" charset="0"/>
                    <a:cs typeface="Arial" panose="020B0604020202020204" pitchFamily="34" charset="0"/>
                  </a:rPr>
                  <a:t>đất</a:t>
                </a:r>
                <a:r>
                  <a:rPr lang="en-US" sz="2400" b="1" dirty="0">
                    <a:solidFill>
                      <a:srgbClr val="0070C0"/>
                    </a:solidFill>
                    <a:ea typeface="Times New Roman" panose="02020603050405020304" pitchFamily="18" charset="0"/>
                    <a:cs typeface="Arial" panose="020B0604020202020204" pitchFamily="34" charset="0"/>
                  </a:rPr>
                  <a:t>: </a:t>
                </a:r>
              </a:p>
              <a:p>
                <a:pPr algn="just"/>
                <a14:m>
                  <m:oMathPara xmlns:m="http://schemas.openxmlformats.org/officeDocument/2006/math">
                    <m:oMathParaPr>
                      <m:jc m:val="centerGroup"/>
                    </m:oMathParaPr>
                    <m:oMath xmlns:m="http://schemas.openxmlformats.org/officeDocument/2006/math">
                      <m:r>
                        <a:rPr lang="en-US" sz="2400" b="1" i="1" smtClean="0">
                          <a:solidFill>
                            <a:srgbClr val="0070C0"/>
                          </a:solidFill>
                          <a:latin typeface="Cambria Math" panose="02040503050406030204" pitchFamily="18" charset="0"/>
                          <a:ea typeface="Times New Roman" panose="02020603050405020304" pitchFamily="18" charset="0"/>
                        </a:rPr>
                        <m:t>𝒕</m:t>
                      </m:r>
                      <m:r>
                        <a:rPr lang="en-US" sz="2400" b="1" i="1" smtClean="0">
                          <a:solidFill>
                            <a:srgbClr val="0070C0"/>
                          </a:solidFill>
                          <a:latin typeface="Cambria Math" panose="02040503050406030204" pitchFamily="18" charset="0"/>
                          <a:ea typeface="Times New Roman" panose="02020603050405020304" pitchFamily="18" charset="0"/>
                        </a:rPr>
                        <m:t>=</m:t>
                      </m:r>
                      <m:rad>
                        <m:radPr>
                          <m:degHide m:val="on"/>
                          <m:ctrlPr>
                            <a:rPr lang="en-US" sz="2400" b="1" i="1" smtClean="0">
                              <a:solidFill>
                                <a:srgbClr val="0070C0"/>
                              </a:solidFill>
                              <a:latin typeface="Cambria Math" panose="02040503050406030204" pitchFamily="18" charset="0"/>
                            </a:rPr>
                          </m:ctrlPr>
                        </m:radPr>
                        <m:deg/>
                        <m:e>
                          <m:f>
                            <m:fPr>
                              <m:ctrlPr>
                                <a:rPr lang="en-US" sz="2400" b="1" i="1" smtClean="0">
                                  <a:solidFill>
                                    <a:srgbClr val="0070C0"/>
                                  </a:solidFill>
                                  <a:latin typeface="Cambria Math" panose="02040503050406030204" pitchFamily="18" charset="0"/>
                                </a:rPr>
                              </m:ctrlPr>
                            </m:fPr>
                            <m:num>
                              <m:r>
                                <a:rPr lang="en-US" sz="2400" b="1" i="1" smtClean="0">
                                  <a:solidFill>
                                    <a:srgbClr val="0070C0"/>
                                  </a:solidFill>
                                  <a:latin typeface="Cambria Math" panose="02040503050406030204" pitchFamily="18" charset="0"/>
                                </a:rPr>
                                <m:t>𝟐</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𝑯</m:t>
                              </m:r>
                            </m:num>
                            <m:den>
                              <m:r>
                                <a:rPr lang="en-US" sz="2400" b="1" i="1" smtClean="0">
                                  <a:solidFill>
                                    <a:srgbClr val="0070C0"/>
                                  </a:solidFill>
                                  <a:latin typeface="Cambria Math" panose="02040503050406030204" pitchFamily="18" charset="0"/>
                                </a:rPr>
                                <m:t>𝒈</m:t>
                              </m:r>
                            </m:den>
                          </m:f>
                        </m:e>
                      </m:rad>
                      <m:r>
                        <a:rPr lang="en-US" sz="2400" b="1" i="1" smtClean="0">
                          <a:solidFill>
                            <a:srgbClr val="0070C0"/>
                          </a:solidFill>
                          <a:latin typeface="Cambria Math" panose="02040503050406030204" pitchFamily="18" charset="0"/>
                        </a:rPr>
                        <m:t>=</m:t>
                      </m:r>
                      <m:rad>
                        <m:radPr>
                          <m:degHide m:val="on"/>
                          <m:ctrlPr>
                            <a:rPr lang="en-US" sz="2400" b="1" i="1" smtClean="0">
                              <a:solidFill>
                                <a:srgbClr val="0070C0"/>
                              </a:solidFill>
                              <a:latin typeface="Cambria Math" panose="02040503050406030204" pitchFamily="18" charset="0"/>
                            </a:rPr>
                          </m:ctrlPr>
                        </m:radPr>
                        <m:deg/>
                        <m:e>
                          <m:f>
                            <m:fPr>
                              <m:ctrlPr>
                                <a:rPr lang="en-US" sz="2400" b="1" i="1" smtClean="0">
                                  <a:solidFill>
                                    <a:srgbClr val="0070C0"/>
                                  </a:solidFill>
                                  <a:latin typeface="Cambria Math" panose="02040503050406030204" pitchFamily="18" charset="0"/>
                                </a:rPr>
                              </m:ctrlPr>
                            </m:fPr>
                            <m:num>
                              <m:r>
                                <a:rPr lang="en-US" sz="2400" b="1" i="1" smtClean="0">
                                  <a:solidFill>
                                    <a:srgbClr val="0070C0"/>
                                  </a:solidFill>
                                  <a:latin typeface="Cambria Math" panose="02040503050406030204" pitchFamily="18" charset="0"/>
                                </a:rPr>
                                <m:t>𝟐</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𝟒𝟎</m:t>
                              </m:r>
                            </m:num>
                            <m:den>
                              <m:r>
                                <a:rPr lang="en-US" sz="2400" b="1" i="1" smtClean="0">
                                  <a:solidFill>
                                    <a:srgbClr val="0070C0"/>
                                  </a:solidFill>
                                  <a:latin typeface="Cambria Math" panose="02040503050406030204" pitchFamily="18" charset="0"/>
                                </a:rPr>
                                <m:t>𝟗</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𝟖</m:t>
                              </m:r>
                            </m:den>
                          </m:f>
                        </m:e>
                      </m:rad>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𝟐</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𝟖𝟔</m:t>
                      </m:r>
                      <m:r>
                        <a:rPr lang="en-US" sz="2400" b="1" i="1" smtClean="0">
                          <a:solidFill>
                            <a:srgbClr val="0070C0"/>
                          </a:solidFill>
                          <a:latin typeface="Cambria Math" panose="02040503050406030204" pitchFamily="18" charset="0"/>
                        </a:rPr>
                        <m:t>𝒔</m:t>
                      </m:r>
                    </m:oMath>
                  </m:oMathPara>
                </a14:m>
                <a:endParaRPr lang="en-US" sz="2400" b="1" dirty="0">
                  <a:solidFill>
                    <a:srgbClr val="0070C0"/>
                  </a:solidFill>
                  <a:latin typeface="Times New Roman" panose="02020603050405020304" pitchFamily="18" charset="0"/>
                  <a:ea typeface="Times New Roman" panose="02020603050405020304" pitchFamily="18" charset="0"/>
                </a:endParaRPr>
              </a:p>
            </p:txBody>
          </p:sp>
        </mc:Choice>
        <mc:Fallback xmlns="">
          <p:sp>
            <p:nvSpPr>
              <p:cNvPr id="6" name="Rectangle 5" descr="n100 Fb Thu Huong Pham"/>
              <p:cNvSpPr>
                <a:spLocks noRot="1" noChangeAspect="1" noMove="1" noResize="1" noEditPoints="1" noAdjustHandles="1" noChangeArrowheads="1" noChangeShapeType="1" noTextEdit="1"/>
              </p:cNvSpPr>
              <p:nvPr/>
            </p:nvSpPr>
            <p:spPr>
              <a:xfrm>
                <a:off x="3386667" y="3037622"/>
                <a:ext cx="8444088" cy="1658018"/>
              </a:xfrm>
              <a:prstGeom prst="rect">
                <a:avLst/>
              </a:prstGeom>
              <a:blipFill>
                <a:blip r:embed="rId2"/>
                <a:stretch>
                  <a:fillRect/>
                </a:stretch>
              </a:blipFill>
              <a:ln>
                <a:solidFill>
                  <a:srgbClr val="FF0066"/>
                </a:solidFill>
              </a:ln>
              <a:effectLst>
                <a:outerShdw blurRad="50800" dist="38100" dir="5400000" algn="t" rotWithShape="0">
                  <a:prstClr val="black">
                    <a:alpha val="40000"/>
                  </a:prstClr>
                </a:outerShdw>
              </a:effectLst>
            </p:spPr>
            <p:txBody>
              <a:bodyPr/>
              <a:lstStyle/>
              <a:p>
                <a:r>
                  <a:rPr lang="en-US">
                    <a:noFill/>
                  </a:rPr>
                  <a:t> </a:t>
                </a:r>
              </a:p>
            </p:txBody>
          </p:sp>
        </mc:Fallback>
      </mc:AlternateContent>
      <p:sp>
        <p:nvSpPr>
          <p:cNvPr id="9" name="Rounded Rectangle 8" descr="n100 Fb Thu Huong Pham"/>
          <p:cNvSpPr/>
          <p:nvPr/>
        </p:nvSpPr>
        <p:spPr>
          <a:xfrm>
            <a:off x="265150" y="3206359"/>
            <a:ext cx="2735136" cy="2934797"/>
          </a:xfrm>
          <a:prstGeom prst="roundRect">
            <a:avLst/>
          </a:prstGeom>
          <a:solidFill>
            <a:srgbClr val="FFE9A3"/>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mj-lt"/>
                <a:ea typeface="+mn-ea"/>
                <a:cs typeface="+mn-cs"/>
              </a:rPr>
              <a:t>v</a:t>
            </a:r>
            <a:r>
              <a:rPr kumimoji="0" lang="en-US" sz="2400" b="0" i="0" u="none" strike="noStrike" kern="0" cap="none" spc="0" normalizeH="0" baseline="-25000" noProof="0" dirty="0">
                <a:ln>
                  <a:noFill/>
                </a:ln>
                <a:solidFill>
                  <a:srgbClr val="0070C0"/>
                </a:solidFill>
                <a:effectLst/>
                <a:uLnTx/>
                <a:uFillTx/>
                <a:latin typeface="+mj-lt"/>
                <a:ea typeface="+mn-ea"/>
                <a:cs typeface="+mn-cs"/>
              </a:rPr>
              <a:t>0y</a:t>
            </a:r>
            <a:r>
              <a:rPr kumimoji="0" lang="en-US" sz="2400" b="0" i="0" u="none" strike="noStrike" kern="0" cap="none" spc="0" normalizeH="0" noProof="0" dirty="0">
                <a:ln>
                  <a:noFill/>
                </a:ln>
                <a:solidFill>
                  <a:srgbClr val="0070C0"/>
                </a:solidFill>
                <a:effectLst/>
                <a:uLnTx/>
                <a:uFillTx/>
                <a:latin typeface="+mj-lt"/>
                <a:ea typeface="+mn-ea"/>
                <a:cs typeface="+mn-cs"/>
              </a:rPr>
              <a:t> =0</a:t>
            </a:r>
          </a:p>
          <a:p>
            <a:pPr marL="0" marR="0" lvl="0" indent="0" algn="just" defTabSz="914400" eaLnBrk="1" fontAlgn="auto" latinLnBrk="0" hangingPunct="1">
              <a:lnSpc>
                <a:spcPct val="100000"/>
              </a:lnSpc>
              <a:spcBef>
                <a:spcPts val="0"/>
              </a:spcBef>
              <a:spcAft>
                <a:spcPts val="0"/>
              </a:spcAft>
              <a:buClrTx/>
              <a:buSzTx/>
              <a:buFontTx/>
              <a:buNone/>
              <a:tabLst/>
              <a:defRPr/>
            </a:pPr>
            <a:r>
              <a:rPr lang="en-US" sz="2400" kern="0" baseline="0" dirty="0">
                <a:solidFill>
                  <a:srgbClr val="0070C0"/>
                </a:solidFill>
                <a:latin typeface="+mj-lt"/>
              </a:rPr>
              <a:t>v</a:t>
            </a:r>
            <a:r>
              <a:rPr lang="en-US" sz="2400" kern="0" baseline="-25000" dirty="0">
                <a:solidFill>
                  <a:srgbClr val="0070C0"/>
                </a:solidFill>
                <a:latin typeface="+mj-lt"/>
              </a:rPr>
              <a:t>0x</a:t>
            </a:r>
            <a:r>
              <a:rPr lang="en-US" sz="2400" kern="0" dirty="0">
                <a:solidFill>
                  <a:srgbClr val="0070C0"/>
                </a:solidFill>
                <a:latin typeface="+mj-lt"/>
              </a:rPr>
              <a:t> = 12 m/s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mj-lt"/>
                <a:ea typeface="+mn-ea"/>
                <a:cs typeface="+mn-cs"/>
              </a:rPr>
              <a:t>h = 40 m</a:t>
            </a:r>
          </a:p>
          <a:p>
            <a:pPr marL="0" marR="0" lvl="0" indent="0" algn="just" defTabSz="914400" eaLnBrk="1" fontAlgn="auto" latinLnBrk="0" hangingPunct="1">
              <a:lnSpc>
                <a:spcPct val="100000"/>
              </a:lnSpc>
              <a:spcBef>
                <a:spcPts val="0"/>
              </a:spcBef>
              <a:spcAft>
                <a:spcPts val="0"/>
              </a:spcAft>
              <a:buClrTx/>
              <a:buSzTx/>
              <a:buFontTx/>
              <a:buNone/>
              <a:tabLst/>
              <a:defRPr/>
            </a:pPr>
            <a:r>
              <a:rPr lang="en-US" sz="2400" kern="0" dirty="0">
                <a:solidFill>
                  <a:srgbClr val="0070C0"/>
                </a:solidFill>
                <a:latin typeface="+mj-lt"/>
              </a:rPr>
              <a:t>g = 9,8 m/s</a:t>
            </a:r>
            <a:r>
              <a:rPr lang="en-US" sz="2400" kern="0" baseline="30000" dirty="0">
                <a:solidFill>
                  <a:srgbClr val="0070C0"/>
                </a:solidFill>
                <a:latin typeface="+mj-lt"/>
              </a:rPr>
              <a:t>2</a:t>
            </a:r>
            <a:endParaRPr lang="en-US" sz="2400" kern="0" dirty="0">
              <a:solidFill>
                <a:srgbClr val="0070C0"/>
              </a:solidFill>
              <a:latin typeface="+mj-lt"/>
            </a:endParaRPr>
          </a:p>
          <a:p>
            <a:pPr marR="0" lvl="0" algn="just"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a:ln>
                  <a:noFill/>
                </a:ln>
                <a:solidFill>
                  <a:srgbClr val="0070C0"/>
                </a:solidFill>
                <a:effectLst/>
                <a:uLnTx/>
                <a:uFillTx/>
                <a:latin typeface="+mj-lt"/>
                <a:ea typeface="+mn-ea"/>
                <a:cs typeface="+mn-cs"/>
              </a:rPr>
              <a:t>a) t = ? </a:t>
            </a:r>
            <a:endParaRPr lang="en-US" sz="2400" kern="0" dirty="0">
              <a:solidFill>
                <a:srgbClr val="0070C0"/>
              </a:solidFill>
              <a:latin typeface="+mj-lt"/>
            </a:endParaRPr>
          </a:p>
          <a:p>
            <a:pPr marR="0" lvl="0" algn="just" defTabSz="914400" eaLnBrk="1" fontAlgn="auto" latinLnBrk="0" hangingPunct="1">
              <a:lnSpc>
                <a:spcPct val="100000"/>
              </a:lnSpc>
              <a:spcBef>
                <a:spcPts val="0"/>
              </a:spcBef>
              <a:spcAft>
                <a:spcPts val="0"/>
              </a:spcAft>
              <a:buClrTx/>
              <a:buSzTx/>
              <a:tabLst/>
              <a:defRPr/>
            </a:pPr>
            <a:r>
              <a:rPr lang="en-US" sz="2400" kern="0" dirty="0">
                <a:solidFill>
                  <a:srgbClr val="0070C0"/>
                </a:solidFill>
                <a:latin typeface="+mj-lt"/>
              </a:rPr>
              <a:t>b) l = ?</a:t>
            </a:r>
          </a:p>
        </p:txBody>
      </p:sp>
      <p:sp>
        <p:nvSpPr>
          <p:cNvPr id="10" name="Round Diagonal Corner Rectangle 9" descr="n100 Fb Thu Huong Pham"/>
          <p:cNvSpPr/>
          <p:nvPr/>
        </p:nvSpPr>
        <p:spPr>
          <a:xfrm>
            <a:off x="651530" y="2962609"/>
            <a:ext cx="2106045" cy="408760"/>
          </a:xfrm>
          <a:prstGeom prst="round2DiagRect">
            <a:avLst>
              <a:gd name="adj1" fmla="val 16667"/>
              <a:gd name="adj2" fmla="val 50000"/>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mj-lt"/>
                <a:ea typeface="+mn-ea"/>
                <a:cs typeface="Arial" panose="020B0604020202020204" pitchFamily="34" charset="0"/>
              </a:rPr>
              <a:t>TÓM TẮT</a:t>
            </a:r>
          </a:p>
        </p:txBody>
      </p:sp>
      <mc:AlternateContent xmlns:mc="http://schemas.openxmlformats.org/markup-compatibility/2006" xmlns:a14="http://schemas.microsoft.com/office/drawing/2010/main">
        <mc:Choice Requires="a14">
          <p:sp>
            <p:nvSpPr>
              <p:cNvPr id="11" name="Rectangle 10" descr="n100 Fb Thu Huong Pham"/>
              <p:cNvSpPr/>
              <p:nvPr/>
            </p:nvSpPr>
            <p:spPr>
              <a:xfrm>
                <a:off x="3386667" y="4956195"/>
                <a:ext cx="8444088" cy="923330"/>
              </a:xfrm>
              <a:prstGeom prst="rect">
                <a:avLst/>
              </a:prstGeom>
              <a:gradFill>
                <a:gsLst>
                  <a:gs pos="0">
                    <a:schemeClr val="tx2">
                      <a:lumMod val="60000"/>
                      <a:lumOff val="40000"/>
                    </a:schemeClr>
                  </a:gs>
                  <a:gs pos="50000">
                    <a:srgbClr val="FFD44B">
                      <a:tint val="44500"/>
                      <a:satMod val="160000"/>
                    </a:srgbClr>
                  </a:gs>
                  <a:gs pos="100000">
                    <a:srgbClr val="FFD44B">
                      <a:tint val="23500"/>
                      <a:satMod val="160000"/>
                    </a:srgbClr>
                  </a:gs>
                </a:gsLst>
                <a:lin ang="2700000" scaled="1"/>
              </a:gra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algn="just"/>
                <a:r>
                  <a:rPr lang="en-US" sz="2400" b="1" dirty="0">
                    <a:solidFill>
                      <a:srgbClr val="0070C0"/>
                    </a:solidFill>
                    <a:ea typeface="Times New Roman" panose="02020603050405020304" pitchFamily="18" charset="0"/>
                    <a:cs typeface="Arial" panose="020B0604020202020204" pitchFamily="34" charset="0"/>
                  </a:rPr>
                  <a:t>b) </a:t>
                </a:r>
                <a:r>
                  <a:rPr lang="en-US" sz="2400" b="1" dirty="0" err="1">
                    <a:solidFill>
                      <a:srgbClr val="0070C0"/>
                    </a:solidFill>
                    <a:ea typeface="Times New Roman" panose="02020603050405020304" pitchFamily="18" charset="0"/>
                    <a:cs typeface="Arial" panose="020B0604020202020204" pitchFamily="34" charset="0"/>
                  </a:rPr>
                  <a:t>Tầm</a:t>
                </a:r>
                <a:r>
                  <a:rPr lang="en-US" sz="2400" b="1" dirty="0">
                    <a:solidFill>
                      <a:srgbClr val="0070C0"/>
                    </a:solidFill>
                    <a:ea typeface="Times New Roman" panose="02020603050405020304" pitchFamily="18" charset="0"/>
                    <a:cs typeface="Arial" panose="020B0604020202020204" pitchFamily="34" charset="0"/>
                  </a:rPr>
                  <a:t> bay </a:t>
                </a:r>
                <a:r>
                  <a:rPr lang="en-US" sz="2400" b="1" dirty="0" err="1">
                    <a:solidFill>
                      <a:srgbClr val="0070C0"/>
                    </a:solidFill>
                    <a:ea typeface="Times New Roman" panose="02020603050405020304" pitchFamily="18" charset="0"/>
                    <a:cs typeface="Arial" panose="020B0604020202020204" pitchFamily="34" charset="0"/>
                  </a:rPr>
                  <a:t>xa</a:t>
                </a:r>
                <a:r>
                  <a:rPr lang="en-US" sz="2400" b="1" dirty="0">
                    <a:solidFill>
                      <a:srgbClr val="0070C0"/>
                    </a:solidFill>
                    <a:ea typeface="Times New Roman" panose="02020603050405020304" pitchFamily="18" charset="0"/>
                    <a:cs typeface="Arial" panose="020B0604020202020204" pitchFamily="34" charset="0"/>
                  </a:rPr>
                  <a:t>:</a:t>
                </a:r>
              </a:p>
              <a:p>
                <a:pPr algn="just"/>
                <a14:m>
                  <m:oMathPara xmlns:m="http://schemas.openxmlformats.org/officeDocument/2006/math">
                    <m:oMathParaPr>
                      <m:jc m:val="centerGroup"/>
                    </m:oMathParaPr>
                    <m:oMath xmlns:m="http://schemas.openxmlformats.org/officeDocument/2006/math">
                      <m:r>
                        <a:rPr lang="en-US" sz="2400" b="1" i="1" smtClean="0">
                          <a:solidFill>
                            <a:srgbClr val="0070C0"/>
                          </a:solidFill>
                          <a:latin typeface="Cambria Math" panose="02040503050406030204" pitchFamily="18" charset="0"/>
                          <a:ea typeface="Times New Roman" panose="02020603050405020304" pitchFamily="18" charset="0"/>
                        </a:rPr>
                        <m:t>𝑳</m:t>
                      </m:r>
                      <m:r>
                        <a:rPr lang="en-US" sz="2400" b="1" i="1" smtClean="0">
                          <a:solidFill>
                            <a:srgbClr val="0070C0"/>
                          </a:solidFill>
                          <a:latin typeface="Cambria Math" panose="02040503050406030204" pitchFamily="18" charset="0"/>
                          <a:ea typeface="Times New Roman" panose="02020603050405020304" pitchFamily="18" charset="0"/>
                        </a:rPr>
                        <m:t>=</m:t>
                      </m:r>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𝒅</m:t>
                          </m:r>
                        </m:e>
                        <m:sub>
                          <m:r>
                            <a:rPr lang="en-US" sz="2400" b="1" i="1" smtClean="0">
                              <a:solidFill>
                                <a:srgbClr val="0070C0"/>
                              </a:solidFill>
                              <a:latin typeface="Cambria Math" panose="02040503050406030204" pitchFamily="18" charset="0"/>
                            </a:rPr>
                            <m:t>𝒎𝒂𝒙</m:t>
                          </m:r>
                        </m:sub>
                      </m:sSub>
                      <m:r>
                        <a:rPr lang="en-US" sz="2400" b="1" i="1" smtClean="0">
                          <a:solidFill>
                            <a:srgbClr val="0070C0"/>
                          </a:solidFill>
                          <a:latin typeface="Cambria Math" panose="02040503050406030204" pitchFamily="18" charset="0"/>
                          <a:ea typeface="Times New Roman" panose="02020603050405020304" pitchFamily="18" charset="0"/>
                        </a:rPr>
                        <m:t>=</m:t>
                      </m:r>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smtClean="0">
                              <a:solidFill>
                                <a:srgbClr val="0070C0"/>
                              </a:solidFill>
                              <a:latin typeface="Cambria Math" panose="02040503050406030204" pitchFamily="18" charset="0"/>
                            </a:rPr>
                            <m:t>𝟎</m:t>
                          </m:r>
                        </m:sub>
                      </m:sSub>
                      <m:r>
                        <a:rPr lang="en-US" sz="2400" b="1" i="1" smtClean="0">
                          <a:solidFill>
                            <a:srgbClr val="0070C0"/>
                          </a:solidFill>
                          <a:latin typeface="Cambria Math" panose="02040503050406030204" pitchFamily="18" charset="0"/>
                          <a:ea typeface="Times New Roman" panose="02020603050405020304" pitchFamily="18" charset="0"/>
                        </a:rPr>
                        <m:t>.</m:t>
                      </m:r>
                      <m:r>
                        <a:rPr lang="en-US" sz="2400" b="1" i="1" smtClean="0">
                          <a:solidFill>
                            <a:srgbClr val="0070C0"/>
                          </a:solidFill>
                          <a:latin typeface="Cambria Math" panose="02040503050406030204" pitchFamily="18" charset="0"/>
                          <a:ea typeface="Times New Roman" panose="02020603050405020304" pitchFamily="18" charset="0"/>
                        </a:rPr>
                        <m:t>𝒕</m:t>
                      </m:r>
                      <m:r>
                        <a:rPr lang="en-US" sz="2400" b="1" i="1" smtClean="0">
                          <a:solidFill>
                            <a:srgbClr val="0070C0"/>
                          </a:solidFill>
                          <a:latin typeface="Cambria Math" panose="02040503050406030204" pitchFamily="18" charset="0"/>
                          <a:ea typeface="Times New Roman" panose="02020603050405020304" pitchFamily="18" charset="0"/>
                        </a:rPr>
                        <m:t>=</m:t>
                      </m:r>
                      <m:r>
                        <a:rPr lang="en-US" sz="2400" b="1" i="1" smtClean="0">
                          <a:solidFill>
                            <a:srgbClr val="0070C0"/>
                          </a:solidFill>
                          <a:latin typeface="Cambria Math" panose="02040503050406030204" pitchFamily="18" charset="0"/>
                          <a:ea typeface="Times New Roman" panose="02020603050405020304" pitchFamily="18" charset="0"/>
                        </a:rPr>
                        <m:t>𝟑𝟒</m:t>
                      </m:r>
                      <m:r>
                        <a:rPr lang="en-US" sz="2400" b="1" i="1" smtClean="0">
                          <a:solidFill>
                            <a:srgbClr val="0070C0"/>
                          </a:solidFill>
                          <a:latin typeface="Cambria Math" panose="02040503050406030204" pitchFamily="18" charset="0"/>
                          <a:ea typeface="Times New Roman" panose="02020603050405020304" pitchFamily="18" charset="0"/>
                        </a:rPr>
                        <m:t>,</m:t>
                      </m:r>
                      <m:r>
                        <a:rPr lang="en-US" sz="2400" b="1" i="1" smtClean="0">
                          <a:solidFill>
                            <a:srgbClr val="0070C0"/>
                          </a:solidFill>
                          <a:latin typeface="Cambria Math" panose="02040503050406030204" pitchFamily="18" charset="0"/>
                          <a:ea typeface="Times New Roman" panose="02020603050405020304" pitchFamily="18" charset="0"/>
                        </a:rPr>
                        <m:t>𝟑</m:t>
                      </m:r>
                      <m:r>
                        <a:rPr lang="en-US" sz="2400" b="1" i="1" smtClean="0">
                          <a:solidFill>
                            <a:srgbClr val="0070C0"/>
                          </a:solidFill>
                          <a:latin typeface="Cambria Math" panose="02040503050406030204" pitchFamily="18" charset="0"/>
                          <a:ea typeface="Times New Roman" panose="02020603050405020304" pitchFamily="18" charset="0"/>
                        </a:rPr>
                        <m:t> </m:t>
                      </m:r>
                      <m:r>
                        <a:rPr lang="en-US" sz="2400" b="1" i="1" smtClean="0">
                          <a:solidFill>
                            <a:srgbClr val="0070C0"/>
                          </a:solidFill>
                          <a:latin typeface="Cambria Math" panose="02040503050406030204" pitchFamily="18" charset="0"/>
                          <a:ea typeface="Times New Roman" panose="02020603050405020304" pitchFamily="18" charset="0"/>
                        </a:rPr>
                        <m:t>𝒎</m:t>
                      </m:r>
                    </m:oMath>
                  </m:oMathPara>
                </a14:m>
                <a:endParaRPr lang="en-US" sz="2400" b="1" dirty="0">
                  <a:solidFill>
                    <a:srgbClr val="0070C0"/>
                  </a:solidFill>
                  <a:latin typeface="Times New Roman" panose="02020603050405020304" pitchFamily="18" charset="0"/>
                  <a:ea typeface="Times New Roman" panose="02020603050405020304" pitchFamily="18" charset="0"/>
                </a:endParaRPr>
              </a:p>
            </p:txBody>
          </p:sp>
        </mc:Choice>
        <mc:Fallback xmlns="">
          <p:sp>
            <p:nvSpPr>
              <p:cNvPr id="11" name="Rectangle 10" descr="n100 Fb Thu Huong Pham"/>
              <p:cNvSpPr>
                <a:spLocks noRot="1" noChangeAspect="1" noMove="1" noResize="1" noEditPoints="1" noAdjustHandles="1" noChangeArrowheads="1" noChangeShapeType="1" noTextEdit="1"/>
              </p:cNvSpPr>
              <p:nvPr/>
            </p:nvSpPr>
            <p:spPr>
              <a:xfrm>
                <a:off x="3386667" y="4956195"/>
                <a:ext cx="8444088" cy="923330"/>
              </a:xfrm>
              <a:prstGeom prst="rect">
                <a:avLst/>
              </a:prstGeom>
              <a:blipFill>
                <a:blip r:embed="rId3"/>
                <a:stretch>
                  <a:fillRect/>
                </a:stretch>
              </a:blipFill>
              <a:ln>
                <a:solidFill>
                  <a:srgbClr val="FF0066"/>
                </a:solidFill>
              </a:ln>
              <a:effectLst>
                <a:outerShdw blurRad="50800" dist="38100" dir="5400000" algn="t"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80135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descr="n100 Fb Thu Huong Pham">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 y="0"/>
            <a:ext cx="12192000" cy="6858000"/>
          </a:xfrm>
          <a:prstGeom prst="rect">
            <a:avLst/>
          </a:prstGeom>
        </p:spPr>
      </p:pic>
      <p:sp>
        <p:nvSpPr>
          <p:cNvPr id="4" name="Rectangle 3" descr="n100 Fb Thu Huong Pham">
            <a:extLst>
              <a:ext uri="{FF2B5EF4-FFF2-40B4-BE49-F238E27FC236}">
                <a16:creationId xmlns:a16="http://schemas.microsoft.com/office/drawing/2014/main" id="{D429D71A-7CCA-4F5F-8E07-DBDDFAEB1E3D}"/>
              </a:ext>
            </a:extLst>
          </p:cNvPr>
          <p:cNvSpPr/>
          <p:nvPr/>
        </p:nvSpPr>
        <p:spPr>
          <a:xfrm>
            <a:off x="4460839" y="4081589"/>
            <a:ext cx="3270319" cy="900248"/>
          </a:xfrm>
          <a:prstGeom prst="rect">
            <a:avLst/>
          </a:prstGeom>
          <a:noFill/>
        </p:spPr>
        <p:txBody>
          <a:bodyPr wrap="none" lIns="68580" tIns="34291" rIns="68580" bIns="34291">
            <a:spAutoFit/>
          </a:bodyPr>
          <a:lstStyle/>
          <a:p>
            <a:pPr algn="ctr" defTabSz="685783"/>
            <a:r>
              <a:rPr lang="en-US" sz="5400" b="1" spc="37">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sym typeface="Arial"/>
              </a:rPr>
              <a:t>BẮT ĐẦU</a:t>
            </a:r>
          </a:p>
        </p:txBody>
      </p:sp>
      <p:pic>
        <p:nvPicPr>
          <p:cNvPr id="8" name="Picture 7" descr="n100 Fb Thu Huong Pham">
            <a:extLst>
              <a:ext uri="{FF2B5EF4-FFF2-40B4-BE49-F238E27FC236}">
                <a16:creationId xmlns:a16="http://schemas.microsoft.com/office/drawing/2014/main" id="{F42F226D-A470-4EB3-BDBB-258CD48161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7652" y="1746471"/>
            <a:ext cx="4036697" cy="1961835"/>
          </a:xfrm>
          <a:prstGeom prst="rect">
            <a:avLst/>
          </a:prstGeom>
        </p:spPr>
      </p:pic>
    </p:spTree>
    <p:extLst>
      <p:ext uri="{BB962C8B-B14F-4D97-AF65-F5344CB8AC3E}">
        <p14:creationId xmlns:p14="http://schemas.microsoft.com/office/powerpoint/2010/main" val="335848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800219"/>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II. CHUYỂN ĐỘNG NÉM XIÊN</a:t>
            </a:r>
          </a:p>
        </p:txBody>
      </p:sp>
      <p:pic>
        <p:nvPicPr>
          <p:cNvPr id="9" name="Picture 6" descr="n100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58" y="1921272"/>
            <a:ext cx="5499442" cy="3925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n100 Fb Thu Huong Pham">
            <a:extLst>
              <a:ext uri="{FF2B5EF4-FFF2-40B4-BE49-F238E27FC236}">
                <a16:creationId xmlns:a16="http://schemas.microsoft.com/office/drawing/2014/main" id="{B8156351-A605-4C17-8FAD-81EA7BFC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231" y="2486463"/>
            <a:ext cx="5499442" cy="309343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4502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800219"/>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II. CHUYỂN ĐỘNG NÉM XIÊN</a:t>
            </a:r>
          </a:p>
        </p:txBody>
      </p:sp>
      <p:sp>
        <p:nvSpPr>
          <p:cNvPr id="5" name="Freeform 4" descr="n100 Fb Thu Huong Pham"/>
          <p:cNvSpPr/>
          <p:nvPr/>
        </p:nvSpPr>
        <p:spPr>
          <a:xfrm>
            <a:off x="14515" y="800107"/>
            <a:ext cx="6856548" cy="580387"/>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Phân</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tích</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chuyển</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động</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ném</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xiên</a:t>
            </a:r>
            <a:endPar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 name="Rectangle 8" descr="n100 Fb Thu Huong Pham"/>
          <p:cNvSpPr/>
          <p:nvPr/>
        </p:nvSpPr>
        <p:spPr>
          <a:xfrm>
            <a:off x="314962" y="1600326"/>
            <a:ext cx="4708886" cy="3970318"/>
          </a:xfrm>
          <a:prstGeom prst="rect">
            <a:avLst/>
          </a:prstGeom>
        </p:spPr>
        <p:txBody>
          <a:bodyPr wrap="square">
            <a:spAutoFit/>
          </a:bodyPr>
          <a:lstStyle/>
          <a:p>
            <a:pPr lvl="0" algn="just">
              <a:defRPr/>
            </a:pPr>
            <a:r>
              <a:rPr lang="en-US" sz="2800" b="1" dirty="0" err="1">
                <a:solidFill>
                  <a:srgbClr val="0070C0"/>
                </a:solidFill>
                <a:latin typeface="Arial"/>
                <a:ea typeface="Times New Roman" panose="02020603050405020304" pitchFamily="18" charset="0"/>
                <a:cs typeface="Arial" panose="020B0604020202020204" pitchFamily="34" charset="0"/>
              </a:rPr>
              <a:t>Cũng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như</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ném</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ngang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ném</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xiên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cũng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được</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phân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tích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thành</a:t>
            </a:r>
            <a:r>
              <a:rPr lang="en-US" sz="2800" b="1" dirty="0">
                <a:solidFill>
                  <a:srgbClr val="0070C0"/>
                </a:solidFill>
                <a:latin typeface="Arial"/>
                <a:ea typeface="Times New Roman" panose="02020603050405020304" pitchFamily="18" charset="0"/>
                <a:cs typeface="Arial" panose="020B0604020202020204" pitchFamily="34" charset="0"/>
              </a:rPr>
              <a:t> 2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thành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phần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thành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phần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theo</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phương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thẳng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đứng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và</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thành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phần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theo</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phương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nằm</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ngang</a:t>
            </a:r>
            <a:r>
              <a:rPr lang="en-US" sz="2800" b="1" dirty="0">
                <a:solidFill>
                  <a:srgbClr val="0070C0"/>
                </a:solidFill>
                <a:latin typeface="Arial"/>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sp>
        <p:nvSpPr>
          <p:cNvPr id="14" name="Line 6" descr="n100 Fb Thu Huong Pham"/>
          <p:cNvSpPr>
            <a:spLocks noChangeShapeType="1"/>
          </p:cNvSpPr>
          <p:nvPr/>
        </p:nvSpPr>
        <p:spPr bwMode="auto">
          <a:xfrm>
            <a:off x="5655849" y="5313618"/>
            <a:ext cx="6324600" cy="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7" descr="n100 Fb Thu Huong Pham"/>
          <p:cNvSpPr>
            <a:spLocks noChangeShapeType="1"/>
          </p:cNvSpPr>
          <p:nvPr/>
        </p:nvSpPr>
        <p:spPr bwMode="auto">
          <a:xfrm flipV="1">
            <a:off x="6189249" y="1656018"/>
            <a:ext cx="0" cy="44196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2" descr="n100 Fb Thu Huong Pham"/>
          <p:cNvSpPr>
            <a:spLocks/>
          </p:cNvSpPr>
          <p:nvPr/>
        </p:nvSpPr>
        <p:spPr bwMode="auto">
          <a:xfrm>
            <a:off x="6189249" y="2875218"/>
            <a:ext cx="4267200" cy="2438400"/>
          </a:xfrm>
          <a:custGeom>
            <a:avLst/>
            <a:gdLst>
              <a:gd name="T0" fmla="*/ 0 w 2688"/>
              <a:gd name="T1" fmla="*/ 1536 h 1536"/>
              <a:gd name="T2" fmla="*/ 1344 w 2688"/>
              <a:gd name="T3" fmla="*/ 0 h 1536"/>
              <a:gd name="T4" fmla="*/ 2688 w 2688"/>
              <a:gd name="T5" fmla="*/ 1536 h 1536"/>
            </a:gdLst>
            <a:ahLst/>
            <a:cxnLst>
              <a:cxn ang="0">
                <a:pos x="T0" y="T1"/>
              </a:cxn>
              <a:cxn ang="0">
                <a:pos x="T2" y="T3"/>
              </a:cxn>
              <a:cxn ang="0">
                <a:pos x="T4" y="T5"/>
              </a:cxn>
            </a:cxnLst>
            <a:rect l="0" t="0" r="r" b="b"/>
            <a:pathLst>
              <a:path w="2688" h="1536">
                <a:moveTo>
                  <a:pt x="0" y="1536"/>
                </a:moveTo>
                <a:cubicBezTo>
                  <a:pt x="448" y="768"/>
                  <a:pt x="896" y="0"/>
                  <a:pt x="1344" y="0"/>
                </a:cubicBezTo>
                <a:cubicBezTo>
                  <a:pt x="1792" y="0"/>
                  <a:pt x="2240" y="768"/>
                  <a:pt x="2688" y="1536"/>
                </a:cubicBezTo>
              </a:path>
            </a:pathLst>
          </a:custGeom>
          <a:noFill/>
          <a:ln w="34925">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3" descr="n100 Fb Thu Huong Pham"/>
          <p:cNvSpPr>
            <a:spLocks noChangeShapeType="1"/>
          </p:cNvSpPr>
          <p:nvPr/>
        </p:nvSpPr>
        <p:spPr bwMode="auto">
          <a:xfrm flipV="1">
            <a:off x="6174962" y="4013456"/>
            <a:ext cx="822325" cy="1279525"/>
          </a:xfrm>
          <a:prstGeom prst="line">
            <a:avLst/>
          </a:prstGeom>
          <a:noFill/>
          <a:ln w="5397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4" descr="n100 Fb Thu Huong Pham"/>
          <p:cNvSpPr>
            <a:spLocks noChangeShapeType="1"/>
          </p:cNvSpPr>
          <p:nvPr/>
        </p:nvSpPr>
        <p:spPr bwMode="auto">
          <a:xfrm>
            <a:off x="6998874" y="4042031"/>
            <a:ext cx="0" cy="12795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5" descr="n100 Fb Thu Huong Pham"/>
          <p:cNvSpPr>
            <a:spLocks noChangeShapeType="1"/>
          </p:cNvSpPr>
          <p:nvPr/>
        </p:nvSpPr>
        <p:spPr bwMode="auto">
          <a:xfrm flipH="1">
            <a:off x="6222587" y="4056319"/>
            <a:ext cx="577850" cy="63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6" descr="n100 Fb Thu Huong Pham"/>
          <p:cNvSpPr>
            <a:spLocks noChangeShapeType="1"/>
          </p:cNvSpPr>
          <p:nvPr/>
        </p:nvSpPr>
        <p:spPr bwMode="auto">
          <a:xfrm>
            <a:off x="6205124" y="5313619"/>
            <a:ext cx="822325" cy="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7" descr="n100 Fb Thu Huong Pham"/>
          <p:cNvSpPr>
            <a:spLocks noChangeShapeType="1"/>
          </p:cNvSpPr>
          <p:nvPr/>
        </p:nvSpPr>
        <p:spPr bwMode="auto">
          <a:xfrm>
            <a:off x="6194012" y="4034094"/>
            <a:ext cx="0" cy="1279525"/>
          </a:xfrm>
          <a:prstGeom prst="line">
            <a:avLst/>
          </a:prstGeom>
          <a:noFill/>
          <a:ln w="38100">
            <a:solidFill>
              <a:srgbClr val="FF00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 Box 55" descr="n100 Fb Thu Huong Pham"/>
          <p:cNvSpPr txBox="1">
            <a:spLocks noChangeArrowheads="1"/>
          </p:cNvSpPr>
          <p:nvPr/>
        </p:nvSpPr>
        <p:spPr bwMode="auto">
          <a:xfrm>
            <a:off x="5663786" y="5191380"/>
            <a:ext cx="47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002060"/>
                </a:solidFill>
                <a:latin typeface="+mj-lt"/>
              </a:rPr>
              <a:t>o</a:t>
            </a:r>
          </a:p>
        </p:txBody>
      </p:sp>
      <p:sp>
        <p:nvSpPr>
          <p:cNvPr id="44" name="Text Box 56" descr="n100 Fb Thu Huong Pham"/>
          <p:cNvSpPr txBox="1">
            <a:spLocks noChangeArrowheads="1"/>
          </p:cNvSpPr>
          <p:nvPr/>
        </p:nvSpPr>
        <p:spPr bwMode="auto">
          <a:xfrm>
            <a:off x="11665742" y="5239007"/>
            <a:ext cx="43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a:solidFill>
                  <a:srgbClr val="002060"/>
                </a:solidFill>
                <a:latin typeface="+mj-lt"/>
              </a:rPr>
              <a:t>x</a:t>
            </a:r>
          </a:p>
        </p:txBody>
      </p:sp>
      <p:sp>
        <p:nvSpPr>
          <p:cNvPr id="45" name="Text Box 57" descr="n100 Fb Thu Huong Pham"/>
          <p:cNvSpPr txBox="1">
            <a:spLocks noChangeArrowheads="1"/>
          </p:cNvSpPr>
          <p:nvPr/>
        </p:nvSpPr>
        <p:spPr bwMode="auto">
          <a:xfrm>
            <a:off x="5598700" y="1380494"/>
            <a:ext cx="43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dirty="0">
                <a:solidFill>
                  <a:srgbClr val="002060"/>
                </a:solidFill>
                <a:latin typeface="+mj-lt"/>
              </a:rPr>
              <a:t>y</a:t>
            </a:r>
          </a:p>
        </p:txBody>
      </p:sp>
      <p:sp>
        <p:nvSpPr>
          <p:cNvPr id="46" name="Text Box 57" descr="n100 Fb Thu Huong Pham"/>
          <p:cNvSpPr txBox="1">
            <a:spLocks noChangeArrowheads="1"/>
          </p:cNvSpPr>
          <p:nvPr/>
        </p:nvSpPr>
        <p:spPr bwMode="auto">
          <a:xfrm>
            <a:off x="8196146" y="2239290"/>
            <a:ext cx="4002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b="1" dirty="0">
                <a:solidFill>
                  <a:srgbClr val="002060"/>
                </a:solidFill>
                <a:latin typeface="+mj-lt"/>
              </a:rPr>
              <a:t>I</a:t>
            </a:r>
          </a:p>
        </p:txBody>
      </p:sp>
      <p:cxnSp>
        <p:nvCxnSpPr>
          <p:cNvPr id="6" name="Straight Connector 5" descr="n100 Fb Thu Huong Pham"/>
          <p:cNvCxnSpPr>
            <a:stCxn id="16" idx="1"/>
          </p:cNvCxnSpPr>
          <p:nvPr/>
        </p:nvCxnSpPr>
        <p:spPr>
          <a:xfrm>
            <a:off x="8322849" y="2875218"/>
            <a:ext cx="7937" cy="245427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7" name="Text Box 57" descr="n100 Fb Thu Huong Pham"/>
          <p:cNvSpPr txBox="1">
            <a:spLocks noChangeArrowheads="1"/>
          </p:cNvSpPr>
          <p:nvPr/>
        </p:nvSpPr>
        <p:spPr bwMode="auto">
          <a:xfrm>
            <a:off x="8137462" y="5367732"/>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rgbClr val="002060"/>
                </a:solidFill>
                <a:latin typeface="+mj-lt"/>
              </a:rPr>
              <a:t>K</a:t>
            </a:r>
          </a:p>
        </p:txBody>
      </p:sp>
      <mc:AlternateContent xmlns:mc="http://schemas.openxmlformats.org/markup-compatibility/2006" xmlns:a14="http://schemas.microsoft.com/office/drawing/2010/main">
        <mc:Choice Requires="a14">
          <p:sp>
            <p:nvSpPr>
              <p:cNvPr id="7" name="TextBox 6" descr="n100 Fb Thu Huong Pham"/>
              <p:cNvSpPr txBox="1"/>
              <p:nvPr/>
            </p:nvSpPr>
            <p:spPr>
              <a:xfrm>
                <a:off x="5419324" y="3664092"/>
                <a:ext cx="719299" cy="531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D60093"/>
                              </a:solidFill>
                              <a:latin typeface="Cambria Math" panose="02040503050406030204" pitchFamily="18" charset="0"/>
                            </a:rPr>
                          </m:ctrlPr>
                        </m:sSubPr>
                        <m:e>
                          <m:acc>
                            <m:accPr>
                              <m:chr m:val="⃗"/>
                              <m:ctrlPr>
                                <a:rPr lang="en-US" sz="3200" i="1" smtClean="0">
                                  <a:solidFill>
                                    <a:srgbClr val="D60093"/>
                                  </a:solidFill>
                                  <a:latin typeface="Cambria Math" panose="02040503050406030204" pitchFamily="18" charset="0"/>
                                </a:rPr>
                              </m:ctrlPr>
                            </m:accPr>
                            <m:e>
                              <m:r>
                                <a:rPr lang="en-US" sz="3200" b="0" i="1" smtClean="0">
                                  <a:solidFill>
                                    <a:srgbClr val="D60093"/>
                                  </a:solidFill>
                                  <a:latin typeface="Cambria Math" panose="02040503050406030204" pitchFamily="18" charset="0"/>
                                </a:rPr>
                                <m:t>𝑣</m:t>
                              </m:r>
                            </m:e>
                          </m:acc>
                        </m:e>
                        <m:sub>
                          <m:r>
                            <a:rPr lang="en-US" sz="3200" b="0" i="1" smtClean="0">
                              <a:solidFill>
                                <a:srgbClr val="D60093"/>
                              </a:solidFill>
                              <a:latin typeface="Cambria Math" panose="02040503050406030204" pitchFamily="18" charset="0"/>
                            </a:rPr>
                            <m:t>0</m:t>
                          </m:r>
                          <m:r>
                            <a:rPr lang="en-US" sz="3200" b="0" i="1" smtClean="0">
                              <a:solidFill>
                                <a:srgbClr val="D60093"/>
                              </a:solidFill>
                              <a:latin typeface="Cambria Math" panose="02040503050406030204" pitchFamily="18" charset="0"/>
                            </a:rPr>
                            <m:t>𝑦</m:t>
                          </m:r>
                        </m:sub>
                      </m:sSub>
                    </m:oMath>
                  </m:oMathPara>
                </a14:m>
                <a:endParaRPr lang="en-US" sz="3200" dirty="0"/>
              </a:p>
            </p:txBody>
          </p:sp>
        </mc:Choice>
        <mc:Fallback xmlns="">
          <p:sp>
            <p:nvSpPr>
              <p:cNvPr id="7" name="TextBox 6" descr="n100 Fb Thu Huong Pham"/>
              <p:cNvSpPr txBox="1">
                <a:spLocks noRot="1" noChangeAspect="1" noMove="1" noResize="1" noEditPoints="1" noAdjustHandles="1" noChangeArrowheads="1" noChangeShapeType="1" noTextEdit="1"/>
              </p:cNvSpPr>
              <p:nvPr/>
            </p:nvSpPr>
            <p:spPr>
              <a:xfrm>
                <a:off x="5419324" y="3664092"/>
                <a:ext cx="719299" cy="531299"/>
              </a:xfrm>
              <a:prstGeom prst="rect">
                <a:avLst/>
              </a:prstGeom>
              <a:blipFill>
                <a:blip r:embed="rId2"/>
                <a:stretch>
                  <a:fillRect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descr="n100 Fb Thu Huong Pham"/>
              <p:cNvSpPr txBox="1"/>
              <p:nvPr/>
            </p:nvSpPr>
            <p:spPr>
              <a:xfrm>
                <a:off x="6807785" y="5402324"/>
                <a:ext cx="70718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D60093"/>
                              </a:solidFill>
                              <a:latin typeface="Cambria Math" panose="02040503050406030204" pitchFamily="18" charset="0"/>
                            </a:rPr>
                          </m:ctrlPr>
                        </m:sSubPr>
                        <m:e>
                          <m:acc>
                            <m:accPr>
                              <m:chr m:val="⃗"/>
                              <m:ctrlPr>
                                <a:rPr lang="en-US" sz="3200" i="1" smtClean="0">
                                  <a:solidFill>
                                    <a:srgbClr val="D60093"/>
                                  </a:solidFill>
                                  <a:latin typeface="Cambria Math" panose="02040503050406030204" pitchFamily="18" charset="0"/>
                                </a:rPr>
                              </m:ctrlPr>
                            </m:accPr>
                            <m:e>
                              <m:r>
                                <a:rPr lang="en-US" sz="3200" b="0" i="1" smtClean="0">
                                  <a:solidFill>
                                    <a:srgbClr val="D60093"/>
                                  </a:solidFill>
                                  <a:latin typeface="Cambria Math" panose="02040503050406030204" pitchFamily="18" charset="0"/>
                                </a:rPr>
                                <m:t>𝑣</m:t>
                              </m:r>
                            </m:e>
                          </m:acc>
                        </m:e>
                        <m:sub>
                          <m:r>
                            <a:rPr lang="en-US" sz="3200" b="0" i="1" smtClean="0">
                              <a:solidFill>
                                <a:srgbClr val="D60093"/>
                              </a:solidFill>
                              <a:latin typeface="Cambria Math" panose="02040503050406030204" pitchFamily="18" charset="0"/>
                            </a:rPr>
                            <m:t>0</m:t>
                          </m:r>
                          <m:r>
                            <a:rPr lang="en-US" sz="3200" b="0" i="1" smtClean="0">
                              <a:solidFill>
                                <a:srgbClr val="D60093"/>
                              </a:solidFill>
                              <a:latin typeface="Cambria Math" panose="02040503050406030204" pitchFamily="18" charset="0"/>
                            </a:rPr>
                            <m:t>𝑥</m:t>
                          </m:r>
                        </m:sub>
                      </m:sSub>
                    </m:oMath>
                  </m:oMathPara>
                </a14:m>
                <a:endParaRPr lang="en-US" sz="3200" dirty="0"/>
              </a:p>
            </p:txBody>
          </p:sp>
        </mc:Choice>
        <mc:Fallback xmlns="">
          <p:sp>
            <p:nvSpPr>
              <p:cNvPr id="51" name="TextBox 50" descr="n100 Fb Thu Huong Pham"/>
              <p:cNvSpPr txBox="1">
                <a:spLocks noRot="1" noChangeAspect="1" noMove="1" noResize="1" noEditPoints="1" noAdjustHandles="1" noChangeArrowheads="1" noChangeShapeType="1" noTextEdit="1"/>
              </p:cNvSpPr>
              <p:nvPr/>
            </p:nvSpPr>
            <p:spPr>
              <a:xfrm>
                <a:off x="6807785" y="5402324"/>
                <a:ext cx="707181"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descr="n100 Fb Thu Huong Pham"/>
              <p:cNvSpPr txBox="1"/>
              <p:nvPr/>
            </p:nvSpPr>
            <p:spPr>
              <a:xfrm>
                <a:off x="6620912" y="3493076"/>
                <a:ext cx="59157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solidFill>
                                <a:srgbClr val="7030A0"/>
                              </a:solidFill>
                              <a:latin typeface="Cambria Math" panose="02040503050406030204" pitchFamily="18" charset="0"/>
                            </a:rPr>
                          </m:ctrlPr>
                        </m:accPr>
                        <m:e>
                          <m:r>
                            <a:rPr lang="en-US" sz="3200" b="1" i="1" smtClean="0">
                              <a:solidFill>
                                <a:srgbClr val="7030A0"/>
                              </a:solidFill>
                              <a:latin typeface="Cambria Math" panose="02040503050406030204" pitchFamily="18" charset="0"/>
                            </a:rPr>
                            <m:t>𝒗</m:t>
                          </m:r>
                        </m:e>
                      </m:acc>
                    </m:oMath>
                  </m:oMathPara>
                </a14:m>
                <a:endParaRPr lang="en-US" sz="3200" dirty="0"/>
              </a:p>
            </p:txBody>
          </p:sp>
        </mc:Choice>
        <mc:Fallback xmlns="">
          <p:sp>
            <p:nvSpPr>
              <p:cNvPr id="52" name="TextBox 51" descr="n100 Fb Thu Huong Pham"/>
              <p:cNvSpPr txBox="1">
                <a:spLocks noRot="1" noChangeAspect="1" noMove="1" noResize="1" noEditPoints="1" noAdjustHandles="1" noChangeArrowheads="1" noChangeShapeType="1" noTextEdit="1"/>
              </p:cNvSpPr>
              <p:nvPr/>
            </p:nvSpPr>
            <p:spPr>
              <a:xfrm>
                <a:off x="6620912" y="3493076"/>
                <a:ext cx="591573" cy="492443"/>
              </a:xfrm>
              <a:prstGeom prst="rect">
                <a:avLst/>
              </a:prstGeom>
              <a:blipFill>
                <a:blip r:embed="rId4"/>
                <a:stretch>
                  <a:fillRect/>
                </a:stretch>
              </a:blipFill>
            </p:spPr>
            <p:txBody>
              <a:bodyPr/>
              <a:lstStyle/>
              <a:p>
                <a:r>
                  <a:rPr lang="en-US">
                    <a:noFill/>
                  </a:rPr>
                  <a:t> </a:t>
                </a:r>
              </a:p>
            </p:txBody>
          </p:sp>
        </mc:Fallback>
      </mc:AlternateContent>
      <p:sp>
        <p:nvSpPr>
          <p:cNvPr id="8" name="Arc 7" descr="n100 Fb Thu Huong Pham"/>
          <p:cNvSpPr/>
          <p:nvPr/>
        </p:nvSpPr>
        <p:spPr>
          <a:xfrm rot="1665264">
            <a:off x="5998549" y="4848043"/>
            <a:ext cx="640080" cy="640080"/>
          </a:xfrm>
          <a:prstGeom prst="arc">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descr="n100 Fb Thu Huong Pham"/>
              <p:cNvSpPr txBox="1"/>
              <p:nvPr/>
            </p:nvSpPr>
            <p:spPr>
              <a:xfrm>
                <a:off x="6534434" y="4653218"/>
                <a:ext cx="59157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B050"/>
                          </a:solidFill>
                          <a:latin typeface="Cambria Math" panose="02040503050406030204" pitchFamily="18" charset="0"/>
                          <a:ea typeface="Cambria Math" panose="02040503050406030204" pitchFamily="18" charset="0"/>
                        </a:rPr>
                        <m:t>𝛼</m:t>
                      </m:r>
                    </m:oMath>
                  </m:oMathPara>
                </a14:m>
                <a:endParaRPr lang="en-US" sz="3200" dirty="0">
                  <a:solidFill>
                    <a:srgbClr val="00B050"/>
                  </a:solidFill>
                </a:endParaRPr>
              </a:p>
            </p:txBody>
          </p:sp>
        </mc:Choice>
        <mc:Fallback xmlns="">
          <p:sp>
            <p:nvSpPr>
              <p:cNvPr id="53" name="TextBox 52" descr="n100 Fb Thu Huong Pham"/>
              <p:cNvSpPr txBox="1">
                <a:spLocks noRot="1" noChangeAspect="1" noMove="1" noResize="1" noEditPoints="1" noAdjustHandles="1" noChangeArrowheads="1" noChangeShapeType="1" noTextEdit="1"/>
              </p:cNvSpPr>
              <p:nvPr/>
            </p:nvSpPr>
            <p:spPr>
              <a:xfrm>
                <a:off x="6534434" y="4653218"/>
                <a:ext cx="591573" cy="492443"/>
              </a:xfrm>
              <a:prstGeom prst="rect">
                <a:avLst/>
              </a:prstGeom>
              <a:blipFill>
                <a:blip r:embed="rId5"/>
                <a:stretch>
                  <a:fillRect/>
                </a:stretch>
              </a:blipFill>
            </p:spPr>
            <p:txBody>
              <a:bodyPr/>
              <a:lstStyle/>
              <a:p>
                <a:r>
                  <a:rPr lang="en-US">
                    <a:noFill/>
                  </a:rPr>
                  <a:t> </a:t>
                </a:r>
              </a:p>
            </p:txBody>
          </p:sp>
        </mc:Fallback>
      </mc:AlternateContent>
      <p:sp>
        <p:nvSpPr>
          <p:cNvPr id="54" name="Text Box 57" descr="n100 Fb Thu Huong Pham"/>
          <p:cNvSpPr txBox="1">
            <a:spLocks noChangeArrowheads="1"/>
          </p:cNvSpPr>
          <p:nvPr/>
        </p:nvSpPr>
        <p:spPr bwMode="auto">
          <a:xfrm>
            <a:off x="10300840" y="5367732"/>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rgbClr val="002060"/>
                </a:solidFill>
                <a:latin typeface="+mj-lt"/>
              </a:rPr>
              <a:t>N</a:t>
            </a:r>
          </a:p>
        </p:txBody>
      </p:sp>
    </p:spTree>
    <p:extLst>
      <p:ext uri="{BB962C8B-B14F-4D97-AF65-F5344CB8AC3E}">
        <p14:creationId xmlns:p14="http://schemas.microsoft.com/office/powerpoint/2010/main" val="247620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39219" y="0"/>
            <a:ext cx="1757543" cy="6858000"/>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sp>
        <p:nvSpPr>
          <p:cNvPr id="6" name="Rectangle 5" descr="n100 Fb Thu Huong Pham"/>
          <p:cNvSpPr/>
          <p:nvPr/>
        </p:nvSpPr>
        <p:spPr>
          <a:xfrm>
            <a:off x="1796762" y="5734650"/>
            <a:ext cx="10346791" cy="954107"/>
          </a:xfrm>
          <a:prstGeom prst="rect">
            <a:avLst/>
          </a:prstGeom>
        </p:spPr>
        <p:txBody>
          <a:bodyPr wrap="square">
            <a:spAutoFit/>
          </a:bodyPr>
          <a:lstStyle/>
          <a:p>
            <a:pPr lvl="0" algn="just">
              <a:defRPr/>
            </a:pPr>
            <a:r>
              <a:rPr lang="en-US" sz="2800" b="1" dirty="0" err="1">
                <a:solidFill>
                  <a:srgbClr val="FF0000"/>
                </a:solidFill>
                <a:ea typeface="Times New Roman" panose="02020603050405020304" pitchFamily="18" charset="0"/>
                <a:cs typeface="Arial" panose="020B0604020202020204" pitchFamily="34" charset="0"/>
              </a:rPr>
              <a:t>Câu</a:t>
            </a:r>
            <a:r>
              <a:rPr lang="en-US" sz="2800" b="1" dirty="0">
                <a:solidFill>
                  <a:srgbClr val="FF0000"/>
                </a:solidFill>
                <a:ea typeface="Times New Roman" panose="02020603050405020304" pitchFamily="18" charset="0"/>
                <a:cs typeface="Arial" panose="020B0604020202020204" pitchFamily="34" charset="0"/>
              </a:rPr>
              <a:t> 2. </a:t>
            </a:r>
            <a:r>
              <a:rPr lang="en-US" sz="2800" b="1" dirty="0" err="1">
                <a:solidFill>
                  <a:srgbClr val="0070C0"/>
                </a:solidFill>
                <a:ea typeface="Times New Roman" panose="02020603050405020304" pitchFamily="18" charset="0"/>
                <a:cs typeface="Arial" panose="020B0604020202020204" pitchFamily="34" charset="0"/>
              </a:rPr>
              <a:t>Thiết</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lập</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công</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thức</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xác</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định</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tầm</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cao</a:t>
            </a:r>
            <a:r>
              <a:rPr lang="en-US" sz="2800" b="1" dirty="0">
                <a:solidFill>
                  <a:srgbClr val="0070C0"/>
                </a:solidFill>
                <a:ea typeface="Times New Roman" panose="02020603050405020304" pitchFamily="18" charset="0"/>
                <a:cs typeface="Arial" panose="020B0604020202020204" pitchFamily="34" charset="0"/>
              </a:rPr>
              <a:t> (H), </a:t>
            </a:r>
            <a:r>
              <a:rPr lang="en-US" sz="2800" b="1" dirty="0" err="1">
                <a:solidFill>
                  <a:srgbClr val="0070C0"/>
                </a:solidFill>
                <a:ea typeface="Times New Roman" panose="02020603050405020304" pitchFamily="18" charset="0"/>
                <a:cs typeface="Arial" panose="020B0604020202020204" pitchFamily="34" charset="0"/>
              </a:rPr>
              <a:t>tầm</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xa</a:t>
            </a:r>
            <a:r>
              <a:rPr lang="en-US" sz="2800" b="1" dirty="0">
                <a:solidFill>
                  <a:srgbClr val="0070C0"/>
                </a:solidFill>
                <a:ea typeface="Times New Roman" panose="02020603050405020304" pitchFamily="18" charset="0"/>
                <a:cs typeface="Arial" panose="020B0604020202020204" pitchFamily="34" charset="0"/>
              </a:rPr>
              <a:t> (L) </a:t>
            </a:r>
            <a:r>
              <a:rPr lang="en-US" sz="2800" b="1" dirty="0" err="1">
                <a:solidFill>
                  <a:srgbClr val="0070C0"/>
                </a:solidFill>
                <a:ea typeface="Times New Roman" panose="02020603050405020304" pitchFamily="18" charset="0"/>
                <a:cs typeface="Arial" panose="020B0604020202020204" pitchFamily="34" charset="0"/>
              </a:rPr>
              <a:t>của</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chuyển</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động</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ném</a:t>
            </a:r>
            <a:r>
              <a:rPr lang="en-US" sz="2800" b="1" dirty="0">
                <a:solidFill>
                  <a:srgbClr val="0070C0"/>
                </a:solidFill>
                <a:ea typeface="Times New Roman" panose="02020603050405020304" pitchFamily="18" charset="0"/>
                <a:cs typeface="Arial" panose="020B0604020202020204" pitchFamily="34" charset="0"/>
              </a:rPr>
              <a:t> </a:t>
            </a:r>
            <a:r>
              <a:rPr lang="en-US" sz="2800" b="1" dirty="0" err="1">
                <a:solidFill>
                  <a:srgbClr val="0070C0"/>
                </a:solidFill>
                <a:ea typeface="Times New Roman" panose="02020603050405020304" pitchFamily="18" charset="0"/>
                <a:cs typeface="Arial" panose="020B0604020202020204" pitchFamily="34" charset="0"/>
              </a:rPr>
              <a:t>xiên</a:t>
            </a:r>
            <a:r>
              <a:rPr lang="en-US" sz="2800" b="1" dirty="0">
                <a:solidFill>
                  <a:srgbClr val="0070C0"/>
                </a:solidFill>
                <a:ea typeface="Times New Roman" panose="02020603050405020304" pitchFamily="18" charset="0"/>
                <a:cs typeface="Arial" panose="020B0604020202020204" pitchFamily="34" charset="0"/>
              </a:rPr>
              <a:t>.</a:t>
            </a:r>
            <a:endParaRPr kumimoji="0" lang="vi-VN"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pic>
        <p:nvPicPr>
          <p:cNvPr id="3" name="Picture 2" descr="n100 Fb Thu Huong Pha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287" y="45368"/>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n100 Fb Thu Huong Pham"/>
          <p:cNvSpPr txBox="1"/>
          <p:nvPr/>
        </p:nvSpPr>
        <p:spPr>
          <a:xfrm>
            <a:off x="90287" y="2163595"/>
            <a:ext cx="152902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8C6D">
                    <a:lumMod val="20000"/>
                    <a:lumOff val="80000"/>
                  </a:srgbClr>
                </a:solidFill>
                <a:effectLst/>
                <a:uLnTx/>
                <a:uFillTx/>
                <a:latin typeface="Algerian" panose="04020705040A02060702" pitchFamily="82" charset="0"/>
                <a:ea typeface="+mn-ea"/>
                <a:cs typeface="+mn-cs"/>
              </a:rPr>
              <a:t>PHIẾU HỌC TẬP SỐ 4</a:t>
            </a:r>
          </a:p>
        </p:txBody>
      </p:sp>
      <p:pic>
        <p:nvPicPr>
          <p:cNvPr id="13" name="Picture 6"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3" y="5425062"/>
            <a:ext cx="1687617" cy="13810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100 Fb Thu Huong Pham">
            <a:extLst>
              <a:ext uri="{FF2B5EF4-FFF2-40B4-BE49-F238E27FC236}">
                <a16:creationId xmlns:a16="http://schemas.microsoft.com/office/drawing/2014/main" id="{DE2CD023-EA3F-B2F6-CDE0-69F07E446670}"/>
              </a:ext>
            </a:extLst>
          </p:cNvPr>
          <p:cNvPicPr>
            <a:picLocks noChangeAspect="1"/>
          </p:cNvPicPr>
          <p:nvPr/>
        </p:nvPicPr>
        <p:blipFill>
          <a:blip r:embed="rId4"/>
          <a:stretch>
            <a:fillRect/>
          </a:stretch>
        </p:blipFill>
        <p:spPr>
          <a:xfrm>
            <a:off x="1847830" y="0"/>
            <a:ext cx="5458572" cy="3193143"/>
          </a:xfrm>
          <a:prstGeom prst="rect">
            <a:avLst/>
          </a:prstGeom>
          <a:ln>
            <a:noFill/>
          </a:ln>
          <a:effectLst>
            <a:softEdge rad="112500"/>
          </a:effectLst>
        </p:spPr>
      </p:pic>
      <p:sp>
        <p:nvSpPr>
          <p:cNvPr id="14" name="Rectangle 13" descr="n100 Fb Thu Huong Pham"/>
          <p:cNvSpPr/>
          <p:nvPr/>
        </p:nvSpPr>
        <p:spPr>
          <a:xfrm>
            <a:off x="1796762" y="3340512"/>
            <a:ext cx="10376092"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Times New Roman" panose="02020603050405020304" pitchFamily="18" charset="0"/>
                <a:cs typeface="Arial" panose="020B0604020202020204" pitchFamily="34" charset="0"/>
              </a:rPr>
              <a:t>Câu</a:t>
            </a:r>
            <a:r>
              <a:rPr kumimoji="0" lang="en-US" sz="2800" b="1" i="0" u="none" strike="noStrike" kern="1200" cap="none" spc="0" normalizeH="0" noProof="0" dirty="0">
                <a:ln>
                  <a:noFill/>
                </a:ln>
                <a:solidFill>
                  <a:srgbClr val="FF0000"/>
                </a:solidFill>
                <a:effectLst/>
                <a:uLnTx/>
                <a:uFillTx/>
                <a:latin typeface="Arial"/>
                <a:ea typeface="Times New Roman" panose="02020603050405020304" pitchFamily="18" charset="0"/>
                <a:cs typeface="Arial" panose="020B0604020202020204" pitchFamily="34" charset="0"/>
              </a:rPr>
              <a:t> 1: </a:t>
            </a:r>
            <a:r>
              <a:rPr kumimoji="0" lang="en-US" sz="28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Nếu</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bỏ</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qua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sức</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cản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không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khí</a:t>
            </a:r>
            <a:r>
              <a:rPr lang="en-US" sz="2800" b="1" dirty="0">
                <a:solidFill>
                  <a:srgbClr val="0070C0"/>
                </a:solidFill>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thành</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phần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theo</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phương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thẳng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đứng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và</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thành</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phần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theo</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phương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ngang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thuộc</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loại</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chuyển</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động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nào</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Viết</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các</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phương</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trình</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gia</a:t>
            </a:r>
            <a:r>
              <a:rPr kumimoji="0" lang="en-US" sz="2800" b="1" i="0" u="none" strike="noStrike" kern="1200" cap="none" spc="0" normalizeH="0" noProof="0" dirty="0">
                <a:ln>
                  <a:noFill/>
                </a:ln>
                <a:solidFill>
                  <a:srgbClr val="0070C0"/>
                </a:solidFill>
                <a:effectLst/>
                <a:uLnTx/>
                <a:uFillTx/>
                <a:latin typeface="Arial"/>
                <a:ea typeface="Times New Roman" panose="02020603050405020304" pitchFamily="18" charset="0"/>
                <a:cs typeface="Arial" panose="020B0604020202020204" pitchFamily="34" charset="0"/>
              </a:rPr>
              <a:t> </a:t>
            </a:r>
            <a:r>
              <a:rPr kumimoji="0" lang="en-US" sz="28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Arial" panose="020B0604020202020204" pitchFamily="34" charset="0"/>
              </a:rPr>
              <a:t>tốc</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vận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tốc</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phương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trình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của</a:t>
            </a:r>
            <a:r>
              <a:rPr lang="en-US" sz="2800" b="1" dirty="0">
                <a:solidFill>
                  <a:srgbClr val="0070C0"/>
                </a:solidFill>
                <a:latin typeface="Arial"/>
                <a:ea typeface="Times New Roman" panose="02020603050405020304" pitchFamily="18" charset="0"/>
                <a:cs typeface="Arial" panose="020B0604020202020204" pitchFamily="34" charset="0"/>
              </a:rPr>
              <a:t> 2 </a:t>
            </a:r>
            <a:r>
              <a:rPr lang="en-US" sz="2800" b="1" dirty="0" err="1">
                <a:solidFill>
                  <a:srgbClr val="0070C0"/>
                </a:solidFill>
                <a:latin typeface="Arial"/>
                <a:ea typeface="Times New Roman" panose="02020603050405020304" pitchFamily="18" charset="0"/>
                <a:cs typeface="Arial" panose="020B0604020202020204" pitchFamily="34" charset="0"/>
              </a:rPr>
              <a:t>chuyển</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động</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thành</a:t>
            </a:r>
            <a:r>
              <a:rPr lang="en-US" sz="2800" b="1" dirty="0">
                <a:solidFill>
                  <a:srgbClr val="0070C0"/>
                </a:solidFill>
                <a:latin typeface="Arial"/>
                <a:ea typeface="Times New Roman" panose="02020603050405020304" pitchFamily="18" charset="0"/>
                <a:cs typeface="Arial" panose="020B0604020202020204" pitchFamily="34" charset="0"/>
              </a:rPr>
              <a:t> </a:t>
            </a:r>
            <a:r>
              <a:rPr lang="en-US" sz="2800" b="1" dirty="0" err="1">
                <a:solidFill>
                  <a:srgbClr val="0070C0"/>
                </a:solidFill>
                <a:latin typeface="Arial"/>
                <a:ea typeface="Times New Roman" panose="02020603050405020304" pitchFamily="18" charset="0"/>
                <a:cs typeface="Arial" panose="020B0604020202020204" pitchFamily="34" charset="0"/>
              </a:rPr>
              <a:t>phần</a:t>
            </a:r>
            <a:r>
              <a:rPr lang="en-US" sz="2800" b="1" dirty="0">
                <a:solidFill>
                  <a:srgbClr val="0070C0"/>
                </a:solidFill>
                <a:latin typeface="Arial"/>
                <a:ea typeface="Times New Roman" panose="02020603050405020304" pitchFamily="18" charset="0"/>
                <a:cs typeface="Arial" panose="020B0604020202020204" pitchFamily="34" charset="0"/>
              </a:rPr>
              <a:t>?</a:t>
            </a:r>
            <a:endParaRPr kumimoji="0" lang="vi-VN"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Arial" panose="020B0604020202020204" pitchFamily="34" charset="0"/>
            </a:endParaRPr>
          </a:p>
        </p:txBody>
      </p:sp>
      <p:pic>
        <p:nvPicPr>
          <p:cNvPr id="2" name="Picture 1" descr="n100 Fb Thu Huong Pham"/>
          <p:cNvPicPr>
            <a:picLocks noChangeAspect="1"/>
          </p:cNvPicPr>
          <p:nvPr/>
        </p:nvPicPr>
        <p:blipFill rotWithShape="1">
          <a:blip r:embed="rId5"/>
          <a:srcRect t="6932"/>
          <a:stretch/>
        </p:blipFill>
        <p:spPr>
          <a:xfrm>
            <a:off x="7551913" y="42577"/>
            <a:ext cx="4582649" cy="3150566"/>
          </a:xfrm>
          <a:prstGeom prst="rect">
            <a:avLst/>
          </a:prstGeom>
        </p:spPr>
      </p:pic>
    </p:spTree>
    <p:extLst>
      <p:ext uri="{BB962C8B-B14F-4D97-AF65-F5344CB8AC3E}">
        <p14:creationId xmlns:p14="http://schemas.microsoft.com/office/powerpoint/2010/main" val="303102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120014" y="315917"/>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a:t>
            </a:r>
            <a:r>
              <a:rPr lang="en-US" sz="2800" b="1" kern="0" dirty="0">
                <a:solidFill>
                  <a:prstClr val="white"/>
                </a:solidFill>
                <a:latin typeface="Calibri"/>
              </a:rPr>
              <a:t>4</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10" name="Freeform 9" descr="n100 Fb Thu Huong Pham"/>
          <p:cNvSpPr/>
          <p:nvPr/>
        </p:nvSpPr>
        <p:spPr>
          <a:xfrm>
            <a:off x="669420" y="171520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a:t>
            </a:r>
          </a:p>
        </p:txBody>
      </p:sp>
      <p:sp>
        <p:nvSpPr>
          <p:cNvPr id="7" name="Rectangle 6" descr="n100 Fb Thu Huong Pham"/>
          <p:cNvSpPr/>
          <p:nvPr/>
        </p:nvSpPr>
        <p:spPr>
          <a:xfrm>
            <a:off x="2328402" y="1715202"/>
            <a:ext cx="7962226" cy="58477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phần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p>
        </p:txBody>
      </p:sp>
      <mc:AlternateContent xmlns:mc="http://schemas.openxmlformats.org/markup-compatibility/2006" xmlns:a14="http://schemas.microsoft.com/office/drawing/2010/main">
        <mc:Choice Requires="a14">
          <p:graphicFrame>
            <p:nvGraphicFramePr>
              <p:cNvPr id="11" name="Table 10" descr="n100 Fb Thu Huong Pham"/>
              <p:cNvGraphicFramePr>
                <a:graphicFrameLocks noGrp="1"/>
              </p:cNvGraphicFramePr>
              <p:nvPr>
                <p:extLst>
                  <p:ext uri="{D42A27DB-BD31-4B8C-83A1-F6EECF244321}">
                    <p14:modId xmlns:p14="http://schemas.microsoft.com/office/powerpoint/2010/main" val="2080343760"/>
                  </p:ext>
                </p:extLst>
              </p:nvPr>
            </p:nvGraphicFramePr>
            <p:xfrm>
              <a:off x="246743" y="2999702"/>
              <a:ext cx="11771084" cy="2468880"/>
            </p:xfrm>
            <a:graphic>
              <a:graphicData uri="http://schemas.openxmlformats.org/drawingml/2006/table">
                <a:tbl>
                  <a:tblPr firstRow="1" bandRow="1">
                    <a:tableStyleId>{BDBED569-4797-4DF1-A0F4-6AAB3CD982D8}</a:tableStyleId>
                  </a:tblPr>
                  <a:tblGrid>
                    <a:gridCol w="3618686">
                      <a:extLst>
                        <a:ext uri="{9D8B030D-6E8A-4147-A177-3AD203B41FA5}">
                          <a16:colId xmlns:a16="http://schemas.microsoft.com/office/drawing/2014/main" val="2166598957"/>
                        </a:ext>
                      </a:extLst>
                    </a:gridCol>
                    <a:gridCol w="1783469">
                      <a:extLst>
                        <a:ext uri="{9D8B030D-6E8A-4147-A177-3AD203B41FA5}">
                          <a16:colId xmlns:a16="http://schemas.microsoft.com/office/drawing/2014/main" val="2251878318"/>
                        </a:ext>
                      </a:extLst>
                    </a:gridCol>
                    <a:gridCol w="2374474">
                      <a:extLst>
                        <a:ext uri="{9D8B030D-6E8A-4147-A177-3AD203B41FA5}">
                          <a16:colId xmlns:a16="http://schemas.microsoft.com/office/drawing/2014/main" val="2603727404"/>
                        </a:ext>
                      </a:extLst>
                    </a:gridCol>
                    <a:gridCol w="3994455">
                      <a:extLst>
                        <a:ext uri="{9D8B030D-6E8A-4147-A177-3AD203B41FA5}">
                          <a16:colId xmlns:a16="http://schemas.microsoft.com/office/drawing/2014/main" val="2391944095"/>
                        </a:ext>
                      </a:extLst>
                    </a:gridCol>
                  </a:tblGrid>
                  <a:tr h="370840">
                    <a:tc>
                      <a:txBody>
                        <a:bodyPr/>
                        <a:lstStyle/>
                        <a:p>
                          <a:pPr algn="ctr"/>
                          <a:r>
                            <a:rPr lang="en-US" sz="2400" b="1" dirty="0" err="1">
                              <a:solidFill>
                                <a:srgbClr val="7030A0"/>
                              </a:solidFill>
                            </a:rPr>
                            <a:t>Các</a:t>
                          </a:r>
                          <a:r>
                            <a:rPr lang="en-US" sz="2400" b="1" baseline="0" dirty="0">
                              <a:solidFill>
                                <a:srgbClr val="7030A0"/>
                              </a:solidFill>
                            </a:rPr>
                            <a:t> </a:t>
                          </a:r>
                          <a:r>
                            <a:rPr lang="en-US" sz="2400" b="1" baseline="0" dirty="0" err="1">
                              <a:solidFill>
                                <a:srgbClr val="7030A0"/>
                              </a:solidFill>
                            </a:rPr>
                            <a:t>chuyển</a:t>
                          </a:r>
                          <a:r>
                            <a:rPr lang="en-US" sz="2400" b="1" baseline="0" dirty="0">
                              <a:solidFill>
                                <a:srgbClr val="7030A0"/>
                              </a:solidFill>
                            </a:rPr>
                            <a:t> </a:t>
                          </a:r>
                          <a:r>
                            <a:rPr lang="en-US" sz="2400" b="1" baseline="0" dirty="0" err="1">
                              <a:solidFill>
                                <a:srgbClr val="7030A0"/>
                              </a:solidFill>
                            </a:rPr>
                            <a:t>động</a:t>
                          </a:r>
                          <a:r>
                            <a:rPr lang="en-US" sz="2400" b="1" baseline="0" dirty="0">
                              <a:solidFill>
                                <a:srgbClr val="7030A0"/>
                              </a:solidFill>
                            </a:rPr>
                            <a:t> </a:t>
                          </a:r>
                          <a:r>
                            <a:rPr lang="en-US" sz="2400" b="1" baseline="0" dirty="0" err="1">
                              <a:solidFill>
                                <a:srgbClr val="7030A0"/>
                              </a:solidFill>
                            </a:rPr>
                            <a:t>thành</a:t>
                          </a:r>
                          <a:r>
                            <a:rPr lang="en-US" sz="2400" b="1" baseline="0" dirty="0">
                              <a:solidFill>
                                <a:srgbClr val="7030A0"/>
                              </a:solidFill>
                            </a:rPr>
                            <a:t> </a:t>
                          </a:r>
                          <a:r>
                            <a:rPr lang="en-US" sz="2400" b="1" baseline="0" dirty="0" err="1">
                              <a:solidFill>
                                <a:srgbClr val="7030A0"/>
                              </a:solidFill>
                            </a:rPr>
                            <a:t>phần</a:t>
                          </a:r>
                          <a:endParaRPr lang="en-US" sz="2400" b="1" dirty="0">
                            <a:solidFill>
                              <a:srgbClr val="7030A0"/>
                            </a:solidFill>
                          </a:endParaRPr>
                        </a:p>
                      </a:txBody>
                      <a:tcPr anchor="ctr">
                        <a:solidFill>
                          <a:schemeClr val="bg1">
                            <a:lumMod val="20000"/>
                            <a:lumOff val="80000"/>
                          </a:schemeClr>
                        </a:solidFill>
                      </a:tcPr>
                    </a:tc>
                    <a:tc>
                      <a:txBody>
                        <a:bodyPr/>
                        <a:lstStyle/>
                        <a:p>
                          <a:pPr algn="ctr"/>
                          <a:r>
                            <a:rPr lang="en-US" sz="2400" dirty="0" err="1">
                              <a:solidFill>
                                <a:srgbClr val="7030A0"/>
                              </a:solidFill>
                            </a:rPr>
                            <a:t>Gia</a:t>
                          </a:r>
                          <a:r>
                            <a:rPr lang="en-US" sz="2400" baseline="0" dirty="0">
                              <a:solidFill>
                                <a:srgbClr val="7030A0"/>
                              </a:solidFill>
                            </a:rPr>
                            <a:t> </a:t>
                          </a:r>
                          <a:r>
                            <a:rPr lang="en-US" sz="2400" baseline="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Vận</a:t>
                          </a:r>
                          <a:r>
                            <a:rPr lang="en-US" sz="2400" dirty="0">
                              <a:solidFill>
                                <a:srgbClr val="7030A0"/>
                              </a:solidFill>
                            </a:rPr>
                            <a:t> </a:t>
                          </a:r>
                          <a:r>
                            <a:rPr lang="en-US" sz="240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Phương</a:t>
                          </a:r>
                          <a:r>
                            <a:rPr lang="en-US" sz="2400" baseline="0" dirty="0">
                              <a:solidFill>
                                <a:srgbClr val="7030A0"/>
                              </a:solidFill>
                            </a:rPr>
                            <a:t> </a:t>
                          </a:r>
                          <a:r>
                            <a:rPr lang="en-US" sz="2400" baseline="0" dirty="0" err="1">
                              <a:solidFill>
                                <a:srgbClr val="7030A0"/>
                              </a:solidFill>
                            </a:rPr>
                            <a:t>trình</a:t>
                          </a:r>
                          <a:r>
                            <a:rPr lang="en-US" sz="2400" baseline="0" dirty="0">
                              <a:solidFill>
                                <a:srgbClr val="7030A0"/>
                              </a:solidFill>
                            </a:rPr>
                            <a:t> </a:t>
                          </a:r>
                          <a:r>
                            <a:rPr lang="en-US" sz="2400" baseline="0" dirty="0" err="1">
                              <a:solidFill>
                                <a:srgbClr val="7030A0"/>
                              </a:solidFill>
                            </a:rPr>
                            <a:t>chuyển</a:t>
                          </a:r>
                          <a:r>
                            <a:rPr lang="en-US" sz="2400" baseline="0" dirty="0">
                              <a:solidFill>
                                <a:srgbClr val="7030A0"/>
                              </a:solidFill>
                            </a:rPr>
                            <a:t> </a:t>
                          </a:r>
                          <a:r>
                            <a:rPr lang="en-US" sz="2400" baseline="0" dirty="0" err="1">
                              <a:solidFill>
                                <a:srgbClr val="7030A0"/>
                              </a:solidFill>
                            </a:rPr>
                            <a:t>động</a:t>
                          </a:r>
                          <a:endParaRPr lang="en-US" sz="2400" dirty="0">
                            <a:solidFill>
                              <a:srgbClr val="7030A0"/>
                            </a:solidFill>
                          </a:endParaRPr>
                        </a:p>
                      </a:txBody>
                      <a:tcPr anchor="ctr">
                        <a:solidFill>
                          <a:schemeClr val="accent6">
                            <a:lumMod val="10000"/>
                            <a:lumOff val="90000"/>
                          </a:schemeClr>
                        </a:solidFill>
                      </a:tcPr>
                    </a:tc>
                    <a:extLst>
                      <a:ext uri="{0D108BD9-81ED-4DB2-BD59-A6C34878D82A}">
                        <a16:rowId xmlns:a16="http://schemas.microsoft.com/office/drawing/2014/main" val="297965645"/>
                      </a:ext>
                    </a:extLst>
                  </a:tr>
                  <a:tr h="370840">
                    <a:tc>
                      <a:txBody>
                        <a:bodyPr/>
                        <a:lstStyle/>
                        <a:p>
                          <a:pPr algn="ctr"/>
                          <a:r>
                            <a:rPr lang="en-US" sz="2400" b="1" dirty="0">
                              <a:solidFill>
                                <a:srgbClr val="00B050"/>
                              </a:solidFill>
                            </a:rPr>
                            <a:t>Oy:</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biến</a:t>
                          </a:r>
                          <a:r>
                            <a:rPr lang="en-US" sz="2400" b="1" baseline="0" dirty="0">
                              <a:solidFill>
                                <a:srgbClr val="00B050"/>
                              </a:solidFill>
                            </a:rPr>
                            <a:t> </a:t>
                          </a:r>
                          <a:r>
                            <a:rPr lang="en-US" sz="2400" b="1" baseline="0" dirty="0" err="1">
                              <a:solidFill>
                                <a:srgbClr val="00B050"/>
                              </a:solidFill>
                            </a:rPr>
                            <a:t>đổi</a:t>
                          </a:r>
                          <a:r>
                            <a:rPr lang="en-US" sz="2400" b="1" baseline="0" dirty="0">
                              <a:solidFill>
                                <a:srgbClr val="00B050"/>
                              </a:solidFill>
                            </a:rPr>
                            <a:t> </a:t>
                          </a:r>
                          <a:r>
                            <a:rPr lang="en-US" sz="2400" b="1" baseline="0" dirty="0" err="1">
                              <a:solidFill>
                                <a:srgbClr val="00B050"/>
                              </a:solidFill>
                            </a:rPr>
                            <a:t>đều</a:t>
                          </a:r>
                          <a:endParaRPr lang="en-US" sz="2400" b="1" dirty="0">
                            <a:solidFill>
                              <a:srgbClr val="00B050"/>
                            </a:solidFill>
                          </a:endParaRPr>
                        </a:p>
                      </a:txBody>
                      <a:tcPr>
                        <a:solidFill>
                          <a:schemeClr val="bg1">
                            <a:lumMod val="20000"/>
                            <a:lumOff val="80000"/>
                          </a:schemeClr>
                        </a:solidFill>
                      </a:tcPr>
                    </a:tc>
                    <a:tc>
                      <a:txBody>
                        <a:bodyPr/>
                        <a:lstStyle/>
                        <a:p>
                          <a:pPr algn="ctr"/>
                          <a:r>
                            <a:rPr lang="en-US" sz="2800" dirty="0">
                              <a:solidFill>
                                <a:srgbClr val="FF0000"/>
                              </a:solidFill>
                            </a:rPr>
                            <a:t>a</a:t>
                          </a:r>
                          <a:r>
                            <a:rPr lang="en-US" sz="2800" baseline="-25000" dirty="0">
                              <a:solidFill>
                                <a:srgbClr val="FF0000"/>
                              </a:solidFill>
                            </a:rPr>
                            <a:t>y</a:t>
                          </a:r>
                          <a:r>
                            <a:rPr lang="en-US" sz="2800" baseline="0" dirty="0">
                              <a:solidFill>
                                <a:srgbClr val="FF0000"/>
                              </a:solidFill>
                            </a:rPr>
                            <a:t> = -g</a:t>
                          </a:r>
                          <a:endParaRPr lang="en-US" sz="2800" dirty="0">
                            <a:solidFill>
                              <a:srgbClr val="FF0000"/>
                            </a:solidFill>
                          </a:endParaRPr>
                        </a:p>
                      </a:txBody>
                      <a:tcPr anchor="ctr">
                        <a:solidFill>
                          <a:schemeClr val="accent6">
                            <a:lumMod val="10000"/>
                            <a:lumOff val="90000"/>
                          </a:schemeClr>
                        </a:solidFill>
                      </a:tcPr>
                    </a:tc>
                    <a:tc>
                      <a:txBody>
                        <a:bodyPr/>
                        <a:lstStyle/>
                        <a:p>
                          <a:pPr algn="ctr"/>
                          <a:r>
                            <a:rPr lang="en-US" sz="2800" baseline="0" dirty="0" err="1">
                              <a:solidFill>
                                <a:srgbClr val="FF0000"/>
                              </a:solidFill>
                            </a:rPr>
                            <a:t>v</a:t>
                          </a:r>
                          <a:r>
                            <a:rPr lang="en-US" sz="2800" baseline="-25000" dirty="0" err="1">
                              <a:solidFill>
                                <a:srgbClr val="FF0000"/>
                              </a:solidFill>
                            </a:rPr>
                            <a:t>y</a:t>
                          </a:r>
                          <a:r>
                            <a:rPr lang="en-US" sz="2800" baseline="0" dirty="0">
                              <a:solidFill>
                                <a:srgbClr val="FF0000"/>
                              </a:solidFill>
                            </a:rPr>
                            <a:t> = v</a:t>
                          </a:r>
                          <a:r>
                            <a:rPr lang="en-US" sz="2800" baseline="-25000" dirty="0">
                              <a:solidFill>
                                <a:srgbClr val="FF0000"/>
                              </a:solidFill>
                            </a:rPr>
                            <a:t>0</a:t>
                          </a:r>
                          <a:r>
                            <a:rPr lang="en-US" sz="2800" baseline="0" dirty="0">
                              <a:solidFill>
                                <a:srgbClr val="FF0000"/>
                              </a:solidFill>
                            </a:rPr>
                            <a:t>sin</a:t>
                          </a:r>
                          <a:r>
                            <a:rPr lang="el-GR" sz="2800" baseline="0" dirty="0">
                              <a:solidFill>
                                <a:srgbClr val="FF0000"/>
                              </a:solidFill>
                            </a:rPr>
                            <a:t>α</a:t>
                          </a:r>
                          <a:r>
                            <a:rPr lang="en-US" sz="2800" baseline="0" dirty="0">
                              <a:solidFill>
                                <a:srgbClr val="FF0000"/>
                              </a:solidFill>
                            </a:rPr>
                            <a:t>-</a:t>
                          </a:r>
                          <a:r>
                            <a:rPr lang="en-US" sz="2800" baseline="0" dirty="0" err="1">
                              <a:solidFill>
                                <a:srgbClr val="FF0000"/>
                              </a:solidFill>
                            </a:rPr>
                            <a:t>gt</a:t>
                          </a:r>
                          <a:endParaRPr lang="en-US" sz="2800" dirty="0">
                            <a:solidFill>
                              <a:srgbClr val="FF0000"/>
                            </a:solidFill>
                          </a:endParaRPr>
                        </a:p>
                      </a:txBody>
                      <a:tcPr anchor="ctr">
                        <a:solidFill>
                          <a:schemeClr val="accent6">
                            <a:lumMod val="10000"/>
                            <a:lumOff val="90000"/>
                          </a:schemeClr>
                        </a:solidFill>
                      </a:tcPr>
                    </a:tc>
                    <a:tc>
                      <a:txBody>
                        <a:bodyPr/>
                        <a:lstStyle/>
                        <a:p>
                          <a:pPr algn="ctr"/>
                          <a:r>
                            <a:rPr lang="en-US" sz="2800" dirty="0">
                              <a:solidFill>
                                <a:srgbClr val="FF0000"/>
                              </a:solidFill>
                            </a:rPr>
                            <a:t>y = v</a:t>
                          </a:r>
                          <a:r>
                            <a:rPr lang="en-US" sz="2800" baseline="-25000" dirty="0">
                              <a:solidFill>
                                <a:srgbClr val="FF0000"/>
                              </a:solidFill>
                            </a:rPr>
                            <a:t>0</a:t>
                          </a:r>
                          <a:r>
                            <a:rPr lang="en-US" sz="2800" baseline="0" dirty="0">
                              <a:solidFill>
                                <a:srgbClr val="FF0000"/>
                              </a:solidFill>
                            </a:rPr>
                            <a:t>sin</a:t>
                          </a:r>
                          <a:r>
                            <a:rPr lang="el-GR" sz="2800" baseline="0" dirty="0">
                              <a:solidFill>
                                <a:srgbClr val="FF0000"/>
                              </a:solidFill>
                            </a:rPr>
                            <a:t>α</a:t>
                          </a:r>
                          <a:r>
                            <a:rPr lang="en-US" sz="2800" baseline="0" dirty="0">
                              <a:solidFill>
                                <a:srgbClr val="FF0000"/>
                              </a:solidFill>
                            </a:rPr>
                            <a:t> -</a:t>
                          </a:r>
                          <a:r>
                            <a:rPr lang="en-US" sz="2800" dirty="0">
                              <a:solidFill>
                                <a:srgbClr val="FF0000"/>
                              </a:solidFill>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1</m:t>
                                  </m:r>
                                </m:num>
                                <m:den>
                                  <m:r>
                                    <a:rPr lang="en-US" sz="2800" b="0" i="1" smtClean="0">
                                      <a:solidFill>
                                        <a:srgbClr val="FF0000"/>
                                      </a:solidFill>
                                      <a:latin typeface="Cambria Math" panose="02040503050406030204" pitchFamily="18" charset="0"/>
                                    </a:rPr>
                                    <m:t>2</m:t>
                                  </m:r>
                                </m:den>
                              </m:f>
                              <m:r>
                                <a:rPr lang="en-US" sz="2800" b="0" i="1" smtClean="0">
                                  <a:solidFill>
                                    <a:srgbClr val="FF0000"/>
                                  </a:solidFill>
                                  <a:latin typeface="Cambria Math" panose="02040503050406030204" pitchFamily="18" charset="0"/>
                                </a:rPr>
                                <m:t>𝑔</m:t>
                              </m:r>
                              <m:sSup>
                                <m:sSupPr>
                                  <m:ctrlPr>
                                    <a:rPr lang="en-US" sz="2800" b="0" i="1" smtClean="0">
                                      <a:solidFill>
                                        <a:srgbClr val="FF0000"/>
                                      </a:solidFill>
                                      <a:latin typeface="Cambria Math" panose="02040503050406030204" pitchFamily="18" charset="0"/>
                                    </a:rPr>
                                  </m:ctrlPr>
                                </m:sSupPr>
                                <m:e>
                                  <m:r>
                                    <a:rPr lang="en-US" sz="2800" b="0" i="1" smtClean="0">
                                      <a:solidFill>
                                        <a:srgbClr val="FF0000"/>
                                      </a:solidFill>
                                      <a:latin typeface="Cambria Math" panose="02040503050406030204" pitchFamily="18" charset="0"/>
                                    </a:rPr>
                                    <m:t>𝑡</m:t>
                                  </m:r>
                                </m:e>
                                <m:sup>
                                  <m:r>
                                    <a:rPr lang="en-US" sz="2800" b="0" i="1" smtClean="0">
                                      <a:solidFill>
                                        <a:srgbClr val="FF0000"/>
                                      </a:solidFill>
                                      <a:latin typeface="Cambria Math" panose="02040503050406030204" pitchFamily="18" charset="0"/>
                                    </a:rPr>
                                    <m:t>2</m:t>
                                  </m:r>
                                </m:sup>
                              </m:sSup>
                            </m:oMath>
                          </a14:m>
                          <a:endParaRPr lang="en-US" sz="2800" dirty="0">
                            <a:solidFill>
                              <a:srgbClr val="FF0000"/>
                            </a:solidFill>
                          </a:endParaRPr>
                        </a:p>
                      </a:txBody>
                      <a:tcPr anchor="ctr">
                        <a:solidFill>
                          <a:schemeClr val="accent6">
                            <a:lumMod val="10000"/>
                            <a:lumOff val="90000"/>
                          </a:schemeClr>
                        </a:solidFill>
                      </a:tcPr>
                    </a:tc>
                    <a:extLst>
                      <a:ext uri="{0D108BD9-81ED-4DB2-BD59-A6C34878D82A}">
                        <a16:rowId xmlns:a16="http://schemas.microsoft.com/office/drawing/2014/main" val="3043760970"/>
                      </a:ext>
                    </a:extLst>
                  </a:tr>
                  <a:tr h="370840">
                    <a:tc>
                      <a:txBody>
                        <a:bodyPr/>
                        <a:lstStyle/>
                        <a:p>
                          <a:pPr algn="ctr"/>
                          <a:r>
                            <a:rPr lang="en-US" sz="2400" b="1" baseline="0" dirty="0">
                              <a:solidFill>
                                <a:srgbClr val="00B050"/>
                              </a:solidFill>
                            </a:rPr>
                            <a:t>Ox: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đều</a:t>
                          </a:r>
                          <a:endParaRPr lang="en-US" sz="2400" b="1" dirty="0">
                            <a:solidFill>
                              <a:srgbClr val="00B050"/>
                            </a:solidFill>
                          </a:endParaRPr>
                        </a:p>
                      </a:txBody>
                      <a:tcPr>
                        <a:solidFill>
                          <a:schemeClr val="bg1">
                            <a:lumMod val="20000"/>
                            <a:lumOff val="80000"/>
                          </a:schemeClr>
                        </a:solidFill>
                      </a:tcPr>
                    </a:tc>
                    <a:tc>
                      <a:txBody>
                        <a:bodyPr/>
                        <a:lstStyle/>
                        <a:p>
                          <a:pPr algn="ctr"/>
                          <a:r>
                            <a:rPr lang="en-US" sz="2800" baseline="0" dirty="0">
                              <a:solidFill>
                                <a:srgbClr val="FF0000"/>
                              </a:solidFill>
                            </a:rPr>
                            <a:t>a</a:t>
                          </a:r>
                          <a:r>
                            <a:rPr lang="en-US" sz="2800" baseline="-25000" dirty="0">
                              <a:solidFill>
                                <a:srgbClr val="FF0000"/>
                              </a:solidFill>
                            </a:rPr>
                            <a:t>x</a:t>
                          </a:r>
                          <a:r>
                            <a:rPr lang="en-US" sz="2800" baseline="0" dirty="0">
                              <a:solidFill>
                                <a:srgbClr val="FF0000"/>
                              </a:solidFill>
                            </a:rPr>
                            <a:t> = 0</a:t>
                          </a:r>
                          <a:endParaRPr lang="en-US" sz="2800" dirty="0">
                            <a:solidFill>
                              <a:srgbClr val="FF0000"/>
                            </a:solidFill>
                          </a:endParaRPr>
                        </a:p>
                      </a:txBody>
                      <a:tcPr anchor="ctr">
                        <a:solidFill>
                          <a:schemeClr val="accent6">
                            <a:lumMod val="10000"/>
                            <a:lumOff val="90000"/>
                          </a:schemeClr>
                        </a:solidFill>
                      </a:tcPr>
                    </a:tc>
                    <a:tc>
                      <a:txBody>
                        <a:bodyPr/>
                        <a:lstStyle/>
                        <a:p>
                          <a:pPr algn="ctr"/>
                          <a:r>
                            <a:rPr lang="en-US" sz="2800" baseline="0" dirty="0" err="1">
                              <a:solidFill>
                                <a:srgbClr val="FF0000"/>
                              </a:solidFill>
                            </a:rPr>
                            <a:t>v</a:t>
                          </a:r>
                          <a:r>
                            <a:rPr lang="en-US" sz="2800" baseline="-25000" dirty="0" err="1">
                              <a:solidFill>
                                <a:srgbClr val="FF0000"/>
                              </a:solidFill>
                            </a:rPr>
                            <a:t>x</a:t>
                          </a:r>
                          <a:r>
                            <a:rPr lang="en-US" sz="2800" baseline="0" dirty="0">
                              <a:solidFill>
                                <a:srgbClr val="FF0000"/>
                              </a:solidFill>
                            </a:rPr>
                            <a:t> = v</a:t>
                          </a:r>
                          <a:r>
                            <a:rPr lang="en-US" sz="2800" baseline="-25000" dirty="0">
                              <a:solidFill>
                                <a:srgbClr val="FF0000"/>
                              </a:solidFill>
                            </a:rPr>
                            <a:t>0</a:t>
                          </a:r>
                          <a:r>
                            <a:rPr lang="en-US" sz="2800" baseline="0" dirty="0">
                              <a:solidFill>
                                <a:srgbClr val="FF0000"/>
                              </a:solidFill>
                            </a:rPr>
                            <a:t>cos</a:t>
                          </a:r>
                          <a14:m>
                            <m:oMath xmlns:m="http://schemas.openxmlformats.org/officeDocument/2006/math">
                              <m:r>
                                <a:rPr lang="en-US" sz="2800" i="1" baseline="0" smtClean="0">
                                  <a:solidFill>
                                    <a:srgbClr val="FF0000"/>
                                  </a:solidFill>
                                  <a:latin typeface="Cambria Math" panose="02040503050406030204" pitchFamily="18" charset="0"/>
                                  <a:ea typeface="Cambria Math" panose="02040503050406030204" pitchFamily="18" charset="0"/>
                                </a:rPr>
                                <m:t>𝛼</m:t>
                              </m:r>
                            </m:oMath>
                          </a14:m>
                          <a:endParaRPr lang="en-US" sz="2800" dirty="0">
                            <a:solidFill>
                              <a:srgbClr val="FF0000"/>
                            </a:solidFill>
                          </a:endParaRPr>
                        </a:p>
                      </a:txBody>
                      <a:tcPr anchor="ctr">
                        <a:solidFill>
                          <a:schemeClr val="accent6">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solidFill>
                                <a:srgbClr val="FF0000"/>
                              </a:solidFill>
                            </a:rPr>
                            <a:t>x = (</a:t>
                          </a:r>
                          <a:r>
                            <a:rPr lang="en-US" sz="2800" baseline="0" dirty="0">
                              <a:solidFill>
                                <a:srgbClr val="FF0000"/>
                              </a:solidFill>
                            </a:rPr>
                            <a:t>v</a:t>
                          </a:r>
                          <a:r>
                            <a:rPr lang="en-US" sz="2800" baseline="-25000" dirty="0">
                              <a:solidFill>
                                <a:srgbClr val="FF0000"/>
                              </a:solidFill>
                            </a:rPr>
                            <a:t>0</a:t>
                          </a:r>
                          <a:r>
                            <a:rPr lang="en-US" sz="2800" baseline="0" dirty="0">
                              <a:solidFill>
                                <a:srgbClr val="FF0000"/>
                              </a:solidFill>
                            </a:rPr>
                            <a:t>cos</a:t>
                          </a:r>
                          <a14:m>
                            <m:oMath xmlns:m="http://schemas.openxmlformats.org/officeDocument/2006/math">
                              <m:r>
                                <a:rPr lang="en-US" sz="2800" i="1" baseline="0" smtClean="0">
                                  <a:solidFill>
                                    <a:srgbClr val="FF0000"/>
                                  </a:solidFill>
                                  <a:latin typeface="Cambria Math" panose="02040503050406030204" pitchFamily="18" charset="0"/>
                                  <a:ea typeface="Cambria Math" panose="02040503050406030204" pitchFamily="18" charset="0"/>
                                </a:rPr>
                                <m:t>𝛼</m:t>
                              </m:r>
                            </m:oMath>
                          </a14:m>
                          <a:r>
                            <a:rPr lang="en-US" sz="2800" dirty="0">
                              <a:solidFill>
                                <a:srgbClr val="FF0000"/>
                              </a:solidFill>
                            </a:rPr>
                            <a:t>)t</a:t>
                          </a:r>
                        </a:p>
                      </a:txBody>
                      <a:tcPr anchor="ctr">
                        <a:solidFill>
                          <a:schemeClr val="accent6">
                            <a:lumMod val="10000"/>
                            <a:lumOff val="90000"/>
                          </a:schemeClr>
                        </a:solidFill>
                      </a:tcPr>
                    </a:tc>
                    <a:extLst>
                      <a:ext uri="{0D108BD9-81ED-4DB2-BD59-A6C34878D82A}">
                        <a16:rowId xmlns:a16="http://schemas.microsoft.com/office/drawing/2014/main" val="3589648554"/>
                      </a:ext>
                    </a:extLst>
                  </a:tr>
                </a:tbl>
              </a:graphicData>
            </a:graphic>
          </p:graphicFrame>
        </mc:Choice>
        <mc:Fallback xmlns="">
          <p:graphicFrame>
            <p:nvGraphicFramePr>
              <p:cNvPr id="11" name="Table 10" descr="n100 Fb Thu Huong Pham"/>
              <p:cNvGraphicFramePr>
                <a:graphicFrameLocks noGrp="1"/>
              </p:cNvGraphicFramePr>
              <p:nvPr>
                <p:extLst>
                  <p:ext uri="{D42A27DB-BD31-4B8C-83A1-F6EECF244321}">
                    <p14:modId xmlns:p14="http://schemas.microsoft.com/office/powerpoint/2010/main" val="2080343760"/>
                  </p:ext>
                </p:extLst>
              </p:nvPr>
            </p:nvGraphicFramePr>
            <p:xfrm>
              <a:off x="246743" y="2999702"/>
              <a:ext cx="11771084" cy="2468880"/>
            </p:xfrm>
            <a:graphic>
              <a:graphicData uri="http://schemas.openxmlformats.org/drawingml/2006/table">
                <a:tbl>
                  <a:tblPr firstRow="1" bandRow="1">
                    <a:tableStyleId>{BDBED569-4797-4DF1-A0F4-6AAB3CD982D8}</a:tableStyleId>
                  </a:tblPr>
                  <a:tblGrid>
                    <a:gridCol w="3618686">
                      <a:extLst>
                        <a:ext uri="{9D8B030D-6E8A-4147-A177-3AD203B41FA5}">
                          <a16:colId xmlns:a16="http://schemas.microsoft.com/office/drawing/2014/main" val="2166598957"/>
                        </a:ext>
                      </a:extLst>
                    </a:gridCol>
                    <a:gridCol w="1783469">
                      <a:extLst>
                        <a:ext uri="{9D8B030D-6E8A-4147-A177-3AD203B41FA5}">
                          <a16:colId xmlns:a16="http://schemas.microsoft.com/office/drawing/2014/main" val="2251878318"/>
                        </a:ext>
                      </a:extLst>
                    </a:gridCol>
                    <a:gridCol w="2374474">
                      <a:extLst>
                        <a:ext uri="{9D8B030D-6E8A-4147-A177-3AD203B41FA5}">
                          <a16:colId xmlns:a16="http://schemas.microsoft.com/office/drawing/2014/main" val="2603727404"/>
                        </a:ext>
                      </a:extLst>
                    </a:gridCol>
                    <a:gridCol w="3994455">
                      <a:extLst>
                        <a:ext uri="{9D8B030D-6E8A-4147-A177-3AD203B41FA5}">
                          <a16:colId xmlns:a16="http://schemas.microsoft.com/office/drawing/2014/main" val="2391944095"/>
                        </a:ext>
                      </a:extLst>
                    </a:gridCol>
                  </a:tblGrid>
                  <a:tr h="822960">
                    <a:tc>
                      <a:txBody>
                        <a:bodyPr/>
                        <a:lstStyle/>
                        <a:p>
                          <a:pPr algn="ctr"/>
                          <a:r>
                            <a:rPr lang="en-US" sz="2400" b="1" dirty="0" err="1">
                              <a:solidFill>
                                <a:srgbClr val="7030A0"/>
                              </a:solidFill>
                            </a:rPr>
                            <a:t>Các</a:t>
                          </a:r>
                          <a:r>
                            <a:rPr lang="en-US" sz="2400" b="1" baseline="0" dirty="0">
                              <a:solidFill>
                                <a:srgbClr val="7030A0"/>
                              </a:solidFill>
                            </a:rPr>
                            <a:t> </a:t>
                          </a:r>
                          <a:r>
                            <a:rPr lang="en-US" sz="2400" b="1" baseline="0" dirty="0" err="1">
                              <a:solidFill>
                                <a:srgbClr val="7030A0"/>
                              </a:solidFill>
                            </a:rPr>
                            <a:t>chuyển</a:t>
                          </a:r>
                          <a:r>
                            <a:rPr lang="en-US" sz="2400" b="1" baseline="0" dirty="0">
                              <a:solidFill>
                                <a:srgbClr val="7030A0"/>
                              </a:solidFill>
                            </a:rPr>
                            <a:t> </a:t>
                          </a:r>
                          <a:r>
                            <a:rPr lang="en-US" sz="2400" b="1" baseline="0" dirty="0" err="1">
                              <a:solidFill>
                                <a:srgbClr val="7030A0"/>
                              </a:solidFill>
                            </a:rPr>
                            <a:t>động</a:t>
                          </a:r>
                          <a:r>
                            <a:rPr lang="en-US" sz="2400" b="1" baseline="0" dirty="0">
                              <a:solidFill>
                                <a:srgbClr val="7030A0"/>
                              </a:solidFill>
                            </a:rPr>
                            <a:t> </a:t>
                          </a:r>
                          <a:r>
                            <a:rPr lang="en-US" sz="2400" b="1" baseline="0" dirty="0" err="1">
                              <a:solidFill>
                                <a:srgbClr val="7030A0"/>
                              </a:solidFill>
                            </a:rPr>
                            <a:t>thành</a:t>
                          </a:r>
                          <a:r>
                            <a:rPr lang="en-US" sz="2400" b="1" baseline="0" dirty="0">
                              <a:solidFill>
                                <a:srgbClr val="7030A0"/>
                              </a:solidFill>
                            </a:rPr>
                            <a:t> </a:t>
                          </a:r>
                          <a:r>
                            <a:rPr lang="en-US" sz="2400" b="1" baseline="0" dirty="0" err="1">
                              <a:solidFill>
                                <a:srgbClr val="7030A0"/>
                              </a:solidFill>
                            </a:rPr>
                            <a:t>phần</a:t>
                          </a:r>
                          <a:endParaRPr lang="en-US" sz="2400" b="1" dirty="0">
                            <a:solidFill>
                              <a:srgbClr val="7030A0"/>
                            </a:solidFill>
                          </a:endParaRPr>
                        </a:p>
                      </a:txBody>
                      <a:tcPr anchor="ctr">
                        <a:solidFill>
                          <a:schemeClr val="bg1">
                            <a:lumMod val="20000"/>
                            <a:lumOff val="80000"/>
                          </a:schemeClr>
                        </a:solidFill>
                      </a:tcPr>
                    </a:tc>
                    <a:tc>
                      <a:txBody>
                        <a:bodyPr/>
                        <a:lstStyle/>
                        <a:p>
                          <a:pPr algn="ctr"/>
                          <a:r>
                            <a:rPr lang="en-US" sz="2400" dirty="0" err="1">
                              <a:solidFill>
                                <a:srgbClr val="7030A0"/>
                              </a:solidFill>
                            </a:rPr>
                            <a:t>Gia</a:t>
                          </a:r>
                          <a:r>
                            <a:rPr lang="en-US" sz="2400" baseline="0" dirty="0">
                              <a:solidFill>
                                <a:srgbClr val="7030A0"/>
                              </a:solidFill>
                            </a:rPr>
                            <a:t> </a:t>
                          </a:r>
                          <a:r>
                            <a:rPr lang="en-US" sz="2400" baseline="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Vận</a:t>
                          </a:r>
                          <a:r>
                            <a:rPr lang="en-US" sz="2400" dirty="0">
                              <a:solidFill>
                                <a:srgbClr val="7030A0"/>
                              </a:solidFill>
                            </a:rPr>
                            <a:t> </a:t>
                          </a:r>
                          <a:r>
                            <a:rPr lang="en-US" sz="2400" dirty="0" err="1">
                              <a:solidFill>
                                <a:srgbClr val="7030A0"/>
                              </a:solidFill>
                            </a:rPr>
                            <a:t>tốc</a:t>
                          </a:r>
                          <a:endParaRPr lang="en-US" sz="2400" dirty="0">
                            <a:solidFill>
                              <a:srgbClr val="7030A0"/>
                            </a:solidFill>
                          </a:endParaRPr>
                        </a:p>
                      </a:txBody>
                      <a:tcPr anchor="ctr">
                        <a:solidFill>
                          <a:schemeClr val="accent6">
                            <a:lumMod val="10000"/>
                            <a:lumOff val="90000"/>
                          </a:schemeClr>
                        </a:solidFill>
                      </a:tcPr>
                    </a:tc>
                    <a:tc>
                      <a:txBody>
                        <a:bodyPr/>
                        <a:lstStyle/>
                        <a:p>
                          <a:pPr algn="ctr"/>
                          <a:r>
                            <a:rPr lang="en-US" sz="2400" dirty="0" err="1">
                              <a:solidFill>
                                <a:srgbClr val="7030A0"/>
                              </a:solidFill>
                            </a:rPr>
                            <a:t>Phương</a:t>
                          </a:r>
                          <a:r>
                            <a:rPr lang="en-US" sz="2400" baseline="0" dirty="0">
                              <a:solidFill>
                                <a:srgbClr val="7030A0"/>
                              </a:solidFill>
                            </a:rPr>
                            <a:t> </a:t>
                          </a:r>
                          <a:r>
                            <a:rPr lang="en-US" sz="2400" baseline="0" dirty="0" err="1">
                              <a:solidFill>
                                <a:srgbClr val="7030A0"/>
                              </a:solidFill>
                            </a:rPr>
                            <a:t>trình</a:t>
                          </a:r>
                          <a:r>
                            <a:rPr lang="en-US" sz="2400" baseline="0" dirty="0">
                              <a:solidFill>
                                <a:srgbClr val="7030A0"/>
                              </a:solidFill>
                            </a:rPr>
                            <a:t> </a:t>
                          </a:r>
                          <a:r>
                            <a:rPr lang="en-US" sz="2400" baseline="0" dirty="0" err="1">
                              <a:solidFill>
                                <a:srgbClr val="7030A0"/>
                              </a:solidFill>
                            </a:rPr>
                            <a:t>chuyển</a:t>
                          </a:r>
                          <a:r>
                            <a:rPr lang="en-US" sz="2400" baseline="0" dirty="0">
                              <a:solidFill>
                                <a:srgbClr val="7030A0"/>
                              </a:solidFill>
                            </a:rPr>
                            <a:t> </a:t>
                          </a:r>
                          <a:r>
                            <a:rPr lang="en-US" sz="2400" baseline="0" dirty="0" err="1">
                              <a:solidFill>
                                <a:srgbClr val="7030A0"/>
                              </a:solidFill>
                            </a:rPr>
                            <a:t>động</a:t>
                          </a:r>
                          <a:endParaRPr lang="en-US" sz="2400" dirty="0">
                            <a:solidFill>
                              <a:srgbClr val="7030A0"/>
                            </a:solidFill>
                          </a:endParaRPr>
                        </a:p>
                      </a:txBody>
                      <a:tcPr anchor="ctr">
                        <a:solidFill>
                          <a:schemeClr val="accent6">
                            <a:lumMod val="10000"/>
                            <a:lumOff val="90000"/>
                          </a:schemeClr>
                        </a:solidFill>
                      </a:tcPr>
                    </a:tc>
                    <a:extLst>
                      <a:ext uri="{0D108BD9-81ED-4DB2-BD59-A6C34878D82A}">
                        <a16:rowId xmlns:a16="http://schemas.microsoft.com/office/drawing/2014/main" val="297965645"/>
                      </a:ext>
                    </a:extLst>
                  </a:tr>
                  <a:tr h="822960">
                    <a:tc>
                      <a:txBody>
                        <a:bodyPr/>
                        <a:lstStyle/>
                        <a:p>
                          <a:pPr algn="ctr"/>
                          <a:r>
                            <a:rPr lang="en-US" sz="2400" b="1" dirty="0">
                              <a:solidFill>
                                <a:srgbClr val="00B050"/>
                              </a:solidFill>
                            </a:rPr>
                            <a:t>Oy:</a:t>
                          </a:r>
                          <a:r>
                            <a:rPr lang="en-US" sz="2400" b="1" baseline="0" dirty="0">
                              <a:solidFill>
                                <a:srgbClr val="00B050"/>
                              </a:solidFill>
                            </a:rPr>
                            <a:t>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biến</a:t>
                          </a:r>
                          <a:r>
                            <a:rPr lang="en-US" sz="2400" b="1" baseline="0" dirty="0">
                              <a:solidFill>
                                <a:srgbClr val="00B050"/>
                              </a:solidFill>
                            </a:rPr>
                            <a:t> </a:t>
                          </a:r>
                          <a:r>
                            <a:rPr lang="en-US" sz="2400" b="1" baseline="0" dirty="0" err="1">
                              <a:solidFill>
                                <a:srgbClr val="00B050"/>
                              </a:solidFill>
                            </a:rPr>
                            <a:t>đổi</a:t>
                          </a:r>
                          <a:r>
                            <a:rPr lang="en-US" sz="2400" b="1" baseline="0" dirty="0">
                              <a:solidFill>
                                <a:srgbClr val="00B050"/>
                              </a:solidFill>
                            </a:rPr>
                            <a:t> </a:t>
                          </a:r>
                          <a:r>
                            <a:rPr lang="en-US" sz="2400" b="1" baseline="0" dirty="0" err="1">
                              <a:solidFill>
                                <a:srgbClr val="00B050"/>
                              </a:solidFill>
                            </a:rPr>
                            <a:t>đều</a:t>
                          </a:r>
                          <a:endParaRPr lang="en-US" sz="2400" b="1" dirty="0">
                            <a:solidFill>
                              <a:srgbClr val="00B050"/>
                            </a:solidFill>
                          </a:endParaRPr>
                        </a:p>
                      </a:txBody>
                      <a:tcPr>
                        <a:solidFill>
                          <a:schemeClr val="bg1">
                            <a:lumMod val="20000"/>
                            <a:lumOff val="80000"/>
                          </a:schemeClr>
                        </a:solidFill>
                      </a:tcPr>
                    </a:tc>
                    <a:tc>
                      <a:txBody>
                        <a:bodyPr/>
                        <a:lstStyle/>
                        <a:p>
                          <a:pPr algn="ctr"/>
                          <a:r>
                            <a:rPr lang="en-US" sz="2800" dirty="0">
                              <a:solidFill>
                                <a:srgbClr val="FF0000"/>
                              </a:solidFill>
                            </a:rPr>
                            <a:t>a</a:t>
                          </a:r>
                          <a:r>
                            <a:rPr lang="en-US" sz="2800" baseline="-25000" dirty="0">
                              <a:solidFill>
                                <a:srgbClr val="FF0000"/>
                              </a:solidFill>
                            </a:rPr>
                            <a:t>y</a:t>
                          </a:r>
                          <a:r>
                            <a:rPr lang="en-US" sz="2800" baseline="0" dirty="0">
                              <a:solidFill>
                                <a:srgbClr val="FF0000"/>
                              </a:solidFill>
                            </a:rPr>
                            <a:t> = -g</a:t>
                          </a:r>
                          <a:endParaRPr lang="en-US" sz="2800" dirty="0">
                            <a:solidFill>
                              <a:srgbClr val="FF0000"/>
                            </a:solidFill>
                          </a:endParaRPr>
                        </a:p>
                      </a:txBody>
                      <a:tcPr anchor="ctr">
                        <a:solidFill>
                          <a:schemeClr val="accent6">
                            <a:lumMod val="10000"/>
                            <a:lumOff val="90000"/>
                          </a:schemeClr>
                        </a:solidFill>
                      </a:tcPr>
                    </a:tc>
                    <a:tc>
                      <a:txBody>
                        <a:bodyPr/>
                        <a:lstStyle/>
                        <a:p>
                          <a:pPr algn="ctr"/>
                          <a:r>
                            <a:rPr lang="en-US" sz="2800" baseline="0" dirty="0" err="1">
                              <a:solidFill>
                                <a:srgbClr val="FF0000"/>
                              </a:solidFill>
                            </a:rPr>
                            <a:t>v</a:t>
                          </a:r>
                          <a:r>
                            <a:rPr lang="en-US" sz="2800" baseline="-25000" dirty="0" err="1">
                              <a:solidFill>
                                <a:srgbClr val="FF0000"/>
                              </a:solidFill>
                            </a:rPr>
                            <a:t>y</a:t>
                          </a:r>
                          <a:r>
                            <a:rPr lang="en-US" sz="2800" baseline="0" dirty="0">
                              <a:solidFill>
                                <a:srgbClr val="FF0000"/>
                              </a:solidFill>
                            </a:rPr>
                            <a:t> = v</a:t>
                          </a:r>
                          <a:r>
                            <a:rPr lang="en-US" sz="2800" baseline="-25000" dirty="0">
                              <a:solidFill>
                                <a:srgbClr val="FF0000"/>
                              </a:solidFill>
                            </a:rPr>
                            <a:t>0</a:t>
                          </a:r>
                          <a:r>
                            <a:rPr lang="en-US" sz="2800" baseline="0" dirty="0">
                              <a:solidFill>
                                <a:srgbClr val="FF0000"/>
                              </a:solidFill>
                            </a:rPr>
                            <a:t>sin</a:t>
                          </a:r>
                          <a:r>
                            <a:rPr lang="el-GR" sz="2800" baseline="0" dirty="0">
                              <a:solidFill>
                                <a:srgbClr val="FF0000"/>
                              </a:solidFill>
                            </a:rPr>
                            <a:t>α</a:t>
                          </a:r>
                          <a:r>
                            <a:rPr lang="en-US" sz="2800" baseline="0" dirty="0">
                              <a:solidFill>
                                <a:srgbClr val="FF0000"/>
                              </a:solidFill>
                            </a:rPr>
                            <a:t>-</a:t>
                          </a:r>
                          <a:r>
                            <a:rPr lang="en-US" sz="2800" baseline="0" dirty="0" err="1">
                              <a:solidFill>
                                <a:srgbClr val="FF0000"/>
                              </a:solidFill>
                            </a:rPr>
                            <a:t>gt</a:t>
                          </a:r>
                          <a:endParaRPr lang="en-US" sz="2800" dirty="0">
                            <a:solidFill>
                              <a:srgbClr val="FF0000"/>
                            </a:solidFill>
                          </a:endParaRPr>
                        </a:p>
                      </a:txBody>
                      <a:tcPr anchor="ctr">
                        <a:solidFill>
                          <a:schemeClr val="accent6">
                            <a:lumMod val="10000"/>
                            <a:lumOff val="90000"/>
                          </a:schemeClr>
                        </a:solidFill>
                      </a:tcPr>
                    </a:tc>
                    <a:tc>
                      <a:txBody>
                        <a:bodyPr/>
                        <a:lstStyle/>
                        <a:p>
                          <a:endParaRPr lang="en-US"/>
                        </a:p>
                      </a:txBody>
                      <a:tcPr anchor="ctr">
                        <a:blipFill>
                          <a:blip r:embed="rId2"/>
                          <a:stretch>
                            <a:fillRect l="-194665" t="-104412" r="-457" b="-116176"/>
                          </a:stretch>
                        </a:blipFill>
                      </a:tcPr>
                    </a:tc>
                    <a:extLst>
                      <a:ext uri="{0D108BD9-81ED-4DB2-BD59-A6C34878D82A}">
                        <a16:rowId xmlns:a16="http://schemas.microsoft.com/office/drawing/2014/main" val="3043760970"/>
                      </a:ext>
                    </a:extLst>
                  </a:tr>
                  <a:tr h="822960">
                    <a:tc>
                      <a:txBody>
                        <a:bodyPr/>
                        <a:lstStyle/>
                        <a:p>
                          <a:pPr algn="ctr"/>
                          <a:r>
                            <a:rPr lang="en-US" sz="2400" b="1" baseline="0" dirty="0">
                              <a:solidFill>
                                <a:srgbClr val="00B050"/>
                              </a:solidFill>
                            </a:rPr>
                            <a:t>Ox: </a:t>
                          </a:r>
                          <a:r>
                            <a:rPr lang="en-US" sz="2400" b="1" baseline="0" dirty="0" err="1">
                              <a:solidFill>
                                <a:srgbClr val="00B050"/>
                              </a:solidFill>
                            </a:rPr>
                            <a:t>Chuyển</a:t>
                          </a:r>
                          <a:r>
                            <a:rPr lang="en-US" sz="2400" b="1" baseline="0" dirty="0">
                              <a:solidFill>
                                <a:srgbClr val="00B050"/>
                              </a:solidFill>
                            </a:rPr>
                            <a:t> </a:t>
                          </a:r>
                          <a:r>
                            <a:rPr lang="en-US" sz="2400" b="1" baseline="0" dirty="0" err="1">
                              <a:solidFill>
                                <a:srgbClr val="00B050"/>
                              </a:solidFill>
                            </a:rPr>
                            <a:t>động</a:t>
                          </a:r>
                          <a:r>
                            <a:rPr lang="en-US" sz="2400" b="1" baseline="0" dirty="0">
                              <a:solidFill>
                                <a:srgbClr val="00B050"/>
                              </a:solidFill>
                            </a:rPr>
                            <a:t> </a:t>
                          </a:r>
                          <a:r>
                            <a:rPr lang="en-US" sz="2400" b="1" baseline="0" dirty="0" err="1">
                              <a:solidFill>
                                <a:srgbClr val="00B050"/>
                              </a:solidFill>
                            </a:rPr>
                            <a:t>thẳng</a:t>
                          </a:r>
                          <a:r>
                            <a:rPr lang="en-US" sz="2400" b="1" baseline="0" dirty="0">
                              <a:solidFill>
                                <a:srgbClr val="00B050"/>
                              </a:solidFill>
                            </a:rPr>
                            <a:t> </a:t>
                          </a:r>
                          <a:r>
                            <a:rPr lang="en-US" sz="2400" b="1" baseline="0" dirty="0" err="1">
                              <a:solidFill>
                                <a:srgbClr val="00B050"/>
                              </a:solidFill>
                            </a:rPr>
                            <a:t>đều</a:t>
                          </a:r>
                          <a:endParaRPr lang="en-US" sz="2400" b="1" dirty="0">
                            <a:solidFill>
                              <a:srgbClr val="00B050"/>
                            </a:solidFill>
                          </a:endParaRPr>
                        </a:p>
                      </a:txBody>
                      <a:tcPr>
                        <a:solidFill>
                          <a:schemeClr val="bg1">
                            <a:lumMod val="20000"/>
                            <a:lumOff val="80000"/>
                          </a:schemeClr>
                        </a:solidFill>
                      </a:tcPr>
                    </a:tc>
                    <a:tc>
                      <a:txBody>
                        <a:bodyPr/>
                        <a:lstStyle/>
                        <a:p>
                          <a:pPr algn="ctr"/>
                          <a:r>
                            <a:rPr lang="en-US" sz="2800" baseline="0" dirty="0">
                              <a:solidFill>
                                <a:srgbClr val="FF0000"/>
                              </a:solidFill>
                            </a:rPr>
                            <a:t>a</a:t>
                          </a:r>
                          <a:r>
                            <a:rPr lang="en-US" sz="2800" baseline="-25000" dirty="0">
                              <a:solidFill>
                                <a:srgbClr val="FF0000"/>
                              </a:solidFill>
                            </a:rPr>
                            <a:t>x</a:t>
                          </a:r>
                          <a:r>
                            <a:rPr lang="en-US" sz="2800" baseline="0" dirty="0">
                              <a:solidFill>
                                <a:srgbClr val="FF0000"/>
                              </a:solidFill>
                            </a:rPr>
                            <a:t> = 0</a:t>
                          </a:r>
                          <a:endParaRPr lang="en-US" sz="2800" dirty="0">
                            <a:solidFill>
                              <a:srgbClr val="FF0000"/>
                            </a:solidFill>
                          </a:endParaRPr>
                        </a:p>
                      </a:txBody>
                      <a:tcPr anchor="ctr">
                        <a:solidFill>
                          <a:schemeClr val="accent6">
                            <a:lumMod val="10000"/>
                            <a:lumOff val="90000"/>
                          </a:schemeClr>
                        </a:solidFill>
                      </a:tcPr>
                    </a:tc>
                    <a:tc>
                      <a:txBody>
                        <a:bodyPr/>
                        <a:lstStyle/>
                        <a:p>
                          <a:endParaRPr lang="en-US"/>
                        </a:p>
                      </a:txBody>
                      <a:tcPr anchor="ctr">
                        <a:blipFill>
                          <a:blip r:embed="rId2"/>
                          <a:stretch>
                            <a:fillRect l="-228278" t="-205926" r="-169409" b="-17037"/>
                          </a:stretch>
                        </a:blipFill>
                      </a:tcPr>
                    </a:tc>
                    <a:tc>
                      <a:txBody>
                        <a:bodyPr/>
                        <a:lstStyle/>
                        <a:p>
                          <a:endParaRPr lang="en-US"/>
                        </a:p>
                      </a:txBody>
                      <a:tcPr anchor="ctr">
                        <a:blipFill>
                          <a:blip r:embed="rId2"/>
                          <a:stretch>
                            <a:fillRect l="-194665" t="-205926" r="-457" b="-17037"/>
                          </a:stretch>
                        </a:blipFill>
                      </a:tcPr>
                    </a:tc>
                    <a:extLst>
                      <a:ext uri="{0D108BD9-81ED-4DB2-BD59-A6C34878D82A}">
                        <a16:rowId xmlns:a16="http://schemas.microsoft.com/office/drawing/2014/main" val="3589648554"/>
                      </a:ext>
                    </a:extLst>
                  </a:tr>
                </a:tbl>
              </a:graphicData>
            </a:graphic>
          </p:graphicFrame>
        </mc:Fallback>
      </mc:AlternateContent>
    </p:spTree>
    <p:extLst>
      <p:ext uri="{BB962C8B-B14F-4D97-AF65-F5344CB8AC3E}">
        <p14:creationId xmlns:p14="http://schemas.microsoft.com/office/powerpoint/2010/main" val="426844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120014" y="315917"/>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a:t>
            </a:r>
            <a:r>
              <a:rPr lang="en-US" sz="2800" b="1" kern="0" dirty="0">
                <a:solidFill>
                  <a:prstClr val="white"/>
                </a:solidFill>
                <a:latin typeface="Calibri"/>
              </a:rPr>
              <a:t>4</a:t>
            </a:r>
            <a:endParaRPr kumimoji="0" lang="en-US" sz="2800" b="1" i="0" u="none" strike="noStrike" kern="0" cap="none" spc="0" normalizeH="0" baseline="0" noProof="0" dirty="0">
              <a:ln>
                <a:noFill/>
              </a:ln>
              <a:solidFill>
                <a:prstClr val="white"/>
              </a:solidFill>
              <a:effectLst/>
              <a:uLnTx/>
              <a:uFillTx/>
              <a:latin typeface="Calibri"/>
              <a:ea typeface="+mn-ea"/>
              <a:cs typeface="+mn-cs"/>
            </a:endParaRPr>
          </a:p>
        </p:txBody>
      </p:sp>
      <p:sp>
        <p:nvSpPr>
          <p:cNvPr id="10" name="Freeform 9" descr="n100 Fb Thu Huong Pham"/>
          <p:cNvSpPr/>
          <p:nvPr/>
        </p:nvSpPr>
        <p:spPr>
          <a:xfrm>
            <a:off x="246743" y="1149145"/>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2</a:t>
            </a:r>
          </a:p>
        </p:txBody>
      </p:sp>
      <p:sp>
        <p:nvSpPr>
          <p:cNvPr id="7" name="Rectangle 6" descr="n100 Fb Thu Huong Pham"/>
          <p:cNvSpPr/>
          <p:nvPr/>
        </p:nvSpPr>
        <p:spPr>
          <a:xfrm>
            <a:off x="1905725" y="1149145"/>
            <a:ext cx="7962226" cy="58477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Thiết</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lập</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tầm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xa</a:t>
            </a:r>
            <a:r>
              <a:rPr lang="en-US" sz="3200" b="1" dirty="0">
                <a:solidFill>
                  <a:srgbClr val="0070C0"/>
                </a:solidFill>
                <a:latin typeface="Times New Roman" panose="02020603050405020304" pitchFamily="18" charset="0"/>
                <a:ea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Rectangle 7" descr="n100 Fb Thu Huong Pham"/>
              <p:cNvSpPr/>
              <p:nvPr/>
            </p:nvSpPr>
            <p:spPr>
              <a:xfrm>
                <a:off x="246744" y="1746265"/>
                <a:ext cx="11771085" cy="951864"/>
              </a:xfrm>
              <a:prstGeom prst="rect">
                <a:avLst/>
              </a:prstGeom>
              <a:noFill/>
              <a:ln>
                <a:noFill/>
              </a:ln>
            </p:spPr>
            <p:txBody>
              <a:bodyPr wrap="square">
                <a:spAutoFit/>
              </a:bodyPr>
              <a:lstStyle/>
              <a:p>
                <a:pPr marL="457200" lvl="0" indent="-457200" algn="just">
                  <a:buFont typeface="Wingdings" panose="05000000000000000000" pitchFamily="2" charset="2"/>
                  <a:buChar char="§"/>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lên</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cực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đại</a:t>
                </a:r>
                <a:r>
                  <a:rPr lang="en-US" sz="3200" b="1" dirty="0">
                    <a:solidFill>
                      <a:srgbClr val="0070C0"/>
                    </a:solidFill>
                    <a:latin typeface="Times New Roman" panose="02020603050405020304" pitchFamily="18" charset="0"/>
                    <a:ea typeface="Times New Roman" panose="02020603050405020304" pitchFamily="18" charset="0"/>
                  </a:rPr>
                  <a:t>: </a:t>
                </a:r>
                <a:r>
                  <a:rPr lang="en-US" sz="3200" dirty="0">
                    <a:solidFill>
                      <a:srgbClr val="0070C0"/>
                    </a:solidFill>
                  </a:rPr>
                  <a:t>v</a:t>
                </a:r>
                <a:r>
                  <a:rPr lang="en-US" sz="3200" baseline="-25000" dirty="0" err="1">
                    <a:solidFill>
                      <a:srgbClr val="0070C0"/>
                    </a:solidFill>
                  </a:rPr>
                  <a:t>y</a:t>
                </a:r>
                <a:r>
                  <a:rPr lang="en-US" sz="3200" dirty="0">
                    <a:solidFill>
                      <a:srgbClr val="0070C0"/>
                    </a:solidFill>
                  </a:rPr>
                  <a:t> = 0→ v</a:t>
                </a:r>
                <a:r>
                  <a:rPr lang="en-US" sz="3200" baseline="-25000" dirty="0">
                    <a:solidFill>
                      <a:srgbClr val="0070C0"/>
                    </a:solidFill>
                  </a:rPr>
                  <a:t>0</a:t>
                </a:r>
                <a:r>
                  <a:rPr lang="en-US" sz="3200" dirty="0">
                    <a:solidFill>
                      <a:srgbClr val="0070C0"/>
                    </a:solidFill>
                  </a:rPr>
                  <a:t>sin</a:t>
                </a:r>
                <a:r>
                  <a:rPr lang="el-GR" sz="3200" dirty="0">
                    <a:solidFill>
                      <a:srgbClr val="0070C0"/>
                    </a:solidFill>
                  </a:rPr>
                  <a:t>α</a:t>
                </a:r>
                <a:r>
                  <a:rPr lang="en-US" sz="3200" dirty="0">
                    <a:solidFill>
                      <a:srgbClr val="0070C0"/>
                    </a:solidFill>
                  </a:rPr>
                  <a:t>-</a:t>
                </a:r>
                <a:r>
                  <a:rPr lang="en-US" sz="3200" dirty="0" err="1">
                    <a:solidFill>
                      <a:srgbClr val="0070C0"/>
                    </a:solidFill>
                  </a:rPr>
                  <a:t>gt</a:t>
                </a:r>
                <a:r>
                  <a:rPr lang="en-US" sz="3200" dirty="0">
                    <a:solidFill>
                      <a:srgbClr val="0070C0"/>
                    </a:solidFill>
                  </a:rPr>
                  <a:t> =0→ t = </a:t>
                </a:r>
                <a14:m>
                  <m:oMath xmlns:m="http://schemas.openxmlformats.org/officeDocument/2006/math">
                    <m:f>
                      <m:fPr>
                        <m:ctrlPr>
                          <a:rPr lang="en-US" sz="3200" i="1" smtClean="0">
                            <a:solidFill>
                              <a:srgbClr val="0070C0"/>
                            </a:solidFill>
                            <a:latin typeface="Cambria Math" panose="02040503050406030204" pitchFamily="18" charset="0"/>
                          </a:rPr>
                        </m:ctrlPr>
                      </m:fPr>
                      <m:num>
                        <m:r>
                          <m:rPr>
                            <m:nor/>
                          </m:rPr>
                          <a:rPr lang="en-US" sz="3200" dirty="0">
                            <a:solidFill>
                              <a:srgbClr val="0070C0"/>
                            </a:solidFill>
                          </a:rPr>
                          <m:t>v</m:t>
                        </m:r>
                        <m:r>
                          <m:rPr>
                            <m:nor/>
                          </m:rPr>
                          <a:rPr lang="en-US" sz="3200" baseline="-25000" dirty="0">
                            <a:solidFill>
                              <a:srgbClr val="0070C0"/>
                            </a:solidFill>
                          </a:rPr>
                          <m:t>0</m:t>
                        </m:r>
                        <m:r>
                          <m:rPr>
                            <m:nor/>
                          </m:rPr>
                          <a:rPr lang="en-US" sz="3200" dirty="0">
                            <a:solidFill>
                              <a:srgbClr val="0070C0"/>
                            </a:solidFill>
                          </a:rPr>
                          <m:t>sin</m:t>
                        </m:r>
                        <m:r>
                          <m:rPr>
                            <m:nor/>
                          </m:rPr>
                          <a:rPr lang="el-GR" sz="3200" dirty="0">
                            <a:solidFill>
                              <a:srgbClr val="0070C0"/>
                            </a:solidFill>
                          </a:rPr>
                          <m:t>α</m:t>
                        </m:r>
                      </m:num>
                      <m:den>
                        <m:r>
                          <a:rPr lang="en-US" sz="3200" b="0" i="1" smtClean="0">
                            <a:solidFill>
                              <a:srgbClr val="0070C0"/>
                            </a:solidFill>
                            <a:latin typeface="Cambria Math" panose="02040503050406030204" pitchFamily="18" charset="0"/>
                          </a:rPr>
                          <m:t>𝑔</m:t>
                        </m:r>
                      </m:den>
                    </m:f>
                  </m:oMath>
                </a14:m>
                <a:r>
                  <a:rPr lang="en-US" sz="3200" b="1" dirty="0">
                    <a:solidFill>
                      <a:srgbClr val="0070C0"/>
                    </a:solidFill>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descr="n100 Fb Thu Huong Pham"/>
              <p:cNvSpPr>
                <a:spLocks noRot="1" noChangeAspect="1" noMove="1" noResize="1" noEditPoints="1" noAdjustHandles="1" noChangeArrowheads="1" noChangeShapeType="1" noTextEdit="1"/>
              </p:cNvSpPr>
              <p:nvPr/>
            </p:nvSpPr>
            <p:spPr>
              <a:xfrm>
                <a:off x="246744" y="1746265"/>
                <a:ext cx="11771085" cy="951864"/>
              </a:xfrm>
              <a:prstGeom prst="rect">
                <a:avLst/>
              </a:prstGeom>
              <a:blipFill>
                <a:blip r:embed="rId2"/>
                <a:stretch>
                  <a:fillRect l="-1139" b="-19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descr="n100 Fb Thu Huong Pham"/>
              <p:cNvSpPr/>
              <p:nvPr/>
            </p:nvSpPr>
            <p:spPr>
              <a:xfrm>
                <a:off x="4622800" y="2597506"/>
                <a:ext cx="3737431" cy="95987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algn="just">
                  <a:spcAft>
                    <a:spcPts val="600"/>
                  </a:spcAft>
                </a:pPr>
                <a:r>
                  <a:rPr lang="en-US" sz="3200" b="1" kern="0" dirty="0">
                    <a:solidFill>
                      <a:srgbClr val="FFFF00"/>
                    </a:solidFill>
                    <a:cs typeface="Arial" panose="020B0604020202020204" pitchFamily="34" charset="0"/>
                  </a:rPr>
                  <a:t> </a:t>
                </a:r>
                <a:r>
                  <a:rPr lang="en-US" sz="3200" b="1" kern="0" dirty="0" err="1">
                    <a:solidFill>
                      <a:srgbClr val="FFFF00"/>
                    </a:solidFill>
                    <a:cs typeface="Arial" panose="020B0604020202020204" pitchFamily="34" charset="0"/>
                  </a:rPr>
                  <a:t>y</a:t>
                </a:r>
                <a:r>
                  <a:rPr lang="en-US" sz="3200" b="1" kern="0" baseline="-25000" dirty="0" err="1">
                    <a:solidFill>
                      <a:srgbClr val="FFFF00"/>
                    </a:solidFill>
                    <a:cs typeface="Arial" panose="020B0604020202020204" pitchFamily="34" charset="0"/>
                  </a:rPr>
                  <a:t>max</a:t>
                </a:r>
                <a:r>
                  <a:rPr lang="en-US" sz="3200" b="1" kern="0" baseline="-25000" dirty="0">
                    <a:solidFill>
                      <a:srgbClr val="FFFF00"/>
                    </a:solidFill>
                    <a:cs typeface="Arial" panose="020B0604020202020204" pitchFamily="34" charset="0"/>
                  </a:rPr>
                  <a:t> </a:t>
                </a:r>
                <a:r>
                  <a:rPr lang="en-US" sz="3200" b="1" kern="0" dirty="0">
                    <a:solidFill>
                      <a:srgbClr val="FFFF00"/>
                    </a:solidFill>
                    <a:cs typeface="Arial" panose="020B0604020202020204" pitchFamily="34" charset="0"/>
                  </a:rPr>
                  <a:t>= H = </a:t>
                </a:r>
                <a14:m>
                  <m:oMath xmlns:m="http://schemas.openxmlformats.org/officeDocument/2006/math">
                    <m:f>
                      <m:fPr>
                        <m:ctrlPr>
                          <a:rPr lang="en-US" sz="3200" b="1" i="1" kern="0">
                            <a:solidFill>
                              <a:srgbClr val="FFFF00"/>
                            </a:solidFill>
                            <a:latin typeface="Cambria Math" panose="02040503050406030204" pitchFamily="18" charset="0"/>
                            <a:cs typeface="Arial" panose="020B0604020202020204" pitchFamily="34" charset="0"/>
                          </a:rPr>
                        </m:ctrlPr>
                      </m:fPr>
                      <m:num>
                        <m:sSubSup>
                          <m:sSubSupPr>
                            <m:ctrlPr>
                              <a:rPr lang="en-US" sz="3200" b="1" i="1" kern="0">
                                <a:solidFill>
                                  <a:srgbClr val="FFFF00"/>
                                </a:solidFill>
                                <a:latin typeface="Cambria Math" panose="02040503050406030204" pitchFamily="18" charset="0"/>
                                <a:cs typeface="Arial" panose="020B0604020202020204" pitchFamily="34" charset="0"/>
                              </a:rPr>
                            </m:ctrlPr>
                          </m:sSubSupPr>
                          <m:e>
                            <m:r>
                              <a:rPr lang="en-US" sz="3200" b="1" kern="0">
                                <a:solidFill>
                                  <a:srgbClr val="FFFF00"/>
                                </a:solidFill>
                                <a:latin typeface="Cambria Math" panose="02040503050406030204" pitchFamily="18" charset="0"/>
                                <a:cs typeface="Arial" panose="020B0604020202020204" pitchFamily="34" charset="0"/>
                              </a:rPr>
                              <m:t>𝐯</m:t>
                            </m:r>
                          </m:e>
                          <m:sub>
                            <m:r>
                              <a:rPr lang="en-US" sz="3200" b="1" kern="0">
                                <a:solidFill>
                                  <a:srgbClr val="FFFF00"/>
                                </a:solidFill>
                                <a:latin typeface="Cambria Math" panose="02040503050406030204" pitchFamily="18" charset="0"/>
                                <a:cs typeface="Arial" panose="020B0604020202020204" pitchFamily="34" charset="0"/>
                              </a:rPr>
                              <m:t>𝟎</m:t>
                            </m:r>
                          </m:sub>
                          <m:sup>
                            <m:r>
                              <a:rPr lang="en-US" sz="3200" b="1" kern="0">
                                <a:solidFill>
                                  <a:srgbClr val="FFFF00"/>
                                </a:solidFill>
                                <a:latin typeface="Cambria Math" panose="02040503050406030204" pitchFamily="18" charset="0"/>
                                <a:cs typeface="Arial" panose="020B0604020202020204" pitchFamily="34" charset="0"/>
                              </a:rPr>
                              <m:t>𝟐</m:t>
                            </m:r>
                          </m:sup>
                        </m:sSubSup>
                        <m:r>
                          <a:rPr lang="en-US" sz="3200" b="1" kern="0">
                            <a:solidFill>
                              <a:srgbClr val="FFFF00"/>
                            </a:solidFill>
                            <a:latin typeface="Cambria Math" panose="02040503050406030204" pitchFamily="18" charset="0"/>
                            <a:cs typeface="Arial" panose="020B0604020202020204" pitchFamily="34" charset="0"/>
                          </a:rPr>
                          <m:t>.</m:t>
                        </m:r>
                        <m:sSup>
                          <m:sSupPr>
                            <m:ctrlPr>
                              <a:rPr lang="en-US" sz="3200" b="1" i="1" kern="0">
                                <a:solidFill>
                                  <a:srgbClr val="FFFF00"/>
                                </a:solidFill>
                                <a:latin typeface="Cambria Math" panose="02040503050406030204" pitchFamily="18" charset="0"/>
                                <a:cs typeface="Arial" panose="020B0604020202020204" pitchFamily="34" charset="0"/>
                              </a:rPr>
                            </m:ctrlPr>
                          </m:sSupPr>
                          <m:e>
                            <m:r>
                              <a:rPr lang="en-US" sz="3200" b="1" kern="0">
                                <a:solidFill>
                                  <a:srgbClr val="FFFF00"/>
                                </a:solidFill>
                                <a:latin typeface="Cambria Math" panose="02040503050406030204" pitchFamily="18" charset="0"/>
                                <a:cs typeface="Arial" panose="020B0604020202020204" pitchFamily="34" charset="0"/>
                              </a:rPr>
                              <m:t>𝐬𝐢𝐧</m:t>
                            </m:r>
                          </m:e>
                          <m:sup>
                            <m:r>
                              <a:rPr lang="en-US" sz="3200" b="1" kern="0">
                                <a:solidFill>
                                  <a:srgbClr val="FFFF00"/>
                                </a:solidFill>
                                <a:latin typeface="Cambria Math" panose="02040503050406030204" pitchFamily="18" charset="0"/>
                                <a:cs typeface="Arial" panose="020B0604020202020204" pitchFamily="34" charset="0"/>
                              </a:rPr>
                              <m:t>𝟐</m:t>
                            </m:r>
                          </m:sup>
                        </m:sSup>
                        <m:r>
                          <a:rPr lang="en-US" sz="3200" b="1" kern="0">
                            <a:solidFill>
                              <a:srgbClr val="FFFF00"/>
                            </a:solidFill>
                            <a:latin typeface="Cambria Math" panose="02040503050406030204" pitchFamily="18" charset="0"/>
                            <a:cs typeface="Arial" panose="020B0604020202020204" pitchFamily="34" charset="0"/>
                          </a:rPr>
                          <m:t>∝ </m:t>
                        </m:r>
                      </m:num>
                      <m:den>
                        <m:r>
                          <a:rPr lang="en-US" sz="3200" b="1" kern="0">
                            <a:solidFill>
                              <a:srgbClr val="FFFF00"/>
                            </a:solidFill>
                            <a:latin typeface="Cambria Math" panose="02040503050406030204" pitchFamily="18" charset="0"/>
                            <a:cs typeface="Arial" panose="020B0604020202020204" pitchFamily="34" charset="0"/>
                          </a:rPr>
                          <m:t>𝟐</m:t>
                        </m:r>
                        <m:r>
                          <a:rPr lang="en-US" sz="3200" b="1" kern="0">
                            <a:solidFill>
                              <a:srgbClr val="FFFF00"/>
                            </a:solidFill>
                            <a:latin typeface="Cambria Math" panose="02040503050406030204" pitchFamily="18" charset="0"/>
                            <a:cs typeface="Arial" panose="020B0604020202020204" pitchFamily="34" charset="0"/>
                          </a:rPr>
                          <m:t>.</m:t>
                        </m:r>
                        <m:r>
                          <a:rPr lang="en-US" sz="3200" b="1" kern="0">
                            <a:solidFill>
                              <a:srgbClr val="FFFF00"/>
                            </a:solidFill>
                            <a:latin typeface="Cambria Math" panose="02040503050406030204" pitchFamily="18" charset="0"/>
                            <a:cs typeface="Arial" panose="020B0604020202020204" pitchFamily="34" charset="0"/>
                          </a:rPr>
                          <m:t>𝐠</m:t>
                        </m:r>
                      </m:den>
                    </m:f>
                  </m:oMath>
                </a14:m>
                <a:endParaRPr lang="en-US" sz="3200" b="1" kern="0" dirty="0">
                  <a:solidFill>
                    <a:srgbClr val="FFFF00"/>
                  </a:solidFill>
                  <a:cs typeface="Arial" panose="020B0604020202020204" pitchFamily="34" charset="0"/>
                </a:endParaRPr>
              </a:p>
            </p:txBody>
          </p:sp>
        </mc:Choice>
        <mc:Fallback xmlns="">
          <p:sp>
            <p:nvSpPr>
              <p:cNvPr id="9" name="Rectangle 8" descr="n100 Fb Thu Huong Pham"/>
              <p:cNvSpPr>
                <a:spLocks noRot="1" noChangeAspect="1" noMove="1" noResize="1" noEditPoints="1" noAdjustHandles="1" noChangeArrowheads="1" noChangeShapeType="1" noTextEdit="1"/>
              </p:cNvSpPr>
              <p:nvPr/>
            </p:nvSpPr>
            <p:spPr>
              <a:xfrm>
                <a:off x="4622800" y="2597506"/>
                <a:ext cx="3737431" cy="959878"/>
              </a:xfrm>
              <a:prstGeom prst="rect">
                <a:avLst/>
              </a:prstGeom>
              <a:blipFill>
                <a:blip r:embed="rId3"/>
                <a:stretch>
                  <a:fillRect b="-1266"/>
                </a:stretch>
              </a:blipFill>
            </p:spPr>
            <p:txBody>
              <a:bodyPr/>
              <a:lstStyle/>
              <a:p>
                <a:r>
                  <a:rPr lang="en-US">
                    <a:noFill/>
                  </a:rPr>
                  <a:t> </a:t>
                </a:r>
              </a:p>
            </p:txBody>
          </p:sp>
        </mc:Fallback>
      </mc:AlternateContent>
      <p:sp>
        <p:nvSpPr>
          <p:cNvPr id="12" name="Rectangle 11" descr="n100 Fb Thu Huong Pham"/>
          <p:cNvSpPr/>
          <p:nvPr/>
        </p:nvSpPr>
        <p:spPr>
          <a:xfrm>
            <a:off x="2039303" y="2842743"/>
            <a:ext cx="2931887" cy="584775"/>
          </a:xfrm>
          <a:prstGeom prst="rect">
            <a:avLst/>
          </a:prstGeom>
          <a:noFill/>
          <a:ln>
            <a:noFill/>
          </a:ln>
        </p:spPr>
        <p:txBody>
          <a:bodyPr wrap="square">
            <a:spAutoFit/>
          </a:bodyPr>
          <a:lstStyle/>
          <a:p>
            <a:pPr lvl="0" algn="ju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cao</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3" name="Rectangle 12" descr="n100 Fb Thu Huong Pham"/>
              <p:cNvSpPr/>
              <p:nvPr/>
            </p:nvSpPr>
            <p:spPr>
              <a:xfrm>
                <a:off x="246744" y="3701998"/>
                <a:ext cx="6937828" cy="951864"/>
              </a:xfrm>
              <a:prstGeom prst="rect">
                <a:avLst/>
              </a:prstGeom>
              <a:noFill/>
              <a:ln>
                <a:noFill/>
              </a:ln>
            </p:spPr>
            <p:txBody>
              <a:bodyPr wrap="square">
                <a:spAutoFit/>
              </a:bodyPr>
              <a:lstStyle/>
              <a:p>
                <a:pPr marL="457200" lvl="0" indent="-457200" algn="just">
                  <a:buFont typeface="Wingdings" panose="05000000000000000000" pitchFamily="2" charset="2"/>
                  <a:buChar char="§"/>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rơi</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xuống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đất</a:t>
                </a:r>
                <a:r>
                  <a:rPr lang="en-US" sz="3200" b="1" dirty="0">
                    <a:solidFill>
                      <a:srgbClr val="0070C0"/>
                    </a:solidFill>
                    <a:latin typeface="Times New Roman" panose="02020603050405020304" pitchFamily="18" charset="0"/>
                    <a:ea typeface="Times New Roman" panose="02020603050405020304" pitchFamily="18" charset="0"/>
                  </a:rPr>
                  <a:t> : </a:t>
                </a:r>
                <a:r>
                  <a:rPr lang="en-US" sz="3200" dirty="0">
                    <a:solidFill>
                      <a:srgbClr val="0070C0"/>
                    </a:solidFill>
                  </a:rPr>
                  <a:t>t = </a:t>
                </a:r>
                <a14:m>
                  <m:oMath xmlns:m="http://schemas.openxmlformats.org/officeDocument/2006/math">
                    <m:f>
                      <m:fPr>
                        <m:ctrlPr>
                          <a:rPr lang="en-US" sz="3200" i="1">
                            <a:solidFill>
                              <a:srgbClr val="0070C0"/>
                            </a:solidFill>
                            <a:latin typeface="Cambria Math" panose="02040503050406030204" pitchFamily="18" charset="0"/>
                          </a:rPr>
                        </m:ctrlPr>
                      </m:fPr>
                      <m:num>
                        <m:r>
                          <m:rPr>
                            <m:nor/>
                          </m:rPr>
                          <a:rPr lang="en-US" sz="3200">
                            <a:solidFill>
                              <a:srgbClr val="0070C0"/>
                            </a:solidFill>
                            <a:latin typeface="Cambria Math" panose="02040503050406030204" pitchFamily="18" charset="0"/>
                          </a:rPr>
                          <m:t>2.</m:t>
                        </m:r>
                        <m:r>
                          <m:rPr>
                            <m:nor/>
                          </m:rPr>
                          <a:rPr lang="en-US" sz="3200" dirty="0">
                            <a:solidFill>
                              <a:srgbClr val="0070C0"/>
                            </a:solidFill>
                          </a:rPr>
                          <m:t>v</m:t>
                        </m:r>
                        <m:r>
                          <m:rPr>
                            <m:nor/>
                          </m:rPr>
                          <a:rPr lang="en-US" sz="3200" baseline="-25000" dirty="0">
                            <a:solidFill>
                              <a:srgbClr val="0070C0"/>
                            </a:solidFill>
                          </a:rPr>
                          <m:t>0</m:t>
                        </m:r>
                        <m:r>
                          <m:rPr>
                            <m:nor/>
                          </m:rPr>
                          <a:rPr lang="en-US" sz="3200" dirty="0">
                            <a:solidFill>
                              <a:srgbClr val="0070C0"/>
                            </a:solidFill>
                          </a:rPr>
                          <m:t>sin</m:t>
                        </m:r>
                        <m:r>
                          <m:rPr>
                            <m:nor/>
                          </m:rPr>
                          <a:rPr lang="el-GR" sz="3200" dirty="0">
                            <a:solidFill>
                              <a:srgbClr val="0070C0"/>
                            </a:solidFill>
                          </a:rPr>
                          <m:t>α</m:t>
                        </m:r>
                      </m:num>
                      <m:den>
                        <m:r>
                          <a:rPr lang="en-US" sz="3200" i="1">
                            <a:solidFill>
                              <a:srgbClr val="0070C0"/>
                            </a:solidFill>
                            <a:latin typeface="Cambria Math" panose="02040503050406030204" pitchFamily="18" charset="0"/>
                          </a:rPr>
                          <m:t>𝑔</m:t>
                        </m:r>
                      </m:den>
                    </m:f>
                  </m:oMath>
                </a14:m>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3" name="Rectangle 12" descr="n100 Fb Thu Huong Pham"/>
              <p:cNvSpPr>
                <a:spLocks noRot="1" noChangeAspect="1" noMove="1" noResize="1" noEditPoints="1" noAdjustHandles="1" noChangeArrowheads="1" noChangeShapeType="1" noTextEdit="1"/>
              </p:cNvSpPr>
              <p:nvPr/>
            </p:nvSpPr>
            <p:spPr>
              <a:xfrm>
                <a:off x="246744" y="3701998"/>
                <a:ext cx="6937828" cy="951864"/>
              </a:xfrm>
              <a:prstGeom prst="rect">
                <a:avLst/>
              </a:prstGeom>
              <a:blipFill>
                <a:blip r:embed="rId4"/>
                <a:stretch>
                  <a:fillRect l="-1932" b="-25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descr="n100 Fb Thu Huong Pham"/>
              <p:cNvSpPr/>
              <p:nvPr/>
            </p:nvSpPr>
            <p:spPr>
              <a:xfrm>
                <a:off x="711200" y="4560261"/>
                <a:ext cx="9621210" cy="951864"/>
              </a:xfrm>
              <a:prstGeom prst="rect">
                <a:avLst/>
              </a:prstGeom>
              <a:noFill/>
              <a:ln>
                <a:noFill/>
              </a:ln>
            </p:spPr>
            <p:txBody>
              <a:bodyPr wrap="square">
                <a:spAutoFit/>
              </a:bodyPr>
              <a:lstStyle/>
              <a:p>
                <a:pPr lvl="0" algn="ju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xa</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kern="0" dirty="0">
                    <a:solidFill>
                      <a:srgbClr val="0070C0"/>
                    </a:solidFill>
                    <a:cs typeface="Arial" panose="020B0604020202020204" pitchFamily="34" charset="0"/>
                  </a:rPr>
                  <a:t>x</a:t>
                </a:r>
                <a:r>
                  <a:rPr lang="en-US" sz="3200" b="1" kern="0" baseline="-25000" dirty="0" err="1">
                    <a:solidFill>
                      <a:srgbClr val="0070C0"/>
                    </a:solidFill>
                    <a:cs typeface="Arial" panose="020B0604020202020204" pitchFamily="34" charset="0"/>
                  </a:rPr>
                  <a:t>max</a:t>
                </a:r>
                <a:r>
                  <a:rPr lang="en-US" sz="3200" b="1" kern="0" baseline="-25000" dirty="0">
                    <a:solidFill>
                      <a:srgbClr val="0070C0"/>
                    </a:solidFill>
                    <a:cs typeface="Arial" panose="020B0604020202020204" pitchFamily="34" charset="0"/>
                  </a:rPr>
                  <a:t> </a:t>
                </a:r>
                <a:r>
                  <a:rPr lang="en-US" sz="3200" b="1" kern="0" dirty="0">
                    <a:solidFill>
                      <a:srgbClr val="0070C0"/>
                    </a:solidFill>
                    <a:cs typeface="Arial" panose="020B0604020202020204" pitchFamily="34" charset="0"/>
                  </a:rPr>
                  <a:t>= L =</a:t>
                </a:r>
                <a:r>
                  <a:rPr lang="en-US" sz="3200" dirty="0">
                    <a:solidFill>
                      <a:srgbClr val="0070C0"/>
                    </a:solidFill>
                  </a:rPr>
                  <a:t> (v</a:t>
                </a:r>
                <a:r>
                  <a:rPr lang="en-US" sz="3200" baseline="-25000" dirty="0">
                    <a:solidFill>
                      <a:srgbClr val="0070C0"/>
                    </a:solidFill>
                  </a:rPr>
                  <a:t>0</a:t>
                </a:r>
                <a:r>
                  <a:rPr lang="en-US" sz="3200" dirty="0">
                    <a:solidFill>
                      <a:srgbClr val="0070C0"/>
                    </a:solidFill>
                  </a:rPr>
                  <a:t>cos</a:t>
                </a:r>
                <a14:m>
                  <m:oMath xmlns:m="http://schemas.openxmlformats.org/officeDocument/2006/math">
                    <m:r>
                      <a:rPr lang="en-US" sz="3200" i="1">
                        <a:solidFill>
                          <a:srgbClr val="0070C0"/>
                        </a:solidFill>
                        <a:latin typeface="Cambria Math" panose="02040503050406030204" pitchFamily="18" charset="0"/>
                        <a:ea typeface="Cambria Math" panose="02040503050406030204" pitchFamily="18" charset="0"/>
                      </a:rPr>
                      <m:t>𝛼</m:t>
                    </m:r>
                  </m:oMath>
                </a14:m>
                <a:r>
                  <a:rPr lang="en-US" sz="3200" dirty="0">
                    <a:solidFill>
                      <a:srgbClr val="0070C0"/>
                    </a:solidFill>
                  </a:rPr>
                  <a:t>)t = (v</a:t>
                </a:r>
                <a:r>
                  <a:rPr lang="en-US" sz="3200" baseline="-25000" dirty="0">
                    <a:solidFill>
                      <a:srgbClr val="0070C0"/>
                    </a:solidFill>
                  </a:rPr>
                  <a:t>0</a:t>
                </a:r>
                <a:r>
                  <a:rPr lang="en-US" sz="3200" dirty="0">
                    <a:solidFill>
                      <a:srgbClr val="0070C0"/>
                    </a:solidFill>
                  </a:rPr>
                  <a:t>cos</a:t>
                </a:r>
                <a14:m>
                  <m:oMath xmlns:m="http://schemas.openxmlformats.org/officeDocument/2006/math">
                    <m:r>
                      <a:rPr lang="en-US" sz="3200" i="1">
                        <a:solidFill>
                          <a:srgbClr val="0070C0"/>
                        </a:solidFill>
                        <a:latin typeface="Cambria Math" panose="02040503050406030204" pitchFamily="18" charset="0"/>
                        <a:ea typeface="Cambria Math" panose="02040503050406030204" pitchFamily="18" charset="0"/>
                      </a:rPr>
                      <m:t>𝛼</m:t>
                    </m:r>
                  </m:oMath>
                </a14:m>
                <a:r>
                  <a:rPr lang="en-US" sz="3200" dirty="0">
                    <a:solidFill>
                      <a:srgbClr val="0070C0"/>
                    </a:solidFill>
                  </a:rPr>
                  <a:t>). </a:t>
                </a:r>
                <a14:m>
                  <m:oMath xmlns:m="http://schemas.openxmlformats.org/officeDocument/2006/math">
                    <m:f>
                      <m:fPr>
                        <m:ctrlPr>
                          <a:rPr lang="en-US" sz="3200" i="1">
                            <a:solidFill>
                              <a:srgbClr val="0070C0"/>
                            </a:solidFill>
                            <a:latin typeface="Cambria Math" panose="02040503050406030204" pitchFamily="18" charset="0"/>
                          </a:rPr>
                        </m:ctrlPr>
                      </m:fPr>
                      <m:num>
                        <m:r>
                          <m:rPr>
                            <m:nor/>
                          </m:rPr>
                          <a:rPr lang="en-US" sz="3200" b="0" i="0" smtClean="0">
                            <a:solidFill>
                              <a:srgbClr val="0070C0"/>
                            </a:solidFill>
                            <a:latin typeface="Cambria Math" panose="02040503050406030204" pitchFamily="18" charset="0"/>
                          </a:rPr>
                          <m:t>2.</m:t>
                        </m:r>
                        <m:r>
                          <m:rPr>
                            <m:nor/>
                          </m:rPr>
                          <a:rPr lang="en-US" sz="3200" dirty="0">
                            <a:solidFill>
                              <a:srgbClr val="0070C0"/>
                            </a:solidFill>
                          </a:rPr>
                          <m:t>v</m:t>
                        </m:r>
                        <m:r>
                          <m:rPr>
                            <m:nor/>
                          </m:rPr>
                          <a:rPr lang="en-US" sz="3200" baseline="-25000" dirty="0">
                            <a:solidFill>
                              <a:srgbClr val="0070C0"/>
                            </a:solidFill>
                          </a:rPr>
                          <m:t>0</m:t>
                        </m:r>
                        <m:r>
                          <m:rPr>
                            <m:nor/>
                          </m:rPr>
                          <a:rPr lang="en-US" sz="3200" dirty="0">
                            <a:solidFill>
                              <a:srgbClr val="0070C0"/>
                            </a:solidFill>
                          </a:rPr>
                          <m:t>sin</m:t>
                        </m:r>
                        <m:r>
                          <m:rPr>
                            <m:nor/>
                          </m:rPr>
                          <a:rPr lang="el-GR" sz="3200" dirty="0">
                            <a:solidFill>
                              <a:srgbClr val="0070C0"/>
                            </a:solidFill>
                          </a:rPr>
                          <m:t>α</m:t>
                        </m:r>
                      </m:num>
                      <m:den>
                        <m:r>
                          <a:rPr lang="en-US" sz="3200" i="1">
                            <a:solidFill>
                              <a:srgbClr val="0070C0"/>
                            </a:solidFill>
                            <a:latin typeface="Cambria Math" panose="02040503050406030204" pitchFamily="18" charset="0"/>
                          </a:rPr>
                          <m:t>𝑔</m:t>
                        </m:r>
                      </m:den>
                    </m:f>
                  </m:oMath>
                </a14:m>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5" name="Rectangle 14" descr="n100 Fb Thu Huong Pham"/>
              <p:cNvSpPr>
                <a:spLocks noRot="1" noChangeAspect="1" noMove="1" noResize="1" noEditPoints="1" noAdjustHandles="1" noChangeArrowheads="1" noChangeShapeType="1" noTextEdit="1"/>
              </p:cNvSpPr>
              <p:nvPr/>
            </p:nvSpPr>
            <p:spPr>
              <a:xfrm>
                <a:off x="711200" y="4560261"/>
                <a:ext cx="9621210" cy="951864"/>
              </a:xfrm>
              <a:prstGeom prst="rect">
                <a:avLst/>
              </a:prstGeom>
              <a:blipFill>
                <a:blip r:embed="rId5"/>
                <a:stretch>
                  <a:fillRect l="-1648" b="-2564"/>
                </a:stretch>
              </a:blipFill>
              <a:ln>
                <a:noFill/>
              </a:ln>
            </p:spPr>
            <p:txBody>
              <a:bodyPr/>
              <a:lstStyle/>
              <a:p>
                <a:r>
                  <a:rPr lang="en-US">
                    <a:noFill/>
                  </a:rPr>
                  <a:t> </a:t>
                </a:r>
              </a:p>
            </p:txBody>
          </p:sp>
        </mc:Fallback>
      </mc:AlternateContent>
      <p:sp>
        <p:nvSpPr>
          <p:cNvPr id="16" name="Rectangle 15" descr="n100 Fb Thu Huong Pham"/>
          <p:cNvSpPr/>
          <p:nvPr/>
        </p:nvSpPr>
        <p:spPr>
          <a:xfrm>
            <a:off x="2282372" y="5657731"/>
            <a:ext cx="2129971" cy="584775"/>
          </a:xfrm>
          <a:prstGeom prst="rect">
            <a:avLst/>
          </a:prstGeom>
          <a:noFill/>
          <a:ln>
            <a:noFill/>
          </a:ln>
        </p:spPr>
        <p:txBody>
          <a:bodyPr wrap="square">
            <a:spAutoFit/>
          </a:bodyPr>
          <a:lstStyle/>
          <a:p>
            <a:pPr lvl="0" algn="ju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xa</a:t>
            </a:r>
            <a:r>
              <a:rPr lang="en-US" sz="3200" b="1" dirty="0">
                <a:solidFill>
                  <a:srgbClr val="7030A0"/>
                </a:solidFill>
                <a:latin typeface="Times New Roman" panose="02020603050405020304" pitchFamily="18" charset="0"/>
                <a:ea typeface="Times New Roman" panose="02020603050405020304" pitchFamily="18" charset="0"/>
              </a:rPr>
              <a:t>:</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descr="n100 Fb Thu Huong Pham"/>
              <p:cNvSpPr/>
              <p:nvPr/>
            </p:nvSpPr>
            <p:spPr>
              <a:xfrm>
                <a:off x="4622800" y="5512125"/>
                <a:ext cx="2561771" cy="95987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algn="just">
                  <a:spcAft>
                    <a:spcPts val="600"/>
                  </a:spcAft>
                </a:pPr>
                <a:r>
                  <a:rPr lang="en-US" sz="3200" b="1" kern="0" dirty="0">
                    <a:solidFill>
                      <a:srgbClr val="FFFF00"/>
                    </a:solidFill>
                    <a:cs typeface="Arial" panose="020B0604020202020204" pitchFamily="34" charset="0"/>
                  </a:rPr>
                  <a:t> L =</a:t>
                </a:r>
                <a14:m>
                  <m:oMath xmlns:m="http://schemas.openxmlformats.org/officeDocument/2006/math">
                    <m:f>
                      <m:fPr>
                        <m:ctrlPr>
                          <a:rPr lang="en-US" sz="3200" b="1" i="1" kern="0">
                            <a:solidFill>
                              <a:srgbClr val="FFFF00"/>
                            </a:solidFill>
                            <a:latin typeface="Cambria Math" panose="02040503050406030204" pitchFamily="18" charset="0"/>
                            <a:cs typeface="Arial" panose="020B0604020202020204" pitchFamily="34" charset="0"/>
                          </a:rPr>
                        </m:ctrlPr>
                      </m:fPr>
                      <m:num>
                        <m:sSubSup>
                          <m:sSubSupPr>
                            <m:ctrlPr>
                              <a:rPr lang="en-US" sz="3200" b="1" i="1" kern="0">
                                <a:solidFill>
                                  <a:srgbClr val="FFFF00"/>
                                </a:solidFill>
                                <a:latin typeface="Cambria Math" panose="02040503050406030204" pitchFamily="18" charset="0"/>
                                <a:cs typeface="Arial" panose="020B0604020202020204" pitchFamily="34" charset="0"/>
                              </a:rPr>
                            </m:ctrlPr>
                          </m:sSubSupPr>
                          <m:e>
                            <m:r>
                              <a:rPr lang="en-US" sz="3200" b="1" kern="0">
                                <a:solidFill>
                                  <a:srgbClr val="FFFF00"/>
                                </a:solidFill>
                                <a:latin typeface="Cambria Math" panose="02040503050406030204" pitchFamily="18" charset="0"/>
                                <a:cs typeface="Arial" panose="020B0604020202020204" pitchFamily="34" charset="0"/>
                              </a:rPr>
                              <m:t>𝐯</m:t>
                            </m:r>
                          </m:e>
                          <m:sub>
                            <m:r>
                              <a:rPr lang="en-US" sz="3200" b="1" kern="0">
                                <a:solidFill>
                                  <a:srgbClr val="FFFF00"/>
                                </a:solidFill>
                                <a:latin typeface="Cambria Math" panose="02040503050406030204" pitchFamily="18" charset="0"/>
                                <a:cs typeface="Arial" panose="020B0604020202020204" pitchFamily="34" charset="0"/>
                              </a:rPr>
                              <m:t>𝟎</m:t>
                            </m:r>
                          </m:sub>
                          <m:sup>
                            <m:r>
                              <a:rPr lang="en-US" sz="3200" b="1" kern="0">
                                <a:solidFill>
                                  <a:srgbClr val="FFFF00"/>
                                </a:solidFill>
                                <a:latin typeface="Cambria Math" panose="02040503050406030204" pitchFamily="18" charset="0"/>
                                <a:cs typeface="Arial" panose="020B0604020202020204" pitchFamily="34" charset="0"/>
                              </a:rPr>
                              <m:t>𝟐</m:t>
                            </m:r>
                          </m:sup>
                        </m:sSubSup>
                        <m:r>
                          <a:rPr lang="en-US" sz="3200" b="1" i="1" kern="0">
                            <a:solidFill>
                              <a:srgbClr val="FFFF00"/>
                            </a:solidFill>
                            <a:latin typeface="Cambria Math" panose="02040503050406030204" pitchFamily="18" charset="0"/>
                            <a:cs typeface="Arial" panose="020B0604020202020204" pitchFamily="34" charset="0"/>
                          </a:rPr>
                          <m:t>.</m:t>
                        </m:r>
                        <m:r>
                          <a:rPr lang="en-US" sz="3200" b="1" i="1" kern="0">
                            <a:solidFill>
                              <a:srgbClr val="FFFF00"/>
                            </a:solidFill>
                            <a:latin typeface="Cambria Math" panose="02040503050406030204" pitchFamily="18" charset="0"/>
                            <a:cs typeface="Arial" panose="020B0604020202020204" pitchFamily="34" charset="0"/>
                          </a:rPr>
                          <m:t>𝒔𝒊𝒏</m:t>
                        </m:r>
                        <m:r>
                          <a:rPr lang="en-US" sz="3200" b="1" i="1" kern="0">
                            <a:solidFill>
                              <a:srgbClr val="FFFF00"/>
                            </a:solidFill>
                            <a:latin typeface="Cambria Math" panose="02040503050406030204" pitchFamily="18" charset="0"/>
                            <a:cs typeface="Arial" panose="020B0604020202020204" pitchFamily="34" charset="0"/>
                          </a:rPr>
                          <m:t>𝟐</m:t>
                        </m:r>
                        <m:r>
                          <a:rPr lang="en-US" sz="3200" b="1" i="1" kern="0">
                            <a:solidFill>
                              <a:srgbClr val="FFFF00"/>
                            </a:solidFill>
                            <a:latin typeface="Cambria Math" panose="02040503050406030204" pitchFamily="18" charset="0"/>
                            <a:cs typeface="Arial" panose="020B0604020202020204" pitchFamily="34" charset="0"/>
                          </a:rPr>
                          <m:t> </m:t>
                        </m:r>
                        <m:r>
                          <a:rPr lang="en-US" sz="3200" b="1" kern="0">
                            <a:solidFill>
                              <a:srgbClr val="FFFF00"/>
                            </a:solidFill>
                            <a:latin typeface="Cambria Math" panose="02040503050406030204" pitchFamily="18" charset="0"/>
                            <a:cs typeface="Arial" panose="020B0604020202020204" pitchFamily="34" charset="0"/>
                          </a:rPr>
                          <m:t>∝ </m:t>
                        </m:r>
                      </m:num>
                      <m:den>
                        <m:r>
                          <a:rPr lang="en-US" sz="3200" b="1" kern="0">
                            <a:solidFill>
                              <a:srgbClr val="FFFF00"/>
                            </a:solidFill>
                            <a:latin typeface="Cambria Math" panose="02040503050406030204" pitchFamily="18" charset="0"/>
                            <a:cs typeface="Arial" panose="020B0604020202020204" pitchFamily="34" charset="0"/>
                          </a:rPr>
                          <m:t>𝐠</m:t>
                        </m:r>
                      </m:den>
                    </m:f>
                  </m:oMath>
                </a14:m>
                <a:endParaRPr lang="en-US" sz="3200" b="1" kern="0" dirty="0">
                  <a:solidFill>
                    <a:srgbClr val="FFFF00"/>
                  </a:solidFill>
                  <a:cs typeface="Arial" panose="020B0604020202020204" pitchFamily="34" charset="0"/>
                </a:endParaRPr>
              </a:p>
            </p:txBody>
          </p:sp>
        </mc:Choice>
        <mc:Fallback xmlns="">
          <p:sp>
            <p:nvSpPr>
              <p:cNvPr id="17" name="Rectangle 16" descr="n100 Fb Thu Huong Pham"/>
              <p:cNvSpPr>
                <a:spLocks noRot="1" noChangeAspect="1" noMove="1" noResize="1" noEditPoints="1" noAdjustHandles="1" noChangeArrowheads="1" noChangeShapeType="1" noTextEdit="1"/>
              </p:cNvSpPr>
              <p:nvPr/>
            </p:nvSpPr>
            <p:spPr>
              <a:xfrm>
                <a:off x="4622800" y="5512125"/>
                <a:ext cx="2561771" cy="959878"/>
              </a:xfrm>
              <a:prstGeom prst="rect">
                <a:avLst/>
              </a:prstGeom>
              <a:blipFill>
                <a:blip r:embed="rId6"/>
                <a:stretch>
                  <a:fillRect b="-1266"/>
                </a:stretch>
              </a:blipFill>
            </p:spPr>
            <p:txBody>
              <a:bodyPr/>
              <a:lstStyle/>
              <a:p>
                <a:r>
                  <a:rPr lang="en-US">
                    <a:noFill/>
                  </a:rPr>
                  <a:t> </a:t>
                </a:r>
              </a:p>
            </p:txBody>
          </p:sp>
        </mc:Fallback>
      </mc:AlternateContent>
    </p:spTree>
    <p:extLst>
      <p:ext uri="{BB962C8B-B14F-4D97-AF65-F5344CB8AC3E}">
        <p14:creationId xmlns:p14="http://schemas.microsoft.com/office/powerpoint/2010/main" val="11038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p:bldP spid="15"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00 Fb Thu Huong Pham">
            <a:extLst>
              <a:ext uri="{FF2B5EF4-FFF2-40B4-BE49-F238E27FC236}">
                <a16:creationId xmlns:a16="http://schemas.microsoft.com/office/drawing/2014/main" id="{B158F699-9A9D-4058-8B63-02D680DFD549}"/>
              </a:ext>
            </a:extLst>
          </p:cNvPr>
          <p:cNvSpPr txBox="1"/>
          <p:nvPr/>
        </p:nvSpPr>
        <p:spPr>
          <a:xfrm>
            <a:off x="0" y="0"/>
            <a:ext cx="12192002" cy="800219"/>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Times New Roman" panose="02020603050405020304" pitchFamily="18" charset="0"/>
                <a:cs typeface="Arial" panose="020B0604020202020204" pitchFamily="34" charset="0"/>
              </a:rPr>
              <a:t>II. CHUYỂN ĐỘNG NÉM XIÊN</a:t>
            </a:r>
          </a:p>
        </p:txBody>
      </p:sp>
      <p:sp>
        <p:nvSpPr>
          <p:cNvPr id="5" name="Freeform 4" descr="n100 Fb Thu Huong Pham"/>
          <p:cNvSpPr/>
          <p:nvPr/>
        </p:nvSpPr>
        <p:spPr>
          <a:xfrm>
            <a:off x="0" y="930736"/>
            <a:ext cx="12177486" cy="723893"/>
          </a:xfrm>
          <a:custGeom>
            <a:avLst/>
            <a:gdLst>
              <a:gd name="connsiteX0" fmla="*/ 534755 w 4862286"/>
              <a:gd name="connsiteY0" fmla="*/ 0 h 711200"/>
              <a:gd name="connsiteX1" fmla="*/ 4743750 w 4862286"/>
              <a:gd name="connsiteY1" fmla="*/ 0 h 711200"/>
              <a:gd name="connsiteX2" fmla="*/ 4862286 w 4862286"/>
              <a:gd name="connsiteY2" fmla="*/ 118536 h 711200"/>
              <a:gd name="connsiteX3" fmla="*/ 4862286 w 4862286"/>
              <a:gd name="connsiteY3" fmla="*/ 711200 h 711200"/>
              <a:gd name="connsiteX4" fmla="*/ 534755 w 4862286"/>
              <a:gd name="connsiteY4" fmla="*/ 711200 h 711200"/>
              <a:gd name="connsiteX5" fmla="*/ 331555 w 4862286"/>
              <a:gd name="connsiteY5" fmla="*/ 355600 h 711200"/>
              <a:gd name="connsiteX6" fmla="*/ 534755 w 4862286"/>
              <a:gd name="connsiteY6" fmla="*/ 0 h 711200"/>
              <a:gd name="connsiteX7" fmla="*/ 118536 w 4862286"/>
              <a:gd name="connsiteY7" fmla="*/ 0 h 711200"/>
              <a:gd name="connsiteX8" fmla="*/ 534755 w 4862286"/>
              <a:gd name="connsiteY8" fmla="*/ 0 h 711200"/>
              <a:gd name="connsiteX9" fmla="*/ 128355 w 4862286"/>
              <a:gd name="connsiteY9" fmla="*/ 355600 h 711200"/>
              <a:gd name="connsiteX10" fmla="*/ 534755 w 4862286"/>
              <a:gd name="connsiteY10" fmla="*/ 711200 h 711200"/>
              <a:gd name="connsiteX11" fmla="*/ 0 w 4862286"/>
              <a:gd name="connsiteY11" fmla="*/ 711200 h 711200"/>
              <a:gd name="connsiteX12" fmla="*/ 0 w 4862286"/>
              <a:gd name="connsiteY12" fmla="*/ 118536 h 711200"/>
              <a:gd name="connsiteX13" fmla="*/ 118536 w 4862286"/>
              <a:gd name="connsiteY13"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2286" h="711200">
                <a:moveTo>
                  <a:pt x="534755" y="0"/>
                </a:moveTo>
                <a:lnTo>
                  <a:pt x="4743750" y="0"/>
                </a:lnTo>
                <a:cubicBezTo>
                  <a:pt x="4809216" y="0"/>
                  <a:pt x="4862286" y="53070"/>
                  <a:pt x="4862286" y="118536"/>
                </a:cubicBezTo>
                <a:lnTo>
                  <a:pt x="4862286" y="711200"/>
                </a:lnTo>
                <a:lnTo>
                  <a:pt x="534755" y="711200"/>
                </a:lnTo>
                <a:cubicBezTo>
                  <a:pt x="406838" y="627254"/>
                  <a:pt x="331555" y="495510"/>
                  <a:pt x="331555" y="355600"/>
                </a:cubicBezTo>
                <a:cubicBezTo>
                  <a:pt x="331555" y="215690"/>
                  <a:pt x="406838" y="83946"/>
                  <a:pt x="534755" y="0"/>
                </a:cubicBezTo>
                <a:close/>
                <a:moveTo>
                  <a:pt x="118536" y="0"/>
                </a:moveTo>
                <a:lnTo>
                  <a:pt x="534755" y="0"/>
                </a:lnTo>
                <a:cubicBezTo>
                  <a:pt x="310306" y="0"/>
                  <a:pt x="128355" y="159208"/>
                  <a:pt x="128355" y="355600"/>
                </a:cubicBezTo>
                <a:cubicBezTo>
                  <a:pt x="128355" y="551992"/>
                  <a:pt x="310306" y="711200"/>
                  <a:pt x="534755" y="711200"/>
                </a:cubicBezTo>
                <a:lnTo>
                  <a:pt x="0" y="711200"/>
                </a:lnTo>
                <a:lnTo>
                  <a:pt x="0" y="118536"/>
                </a:lnTo>
                <a:cubicBezTo>
                  <a:pt x="0" y="53070"/>
                  <a:pt x="53070" y="0"/>
                  <a:pt x="118536" y="0"/>
                </a:cubicBez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Công</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thức</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xác</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định</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tầm</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cao</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và</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tầm</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xa</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của</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chuyển</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động</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ném</a:t>
            </a:r>
            <a:r>
              <a:rPr kumimoji="0" lang="en-US" sz="3200" b="1" i="0" u="none" strike="noStrike" kern="0" cap="none" spc="0" normalizeH="0" noProof="0" dirty="0">
                <a:ln>
                  <a:noFill/>
                </a:ln>
                <a:solidFill>
                  <a:prstClr val="white"/>
                </a:solidFill>
                <a:effectLst/>
                <a:uLnTx/>
                <a:uFillTx/>
                <a:latin typeface="Calibri" panose="020F0502020204030204"/>
                <a:ea typeface="+mn-ea"/>
                <a:cs typeface="Arial" panose="020B0604020202020204" pitchFamily="34" charset="0"/>
              </a:rPr>
              <a:t> </a:t>
            </a:r>
            <a:r>
              <a:rPr kumimoji="0" lang="en-US" sz="3200" b="1" i="0" u="none" strike="noStrike" kern="0" cap="none" spc="0" normalizeH="0" noProof="0" dirty="0" err="1">
                <a:ln>
                  <a:noFill/>
                </a:ln>
                <a:solidFill>
                  <a:prstClr val="white"/>
                </a:solidFill>
                <a:effectLst/>
                <a:uLnTx/>
                <a:uFillTx/>
                <a:latin typeface="Calibri" panose="020F0502020204030204"/>
                <a:ea typeface="+mn-ea"/>
                <a:cs typeface="Arial" panose="020B0604020202020204" pitchFamily="34" charset="0"/>
              </a:rPr>
              <a:t>xiên</a:t>
            </a:r>
            <a:endPar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descr="n100 Fb Thu Huong Pham"/>
              <p:cNvSpPr/>
              <p:nvPr/>
            </p:nvSpPr>
            <p:spPr>
              <a:xfrm>
                <a:off x="3147275" y="2363350"/>
                <a:ext cx="3737431" cy="95987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algn="just">
                  <a:spcAft>
                    <a:spcPts val="600"/>
                  </a:spcAft>
                </a:pPr>
                <a:r>
                  <a:rPr lang="en-US" sz="3200" b="1" kern="0" dirty="0">
                    <a:solidFill>
                      <a:srgbClr val="FFFF00"/>
                    </a:solidFill>
                    <a:cs typeface="Arial" panose="020B0604020202020204" pitchFamily="34" charset="0"/>
                  </a:rPr>
                  <a:t> </a:t>
                </a:r>
                <a:r>
                  <a:rPr lang="en-US" sz="3200" b="1" kern="0" dirty="0" err="1">
                    <a:solidFill>
                      <a:srgbClr val="FFFF00"/>
                    </a:solidFill>
                    <a:cs typeface="Arial" panose="020B0604020202020204" pitchFamily="34" charset="0"/>
                  </a:rPr>
                  <a:t>y</a:t>
                </a:r>
                <a:r>
                  <a:rPr lang="en-US" sz="3200" b="1" kern="0" baseline="-25000" dirty="0" err="1">
                    <a:solidFill>
                      <a:srgbClr val="FFFF00"/>
                    </a:solidFill>
                    <a:cs typeface="Arial" panose="020B0604020202020204" pitchFamily="34" charset="0"/>
                  </a:rPr>
                  <a:t>max</a:t>
                </a:r>
                <a:r>
                  <a:rPr lang="en-US" sz="3200" b="1" kern="0" baseline="-25000" dirty="0">
                    <a:solidFill>
                      <a:srgbClr val="FFFF00"/>
                    </a:solidFill>
                    <a:cs typeface="Arial" panose="020B0604020202020204" pitchFamily="34" charset="0"/>
                  </a:rPr>
                  <a:t> </a:t>
                </a:r>
                <a:r>
                  <a:rPr lang="en-US" sz="3200" b="1" kern="0" dirty="0">
                    <a:solidFill>
                      <a:srgbClr val="FFFF00"/>
                    </a:solidFill>
                    <a:cs typeface="Arial" panose="020B0604020202020204" pitchFamily="34" charset="0"/>
                  </a:rPr>
                  <a:t>= H = </a:t>
                </a:r>
                <a14:m>
                  <m:oMath xmlns:m="http://schemas.openxmlformats.org/officeDocument/2006/math">
                    <m:f>
                      <m:fPr>
                        <m:ctrlPr>
                          <a:rPr lang="en-US" sz="3200" b="1" i="1" kern="0">
                            <a:solidFill>
                              <a:srgbClr val="FFFF00"/>
                            </a:solidFill>
                            <a:latin typeface="Cambria Math" panose="02040503050406030204" pitchFamily="18" charset="0"/>
                            <a:cs typeface="Arial" panose="020B0604020202020204" pitchFamily="34" charset="0"/>
                          </a:rPr>
                        </m:ctrlPr>
                      </m:fPr>
                      <m:num>
                        <m:sSubSup>
                          <m:sSubSupPr>
                            <m:ctrlPr>
                              <a:rPr lang="en-US" sz="3200" b="1" i="1" kern="0">
                                <a:solidFill>
                                  <a:srgbClr val="FFFF00"/>
                                </a:solidFill>
                                <a:latin typeface="Cambria Math" panose="02040503050406030204" pitchFamily="18" charset="0"/>
                                <a:cs typeface="Arial" panose="020B0604020202020204" pitchFamily="34" charset="0"/>
                              </a:rPr>
                            </m:ctrlPr>
                          </m:sSubSupPr>
                          <m:e>
                            <m:r>
                              <a:rPr lang="en-US" sz="3200" b="1" kern="0">
                                <a:solidFill>
                                  <a:srgbClr val="FFFF00"/>
                                </a:solidFill>
                                <a:latin typeface="Cambria Math" panose="02040503050406030204" pitchFamily="18" charset="0"/>
                                <a:cs typeface="Arial" panose="020B0604020202020204" pitchFamily="34" charset="0"/>
                              </a:rPr>
                              <m:t>𝐯</m:t>
                            </m:r>
                          </m:e>
                          <m:sub>
                            <m:r>
                              <a:rPr lang="en-US" sz="3200" b="1" kern="0">
                                <a:solidFill>
                                  <a:srgbClr val="FFFF00"/>
                                </a:solidFill>
                                <a:latin typeface="Cambria Math" panose="02040503050406030204" pitchFamily="18" charset="0"/>
                                <a:cs typeface="Arial" panose="020B0604020202020204" pitchFamily="34" charset="0"/>
                              </a:rPr>
                              <m:t>𝟎</m:t>
                            </m:r>
                          </m:sub>
                          <m:sup>
                            <m:r>
                              <a:rPr lang="en-US" sz="3200" b="1" kern="0">
                                <a:solidFill>
                                  <a:srgbClr val="FFFF00"/>
                                </a:solidFill>
                                <a:latin typeface="Cambria Math" panose="02040503050406030204" pitchFamily="18" charset="0"/>
                                <a:cs typeface="Arial" panose="020B0604020202020204" pitchFamily="34" charset="0"/>
                              </a:rPr>
                              <m:t>𝟐</m:t>
                            </m:r>
                          </m:sup>
                        </m:sSubSup>
                        <m:r>
                          <a:rPr lang="en-US" sz="3200" b="1" kern="0">
                            <a:solidFill>
                              <a:srgbClr val="FFFF00"/>
                            </a:solidFill>
                            <a:latin typeface="Cambria Math" panose="02040503050406030204" pitchFamily="18" charset="0"/>
                            <a:cs typeface="Arial" panose="020B0604020202020204" pitchFamily="34" charset="0"/>
                          </a:rPr>
                          <m:t>.</m:t>
                        </m:r>
                        <m:sSup>
                          <m:sSupPr>
                            <m:ctrlPr>
                              <a:rPr lang="en-US" sz="3200" b="1" i="1" kern="0">
                                <a:solidFill>
                                  <a:srgbClr val="FFFF00"/>
                                </a:solidFill>
                                <a:latin typeface="Cambria Math" panose="02040503050406030204" pitchFamily="18" charset="0"/>
                                <a:cs typeface="Arial" panose="020B0604020202020204" pitchFamily="34" charset="0"/>
                              </a:rPr>
                            </m:ctrlPr>
                          </m:sSupPr>
                          <m:e>
                            <m:r>
                              <a:rPr lang="en-US" sz="3200" b="1" kern="0">
                                <a:solidFill>
                                  <a:srgbClr val="FFFF00"/>
                                </a:solidFill>
                                <a:latin typeface="Cambria Math" panose="02040503050406030204" pitchFamily="18" charset="0"/>
                                <a:cs typeface="Arial" panose="020B0604020202020204" pitchFamily="34" charset="0"/>
                              </a:rPr>
                              <m:t>𝐬𝐢𝐧</m:t>
                            </m:r>
                          </m:e>
                          <m:sup>
                            <m:r>
                              <a:rPr lang="en-US" sz="3200" b="1" kern="0">
                                <a:solidFill>
                                  <a:srgbClr val="FFFF00"/>
                                </a:solidFill>
                                <a:latin typeface="Cambria Math" panose="02040503050406030204" pitchFamily="18" charset="0"/>
                                <a:cs typeface="Arial" panose="020B0604020202020204" pitchFamily="34" charset="0"/>
                              </a:rPr>
                              <m:t>𝟐</m:t>
                            </m:r>
                          </m:sup>
                        </m:sSup>
                        <m:r>
                          <a:rPr lang="en-US" sz="3200" b="1" kern="0">
                            <a:solidFill>
                              <a:srgbClr val="FFFF00"/>
                            </a:solidFill>
                            <a:latin typeface="Cambria Math" panose="02040503050406030204" pitchFamily="18" charset="0"/>
                            <a:cs typeface="Arial" panose="020B0604020202020204" pitchFamily="34" charset="0"/>
                          </a:rPr>
                          <m:t>∝ </m:t>
                        </m:r>
                      </m:num>
                      <m:den>
                        <m:r>
                          <a:rPr lang="en-US" sz="3200" b="1" kern="0">
                            <a:solidFill>
                              <a:srgbClr val="FFFF00"/>
                            </a:solidFill>
                            <a:latin typeface="Cambria Math" panose="02040503050406030204" pitchFamily="18" charset="0"/>
                            <a:cs typeface="Arial" panose="020B0604020202020204" pitchFamily="34" charset="0"/>
                          </a:rPr>
                          <m:t>𝟐</m:t>
                        </m:r>
                        <m:r>
                          <a:rPr lang="en-US" sz="3200" b="1" kern="0">
                            <a:solidFill>
                              <a:srgbClr val="FFFF00"/>
                            </a:solidFill>
                            <a:latin typeface="Cambria Math" panose="02040503050406030204" pitchFamily="18" charset="0"/>
                            <a:cs typeface="Arial" panose="020B0604020202020204" pitchFamily="34" charset="0"/>
                          </a:rPr>
                          <m:t>.</m:t>
                        </m:r>
                        <m:r>
                          <a:rPr lang="en-US" sz="3200" b="1" kern="0">
                            <a:solidFill>
                              <a:srgbClr val="FFFF00"/>
                            </a:solidFill>
                            <a:latin typeface="Cambria Math" panose="02040503050406030204" pitchFamily="18" charset="0"/>
                            <a:cs typeface="Arial" panose="020B0604020202020204" pitchFamily="34" charset="0"/>
                          </a:rPr>
                          <m:t>𝐠</m:t>
                        </m:r>
                      </m:den>
                    </m:f>
                  </m:oMath>
                </a14:m>
                <a:endParaRPr lang="en-US" sz="3200" b="1" kern="0" dirty="0">
                  <a:solidFill>
                    <a:srgbClr val="FFFF00"/>
                  </a:solidFill>
                  <a:cs typeface="Arial" panose="020B0604020202020204" pitchFamily="34" charset="0"/>
                </a:endParaRPr>
              </a:p>
            </p:txBody>
          </p:sp>
        </mc:Choice>
        <mc:Fallback xmlns="">
          <p:sp>
            <p:nvSpPr>
              <p:cNvPr id="25" name="Rectangle 24" descr="n100 Fb Thu Huong Pham"/>
              <p:cNvSpPr>
                <a:spLocks noRot="1" noChangeAspect="1" noMove="1" noResize="1" noEditPoints="1" noAdjustHandles="1" noChangeArrowheads="1" noChangeShapeType="1" noTextEdit="1"/>
              </p:cNvSpPr>
              <p:nvPr/>
            </p:nvSpPr>
            <p:spPr>
              <a:xfrm>
                <a:off x="3147275" y="2363350"/>
                <a:ext cx="3737431" cy="959878"/>
              </a:xfrm>
              <a:prstGeom prst="rect">
                <a:avLst/>
              </a:prstGeom>
              <a:blipFill>
                <a:blip r:embed="rId2"/>
                <a:stretch>
                  <a:fillRect b="-1911"/>
                </a:stretch>
              </a:blipFill>
            </p:spPr>
            <p:txBody>
              <a:bodyPr/>
              <a:lstStyle/>
              <a:p>
                <a:r>
                  <a:rPr lang="en-US">
                    <a:noFill/>
                  </a:rPr>
                  <a:t> </a:t>
                </a:r>
              </a:p>
            </p:txBody>
          </p:sp>
        </mc:Fallback>
      </mc:AlternateContent>
      <p:sp>
        <p:nvSpPr>
          <p:cNvPr id="26" name="Rectangle 25" descr="n100 Fb Thu Huong Pham"/>
          <p:cNvSpPr/>
          <p:nvPr/>
        </p:nvSpPr>
        <p:spPr>
          <a:xfrm>
            <a:off x="832293" y="2550902"/>
            <a:ext cx="2314982" cy="584775"/>
          </a:xfrm>
          <a:prstGeom prst="rect">
            <a:avLst/>
          </a:prstGeom>
          <a:noFill/>
          <a:ln>
            <a:noFill/>
          </a:ln>
        </p:spPr>
        <p:txBody>
          <a:bodyPr wrap="square">
            <a:spAutoFit/>
          </a:bodyPr>
          <a:lstStyle/>
          <a:p>
            <a:pPr marL="457200" lvl="0" indent="-457200" algn="just">
              <a:buFont typeface="Arial" panose="020B0604020202020204" pitchFamily="34" charset="0"/>
              <a:buChar char="•"/>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cao</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sp>
        <p:nvSpPr>
          <p:cNvPr id="27" name="Rectangle 26" descr="n100 Fb Thu Huong Pham"/>
          <p:cNvSpPr/>
          <p:nvPr/>
        </p:nvSpPr>
        <p:spPr>
          <a:xfrm>
            <a:off x="832293" y="4393990"/>
            <a:ext cx="2129971" cy="584775"/>
          </a:xfrm>
          <a:prstGeom prst="rect">
            <a:avLst/>
          </a:prstGeom>
          <a:noFill/>
          <a:ln>
            <a:noFill/>
          </a:ln>
        </p:spPr>
        <p:txBody>
          <a:bodyPr wrap="square">
            <a:spAutoFit/>
          </a:bodyPr>
          <a:lstStyle/>
          <a:p>
            <a:pPr marL="457200" lvl="0" indent="-457200" algn="just">
              <a:buFont typeface="Arial" panose="020B0604020202020204" pitchFamily="34" charset="0"/>
              <a:buChar char="•"/>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Tầm</a:t>
            </a:r>
            <a:r>
              <a:rPr kumimoji="0" lang="en-US" sz="3200" b="1" i="0" u="none" strike="noStrike" kern="1200" cap="none" spc="0" normalizeH="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xa</a:t>
            </a:r>
            <a:r>
              <a:rPr lang="en-US" sz="3200" b="1" dirty="0">
                <a:solidFill>
                  <a:srgbClr val="7030A0"/>
                </a:solidFill>
                <a:latin typeface="Times New Roman" panose="02020603050405020304" pitchFamily="18" charset="0"/>
                <a:ea typeface="Times New Roman" panose="02020603050405020304" pitchFamily="18" charset="0"/>
              </a:rPr>
              <a:t>:</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Rectangle 27" descr="n100 Fb Thu Huong Pham"/>
              <p:cNvSpPr/>
              <p:nvPr/>
            </p:nvSpPr>
            <p:spPr>
              <a:xfrm>
                <a:off x="3147275" y="4206438"/>
                <a:ext cx="2561771" cy="959878"/>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algn="just">
                  <a:spcAft>
                    <a:spcPts val="600"/>
                  </a:spcAft>
                </a:pPr>
                <a:r>
                  <a:rPr lang="en-US" sz="3200" b="1" kern="0" dirty="0">
                    <a:solidFill>
                      <a:srgbClr val="FFFF00"/>
                    </a:solidFill>
                    <a:cs typeface="Arial" panose="020B0604020202020204" pitchFamily="34" charset="0"/>
                  </a:rPr>
                  <a:t> L =</a:t>
                </a:r>
                <a14:m>
                  <m:oMath xmlns:m="http://schemas.openxmlformats.org/officeDocument/2006/math">
                    <m:f>
                      <m:fPr>
                        <m:ctrlPr>
                          <a:rPr lang="en-US" sz="3200" b="1" i="1" kern="0">
                            <a:solidFill>
                              <a:srgbClr val="FFFF00"/>
                            </a:solidFill>
                            <a:latin typeface="Cambria Math" panose="02040503050406030204" pitchFamily="18" charset="0"/>
                            <a:cs typeface="Arial" panose="020B0604020202020204" pitchFamily="34" charset="0"/>
                          </a:rPr>
                        </m:ctrlPr>
                      </m:fPr>
                      <m:num>
                        <m:sSubSup>
                          <m:sSubSupPr>
                            <m:ctrlPr>
                              <a:rPr lang="en-US" sz="3200" b="1" i="1" kern="0">
                                <a:solidFill>
                                  <a:srgbClr val="FFFF00"/>
                                </a:solidFill>
                                <a:latin typeface="Cambria Math" panose="02040503050406030204" pitchFamily="18" charset="0"/>
                                <a:cs typeface="Arial" panose="020B0604020202020204" pitchFamily="34" charset="0"/>
                              </a:rPr>
                            </m:ctrlPr>
                          </m:sSubSupPr>
                          <m:e>
                            <m:r>
                              <a:rPr lang="en-US" sz="3200" b="1" kern="0">
                                <a:solidFill>
                                  <a:srgbClr val="FFFF00"/>
                                </a:solidFill>
                                <a:latin typeface="Cambria Math" panose="02040503050406030204" pitchFamily="18" charset="0"/>
                                <a:cs typeface="Arial" panose="020B0604020202020204" pitchFamily="34" charset="0"/>
                              </a:rPr>
                              <m:t>𝐯</m:t>
                            </m:r>
                          </m:e>
                          <m:sub>
                            <m:r>
                              <a:rPr lang="en-US" sz="3200" b="1" kern="0">
                                <a:solidFill>
                                  <a:srgbClr val="FFFF00"/>
                                </a:solidFill>
                                <a:latin typeface="Cambria Math" panose="02040503050406030204" pitchFamily="18" charset="0"/>
                                <a:cs typeface="Arial" panose="020B0604020202020204" pitchFamily="34" charset="0"/>
                              </a:rPr>
                              <m:t>𝟎</m:t>
                            </m:r>
                          </m:sub>
                          <m:sup>
                            <m:r>
                              <a:rPr lang="en-US" sz="3200" b="1" kern="0">
                                <a:solidFill>
                                  <a:srgbClr val="FFFF00"/>
                                </a:solidFill>
                                <a:latin typeface="Cambria Math" panose="02040503050406030204" pitchFamily="18" charset="0"/>
                                <a:cs typeface="Arial" panose="020B0604020202020204" pitchFamily="34" charset="0"/>
                              </a:rPr>
                              <m:t>𝟐</m:t>
                            </m:r>
                          </m:sup>
                        </m:sSubSup>
                        <m:r>
                          <a:rPr lang="en-US" sz="3200" b="1" i="1" kern="0">
                            <a:solidFill>
                              <a:srgbClr val="FFFF00"/>
                            </a:solidFill>
                            <a:latin typeface="Cambria Math" panose="02040503050406030204" pitchFamily="18" charset="0"/>
                            <a:cs typeface="Arial" panose="020B0604020202020204" pitchFamily="34" charset="0"/>
                          </a:rPr>
                          <m:t>.</m:t>
                        </m:r>
                        <m:r>
                          <a:rPr lang="en-US" sz="3200" b="1" i="1" kern="0">
                            <a:solidFill>
                              <a:srgbClr val="FFFF00"/>
                            </a:solidFill>
                            <a:latin typeface="Cambria Math" panose="02040503050406030204" pitchFamily="18" charset="0"/>
                            <a:cs typeface="Arial" panose="020B0604020202020204" pitchFamily="34" charset="0"/>
                          </a:rPr>
                          <m:t>𝒔𝒊𝒏</m:t>
                        </m:r>
                        <m:r>
                          <a:rPr lang="en-US" sz="3200" b="1" i="1" kern="0">
                            <a:solidFill>
                              <a:srgbClr val="FFFF00"/>
                            </a:solidFill>
                            <a:latin typeface="Cambria Math" panose="02040503050406030204" pitchFamily="18" charset="0"/>
                            <a:cs typeface="Arial" panose="020B0604020202020204" pitchFamily="34" charset="0"/>
                          </a:rPr>
                          <m:t>𝟐</m:t>
                        </m:r>
                        <m:r>
                          <a:rPr lang="en-US" sz="3200" b="1" i="1" kern="0">
                            <a:solidFill>
                              <a:srgbClr val="FFFF00"/>
                            </a:solidFill>
                            <a:latin typeface="Cambria Math" panose="02040503050406030204" pitchFamily="18" charset="0"/>
                            <a:cs typeface="Arial" panose="020B0604020202020204" pitchFamily="34" charset="0"/>
                          </a:rPr>
                          <m:t> </m:t>
                        </m:r>
                        <m:r>
                          <a:rPr lang="en-US" sz="3200" b="1" kern="0">
                            <a:solidFill>
                              <a:srgbClr val="FFFF00"/>
                            </a:solidFill>
                            <a:latin typeface="Cambria Math" panose="02040503050406030204" pitchFamily="18" charset="0"/>
                            <a:cs typeface="Arial" panose="020B0604020202020204" pitchFamily="34" charset="0"/>
                          </a:rPr>
                          <m:t>∝ </m:t>
                        </m:r>
                      </m:num>
                      <m:den>
                        <m:r>
                          <a:rPr lang="en-US" sz="3200" b="1" kern="0">
                            <a:solidFill>
                              <a:srgbClr val="FFFF00"/>
                            </a:solidFill>
                            <a:latin typeface="Cambria Math" panose="02040503050406030204" pitchFamily="18" charset="0"/>
                            <a:cs typeface="Arial" panose="020B0604020202020204" pitchFamily="34" charset="0"/>
                          </a:rPr>
                          <m:t>𝐠</m:t>
                        </m:r>
                      </m:den>
                    </m:f>
                  </m:oMath>
                </a14:m>
                <a:endParaRPr lang="en-US" sz="3200" b="1" kern="0" dirty="0">
                  <a:solidFill>
                    <a:srgbClr val="FFFF00"/>
                  </a:solidFill>
                  <a:cs typeface="Arial" panose="020B0604020202020204" pitchFamily="34" charset="0"/>
                </a:endParaRPr>
              </a:p>
            </p:txBody>
          </p:sp>
        </mc:Choice>
        <mc:Fallback xmlns="">
          <p:sp>
            <p:nvSpPr>
              <p:cNvPr id="28" name="Rectangle 27" descr="n100 Fb Thu Huong Pham"/>
              <p:cNvSpPr>
                <a:spLocks noRot="1" noChangeAspect="1" noMove="1" noResize="1" noEditPoints="1" noAdjustHandles="1" noChangeArrowheads="1" noChangeShapeType="1" noTextEdit="1"/>
              </p:cNvSpPr>
              <p:nvPr/>
            </p:nvSpPr>
            <p:spPr>
              <a:xfrm>
                <a:off x="3147275" y="4206438"/>
                <a:ext cx="2561771" cy="959878"/>
              </a:xfrm>
              <a:prstGeom prst="rect">
                <a:avLst/>
              </a:prstGeom>
              <a:blipFill>
                <a:blip r:embed="rId3"/>
                <a:stretch>
                  <a:fillRect b="-1911"/>
                </a:stretch>
              </a:blipFill>
            </p:spPr>
            <p:txBody>
              <a:bodyPr/>
              <a:lstStyle/>
              <a:p>
                <a:r>
                  <a:rPr lang="en-US">
                    <a:noFill/>
                  </a:rPr>
                  <a:t> </a:t>
                </a:r>
              </a:p>
            </p:txBody>
          </p:sp>
        </mc:Fallback>
      </mc:AlternateContent>
      <p:pic>
        <p:nvPicPr>
          <p:cNvPr id="29" name="Picture 28" descr="n100 Fb Thu Huong Pham"/>
          <p:cNvPicPr>
            <a:picLocks noChangeAspect="1"/>
          </p:cNvPicPr>
          <p:nvPr/>
        </p:nvPicPr>
        <p:blipFill rotWithShape="1">
          <a:blip r:embed="rId4"/>
          <a:srcRect t="6932"/>
          <a:stretch/>
        </p:blipFill>
        <p:spPr>
          <a:xfrm>
            <a:off x="7069717" y="2089134"/>
            <a:ext cx="4961174" cy="3527896"/>
          </a:xfrm>
          <a:prstGeom prst="rect">
            <a:avLst/>
          </a:prstGeom>
        </p:spPr>
      </p:pic>
      <p:pic>
        <p:nvPicPr>
          <p:cNvPr id="9" name="Picture 4" descr="n100 Fb Thu Huong Pham">
            <a:extLst>
              <a:ext uri="{FF2B5EF4-FFF2-40B4-BE49-F238E27FC236}">
                <a16:creationId xmlns:a16="http://schemas.microsoft.com/office/drawing/2014/main" id="{014F446F-3481-46B3-A41F-7761CACD713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0629" y="1842181"/>
            <a:ext cx="1262180" cy="112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1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00 Fb Thu Huong Pham"/>
          <p:cNvSpPr/>
          <p:nvPr/>
        </p:nvSpPr>
        <p:spPr>
          <a:xfrm>
            <a:off x="265150" y="520723"/>
            <a:ext cx="11565605" cy="3023988"/>
          </a:xfrm>
          <a:prstGeom prst="roundRect">
            <a:avLst/>
          </a:prstGeom>
          <a:solidFill>
            <a:sysClr val="window" lastClr="FFFFFF"/>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70C0"/>
              </a:solidFill>
              <a:effectLst/>
              <a:uLnTx/>
              <a:uFillTx/>
              <a:latin typeface="Arial"/>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Arial"/>
                <a:cs typeface="Arial" panose="020B0604020202020204" pitchFamily="34" charset="0"/>
              </a:rPr>
              <a:t>Một</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người</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nhả</a:t>
            </a:r>
            <a:r>
              <a:rPr lang="en-US" sz="2000" b="1" kern="0" dirty="0">
                <a:solidFill>
                  <a:srgbClr val="0070C0"/>
                </a:solidFill>
                <a:latin typeface="Arial"/>
                <a:cs typeface="Arial" panose="020B0604020202020204" pitchFamily="34" charset="0"/>
              </a:rPr>
              <a:t>y </a:t>
            </a:r>
            <a:r>
              <a:rPr lang="en-US" sz="2000" b="1" kern="0" dirty="0" err="1">
                <a:solidFill>
                  <a:srgbClr val="0070C0"/>
                </a:solidFill>
                <a:latin typeface="Arial"/>
                <a:cs typeface="Arial" panose="020B0604020202020204" pitchFamily="34" charset="0"/>
              </a:rPr>
              <a:t>xa</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với</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vận</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tốc</a:t>
            </a:r>
            <a:r>
              <a:rPr lang="en-US" sz="2000" b="1" kern="0" dirty="0">
                <a:solidFill>
                  <a:srgbClr val="0070C0"/>
                </a:solidFill>
                <a:latin typeface="Arial"/>
                <a:cs typeface="Arial" panose="020B0604020202020204" pitchFamily="34" charset="0"/>
              </a:rPr>
              <a:t> ban </a:t>
            </a:r>
            <a:r>
              <a:rPr lang="en-US" sz="2000" b="1" kern="0" dirty="0" err="1">
                <a:solidFill>
                  <a:srgbClr val="0070C0"/>
                </a:solidFill>
                <a:latin typeface="Arial"/>
                <a:cs typeface="Arial" panose="020B0604020202020204" pitchFamily="34" charset="0"/>
              </a:rPr>
              <a:t>đầu</a:t>
            </a:r>
            <a:r>
              <a:rPr lang="en-US" sz="2000" b="1" kern="0" dirty="0">
                <a:solidFill>
                  <a:srgbClr val="0070C0"/>
                </a:solidFill>
                <a:latin typeface="Arial"/>
                <a:cs typeface="Arial" panose="020B0604020202020204" pitchFamily="34" charset="0"/>
              </a:rPr>
              <a:t> 7,5 m/s </a:t>
            </a:r>
            <a:r>
              <a:rPr lang="en-US" sz="2000" b="1" kern="0" dirty="0" err="1">
                <a:solidFill>
                  <a:srgbClr val="0070C0"/>
                </a:solidFill>
                <a:latin typeface="Arial"/>
                <a:cs typeface="Arial" panose="020B0604020202020204" pitchFamily="34" charset="0"/>
              </a:rPr>
              <a:t>theo</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phương</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xiên</a:t>
            </a:r>
            <a:r>
              <a:rPr lang="en-US" sz="2000" b="1" kern="0" dirty="0">
                <a:solidFill>
                  <a:srgbClr val="0070C0"/>
                </a:solidFill>
                <a:latin typeface="Arial"/>
                <a:cs typeface="Arial" panose="020B0604020202020204" pitchFamily="34" charset="0"/>
              </a:rPr>
              <a:t> 30</a:t>
            </a:r>
            <a:r>
              <a:rPr lang="en-US" sz="2000" b="1" kern="0" baseline="30000" dirty="0">
                <a:solidFill>
                  <a:srgbClr val="0070C0"/>
                </a:solidFill>
                <a:latin typeface="Arial"/>
                <a:cs typeface="Arial" panose="020B0604020202020204" pitchFamily="34" charset="0"/>
              </a:rPr>
              <a:t>o</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với</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phương</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nằm</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ngang</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Biết</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vị</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trí</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dậm</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nhảy</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ngang</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với</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hố</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nhảy</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Bỏ</a:t>
            </a:r>
            <a:r>
              <a:rPr lang="en-US" sz="2000" b="1" kern="0" dirty="0">
                <a:solidFill>
                  <a:srgbClr val="0070C0"/>
                </a:solidFill>
                <a:latin typeface="Arial"/>
                <a:cs typeface="Arial" panose="020B0604020202020204" pitchFamily="34" charset="0"/>
              </a:rPr>
              <a:t> qua </a:t>
            </a:r>
            <a:r>
              <a:rPr lang="en-US" sz="2000" b="1" kern="0" dirty="0" err="1">
                <a:solidFill>
                  <a:srgbClr val="0070C0"/>
                </a:solidFill>
                <a:latin typeface="Arial"/>
                <a:cs typeface="Arial" panose="020B0604020202020204" pitchFamily="34" charset="0"/>
              </a:rPr>
              <a:t>sức</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cản</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không</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khí</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và</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lấy</a:t>
            </a:r>
            <a:r>
              <a:rPr lang="en-US" sz="2000" b="1" kern="0" dirty="0">
                <a:solidFill>
                  <a:srgbClr val="0070C0"/>
                </a:solidFill>
                <a:latin typeface="Arial"/>
                <a:cs typeface="Arial" panose="020B0604020202020204" pitchFamily="34" charset="0"/>
              </a:rPr>
              <a:t> g = 9,8 m/s</a:t>
            </a:r>
            <a:r>
              <a:rPr lang="en-US" sz="2000" b="1" kern="0" baseline="30000" dirty="0">
                <a:solidFill>
                  <a:srgbClr val="0070C0"/>
                </a:solidFill>
                <a:latin typeface="Arial"/>
                <a:cs typeface="Arial" panose="020B0604020202020204" pitchFamily="34" charset="0"/>
              </a:rPr>
              <a:t>2</a:t>
            </a:r>
            <a:r>
              <a:rPr lang="en-US" sz="2000" b="1" kern="0" dirty="0">
                <a:solidFill>
                  <a:srgbClr val="0070C0"/>
                </a:solidFill>
                <a:latin typeface="Arial"/>
                <a:cs typeface="Arial" panose="020B0604020202020204" pitchFamily="34" charset="0"/>
              </a:rPr>
              <a:t>. </a:t>
            </a:r>
            <a:r>
              <a:rPr lang="en-US" sz="2000" b="1" kern="0" dirty="0" err="1">
                <a:solidFill>
                  <a:srgbClr val="0070C0"/>
                </a:solidFill>
                <a:latin typeface="Arial"/>
                <a:cs typeface="Arial" panose="020B0604020202020204" pitchFamily="34" charset="0"/>
              </a:rPr>
              <a:t>Tính</a:t>
            </a:r>
            <a:r>
              <a:rPr lang="en-US" sz="2000" b="1" kern="0" dirty="0">
                <a:solidFill>
                  <a:srgbClr val="0070C0"/>
                </a:solidFill>
                <a:latin typeface="Arial"/>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Vận</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tốc</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ban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đầu</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của</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người</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nhảy</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theo</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phương</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thẳng</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đứng</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và</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theo</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phương</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noProof="0" dirty="0" err="1">
                <a:ln>
                  <a:noFill/>
                </a:ln>
                <a:solidFill>
                  <a:srgbClr val="0070C0"/>
                </a:solidFill>
                <a:effectLst/>
                <a:uLnTx/>
                <a:uFillTx/>
                <a:latin typeface="Arial"/>
                <a:cs typeface="Arial" panose="020B0604020202020204" pitchFamily="34" charset="0"/>
              </a:rPr>
              <a:t>ngang</a:t>
            </a:r>
            <a:r>
              <a:rPr kumimoji="0" lang="en-US" sz="2000" b="1" i="0" u="none" strike="noStrike" kern="0" cap="none" spc="0" normalizeH="0" noProof="0" dirty="0">
                <a:ln>
                  <a:noFill/>
                </a:ln>
                <a:solidFill>
                  <a:srgbClr val="0070C0"/>
                </a:solidFill>
                <a:effectLst/>
                <a:uLnTx/>
                <a:uFillTx/>
                <a:latin typeface="Arial"/>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Tầm</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cao</a:t>
            </a:r>
            <a:r>
              <a:rPr lang="en-US" sz="2000" b="1" kern="0" noProof="0" dirty="0">
                <a:solidFill>
                  <a:srgbClr val="0070C0"/>
                </a:solidFill>
                <a:latin typeface="Arial"/>
                <a:cs typeface="Arial" panose="020B0604020202020204" pitchFamily="34" charset="0"/>
              </a:rPr>
              <a:t> H.</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n-US" sz="2000" b="1" i="0" u="none" strike="noStrike" kern="0" cap="none" spc="0" normalizeH="0" baseline="0" dirty="0" err="1">
                <a:ln>
                  <a:noFill/>
                </a:ln>
                <a:solidFill>
                  <a:srgbClr val="0070C0"/>
                </a:solidFill>
                <a:effectLst/>
                <a:uLnTx/>
                <a:uFillTx/>
                <a:latin typeface="Arial"/>
                <a:cs typeface="Arial" panose="020B0604020202020204" pitchFamily="34" charset="0"/>
              </a:rPr>
              <a:t>Thời</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gian</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từ</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khi</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bắt</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đầu</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nhảy</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tới</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khi</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đạt</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tầm</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cao</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lang="en-US" sz="2000" b="1" kern="0" baseline="0" noProof="0" dirty="0" err="1">
                <a:solidFill>
                  <a:srgbClr val="0070C0"/>
                </a:solidFill>
                <a:latin typeface="Arial"/>
                <a:cs typeface="Arial" panose="020B0604020202020204" pitchFamily="34" charset="0"/>
              </a:rPr>
              <a:t>Thời</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gian</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từ</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lúc</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bắt</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đầu</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nhảy</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lên</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tới</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lúc</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rơi</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xuống</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hố</a:t>
            </a:r>
            <a:r>
              <a:rPr lang="en-US" sz="2000" b="1" kern="0" noProof="0" dirty="0">
                <a:solidFill>
                  <a:srgbClr val="0070C0"/>
                </a:solidFill>
                <a:latin typeface="Arial"/>
                <a:cs typeface="Arial" panose="020B0604020202020204" pitchFamily="34" charset="0"/>
              </a:rPr>
              <a:t> </a:t>
            </a:r>
            <a:r>
              <a:rPr lang="en-US" sz="2000" b="1" kern="0" noProof="0" dirty="0" err="1">
                <a:solidFill>
                  <a:srgbClr val="0070C0"/>
                </a:solidFill>
                <a:latin typeface="Arial"/>
                <a:cs typeface="Arial" panose="020B0604020202020204" pitchFamily="34" charset="0"/>
              </a:rPr>
              <a:t>nhảy</a:t>
            </a:r>
            <a:r>
              <a:rPr lang="en-US" sz="2000" b="1" kern="0" noProof="0" dirty="0">
                <a:solidFill>
                  <a:srgbClr val="0070C0"/>
                </a:solidFill>
                <a:latin typeface="Arial"/>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n-US" sz="2000" b="1" i="0" u="none" strike="noStrike" kern="0" cap="none" spc="0" normalizeH="0" baseline="0" dirty="0" err="1">
                <a:ln>
                  <a:noFill/>
                </a:ln>
                <a:solidFill>
                  <a:srgbClr val="0070C0"/>
                </a:solidFill>
                <a:effectLst/>
                <a:uLnTx/>
                <a:uFillTx/>
                <a:latin typeface="Arial"/>
                <a:cs typeface="Arial" panose="020B0604020202020204" pitchFamily="34" charset="0"/>
              </a:rPr>
              <a:t>Tầm</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a:t>
            </a:r>
            <a:r>
              <a:rPr kumimoji="0" lang="en-US" sz="2000" b="1" i="0" u="none" strike="noStrike" kern="0" cap="none" spc="0" normalizeH="0" dirty="0" err="1">
                <a:ln>
                  <a:noFill/>
                </a:ln>
                <a:solidFill>
                  <a:srgbClr val="0070C0"/>
                </a:solidFill>
                <a:effectLst/>
                <a:uLnTx/>
                <a:uFillTx/>
                <a:latin typeface="Arial"/>
                <a:cs typeface="Arial" panose="020B0604020202020204" pitchFamily="34" charset="0"/>
              </a:rPr>
              <a:t>xa</a:t>
            </a:r>
            <a:r>
              <a:rPr kumimoji="0" lang="en-US" sz="2000" b="1" i="0" u="none" strike="noStrike" kern="0" cap="none" spc="0" normalizeH="0" dirty="0">
                <a:ln>
                  <a:noFill/>
                </a:ln>
                <a:solidFill>
                  <a:srgbClr val="0070C0"/>
                </a:solidFill>
                <a:effectLst/>
                <a:uLnTx/>
                <a:uFillTx/>
                <a:latin typeface="Arial"/>
                <a:cs typeface="Arial" panose="020B0604020202020204" pitchFamily="34" charset="0"/>
              </a:rPr>
              <a:t> L.</a:t>
            </a:r>
            <a:endParaRPr kumimoji="0" lang="en-US" sz="2000" b="1" i="0" u="none" strike="noStrike" kern="0" cap="none" spc="0" normalizeH="0" baseline="0" noProof="0" dirty="0">
              <a:ln>
                <a:noFill/>
              </a:ln>
              <a:solidFill>
                <a:srgbClr val="0070C0"/>
              </a:solidFill>
              <a:effectLst/>
              <a:uLnTx/>
              <a:uFillTx/>
              <a:latin typeface="Arial"/>
              <a:cs typeface="Arial" panose="020B0604020202020204" pitchFamily="34" charset="0"/>
            </a:endParaRPr>
          </a:p>
        </p:txBody>
      </p:sp>
      <p:sp>
        <p:nvSpPr>
          <p:cNvPr id="5" name="Round Diagonal Corner Rectangle 4" descr="n100 Fb Thu Huong Pham"/>
          <p:cNvSpPr/>
          <p:nvPr/>
        </p:nvSpPr>
        <p:spPr>
          <a:xfrm>
            <a:off x="4417514" y="193054"/>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VÍ DỤ </a:t>
            </a:r>
          </a:p>
        </p:txBody>
      </p:sp>
      <p:sp>
        <p:nvSpPr>
          <p:cNvPr id="11" name="Rectangle 10" descr="n100 Fb Thu Huong Pham"/>
          <p:cNvSpPr/>
          <p:nvPr/>
        </p:nvSpPr>
        <p:spPr>
          <a:xfrm>
            <a:off x="265150" y="5089795"/>
            <a:ext cx="5277694" cy="1292662"/>
          </a:xfrm>
          <a:prstGeom prst="rect">
            <a:avLst/>
          </a:prstGeom>
          <a:gradFill>
            <a:gsLst>
              <a:gs pos="0">
                <a:schemeClr val="tx2">
                  <a:lumMod val="60000"/>
                  <a:lumOff val="40000"/>
                </a:schemeClr>
              </a:gs>
              <a:gs pos="50000">
                <a:srgbClr val="FFD44B">
                  <a:tint val="44500"/>
                  <a:satMod val="160000"/>
                </a:srgbClr>
              </a:gs>
              <a:gs pos="100000">
                <a:srgbClr val="FFD44B">
                  <a:tint val="23500"/>
                  <a:satMod val="160000"/>
                </a:srgbClr>
              </a:gs>
            </a:gsLst>
            <a:lin ang="2700000" scaled="1"/>
          </a:gradFill>
          <a:ln>
            <a:solidFill>
              <a:srgbClr val="FF0066"/>
            </a:solidFill>
          </a:ln>
          <a:effectLst>
            <a:outerShdw blurRad="50800" dist="38100" dir="5400000" algn="t" rotWithShape="0">
              <a:prstClr val="black">
                <a:alpha val="40000"/>
              </a:prstClr>
            </a:outerShdw>
          </a:effectLst>
        </p:spPr>
        <p:txBody>
          <a:bodyPr wrap="square" lIns="91440" tIns="91440" rIns="91440" bIns="9144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0070C0"/>
                </a:solidFill>
                <a:latin typeface="+mj-lt"/>
                <a:ea typeface="Times New Roman" panose="02020603050405020304" pitchFamily="18" charset="0"/>
                <a:cs typeface="Arial" panose="020B0604020202020204" pitchFamily="34" charset="0"/>
              </a:rPr>
              <a:t>a</a:t>
            </a:r>
            <a:r>
              <a:rPr kumimoji="0" lang="en-US" sz="24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en-US" sz="2400" b="1" i="0" u="none" strike="noStrike" kern="1200" cap="none" spc="0" normalizeH="0" noProof="0" dirty="0" err="1">
                <a:ln>
                  <a:noFill/>
                </a:ln>
                <a:solidFill>
                  <a:srgbClr val="0070C0"/>
                </a:solidFill>
                <a:effectLst/>
                <a:uLnTx/>
                <a:uFillTx/>
                <a:latin typeface="+mj-lt"/>
                <a:ea typeface="Times New Roman" panose="02020603050405020304" pitchFamily="18" charset="0"/>
                <a:cs typeface="Arial" panose="020B0604020202020204" pitchFamily="34" charset="0"/>
              </a:rPr>
              <a:t>tốc</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cs typeface="Arial" panose="020B0604020202020204" pitchFamily="34" charset="0"/>
              </a:rPr>
              <a:t> ban </a:t>
            </a:r>
            <a:r>
              <a:rPr kumimoji="0" lang="en-US" sz="2400" b="1" i="0" u="none" strike="noStrike" kern="1200" cap="none" spc="0" normalizeH="0" noProof="0" dirty="0" err="1">
                <a:ln>
                  <a:noFill/>
                </a:ln>
                <a:solidFill>
                  <a:srgbClr val="0070C0"/>
                </a:solidFill>
                <a:effectLst/>
                <a:uLnTx/>
                <a:uFillTx/>
                <a:latin typeface="+mj-lt"/>
                <a:ea typeface="Times New Roman" panose="02020603050405020304" pitchFamily="18" charset="0"/>
                <a:cs typeface="Arial" panose="020B0604020202020204" pitchFamily="34" charset="0"/>
              </a:rPr>
              <a:t>đầu</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mj-lt"/>
                <a:ea typeface="Times New Roman" panose="02020603050405020304" pitchFamily="18" charset="0"/>
              </a:rPr>
              <a:t>v</a:t>
            </a:r>
            <a:r>
              <a:rPr lang="en-US" sz="2400" b="1" baseline="-25000" dirty="0">
                <a:solidFill>
                  <a:srgbClr val="0070C0"/>
                </a:solidFill>
                <a:latin typeface="+mj-lt"/>
                <a:ea typeface="Times New Roman" panose="02020603050405020304" pitchFamily="18" charset="0"/>
              </a:rPr>
              <a:t>0y</a:t>
            </a:r>
            <a:r>
              <a:rPr lang="en-US" sz="2400" b="1" dirty="0">
                <a:solidFill>
                  <a:srgbClr val="0070C0"/>
                </a:solidFill>
                <a:latin typeface="+mj-lt"/>
                <a:ea typeface="Times New Roman" panose="02020603050405020304" pitchFamily="18" charset="0"/>
              </a:rPr>
              <a:t> = v</a:t>
            </a:r>
            <a:r>
              <a:rPr lang="en-US" sz="2400" b="1" baseline="-25000" dirty="0">
                <a:solidFill>
                  <a:srgbClr val="0070C0"/>
                </a:solidFill>
                <a:latin typeface="+mj-lt"/>
                <a:ea typeface="Times New Roman" panose="02020603050405020304" pitchFamily="18" charset="0"/>
              </a:rPr>
              <a:t>0</a:t>
            </a:r>
            <a:r>
              <a:rPr lang="en-US" sz="2400" b="1" dirty="0">
                <a:solidFill>
                  <a:srgbClr val="0070C0"/>
                </a:solidFill>
                <a:latin typeface="+mj-lt"/>
                <a:ea typeface="Times New Roman" panose="02020603050405020304" pitchFamily="18" charset="0"/>
              </a:rPr>
              <a:t>sin</a:t>
            </a:r>
            <a:r>
              <a:rPr lang="el-GR" sz="2400" b="1" dirty="0">
                <a:solidFill>
                  <a:srgbClr val="0070C0"/>
                </a:solidFill>
                <a:latin typeface="+mj-lt"/>
                <a:ea typeface="Times New Roman" panose="02020603050405020304" pitchFamily="18" charset="0"/>
              </a:rPr>
              <a:t>α</a:t>
            </a:r>
            <a:r>
              <a:rPr lang="en-US" sz="2400" b="1" dirty="0">
                <a:solidFill>
                  <a:srgbClr val="0070C0"/>
                </a:solidFill>
                <a:latin typeface="+mj-lt"/>
                <a:ea typeface="Times New Roman" panose="02020603050405020304" pitchFamily="18" charset="0"/>
              </a:rPr>
              <a:t>=7,5.sin30</a:t>
            </a:r>
            <a:r>
              <a:rPr lang="en-US" sz="2400" b="1" baseline="30000" dirty="0">
                <a:solidFill>
                  <a:srgbClr val="0070C0"/>
                </a:solidFill>
                <a:latin typeface="+mj-lt"/>
                <a:ea typeface="Times New Roman" panose="02020603050405020304" pitchFamily="18" charset="0"/>
              </a:rPr>
              <a:t>o</a:t>
            </a:r>
            <a:r>
              <a:rPr lang="en-US" sz="2400" b="1" dirty="0">
                <a:solidFill>
                  <a:srgbClr val="0070C0"/>
                </a:solidFill>
                <a:latin typeface="+mj-lt"/>
                <a:ea typeface="Times New Roman" panose="02020603050405020304" pitchFamily="18" charset="0"/>
              </a:rPr>
              <a:t> = 3,75 m/s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mj-lt"/>
                <a:ea typeface="Times New Roman" panose="02020603050405020304" pitchFamily="18" charset="0"/>
              </a:rPr>
              <a:t>v</a:t>
            </a:r>
            <a:r>
              <a:rPr kumimoji="0" lang="en-US" sz="2400" b="1" i="0" u="none" strike="noStrike" kern="1200" cap="none" spc="0" normalizeH="0" baseline="-25000" noProof="0" dirty="0">
                <a:ln>
                  <a:noFill/>
                </a:ln>
                <a:solidFill>
                  <a:srgbClr val="0070C0"/>
                </a:solidFill>
                <a:effectLst/>
                <a:uLnTx/>
                <a:uFillTx/>
                <a:latin typeface="+mj-lt"/>
                <a:ea typeface="Times New Roman" panose="02020603050405020304" pitchFamily="18" charset="0"/>
              </a:rPr>
              <a:t>0x</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rPr>
              <a:t> = v</a:t>
            </a:r>
            <a:r>
              <a:rPr kumimoji="0" lang="en-US" sz="2400" b="1" i="0" u="none" strike="noStrike" kern="1200" cap="none" spc="0" normalizeH="0" baseline="-25000" noProof="0" dirty="0">
                <a:ln>
                  <a:noFill/>
                </a:ln>
                <a:solidFill>
                  <a:srgbClr val="0070C0"/>
                </a:solidFill>
                <a:effectLst/>
                <a:uLnTx/>
                <a:uFillTx/>
                <a:latin typeface="+mj-lt"/>
                <a:ea typeface="Times New Roman" panose="02020603050405020304" pitchFamily="18" charset="0"/>
              </a:rPr>
              <a:t>0</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rPr>
              <a:t>cos</a:t>
            </a:r>
            <a:r>
              <a:rPr kumimoji="0" lang="el-GR" sz="2400" b="1" i="0" u="none" strike="noStrike" kern="1200" cap="none" spc="0" normalizeH="0" noProof="0" dirty="0">
                <a:ln>
                  <a:noFill/>
                </a:ln>
                <a:solidFill>
                  <a:srgbClr val="0070C0"/>
                </a:solidFill>
                <a:effectLst/>
                <a:uLnTx/>
                <a:uFillTx/>
                <a:latin typeface="+mj-lt"/>
                <a:ea typeface="Times New Roman" panose="02020603050405020304" pitchFamily="18" charset="0"/>
              </a:rPr>
              <a:t>α</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rPr>
              <a:t> = 7.5.cos30</a:t>
            </a:r>
            <a:r>
              <a:rPr kumimoji="0" lang="en-US" sz="2400" b="1" i="0" u="none" strike="noStrike" kern="1200" cap="none" spc="0" normalizeH="0" baseline="30000" noProof="0" dirty="0">
                <a:ln>
                  <a:noFill/>
                </a:ln>
                <a:solidFill>
                  <a:srgbClr val="0070C0"/>
                </a:solidFill>
                <a:effectLst/>
                <a:uLnTx/>
                <a:uFillTx/>
                <a:latin typeface="+mj-lt"/>
                <a:ea typeface="Times New Roman" panose="02020603050405020304" pitchFamily="18" charset="0"/>
              </a:rPr>
              <a:t>o</a:t>
            </a:r>
            <a:r>
              <a:rPr kumimoji="0" lang="en-US" sz="2400" b="1" i="0" u="none" strike="noStrike" kern="1200" cap="none" spc="0" normalizeH="0" noProof="0" dirty="0">
                <a:ln>
                  <a:noFill/>
                </a:ln>
                <a:solidFill>
                  <a:srgbClr val="0070C0"/>
                </a:solidFill>
                <a:effectLst/>
                <a:uLnTx/>
                <a:uFillTx/>
                <a:latin typeface="+mj-lt"/>
                <a:ea typeface="Times New Roman" panose="02020603050405020304" pitchFamily="18" charset="0"/>
              </a:rPr>
              <a:t>= 6,5 m/s</a:t>
            </a:r>
            <a:endParaRPr kumimoji="0" lang="en-US" sz="2400" b="1" i="0" u="none" strike="noStrike" kern="1200" cap="none" spc="0" normalizeH="0" baseline="0" noProof="0" dirty="0">
              <a:ln>
                <a:noFill/>
              </a:ln>
              <a:solidFill>
                <a:srgbClr val="0070C0"/>
              </a:solidFill>
              <a:effectLst/>
              <a:uLnTx/>
              <a:uFillTx/>
              <a:latin typeface="+mj-lt"/>
              <a:ea typeface="Times New Roman" panose="02020603050405020304" pitchFamily="18" charset="0"/>
            </a:endParaRPr>
          </a:p>
        </p:txBody>
      </p:sp>
      <p:pic>
        <p:nvPicPr>
          <p:cNvPr id="2" name="Picture 1" descr="n100 Fb Thu Huong Pham"/>
          <p:cNvPicPr>
            <a:picLocks noChangeAspect="1"/>
          </p:cNvPicPr>
          <p:nvPr/>
        </p:nvPicPr>
        <p:blipFill>
          <a:blip r:embed="rId2"/>
          <a:stretch>
            <a:fillRect/>
          </a:stretch>
        </p:blipFill>
        <p:spPr>
          <a:xfrm>
            <a:off x="7028584" y="3781411"/>
            <a:ext cx="3694834" cy="2465619"/>
          </a:xfrm>
          <a:prstGeom prst="rect">
            <a:avLst/>
          </a:prstGeom>
        </p:spPr>
      </p:pic>
      <p:sp>
        <p:nvSpPr>
          <p:cNvPr id="3" name="TextBox 2" descr="n100 Fb Thu Huong Pham"/>
          <p:cNvSpPr txBox="1"/>
          <p:nvPr/>
        </p:nvSpPr>
        <p:spPr>
          <a:xfrm>
            <a:off x="265150" y="3871579"/>
            <a:ext cx="5469606" cy="461665"/>
          </a:xfrm>
          <a:prstGeom prst="rect">
            <a:avLst/>
          </a:prstGeom>
          <a:noFill/>
        </p:spPr>
        <p:txBody>
          <a:bodyPr wrap="square" rtlCol="0">
            <a:spAutoFit/>
          </a:bodyPr>
          <a:lstStyle/>
          <a:p>
            <a:r>
              <a:rPr lang="en-US" sz="2400" b="1" dirty="0" err="1">
                <a:solidFill>
                  <a:srgbClr val="0070C0"/>
                </a:solidFill>
              </a:rPr>
              <a:t>Chọn</a:t>
            </a:r>
            <a:r>
              <a:rPr lang="en-US" sz="2400" b="1" dirty="0">
                <a:solidFill>
                  <a:srgbClr val="0070C0"/>
                </a:solidFill>
              </a:rPr>
              <a:t> </a:t>
            </a:r>
            <a:r>
              <a:rPr lang="en-US" sz="2400" b="1" dirty="0" err="1">
                <a:solidFill>
                  <a:srgbClr val="0070C0"/>
                </a:solidFill>
              </a:rPr>
              <a:t>hệ</a:t>
            </a:r>
            <a:r>
              <a:rPr lang="en-US" sz="2400" b="1" dirty="0">
                <a:solidFill>
                  <a:srgbClr val="0070C0"/>
                </a:solidFill>
              </a:rPr>
              <a:t> </a:t>
            </a:r>
            <a:r>
              <a:rPr lang="en-US" sz="2400" b="1" dirty="0" err="1">
                <a:solidFill>
                  <a:srgbClr val="0070C0"/>
                </a:solidFill>
              </a:rPr>
              <a:t>tọa</a:t>
            </a:r>
            <a:r>
              <a:rPr lang="en-US" sz="2400" b="1" dirty="0">
                <a:solidFill>
                  <a:srgbClr val="0070C0"/>
                </a:solidFill>
              </a:rPr>
              <a:t> </a:t>
            </a:r>
            <a:r>
              <a:rPr lang="en-US" sz="2400" b="1" dirty="0" err="1">
                <a:solidFill>
                  <a:srgbClr val="0070C0"/>
                </a:solidFill>
              </a:rPr>
              <a:t>độ</a:t>
            </a:r>
            <a:r>
              <a:rPr lang="en-US" sz="2400" b="1" dirty="0">
                <a:solidFill>
                  <a:srgbClr val="0070C0"/>
                </a:solidFill>
              </a:rPr>
              <a:t> Oxy </a:t>
            </a:r>
            <a:r>
              <a:rPr lang="en-US" sz="2400" b="1" dirty="0" err="1">
                <a:solidFill>
                  <a:srgbClr val="0070C0"/>
                </a:solidFill>
              </a:rPr>
              <a:t>như</a:t>
            </a:r>
            <a:r>
              <a:rPr lang="en-US" sz="2400" b="1" dirty="0">
                <a:solidFill>
                  <a:srgbClr val="0070C0"/>
                </a:solidFill>
              </a:rPr>
              <a:t> </a:t>
            </a:r>
            <a:r>
              <a:rPr lang="en-US" sz="2400" b="1" dirty="0" err="1">
                <a:solidFill>
                  <a:srgbClr val="0070C0"/>
                </a:solidFill>
              </a:rPr>
              <a:t>hình</a:t>
            </a:r>
            <a:r>
              <a:rPr lang="en-US" sz="2400" b="1" dirty="0">
                <a:solidFill>
                  <a:srgbClr val="0070C0"/>
                </a:solidFill>
              </a:rPr>
              <a:t> </a:t>
            </a:r>
            <a:r>
              <a:rPr lang="en-US" sz="2400" b="1" dirty="0" err="1">
                <a:solidFill>
                  <a:srgbClr val="0070C0"/>
                </a:solidFill>
              </a:rPr>
              <a:t>bên</a:t>
            </a:r>
            <a:r>
              <a:rPr lang="en-US" sz="2400" dirty="0">
                <a:solidFill>
                  <a:srgbClr val="0070C0"/>
                </a:solidFill>
              </a:rPr>
              <a:t>.</a:t>
            </a:r>
          </a:p>
        </p:txBody>
      </p:sp>
      <p:sp>
        <p:nvSpPr>
          <p:cNvPr id="7" name="TextBox 6" descr="n100 Fb Thu Huong Pham"/>
          <p:cNvSpPr txBox="1"/>
          <p:nvPr/>
        </p:nvSpPr>
        <p:spPr>
          <a:xfrm>
            <a:off x="253861" y="4492703"/>
            <a:ext cx="5988895" cy="461665"/>
          </a:xfrm>
          <a:prstGeom prst="rect">
            <a:avLst/>
          </a:prstGeom>
          <a:noFill/>
        </p:spPr>
        <p:txBody>
          <a:bodyPr wrap="square" rtlCol="0">
            <a:spAutoFit/>
          </a:bodyPr>
          <a:lstStyle/>
          <a:p>
            <a:r>
              <a:rPr lang="en-US" sz="2400" i="1" dirty="0">
                <a:solidFill>
                  <a:srgbClr val="0070C0"/>
                </a:solidFill>
              </a:rPr>
              <a:t>Ta </a:t>
            </a:r>
            <a:r>
              <a:rPr lang="en-US" sz="2400" i="1" dirty="0" err="1">
                <a:solidFill>
                  <a:srgbClr val="0070C0"/>
                </a:solidFill>
              </a:rPr>
              <a:t>có</a:t>
            </a:r>
            <a:r>
              <a:rPr lang="en-US" sz="2400" i="1" dirty="0">
                <a:solidFill>
                  <a:srgbClr val="0070C0"/>
                </a:solidFill>
              </a:rPr>
              <a:t>: v</a:t>
            </a:r>
            <a:r>
              <a:rPr lang="en-US" sz="2400" i="1" baseline="-25000" dirty="0">
                <a:solidFill>
                  <a:srgbClr val="0070C0"/>
                </a:solidFill>
              </a:rPr>
              <a:t>0</a:t>
            </a:r>
            <a:r>
              <a:rPr lang="en-US" sz="2400" i="1" dirty="0">
                <a:solidFill>
                  <a:srgbClr val="0070C0"/>
                </a:solidFill>
              </a:rPr>
              <a:t> = 7,5 m/s; </a:t>
            </a:r>
            <a:r>
              <a:rPr lang="el-GR" sz="2400" i="1" dirty="0">
                <a:solidFill>
                  <a:srgbClr val="0070C0"/>
                </a:solidFill>
              </a:rPr>
              <a:t>α</a:t>
            </a:r>
            <a:r>
              <a:rPr lang="en-US" sz="2400" i="1" dirty="0">
                <a:solidFill>
                  <a:srgbClr val="0070C0"/>
                </a:solidFill>
              </a:rPr>
              <a:t> = 30</a:t>
            </a:r>
            <a:r>
              <a:rPr lang="en-US" sz="2400" i="1" baseline="30000" dirty="0">
                <a:solidFill>
                  <a:srgbClr val="0070C0"/>
                </a:solidFill>
              </a:rPr>
              <a:t>o</a:t>
            </a:r>
            <a:r>
              <a:rPr lang="en-US" sz="2400" i="1" dirty="0">
                <a:solidFill>
                  <a:srgbClr val="0070C0"/>
                </a:solidFill>
              </a:rPr>
              <a:t>, g = 9,8 m/s</a:t>
            </a:r>
            <a:r>
              <a:rPr lang="en-US" sz="2400" i="1" baseline="30000" dirty="0">
                <a:solidFill>
                  <a:srgbClr val="0070C0"/>
                </a:solidFill>
              </a:rPr>
              <a:t>2</a:t>
            </a:r>
            <a:endParaRPr lang="en-US" sz="2400" i="1" dirty="0">
              <a:solidFill>
                <a:srgbClr val="0070C0"/>
              </a:solidFill>
            </a:endParaRPr>
          </a:p>
        </p:txBody>
      </p:sp>
    </p:spTree>
    <p:extLst>
      <p:ext uri="{BB962C8B-B14F-4D97-AF65-F5344CB8AC3E}">
        <p14:creationId xmlns:p14="http://schemas.microsoft.com/office/powerpoint/2010/main" val="79566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100 Fb Thu Huong Pham">
            <a:extLst>
              <a:ext uri="{FF2B5EF4-FFF2-40B4-BE49-F238E27FC236}">
                <a16:creationId xmlns:a16="http://schemas.microsoft.com/office/drawing/2014/main" id="{92286141-78E6-42B0-A12A-0A086BE2D0B4}"/>
              </a:ext>
            </a:extLst>
          </p:cNvPr>
          <p:cNvSpPr>
            <a:spLocks/>
          </p:cNvSpPr>
          <p:nvPr/>
        </p:nvSpPr>
        <p:spPr>
          <a:xfrm>
            <a:off x="39219" y="0"/>
            <a:ext cx="1757543" cy="6858000"/>
          </a:xfrm>
          <a:prstGeom prst="rect">
            <a:avLst/>
          </a:prstGeom>
          <a:solidFill>
            <a:srgbClr val="DBEFF9">
              <a:lumMod val="50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0" normalizeH="0" baseline="0" noProof="0" dirty="0">
              <a:ln w="9525">
                <a:solidFill>
                  <a:prstClr val="white"/>
                </a:solidFill>
                <a:prstDash val="solid"/>
              </a:ln>
              <a:solidFill>
                <a:prstClr val="white"/>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3" name="Picture 2" descr="n100 Fb Thu Huong Pha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287" y="45368"/>
            <a:ext cx="1677852" cy="879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n100 Fb Thu Huong Pham"/>
          <p:cNvSpPr txBox="1"/>
          <p:nvPr/>
        </p:nvSpPr>
        <p:spPr>
          <a:xfrm>
            <a:off x="90287" y="2163595"/>
            <a:ext cx="152902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8C6D">
                    <a:lumMod val="20000"/>
                    <a:lumOff val="80000"/>
                  </a:srgbClr>
                </a:solidFill>
                <a:effectLst/>
                <a:uLnTx/>
                <a:uFillTx/>
                <a:latin typeface="Algerian" panose="04020705040A02060702" pitchFamily="82" charset="0"/>
                <a:ea typeface="+mn-ea"/>
                <a:cs typeface="+mn-cs"/>
              </a:rPr>
              <a:t>PHIẾU HỌC TẬP SỐ 5</a:t>
            </a:r>
          </a:p>
        </p:txBody>
      </p:sp>
      <p:pic>
        <p:nvPicPr>
          <p:cNvPr id="13" name="Picture 6" descr="n100 Fb Thu Huong P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3" y="5425062"/>
            <a:ext cx="1687617" cy="138103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descr="n100 Fb Thu Huong Pham"/>
          <p:cNvSpPr/>
          <p:nvPr/>
        </p:nvSpPr>
        <p:spPr>
          <a:xfrm>
            <a:off x="1782112" y="45368"/>
            <a:ext cx="10376092" cy="6555641"/>
          </a:xfrm>
          <a:prstGeom prst="rect">
            <a:avLst/>
          </a:prstGeom>
        </p:spPr>
        <p:txBody>
          <a:bodyPr wrap="square">
            <a:spAutoFit/>
          </a:bodyPr>
          <a:lstStyle/>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Người ta bắn một viên bi với vận tốc ban đầu 4 m/s hướng lên theo phương xiên 45</a:t>
            </a:r>
            <a:r>
              <a:rPr lang="vi-VN" sz="2800" b="1" baseline="30000" dirty="0">
                <a:solidFill>
                  <a:srgbClr val="0070C0"/>
                </a:solidFill>
                <a:latin typeface="Arial"/>
                <a:ea typeface="Times New Roman" panose="02020603050405020304" pitchFamily="18" charset="0"/>
                <a:cs typeface="Arial" panose="020B0604020202020204" pitchFamily="34" charset="0"/>
              </a:rPr>
              <a:t>0</a:t>
            </a:r>
            <a:r>
              <a:rPr lang="vi-VN" sz="2800" b="1" dirty="0">
                <a:solidFill>
                  <a:srgbClr val="0070C0"/>
                </a:solidFill>
                <a:latin typeface="Arial"/>
                <a:ea typeface="Times New Roman" panose="02020603050405020304" pitchFamily="18" charset="0"/>
                <a:cs typeface="Arial" panose="020B0604020202020204" pitchFamily="34" charset="0"/>
              </a:rPr>
              <a:t> so với phương nằm ngang. Coi sức cản của không khí là không đáng kể.</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1. Tính vận tốc của viên bi theo phương nằm ngang và phương thẳng đứng tại các thời điểm: bắt đầu bắn, sau 0,1 giây và sau 0,2 giây.</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2. a) Viên bi đạt tầm cao H vào lúc nào?</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    b) Tính tầm cao H.</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    c) Gia tốc của viên bi ở tầm cao H có giá trị bằng bao nhiêu?</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3. a) Vận tốc của viên bi có độ lớn cực tiểu ở vị trí nào?</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    b) Viên bi có vận tốc cực tiểu vào thời điểm nào?</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4. a) Khi nào viên bi chạm sàn?</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    b) Xác định vận tốc của viên bi khi chạm sàn.</a:t>
            </a:r>
          </a:p>
          <a:p>
            <a:pPr lvl="0" algn="just">
              <a:defRPr/>
            </a:pPr>
            <a:r>
              <a:rPr lang="vi-VN" sz="2800" b="1" dirty="0">
                <a:solidFill>
                  <a:srgbClr val="0070C0"/>
                </a:solidFill>
                <a:latin typeface="Arial"/>
                <a:ea typeface="Times New Roman" panose="02020603050405020304" pitchFamily="18" charset="0"/>
                <a:cs typeface="Arial" panose="020B0604020202020204" pitchFamily="34" charset="0"/>
              </a:rPr>
              <a:t>    c) Xác định tầm </a:t>
            </a:r>
            <a:r>
              <a:rPr lang="en-US" sz="2800" b="1" dirty="0" err="1">
                <a:solidFill>
                  <a:srgbClr val="0070C0"/>
                </a:solidFill>
                <a:latin typeface="Arial"/>
                <a:ea typeface="Times New Roman" panose="02020603050405020304" pitchFamily="18" charset="0"/>
                <a:cs typeface="Arial" panose="020B0604020202020204" pitchFamily="34" charset="0"/>
              </a:rPr>
              <a:t>xa</a:t>
            </a:r>
            <a:r>
              <a:rPr lang="vi-VN" sz="2800" b="1" dirty="0">
                <a:solidFill>
                  <a:srgbClr val="0070C0"/>
                </a:solidFill>
                <a:latin typeface="Arial"/>
                <a:ea typeface="Times New Roman" panose="02020603050405020304" pitchFamily="18" charset="0"/>
                <a:cs typeface="Arial" panose="020B0604020202020204" pitchFamily="34" charset="0"/>
              </a:rPr>
              <a:t> L của viên bi.</a:t>
            </a:r>
          </a:p>
        </p:txBody>
      </p:sp>
    </p:spTree>
    <p:extLst>
      <p:ext uri="{BB962C8B-B14F-4D97-AF65-F5344CB8AC3E}">
        <p14:creationId xmlns:p14="http://schemas.microsoft.com/office/powerpoint/2010/main" val="790626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100 Fb Thu Huong Pham">
            <a:extLst>
              <a:ext uri="{FF2B5EF4-FFF2-40B4-BE49-F238E27FC236}">
                <a16:creationId xmlns:a16="http://schemas.microsoft.com/office/drawing/2014/main" id="{210E8B9B-5DE6-47A2-A578-2629AD5F4AE3}"/>
              </a:ext>
            </a:extLst>
          </p:cNvPr>
          <p:cNvSpPr>
            <a:spLocks noChangeArrowheads="1"/>
          </p:cNvSpPr>
          <p:nvPr/>
        </p:nvSpPr>
        <p:spPr bwMode="gray">
          <a:xfrm>
            <a:off x="76472" y="141745"/>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a:ea typeface="+mn-ea"/>
                <a:cs typeface="+mn-cs"/>
              </a:rPr>
              <a:t>PHIẾU HỌC TẬP SỐ 5</a:t>
            </a:r>
          </a:p>
        </p:txBody>
      </p:sp>
      <p:sp>
        <p:nvSpPr>
          <p:cNvPr id="12" name="Rectangle 11" descr="n100 Fb Thu Huong Pham"/>
          <p:cNvSpPr/>
          <p:nvPr/>
        </p:nvSpPr>
        <p:spPr>
          <a:xfrm>
            <a:off x="303255" y="1629635"/>
            <a:ext cx="11572656" cy="1200329"/>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en-US" sz="2400" b="1" dirty="0">
                <a:solidFill>
                  <a:srgbClr val="0070C0"/>
                </a:solidFill>
                <a:latin typeface="Arial"/>
                <a:ea typeface="Times New Roman" panose="02020603050405020304" pitchFamily="18" charset="0"/>
              </a:rPr>
              <a:t>3</a:t>
            </a:r>
            <a:r>
              <a:rPr lang="en-US" sz="2400" b="1" dirty="0">
                <a:solidFill>
                  <a:srgbClr val="0070C0"/>
                </a:solidFill>
                <a:ea typeface="Times New Roman" panose="02020603050405020304" pitchFamily="18" charset="0"/>
              </a:rPr>
              <a:t>. </a:t>
            </a:r>
          </a:p>
          <a:p>
            <a:pPr lvl="0" algn="just">
              <a:defRPr/>
            </a:pPr>
            <a:r>
              <a:rPr lang="en-US" sz="2400" b="1" dirty="0">
                <a:solidFill>
                  <a:srgbClr val="0070C0"/>
                </a:solidFill>
                <a:ea typeface="Times New Roman" panose="02020603050405020304" pitchFamily="18" charset="0"/>
              </a:rPr>
              <a:t>a) </a:t>
            </a:r>
            <a:r>
              <a:rPr lang="en-US" sz="2400" b="1" dirty="0" err="1">
                <a:solidFill>
                  <a:srgbClr val="0070C0"/>
                </a:solidFill>
                <a:ea typeface="Times New Roman" panose="02020603050405020304" pitchFamily="18" charset="0"/>
              </a:rPr>
              <a:t>Vận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tốc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của</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viên</a:t>
            </a:r>
            <a:r>
              <a:rPr lang="en-US" sz="2400" b="1" dirty="0">
                <a:solidFill>
                  <a:srgbClr val="0070C0"/>
                </a:solidFill>
                <a:ea typeface="Times New Roman" panose="02020603050405020304" pitchFamily="18" charset="0"/>
              </a:rPr>
              <a:t> bi </a:t>
            </a:r>
            <a:r>
              <a:rPr lang="en-US" sz="2400" b="1" dirty="0" err="1">
                <a:solidFill>
                  <a:srgbClr val="0070C0"/>
                </a:solidFill>
                <a:ea typeface="Times New Roman" panose="02020603050405020304" pitchFamily="18" charset="0"/>
              </a:rPr>
              <a:t>có</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độ</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lớn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cực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tiểu</a:t>
            </a:r>
            <a:r>
              <a:rPr lang="en-US" sz="2400" b="1" dirty="0">
                <a:solidFill>
                  <a:srgbClr val="0070C0"/>
                </a:solidFill>
                <a:ea typeface="Times New Roman" panose="02020603050405020304" pitchFamily="18" charset="0"/>
              </a:rPr>
              <a:t> ở </a:t>
            </a:r>
            <a:r>
              <a:rPr lang="en-US" sz="2400" b="1" dirty="0" err="1">
                <a:solidFill>
                  <a:srgbClr val="0070C0"/>
                </a:solidFill>
                <a:ea typeface="Times New Roman" panose="02020603050405020304" pitchFamily="18" charset="0"/>
              </a:rPr>
              <a:t>vị</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trí</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tầm</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cao</a:t>
            </a:r>
            <a:r>
              <a:rPr lang="en-US" sz="2400" b="1" dirty="0">
                <a:solidFill>
                  <a:srgbClr val="0070C0"/>
                </a:solidFill>
                <a:ea typeface="Times New Roman" panose="02020603050405020304" pitchFamily="18" charset="0"/>
              </a:rPr>
              <a:t> h ≈ 0,4m</a:t>
            </a:r>
          </a:p>
          <a:p>
            <a:pPr algn="just">
              <a:defRPr/>
            </a:pPr>
            <a:r>
              <a:rPr kumimoji="0" lang="en-US" sz="24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b) </a:t>
            </a:r>
            <a:r>
              <a:rPr kumimoji="0" lang="en-US" sz="24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Viên</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bi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có</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vận</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tốc</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cực</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tiệu</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khi</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nó</a:t>
            </a:r>
            <a:r>
              <a:rPr lang="en-US" sz="2400" b="1" dirty="0">
                <a:solidFill>
                  <a:srgbClr val="0070C0"/>
                </a:solidFill>
                <a:latin typeface="Arial"/>
                <a:ea typeface="Times New Roman" panose="02020603050405020304" pitchFamily="18" charset="0"/>
              </a:rPr>
              <a:t> </a:t>
            </a:r>
            <a:r>
              <a:rPr lang="en-US" sz="2400" b="1" dirty="0" err="1">
                <a:solidFill>
                  <a:srgbClr val="0070C0"/>
                </a:solidFill>
                <a:latin typeface="Arial"/>
                <a:ea typeface="Times New Roman" panose="02020603050405020304" pitchFamily="18" charset="0"/>
              </a:rPr>
              <a:t>đạt</a:t>
            </a:r>
            <a:r>
              <a:rPr lang="en-US" sz="2400" b="1" dirty="0">
                <a:solidFill>
                  <a:srgbClr val="0070C0"/>
                </a:solidFill>
                <a:latin typeface="Arial"/>
                <a:ea typeface="Times New Roman" panose="02020603050405020304" pitchFamily="18" charset="0"/>
              </a:rPr>
              <a:t> </a:t>
            </a:r>
            <a:r>
              <a:rPr lang="en-US" sz="2400" b="1" dirty="0" err="1">
                <a:solidFill>
                  <a:srgbClr val="0070C0"/>
                </a:solidFill>
                <a:latin typeface="Arial"/>
                <a:ea typeface="Times New Roman" panose="02020603050405020304" pitchFamily="18" charset="0"/>
              </a:rPr>
              <a:t>tầm</a:t>
            </a:r>
            <a:r>
              <a:rPr lang="en-US" sz="2400" b="1" dirty="0">
                <a:solidFill>
                  <a:srgbClr val="0070C0"/>
                </a:solidFill>
                <a:latin typeface="Arial"/>
                <a:ea typeface="Times New Roman" panose="02020603050405020304" pitchFamily="18" charset="0"/>
              </a:rPr>
              <a:t> </a:t>
            </a:r>
            <a:r>
              <a:rPr lang="en-US" sz="2400" b="1" dirty="0" err="1">
                <a:solidFill>
                  <a:srgbClr val="0070C0"/>
                </a:solidFill>
                <a:latin typeface="Arial"/>
                <a:ea typeface="Times New Roman" panose="02020603050405020304" pitchFamily="18" charset="0"/>
              </a:rPr>
              <a:t>cao</a:t>
            </a:r>
            <a:r>
              <a:rPr lang="en-US" sz="2400" b="1" dirty="0">
                <a:solidFill>
                  <a:srgbClr val="0070C0"/>
                </a:solidFill>
                <a:latin typeface="Arial"/>
                <a:ea typeface="Times New Roman" panose="02020603050405020304" pitchFamily="18" charset="0"/>
              </a:rPr>
              <a:t> H </a:t>
            </a:r>
            <a:r>
              <a:rPr lang="en-US" sz="2400" b="1" dirty="0" err="1">
                <a:solidFill>
                  <a:srgbClr val="0070C0"/>
                </a:solidFill>
                <a:latin typeface="Arial"/>
                <a:ea typeface="Times New Roman" panose="02020603050405020304" pitchFamily="18" charset="0"/>
              </a:rPr>
              <a:t>vào</a:t>
            </a:r>
            <a:r>
              <a:rPr lang="en-US" sz="2400" b="1" dirty="0">
                <a:solidFill>
                  <a:srgbClr val="0070C0"/>
                </a:solidFill>
                <a:latin typeface="Arial"/>
                <a:ea typeface="Times New Roman" panose="02020603050405020304" pitchFamily="18" charset="0"/>
              </a:rPr>
              <a:t> </a:t>
            </a:r>
            <a:r>
              <a:rPr lang="en-US" sz="2400" b="1" dirty="0" err="1">
                <a:solidFill>
                  <a:srgbClr val="0070C0"/>
                </a:solidFill>
                <a:latin typeface="Arial"/>
                <a:ea typeface="Times New Roman" panose="02020603050405020304" pitchFamily="18" charset="0"/>
              </a:rPr>
              <a:t>thời</a:t>
            </a:r>
            <a:r>
              <a:rPr lang="en-US" sz="2400" b="1" dirty="0">
                <a:solidFill>
                  <a:srgbClr val="0070C0"/>
                </a:solidFill>
                <a:latin typeface="Arial"/>
                <a:ea typeface="Times New Roman" panose="02020603050405020304" pitchFamily="18" charset="0"/>
              </a:rPr>
              <a:t> </a:t>
            </a:r>
            <a:r>
              <a:rPr lang="en-US" sz="2400" b="1" dirty="0" err="1">
                <a:solidFill>
                  <a:srgbClr val="0070C0"/>
                </a:solidFill>
                <a:latin typeface="Arial"/>
                <a:ea typeface="Times New Roman" panose="02020603050405020304" pitchFamily="18" charset="0"/>
              </a:rPr>
              <a:t>điểm</a:t>
            </a:r>
            <a:r>
              <a:rPr lang="en-US" sz="2400" b="1" dirty="0">
                <a:solidFill>
                  <a:srgbClr val="0070C0"/>
                </a:solidFill>
                <a:latin typeface="Arial"/>
                <a:ea typeface="Times New Roman" panose="02020603050405020304" pitchFamily="18" charset="0"/>
              </a:rPr>
              <a:t>: t </a:t>
            </a:r>
            <a:r>
              <a:rPr lang="en-US" sz="2400" b="1" dirty="0">
                <a:solidFill>
                  <a:srgbClr val="0070C0"/>
                </a:solidFill>
                <a:ea typeface="Times New Roman" panose="02020603050405020304" pitchFamily="18" charset="0"/>
              </a:rPr>
              <a:t>≈0,29 s</a:t>
            </a:r>
            <a:r>
              <a:rPr lang="en-US" sz="2400" b="1" dirty="0">
                <a:solidFill>
                  <a:srgbClr val="0070C0"/>
                </a:solidFill>
                <a:latin typeface="Arial"/>
                <a:ea typeface="Times New Roman" panose="02020603050405020304" pitchFamily="18" charset="0"/>
              </a:rPr>
              <a:t> </a:t>
            </a:r>
            <a:endParaRPr kumimoji="0" lang="en-US" sz="24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8" name="TextBox 17" descr="n100 Fb Thu Huong Pham"/>
              <p:cNvSpPr txBox="1"/>
              <p:nvPr/>
            </p:nvSpPr>
            <p:spPr>
              <a:xfrm>
                <a:off x="690320" y="932133"/>
                <a:ext cx="4304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Arial"/>
                    <a:ea typeface="+mn-ea"/>
                    <a:cs typeface="+mn-cs"/>
                  </a:rPr>
                  <a:t>Cho </a:t>
                </a:r>
                <a14:m>
                  <m:oMath xmlns:m="http://schemas.openxmlformats.org/officeDocument/2006/math">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𝑣</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=4</m:t>
                    </m:r>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𝑚</m:t>
                    </m:r>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𝑠</m:t>
                    </m:r>
                  </m:oMath>
                </a14:m>
                <a:r>
                  <a:rPr kumimoji="0" lang="en-US" sz="2400" b="0" i="1" u="none" strike="noStrike" kern="1200" cap="none" spc="0" normalizeH="0" baseline="0" noProof="0" dirty="0">
                    <a:ln>
                      <a:noFill/>
                    </a:ln>
                    <a:solidFill>
                      <a:srgbClr val="0070C0"/>
                    </a:solidFill>
                    <a:effectLst/>
                    <a:uLnTx/>
                    <a:uFillTx/>
                    <a:latin typeface="Arial"/>
                    <a:ea typeface="+mn-ea"/>
                    <a:cs typeface="Arial" panose="020B0604020202020204" pitchFamily="34" charset="0"/>
                  </a:rPr>
                  <a:t>; </a:t>
                </a:r>
                <a:r>
                  <a:rPr kumimoji="0" lang="el-GR" sz="2400" b="0" i="1" u="none" strike="noStrike" kern="1200" cap="none" spc="0" normalizeH="0" baseline="0" noProof="0" dirty="0">
                    <a:ln>
                      <a:noFill/>
                    </a:ln>
                    <a:solidFill>
                      <a:srgbClr val="0070C0"/>
                    </a:solidFill>
                    <a:effectLst/>
                    <a:uLnTx/>
                    <a:uFillTx/>
                    <a:latin typeface="Arial"/>
                    <a:ea typeface="+mn-ea"/>
                    <a:cs typeface="Arial" panose="020B0604020202020204" pitchFamily="34" charset="0"/>
                  </a:rPr>
                  <a:t>α</a:t>
                </a:r>
                <a:r>
                  <a:rPr kumimoji="0" lang="en-US" sz="2400" b="0" i="1" u="none" strike="noStrike" kern="1200" cap="none" spc="0" normalizeH="0" baseline="0" noProof="0" dirty="0">
                    <a:ln>
                      <a:noFill/>
                    </a:ln>
                    <a:solidFill>
                      <a:srgbClr val="0070C0"/>
                    </a:solidFill>
                    <a:effectLst/>
                    <a:uLnTx/>
                    <a:uFillTx/>
                    <a:latin typeface="Arial"/>
                    <a:ea typeface="+mn-ea"/>
                    <a:cs typeface="Arial" panose="020B0604020202020204" pitchFamily="34" charset="0"/>
                  </a:rPr>
                  <a:t> = 4</a:t>
                </a:r>
                <a:r>
                  <a:rPr kumimoji="0" lang="en-US" sz="2400" b="0" i="1" u="none" strike="noStrike" kern="1200" cap="none" spc="0" normalizeH="0" baseline="30000" noProof="0" dirty="0">
                    <a:ln>
                      <a:noFill/>
                    </a:ln>
                    <a:solidFill>
                      <a:srgbClr val="0070C0"/>
                    </a:solidFill>
                    <a:effectLst/>
                    <a:uLnTx/>
                    <a:uFillTx/>
                    <a:latin typeface="Arial"/>
                    <a:ea typeface="+mn-ea"/>
                    <a:cs typeface="Arial" panose="020B0604020202020204" pitchFamily="34" charset="0"/>
                  </a:rPr>
                  <a:t>o</a:t>
                </a:r>
                <a:endParaRPr kumimoji="0" lang="en-US" sz="2400" b="0" i="1" u="none" strike="noStrike" kern="1200" cap="none" spc="0" normalizeH="0" baseline="0" noProof="0" dirty="0">
                  <a:ln>
                    <a:noFill/>
                  </a:ln>
                  <a:solidFill>
                    <a:srgbClr val="0070C0"/>
                  </a:solidFill>
                  <a:effectLst/>
                  <a:uLnTx/>
                  <a:uFillTx/>
                  <a:latin typeface="Arial"/>
                  <a:ea typeface="+mn-ea"/>
                  <a:cs typeface="Arial" panose="020B0604020202020204" pitchFamily="34" charset="0"/>
                </a:endParaRPr>
              </a:p>
            </p:txBody>
          </p:sp>
        </mc:Choice>
        <mc:Fallback xmlns="">
          <p:sp>
            <p:nvSpPr>
              <p:cNvPr id="18" name="TextBox 17" descr="n100 Fb Thu Huong Pham"/>
              <p:cNvSpPr txBox="1">
                <a:spLocks noRot="1" noChangeAspect="1" noMove="1" noResize="1" noEditPoints="1" noAdjustHandles="1" noChangeArrowheads="1" noChangeShapeType="1" noTextEdit="1"/>
              </p:cNvSpPr>
              <p:nvPr/>
            </p:nvSpPr>
            <p:spPr>
              <a:xfrm>
                <a:off x="690320" y="932133"/>
                <a:ext cx="4304713" cy="461665"/>
              </a:xfrm>
              <a:prstGeom prst="rect">
                <a:avLst/>
              </a:prstGeom>
              <a:blipFill>
                <a:blip r:embed="rId2"/>
                <a:stretch>
                  <a:fillRect l="-2125"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descr="n100 Fb Thu Huong Pham"/>
              <p:cNvSpPr/>
              <p:nvPr/>
            </p:nvSpPr>
            <p:spPr>
              <a:xfrm>
                <a:off x="303255" y="3209508"/>
                <a:ext cx="11572656" cy="3343672"/>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0070C0"/>
                    </a:solidFill>
                    <a:latin typeface="Arial"/>
                    <a:ea typeface="Times New Roman" panose="02020603050405020304" pitchFamily="18" charset="0"/>
                  </a:rPr>
                  <a:t>4</a:t>
                </a:r>
                <a:r>
                  <a:rPr kumimoji="0" lang="en-US" sz="24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a:t>
                </a:r>
              </a:p>
              <a:p>
                <a:pPr algn="just">
                  <a:defRPr/>
                </a:pPr>
                <a:r>
                  <a:rPr kumimoji="0" lang="en-US" sz="24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rPr>
                  <a:t>a) </a:t>
                </a:r>
                <a:r>
                  <a:rPr kumimoji="0" lang="en-US" sz="24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mn-cs"/>
                  </a:rPr>
                  <a:t>Viên</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bị</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chạm</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sàn</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tại</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thời</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kumimoji="0" lang="en-US" sz="24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mn-cs"/>
                  </a:rPr>
                  <a:t>điểm</a:t>
                </a:r>
                <a:r>
                  <a:rPr kumimoji="0" lang="en-US" sz="2400" b="1" i="0" u="none" strike="noStrike" kern="1200" cap="none" spc="0" normalizeH="0" noProof="0" dirty="0">
                    <a:ln>
                      <a:noFill/>
                    </a:ln>
                    <a:solidFill>
                      <a:srgbClr val="0070C0"/>
                    </a:solidFill>
                    <a:effectLst/>
                    <a:uLnTx/>
                    <a:uFillTx/>
                    <a:latin typeface="Arial"/>
                    <a:ea typeface="Times New Roman" panose="02020603050405020304" pitchFamily="18" charset="0"/>
                    <a:cs typeface="+mn-cs"/>
                  </a:rPr>
                  <a:t>: </a:t>
                </a:r>
                <a:r>
                  <a:rPr lang="en-US" sz="2400" dirty="0">
                    <a:solidFill>
                      <a:srgbClr val="0070C0"/>
                    </a:solidFill>
                  </a:rPr>
                  <a:t>t = </a:t>
                </a:r>
                <a14:m>
                  <m:oMath xmlns:m="http://schemas.openxmlformats.org/officeDocument/2006/math">
                    <m:f>
                      <m:fPr>
                        <m:ctrlPr>
                          <a:rPr lang="en-US" sz="2400" i="1">
                            <a:solidFill>
                              <a:srgbClr val="0070C0"/>
                            </a:solidFill>
                            <a:latin typeface="Cambria Math" panose="02040503050406030204" pitchFamily="18" charset="0"/>
                          </a:rPr>
                        </m:ctrlPr>
                      </m:fPr>
                      <m:num>
                        <m:r>
                          <m:rPr>
                            <m:nor/>
                          </m:rPr>
                          <a:rPr lang="en-US" sz="2400">
                            <a:solidFill>
                              <a:srgbClr val="0070C0"/>
                            </a:solidFill>
                            <a:latin typeface="Cambria Math" panose="02040503050406030204" pitchFamily="18" charset="0"/>
                          </a:rPr>
                          <m:t>2.</m:t>
                        </m:r>
                        <m:r>
                          <m:rPr>
                            <m:nor/>
                          </m:rPr>
                          <a:rPr lang="en-US" sz="2400" dirty="0">
                            <a:solidFill>
                              <a:srgbClr val="0070C0"/>
                            </a:solidFill>
                          </a:rPr>
                          <m:t>v</m:t>
                        </m:r>
                        <m:r>
                          <m:rPr>
                            <m:nor/>
                          </m:rPr>
                          <a:rPr lang="en-US" sz="2400" baseline="-25000" dirty="0">
                            <a:solidFill>
                              <a:srgbClr val="0070C0"/>
                            </a:solidFill>
                          </a:rPr>
                          <m:t>0</m:t>
                        </m:r>
                        <m:r>
                          <m:rPr>
                            <m:nor/>
                          </m:rPr>
                          <a:rPr lang="en-US" sz="2400" dirty="0">
                            <a:solidFill>
                              <a:srgbClr val="0070C0"/>
                            </a:solidFill>
                          </a:rPr>
                          <m:t>sin</m:t>
                        </m:r>
                        <m:r>
                          <m:rPr>
                            <m:nor/>
                          </m:rPr>
                          <a:rPr lang="el-GR" sz="2400" dirty="0">
                            <a:solidFill>
                              <a:srgbClr val="0070C0"/>
                            </a:solidFill>
                          </a:rPr>
                          <m:t>α</m:t>
                        </m:r>
                      </m:num>
                      <m:den>
                        <m:r>
                          <a:rPr lang="en-US" sz="2400" i="1">
                            <a:solidFill>
                              <a:srgbClr val="0070C0"/>
                            </a:solidFill>
                            <a:latin typeface="Cambria Math" panose="02040503050406030204" pitchFamily="18" charset="0"/>
                          </a:rPr>
                          <m:t>𝑔</m:t>
                        </m:r>
                      </m:den>
                    </m:f>
                  </m:oMath>
                </a14:m>
                <a:r>
                  <a:rPr lang="en-US" sz="2400" b="1" dirty="0">
                    <a:solidFill>
                      <a:srgbClr val="0070C0"/>
                    </a:solidFill>
                    <a:latin typeface="Times New Roman" panose="02020603050405020304" pitchFamily="18" charset="0"/>
                    <a:ea typeface="Times New Roman" panose="02020603050405020304" pitchFamily="18" charset="0"/>
                  </a:rPr>
                  <a:t> = </a:t>
                </a:r>
                <a14:m>
                  <m:oMath xmlns:m="http://schemas.openxmlformats.org/officeDocument/2006/math">
                    <m:f>
                      <m:fPr>
                        <m:ctrlPr>
                          <a:rPr lang="en-US" sz="2400" b="1" i="1" smtClean="0">
                            <a:solidFill>
                              <a:srgbClr val="0070C0"/>
                            </a:solidFill>
                            <a:latin typeface="Cambria Math" panose="02040503050406030204" pitchFamily="18" charset="0"/>
                          </a:rPr>
                        </m:ctrlPr>
                      </m:fPr>
                      <m:num>
                        <m:r>
                          <a:rPr lang="en-US" sz="2400" b="1" i="1" smtClean="0">
                            <a:solidFill>
                              <a:srgbClr val="0070C0"/>
                            </a:solidFill>
                            <a:latin typeface="Cambria Math" panose="02040503050406030204" pitchFamily="18" charset="0"/>
                          </a:rPr>
                          <m:t>𝟐</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𝟒</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𝒔𝒊𝒏</m:t>
                        </m:r>
                        <m:sSup>
                          <m:sSupPr>
                            <m:ctrlPr>
                              <a:rPr lang="en-US" sz="2400" b="1" i="1" smtClean="0">
                                <a:solidFill>
                                  <a:srgbClr val="0070C0"/>
                                </a:solidFill>
                                <a:latin typeface="Cambria Math" panose="02040503050406030204" pitchFamily="18" charset="0"/>
                              </a:rPr>
                            </m:ctrlPr>
                          </m:sSupPr>
                          <m:e>
                            <m:r>
                              <a:rPr lang="en-US" sz="2400" b="1" i="1" smtClean="0">
                                <a:solidFill>
                                  <a:srgbClr val="0070C0"/>
                                </a:solidFill>
                                <a:latin typeface="Cambria Math" panose="02040503050406030204" pitchFamily="18" charset="0"/>
                              </a:rPr>
                              <m:t>𝟒𝟓</m:t>
                            </m:r>
                          </m:e>
                          <m:sup>
                            <m:r>
                              <a:rPr lang="en-US" sz="2400" b="1" i="1" smtClean="0">
                                <a:solidFill>
                                  <a:srgbClr val="0070C0"/>
                                </a:solidFill>
                                <a:latin typeface="Cambria Math" panose="02040503050406030204" pitchFamily="18" charset="0"/>
                              </a:rPr>
                              <m:t>𝒐</m:t>
                            </m:r>
                          </m:sup>
                        </m:sSup>
                      </m:num>
                      <m:den>
                        <m:r>
                          <a:rPr lang="en-US" sz="2400" b="1" i="1" smtClean="0">
                            <a:solidFill>
                              <a:srgbClr val="0070C0"/>
                            </a:solidFill>
                            <a:latin typeface="Cambria Math" panose="02040503050406030204" pitchFamily="18" charset="0"/>
                          </a:rPr>
                          <m:t>𝟗</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𝟖</m:t>
                        </m:r>
                      </m:den>
                    </m:f>
                    <m:r>
                      <a:rPr lang="en-US" sz="2400" b="1" i="0" smtClean="0">
                        <a:solidFill>
                          <a:srgbClr val="0070C0"/>
                        </a:solidFill>
                        <a:latin typeface="Cambria Math" panose="02040503050406030204" pitchFamily="18" charset="0"/>
                      </a:rPr>
                      <m:t> </m:t>
                    </m:r>
                  </m:oMath>
                </a14:m>
                <a:r>
                  <a:rPr lang="en-US" sz="2400" b="1" dirty="0">
                    <a:solidFill>
                      <a:srgbClr val="0070C0"/>
                    </a:solidFill>
                    <a:latin typeface="Times New Roman" panose="02020603050405020304" pitchFamily="18" charset="0"/>
                    <a:ea typeface="Times New Roman" panose="02020603050405020304" pitchFamily="18" charset="0"/>
                  </a:rPr>
                  <a:t>≈ 0,58 s</a:t>
                </a:r>
              </a:p>
              <a:p>
                <a:pPr algn="just">
                  <a:defRPr/>
                </a:pPr>
                <a:r>
                  <a:rPr lang="en-US" sz="2400" b="1" dirty="0">
                    <a:solidFill>
                      <a:srgbClr val="0070C0"/>
                    </a:solidFill>
                    <a:latin typeface="Times New Roman" panose="02020603050405020304" pitchFamily="18" charset="0"/>
                    <a:ea typeface="Times New Roman" panose="02020603050405020304" pitchFamily="18" charset="0"/>
                  </a:rPr>
                  <a:t>b) Ta </a:t>
                </a:r>
                <a:r>
                  <a:rPr lang="en-US" sz="2400" b="1" dirty="0" err="1">
                    <a:solidFill>
                      <a:srgbClr val="0070C0"/>
                    </a:solidFill>
                    <a:latin typeface="Times New Roman" panose="02020603050405020304" pitchFamily="18" charset="0"/>
                    <a:ea typeface="Times New Roman" panose="02020603050405020304" pitchFamily="18" charset="0"/>
                  </a:rPr>
                  <a:t>có</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a:t>
                </a:r>
                <a:r>
                  <a:rPr lang="en-US" sz="2400" b="1" baseline="-25000" dirty="0" err="1">
                    <a:solidFill>
                      <a:srgbClr val="0070C0"/>
                    </a:solidFill>
                    <a:latin typeface="Times New Roman" panose="02020603050405020304" pitchFamily="18" charset="0"/>
                    <a:ea typeface="Times New Roman" panose="02020603050405020304" pitchFamily="18" charset="0"/>
                  </a:rPr>
                  <a:t>x</a:t>
                </a:r>
                <a:r>
                  <a:rPr lang="en-US" sz="2400" b="1" dirty="0">
                    <a:solidFill>
                      <a:srgbClr val="0070C0"/>
                    </a:solidFill>
                    <a:latin typeface="Times New Roman" panose="02020603050405020304" pitchFamily="18" charset="0"/>
                    <a:ea typeface="Times New Roman" panose="02020603050405020304" pitchFamily="18" charset="0"/>
                  </a:rPr>
                  <a:t> = </a:t>
                </a:r>
                <a14:m>
                  <m:oMath xmlns:m="http://schemas.openxmlformats.org/officeDocument/2006/math">
                    <m:r>
                      <a:rPr lang="en-US" sz="2400" b="1" i="0" smtClean="0">
                        <a:solidFill>
                          <a:srgbClr val="0070C0"/>
                        </a:solidFill>
                        <a:latin typeface="Cambria Math" panose="02040503050406030204" pitchFamily="18" charset="0"/>
                      </a:rPr>
                      <m:t>𝟐</m:t>
                    </m:r>
                    <m:rad>
                      <m:radPr>
                        <m:degHide m:val="on"/>
                        <m:ctrlPr>
                          <a:rPr lang="en-US" sz="2400" b="1" i="1">
                            <a:solidFill>
                              <a:srgbClr val="0070C0"/>
                            </a:solidFill>
                            <a:latin typeface="Cambria Math" panose="02040503050406030204" pitchFamily="18" charset="0"/>
                          </a:rPr>
                        </m:ctrlPr>
                      </m:radPr>
                      <m:deg/>
                      <m:e>
                        <m:r>
                          <a:rPr lang="en-US" sz="2400" b="1" i="1">
                            <a:solidFill>
                              <a:srgbClr val="0070C0"/>
                            </a:solidFill>
                            <a:latin typeface="Cambria Math" panose="02040503050406030204" pitchFamily="18" charset="0"/>
                          </a:rPr>
                          <m:t>𝟐</m:t>
                        </m:r>
                      </m:e>
                    </m:rad>
                  </m:oMath>
                </a14:m>
                <a:r>
                  <a:rPr lang="en-US" sz="2400" b="1" dirty="0">
                    <a:solidFill>
                      <a:srgbClr val="0070C0"/>
                    </a:solidFill>
                    <a:ea typeface="Times New Roman" panose="02020603050405020304" pitchFamily="18" charset="0"/>
                  </a:rPr>
                  <a:t> m/s; </a:t>
                </a:r>
                <a:r>
                  <a:rPr lang="en-US" sz="2400" b="1" dirty="0" err="1">
                    <a:solidFill>
                      <a:srgbClr val="0070C0"/>
                    </a:solidFill>
                    <a:ea typeface="Times New Roman" panose="02020603050405020304" pitchFamily="18" charset="0"/>
                  </a:rPr>
                  <a:t>v</a:t>
                </a:r>
                <a:r>
                  <a:rPr lang="en-US" sz="2400" b="1" baseline="-25000" dirty="0" err="1">
                    <a:solidFill>
                      <a:srgbClr val="0070C0"/>
                    </a:solidFill>
                    <a:ea typeface="Times New Roman" panose="02020603050405020304" pitchFamily="18" charset="0"/>
                  </a:rPr>
                  <a:t>y</a:t>
                </a:r>
                <a:r>
                  <a:rPr lang="en-US" sz="2400" b="1" dirty="0">
                    <a:solidFill>
                      <a:srgbClr val="0070C0"/>
                    </a:solidFill>
                    <a:ea typeface="Times New Roman" panose="02020603050405020304" pitchFamily="18" charset="0"/>
                  </a:rPr>
                  <a:t> =4.sin45</a:t>
                </a:r>
                <a:r>
                  <a:rPr lang="en-US" sz="2400" b="1" baseline="30000" dirty="0">
                    <a:solidFill>
                      <a:srgbClr val="0070C0"/>
                    </a:solidFill>
                    <a:ea typeface="Times New Roman" panose="02020603050405020304" pitchFamily="18" charset="0"/>
                  </a:rPr>
                  <a:t>o</a:t>
                </a:r>
                <a:r>
                  <a:rPr lang="en-US" sz="2400" b="1" dirty="0">
                    <a:solidFill>
                      <a:srgbClr val="0070C0"/>
                    </a:solidFill>
                    <a:ea typeface="Times New Roman" panose="02020603050405020304" pitchFamily="18" charset="0"/>
                  </a:rPr>
                  <a:t>-9,8.t = 4.sin45</a:t>
                </a:r>
                <a:r>
                  <a:rPr lang="en-US" sz="2400" b="1" baseline="30000" dirty="0">
                    <a:solidFill>
                      <a:srgbClr val="0070C0"/>
                    </a:solidFill>
                    <a:ea typeface="Times New Roman" panose="02020603050405020304" pitchFamily="18" charset="0"/>
                  </a:rPr>
                  <a:t>o</a:t>
                </a:r>
                <a:r>
                  <a:rPr lang="en-US" sz="2400" b="1" dirty="0">
                    <a:solidFill>
                      <a:srgbClr val="0070C0"/>
                    </a:solidFill>
                    <a:ea typeface="Times New Roman" panose="02020603050405020304" pitchFamily="18" charset="0"/>
                  </a:rPr>
                  <a:t>-9,8.0,58 ≈ - 2,86 m/s</a:t>
                </a:r>
              </a:p>
              <a:p>
                <a:pPr algn="just">
                  <a:defRPr/>
                </a:pP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Vận</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tốc</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của</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vật</a:t>
                </a:r>
                <a:r>
                  <a:rPr lang="en-US" sz="2400" b="1" dirty="0">
                    <a:solidFill>
                      <a:srgbClr val="0070C0"/>
                    </a:solidFill>
                    <a:ea typeface="Times New Roman" panose="02020603050405020304" pitchFamily="18" charset="0"/>
                  </a:rPr>
                  <a:t>: v = </a:t>
                </a:r>
                <a14:m>
                  <m:oMath xmlns:m="http://schemas.openxmlformats.org/officeDocument/2006/math">
                    <m:rad>
                      <m:radPr>
                        <m:degHide m:val="on"/>
                        <m:ctrlPr>
                          <a:rPr lang="en-US" sz="2400" b="1" i="1" smtClean="0">
                            <a:solidFill>
                              <a:srgbClr val="0070C0"/>
                            </a:solidFill>
                            <a:latin typeface="Cambria Math" panose="02040503050406030204" pitchFamily="18" charset="0"/>
                          </a:rPr>
                        </m:ctrlPr>
                      </m:radPr>
                      <m:deg/>
                      <m:e>
                        <m:sSubSup>
                          <m:sSubSupPr>
                            <m:ctrlPr>
                              <a:rPr lang="en-US" sz="2400" b="1" i="1" smtClean="0">
                                <a:solidFill>
                                  <a:srgbClr val="0070C0"/>
                                </a:solidFill>
                                <a:latin typeface="Cambria Math" panose="02040503050406030204" pitchFamily="18" charset="0"/>
                              </a:rPr>
                            </m:ctrlPr>
                          </m:sSubSupPr>
                          <m:e>
                            <m:r>
                              <a:rPr lang="en-US" sz="2400" b="1" i="1" smtClean="0">
                                <a:solidFill>
                                  <a:srgbClr val="0070C0"/>
                                </a:solidFill>
                                <a:latin typeface="Cambria Math" panose="02040503050406030204" pitchFamily="18" charset="0"/>
                              </a:rPr>
                              <m:t>𝒗</m:t>
                            </m:r>
                          </m:e>
                          <m:sub>
                            <m:r>
                              <a:rPr lang="en-US" sz="2400" b="1" i="1" smtClean="0">
                                <a:solidFill>
                                  <a:srgbClr val="0070C0"/>
                                </a:solidFill>
                                <a:latin typeface="Cambria Math" panose="02040503050406030204" pitchFamily="18" charset="0"/>
                              </a:rPr>
                              <m:t>𝒙</m:t>
                            </m:r>
                          </m:sub>
                          <m:sup>
                            <m:r>
                              <a:rPr lang="en-US" sz="2400" b="1" i="1" smtClean="0">
                                <a:solidFill>
                                  <a:srgbClr val="0070C0"/>
                                </a:solidFill>
                                <a:latin typeface="Cambria Math" panose="02040503050406030204" pitchFamily="18" charset="0"/>
                              </a:rPr>
                              <m:t>𝟐</m:t>
                            </m:r>
                          </m:sup>
                        </m:sSubSup>
                        <m:r>
                          <a:rPr lang="en-US" sz="2400" b="1" i="1" smtClean="0">
                            <a:solidFill>
                              <a:srgbClr val="0070C0"/>
                            </a:solidFill>
                            <a:latin typeface="Cambria Math" panose="02040503050406030204" pitchFamily="18" charset="0"/>
                          </a:rPr>
                          <m:t>+</m:t>
                        </m:r>
                        <m:sSubSup>
                          <m:sSubSupPr>
                            <m:ctrlPr>
                              <a:rPr lang="en-US" sz="2400" b="1" i="1" smtClean="0">
                                <a:solidFill>
                                  <a:srgbClr val="0070C0"/>
                                </a:solidFill>
                                <a:latin typeface="Cambria Math" panose="02040503050406030204" pitchFamily="18" charset="0"/>
                              </a:rPr>
                            </m:ctrlPr>
                          </m:sSubSupPr>
                          <m:e>
                            <m:r>
                              <a:rPr lang="en-US" sz="2400" b="1" i="1" smtClean="0">
                                <a:solidFill>
                                  <a:srgbClr val="0070C0"/>
                                </a:solidFill>
                                <a:latin typeface="Cambria Math" panose="02040503050406030204" pitchFamily="18" charset="0"/>
                              </a:rPr>
                              <m:t>𝒗</m:t>
                            </m:r>
                          </m:e>
                          <m:sub>
                            <m:r>
                              <a:rPr lang="en-US" sz="2400" b="1" i="1" smtClean="0">
                                <a:solidFill>
                                  <a:srgbClr val="0070C0"/>
                                </a:solidFill>
                                <a:latin typeface="Cambria Math" panose="02040503050406030204" pitchFamily="18" charset="0"/>
                              </a:rPr>
                              <m:t>𝒚</m:t>
                            </m:r>
                          </m:sub>
                          <m:sup>
                            <m:r>
                              <a:rPr lang="en-US" sz="2400" b="1" i="1" smtClean="0">
                                <a:solidFill>
                                  <a:srgbClr val="0070C0"/>
                                </a:solidFill>
                                <a:latin typeface="Cambria Math" panose="02040503050406030204" pitchFamily="18" charset="0"/>
                              </a:rPr>
                              <m:t>𝟐</m:t>
                            </m:r>
                          </m:sup>
                        </m:sSubSup>
                      </m:e>
                    </m:rad>
                    <m:r>
                      <a:rPr lang="en-US" sz="2400" b="1" i="1" smtClean="0">
                        <a:solidFill>
                          <a:srgbClr val="0070C0"/>
                        </a:solidFill>
                        <a:latin typeface="Cambria Math" panose="02040503050406030204" pitchFamily="18" charset="0"/>
                      </a:rPr>
                      <m:t>=</m:t>
                    </m:r>
                    <m:rad>
                      <m:radPr>
                        <m:degHide m:val="on"/>
                        <m:ctrlPr>
                          <a:rPr lang="en-US" sz="2400" b="1" i="1" smtClean="0">
                            <a:solidFill>
                              <a:srgbClr val="0070C0"/>
                            </a:solidFill>
                            <a:latin typeface="Cambria Math" panose="02040503050406030204" pitchFamily="18" charset="0"/>
                          </a:rPr>
                        </m:ctrlPr>
                      </m:radPr>
                      <m:deg/>
                      <m:e>
                        <m:sSup>
                          <m:sSupPr>
                            <m:ctrlPr>
                              <a:rPr lang="en-US" sz="2400" b="1" i="1" smtClean="0">
                                <a:solidFill>
                                  <a:srgbClr val="0070C0"/>
                                </a:solidFill>
                                <a:latin typeface="Cambria Math" panose="02040503050406030204" pitchFamily="18" charset="0"/>
                              </a:rPr>
                            </m:ctrlPr>
                          </m:sSupPr>
                          <m:e>
                            <m:d>
                              <m:dPr>
                                <m:ctrlPr>
                                  <a:rPr lang="en-US" sz="2400" b="1" i="1" smtClean="0">
                                    <a:solidFill>
                                      <a:srgbClr val="0070C0"/>
                                    </a:solidFill>
                                    <a:latin typeface="Cambria Math" panose="02040503050406030204" pitchFamily="18" charset="0"/>
                                  </a:rPr>
                                </m:ctrlPr>
                              </m:dPr>
                              <m:e>
                                <m:r>
                                  <a:rPr lang="en-US" sz="2400" b="1" i="1" smtClean="0">
                                    <a:solidFill>
                                      <a:srgbClr val="0070C0"/>
                                    </a:solidFill>
                                    <a:latin typeface="Cambria Math" panose="02040503050406030204" pitchFamily="18" charset="0"/>
                                  </a:rPr>
                                  <m:t>𝟐</m:t>
                                </m:r>
                                <m:rad>
                                  <m:radPr>
                                    <m:degHide m:val="on"/>
                                    <m:ctrlPr>
                                      <a:rPr lang="en-US" sz="2400" b="1" i="1" smtClean="0">
                                        <a:solidFill>
                                          <a:srgbClr val="0070C0"/>
                                        </a:solidFill>
                                        <a:latin typeface="Cambria Math" panose="02040503050406030204" pitchFamily="18" charset="0"/>
                                      </a:rPr>
                                    </m:ctrlPr>
                                  </m:radPr>
                                  <m:deg/>
                                  <m:e>
                                    <m:r>
                                      <a:rPr lang="en-US" sz="2400" b="1" i="1" smtClean="0">
                                        <a:solidFill>
                                          <a:srgbClr val="0070C0"/>
                                        </a:solidFill>
                                        <a:latin typeface="Cambria Math" panose="02040503050406030204" pitchFamily="18" charset="0"/>
                                      </a:rPr>
                                      <m:t>𝟐</m:t>
                                    </m:r>
                                  </m:e>
                                </m:rad>
                              </m:e>
                            </m:d>
                          </m:e>
                          <m:sup>
                            <m:r>
                              <a:rPr lang="en-US" sz="2400" b="1" i="1" smtClean="0">
                                <a:solidFill>
                                  <a:srgbClr val="0070C0"/>
                                </a:solidFill>
                                <a:latin typeface="Cambria Math" panose="02040503050406030204" pitchFamily="18" charset="0"/>
                              </a:rPr>
                              <m:t>𝟐</m:t>
                            </m:r>
                          </m:sup>
                        </m:sSup>
                        <m:r>
                          <a:rPr lang="en-US" sz="2400" b="1" i="1" smtClean="0">
                            <a:solidFill>
                              <a:srgbClr val="0070C0"/>
                            </a:solidFill>
                            <a:latin typeface="Cambria Math" panose="02040503050406030204" pitchFamily="18" charset="0"/>
                          </a:rPr>
                          <m:t>+</m:t>
                        </m:r>
                        <m:sSup>
                          <m:sSupPr>
                            <m:ctrlPr>
                              <a:rPr lang="en-US" sz="2400" b="1" i="1" smtClean="0">
                                <a:solidFill>
                                  <a:srgbClr val="0070C0"/>
                                </a:solidFill>
                                <a:latin typeface="Cambria Math" panose="02040503050406030204" pitchFamily="18" charset="0"/>
                              </a:rPr>
                            </m:ctrlPr>
                          </m:sSupPr>
                          <m:e>
                            <m:d>
                              <m:dPr>
                                <m:ctrlPr>
                                  <a:rPr lang="en-US" sz="2400" b="1" i="1" smtClean="0">
                                    <a:solidFill>
                                      <a:srgbClr val="0070C0"/>
                                    </a:solidFill>
                                    <a:latin typeface="Cambria Math" panose="02040503050406030204" pitchFamily="18" charset="0"/>
                                  </a:rPr>
                                </m:ctrlPr>
                              </m:dPr>
                              <m:e>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𝟐</m:t>
                                </m:r>
                                <m:r>
                                  <a:rPr lang="en-US" sz="2400" b="1" i="1" smtClean="0">
                                    <a:solidFill>
                                      <a:srgbClr val="0070C0"/>
                                    </a:solidFill>
                                    <a:latin typeface="Cambria Math" panose="02040503050406030204" pitchFamily="18" charset="0"/>
                                  </a:rPr>
                                  <m:t>.</m:t>
                                </m:r>
                                <m:r>
                                  <a:rPr lang="en-US" sz="2400" b="1" i="1" smtClean="0">
                                    <a:solidFill>
                                      <a:srgbClr val="0070C0"/>
                                    </a:solidFill>
                                    <a:latin typeface="Cambria Math" panose="02040503050406030204" pitchFamily="18" charset="0"/>
                                  </a:rPr>
                                  <m:t>𝟖𝟔</m:t>
                                </m:r>
                              </m:e>
                            </m:d>
                          </m:e>
                          <m:sup>
                            <m:r>
                              <a:rPr lang="en-US" sz="2400" b="1" i="1" smtClean="0">
                                <a:solidFill>
                                  <a:srgbClr val="0070C0"/>
                                </a:solidFill>
                                <a:latin typeface="Cambria Math" panose="02040503050406030204" pitchFamily="18" charset="0"/>
                              </a:rPr>
                              <m:t>𝟐</m:t>
                            </m:r>
                          </m:sup>
                        </m:sSup>
                      </m:e>
                    </m:rad>
                    <m:r>
                      <a:rPr lang="en-US" sz="2400" b="1" dirty="0">
                        <a:solidFill>
                          <a:srgbClr val="0070C0"/>
                        </a:solidFill>
                        <a:latin typeface="Cambria Math" panose="02040503050406030204" pitchFamily="18" charset="0"/>
                      </a:rPr>
                      <m:t>≈</m:t>
                    </m:r>
                    <m:r>
                      <a:rPr lang="en-US" sz="2400" b="1" i="0" dirty="0" smtClean="0">
                        <a:solidFill>
                          <a:srgbClr val="0070C0"/>
                        </a:solidFill>
                        <a:latin typeface="Cambria Math" panose="02040503050406030204" pitchFamily="18" charset="0"/>
                      </a:rPr>
                      <m:t>𝟒</m:t>
                    </m:r>
                    <m:r>
                      <a:rPr lang="en-US" sz="2400" b="1" i="0" dirty="0" smtClean="0">
                        <a:solidFill>
                          <a:srgbClr val="0070C0"/>
                        </a:solidFill>
                        <a:latin typeface="Cambria Math" panose="02040503050406030204" pitchFamily="18" charset="0"/>
                      </a:rPr>
                      <m:t>,</m:t>
                    </m:r>
                    <m:r>
                      <a:rPr lang="en-US" sz="2400" b="1" i="0" dirty="0" smtClean="0">
                        <a:solidFill>
                          <a:srgbClr val="0070C0"/>
                        </a:solidFill>
                        <a:latin typeface="Cambria Math" panose="02040503050406030204" pitchFamily="18" charset="0"/>
                      </a:rPr>
                      <m:t>𝟎𝟐</m:t>
                    </m:r>
                    <m:r>
                      <a:rPr lang="en-US" sz="2400" b="1" i="0" dirty="0" smtClean="0">
                        <a:solidFill>
                          <a:srgbClr val="0070C0"/>
                        </a:solidFill>
                        <a:latin typeface="Cambria Math" panose="02040503050406030204" pitchFamily="18" charset="0"/>
                      </a:rPr>
                      <m:t> </m:t>
                    </m:r>
                    <m:r>
                      <a:rPr lang="en-US" sz="2400" b="1" i="0" dirty="0" smtClean="0">
                        <a:solidFill>
                          <a:srgbClr val="0070C0"/>
                        </a:solidFill>
                        <a:latin typeface="Cambria Math" panose="02040503050406030204" pitchFamily="18" charset="0"/>
                      </a:rPr>
                      <m:t>𝐦</m:t>
                    </m:r>
                    <m:r>
                      <a:rPr lang="en-US" sz="2400" b="1" i="0" dirty="0" smtClean="0">
                        <a:solidFill>
                          <a:srgbClr val="0070C0"/>
                        </a:solidFill>
                        <a:latin typeface="Cambria Math" panose="02040503050406030204" pitchFamily="18" charset="0"/>
                      </a:rPr>
                      <m:t>/</m:t>
                    </m:r>
                    <m:r>
                      <a:rPr lang="en-US" sz="2400" b="1" i="0" dirty="0" smtClean="0">
                        <a:solidFill>
                          <a:srgbClr val="0070C0"/>
                        </a:solidFill>
                        <a:latin typeface="Cambria Math" panose="02040503050406030204" pitchFamily="18" charset="0"/>
                      </a:rPr>
                      <m:t>𝐬</m:t>
                    </m:r>
                  </m:oMath>
                </a14:m>
                <a:endParaRPr lang="en-US" sz="2400" b="1" dirty="0">
                  <a:solidFill>
                    <a:srgbClr val="0070C0"/>
                  </a:solidFill>
                  <a:ea typeface="Times New Roman" panose="02020603050405020304" pitchFamily="18" charset="0"/>
                </a:endParaRPr>
              </a:p>
              <a:p>
                <a:pPr algn="just">
                  <a:defRPr/>
                </a:pPr>
                <a:r>
                  <a:rPr lang="en-US" sz="2400" b="1" dirty="0">
                    <a:solidFill>
                      <a:srgbClr val="0070C0"/>
                    </a:solidFill>
                    <a:ea typeface="Times New Roman" panose="02020603050405020304" pitchFamily="18" charset="0"/>
                  </a:rPr>
                  <a:t>c) </a:t>
                </a:r>
                <a:r>
                  <a:rPr lang="en-US" sz="2400" b="1" dirty="0" err="1">
                    <a:solidFill>
                      <a:srgbClr val="0070C0"/>
                    </a:solidFill>
                    <a:ea typeface="Times New Roman" panose="02020603050405020304" pitchFamily="18" charset="0"/>
                  </a:rPr>
                  <a:t>Tầm</a:t>
                </a:r>
                <a:r>
                  <a:rPr lang="en-US" sz="2400" b="1" dirty="0">
                    <a:solidFill>
                      <a:srgbClr val="0070C0"/>
                    </a:solidFill>
                    <a:ea typeface="Times New Roman" panose="02020603050405020304" pitchFamily="18" charset="0"/>
                  </a:rPr>
                  <a:t> </a:t>
                </a:r>
                <a:r>
                  <a:rPr lang="en-US" sz="2400" b="1" dirty="0" err="1">
                    <a:solidFill>
                      <a:srgbClr val="0070C0"/>
                    </a:solidFill>
                    <a:ea typeface="Times New Roman" panose="02020603050405020304" pitchFamily="18" charset="0"/>
                  </a:rPr>
                  <a:t>xa</a:t>
                </a:r>
                <a:r>
                  <a:rPr lang="en-US" sz="2400" b="1" dirty="0">
                    <a:solidFill>
                      <a:srgbClr val="0070C0"/>
                    </a:solidFill>
                    <a:ea typeface="Times New Roman" panose="02020603050405020304" pitchFamily="18" charset="0"/>
                  </a:rPr>
                  <a:t>: </a:t>
                </a:r>
                <a:r>
                  <a:rPr lang="en-US" sz="2400" b="1" kern="0" dirty="0">
                    <a:solidFill>
                      <a:srgbClr val="0070C0"/>
                    </a:solidFill>
                    <a:cs typeface="Arial" panose="020B0604020202020204" pitchFamily="34" charset="0"/>
                  </a:rPr>
                  <a:t>L =</a:t>
                </a:r>
                <a14:m>
                  <m:oMath xmlns:m="http://schemas.openxmlformats.org/officeDocument/2006/math">
                    <m:f>
                      <m:fPr>
                        <m:ctrlPr>
                          <a:rPr lang="en-US" sz="2400" b="1" i="1" kern="0">
                            <a:solidFill>
                              <a:srgbClr val="0070C0"/>
                            </a:solidFill>
                            <a:latin typeface="Cambria Math" panose="02040503050406030204" pitchFamily="18" charset="0"/>
                            <a:cs typeface="Arial" panose="020B0604020202020204" pitchFamily="34" charset="0"/>
                          </a:rPr>
                        </m:ctrlPr>
                      </m:fPr>
                      <m:num>
                        <m:sSubSup>
                          <m:sSubSupPr>
                            <m:ctrlPr>
                              <a:rPr lang="en-US" sz="2400" b="1" i="1" kern="0">
                                <a:solidFill>
                                  <a:srgbClr val="0070C0"/>
                                </a:solidFill>
                                <a:latin typeface="Cambria Math" panose="02040503050406030204" pitchFamily="18" charset="0"/>
                                <a:cs typeface="Arial" panose="020B0604020202020204" pitchFamily="34" charset="0"/>
                              </a:rPr>
                            </m:ctrlPr>
                          </m:sSubSupPr>
                          <m:e>
                            <m:r>
                              <a:rPr lang="en-US" sz="2400" b="1" kern="0">
                                <a:solidFill>
                                  <a:srgbClr val="0070C0"/>
                                </a:solidFill>
                                <a:latin typeface="Cambria Math" panose="02040503050406030204" pitchFamily="18" charset="0"/>
                                <a:cs typeface="Arial" panose="020B0604020202020204" pitchFamily="34" charset="0"/>
                              </a:rPr>
                              <m:t>𝐯</m:t>
                            </m:r>
                          </m:e>
                          <m:sub>
                            <m:r>
                              <a:rPr lang="en-US" sz="2400" b="1" kern="0">
                                <a:solidFill>
                                  <a:srgbClr val="0070C0"/>
                                </a:solidFill>
                                <a:latin typeface="Cambria Math" panose="02040503050406030204" pitchFamily="18" charset="0"/>
                                <a:cs typeface="Arial" panose="020B0604020202020204" pitchFamily="34" charset="0"/>
                              </a:rPr>
                              <m:t>𝟎</m:t>
                            </m:r>
                          </m:sub>
                          <m:sup>
                            <m:r>
                              <a:rPr lang="en-US" sz="2400" b="1" kern="0">
                                <a:solidFill>
                                  <a:srgbClr val="0070C0"/>
                                </a:solidFill>
                                <a:latin typeface="Cambria Math" panose="02040503050406030204" pitchFamily="18" charset="0"/>
                                <a:cs typeface="Arial" panose="020B0604020202020204" pitchFamily="34" charset="0"/>
                              </a:rPr>
                              <m:t>𝟐</m:t>
                            </m:r>
                          </m:sup>
                        </m:sSubSup>
                        <m:r>
                          <a:rPr lang="en-US" sz="2400" b="1" i="1" kern="0">
                            <a:solidFill>
                              <a:srgbClr val="0070C0"/>
                            </a:solidFill>
                            <a:latin typeface="Cambria Math" panose="02040503050406030204" pitchFamily="18" charset="0"/>
                            <a:cs typeface="Arial" panose="020B0604020202020204" pitchFamily="34" charset="0"/>
                          </a:rPr>
                          <m:t>.</m:t>
                        </m:r>
                        <m:r>
                          <a:rPr lang="en-US" sz="2400" b="1" i="1" kern="0">
                            <a:solidFill>
                              <a:srgbClr val="0070C0"/>
                            </a:solidFill>
                            <a:latin typeface="Cambria Math" panose="02040503050406030204" pitchFamily="18" charset="0"/>
                            <a:cs typeface="Arial" panose="020B0604020202020204" pitchFamily="34" charset="0"/>
                          </a:rPr>
                          <m:t>𝒔𝒊𝒏</m:t>
                        </m:r>
                        <m:r>
                          <a:rPr lang="en-US" sz="2400" b="1" i="1" kern="0">
                            <a:solidFill>
                              <a:srgbClr val="0070C0"/>
                            </a:solidFill>
                            <a:latin typeface="Cambria Math" panose="02040503050406030204" pitchFamily="18" charset="0"/>
                            <a:cs typeface="Arial" panose="020B0604020202020204" pitchFamily="34" charset="0"/>
                          </a:rPr>
                          <m:t>𝟐</m:t>
                        </m:r>
                        <m:r>
                          <a:rPr lang="en-US" sz="2400" b="1" i="1" kern="0">
                            <a:solidFill>
                              <a:srgbClr val="0070C0"/>
                            </a:solidFill>
                            <a:latin typeface="Cambria Math" panose="02040503050406030204" pitchFamily="18" charset="0"/>
                            <a:cs typeface="Arial" panose="020B0604020202020204" pitchFamily="34" charset="0"/>
                          </a:rPr>
                          <m:t> </m:t>
                        </m:r>
                        <m:r>
                          <a:rPr lang="en-US" sz="2400" b="1" kern="0">
                            <a:solidFill>
                              <a:srgbClr val="0070C0"/>
                            </a:solidFill>
                            <a:latin typeface="Cambria Math" panose="02040503050406030204" pitchFamily="18" charset="0"/>
                            <a:cs typeface="Arial" panose="020B0604020202020204" pitchFamily="34" charset="0"/>
                          </a:rPr>
                          <m:t>∝ </m:t>
                        </m:r>
                      </m:num>
                      <m:den>
                        <m:r>
                          <a:rPr lang="en-US" sz="2400" b="1" kern="0">
                            <a:solidFill>
                              <a:srgbClr val="0070C0"/>
                            </a:solidFill>
                            <a:latin typeface="Cambria Math" panose="02040503050406030204" pitchFamily="18" charset="0"/>
                            <a:cs typeface="Arial" panose="020B0604020202020204" pitchFamily="34" charset="0"/>
                          </a:rPr>
                          <m:t>𝐠</m:t>
                        </m:r>
                      </m:den>
                    </m:f>
                  </m:oMath>
                </a14:m>
                <a:r>
                  <a:rPr lang="en-US" sz="2400" b="1" dirty="0">
                    <a:solidFill>
                      <a:srgbClr val="0070C0"/>
                    </a:solidFill>
                    <a:ea typeface="Times New Roman" panose="02020603050405020304" pitchFamily="18" charset="0"/>
                  </a:rPr>
                  <a:t>=</a:t>
                </a:r>
                <a14:m>
                  <m:oMath xmlns:m="http://schemas.openxmlformats.org/officeDocument/2006/math">
                    <m:f>
                      <m:fPr>
                        <m:ctrlPr>
                          <a:rPr lang="en-US" sz="2400" b="1" i="1" dirty="0" smtClean="0">
                            <a:solidFill>
                              <a:srgbClr val="0070C0"/>
                            </a:solidFill>
                            <a:latin typeface="Cambria Math" panose="02040503050406030204" pitchFamily="18" charset="0"/>
                          </a:rPr>
                        </m:ctrlPr>
                      </m:fPr>
                      <m:num>
                        <m:sSup>
                          <m:sSupPr>
                            <m:ctrlPr>
                              <a:rPr lang="en-US" sz="2400" b="1" i="1" dirty="0" smtClean="0">
                                <a:solidFill>
                                  <a:srgbClr val="0070C0"/>
                                </a:solidFill>
                                <a:latin typeface="Cambria Math" panose="02040503050406030204" pitchFamily="18" charset="0"/>
                              </a:rPr>
                            </m:ctrlPr>
                          </m:sSupPr>
                          <m:e>
                            <m:r>
                              <a:rPr lang="en-US" sz="2400" b="1" i="1" dirty="0" smtClean="0">
                                <a:solidFill>
                                  <a:srgbClr val="0070C0"/>
                                </a:solidFill>
                                <a:latin typeface="Cambria Math" panose="02040503050406030204" pitchFamily="18" charset="0"/>
                              </a:rPr>
                              <m:t>𝟒</m:t>
                            </m:r>
                          </m:e>
                          <m:sup>
                            <m:r>
                              <a:rPr lang="en-US" sz="2400" b="1" i="1" dirty="0" smtClean="0">
                                <a:solidFill>
                                  <a:srgbClr val="0070C0"/>
                                </a:solidFill>
                                <a:latin typeface="Cambria Math" panose="02040503050406030204" pitchFamily="18" charset="0"/>
                              </a:rPr>
                              <m:t>𝟐</m:t>
                            </m:r>
                          </m:sup>
                        </m:sSup>
                        <m:r>
                          <a:rPr lang="en-US" sz="2400" b="1" i="1" dirty="0" smtClean="0">
                            <a:solidFill>
                              <a:srgbClr val="0070C0"/>
                            </a:solidFill>
                            <a:latin typeface="Cambria Math" panose="02040503050406030204" pitchFamily="18" charset="0"/>
                          </a:rPr>
                          <m:t>.</m:t>
                        </m:r>
                        <m:r>
                          <a:rPr lang="en-US" sz="2400" b="1" i="1" dirty="0" smtClean="0">
                            <a:solidFill>
                              <a:srgbClr val="0070C0"/>
                            </a:solidFill>
                            <a:latin typeface="Cambria Math" panose="02040503050406030204" pitchFamily="18" charset="0"/>
                          </a:rPr>
                          <m:t>𝒔𝒊𝒏</m:t>
                        </m:r>
                        <m:d>
                          <m:dPr>
                            <m:ctrlPr>
                              <a:rPr lang="en-US" sz="2400" b="1" i="1" dirty="0" smtClean="0">
                                <a:solidFill>
                                  <a:srgbClr val="0070C0"/>
                                </a:solidFill>
                                <a:latin typeface="Cambria Math" panose="02040503050406030204" pitchFamily="18" charset="0"/>
                              </a:rPr>
                            </m:ctrlPr>
                          </m:dPr>
                          <m:e>
                            <m:r>
                              <a:rPr lang="en-US" sz="2400" b="1" i="1" dirty="0" smtClean="0">
                                <a:solidFill>
                                  <a:srgbClr val="0070C0"/>
                                </a:solidFill>
                                <a:latin typeface="Cambria Math" panose="02040503050406030204" pitchFamily="18" charset="0"/>
                              </a:rPr>
                              <m:t>𝟐</m:t>
                            </m:r>
                            <m:r>
                              <a:rPr lang="en-US" sz="2400" b="1" i="1" dirty="0" smtClean="0">
                                <a:solidFill>
                                  <a:srgbClr val="0070C0"/>
                                </a:solidFill>
                                <a:latin typeface="Cambria Math" panose="02040503050406030204" pitchFamily="18" charset="0"/>
                              </a:rPr>
                              <m:t>.</m:t>
                            </m:r>
                            <m:sSup>
                              <m:sSupPr>
                                <m:ctrlPr>
                                  <a:rPr lang="en-US" sz="2400" b="1" i="1" dirty="0" smtClean="0">
                                    <a:solidFill>
                                      <a:srgbClr val="0070C0"/>
                                    </a:solidFill>
                                    <a:latin typeface="Cambria Math" panose="02040503050406030204" pitchFamily="18" charset="0"/>
                                  </a:rPr>
                                </m:ctrlPr>
                              </m:sSupPr>
                              <m:e>
                                <m:r>
                                  <a:rPr lang="en-US" sz="2400" b="1" i="1" dirty="0" smtClean="0">
                                    <a:solidFill>
                                      <a:srgbClr val="0070C0"/>
                                    </a:solidFill>
                                    <a:latin typeface="Cambria Math" panose="02040503050406030204" pitchFamily="18" charset="0"/>
                                  </a:rPr>
                                  <m:t>𝟒𝟓</m:t>
                                </m:r>
                              </m:e>
                              <m:sup>
                                <m:r>
                                  <a:rPr lang="en-US" sz="2400" b="1" i="1" dirty="0" smtClean="0">
                                    <a:solidFill>
                                      <a:srgbClr val="0070C0"/>
                                    </a:solidFill>
                                    <a:latin typeface="Cambria Math" panose="02040503050406030204" pitchFamily="18" charset="0"/>
                                  </a:rPr>
                                  <m:t>𝒐</m:t>
                                </m:r>
                              </m:sup>
                            </m:sSup>
                          </m:e>
                        </m:d>
                      </m:num>
                      <m:den>
                        <m:r>
                          <a:rPr lang="en-US" sz="2400" b="1" i="1" dirty="0" smtClean="0">
                            <a:solidFill>
                              <a:srgbClr val="0070C0"/>
                            </a:solidFill>
                            <a:latin typeface="Cambria Math" panose="02040503050406030204" pitchFamily="18" charset="0"/>
                          </a:rPr>
                          <m:t>𝟗</m:t>
                        </m:r>
                        <m:r>
                          <a:rPr lang="en-US" sz="2400" b="1" i="1" dirty="0" smtClean="0">
                            <a:solidFill>
                              <a:srgbClr val="0070C0"/>
                            </a:solidFill>
                            <a:latin typeface="Cambria Math" panose="02040503050406030204" pitchFamily="18" charset="0"/>
                          </a:rPr>
                          <m:t>.</m:t>
                        </m:r>
                        <m:r>
                          <a:rPr lang="en-US" sz="2400" b="1" i="1" dirty="0" smtClean="0">
                            <a:solidFill>
                              <a:srgbClr val="0070C0"/>
                            </a:solidFill>
                            <a:latin typeface="Cambria Math" panose="02040503050406030204" pitchFamily="18" charset="0"/>
                          </a:rPr>
                          <m:t>𝟖</m:t>
                        </m:r>
                      </m:den>
                    </m:f>
                    <m:r>
                      <a:rPr lang="en-US" sz="2400" b="1" dirty="0">
                        <a:solidFill>
                          <a:srgbClr val="0070C0"/>
                        </a:solidFill>
                        <a:latin typeface="Cambria Math" panose="02040503050406030204" pitchFamily="18" charset="0"/>
                      </a:rPr>
                      <m:t>≈</m:t>
                    </m:r>
                  </m:oMath>
                </a14:m>
                <a:r>
                  <a:rPr lang="en-US" sz="2400" b="1" dirty="0">
                    <a:solidFill>
                      <a:srgbClr val="0070C0"/>
                    </a:solidFill>
                    <a:ea typeface="Times New Roman" panose="02020603050405020304" pitchFamily="18" charset="0"/>
                  </a:rPr>
                  <a:t>1,63 m</a:t>
                </a:r>
              </a:p>
              <a:p>
                <a:pPr algn="just">
                  <a:defRPr/>
                </a:pPr>
                <a:endParaRPr lang="en-US" sz="2400" b="1" dirty="0">
                  <a:solidFill>
                    <a:srgbClr val="0070C0"/>
                  </a:solidFill>
                  <a:latin typeface="Times New Roman" panose="02020603050405020304" pitchFamily="18" charset="0"/>
                  <a:ea typeface="Times New Roman" panose="02020603050405020304" pitchFamily="18" charset="0"/>
                </a:endParaRPr>
              </a:p>
            </p:txBody>
          </p:sp>
        </mc:Choice>
        <mc:Fallback xmlns="">
          <p:sp>
            <p:nvSpPr>
              <p:cNvPr id="20" name="Rectangle 19" descr="n100 Fb Thu Huong Pham"/>
              <p:cNvSpPr>
                <a:spLocks noRot="1" noChangeAspect="1" noMove="1" noResize="1" noEditPoints="1" noAdjustHandles="1" noChangeArrowheads="1" noChangeShapeType="1" noTextEdit="1"/>
              </p:cNvSpPr>
              <p:nvPr/>
            </p:nvSpPr>
            <p:spPr>
              <a:xfrm>
                <a:off x="303255" y="3209508"/>
                <a:ext cx="11572656" cy="3343672"/>
              </a:xfrm>
              <a:prstGeom prst="rect">
                <a:avLst/>
              </a:prstGeom>
              <a:blipFill>
                <a:blip r:embed="rId3"/>
                <a:stretch>
                  <a:fillRect l="-789" t="-1089"/>
                </a:stretch>
              </a:blipFill>
              <a:ln>
                <a:solidFill>
                  <a:srgbClr val="FF0066"/>
                </a:solidFill>
              </a:ln>
            </p:spPr>
            <p:txBody>
              <a:bodyPr/>
              <a:lstStyle/>
              <a:p>
                <a:r>
                  <a:rPr lang="en-US">
                    <a:noFill/>
                  </a:rPr>
                  <a:t> </a:t>
                </a:r>
              </a:p>
            </p:txBody>
          </p:sp>
        </mc:Fallback>
      </mc:AlternateContent>
    </p:spTree>
    <p:extLst>
      <p:ext uri="{BB962C8B-B14F-4D97-AF65-F5344CB8AC3E}">
        <p14:creationId xmlns:p14="http://schemas.microsoft.com/office/powerpoint/2010/main" val="31159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100 Fb Thu Huong Pham">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8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descr="n100 Fb Thu Huong Pham">
            <a:extLst>
              <a:ext uri="{FF2B5EF4-FFF2-40B4-BE49-F238E27FC236}">
                <a16:creationId xmlns:a16="http://schemas.microsoft.com/office/drawing/2014/main" id="{B3DB058A-7F39-4989-A89A-565B4C7702EB}"/>
              </a:ext>
            </a:extLst>
          </p:cNvPr>
          <p:cNvSpPr/>
          <p:nvPr/>
        </p:nvSpPr>
        <p:spPr>
          <a:xfrm>
            <a:off x="2066166" y="4896914"/>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1: Quĩ đạo của chuyển động thẳng đều có dạng gì?</a:t>
            </a:r>
          </a:p>
        </p:txBody>
      </p:sp>
      <p:sp>
        <p:nvSpPr>
          <p:cNvPr id="410" name="Q2" descr="n100 Fb Thu Huong Pham">
            <a:extLst>
              <a:ext uri="{FF2B5EF4-FFF2-40B4-BE49-F238E27FC236}">
                <a16:creationId xmlns:a16="http://schemas.microsoft.com/office/drawing/2014/main" id="{FDFBE095-7E10-4FD6-878E-C5E20FAD6656}"/>
              </a:ext>
            </a:extLst>
          </p:cNvPr>
          <p:cNvSpPr/>
          <p:nvPr/>
        </p:nvSpPr>
        <p:spPr>
          <a:xfrm>
            <a:off x="2042902" y="4897693"/>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       Câu 2: </a:t>
            </a:r>
            <a:r>
              <a:rPr lang="vi-VN" sz="2800" b="1" kern="0">
                <a:solidFill>
                  <a:srgbClr val="FFFFFF"/>
                </a:solidFill>
                <a:latin typeface="Times New Roman" panose="02020603050405020304" pitchFamily="18" charset="0"/>
                <a:cs typeface="Times New Roman" panose="02020603050405020304" pitchFamily="18" charset="0"/>
                <a:sym typeface="Arial"/>
              </a:rPr>
              <a:t>Đại lượng nào đặc trưng cho sự thay đổi vận tốc của xe?</a:t>
            </a:r>
            <a:endParaRPr lang="en-US" sz="2800" b="1" kern="0">
              <a:solidFill>
                <a:prstClr val="white"/>
              </a:solidFill>
              <a:latin typeface="Times New Roman" panose="02020603050405020304" pitchFamily="18" charset="0"/>
              <a:cs typeface="Times New Roman" panose="02020603050405020304" pitchFamily="18" charset="0"/>
              <a:sym typeface="Arial"/>
            </a:endParaRPr>
          </a:p>
        </p:txBody>
      </p:sp>
      <p:sp>
        <p:nvSpPr>
          <p:cNvPr id="411" name="Q3" descr="n100 Fb Thu Huong Pham">
            <a:extLst>
              <a:ext uri="{FF2B5EF4-FFF2-40B4-BE49-F238E27FC236}">
                <a16:creationId xmlns:a16="http://schemas.microsoft.com/office/drawing/2014/main" id="{5A0C38EA-A0E3-400A-9442-B83F7A56B225}"/>
              </a:ext>
            </a:extLst>
          </p:cNvPr>
          <p:cNvSpPr/>
          <p:nvPr/>
        </p:nvSpPr>
        <p:spPr>
          <a:xfrm>
            <a:off x="2079063" y="4874561"/>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3: Gia tốc của chuyển động thẳng đều bằng mấy?</a:t>
            </a:r>
          </a:p>
        </p:txBody>
      </p:sp>
      <p:sp>
        <p:nvSpPr>
          <p:cNvPr id="412" name="Q4" descr="n100 Fb Thu Huong Pham">
            <a:extLst>
              <a:ext uri="{FF2B5EF4-FFF2-40B4-BE49-F238E27FC236}">
                <a16:creationId xmlns:a16="http://schemas.microsoft.com/office/drawing/2014/main" id="{AD832735-102C-46EB-BA98-B08D4A0D8454}"/>
              </a:ext>
            </a:extLst>
          </p:cNvPr>
          <p:cNvSpPr/>
          <p:nvPr/>
        </p:nvSpPr>
        <p:spPr>
          <a:xfrm>
            <a:off x="2048424" y="4846722"/>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4: </a:t>
            </a:r>
            <a:r>
              <a:rPr lang="en-US" sz="2800" b="1" kern="0">
                <a:solidFill>
                  <a:srgbClr val="FFFFFF"/>
                </a:solidFill>
                <a:latin typeface="Times New Roman" panose="02020603050405020304" pitchFamily="18" charset="0"/>
                <a:cs typeface="Times New Roman" panose="02020603050405020304" pitchFamily="18" charset="0"/>
                <a:sym typeface="Arial"/>
              </a:rPr>
              <a:t>P</a:t>
            </a:r>
            <a:r>
              <a:rPr lang="vi-VN" sz="2800" b="1" kern="0">
                <a:solidFill>
                  <a:srgbClr val="FFFFFF"/>
                </a:solidFill>
                <a:latin typeface="Times New Roman" panose="02020603050405020304" pitchFamily="18" charset="0"/>
                <a:cs typeface="Times New Roman" panose="02020603050405020304" pitchFamily="18" charset="0"/>
                <a:sym typeface="Arial"/>
              </a:rPr>
              <a:t>hương trình liên hệ giữa gia tốc, vận tốc và độ dịch chuyển.</a:t>
            </a:r>
            <a:endParaRPr lang="en-US" sz="2800" b="1" kern="0">
              <a:solidFill>
                <a:prstClr val="white"/>
              </a:solidFill>
              <a:latin typeface="Times New Roman" panose="02020603050405020304" pitchFamily="18" charset="0"/>
              <a:cs typeface="Times New Roman" panose="02020603050405020304" pitchFamily="18" charset="0"/>
              <a:sym typeface="Arial"/>
            </a:endParaRPr>
          </a:p>
        </p:txBody>
      </p:sp>
      <p:sp>
        <p:nvSpPr>
          <p:cNvPr id="413" name="Q5" descr="n100 Fb Thu Huong Pham">
            <a:extLst>
              <a:ext uri="{FF2B5EF4-FFF2-40B4-BE49-F238E27FC236}">
                <a16:creationId xmlns:a16="http://schemas.microsoft.com/office/drawing/2014/main" id="{3583678D-71F4-4598-9CD7-E3303390264D}"/>
              </a:ext>
            </a:extLst>
          </p:cNvPr>
          <p:cNvSpPr/>
          <p:nvPr/>
        </p:nvSpPr>
        <p:spPr>
          <a:xfrm>
            <a:off x="2079063" y="4874561"/>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5: </a:t>
            </a:r>
            <a:r>
              <a:rPr lang="vi-VN" sz="2800" b="1" kern="0">
                <a:solidFill>
                  <a:srgbClr val="FFFFFF"/>
                </a:solidFill>
                <a:latin typeface="Times New Roman" panose="02020603050405020304" pitchFamily="18" charset="0"/>
                <a:cs typeface="Times New Roman" panose="02020603050405020304" pitchFamily="18" charset="0"/>
                <a:sym typeface="Arial"/>
              </a:rPr>
              <a:t>Một viên bi rơi từ trên cao xuống dưới</a:t>
            </a:r>
            <a:r>
              <a:rPr lang="en-US" sz="2800" b="1" kern="0">
                <a:solidFill>
                  <a:srgbClr val="FFFFFF"/>
                </a:solidFill>
                <a:latin typeface="Times New Roman" panose="02020603050405020304" pitchFamily="18" charset="0"/>
                <a:cs typeface="Times New Roman" panose="02020603050405020304" pitchFamily="18" charset="0"/>
                <a:sym typeface="Arial"/>
              </a:rPr>
              <a:t> là chuyển động gì?</a:t>
            </a:r>
            <a:endParaRPr lang="en-US" sz="2800" b="1" kern="0">
              <a:solidFill>
                <a:prstClr val="white"/>
              </a:solidFill>
              <a:latin typeface="Times New Roman" panose="02020603050405020304" pitchFamily="18" charset="0"/>
              <a:cs typeface="Times New Roman" panose="02020603050405020304" pitchFamily="18" charset="0"/>
              <a:sym typeface="Arial"/>
            </a:endParaRPr>
          </a:p>
        </p:txBody>
      </p:sp>
      <p:sp>
        <p:nvSpPr>
          <p:cNvPr id="414" name="Q6" descr="n100 Fb Thu Huong Pham">
            <a:extLst>
              <a:ext uri="{FF2B5EF4-FFF2-40B4-BE49-F238E27FC236}">
                <a16:creationId xmlns:a16="http://schemas.microsoft.com/office/drawing/2014/main" id="{C43BFAA6-060C-4768-A8C0-60E533310862}"/>
              </a:ext>
            </a:extLst>
          </p:cNvPr>
          <p:cNvSpPr/>
          <p:nvPr/>
        </p:nvSpPr>
        <p:spPr>
          <a:xfrm>
            <a:off x="2035527" y="4857898"/>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6: Sự rơi tự do là gì?</a:t>
            </a:r>
          </a:p>
        </p:txBody>
      </p:sp>
      <p:sp>
        <p:nvSpPr>
          <p:cNvPr id="415" name="Q7" descr="n100 Fb Thu Huong Pham">
            <a:extLst>
              <a:ext uri="{FF2B5EF4-FFF2-40B4-BE49-F238E27FC236}">
                <a16:creationId xmlns:a16="http://schemas.microsoft.com/office/drawing/2014/main" id="{D95E524B-BCEB-4127-9132-83A3A4FB2433}"/>
              </a:ext>
            </a:extLst>
          </p:cNvPr>
          <p:cNvSpPr/>
          <p:nvPr/>
        </p:nvSpPr>
        <p:spPr>
          <a:xfrm>
            <a:off x="2109702" y="4830059"/>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      Câu 7: Công thức tính vận tốc của chuyển động rơi tự do là gì?</a:t>
            </a:r>
          </a:p>
        </p:txBody>
      </p:sp>
      <p:sp>
        <p:nvSpPr>
          <p:cNvPr id="416" name="Q8" descr="n100 Fb Thu Huong Pham">
            <a:extLst>
              <a:ext uri="{FF2B5EF4-FFF2-40B4-BE49-F238E27FC236}">
                <a16:creationId xmlns:a16="http://schemas.microsoft.com/office/drawing/2014/main" id="{9464EF76-0C7F-4D29-9282-174A4DF5822A}"/>
              </a:ext>
            </a:extLst>
          </p:cNvPr>
          <p:cNvSpPr/>
          <p:nvPr/>
        </p:nvSpPr>
        <p:spPr>
          <a:xfrm>
            <a:off x="2063744" y="4841235"/>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      Câu 8: Nêu tính chất của chuyển động rơi tự do.</a:t>
            </a:r>
          </a:p>
        </p:txBody>
      </p:sp>
      <p:sp>
        <p:nvSpPr>
          <p:cNvPr id="417" name="Q9" descr="n100 Fb Thu Huong Pham">
            <a:extLst>
              <a:ext uri="{FF2B5EF4-FFF2-40B4-BE49-F238E27FC236}">
                <a16:creationId xmlns:a16="http://schemas.microsoft.com/office/drawing/2014/main" id="{4D0FBCC3-BC73-43A6-AA80-7B53CC2E90CB}"/>
              </a:ext>
            </a:extLst>
          </p:cNvPr>
          <p:cNvSpPr/>
          <p:nvPr/>
        </p:nvSpPr>
        <p:spPr>
          <a:xfrm>
            <a:off x="2091418" y="4886393"/>
            <a:ext cx="953476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        Câu 9: Công thức tính quãng đường của chuyển động rơi tự do là gì?</a:t>
            </a:r>
          </a:p>
        </p:txBody>
      </p:sp>
      <p:sp>
        <p:nvSpPr>
          <p:cNvPr id="418" name="Q10" descr="n100 Fb Thu Huong Pham">
            <a:extLst>
              <a:ext uri="{FF2B5EF4-FFF2-40B4-BE49-F238E27FC236}">
                <a16:creationId xmlns:a16="http://schemas.microsoft.com/office/drawing/2014/main" id="{2FD38172-095B-4012-8805-D3EAB0E3B197}"/>
              </a:ext>
            </a:extLst>
          </p:cNvPr>
          <p:cNvSpPr/>
          <p:nvPr/>
        </p:nvSpPr>
        <p:spPr>
          <a:xfrm>
            <a:off x="2142852" y="4849957"/>
            <a:ext cx="9542277" cy="1059404"/>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r>
              <a:rPr lang="en-US" sz="2800" b="1" kern="0">
                <a:solidFill>
                  <a:prstClr val="white"/>
                </a:solidFill>
                <a:latin typeface="Times New Roman" panose="02020603050405020304" pitchFamily="18" charset="0"/>
                <a:cs typeface="Times New Roman" panose="02020603050405020304" pitchFamily="18" charset="0"/>
                <a:sym typeface="Arial"/>
              </a:rPr>
              <a:t>Câu 10: Phương trình chuyển động của chuyển động rơi tự do có dạng như thế nào?</a:t>
            </a:r>
          </a:p>
        </p:txBody>
      </p:sp>
      <p:sp>
        <p:nvSpPr>
          <p:cNvPr id="409" name="Next 2" descr="n100 Fb Thu Huong Pham">
            <a:extLst>
              <a:ext uri="{FF2B5EF4-FFF2-40B4-BE49-F238E27FC236}">
                <a16:creationId xmlns:a16="http://schemas.microsoft.com/office/drawing/2014/main" id="{5D733F5F-CE2E-4BD1-A739-7E3366340811}"/>
              </a:ext>
            </a:extLst>
          </p:cNvPr>
          <p:cNvSpPr/>
          <p:nvPr/>
        </p:nvSpPr>
        <p:spPr>
          <a:xfrm>
            <a:off x="3059697" y="4279713"/>
            <a:ext cx="1291204" cy="437321"/>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550" name="Next 1" descr="n100 Fb Thu Huong Pham">
            <a:extLst>
              <a:ext uri="{FF2B5EF4-FFF2-40B4-BE49-F238E27FC236}">
                <a16:creationId xmlns:a16="http://schemas.microsoft.com/office/drawing/2014/main" id="{09EA6259-5392-4068-A0AD-B7002EE24476}"/>
              </a:ext>
            </a:extLst>
          </p:cNvPr>
          <p:cNvSpPr/>
          <p:nvPr/>
        </p:nvSpPr>
        <p:spPr>
          <a:xfrm>
            <a:off x="3059697" y="4279713"/>
            <a:ext cx="1291204" cy="437321"/>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pic>
        <p:nvPicPr>
          <p:cNvPr id="22" name="Picture 21" descr="n100 Fb Thu Huong Pham">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358" y="4780851"/>
            <a:ext cx="2206943" cy="1720491"/>
          </a:xfrm>
          <a:prstGeom prst="rect">
            <a:avLst/>
          </a:prstGeom>
        </p:spPr>
      </p:pic>
      <p:sp>
        <p:nvSpPr>
          <p:cNvPr id="405" name="0" descr="n100 Fb Thu Huong Pham">
            <a:extLst>
              <a:ext uri="{FF2B5EF4-FFF2-40B4-BE49-F238E27FC236}">
                <a16:creationId xmlns:a16="http://schemas.microsoft.com/office/drawing/2014/main" id="{9D20E7DA-90EB-4A3C-9A16-044A46CC9F26}"/>
              </a:ext>
            </a:extLst>
          </p:cNvPr>
          <p:cNvSpPr/>
          <p:nvPr/>
        </p:nvSpPr>
        <p:spPr>
          <a:xfrm>
            <a:off x="1290948" y="4451402"/>
            <a:ext cx="505861" cy="437321"/>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endParaRPr lang="en-US" sz="1867" b="1" kern="0">
              <a:solidFill>
                <a:prstClr val="black"/>
              </a:solidFill>
              <a:latin typeface="Times New Roman" panose="02020603050405020304" pitchFamily="18" charset="0"/>
              <a:cs typeface="Times New Roman" panose="02020603050405020304" pitchFamily="18" charset="0"/>
              <a:sym typeface="Arial"/>
            </a:endParaRPr>
          </a:p>
        </p:txBody>
      </p:sp>
      <p:sp>
        <p:nvSpPr>
          <p:cNvPr id="406" name="Oval 405" descr="n100 Fb Thu Huong Pham">
            <a:extLst>
              <a:ext uri="{FF2B5EF4-FFF2-40B4-BE49-F238E27FC236}">
                <a16:creationId xmlns:a16="http://schemas.microsoft.com/office/drawing/2014/main" id="{D1D0B35C-7548-4C39-843E-4269EF840E20}"/>
              </a:ext>
            </a:extLst>
          </p:cNvPr>
          <p:cNvSpPr/>
          <p:nvPr/>
        </p:nvSpPr>
        <p:spPr>
          <a:xfrm>
            <a:off x="1204915" y="4312181"/>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4" name="1" descr="n100 Fb Thu Huong Pham">
            <a:extLst>
              <a:ext uri="{FF2B5EF4-FFF2-40B4-BE49-F238E27FC236}">
                <a16:creationId xmlns:a16="http://schemas.microsoft.com/office/drawing/2014/main" id="{03D9DE48-6FCB-4743-A44F-C4B93A9AD9D8}"/>
              </a:ext>
            </a:extLst>
          </p:cNvPr>
          <p:cNvSpPr/>
          <p:nvPr/>
        </p:nvSpPr>
        <p:spPr>
          <a:xfrm>
            <a:off x="1290948" y="4032938"/>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1</a:t>
            </a:r>
          </a:p>
        </p:txBody>
      </p:sp>
      <p:sp>
        <p:nvSpPr>
          <p:cNvPr id="28" name="Oval 27" descr="n100 Fb Thu Huong Pham">
            <a:extLst>
              <a:ext uri="{FF2B5EF4-FFF2-40B4-BE49-F238E27FC236}">
                <a16:creationId xmlns:a16="http://schemas.microsoft.com/office/drawing/2014/main" id="{2766B8AE-0660-4EB6-B289-D2A1810AC650}"/>
              </a:ext>
            </a:extLst>
          </p:cNvPr>
          <p:cNvSpPr/>
          <p:nvPr/>
        </p:nvSpPr>
        <p:spPr>
          <a:xfrm>
            <a:off x="1204915" y="3892067"/>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54" name="2" descr="n100 Fb Thu Huong Pham">
            <a:extLst>
              <a:ext uri="{FF2B5EF4-FFF2-40B4-BE49-F238E27FC236}">
                <a16:creationId xmlns:a16="http://schemas.microsoft.com/office/drawing/2014/main" id="{C572263E-C9C9-496B-8F0A-4BEFF6970A6A}"/>
              </a:ext>
            </a:extLst>
          </p:cNvPr>
          <p:cNvSpPr/>
          <p:nvPr/>
        </p:nvSpPr>
        <p:spPr>
          <a:xfrm>
            <a:off x="1290948" y="3617289"/>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2</a:t>
            </a:r>
          </a:p>
        </p:txBody>
      </p:sp>
      <p:sp>
        <p:nvSpPr>
          <p:cNvPr id="55" name="Oval 54" descr="n100 Fb Thu Huong Pham">
            <a:extLst>
              <a:ext uri="{FF2B5EF4-FFF2-40B4-BE49-F238E27FC236}">
                <a16:creationId xmlns:a16="http://schemas.microsoft.com/office/drawing/2014/main" id="{7E4F50B1-2915-46B3-BF90-4B122B837603}"/>
              </a:ext>
            </a:extLst>
          </p:cNvPr>
          <p:cNvSpPr/>
          <p:nvPr/>
        </p:nvSpPr>
        <p:spPr>
          <a:xfrm>
            <a:off x="1204915" y="3476417"/>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56" name="3" descr="n100 Fb Thu Huong Pham">
            <a:extLst>
              <a:ext uri="{FF2B5EF4-FFF2-40B4-BE49-F238E27FC236}">
                <a16:creationId xmlns:a16="http://schemas.microsoft.com/office/drawing/2014/main" id="{595A9014-B295-4A54-8A82-A4A81F8CD7C1}"/>
              </a:ext>
            </a:extLst>
          </p:cNvPr>
          <p:cNvSpPr/>
          <p:nvPr/>
        </p:nvSpPr>
        <p:spPr>
          <a:xfrm>
            <a:off x="1290948" y="3201638"/>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3</a:t>
            </a:r>
          </a:p>
        </p:txBody>
      </p:sp>
      <p:sp>
        <p:nvSpPr>
          <p:cNvPr id="57" name="Oval 56" descr="n100 Fb Thu Huong Pham">
            <a:extLst>
              <a:ext uri="{FF2B5EF4-FFF2-40B4-BE49-F238E27FC236}">
                <a16:creationId xmlns:a16="http://schemas.microsoft.com/office/drawing/2014/main" id="{E89B4273-DA74-4547-8A12-E7B7D33C2CBF}"/>
              </a:ext>
            </a:extLst>
          </p:cNvPr>
          <p:cNvSpPr/>
          <p:nvPr/>
        </p:nvSpPr>
        <p:spPr>
          <a:xfrm>
            <a:off x="1204915" y="3060768"/>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58" name="4" descr="n100 Fb Thu Huong Pham">
            <a:extLst>
              <a:ext uri="{FF2B5EF4-FFF2-40B4-BE49-F238E27FC236}">
                <a16:creationId xmlns:a16="http://schemas.microsoft.com/office/drawing/2014/main" id="{6060A468-9A57-4B21-8CCA-1133D3440C47}"/>
              </a:ext>
            </a:extLst>
          </p:cNvPr>
          <p:cNvSpPr/>
          <p:nvPr/>
        </p:nvSpPr>
        <p:spPr>
          <a:xfrm>
            <a:off x="1290948" y="2785990"/>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4</a:t>
            </a:r>
          </a:p>
        </p:txBody>
      </p:sp>
      <p:sp>
        <p:nvSpPr>
          <p:cNvPr id="59" name="Oval 58" descr="n100 Fb Thu Huong Pham">
            <a:extLst>
              <a:ext uri="{FF2B5EF4-FFF2-40B4-BE49-F238E27FC236}">
                <a16:creationId xmlns:a16="http://schemas.microsoft.com/office/drawing/2014/main" id="{2F99947C-DDA5-43B9-86A6-46EB14827643}"/>
              </a:ext>
            </a:extLst>
          </p:cNvPr>
          <p:cNvSpPr/>
          <p:nvPr/>
        </p:nvSpPr>
        <p:spPr>
          <a:xfrm>
            <a:off x="1204915" y="2645119"/>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60" name="5" descr="n100 Fb Thu Huong Pham">
            <a:extLst>
              <a:ext uri="{FF2B5EF4-FFF2-40B4-BE49-F238E27FC236}">
                <a16:creationId xmlns:a16="http://schemas.microsoft.com/office/drawing/2014/main" id="{3B9CD15F-920C-41F5-91F6-37672771D306}"/>
              </a:ext>
            </a:extLst>
          </p:cNvPr>
          <p:cNvSpPr/>
          <p:nvPr/>
        </p:nvSpPr>
        <p:spPr>
          <a:xfrm>
            <a:off x="1290948" y="2370341"/>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5</a:t>
            </a:r>
          </a:p>
        </p:txBody>
      </p:sp>
      <p:sp>
        <p:nvSpPr>
          <p:cNvPr id="61" name="Oval 60" descr="n100 Fb Thu Huong Pham">
            <a:extLst>
              <a:ext uri="{FF2B5EF4-FFF2-40B4-BE49-F238E27FC236}">
                <a16:creationId xmlns:a16="http://schemas.microsoft.com/office/drawing/2014/main" id="{F19EEE63-2BCD-488D-803C-9EAC1648938D}"/>
              </a:ext>
            </a:extLst>
          </p:cNvPr>
          <p:cNvSpPr/>
          <p:nvPr/>
        </p:nvSpPr>
        <p:spPr>
          <a:xfrm>
            <a:off x="1204915" y="2229469"/>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62" name="6" descr="n100 Fb Thu Huong Pham">
            <a:extLst>
              <a:ext uri="{FF2B5EF4-FFF2-40B4-BE49-F238E27FC236}">
                <a16:creationId xmlns:a16="http://schemas.microsoft.com/office/drawing/2014/main" id="{A994FFD3-ADE0-4B93-9D03-AFE6C109C24C}"/>
              </a:ext>
            </a:extLst>
          </p:cNvPr>
          <p:cNvSpPr/>
          <p:nvPr/>
        </p:nvSpPr>
        <p:spPr>
          <a:xfrm>
            <a:off x="1290948" y="1954690"/>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6</a:t>
            </a:r>
          </a:p>
        </p:txBody>
      </p:sp>
      <p:sp>
        <p:nvSpPr>
          <p:cNvPr id="63" name="Oval 62" descr="n100 Fb Thu Huong Pham">
            <a:extLst>
              <a:ext uri="{FF2B5EF4-FFF2-40B4-BE49-F238E27FC236}">
                <a16:creationId xmlns:a16="http://schemas.microsoft.com/office/drawing/2014/main" id="{17F92663-3FC1-4F7B-BC96-2D9FE33BBA8E}"/>
              </a:ext>
            </a:extLst>
          </p:cNvPr>
          <p:cNvSpPr/>
          <p:nvPr/>
        </p:nvSpPr>
        <p:spPr>
          <a:xfrm>
            <a:off x="1204915" y="1813820"/>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64" name="7" descr="n100 Fb Thu Huong Pham">
            <a:extLst>
              <a:ext uri="{FF2B5EF4-FFF2-40B4-BE49-F238E27FC236}">
                <a16:creationId xmlns:a16="http://schemas.microsoft.com/office/drawing/2014/main" id="{6AF0003A-C889-4B28-A943-D916F84DE2A8}"/>
              </a:ext>
            </a:extLst>
          </p:cNvPr>
          <p:cNvSpPr/>
          <p:nvPr/>
        </p:nvSpPr>
        <p:spPr>
          <a:xfrm>
            <a:off x="1290948" y="1539041"/>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7</a:t>
            </a:r>
          </a:p>
        </p:txBody>
      </p:sp>
      <p:sp>
        <p:nvSpPr>
          <p:cNvPr id="65" name="Oval 64" descr="n100 Fb Thu Huong Pham">
            <a:extLst>
              <a:ext uri="{FF2B5EF4-FFF2-40B4-BE49-F238E27FC236}">
                <a16:creationId xmlns:a16="http://schemas.microsoft.com/office/drawing/2014/main" id="{00168E55-AFD0-4508-83BC-932E2EE7E7D1}"/>
              </a:ext>
            </a:extLst>
          </p:cNvPr>
          <p:cNvSpPr/>
          <p:nvPr/>
        </p:nvSpPr>
        <p:spPr>
          <a:xfrm>
            <a:off x="1204915" y="1398171"/>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66" name="8" descr="n100 Fb Thu Huong Pham">
            <a:extLst>
              <a:ext uri="{FF2B5EF4-FFF2-40B4-BE49-F238E27FC236}">
                <a16:creationId xmlns:a16="http://schemas.microsoft.com/office/drawing/2014/main" id="{023EF777-4A2C-4B79-9374-FA0D144CB5D8}"/>
              </a:ext>
            </a:extLst>
          </p:cNvPr>
          <p:cNvSpPr/>
          <p:nvPr/>
        </p:nvSpPr>
        <p:spPr>
          <a:xfrm>
            <a:off x="1290948" y="1123393"/>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8</a:t>
            </a:r>
          </a:p>
        </p:txBody>
      </p:sp>
      <p:sp>
        <p:nvSpPr>
          <p:cNvPr id="67" name="Oval 66" descr="n100 Fb Thu Huong Pham">
            <a:extLst>
              <a:ext uri="{FF2B5EF4-FFF2-40B4-BE49-F238E27FC236}">
                <a16:creationId xmlns:a16="http://schemas.microsoft.com/office/drawing/2014/main" id="{CCB4D8B2-CD1B-4650-9EDF-227B93EB2F3D}"/>
              </a:ext>
            </a:extLst>
          </p:cNvPr>
          <p:cNvSpPr/>
          <p:nvPr/>
        </p:nvSpPr>
        <p:spPr>
          <a:xfrm>
            <a:off x="1204915" y="982521"/>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68" name="9" descr="n100 Fb Thu Huong Pham">
            <a:extLst>
              <a:ext uri="{FF2B5EF4-FFF2-40B4-BE49-F238E27FC236}">
                <a16:creationId xmlns:a16="http://schemas.microsoft.com/office/drawing/2014/main" id="{DE844DEA-88D4-4DAA-9C80-08CB50CF6016}"/>
              </a:ext>
            </a:extLst>
          </p:cNvPr>
          <p:cNvSpPr/>
          <p:nvPr/>
        </p:nvSpPr>
        <p:spPr>
          <a:xfrm>
            <a:off x="1290948" y="707742"/>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9</a:t>
            </a:r>
          </a:p>
        </p:txBody>
      </p:sp>
      <p:sp>
        <p:nvSpPr>
          <p:cNvPr id="69" name="Oval 68" descr="n100 Fb Thu Huong Pham">
            <a:extLst>
              <a:ext uri="{FF2B5EF4-FFF2-40B4-BE49-F238E27FC236}">
                <a16:creationId xmlns:a16="http://schemas.microsoft.com/office/drawing/2014/main" id="{09A851F0-445F-429F-B271-28F926908E86}"/>
              </a:ext>
            </a:extLst>
          </p:cNvPr>
          <p:cNvSpPr/>
          <p:nvPr/>
        </p:nvSpPr>
        <p:spPr>
          <a:xfrm>
            <a:off x="1204915" y="566871"/>
            <a:ext cx="677103" cy="211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sp>
        <p:nvSpPr>
          <p:cNvPr id="70" name="10" descr="n100 Fb Thu Huong Pham">
            <a:extLst>
              <a:ext uri="{FF2B5EF4-FFF2-40B4-BE49-F238E27FC236}">
                <a16:creationId xmlns:a16="http://schemas.microsoft.com/office/drawing/2014/main" id="{89B9C977-9526-4C05-B9F9-9D7D437E2FE6}"/>
              </a:ext>
            </a:extLst>
          </p:cNvPr>
          <p:cNvSpPr/>
          <p:nvPr/>
        </p:nvSpPr>
        <p:spPr>
          <a:xfrm>
            <a:off x="1290948" y="292093"/>
            <a:ext cx="505861" cy="437321"/>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buClr>
                <a:srgbClr val="000000"/>
              </a:buClr>
              <a:defRPr/>
            </a:pPr>
            <a:r>
              <a:rPr lang="en-US" sz="1867" b="1" kern="0">
                <a:solidFill>
                  <a:prstClr val="black"/>
                </a:solidFill>
                <a:latin typeface="Times New Roman" panose="02020603050405020304" pitchFamily="18" charset="0"/>
                <a:cs typeface="Times New Roman" panose="02020603050405020304" pitchFamily="18" charset="0"/>
                <a:sym typeface="Arial"/>
              </a:rPr>
              <a:t>10</a:t>
            </a:r>
          </a:p>
        </p:txBody>
      </p:sp>
      <p:sp>
        <p:nvSpPr>
          <p:cNvPr id="81" name="Oval 80" descr="n100 Fb Thu Huong Pham">
            <a:extLst>
              <a:ext uri="{FF2B5EF4-FFF2-40B4-BE49-F238E27FC236}">
                <a16:creationId xmlns:a16="http://schemas.microsoft.com/office/drawing/2014/main" id="{F4BEBF54-67F4-4483-86A3-5A501F7EFB7A}"/>
              </a:ext>
            </a:extLst>
          </p:cNvPr>
          <p:cNvSpPr/>
          <p:nvPr/>
        </p:nvSpPr>
        <p:spPr>
          <a:xfrm>
            <a:off x="1204915" y="260648"/>
            <a:ext cx="677103" cy="211595"/>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en-US" kern="0">
              <a:solidFill>
                <a:prstClr val="white"/>
              </a:solidFill>
              <a:latin typeface="Calibri" panose="020F0502020204030204"/>
              <a:sym typeface="Arial"/>
            </a:endParaRPr>
          </a:p>
        </p:txBody>
      </p:sp>
      <p:pic>
        <p:nvPicPr>
          <p:cNvPr id="552" name="Picture 551" descr="n100 Fb Thu Huong Pham">
            <a:extLst>
              <a:ext uri="{FF2B5EF4-FFF2-40B4-BE49-F238E27FC236}">
                <a16:creationId xmlns:a16="http://schemas.microsoft.com/office/drawing/2014/main" id="{F47B9726-2654-43B0-B366-4F0A837BB0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4871" y="1933940"/>
            <a:ext cx="5382263" cy="1961835"/>
          </a:xfrm>
          <a:prstGeom prst="rect">
            <a:avLst/>
          </a:prstGeom>
        </p:spPr>
      </p:pic>
      <p:sp>
        <p:nvSpPr>
          <p:cNvPr id="35" name="Rectangle 34" descr="n100 Fb Thu Huong Pham">
            <a:extLst>
              <a:ext uri="{FF2B5EF4-FFF2-40B4-BE49-F238E27FC236}">
                <a16:creationId xmlns:a16="http://schemas.microsoft.com/office/drawing/2014/main" id="{4A5363FF-51D8-42D0-BDD9-EF97540DCD9C}"/>
              </a:ext>
            </a:extLst>
          </p:cNvPr>
          <p:cNvSpPr/>
          <p:nvPr/>
        </p:nvSpPr>
        <p:spPr>
          <a:xfrm>
            <a:off x="3082997" y="2493242"/>
            <a:ext cx="6026009" cy="1200329"/>
          </a:xfrm>
          <a:prstGeom prst="rect">
            <a:avLst/>
          </a:prstGeom>
          <a:noFill/>
        </p:spPr>
        <p:txBody>
          <a:bodyPr wrap="none" lIns="91440" tIns="45720" rIns="91440" bIns="45720">
            <a:spAutoFit/>
          </a:bodyPr>
          <a:lstStyle/>
          <a:p>
            <a:pPr algn="ctr" defTabSz="914377">
              <a:buClr>
                <a:srgbClr val="000000"/>
              </a:buClr>
              <a:defRPr/>
            </a:pPr>
            <a:r>
              <a:rPr lang="en-US" sz="7200" b="1" kern="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sym typeface="Arial"/>
              </a:rPr>
              <a:t>CHÚC MỪNG</a:t>
            </a:r>
          </a:p>
        </p:txBody>
      </p:sp>
      <p:pic>
        <p:nvPicPr>
          <p:cNvPr id="42" name="dong ho" descr="n100 Fb Thu Huong Pham">
            <a:hlinkClick r:id="" action="ppaction://media"/>
            <a:extLst>
              <a:ext uri="{FF2B5EF4-FFF2-40B4-BE49-F238E27FC236}">
                <a16:creationId xmlns:a16="http://schemas.microsoft.com/office/drawing/2014/main" id="{A1E42FB2-A0DF-4428-8FC9-B016555024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436893" y="4101076"/>
            <a:ext cx="1978819" cy="595313"/>
          </a:xfrm>
          <a:prstGeom prst="rect">
            <a:avLst/>
          </a:prstGeom>
        </p:spPr>
      </p:pic>
    </p:spTree>
    <p:extLst>
      <p:ext uri="{BB962C8B-B14F-4D97-AF65-F5344CB8AC3E}">
        <p14:creationId xmlns:p14="http://schemas.microsoft.com/office/powerpoint/2010/main" val="40348088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12229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1000" fill="hold"/>
                                        <p:tgtEl>
                                          <p:spTgt spid="4"/>
                                        </p:tgtEl>
                                        <p:attrNameLst>
                                          <p:attrName>fillcolor</p:attrName>
                                        </p:attrNameLst>
                                      </p:cBhvr>
                                      <p:to>
                                        <a:srgbClr val="66FB2A"/>
                                      </p:to>
                                    </p:animClr>
                                    <p:set>
                                      <p:cBhvr>
                                        <p:cTn id="18" dur="1000" fill="hold"/>
                                        <p:tgtEl>
                                          <p:spTgt spid="4"/>
                                        </p:tgtEl>
                                        <p:attrNameLst>
                                          <p:attrName>fill.type</p:attrName>
                                        </p:attrNameLst>
                                      </p:cBhvr>
                                      <p:to>
                                        <p:strVal val="solid"/>
                                      </p:to>
                                    </p:set>
                                    <p:set>
                                      <p:cBhvr>
                                        <p:cTn id="19" dur="1000" fill="hold"/>
                                        <p:tgtEl>
                                          <p:spTgt spid="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4"/>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56"/>
                                        </p:tgtEl>
                                        <p:attrNameLst>
                                          <p:attrName>fillcolor</p:attrName>
                                        </p:attrNameLst>
                                      </p:cBhvr>
                                      <p:to>
                                        <a:srgbClr val="66FB2A"/>
                                      </p:to>
                                    </p:animClr>
                                    <p:set>
                                      <p:cBhvr>
                                        <p:cTn id="32" dur="1000" fill="hold"/>
                                        <p:tgtEl>
                                          <p:spTgt spid="56"/>
                                        </p:tgtEl>
                                        <p:attrNameLst>
                                          <p:attrName>fill.type</p:attrName>
                                        </p:attrNameLst>
                                      </p:cBhvr>
                                      <p:to>
                                        <p:strVal val="solid"/>
                                      </p:to>
                                    </p:set>
                                    <p:set>
                                      <p:cBhvr>
                                        <p:cTn id="33" dur="1000" fill="hold"/>
                                        <p:tgtEl>
                                          <p:spTgt spid="5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58"/>
                                        </p:tgtEl>
                                        <p:attrNameLst>
                                          <p:attrName>fillcolor</p:attrName>
                                        </p:attrNameLst>
                                      </p:cBhvr>
                                      <p:to>
                                        <a:srgbClr val="66FB2A"/>
                                      </p:to>
                                    </p:animClr>
                                    <p:set>
                                      <p:cBhvr>
                                        <p:cTn id="39" dur="1000" fill="hold"/>
                                        <p:tgtEl>
                                          <p:spTgt spid="58"/>
                                        </p:tgtEl>
                                        <p:attrNameLst>
                                          <p:attrName>fill.type</p:attrName>
                                        </p:attrNameLst>
                                      </p:cBhvr>
                                      <p:to>
                                        <p:strVal val="solid"/>
                                      </p:to>
                                    </p:set>
                                    <p:set>
                                      <p:cBhvr>
                                        <p:cTn id="40" dur="1000" fill="hold"/>
                                        <p:tgtEl>
                                          <p:spTgt spid="5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58"/>
                  </p:tgtEl>
                </p:cond>
              </p:nextCondLst>
            </p:seq>
            <p:seq concurrent="1" nextAc="seek">
              <p:cTn id="41" restart="whenNotActive" fill="hold" evtFilter="cancelBubble" nodeType="interactiveSeq">
                <p:stCondLst>
                  <p:cond evt="onClick" delay="0">
                    <p:tgtEl>
                      <p:spTgt spid="6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60"/>
                                        </p:tgtEl>
                                        <p:attrNameLst>
                                          <p:attrName>fillcolor</p:attrName>
                                        </p:attrNameLst>
                                      </p:cBhvr>
                                      <p:to>
                                        <a:srgbClr val="66FB2A"/>
                                      </p:to>
                                    </p:animClr>
                                    <p:set>
                                      <p:cBhvr>
                                        <p:cTn id="46" dur="1000" fill="hold"/>
                                        <p:tgtEl>
                                          <p:spTgt spid="60"/>
                                        </p:tgtEl>
                                        <p:attrNameLst>
                                          <p:attrName>fill.type</p:attrName>
                                        </p:attrNameLst>
                                      </p:cBhvr>
                                      <p:to>
                                        <p:strVal val="solid"/>
                                      </p:to>
                                    </p:set>
                                    <p:set>
                                      <p:cBhvr>
                                        <p:cTn id="47" dur="1000" fill="hold"/>
                                        <p:tgtEl>
                                          <p:spTgt spid="6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0"/>
                  </p:tgtEl>
                </p:cond>
              </p:nextCondLst>
            </p:seq>
            <p:seq concurrent="1" nextAc="seek">
              <p:cTn id="48" restart="whenNotActive" fill="hold" evtFilter="cancelBubble" nodeType="interactiveSeq">
                <p:stCondLst>
                  <p:cond evt="onClick" delay="0">
                    <p:tgtEl>
                      <p:spTgt spid="6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1000" fill="hold"/>
                                        <p:tgtEl>
                                          <p:spTgt spid="62"/>
                                        </p:tgtEl>
                                        <p:attrNameLst>
                                          <p:attrName>fillcolor</p:attrName>
                                        </p:attrNameLst>
                                      </p:cBhvr>
                                      <p:to>
                                        <a:srgbClr val="66FB2A"/>
                                      </p:to>
                                    </p:animClr>
                                    <p:set>
                                      <p:cBhvr>
                                        <p:cTn id="53" dur="1000" fill="hold"/>
                                        <p:tgtEl>
                                          <p:spTgt spid="62"/>
                                        </p:tgtEl>
                                        <p:attrNameLst>
                                          <p:attrName>fill.type</p:attrName>
                                        </p:attrNameLst>
                                      </p:cBhvr>
                                      <p:to>
                                        <p:strVal val="solid"/>
                                      </p:to>
                                    </p:set>
                                    <p:set>
                                      <p:cBhvr>
                                        <p:cTn id="54" dur="1000" fill="hold"/>
                                        <p:tgtEl>
                                          <p:spTgt spid="6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2"/>
                  </p:tgtEl>
                </p:cond>
              </p:nextCondLst>
            </p:seq>
            <p:seq concurrent="1" nextAc="seek">
              <p:cTn id="55" restart="whenNotActive" fill="hold" evtFilter="cancelBubble" nodeType="interactiveSeq">
                <p:stCondLst>
                  <p:cond evt="onClick" delay="0">
                    <p:tgtEl>
                      <p:spTgt spid="6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1000" fill="hold"/>
                                        <p:tgtEl>
                                          <p:spTgt spid="64"/>
                                        </p:tgtEl>
                                        <p:attrNameLst>
                                          <p:attrName>fillcolor</p:attrName>
                                        </p:attrNameLst>
                                      </p:cBhvr>
                                      <p:to>
                                        <a:srgbClr val="66FB2A"/>
                                      </p:to>
                                    </p:animClr>
                                    <p:set>
                                      <p:cBhvr>
                                        <p:cTn id="60" dur="1000" fill="hold"/>
                                        <p:tgtEl>
                                          <p:spTgt spid="64"/>
                                        </p:tgtEl>
                                        <p:attrNameLst>
                                          <p:attrName>fill.type</p:attrName>
                                        </p:attrNameLst>
                                      </p:cBhvr>
                                      <p:to>
                                        <p:strVal val="solid"/>
                                      </p:to>
                                    </p:set>
                                    <p:set>
                                      <p:cBhvr>
                                        <p:cTn id="61" dur="1000" fill="hold"/>
                                        <p:tgtEl>
                                          <p:spTgt spid="6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4"/>
                  </p:tgtEl>
                </p:cond>
              </p:nextCondLst>
            </p:seq>
            <p:seq concurrent="1" nextAc="seek">
              <p:cTn id="62" restart="whenNotActive" fill="hold" evtFilter="cancelBubble" nodeType="interactiveSeq">
                <p:stCondLst>
                  <p:cond evt="onClick" delay="0">
                    <p:tgtEl>
                      <p:spTgt spid="6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1000" fill="hold"/>
                                        <p:tgtEl>
                                          <p:spTgt spid="66"/>
                                        </p:tgtEl>
                                        <p:attrNameLst>
                                          <p:attrName>fillcolor</p:attrName>
                                        </p:attrNameLst>
                                      </p:cBhvr>
                                      <p:to>
                                        <a:srgbClr val="66FB2A"/>
                                      </p:to>
                                    </p:animClr>
                                    <p:set>
                                      <p:cBhvr>
                                        <p:cTn id="67" dur="1000" fill="hold"/>
                                        <p:tgtEl>
                                          <p:spTgt spid="66"/>
                                        </p:tgtEl>
                                        <p:attrNameLst>
                                          <p:attrName>fill.type</p:attrName>
                                        </p:attrNameLst>
                                      </p:cBhvr>
                                      <p:to>
                                        <p:strVal val="solid"/>
                                      </p:to>
                                    </p:set>
                                    <p:set>
                                      <p:cBhvr>
                                        <p:cTn id="68" dur="1000" fill="hold"/>
                                        <p:tgtEl>
                                          <p:spTgt spid="6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6"/>
                  </p:tgtEl>
                </p:cond>
              </p:nextCondLst>
            </p:seq>
            <p:seq concurrent="1" nextAc="seek">
              <p:cTn id="69" restart="whenNotActive" fill="hold" evtFilter="cancelBubble" nodeType="interactiveSeq">
                <p:stCondLst>
                  <p:cond evt="onClick" delay="0">
                    <p:tgtEl>
                      <p:spTgt spid="6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1000" fill="hold"/>
                                        <p:tgtEl>
                                          <p:spTgt spid="68"/>
                                        </p:tgtEl>
                                        <p:attrNameLst>
                                          <p:attrName>fillcolor</p:attrName>
                                        </p:attrNameLst>
                                      </p:cBhvr>
                                      <p:to>
                                        <a:srgbClr val="66FB2A"/>
                                      </p:to>
                                    </p:animClr>
                                    <p:set>
                                      <p:cBhvr>
                                        <p:cTn id="74" dur="1000" fill="hold"/>
                                        <p:tgtEl>
                                          <p:spTgt spid="68"/>
                                        </p:tgtEl>
                                        <p:attrNameLst>
                                          <p:attrName>fill.type</p:attrName>
                                        </p:attrNameLst>
                                      </p:cBhvr>
                                      <p:to>
                                        <p:strVal val="solid"/>
                                      </p:to>
                                    </p:set>
                                    <p:set>
                                      <p:cBhvr>
                                        <p:cTn id="75" dur="1000" fill="hold"/>
                                        <p:tgtEl>
                                          <p:spTgt spid="68"/>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68"/>
                  </p:tgtEl>
                </p:cond>
              </p:nextCondLst>
            </p:seq>
            <p:seq concurrent="1" nextAc="seek">
              <p:cTn id="76" restart="whenNotActive" fill="hold" evtFilter="cancelBubble" nodeType="interactiveSeq">
                <p:stCondLst>
                  <p:cond evt="onClick" delay="0">
                    <p:tgtEl>
                      <p:spTgt spid="70"/>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70"/>
                                        </p:tgtEl>
                                        <p:attrNameLst>
                                          <p:attrName>fillcolor</p:attrName>
                                        </p:attrNameLst>
                                      </p:cBhvr>
                                      <p:to>
                                        <a:srgbClr val="66FB2A"/>
                                      </p:to>
                                    </p:animClr>
                                    <p:set>
                                      <p:cBhvr>
                                        <p:cTn id="81" dur="1000" fill="hold"/>
                                        <p:tgtEl>
                                          <p:spTgt spid="70"/>
                                        </p:tgtEl>
                                        <p:attrNameLst>
                                          <p:attrName>fill.type</p:attrName>
                                        </p:attrNameLst>
                                      </p:cBhvr>
                                      <p:to>
                                        <p:strVal val="solid"/>
                                      </p:to>
                                    </p:set>
                                    <p:set>
                                      <p:cBhvr>
                                        <p:cTn id="82" dur="1000" fill="hold"/>
                                        <p:tgtEl>
                                          <p:spTgt spid="70"/>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VOLTAGE.WAV"/>
                                        </p:tgtEl>
                                      </p:cMediaNode>
                                    </p:audio>
                                  </p:subTnLst>
                                </p:cTn>
                              </p:par>
                            </p:childTnLst>
                          </p:cTn>
                        </p:par>
                        <p:par>
                          <p:cTn id="83" fill="hold">
                            <p:stCondLst>
                              <p:cond delay="1000"/>
                            </p:stCondLst>
                            <p:childTnLst>
                              <p:par>
                                <p:cTn id="84" presetID="2" presetClass="entr" presetSubtype="4" fill="hold" grpId="0" nodeType="afterEffect">
                                  <p:stCondLst>
                                    <p:cond delay="0"/>
                                  </p:stCondLst>
                                  <p:iterate type="lt">
                                    <p:tmPct val="0"/>
                                  </p:iterate>
                                  <p:childTnLst>
                                    <p:set>
                                      <p:cBhvr>
                                        <p:cTn id="85" dur="1" fill="hold">
                                          <p:stCondLst>
                                            <p:cond delay="0"/>
                                          </p:stCondLst>
                                        </p:cTn>
                                        <p:tgtEl>
                                          <p:spTgt spid="35"/>
                                        </p:tgtEl>
                                        <p:attrNameLst>
                                          <p:attrName>style.visibility</p:attrName>
                                        </p:attrNameLst>
                                      </p:cBhvr>
                                      <p:to>
                                        <p:strVal val="visible"/>
                                      </p:to>
                                    </p:set>
                                    <p:anim calcmode="lin" valueType="num">
                                      <p:cBhvr additive="base">
                                        <p:cTn id="86" dur="500" fill="hold"/>
                                        <p:tgtEl>
                                          <p:spTgt spid="35"/>
                                        </p:tgtEl>
                                        <p:attrNameLst>
                                          <p:attrName>ppt_x</p:attrName>
                                        </p:attrNameLst>
                                      </p:cBhvr>
                                      <p:tavLst>
                                        <p:tav tm="0">
                                          <p:val>
                                            <p:strVal val="#ppt_x"/>
                                          </p:val>
                                        </p:tav>
                                        <p:tav tm="100000">
                                          <p:val>
                                            <p:strVal val="#ppt_x"/>
                                          </p:val>
                                        </p:tav>
                                      </p:tavLst>
                                    </p:anim>
                                    <p:anim calcmode="lin" valueType="num">
                                      <p:cBhvr additive="base">
                                        <p:cTn id="87"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applause.wav"/>
                                        </p:tgtEl>
                                      </p:cMediaNode>
                                    </p:audio>
                                  </p:subTnLst>
                                </p:cTn>
                              </p:par>
                            </p:childTnLst>
                          </p:cTn>
                        </p:par>
                        <p:par>
                          <p:cTn id="88" fill="hold">
                            <p:stCondLst>
                              <p:cond delay="1500"/>
                            </p:stCondLst>
                            <p:childTnLst>
                              <p:par>
                                <p:cTn id="89"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90" dur="250" accel="50000" decel="50000" autoRev="1" fill="hold">
                                          <p:stCondLst>
                                            <p:cond delay="0"/>
                                          </p:stCondLst>
                                        </p:cTn>
                                        <p:tgtEl>
                                          <p:spTgt spid="35"/>
                                        </p:tgtEl>
                                        <p:attrNameLst>
                                          <p:attrName>ppt_x</p:attrName>
                                          <p:attrName>ppt_y</p:attrName>
                                        </p:attrNameLst>
                                      </p:cBhvr>
                                      <p:rCtr x="0" y="-3611"/>
                                    </p:animMotion>
                                    <p:animRot by="1500000">
                                      <p:cBhvr>
                                        <p:cTn id="91" dur="125" fill="hold">
                                          <p:stCondLst>
                                            <p:cond delay="0"/>
                                          </p:stCondLst>
                                        </p:cTn>
                                        <p:tgtEl>
                                          <p:spTgt spid="35"/>
                                        </p:tgtEl>
                                        <p:attrNameLst>
                                          <p:attrName>r</p:attrName>
                                        </p:attrNameLst>
                                      </p:cBhvr>
                                    </p:animRot>
                                    <p:animRot by="-1500000">
                                      <p:cBhvr>
                                        <p:cTn id="92" dur="125" fill="hold">
                                          <p:stCondLst>
                                            <p:cond delay="125"/>
                                          </p:stCondLst>
                                        </p:cTn>
                                        <p:tgtEl>
                                          <p:spTgt spid="35"/>
                                        </p:tgtEl>
                                        <p:attrNameLst>
                                          <p:attrName>r</p:attrName>
                                        </p:attrNameLst>
                                      </p:cBhvr>
                                    </p:animRot>
                                    <p:animRot by="-1500000">
                                      <p:cBhvr>
                                        <p:cTn id="93" dur="125" fill="hold">
                                          <p:stCondLst>
                                            <p:cond delay="250"/>
                                          </p:stCondLst>
                                        </p:cTn>
                                        <p:tgtEl>
                                          <p:spTgt spid="35"/>
                                        </p:tgtEl>
                                        <p:attrNameLst>
                                          <p:attrName>r</p:attrName>
                                        </p:attrNameLst>
                                      </p:cBhvr>
                                    </p:animRot>
                                    <p:animRot by="1500000">
                                      <p:cBhvr>
                                        <p:cTn id="94"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405"/>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1000" fill="hold"/>
                                        <p:tgtEl>
                                          <p:spTgt spid="405"/>
                                        </p:tgtEl>
                                        <p:attrNameLst>
                                          <p:attrName>fillcolor</p:attrName>
                                        </p:attrNameLst>
                                      </p:cBhvr>
                                      <p:to>
                                        <a:srgbClr val="1E4E79"/>
                                      </p:to>
                                    </p:animClr>
                                    <p:set>
                                      <p:cBhvr>
                                        <p:cTn id="100" dur="1000" fill="hold"/>
                                        <p:tgtEl>
                                          <p:spTgt spid="405"/>
                                        </p:tgtEl>
                                        <p:attrNameLst>
                                          <p:attrName>fill.type</p:attrName>
                                        </p:attrNameLst>
                                      </p:cBhvr>
                                      <p:to>
                                        <p:strVal val="solid"/>
                                      </p:to>
                                    </p:set>
                                    <p:set>
                                      <p:cBhvr>
                                        <p:cTn id="101" dur="1000" fill="hold"/>
                                        <p:tgtEl>
                                          <p:spTgt spid="405"/>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405"/>
                  </p:tgtEl>
                </p:cond>
              </p:nextCondLst>
            </p:seq>
            <p:seq concurrent="1" nextAc="seek">
              <p:cTn id="102" restart="whenNotActive" fill="hold" evtFilter="cancelBubble" nodeType="interactiveSeq">
                <p:stCondLst>
                  <p:cond evt="onClick" delay="0">
                    <p:tgtEl>
                      <p:spTgt spid="550"/>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5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408"/>
                                        </p:tgtEl>
                                        <p:attrNameLst>
                                          <p:attrName>style.visibility</p:attrName>
                                        </p:attrNameLst>
                                      </p:cBhvr>
                                      <p:to>
                                        <p:strVal val="visible"/>
                                      </p:to>
                                    </p:set>
                                    <p:animEffect transition="in" filter="fade">
                                      <p:cBhvr>
                                        <p:cTn id="109" dur="1000"/>
                                        <p:tgtEl>
                                          <p:spTgt spid="408"/>
                                        </p:tgtEl>
                                      </p:cBhvr>
                                    </p:animEffect>
                                  </p:childTnLst>
                                  <p:subTnLst>
                                    <p:audio>
                                      <p:cMediaNode>
                                        <p:cTn display="0" masterRel="sameClick">
                                          <p:stCondLst>
                                            <p:cond evt="begin" delay="0">
                                              <p:tn val="10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50"/>
                  </p:tgtEl>
                </p:cond>
              </p:nextCondLst>
            </p:seq>
            <p:seq concurrent="1" nextAc="seek">
              <p:cTn id="110" restart="whenNotActive" fill="hold" evtFilter="cancelBubble" nodeType="interactiveSeq">
                <p:stCondLst>
                  <p:cond evt="onClick" delay="0">
                    <p:tgtEl>
                      <p:spTgt spid="409"/>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10"/>
                                        </p:tgtEl>
                                        <p:attrNameLst>
                                          <p:attrName>style.visibility</p:attrName>
                                        </p:attrNameLst>
                                      </p:cBhvr>
                                      <p:to>
                                        <p:strVal val="visible"/>
                                      </p:to>
                                    </p:set>
                                    <p:animEffect transition="in" filter="fade">
                                      <p:cBhvr>
                                        <p:cTn id="115" dur="1000"/>
                                        <p:tgtEl>
                                          <p:spTgt spid="410"/>
                                        </p:tgtEl>
                                      </p:cBhvr>
                                    </p:animEffect>
                                  </p:childTnLst>
                                  <p:subTnLst>
                                    <p:audio>
                                      <p:cMediaNode>
                                        <p:cTn display="0" masterRel="sameClick">
                                          <p:stCondLst>
                                            <p:cond evt="begin" delay="0">
                                              <p:tn val="113"/>
                                            </p:cond>
                                          </p:stCondLst>
                                          <p:endCondLst>
                                            <p:cond evt="onStopAudio" delay="0">
                                              <p:tgtEl>
                                                <p:sldTgt/>
                                              </p:tgtEl>
                                            </p:cond>
                                          </p:endCondLst>
                                        </p:cTn>
                                        <p:tgtEl>
                                          <p:sndTgt r:embed="rId6" name="BREEZE.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411"/>
                                        </p:tgtEl>
                                        <p:attrNameLst>
                                          <p:attrName>style.visibility</p:attrName>
                                        </p:attrNameLst>
                                      </p:cBhvr>
                                      <p:to>
                                        <p:strVal val="visible"/>
                                      </p:to>
                                    </p:set>
                                    <p:animEffect transition="in" filter="fade">
                                      <p:cBhvr>
                                        <p:cTn id="120" dur="1000"/>
                                        <p:tgtEl>
                                          <p:spTgt spid="411"/>
                                        </p:tgtEl>
                                      </p:cBhvr>
                                    </p:animEffect>
                                  </p:childTnLst>
                                  <p:subTnLst>
                                    <p:audio>
                                      <p:cMediaNode>
                                        <p:cTn display="0" masterRel="sameClick">
                                          <p:stCondLst>
                                            <p:cond evt="begin" delay="0">
                                              <p:tn val="118"/>
                                            </p:cond>
                                          </p:stCondLst>
                                          <p:endCondLst>
                                            <p:cond evt="onStopAudio" delay="0">
                                              <p:tgtEl>
                                                <p:sldTgt/>
                                              </p:tgtEl>
                                            </p:cond>
                                          </p:endCondLst>
                                        </p:cTn>
                                        <p:tgtEl>
                                          <p:sndTgt r:embed="rId6" name="BREEZE.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12"/>
                                        </p:tgtEl>
                                        <p:attrNameLst>
                                          <p:attrName>style.visibility</p:attrName>
                                        </p:attrNameLst>
                                      </p:cBhvr>
                                      <p:to>
                                        <p:strVal val="visible"/>
                                      </p:to>
                                    </p:set>
                                    <p:animEffect transition="in" filter="fade">
                                      <p:cBhvr>
                                        <p:cTn id="125" dur="1000"/>
                                        <p:tgtEl>
                                          <p:spTgt spid="412"/>
                                        </p:tgtEl>
                                      </p:cBhvr>
                                    </p:animEffect>
                                  </p:childTnLst>
                                  <p:subTnLst>
                                    <p:audio>
                                      <p:cMediaNode>
                                        <p:cTn display="0" masterRel="sameClick">
                                          <p:stCondLst>
                                            <p:cond evt="begin" delay="0">
                                              <p:tn val="123"/>
                                            </p:cond>
                                          </p:stCondLst>
                                          <p:endCondLst>
                                            <p:cond evt="onStopAudio" delay="0">
                                              <p:tgtEl>
                                                <p:sldTgt/>
                                              </p:tgtEl>
                                            </p:cond>
                                          </p:endCondLst>
                                        </p:cTn>
                                        <p:tgtEl>
                                          <p:sndTgt r:embed="rId6" name="BREEZE.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13"/>
                                        </p:tgtEl>
                                        <p:attrNameLst>
                                          <p:attrName>style.visibility</p:attrName>
                                        </p:attrNameLst>
                                      </p:cBhvr>
                                      <p:to>
                                        <p:strVal val="visible"/>
                                      </p:to>
                                    </p:set>
                                    <p:animEffect transition="in" filter="fade">
                                      <p:cBhvr>
                                        <p:cTn id="130" dur="1000"/>
                                        <p:tgtEl>
                                          <p:spTgt spid="413"/>
                                        </p:tgtEl>
                                      </p:cBhvr>
                                    </p:animEffect>
                                  </p:childTnLst>
                                  <p:subTnLst>
                                    <p:audio>
                                      <p:cMediaNode>
                                        <p:cTn display="0" masterRel="sameClick">
                                          <p:stCondLst>
                                            <p:cond evt="begin" delay="0">
                                              <p:tn val="128"/>
                                            </p:cond>
                                          </p:stCondLst>
                                          <p:endCondLst>
                                            <p:cond evt="onStopAudio" delay="0">
                                              <p:tgtEl>
                                                <p:sldTgt/>
                                              </p:tgtEl>
                                            </p:cond>
                                          </p:endCondLst>
                                        </p:cTn>
                                        <p:tgtEl>
                                          <p:sndTgt r:embed="rId6" name="BREEZE.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414"/>
                                        </p:tgtEl>
                                        <p:attrNameLst>
                                          <p:attrName>style.visibility</p:attrName>
                                        </p:attrNameLst>
                                      </p:cBhvr>
                                      <p:to>
                                        <p:strVal val="visible"/>
                                      </p:to>
                                    </p:set>
                                    <p:animEffect transition="in" filter="fade">
                                      <p:cBhvr>
                                        <p:cTn id="135" dur="1000"/>
                                        <p:tgtEl>
                                          <p:spTgt spid="414"/>
                                        </p:tgtEl>
                                      </p:cBhvr>
                                    </p:animEffec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5"/>
                                        </p:tgtEl>
                                        <p:attrNameLst>
                                          <p:attrName>style.visibility</p:attrName>
                                        </p:attrNameLst>
                                      </p:cBhvr>
                                      <p:to>
                                        <p:strVal val="visible"/>
                                      </p:to>
                                    </p:set>
                                    <p:animEffect transition="in" filter="fade">
                                      <p:cBhvr>
                                        <p:cTn id="140" dur="1000"/>
                                        <p:tgtEl>
                                          <p:spTgt spid="415"/>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6"/>
                                        </p:tgtEl>
                                        <p:attrNameLst>
                                          <p:attrName>style.visibility</p:attrName>
                                        </p:attrNameLst>
                                      </p:cBhvr>
                                      <p:to>
                                        <p:strVal val="visible"/>
                                      </p:to>
                                    </p:set>
                                    <p:animEffect transition="in" filter="fade">
                                      <p:cBhvr>
                                        <p:cTn id="145" dur="1000"/>
                                        <p:tgtEl>
                                          <p:spTgt spid="416"/>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7"/>
                                        </p:tgtEl>
                                        <p:attrNameLst>
                                          <p:attrName>style.visibility</p:attrName>
                                        </p:attrNameLst>
                                      </p:cBhvr>
                                      <p:to>
                                        <p:strVal val="visible"/>
                                      </p:to>
                                    </p:set>
                                    <p:animEffect transition="in" filter="fade">
                                      <p:cBhvr>
                                        <p:cTn id="150" dur="1000"/>
                                        <p:tgtEl>
                                          <p:spTgt spid="417"/>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8"/>
                                        </p:tgtEl>
                                        <p:attrNameLst>
                                          <p:attrName>style.visibility</p:attrName>
                                        </p:attrNameLst>
                                      </p:cBhvr>
                                      <p:to>
                                        <p:strVal val="visible"/>
                                      </p:to>
                                    </p:set>
                                    <p:animEffect transition="in" filter="fade">
                                      <p:cBhvr>
                                        <p:cTn id="155" dur="1000"/>
                                        <p:tgtEl>
                                          <p:spTgt spid="418"/>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56" fill="hold" display="0">
                  <p:stCondLst>
                    <p:cond delay="indefinite"/>
                  </p:stCondLst>
                </p:cTn>
                <p:tgtEl>
                  <p:spTgt spid="42"/>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n100 Fb Thu Huong Ph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42"/>
            <a:ext cx="12192000" cy="68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378166"/>
      </p:ext>
    </p:extLst>
  </p:cSld>
  <p:clrMapOvr>
    <a:masterClrMapping/>
  </p:clrMapOvr>
  <p:transition spd="slow">
    <p:pull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3" descr="n100 Fb Thu Huong Pham"/>
          <p:cNvSpPr txBox="1">
            <a:spLocks noChangeArrowheads="1"/>
          </p:cNvSpPr>
          <p:nvPr/>
        </p:nvSpPr>
        <p:spPr bwMode="auto">
          <a:xfrm>
            <a:off x="2540000" y="6108701"/>
            <a:ext cx="71120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19170">
              <a:buClr>
                <a:srgbClr val="000000"/>
              </a:buClr>
            </a:pPr>
            <a:r>
              <a:rPr lang="en-US" sz="3733" kern="0">
                <a:solidFill>
                  <a:srgbClr val="0000FF"/>
                </a:solidFill>
                <a:cs typeface="Arial"/>
                <a:sym typeface="Arial"/>
              </a:rPr>
              <a:t>Bắn pháo</a:t>
            </a:r>
          </a:p>
        </p:txBody>
      </p:sp>
      <p:pic>
        <p:nvPicPr>
          <p:cNvPr id="2052" name="Picture 4" descr="n100 Fb Thu Huong Ph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60861" y="678797"/>
            <a:ext cx="9470281" cy="5334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100 Fb Thu Huong Pham">
            <a:extLst>
              <a:ext uri="{FF2B5EF4-FFF2-40B4-BE49-F238E27FC236}">
                <a16:creationId xmlns:a16="http://schemas.microsoft.com/office/drawing/2014/main" id="{358D6CF8-3F4D-404D-1B06-E1D51CCB5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78" y="782706"/>
            <a:ext cx="9409045" cy="5292589"/>
          </a:xfrm>
          <a:prstGeom prst="roundRect">
            <a:avLst>
              <a:gd name="adj" fmla="val 8594"/>
            </a:avLst>
          </a:prstGeom>
          <a:solidFill>
            <a:srgbClr val="FFFFFF">
              <a:shade val="85000"/>
            </a:srgbClr>
          </a:solidFill>
          <a:ln>
            <a:noFill/>
          </a:ln>
          <a:effectLst/>
        </p:spPr>
      </p:pic>
      <p:sp>
        <p:nvSpPr>
          <p:cNvPr id="5" name="TextBox 4" descr="n100 Fb Thu Huong Pham">
            <a:extLst>
              <a:ext uri="{FF2B5EF4-FFF2-40B4-BE49-F238E27FC236}">
                <a16:creationId xmlns:a16="http://schemas.microsoft.com/office/drawing/2014/main" id="{E5903A0A-A2A6-FACA-7CAC-1F214EDC93C5}"/>
              </a:ext>
            </a:extLst>
          </p:cNvPr>
          <p:cNvSpPr txBox="1"/>
          <p:nvPr/>
        </p:nvSpPr>
        <p:spPr>
          <a:xfrm>
            <a:off x="4079776" y="6111557"/>
            <a:ext cx="3936437" cy="666786"/>
          </a:xfrm>
          <a:prstGeom prst="rect">
            <a:avLst/>
          </a:prstGeom>
          <a:noFill/>
        </p:spPr>
        <p:txBody>
          <a:bodyPr wrap="square" rtlCol="0">
            <a:spAutoFit/>
          </a:bodyPr>
          <a:lstStyle/>
          <a:p>
            <a:pPr algn="ctr" defTabSz="1219170">
              <a:buClr>
                <a:srgbClr val="000000"/>
              </a:buClr>
            </a:pPr>
            <a:r>
              <a:rPr lang="en-US" sz="3733" kern="0">
                <a:solidFill>
                  <a:srgbClr val="0000FF"/>
                </a:solidFill>
                <a:latin typeface="Arial"/>
                <a:cs typeface="Arial"/>
                <a:sym typeface="Arial"/>
              </a:rPr>
              <a:t>Đẩy tạ</a:t>
            </a:r>
          </a:p>
        </p:txBody>
      </p:sp>
    </p:spTree>
    <p:extLst>
      <p:ext uri="{BB962C8B-B14F-4D97-AF65-F5344CB8AC3E}">
        <p14:creationId xmlns:p14="http://schemas.microsoft.com/office/powerpoint/2010/main" val="59170044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 descr="n100 Fb Thu Huong Pham"/>
          <p:cNvSpPr txBox="1">
            <a:spLocks noChangeArrowheads="1"/>
          </p:cNvSpPr>
          <p:nvPr/>
        </p:nvSpPr>
        <p:spPr bwMode="auto">
          <a:xfrm>
            <a:off x="2540000" y="6108701"/>
            <a:ext cx="71120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19170">
              <a:buClr>
                <a:srgbClr val="000000"/>
              </a:buClr>
            </a:pPr>
            <a:r>
              <a:rPr lang="en-US" sz="3733" kern="0">
                <a:solidFill>
                  <a:srgbClr val="0000FF"/>
                </a:solidFill>
                <a:cs typeface="Arial"/>
                <a:sym typeface="Arial"/>
              </a:rPr>
              <a:t>Ném lao</a:t>
            </a:r>
          </a:p>
        </p:txBody>
      </p:sp>
      <p:pic>
        <p:nvPicPr>
          <p:cNvPr id="3076" name="Picture 4" descr="n100 Fb Thu Huong Ph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3022" y="990601"/>
            <a:ext cx="10697780" cy="511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100 Fb Thu Huong Pham">
            <a:extLst>
              <a:ext uri="{FF2B5EF4-FFF2-40B4-BE49-F238E27FC236}">
                <a16:creationId xmlns:a16="http://schemas.microsoft.com/office/drawing/2014/main" id="{59353FCD-7A04-4302-B2E9-1EF5455CD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073" y="650252"/>
            <a:ext cx="4442551" cy="3082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n100 Fb Thu Huong Pham">
            <a:extLst>
              <a:ext uri="{FF2B5EF4-FFF2-40B4-BE49-F238E27FC236}">
                <a16:creationId xmlns:a16="http://schemas.microsoft.com/office/drawing/2014/main" id="{B3B4099B-CE51-4D5A-8957-983278EE8F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2" r="2537" b="11442"/>
          <a:stretch/>
        </p:blipFill>
        <p:spPr bwMode="auto">
          <a:xfrm>
            <a:off x="6251274" y="828675"/>
            <a:ext cx="4742653" cy="3082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ounded Rectangular Callout 28" descr="n100 Fb Thu Huong Pham">
            <a:extLst>
              <a:ext uri="{FF2B5EF4-FFF2-40B4-BE49-F238E27FC236}">
                <a16:creationId xmlns:a16="http://schemas.microsoft.com/office/drawing/2014/main" id="{E778C709-BA35-4985-ADDE-81D55C90F9E5}"/>
              </a:ext>
            </a:extLst>
          </p:cNvPr>
          <p:cNvSpPr/>
          <p:nvPr/>
        </p:nvSpPr>
        <p:spPr>
          <a:xfrm>
            <a:off x="1414462" y="4666738"/>
            <a:ext cx="9363075" cy="1362587"/>
          </a:xfrm>
          <a:prstGeom prst="wedgeRoundRectCallout">
            <a:avLst/>
          </a:prstGeom>
          <a:noFill/>
          <a:ln w="50800" cap="flat" cmpd="sng" algn="ctr">
            <a:solidFill>
              <a:srgbClr val="FF0000"/>
            </a:solidFill>
            <a:prstDash val="sysDash"/>
            <a:miter lim="800000"/>
          </a:ln>
          <a:effectLst/>
        </p:spPr>
        <p:txBody>
          <a:bodyPr rtlCol="0" anchor="ctr"/>
          <a:lstStyle/>
          <a:p>
            <a:pPr marL="114300" indent="0" algn="ctr">
              <a:lnSpc>
                <a:spcPct val="115000"/>
              </a:lnSpc>
              <a:buNone/>
            </a:pPr>
            <a:endParaRPr lang="en-US" sz="2200" dirty="0">
              <a:latin typeface="+mj-lt"/>
            </a:endParaRPr>
          </a:p>
        </p:txBody>
      </p:sp>
      <p:sp>
        <p:nvSpPr>
          <p:cNvPr id="9" name="TextBox 8" descr="n100 Fb Thu Huong Pham">
            <a:extLst>
              <a:ext uri="{FF2B5EF4-FFF2-40B4-BE49-F238E27FC236}">
                <a16:creationId xmlns:a16="http://schemas.microsoft.com/office/drawing/2014/main" id="{83E47F5C-3117-40DC-8A34-232CF0E206B5}"/>
              </a:ext>
            </a:extLst>
          </p:cNvPr>
          <p:cNvSpPr txBox="1"/>
          <p:nvPr/>
        </p:nvSpPr>
        <p:spPr>
          <a:xfrm>
            <a:off x="1567261" y="4819138"/>
            <a:ext cx="8958262" cy="1107932"/>
          </a:xfrm>
          <a:prstGeom prst="rect">
            <a:avLst/>
          </a:prstGeom>
          <a:noFill/>
        </p:spPr>
        <p:txBody>
          <a:bodyPr wrap="square">
            <a:spAutoFit/>
          </a:bodyPr>
          <a:lstStyle/>
          <a:p>
            <a:pPr algn="just">
              <a:lnSpc>
                <a:spcPct val="107000"/>
              </a:lnSpc>
            </a:pPr>
            <a:r>
              <a:rPr lang="en-US" sz="3200" b="1" i="1">
                <a:latin typeface="Arial" panose="020B0604020202020204" pitchFamily="34" charset="0"/>
                <a:ea typeface="Times New Roman" panose="02020603050405020304" pitchFamily="18" charset="0"/>
                <a:cs typeface="Times New Roman" panose="02020603050405020304" pitchFamily="18" charset="0"/>
              </a:rPr>
              <a:t>Những yếu tố nào quyết định đến thành tích nhảy của vận động viên?</a:t>
            </a:r>
            <a:endParaRPr lang="en-US" sz="3200" b="1" i="1"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8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572"/>
        <p:cNvGrpSpPr/>
        <p:nvPr/>
      </p:nvGrpSpPr>
      <p:grpSpPr>
        <a:xfrm>
          <a:off x="0" y="0"/>
          <a:ext cx="0" cy="0"/>
          <a:chOff x="0" y="0"/>
          <a:chExt cx="0" cy="0"/>
        </a:xfrm>
      </p:grpSpPr>
      <p:sp>
        <p:nvSpPr>
          <p:cNvPr id="574" name="Google Shape;574;p26" descr="n100 Fb Thu Huong Pham"/>
          <p:cNvSpPr txBox="1">
            <a:spLocks noGrp="1"/>
          </p:cNvSpPr>
          <p:nvPr>
            <p:ph type="ctrTitle"/>
          </p:nvPr>
        </p:nvSpPr>
        <p:spPr>
          <a:xfrm>
            <a:off x="549422" y="932723"/>
            <a:ext cx="11093157" cy="1146195"/>
          </a:xfrm>
          <a:prstGeom prst="rect">
            <a:avLst/>
          </a:prstGeom>
        </p:spPr>
        <p:txBody>
          <a:bodyPr spcFirstLastPara="1" wrap="square" lIns="121900" tIns="121900" rIns="121900" bIns="121900" anchor="b" anchorCtr="0">
            <a:noAutofit/>
          </a:bodyPr>
          <a:lstStyle/>
          <a:p>
            <a:r>
              <a:rPr lang="es" sz="5333">
                <a:latin typeface="+mj-lt"/>
              </a:rPr>
              <a:t>BÀI 12: CHUYỂN ĐỘNG NÉM</a:t>
            </a:r>
            <a:endParaRPr sz="5333">
              <a:latin typeface="+mj-lt"/>
            </a:endParaRPr>
          </a:p>
        </p:txBody>
      </p:sp>
      <p:pic>
        <p:nvPicPr>
          <p:cNvPr id="5" name="Picture 2" descr="n100 Fb Thu Huong Pham"/>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702" y="2264771"/>
            <a:ext cx="5232524" cy="392649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descr="n100 Fb Thu Huong Pham">
            <a:extLst>
              <a:ext uri="{FF2B5EF4-FFF2-40B4-BE49-F238E27FC236}">
                <a16:creationId xmlns:a16="http://schemas.microsoft.com/office/drawing/2014/main" id="{82A505B7-8F8F-ED8E-AC0E-CE069F705CF5}"/>
              </a:ext>
            </a:extLst>
          </p:cNvPr>
          <p:cNvCxnSpPr/>
          <p:nvPr/>
        </p:nvCxnSpPr>
        <p:spPr>
          <a:xfrm>
            <a:off x="4895867" y="2078917"/>
            <a:ext cx="2400267"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4480</TotalTime>
  <Words>1874</Words>
  <Application>Microsoft Office PowerPoint</Application>
  <PresentationFormat>Widescreen</PresentationFormat>
  <Paragraphs>198</Paragraphs>
  <Slides>29</Slides>
  <Notes>5</Notes>
  <HiddenSlides>0</HiddenSlides>
  <MMClips>2</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29</vt:i4>
      </vt:variant>
    </vt:vector>
  </HeadingPairs>
  <TitlesOfParts>
    <vt:vector size="53" baseType="lpstr">
      <vt:lpstr>Algerian</vt:lpstr>
      <vt:lpstr>Amatic SC</vt:lpstr>
      <vt:lpstr>Anton</vt:lpstr>
      <vt:lpstr>Arial</vt:lpstr>
      <vt:lpstr>Barlow</vt:lpstr>
      <vt:lpstr>Barlow Semi Condensed</vt:lpstr>
      <vt:lpstr>Barlow Semi Condensed Light</vt:lpstr>
      <vt:lpstr>Calibri</vt:lpstr>
      <vt:lpstr>Calibri Light</vt:lpstr>
      <vt:lpstr>Cambria Math</vt:lpstr>
      <vt:lpstr>Denk One</vt:lpstr>
      <vt:lpstr>Fira Sans Extra Condensed</vt:lpstr>
      <vt:lpstr>Happy Monkey</vt:lpstr>
      <vt:lpstr>Livvic</vt:lpstr>
      <vt:lpstr>Mallanna</vt:lpstr>
      <vt:lpstr>Roboto Condensed Light</vt:lpstr>
      <vt:lpstr>Tahoma</vt:lpstr>
      <vt:lpstr>Times New Roman</vt:lpstr>
      <vt:lpstr>UVN Thang Vu</vt:lpstr>
      <vt:lpstr>Wingdings</vt:lpstr>
      <vt:lpstr>2_Estival Flowers by Slidesgo</vt:lpstr>
      <vt:lpstr>6_Office Theme</vt:lpstr>
      <vt:lpstr>Language School Newsletter By Slidesgo</vt:lpstr>
      <vt:lpstr>Office Theme</vt:lpstr>
      <vt:lpstr>CHÀO MỪNG CÁC QUÍ THẦY CÔ VỀ DỰ GIỜ - THĂM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12: CHUYỂN ĐỘNG NÉM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319</cp:revision>
  <dcterms:created xsi:type="dcterms:W3CDTF">2022-03-24T13:10:16Z</dcterms:created>
  <dcterms:modified xsi:type="dcterms:W3CDTF">2024-03-14T05:37:01Z</dcterms:modified>
</cp:coreProperties>
</file>