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69" r:id="rId3"/>
    <p:sldId id="257" r:id="rId4"/>
    <p:sldId id="259" r:id="rId5"/>
    <p:sldId id="260" r:id="rId6"/>
    <p:sldId id="261" r:id="rId7"/>
    <p:sldId id="280" r:id="rId8"/>
    <p:sldId id="258" r:id="rId9"/>
    <p:sldId id="273" r:id="rId10"/>
    <p:sldId id="281" r:id="rId11"/>
    <p:sldId id="282" r:id="rId12"/>
    <p:sldId id="283" r:id="rId13"/>
    <p:sldId id="274" r:id="rId14"/>
    <p:sldId id="265" r:id="rId15"/>
    <p:sldId id="284" r:id="rId16"/>
    <p:sldId id="285" r:id="rId17"/>
    <p:sldId id="270" r:id="rId18"/>
    <p:sldId id="286" r:id="rId19"/>
    <p:sldId id="277" r:id="rId20"/>
    <p:sldId id="271" r:id="rId21"/>
    <p:sldId id="294" r:id="rId22"/>
    <p:sldId id="272" r:id="rId23"/>
    <p:sldId id="266" r:id="rId24"/>
    <p:sldId id="295" r:id="rId25"/>
  </p:sldIdLst>
  <p:sldSz cx="18288000" cy="10287000"/>
  <p:notesSz cx="6858000" cy="9144000"/>
  <p:embeddedFontLst>
    <p:embeddedFont>
      <p:font typeface="等线" panose="02010600030101010101" pitchFamily="2" charset="-122"/>
      <p:regular r:id="rId27"/>
    </p:embeddedFont>
    <p:embeddedFont>
      <p:font typeface="Bryndan Write" panose="020B0604020202020204" charset="0"/>
      <p:regular r:id="rId28"/>
    </p:embeddedFont>
    <p:embeddedFont>
      <p:font typeface="Gochi Hand" panose="020B0604020202020204" charset="0"/>
      <p:regular r:id="rId29"/>
    </p:embeddedFont>
    <p:embeddedFont>
      <p:font typeface="Now" panose="020B0604020202020204" charset="0"/>
      <p:regular r:id="rId30"/>
    </p:embeddedFont>
    <p:embeddedFont>
      <p:font typeface="Tahoma" panose="020B0604030504040204" pitchFamily="34" charset="0"/>
      <p:regular r:id="rId31"/>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5751"/>
    <a:srgbClr val="ADFD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93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53FBF8-1B4B-48BA-8CBA-31D38B73C03D}" type="datetimeFigureOut">
              <a:rPr lang="en-US" smtClean="0"/>
              <a:t>3/14/2024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D41517-BEB3-489E-8A94-1EE361174C40}" type="slidenum">
              <a:rPr lang="en-US" smtClean="0"/>
              <a:t>‹#›</a:t>
            </a:fld>
            <a:endParaRPr lang="en-US"/>
          </a:p>
        </p:txBody>
      </p:sp>
    </p:spTree>
    <p:extLst>
      <p:ext uri="{BB962C8B-B14F-4D97-AF65-F5344CB8AC3E}">
        <p14:creationId xmlns:p14="http://schemas.microsoft.com/office/powerpoint/2010/main" val="547422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Đàn</a:t>
            </a:r>
            <a:r>
              <a:rPr lang="en-US" baseline="0" dirty="0"/>
              <a:t> </a:t>
            </a:r>
            <a:r>
              <a:rPr lang="en-US" baseline="0" dirty="0" err="1"/>
              <a:t>K’long</a:t>
            </a:r>
            <a:r>
              <a:rPr lang="en-US" baseline="0" dirty="0"/>
              <a:t> </a:t>
            </a:r>
            <a:r>
              <a:rPr lang="en-US" baseline="0" dirty="0" err="1"/>
              <a:t>Pút</a:t>
            </a:r>
            <a:r>
              <a:rPr lang="en-US" baseline="0" dirty="0"/>
              <a:t> </a:t>
            </a:r>
            <a:r>
              <a:rPr lang="en-US" baseline="0" dirty="0" err="1"/>
              <a:t>được</a:t>
            </a:r>
            <a:r>
              <a:rPr lang="en-US" baseline="0" dirty="0"/>
              <a:t> </a:t>
            </a:r>
            <a:r>
              <a:rPr lang="en-US" baseline="0" dirty="0" err="1"/>
              <a:t>chế</a:t>
            </a:r>
            <a:r>
              <a:rPr lang="en-US" baseline="0" dirty="0"/>
              <a:t> </a:t>
            </a:r>
            <a:r>
              <a:rPr lang="en-US" baseline="0" dirty="0" err="1"/>
              <a:t>tạo</a:t>
            </a:r>
            <a:r>
              <a:rPr lang="en-US" baseline="0" dirty="0"/>
              <a:t> </a:t>
            </a:r>
            <a:r>
              <a:rPr lang="en-US" baseline="0" dirty="0" err="1"/>
              <a:t>từ</a:t>
            </a:r>
            <a:r>
              <a:rPr lang="en-US" baseline="0" dirty="0"/>
              <a:t> </a:t>
            </a:r>
            <a:r>
              <a:rPr lang="en-US" baseline="0" dirty="0" err="1"/>
              <a:t>các</a:t>
            </a:r>
            <a:r>
              <a:rPr lang="en-US" baseline="0" dirty="0"/>
              <a:t> </a:t>
            </a:r>
            <a:r>
              <a:rPr lang="en-US" baseline="0" dirty="0" err="1"/>
              <a:t>ống</a:t>
            </a:r>
            <a:r>
              <a:rPr lang="en-US" baseline="0" dirty="0"/>
              <a:t> </a:t>
            </a:r>
            <a:r>
              <a:rPr lang="en-US" baseline="0" dirty="0" err="1"/>
              <a:t>tre</a:t>
            </a:r>
            <a:r>
              <a:rPr lang="en-US" baseline="0" dirty="0"/>
              <a:t> </a:t>
            </a:r>
            <a:r>
              <a:rPr lang="en-US" baseline="0" dirty="0" err="1"/>
              <a:t>nứa</a:t>
            </a:r>
            <a:r>
              <a:rPr lang="en-US" baseline="0" dirty="0"/>
              <a:t> </a:t>
            </a:r>
            <a:r>
              <a:rPr lang="en-US" baseline="0" dirty="0" err="1"/>
              <a:t>hoăc</a:t>
            </a:r>
            <a:r>
              <a:rPr lang="en-US" baseline="0" dirty="0"/>
              <a:t> </a:t>
            </a:r>
            <a:r>
              <a:rPr lang="en-US" baseline="0" dirty="0" err="1"/>
              <a:t>các</a:t>
            </a:r>
            <a:r>
              <a:rPr lang="en-US" baseline="0" dirty="0"/>
              <a:t> </a:t>
            </a:r>
            <a:r>
              <a:rPr lang="en-US" baseline="0" dirty="0" err="1"/>
              <a:t>ống</a:t>
            </a:r>
            <a:r>
              <a:rPr lang="en-US" baseline="0" dirty="0"/>
              <a:t> </a:t>
            </a:r>
            <a:r>
              <a:rPr lang="en-US" baseline="0" dirty="0" err="1"/>
              <a:t>nhựa</a:t>
            </a:r>
            <a:r>
              <a:rPr lang="en-US" baseline="0" dirty="0"/>
              <a:t> </a:t>
            </a:r>
            <a:r>
              <a:rPr lang="en-US" baseline="0" dirty="0" err="1"/>
              <a:t>rỗng</a:t>
            </a:r>
            <a:r>
              <a:rPr lang="en-US" baseline="0" dirty="0"/>
              <a:t> </a:t>
            </a:r>
            <a:r>
              <a:rPr lang="en-US" baseline="0" dirty="0" err="1"/>
              <a:t>với</a:t>
            </a:r>
            <a:r>
              <a:rPr lang="en-US" baseline="0" dirty="0"/>
              <a:t> </a:t>
            </a:r>
            <a:r>
              <a:rPr lang="en-US" baseline="0" dirty="0" err="1"/>
              <a:t>độ</a:t>
            </a:r>
            <a:r>
              <a:rPr lang="en-US" baseline="0" dirty="0"/>
              <a:t> </a:t>
            </a:r>
            <a:r>
              <a:rPr lang="en-US" baseline="0" dirty="0" err="1"/>
              <a:t>dài</a:t>
            </a:r>
            <a:r>
              <a:rPr lang="en-US" baseline="0" dirty="0"/>
              <a:t> </a:t>
            </a:r>
            <a:r>
              <a:rPr lang="en-US" baseline="0" dirty="0" err="1"/>
              <a:t>khác</a:t>
            </a:r>
            <a:r>
              <a:rPr lang="en-US" baseline="0" dirty="0"/>
              <a:t> </a:t>
            </a:r>
            <a:r>
              <a:rPr lang="en-US" baseline="0" dirty="0" err="1"/>
              <a:t>nhau</a:t>
            </a:r>
            <a:r>
              <a:rPr lang="en-US" baseline="0" dirty="0"/>
              <a:t>, </a:t>
            </a:r>
            <a:r>
              <a:rPr lang="en-US" baseline="0" dirty="0" err="1"/>
              <a:t>có</a:t>
            </a:r>
            <a:r>
              <a:rPr lang="en-US" baseline="0" dirty="0"/>
              <a:t> </a:t>
            </a:r>
            <a:r>
              <a:rPr lang="en-US" baseline="0" dirty="0" err="1"/>
              <a:t>thể</a:t>
            </a:r>
            <a:r>
              <a:rPr lang="en-US" baseline="0" dirty="0"/>
              <a:t> </a:t>
            </a:r>
            <a:r>
              <a:rPr lang="en-US" baseline="0" dirty="0" err="1"/>
              <a:t>phát</a:t>
            </a:r>
            <a:r>
              <a:rPr lang="en-US" baseline="0" dirty="0"/>
              <a:t> </a:t>
            </a:r>
            <a:r>
              <a:rPr lang="en-US" baseline="0" dirty="0" err="1"/>
              <a:t>ra</a:t>
            </a:r>
            <a:r>
              <a:rPr lang="en-US" baseline="0" dirty="0"/>
              <a:t> </a:t>
            </a:r>
            <a:r>
              <a:rPr lang="en-US" baseline="0" dirty="0" err="1"/>
              <a:t>các</a:t>
            </a:r>
            <a:r>
              <a:rPr lang="en-US" baseline="0" dirty="0"/>
              <a:t> </a:t>
            </a:r>
            <a:r>
              <a:rPr lang="en-US" baseline="0" dirty="0" err="1"/>
              <a:t>âm</a:t>
            </a:r>
            <a:r>
              <a:rPr lang="en-US" baseline="0" dirty="0"/>
              <a:t> </a:t>
            </a:r>
            <a:r>
              <a:rPr lang="en-US" baseline="0" dirty="0" err="1"/>
              <a:t>có</a:t>
            </a:r>
            <a:r>
              <a:rPr lang="en-US" baseline="0" dirty="0"/>
              <a:t> </a:t>
            </a:r>
            <a:r>
              <a:rPr lang="en-US" baseline="0" dirty="0" err="1"/>
              <a:t>tần</a:t>
            </a:r>
            <a:r>
              <a:rPr lang="en-US" baseline="0" dirty="0"/>
              <a:t> </a:t>
            </a:r>
            <a:r>
              <a:rPr lang="en-US" baseline="0" dirty="0" err="1"/>
              <a:t>số</a:t>
            </a:r>
            <a:r>
              <a:rPr lang="en-US" baseline="0" dirty="0"/>
              <a:t> </a:t>
            </a:r>
            <a:r>
              <a:rPr lang="en-US" baseline="0" dirty="0" err="1"/>
              <a:t>bằng</a:t>
            </a:r>
            <a:r>
              <a:rPr lang="en-US" baseline="0" dirty="0"/>
              <a:t> </a:t>
            </a:r>
            <a:r>
              <a:rPr lang="en-US" baseline="0" dirty="0" err="1"/>
              <a:t>tần</a:t>
            </a:r>
            <a:r>
              <a:rPr lang="en-US" baseline="0" dirty="0"/>
              <a:t> </a:t>
            </a:r>
            <a:r>
              <a:rPr lang="en-US" baseline="0" dirty="0" err="1"/>
              <a:t>số</a:t>
            </a:r>
            <a:r>
              <a:rPr lang="en-US" baseline="0" dirty="0"/>
              <a:t> </a:t>
            </a:r>
            <a:r>
              <a:rPr lang="en-US" baseline="0" dirty="0" err="1"/>
              <a:t>của</a:t>
            </a:r>
            <a:r>
              <a:rPr lang="en-US" baseline="0" dirty="0"/>
              <a:t> </a:t>
            </a:r>
            <a:r>
              <a:rPr lang="en-US" baseline="0" dirty="0" err="1"/>
              <a:t>các</a:t>
            </a:r>
            <a:r>
              <a:rPr lang="en-US" baseline="0" dirty="0"/>
              <a:t> </a:t>
            </a:r>
            <a:r>
              <a:rPr lang="en-US" baseline="0" dirty="0" err="1"/>
              <a:t>nốt</a:t>
            </a:r>
            <a:r>
              <a:rPr lang="en-US" baseline="0" dirty="0"/>
              <a:t> </a:t>
            </a:r>
            <a:r>
              <a:rPr lang="en-US" baseline="0" dirty="0" err="1"/>
              <a:t>nhạc</a:t>
            </a:r>
            <a:r>
              <a:rPr lang="en-US" baseline="0" dirty="0"/>
              <a:t> </a:t>
            </a:r>
            <a:r>
              <a:rPr lang="en-US" baseline="0" dirty="0" err="1"/>
              <a:t>cơ</a:t>
            </a:r>
            <a:r>
              <a:rPr lang="en-US" baseline="0" dirty="0"/>
              <a:t> </a:t>
            </a:r>
            <a:r>
              <a:rPr lang="en-US" baseline="0" dirty="0" err="1"/>
              <a:t>bản</a:t>
            </a:r>
            <a:r>
              <a:rPr lang="en-US" baseline="0" dirty="0"/>
              <a:t>. </a:t>
            </a:r>
            <a:r>
              <a:rPr lang="en-US" baseline="0" dirty="0" err="1"/>
              <a:t>Khi</a:t>
            </a:r>
            <a:r>
              <a:rPr lang="en-US" baseline="0" dirty="0"/>
              <a:t> </a:t>
            </a:r>
            <a:r>
              <a:rPr lang="en-US" baseline="0" dirty="0" err="1"/>
              <a:t>đàn</a:t>
            </a:r>
            <a:r>
              <a:rPr lang="en-US" baseline="0" dirty="0"/>
              <a:t> </a:t>
            </a:r>
            <a:r>
              <a:rPr lang="en-US" baseline="0" dirty="0" err="1"/>
              <a:t>Klong</a:t>
            </a:r>
            <a:r>
              <a:rPr lang="en-US" baseline="0" dirty="0"/>
              <a:t> </a:t>
            </a:r>
            <a:r>
              <a:rPr lang="en-US" baseline="0" dirty="0" err="1"/>
              <a:t>Pút</a:t>
            </a:r>
            <a:r>
              <a:rPr lang="en-US" baseline="0" dirty="0"/>
              <a:t> </a:t>
            </a:r>
            <a:r>
              <a:rPr lang="en-US" baseline="0" dirty="0" err="1"/>
              <a:t>phát</a:t>
            </a:r>
            <a:r>
              <a:rPr lang="en-US" baseline="0" dirty="0"/>
              <a:t> </a:t>
            </a:r>
            <a:r>
              <a:rPr lang="en-US" baseline="0" dirty="0" err="1"/>
              <a:t>ra</a:t>
            </a:r>
            <a:r>
              <a:rPr lang="en-US" baseline="0" dirty="0"/>
              <a:t> </a:t>
            </a:r>
            <a:r>
              <a:rPr lang="en-US" baseline="0" dirty="0" err="1"/>
              <a:t>âm</a:t>
            </a:r>
            <a:r>
              <a:rPr lang="en-US" baseline="0" dirty="0"/>
              <a:t>, </a:t>
            </a:r>
            <a:r>
              <a:rPr lang="en-US" baseline="0" dirty="0" err="1"/>
              <a:t>âm</a:t>
            </a:r>
            <a:r>
              <a:rPr lang="en-US" baseline="0" dirty="0"/>
              <a:t> </a:t>
            </a:r>
            <a:r>
              <a:rPr lang="en-US" baseline="0" dirty="0" err="1"/>
              <a:t>này</a:t>
            </a:r>
            <a:r>
              <a:rPr lang="en-US" baseline="0" dirty="0"/>
              <a:t> </a:t>
            </a:r>
            <a:r>
              <a:rPr lang="en-US" baseline="0" dirty="0" err="1"/>
              <a:t>lan</a:t>
            </a:r>
            <a:r>
              <a:rPr lang="en-US" baseline="0" dirty="0"/>
              <a:t> </a:t>
            </a:r>
            <a:r>
              <a:rPr lang="en-US" baseline="0" dirty="0" err="1"/>
              <a:t>truyền</a:t>
            </a:r>
            <a:r>
              <a:rPr lang="en-US" baseline="0" dirty="0"/>
              <a:t> </a:t>
            </a:r>
            <a:r>
              <a:rPr lang="en-US" baseline="0" dirty="0" err="1"/>
              <a:t>trong</a:t>
            </a:r>
            <a:r>
              <a:rPr lang="en-US" baseline="0" dirty="0"/>
              <a:t> </a:t>
            </a:r>
            <a:r>
              <a:rPr lang="en-US" baseline="0" dirty="0" err="1"/>
              <a:t>không</a:t>
            </a:r>
            <a:r>
              <a:rPr lang="en-US" baseline="0" dirty="0"/>
              <a:t> </a:t>
            </a:r>
            <a:r>
              <a:rPr lang="en-US" baseline="0" dirty="0" err="1"/>
              <a:t>khí</a:t>
            </a:r>
            <a:r>
              <a:rPr lang="en-US" baseline="0" dirty="0"/>
              <a:t> </a:t>
            </a:r>
            <a:r>
              <a:rPr lang="en-US" baseline="0" dirty="0" err="1"/>
              <a:t>đến</a:t>
            </a:r>
            <a:r>
              <a:rPr lang="en-US" baseline="0" dirty="0"/>
              <a:t> tai </a:t>
            </a:r>
            <a:r>
              <a:rPr lang="en-US" baseline="0" dirty="0" err="1"/>
              <a:t>người</a:t>
            </a:r>
            <a:r>
              <a:rPr lang="en-US" baseline="0" dirty="0"/>
              <a:t> </a:t>
            </a:r>
            <a:r>
              <a:rPr lang="en-US" baseline="0" dirty="0" err="1"/>
              <a:t>nghe</a:t>
            </a:r>
            <a:r>
              <a:rPr lang="en-US" baseline="0" dirty="0"/>
              <a:t>. </a:t>
            </a:r>
            <a:r>
              <a:rPr lang="en-US" baseline="0" dirty="0" err="1"/>
              <a:t>Vậy</a:t>
            </a:r>
            <a:r>
              <a:rPr lang="en-US" baseline="0" dirty="0"/>
              <a:t> </a:t>
            </a:r>
            <a:r>
              <a:rPr lang="en-US" baseline="0" dirty="0" err="1"/>
              <a:t>âm</a:t>
            </a:r>
            <a:r>
              <a:rPr lang="en-US" baseline="0" dirty="0"/>
              <a:t> </a:t>
            </a:r>
            <a:r>
              <a:rPr lang="en-US" baseline="0" dirty="0" err="1"/>
              <a:t>này</a:t>
            </a:r>
            <a:r>
              <a:rPr lang="en-US" baseline="0" dirty="0"/>
              <a:t> </a:t>
            </a:r>
            <a:r>
              <a:rPr lang="en-US" baseline="0" dirty="0" err="1"/>
              <a:t>làn</a:t>
            </a:r>
            <a:r>
              <a:rPr lang="en-US" baseline="0" dirty="0"/>
              <a:t> </a:t>
            </a:r>
            <a:r>
              <a:rPr lang="en-US" baseline="0" dirty="0" err="1"/>
              <a:t>truyền</a:t>
            </a:r>
            <a:r>
              <a:rPr lang="en-US" baseline="0" dirty="0"/>
              <a:t> </a:t>
            </a:r>
            <a:r>
              <a:rPr lang="en-US" baseline="0" dirty="0" err="1"/>
              <a:t>trong</a:t>
            </a:r>
            <a:r>
              <a:rPr lang="en-US" baseline="0" dirty="0"/>
              <a:t> </a:t>
            </a:r>
            <a:r>
              <a:rPr lang="en-US" baseline="0" dirty="0" err="1"/>
              <a:t>không</a:t>
            </a:r>
            <a:r>
              <a:rPr lang="en-US" baseline="0" dirty="0"/>
              <a:t> </a:t>
            </a:r>
            <a:r>
              <a:rPr lang="en-US" baseline="0" dirty="0" err="1"/>
              <a:t>khí</a:t>
            </a:r>
            <a:r>
              <a:rPr lang="en-US" baseline="0" dirty="0"/>
              <a:t> </a:t>
            </a:r>
            <a:r>
              <a:rPr lang="en-US" baseline="0" dirty="0" err="1"/>
              <a:t>với</a:t>
            </a:r>
            <a:r>
              <a:rPr lang="en-US" baseline="0" dirty="0"/>
              <a:t> </a:t>
            </a:r>
            <a:r>
              <a:rPr lang="en-US" baseline="0" dirty="0" err="1"/>
              <a:t>tốc</a:t>
            </a:r>
            <a:r>
              <a:rPr lang="en-US" baseline="0" dirty="0"/>
              <a:t> </a:t>
            </a:r>
            <a:r>
              <a:rPr lang="en-US" baseline="0" dirty="0" err="1"/>
              <a:t>độ</a:t>
            </a:r>
            <a:r>
              <a:rPr lang="en-US" baseline="0" dirty="0"/>
              <a:t> </a:t>
            </a:r>
            <a:r>
              <a:rPr lang="en-US" baseline="0" dirty="0" err="1"/>
              <a:t>bao</a:t>
            </a:r>
            <a:r>
              <a:rPr lang="en-US" baseline="0" dirty="0"/>
              <a:t> </a:t>
            </a:r>
            <a:r>
              <a:rPr lang="en-US" baseline="0" dirty="0" err="1"/>
              <a:t>nhiêu</a:t>
            </a:r>
            <a:r>
              <a:rPr lang="en-US" baseline="0" dirty="0"/>
              <a:t> </a:t>
            </a:r>
            <a:r>
              <a:rPr lang="en-US" baseline="0" dirty="0" err="1"/>
              <a:t>và</a:t>
            </a:r>
            <a:r>
              <a:rPr lang="en-US" baseline="0" dirty="0"/>
              <a:t> </a:t>
            </a:r>
            <a:r>
              <a:rPr lang="en-US" baseline="0" dirty="0" err="1"/>
              <a:t>tốc</a:t>
            </a:r>
            <a:r>
              <a:rPr lang="en-US" baseline="0" dirty="0"/>
              <a:t> </a:t>
            </a:r>
            <a:r>
              <a:rPr lang="en-US" baseline="0" dirty="0" err="1"/>
              <a:t>độ</a:t>
            </a:r>
            <a:r>
              <a:rPr lang="en-US" baseline="0" dirty="0"/>
              <a:t> </a:t>
            </a:r>
            <a:r>
              <a:rPr lang="en-US" baseline="0" dirty="0" err="1"/>
              <a:t>truyền</a:t>
            </a:r>
            <a:r>
              <a:rPr lang="en-US" baseline="0" dirty="0"/>
              <a:t> </a:t>
            </a:r>
            <a:r>
              <a:rPr lang="en-US" baseline="0" dirty="0" err="1"/>
              <a:t>âm</a:t>
            </a:r>
            <a:r>
              <a:rPr lang="en-US" baseline="0" dirty="0"/>
              <a:t> </a:t>
            </a:r>
            <a:r>
              <a:rPr lang="en-US" baseline="0" dirty="0" err="1"/>
              <a:t>trong</a:t>
            </a:r>
            <a:r>
              <a:rPr lang="en-US" baseline="0" dirty="0"/>
              <a:t> </a:t>
            </a:r>
            <a:r>
              <a:rPr lang="en-US" baseline="0" dirty="0" err="1"/>
              <a:t>không</a:t>
            </a:r>
            <a:r>
              <a:rPr lang="en-US" baseline="0" dirty="0"/>
              <a:t> </a:t>
            </a:r>
            <a:r>
              <a:rPr lang="en-US" baseline="0" dirty="0" err="1"/>
              <a:t>khí</a:t>
            </a:r>
            <a:r>
              <a:rPr lang="en-US" baseline="0" dirty="0"/>
              <a:t> </a:t>
            </a:r>
            <a:r>
              <a:rPr lang="en-US" baseline="0" dirty="0" err="1"/>
              <a:t>được</a:t>
            </a:r>
            <a:r>
              <a:rPr lang="en-US" baseline="0" dirty="0"/>
              <a:t> </a:t>
            </a:r>
            <a:r>
              <a:rPr lang="en-US" baseline="0" dirty="0" err="1"/>
              <a:t>xác</a:t>
            </a:r>
            <a:r>
              <a:rPr lang="en-US" baseline="0" dirty="0"/>
              <a:t> </a:t>
            </a:r>
            <a:r>
              <a:rPr lang="en-US" baseline="0" dirty="0" err="1"/>
              <a:t>định</a:t>
            </a:r>
            <a:r>
              <a:rPr lang="en-US" baseline="0" dirty="0"/>
              <a:t> </a:t>
            </a:r>
            <a:r>
              <a:rPr lang="en-US" baseline="0" dirty="0" err="1"/>
              <a:t>bằng</a:t>
            </a:r>
            <a:r>
              <a:rPr lang="en-US" baseline="0" dirty="0"/>
              <a:t> </a:t>
            </a:r>
            <a:r>
              <a:rPr lang="en-US" baseline="0" dirty="0" err="1"/>
              <a:t>cách</a:t>
            </a:r>
            <a:r>
              <a:rPr lang="en-US" baseline="0" dirty="0"/>
              <a:t> </a:t>
            </a:r>
            <a:r>
              <a:rPr lang="en-US" baseline="0" dirty="0" err="1"/>
              <a:t>nào</a:t>
            </a:r>
            <a:r>
              <a:rPr lang="en-US" baseline="0" dirty="0"/>
              <a:t>? </a:t>
            </a:r>
            <a:r>
              <a:rPr lang="en-US" baseline="0" dirty="0" err="1"/>
              <a:t>Thì</a:t>
            </a:r>
            <a:r>
              <a:rPr lang="en-US" baseline="0" dirty="0"/>
              <a:t> ta </a:t>
            </a:r>
            <a:r>
              <a:rPr lang="en-US" baseline="0" dirty="0" err="1"/>
              <a:t>đi</a:t>
            </a:r>
            <a:r>
              <a:rPr lang="en-US" baseline="0" dirty="0"/>
              <a:t> </a:t>
            </a:r>
            <a:r>
              <a:rPr lang="en-US" baseline="0" dirty="0" err="1"/>
              <a:t>vào</a:t>
            </a:r>
            <a:r>
              <a:rPr lang="en-US" baseline="0" dirty="0"/>
              <a:t> </a:t>
            </a:r>
            <a:r>
              <a:rPr lang="en-US" baseline="0" dirty="0" err="1"/>
              <a:t>bài</a:t>
            </a:r>
            <a:r>
              <a:rPr lang="en-US" baseline="0" dirty="0"/>
              <a:t> </a:t>
            </a:r>
            <a:r>
              <a:rPr lang="en-US" baseline="0" dirty="0" err="1"/>
              <a:t>mới</a:t>
            </a:r>
            <a:r>
              <a:rPr lang="en-US" baseline="0" dirty="0"/>
              <a:t> BÀI 15: THỰC HÀNH ĐO TỐC ĐỘ TRUYỀN ÂM TRONG KHÔNG KHÍ</a:t>
            </a:r>
            <a:endParaRPr lang="en-US" dirty="0"/>
          </a:p>
        </p:txBody>
      </p:sp>
      <p:sp>
        <p:nvSpPr>
          <p:cNvPr id="4" name="Slide Number Placeholder 3"/>
          <p:cNvSpPr>
            <a:spLocks noGrp="1"/>
          </p:cNvSpPr>
          <p:nvPr>
            <p:ph type="sldNum" sz="quarter" idx="10"/>
          </p:nvPr>
        </p:nvSpPr>
        <p:spPr/>
        <p:txBody>
          <a:bodyPr/>
          <a:lstStyle/>
          <a:p>
            <a:fld id="{D5D41517-BEB3-489E-8A94-1EE361174C40}" type="slidenum">
              <a:rPr lang="en-US" smtClean="0"/>
              <a:t>2</a:t>
            </a:fld>
            <a:endParaRPr lang="en-US"/>
          </a:p>
        </p:txBody>
      </p:sp>
    </p:spTree>
    <p:extLst>
      <p:ext uri="{BB962C8B-B14F-4D97-AF65-F5344CB8AC3E}">
        <p14:creationId xmlns:p14="http://schemas.microsoft.com/office/powerpoint/2010/main" val="1218262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D41517-BEB3-489E-8A94-1EE361174C40}" type="slidenum">
              <a:rPr lang="en-US" smtClean="0"/>
              <a:t>8</a:t>
            </a:fld>
            <a:endParaRPr lang="en-US"/>
          </a:p>
        </p:txBody>
      </p:sp>
    </p:spTree>
    <p:extLst>
      <p:ext uri="{BB962C8B-B14F-4D97-AF65-F5344CB8AC3E}">
        <p14:creationId xmlns:p14="http://schemas.microsoft.com/office/powerpoint/2010/main" val="1101012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D41517-BEB3-489E-8A94-1EE361174C40}" type="slidenum">
              <a:rPr lang="en-US" smtClean="0"/>
              <a:t>10</a:t>
            </a:fld>
            <a:endParaRPr lang="en-US"/>
          </a:p>
        </p:txBody>
      </p:sp>
    </p:spTree>
    <p:extLst>
      <p:ext uri="{BB962C8B-B14F-4D97-AF65-F5344CB8AC3E}">
        <p14:creationId xmlns:p14="http://schemas.microsoft.com/office/powerpoint/2010/main" val="173898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D41517-BEB3-489E-8A94-1EE361174C40}" type="slidenum">
              <a:rPr lang="en-US" smtClean="0"/>
              <a:t>11</a:t>
            </a:fld>
            <a:endParaRPr lang="en-US"/>
          </a:p>
        </p:txBody>
      </p:sp>
    </p:spTree>
    <p:extLst>
      <p:ext uri="{BB962C8B-B14F-4D97-AF65-F5344CB8AC3E}">
        <p14:creationId xmlns:p14="http://schemas.microsoft.com/office/powerpoint/2010/main" val="1728182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D41517-BEB3-489E-8A94-1EE361174C40}" type="slidenum">
              <a:rPr lang="en-US" smtClean="0"/>
              <a:t>12</a:t>
            </a:fld>
            <a:endParaRPr lang="en-US"/>
          </a:p>
        </p:txBody>
      </p:sp>
    </p:spTree>
    <p:extLst>
      <p:ext uri="{BB962C8B-B14F-4D97-AF65-F5344CB8AC3E}">
        <p14:creationId xmlns:p14="http://schemas.microsoft.com/office/powerpoint/2010/main" val="1758703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D41517-BEB3-489E-8A94-1EE361174C40}" type="slidenum">
              <a:rPr lang="en-US" smtClean="0"/>
              <a:t>18</a:t>
            </a:fld>
            <a:endParaRPr lang="en-US"/>
          </a:p>
        </p:txBody>
      </p:sp>
    </p:spTree>
    <p:extLst>
      <p:ext uri="{BB962C8B-B14F-4D97-AF65-F5344CB8AC3E}">
        <p14:creationId xmlns:p14="http://schemas.microsoft.com/office/powerpoint/2010/main" val="3235487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D41517-BEB3-489E-8A94-1EE361174C40}" type="slidenum">
              <a:rPr lang="en-US" smtClean="0"/>
              <a:t>21</a:t>
            </a:fld>
            <a:endParaRPr lang="en-US"/>
          </a:p>
        </p:txBody>
      </p:sp>
    </p:spTree>
    <p:extLst>
      <p:ext uri="{BB962C8B-B14F-4D97-AF65-F5344CB8AC3E}">
        <p14:creationId xmlns:p14="http://schemas.microsoft.com/office/powerpoint/2010/main" val="3194236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18" Type="http://schemas.openxmlformats.org/officeDocument/2006/relationships/image" Target="../media/image15.svg"/><Relationship Id="rId3" Type="http://schemas.openxmlformats.org/officeDocument/2006/relationships/slideLayout" Target="../slideLayouts/slideLayout7.xml"/><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3.svg"/><Relationship Id="rId20" Type="http://schemas.openxmlformats.org/officeDocument/2006/relationships/image" Target="../media/image17.svg"/><Relationship Id="rId1" Type="http://schemas.microsoft.com/office/2007/relationships/media" Target="../media/media1.mp3"/><Relationship Id="rId6" Type="http://schemas.openxmlformats.org/officeDocument/2006/relationships/image" Target="../media/image3.sv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svg"/><Relationship Id="rId19" Type="http://schemas.openxmlformats.org/officeDocument/2006/relationships/image" Target="../media/image16.png"/><Relationship Id="rId4" Type="http://schemas.openxmlformats.org/officeDocument/2006/relationships/image" Target="../media/image1.jpeg"/><Relationship Id="rId9" Type="http://schemas.openxmlformats.org/officeDocument/2006/relationships/image" Target="../media/image6.png"/><Relationship Id="rId14" Type="http://schemas.openxmlformats.org/officeDocument/2006/relationships/image" Target="../media/image11.sv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jpeg"/><Relationship Id="rId7" Type="http://schemas.openxmlformats.org/officeDocument/2006/relationships/image" Target="../media/image48.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5.svg"/><Relationship Id="rId10" Type="http://schemas.openxmlformats.org/officeDocument/2006/relationships/image" Target="../media/image52.png"/><Relationship Id="rId4" Type="http://schemas.openxmlformats.org/officeDocument/2006/relationships/image" Target="../media/image44.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jpeg"/><Relationship Id="rId7" Type="http://schemas.openxmlformats.org/officeDocument/2006/relationships/image" Target="../media/image48.svg"/><Relationship Id="rId12"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4.png"/><Relationship Id="rId5" Type="http://schemas.openxmlformats.org/officeDocument/2006/relationships/image" Target="../media/image45.svg"/><Relationship Id="rId10" Type="http://schemas.openxmlformats.org/officeDocument/2006/relationships/image" Target="../media/image53.wmf"/><Relationship Id="rId4" Type="http://schemas.openxmlformats.org/officeDocument/2006/relationships/image" Target="../media/image44.png"/><Relationship Id="rId9"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jpeg"/><Relationship Id="rId7" Type="http://schemas.openxmlformats.org/officeDocument/2006/relationships/image" Target="../media/image48.svg"/><Relationship Id="rId12" Type="http://schemas.openxmlformats.org/officeDocument/2006/relationships/image" Target="../media/image55.w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oleObject" Target="../embeddings/oleObject2.bin"/><Relationship Id="rId5" Type="http://schemas.openxmlformats.org/officeDocument/2006/relationships/image" Target="../media/image45.svg"/><Relationship Id="rId10" Type="http://schemas.microsoft.com/office/2007/relationships/hdphoto" Target="../media/hdphoto2.wdp"/><Relationship Id="rId4" Type="http://schemas.openxmlformats.org/officeDocument/2006/relationships/image" Target="../media/image44.png"/><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 Id="rId9" Type="http://schemas.openxmlformats.org/officeDocument/2006/relationships/image" Target="../media/image50.sv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46.png"/><Relationship Id="rId7" Type="http://schemas.openxmlformats.org/officeDocument/2006/relationships/image" Target="../media/image17.svg"/><Relationship Id="rId12" Type="http://schemas.openxmlformats.org/officeDocument/2006/relationships/image" Target="../media/image6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59.svg"/><Relationship Id="rId5" Type="http://schemas.openxmlformats.org/officeDocument/2006/relationships/image" Target="../media/image15.svg"/><Relationship Id="rId10" Type="http://schemas.openxmlformats.org/officeDocument/2006/relationships/image" Target="../media/image58.png"/><Relationship Id="rId4" Type="http://schemas.openxmlformats.org/officeDocument/2006/relationships/image" Target="../media/image14.png"/><Relationship Id="rId9" Type="http://schemas.openxmlformats.org/officeDocument/2006/relationships/image" Target="../media/image57.sv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46.png"/><Relationship Id="rId7" Type="http://schemas.openxmlformats.org/officeDocument/2006/relationships/image" Target="../media/image17.svg"/><Relationship Id="rId12" Type="http://schemas.openxmlformats.org/officeDocument/2006/relationships/image" Target="../media/image6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59.svg"/><Relationship Id="rId5" Type="http://schemas.openxmlformats.org/officeDocument/2006/relationships/image" Target="../media/image15.svg"/><Relationship Id="rId10" Type="http://schemas.openxmlformats.org/officeDocument/2006/relationships/image" Target="../media/image58.png"/><Relationship Id="rId4" Type="http://schemas.openxmlformats.org/officeDocument/2006/relationships/image" Target="../media/image14.png"/><Relationship Id="rId9" Type="http://schemas.openxmlformats.org/officeDocument/2006/relationships/image" Target="../media/image57.sv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46.png"/><Relationship Id="rId7" Type="http://schemas.openxmlformats.org/officeDocument/2006/relationships/image" Target="../media/image17.svg"/><Relationship Id="rId12" Type="http://schemas.openxmlformats.org/officeDocument/2006/relationships/image" Target="../media/image6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59.svg"/><Relationship Id="rId5" Type="http://schemas.openxmlformats.org/officeDocument/2006/relationships/image" Target="../media/image15.svg"/><Relationship Id="rId15" Type="http://schemas.openxmlformats.org/officeDocument/2006/relationships/image" Target="../media/image62.wmf"/><Relationship Id="rId10" Type="http://schemas.openxmlformats.org/officeDocument/2006/relationships/image" Target="../media/image58.png"/><Relationship Id="rId4" Type="http://schemas.openxmlformats.org/officeDocument/2006/relationships/image" Target="../media/image14.png"/><Relationship Id="rId9" Type="http://schemas.openxmlformats.org/officeDocument/2006/relationships/image" Target="../media/image57.svg"/><Relationship Id="rId14"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63.png"/><Relationship Id="rId4" Type="http://schemas.openxmlformats.org/officeDocument/2006/relationships/image" Target="../media/image45.svg"/><Relationship Id="rId9" Type="http://schemas.openxmlformats.org/officeDocument/2006/relationships/image" Target="../media/image50.sv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jpeg"/><Relationship Id="rId7" Type="http://schemas.openxmlformats.org/officeDocument/2006/relationships/image" Target="../media/image48.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5.sv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6.png"/><Relationship Id="rId7" Type="http://schemas.openxmlformats.org/officeDocument/2006/relationships/image" Target="../media/image6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6.png"/><Relationship Id="rId3" Type="http://schemas.openxmlformats.org/officeDocument/2006/relationships/image" Target="../media/image1.jpeg"/><Relationship Id="rId7" Type="http://schemas.openxmlformats.org/officeDocument/2006/relationships/image" Target="../media/image8.png"/><Relationship Id="rId12" Type="http://schemas.openxmlformats.org/officeDocument/2006/relationships/image" Target="../media/image1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4.png"/><Relationship Id="rId5" Type="http://schemas.openxmlformats.org/officeDocument/2006/relationships/image" Target="../media/image6.png"/><Relationship Id="rId15" Type="http://schemas.openxmlformats.org/officeDocument/2006/relationships/image" Target="../media/image20.png"/><Relationship Id="rId10" Type="http://schemas.openxmlformats.org/officeDocument/2006/relationships/image" Target="../media/image13.svg"/><Relationship Id="rId4" Type="http://schemas.openxmlformats.org/officeDocument/2006/relationships/image" Target="../media/image19.png"/><Relationship Id="rId9" Type="http://schemas.openxmlformats.org/officeDocument/2006/relationships/image" Target="../media/image12.png"/><Relationship Id="rId14" Type="http://schemas.openxmlformats.org/officeDocument/2006/relationships/image" Target="../media/image17.sv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 Id="rId9" Type="http://schemas.openxmlformats.org/officeDocument/2006/relationships/image" Target="../media/image50.sv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jpeg"/><Relationship Id="rId7" Type="http://schemas.openxmlformats.org/officeDocument/2006/relationships/image" Target="../media/image48.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72.png"/><Relationship Id="rId5" Type="http://schemas.openxmlformats.org/officeDocument/2006/relationships/image" Target="../media/image45.svg"/><Relationship Id="rId10" Type="http://schemas.openxmlformats.org/officeDocument/2006/relationships/image" Target="../media/image71.wmf"/><Relationship Id="rId4" Type="http://schemas.openxmlformats.org/officeDocument/2006/relationships/image" Target="../media/image44.png"/><Relationship Id="rId9"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 Id="rId9" Type="http://schemas.openxmlformats.org/officeDocument/2006/relationships/image" Target="../media/image50.svg"/></Relationships>
</file>

<file path=ppt/slides/_rels/slide2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6.png"/><Relationship Id="rId7" Type="http://schemas.openxmlformats.org/officeDocument/2006/relationships/image" Target="../media/image14.png"/><Relationship Id="rId12" Type="http://schemas.openxmlformats.org/officeDocument/2006/relationships/image" Target="../media/image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png"/><Relationship Id="rId5" Type="http://schemas.openxmlformats.org/officeDocument/2006/relationships/image" Target="../media/image8.png"/><Relationship Id="rId10" Type="http://schemas.openxmlformats.org/officeDocument/2006/relationships/image" Target="../media/image17.svg"/><Relationship Id="rId4" Type="http://schemas.openxmlformats.org/officeDocument/2006/relationships/image" Target="../media/image7.svg"/><Relationship Id="rId9"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75.png"/><Relationship Id="rId3" Type="http://schemas.openxmlformats.org/officeDocument/2006/relationships/image" Target="../media/image73.png"/><Relationship Id="rId7" Type="http://schemas.openxmlformats.org/officeDocument/2006/relationships/image" Target="../media/image8.png"/><Relationship Id="rId12" Type="http://schemas.openxmlformats.org/officeDocument/2006/relationships/image" Target="../media/image17.svg"/><Relationship Id="rId2" Type="http://schemas.openxmlformats.org/officeDocument/2006/relationships/image" Target="../media/image1.jpeg"/><Relationship Id="rId16" Type="http://schemas.openxmlformats.org/officeDocument/2006/relationships/image" Target="../media/image3.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6.png"/><Relationship Id="rId5" Type="http://schemas.openxmlformats.org/officeDocument/2006/relationships/image" Target="../media/image6.png"/><Relationship Id="rId15" Type="http://schemas.openxmlformats.org/officeDocument/2006/relationships/image" Target="../media/image2.png"/><Relationship Id="rId10" Type="http://schemas.openxmlformats.org/officeDocument/2006/relationships/image" Target="../media/image15.svg"/><Relationship Id="rId4" Type="http://schemas.openxmlformats.org/officeDocument/2006/relationships/image" Target="../media/image74.svg"/><Relationship Id="rId9" Type="http://schemas.openxmlformats.org/officeDocument/2006/relationships/image" Target="../media/image14.png"/><Relationship Id="rId14" Type="http://schemas.openxmlformats.org/officeDocument/2006/relationships/image" Target="../media/image76.sv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 Id="rId9" Type="http://schemas.openxmlformats.org/officeDocument/2006/relationships/image" Target="../media/image36.svg"/></Relationships>
</file>

<file path=ppt/slides/_rels/slide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 Id="rId9" Type="http://schemas.openxmlformats.org/officeDocument/2006/relationships/image" Target="../media/image50.svg"/></Relationships>
</file>

<file path=ppt/slides/_rels/slide7.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4.png"/><Relationship Id="rId7" Type="http://schemas.openxmlformats.org/officeDocument/2006/relationships/image" Target="../media/image4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5.sv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jpeg"/><Relationship Id="rId7" Type="http://schemas.openxmlformats.org/officeDocument/2006/relationships/image" Target="../media/image48.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5.svg"/><Relationship Id="rId10" Type="http://schemas.openxmlformats.org/officeDocument/2006/relationships/image" Target="../media/image52.png"/><Relationship Id="rId4" Type="http://schemas.openxmlformats.org/officeDocument/2006/relationships/image" Target="../media/image44.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 Id="rId9" Type="http://schemas.openxmlformats.org/officeDocument/2006/relationships/image" Target="../media/image5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77" b="-9277"/>
            </a:stretch>
          </a:blipFill>
        </p:spPr>
        <p:txBody>
          <a:bodyPr/>
          <a:lstStyle/>
          <a:p>
            <a:endParaRPr lang="en-US"/>
          </a:p>
        </p:txBody>
      </p:sp>
      <p:sp>
        <p:nvSpPr>
          <p:cNvPr id="3" name="Freeform 3" descr="n185 Fb Thu Huong Pham"/>
          <p:cNvSpPr/>
          <p:nvPr/>
        </p:nvSpPr>
        <p:spPr>
          <a:xfrm rot="2342060">
            <a:off x="2183055" y="125637"/>
            <a:ext cx="13983904" cy="10966466"/>
          </a:xfrm>
          <a:custGeom>
            <a:avLst/>
            <a:gdLst/>
            <a:ahLst/>
            <a:cxnLst/>
            <a:rect l="l" t="t" r="r" b="b"/>
            <a:pathLst>
              <a:path w="7325040" h="6299535">
                <a:moveTo>
                  <a:pt x="0" y="0"/>
                </a:moveTo>
                <a:lnTo>
                  <a:pt x="7325040" y="0"/>
                </a:lnTo>
                <a:lnTo>
                  <a:pt x="7325040" y="6299534"/>
                </a:lnTo>
                <a:lnTo>
                  <a:pt x="0" y="62995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descr="n185 Fb Thu Huong Pham"/>
          <p:cNvSpPr txBox="1"/>
          <p:nvPr/>
        </p:nvSpPr>
        <p:spPr>
          <a:xfrm>
            <a:off x="1930770" y="4209564"/>
            <a:ext cx="14249400" cy="2839880"/>
          </a:xfrm>
          <a:prstGeom prst="rect">
            <a:avLst/>
          </a:prstGeom>
        </p:spPr>
        <p:txBody>
          <a:bodyPr wrap="square" lIns="0" tIns="0" rIns="0" bIns="0" rtlCol="0" anchor="t">
            <a:spAutoFit/>
          </a:bodyPr>
          <a:lstStyle/>
          <a:p>
            <a:pPr algn="ctr">
              <a:lnSpc>
                <a:spcPct val="150000"/>
              </a:lnSpc>
            </a:pPr>
            <a:r>
              <a:rPr lang="en-US" sz="6600" b="1" dirty="0">
                <a:solidFill>
                  <a:srgbClr val="FF0000"/>
                </a:solidFill>
                <a:latin typeface="Tahoma" panose="020B0604030504040204" pitchFamily="34" charset="0"/>
                <a:ea typeface="Tahoma" panose="020B0604030504040204" pitchFamily="34" charset="0"/>
                <a:cs typeface="Tahoma" panose="020B0604030504040204" pitchFamily="34" charset="0"/>
              </a:rPr>
              <a:t>CHÀO MỪNG QUÝ THẦY CÔ VÀ CÁC EM ĐÃ THAM DỰ TIẾT HỌC</a:t>
            </a:r>
          </a:p>
        </p:txBody>
      </p:sp>
      <p:sp>
        <p:nvSpPr>
          <p:cNvPr id="5" name="Freeform 5" descr="n185 Fb Thu Huong Pham"/>
          <p:cNvSpPr/>
          <p:nvPr/>
        </p:nvSpPr>
        <p:spPr>
          <a:xfrm rot="1097523">
            <a:off x="10030240" y="1250510"/>
            <a:ext cx="1885747" cy="1296022"/>
          </a:xfrm>
          <a:custGeom>
            <a:avLst/>
            <a:gdLst/>
            <a:ahLst/>
            <a:cxnLst/>
            <a:rect l="l" t="t" r="r" b="b"/>
            <a:pathLst>
              <a:path w="1885747" h="1296022">
                <a:moveTo>
                  <a:pt x="0" y="0"/>
                </a:moveTo>
                <a:lnTo>
                  <a:pt x="1885746" y="0"/>
                </a:lnTo>
                <a:lnTo>
                  <a:pt x="1885746" y="1296022"/>
                </a:lnTo>
                <a:lnTo>
                  <a:pt x="0" y="12960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descr="n185 Fb Thu Huong Pham"/>
          <p:cNvSpPr/>
          <p:nvPr/>
        </p:nvSpPr>
        <p:spPr>
          <a:xfrm rot="-4107262">
            <a:off x="-865704" y="-473050"/>
            <a:ext cx="3387936" cy="2297637"/>
          </a:xfrm>
          <a:custGeom>
            <a:avLst/>
            <a:gdLst/>
            <a:ahLst/>
            <a:cxnLst/>
            <a:rect l="l" t="t" r="r" b="b"/>
            <a:pathLst>
              <a:path w="3387936" h="2297637">
                <a:moveTo>
                  <a:pt x="0" y="0"/>
                </a:moveTo>
                <a:lnTo>
                  <a:pt x="3387936" y="0"/>
                </a:lnTo>
                <a:lnTo>
                  <a:pt x="3387936" y="2297637"/>
                </a:lnTo>
                <a:lnTo>
                  <a:pt x="0" y="22976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descr="n185 Fb Thu Huong Pham"/>
          <p:cNvSpPr/>
          <p:nvPr/>
        </p:nvSpPr>
        <p:spPr>
          <a:xfrm rot="6829267">
            <a:off x="15774367" y="8189225"/>
            <a:ext cx="3715300" cy="2519649"/>
          </a:xfrm>
          <a:custGeom>
            <a:avLst/>
            <a:gdLst/>
            <a:ahLst/>
            <a:cxnLst/>
            <a:rect l="l" t="t" r="r" b="b"/>
            <a:pathLst>
              <a:path w="3715300" h="2519649">
                <a:moveTo>
                  <a:pt x="0" y="0"/>
                </a:moveTo>
                <a:lnTo>
                  <a:pt x="3715301" y="0"/>
                </a:lnTo>
                <a:lnTo>
                  <a:pt x="3715301" y="2519649"/>
                </a:lnTo>
                <a:lnTo>
                  <a:pt x="0" y="25196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descr="n185 Fb Thu Huong Pham"/>
          <p:cNvSpPr/>
          <p:nvPr/>
        </p:nvSpPr>
        <p:spPr>
          <a:xfrm rot="1570253">
            <a:off x="1968707" y="593381"/>
            <a:ext cx="2195245" cy="2279892"/>
          </a:xfrm>
          <a:custGeom>
            <a:avLst/>
            <a:gdLst/>
            <a:ahLst/>
            <a:cxnLst/>
            <a:rect l="l" t="t" r="r" b="b"/>
            <a:pathLst>
              <a:path w="2195245" h="2279892">
                <a:moveTo>
                  <a:pt x="0" y="0"/>
                </a:moveTo>
                <a:lnTo>
                  <a:pt x="2195245" y="0"/>
                </a:lnTo>
                <a:lnTo>
                  <a:pt x="2195245" y="2279892"/>
                </a:lnTo>
                <a:lnTo>
                  <a:pt x="0" y="22798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descr="n185 Fb Thu Huong Pham"/>
          <p:cNvSpPr/>
          <p:nvPr/>
        </p:nvSpPr>
        <p:spPr>
          <a:xfrm rot="280170">
            <a:off x="13386560" y="7596796"/>
            <a:ext cx="1664513" cy="2142851"/>
          </a:xfrm>
          <a:custGeom>
            <a:avLst/>
            <a:gdLst/>
            <a:ahLst/>
            <a:cxnLst/>
            <a:rect l="l" t="t" r="r" b="b"/>
            <a:pathLst>
              <a:path w="1664513" h="2142851">
                <a:moveTo>
                  <a:pt x="0" y="0"/>
                </a:moveTo>
                <a:lnTo>
                  <a:pt x="1664513" y="0"/>
                </a:lnTo>
                <a:lnTo>
                  <a:pt x="1664513" y="2142851"/>
                </a:lnTo>
                <a:lnTo>
                  <a:pt x="0" y="214285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descr="n185 Fb Thu Huong Pham"/>
          <p:cNvSpPr/>
          <p:nvPr/>
        </p:nvSpPr>
        <p:spPr>
          <a:xfrm rot="-1391118">
            <a:off x="14634691" y="-2104991"/>
            <a:ext cx="3665666" cy="3796829"/>
          </a:xfrm>
          <a:custGeom>
            <a:avLst/>
            <a:gdLst/>
            <a:ahLst/>
            <a:cxnLst/>
            <a:rect l="l" t="t" r="r" b="b"/>
            <a:pathLst>
              <a:path w="3665666" h="3796829">
                <a:moveTo>
                  <a:pt x="0" y="0"/>
                </a:moveTo>
                <a:lnTo>
                  <a:pt x="3665665" y="0"/>
                </a:lnTo>
                <a:lnTo>
                  <a:pt x="3665665" y="3796829"/>
                </a:lnTo>
                <a:lnTo>
                  <a:pt x="0" y="37968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1" name="Freeform 11" descr="n185 Fb Thu Huong Pham"/>
          <p:cNvSpPr/>
          <p:nvPr/>
        </p:nvSpPr>
        <p:spPr>
          <a:xfrm rot="-6979330">
            <a:off x="-712187" y="8552632"/>
            <a:ext cx="3453702" cy="1902676"/>
          </a:xfrm>
          <a:custGeom>
            <a:avLst/>
            <a:gdLst/>
            <a:ahLst/>
            <a:cxnLst/>
            <a:rect l="l" t="t" r="r" b="b"/>
            <a:pathLst>
              <a:path w="3453702" h="1902676">
                <a:moveTo>
                  <a:pt x="0" y="0"/>
                </a:moveTo>
                <a:lnTo>
                  <a:pt x="3453703" y="0"/>
                </a:lnTo>
                <a:lnTo>
                  <a:pt x="3453703" y="1902676"/>
                </a:lnTo>
                <a:lnTo>
                  <a:pt x="0" y="190267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pic>
        <p:nvPicPr>
          <p:cNvPr id="13" name="tieng-vo-tay-chao-mung-chuc-mung-www_tiengdong_com" descr="n185 Fb Thu Huong Ph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8839200" y="48387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1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5080" y="-776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p:spPr>
        <p:txBody>
          <a:bodyPr/>
          <a:lstStyle/>
          <a:p>
            <a:endParaRPr lang="en-US"/>
          </a:p>
        </p:txBody>
      </p:sp>
      <p:sp>
        <p:nvSpPr>
          <p:cNvPr id="5" name="TextBox 5" descr="n185 Fb Thu Huong Pham"/>
          <p:cNvSpPr txBox="1"/>
          <p:nvPr/>
        </p:nvSpPr>
        <p:spPr>
          <a:xfrm>
            <a:off x="5886809" y="741643"/>
            <a:ext cx="12046031" cy="846386"/>
          </a:xfrm>
          <a:prstGeom prst="rect">
            <a:avLst/>
          </a:prstGeom>
        </p:spPr>
        <p:txBody>
          <a:bodyPr wrap="square" lIns="0" tIns="0" rIns="0" bIns="0" rtlCol="0" anchor="t">
            <a:spAutoFit/>
          </a:bodyPr>
          <a:lstStyle/>
          <a:p>
            <a:pPr>
              <a:lnSpc>
                <a:spcPts val="6600"/>
              </a:lnSpc>
            </a:pPr>
            <a:r>
              <a:rPr lang="en-US" sz="4800" b="1" dirty="0">
                <a:solidFill>
                  <a:srgbClr val="00B0F0"/>
                </a:solidFill>
                <a:latin typeface="Tahoma" panose="020B0604030504040204" pitchFamily="34" charset="0"/>
                <a:ea typeface="Tahoma" panose="020B0604030504040204" pitchFamily="34" charset="0"/>
                <a:cs typeface="Tahoma" panose="020B0604030504040204" pitchFamily="34" charset="0"/>
              </a:rPr>
              <a:t>2. THIẾT KẾ PHƯƠNG ÁN THÍ NGHIỆM</a:t>
            </a:r>
          </a:p>
        </p:txBody>
      </p:sp>
      <p:sp>
        <p:nvSpPr>
          <p:cNvPr id="7" name="Freeform 7" descr="n185 Fb Thu Huong Pham"/>
          <p:cNvSpPr/>
          <p:nvPr/>
        </p:nvSpPr>
        <p:spPr>
          <a:xfrm flipH="1">
            <a:off x="4605806" y="46602"/>
            <a:ext cx="3090394" cy="701243"/>
          </a:xfrm>
          <a:custGeom>
            <a:avLst/>
            <a:gdLst/>
            <a:ahLst/>
            <a:cxnLst/>
            <a:rect l="l" t="t" r="r" b="b"/>
            <a:pathLst>
              <a:path w="4947445" h="1942997">
                <a:moveTo>
                  <a:pt x="4947445" y="0"/>
                </a:moveTo>
                <a:lnTo>
                  <a:pt x="0" y="0"/>
                </a:lnTo>
                <a:lnTo>
                  <a:pt x="0" y="1942997"/>
                </a:lnTo>
                <a:lnTo>
                  <a:pt x="4947445" y="1942997"/>
                </a:lnTo>
                <a:lnTo>
                  <a:pt x="494744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descr="n185 Fb Thu Huong Pham"/>
          <p:cNvSpPr/>
          <p:nvPr/>
        </p:nvSpPr>
        <p:spPr>
          <a:xfrm>
            <a:off x="16317418" y="8774269"/>
            <a:ext cx="1617194" cy="1443775"/>
          </a:xfrm>
          <a:custGeom>
            <a:avLst/>
            <a:gdLst/>
            <a:ahLst/>
            <a:cxnLst/>
            <a:rect l="l" t="t" r="r" b="b"/>
            <a:pathLst>
              <a:path w="3083294" h="3083294">
                <a:moveTo>
                  <a:pt x="0" y="0"/>
                </a:moveTo>
                <a:lnTo>
                  <a:pt x="3083294" y="0"/>
                </a:lnTo>
                <a:lnTo>
                  <a:pt x="3083294" y="3083294"/>
                </a:lnTo>
                <a:lnTo>
                  <a:pt x="0" y="30832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3" name="Group 12" descr="n185 Fb Thu Huong Pham"/>
          <p:cNvGrpSpPr/>
          <p:nvPr/>
        </p:nvGrpSpPr>
        <p:grpSpPr>
          <a:xfrm>
            <a:off x="-6834" y="-89962"/>
            <a:ext cx="5815069" cy="9789456"/>
            <a:chOff x="0" y="46602"/>
            <a:chExt cx="5815069" cy="9789456"/>
          </a:xfrm>
        </p:grpSpPr>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rightnessContrast bright="26000"/>
                      </a14:imgEffect>
                    </a14:imgLayer>
                  </a14:imgProps>
                </a:ext>
              </a:extLst>
            </a:blip>
            <a:stretch>
              <a:fillRect/>
            </a:stretch>
          </p:blipFill>
          <p:spPr>
            <a:xfrm>
              <a:off x="0" y="46602"/>
              <a:ext cx="5159242" cy="8525897"/>
            </a:xfrm>
            <a:prstGeom prst="rect">
              <a:avLst/>
            </a:prstGeom>
          </p:spPr>
        </p:pic>
        <p:sp>
          <p:nvSpPr>
            <p:cNvPr id="12" name="TextBox 11"/>
            <p:cNvSpPr txBox="1"/>
            <p:nvPr/>
          </p:nvSpPr>
          <p:spPr>
            <a:xfrm>
              <a:off x="65021" y="8758840"/>
              <a:ext cx="5750048" cy="1077218"/>
            </a:xfrm>
            <a:prstGeom prst="rect">
              <a:avLst/>
            </a:prstGeom>
            <a:noFill/>
          </p:spPr>
          <p:txBody>
            <a:bodyPr wrap="square" rtlCol="0">
              <a:sp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HÌNH 15.1.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Bộ</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thí</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nghiệm</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đo</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tốc</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độ</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truyền</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âm</a:t>
              </a: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14" name="TextBox 13" descr="n185 Fb Thu Huong Pham"/>
          <p:cNvSpPr txBox="1"/>
          <p:nvPr/>
        </p:nvSpPr>
        <p:spPr>
          <a:xfrm>
            <a:off x="5895669" y="1426418"/>
            <a:ext cx="11743297" cy="8625375"/>
          </a:xfrm>
          <a:prstGeom prst="rect">
            <a:avLst/>
          </a:prstGeom>
          <a:noFill/>
        </p:spPr>
        <p:txBody>
          <a:bodyPr wrap="square" rtlCol="0">
            <a:spAutoFit/>
          </a:bodyPr>
          <a:lstStyle/>
          <a:p>
            <a:pPr algn="just">
              <a:lnSpc>
                <a:spcPct val="115000"/>
              </a:lnSpc>
              <a:spcAft>
                <a:spcPts val="0"/>
              </a:spcAft>
            </a:pP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Sóng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dừng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được</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tạo</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thành</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mỗi</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khi</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có</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hai</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sóng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cùng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biên</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độ</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cùng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bước</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sóng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lan</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truyền</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theo</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hai</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hướng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ngược</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nhau</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p>
          <a:p>
            <a:pPr algn="just">
              <a:lnSpc>
                <a:spcPct val="115000"/>
              </a:lnSpc>
              <a:spcAft>
                <a:spcPts val="0"/>
              </a:spcAft>
            </a:pP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Hai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sóng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này</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gặp</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nhau</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giao</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thoa</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nhau</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tạo</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nên</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sóng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tổng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hợp</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là</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sóng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dừng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a:t>
            </a:r>
          </a:p>
          <a:p>
            <a:pPr algn="just">
              <a:lnSpc>
                <a:spcPct val="115000"/>
              </a:lnSpc>
              <a:spcAft>
                <a:spcPts val="0"/>
              </a:spcAft>
            </a:pPr>
            <a:r>
              <a:rPr lang="en-US" sz="4400" b="1" dirty="0">
                <a:solidFill>
                  <a:srgbClr val="425751"/>
                </a:solidFill>
                <a:latin typeface="Now" panose="020B0604020202020204" charset="0"/>
                <a:ea typeface="Times New Roman" panose="02020603050405020304" pitchFamily="18" charset="0"/>
                <a:cs typeface="Times New Roman" panose="02020603050405020304" pitchFamily="18" charset="0"/>
              </a:rPr>
              <a:t>+</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Những</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điểm</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tại</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đó</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hai</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sóng</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ngược</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pha</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nhau</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thì</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không</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dao</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động</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và</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được</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gọi</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là</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nút</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sóng</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p>
          <a:p>
            <a:pPr algn="just">
              <a:lnSpc>
                <a:spcPct val="115000"/>
              </a:lnSpc>
              <a:spcAft>
                <a:spcPts val="0"/>
              </a:spcAft>
            </a:pP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Những</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điểm</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tại</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đó</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hai</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sóng</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đồng</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pha</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với</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nhau</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thì</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dao</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động</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với</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biên</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độ</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cực</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đại</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được</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gọi</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là</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bụng</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sóng</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endParaRPr lang="en-US" sz="4800" dirty="0">
              <a:solidFill>
                <a:srgbClr val="FFFF00"/>
              </a:solidFill>
              <a:effectLst/>
              <a:latin typeface="Now" panose="020B0604020202020204" charset="0"/>
              <a:ea typeface="Times New Roman" panose="02020603050405020304" pitchFamily="18" charset="0"/>
            </a:endParaRPr>
          </a:p>
        </p:txBody>
      </p:sp>
      <p:pic>
        <p:nvPicPr>
          <p:cNvPr id="3" name="Picture 2" descr="n185 Fb Thu Huong Pham"/>
          <p:cNvPicPr>
            <a:picLocks noChangeAspect="1"/>
          </p:cNvPicPr>
          <p:nvPr/>
        </p:nvPicPr>
        <p:blipFill>
          <a:blip r:embed="rId10"/>
          <a:stretch>
            <a:fillRect/>
          </a:stretch>
        </p:blipFill>
        <p:spPr>
          <a:xfrm rot="6019227">
            <a:off x="16986297" y="-174031"/>
            <a:ext cx="838666" cy="1081943"/>
          </a:xfrm>
          <a:prstGeom prst="rect">
            <a:avLst/>
          </a:prstGeom>
        </p:spPr>
      </p:pic>
    </p:spTree>
    <p:extLst>
      <p:ext uri="{BB962C8B-B14F-4D97-AF65-F5344CB8AC3E}">
        <p14:creationId xmlns:p14="http://schemas.microsoft.com/office/powerpoint/2010/main" val="372373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147179" y="-1078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p:spPr>
        <p:txBody>
          <a:bodyPr/>
          <a:lstStyle/>
          <a:p>
            <a:endParaRPr lang="en-US"/>
          </a:p>
        </p:txBody>
      </p:sp>
      <p:sp>
        <p:nvSpPr>
          <p:cNvPr id="5" name="TextBox 5" descr="n185 Fb Thu Huong Pham"/>
          <p:cNvSpPr txBox="1"/>
          <p:nvPr/>
        </p:nvSpPr>
        <p:spPr>
          <a:xfrm>
            <a:off x="3126064" y="1058132"/>
            <a:ext cx="12046031" cy="846386"/>
          </a:xfrm>
          <a:prstGeom prst="rect">
            <a:avLst/>
          </a:prstGeom>
        </p:spPr>
        <p:txBody>
          <a:bodyPr wrap="square" lIns="0" tIns="0" rIns="0" bIns="0" rtlCol="0" anchor="t">
            <a:spAutoFit/>
          </a:bodyPr>
          <a:lstStyle/>
          <a:p>
            <a:pPr>
              <a:lnSpc>
                <a:spcPts val="6600"/>
              </a:lnSpc>
            </a:pPr>
            <a:r>
              <a:rPr lang="en-US" sz="4800" b="1" dirty="0">
                <a:solidFill>
                  <a:srgbClr val="00B0F0"/>
                </a:solidFill>
                <a:latin typeface="Tahoma" panose="020B0604030504040204" pitchFamily="34" charset="0"/>
                <a:ea typeface="Tahoma" panose="020B0604030504040204" pitchFamily="34" charset="0"/>
                <a:cs typeface="Tahoma" panose="020B0604030504040204" pitchFamily="34" charset="0"/>
              </a:rPr>
              <a:t>2. THIẾT KẾ PHƯƠNG ÁN THÍ NGHIỆM</a:t>
            </a:r>
          </a:p>
        </p:txBody>
      </p:sp>
      <p:sp>
        <p:nvSpPr>
          <p:cNvPr id="7" name="Freeform 7" descr="n185 Fb Thu Huong Pham"/>
          <p:cNvSpPr/>
          <p:nvPr/>
        </p:nvSpPr>
        <p:spPr>
          <a:xfrm flipH="1">
            <a:off x="5080" y="-60102"/>
            <a:ext cx="3090394" cy="1541427"/>
          </a:xfrm>
          <a:custGeom>
            <a:avLst/>
            <a:gdLst/>
            <a:ahLst/>
            <a:cxnLst/>
            <a:rect l="l" t="t" r="r" b="b"/>
            <a:pathLst>
              <a:path w="4947445" h="1942997">
                <a:moveTo>
                  <a:pt x="4947445" y="0"/>
                </a:moveTo>
                <a:lnTo>
                  <a:pt x="0" y="0"/>
                </a:lnTo>
                <a:lnTo>
                  <a:pt x="0" y="1942997"/>
                </a:lnTo>
                <a:lnTo>
                  <a:pt x="4947445" y="1942997"/>
                </a:lnTo>
                <a:lnTo>
                  <a:pt x="494744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descr="n185 Fb Thu Huong Pham"/>
          <p:cNvSpPr/>
          <p:nvPr/>
        </p:nvSpPr>
        <p:spPr>
          <a:xfrm>
            <a:off x="16317418" y="8774269"/>
            <a:ext cx="1617194" cy="1443775"/>
          </a:xfrm>
          <a:custGeom>
            <a:avLst/>
            <a:gdLst/>
            <a:ahLst/>
            <a:cxnLst/>
            <a:rect l="l" t="t" r="r" b="b"/>
            <a:pathLst>
              <a:path w="3083294" h="3083294">
                <a:moveTo>
                  <a:pt x="0" y="0"/>
                </a:moveTo>
                <a:lnTo>
                  <a:pt x="3083294" y="0"/>
                </a:lnTo>
                <a:lnTo>
                  <a:pt x="3083294" y="3083294"/>
                </a:lnTo>
                <a:lnTo>
                  <a:pt x="0" y="30832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3" name="Picture 2" descr="n185 Fb Thu Huong Pham"/>
          <p:cNvPicPr>
            <a:picLocks noChangeAspect="1"/>
          </p:cNvPicPr>
          <p:nvPr/>
        </p:nvPicPr>
        <p:blipFill>
          <a:blip r:embed="rId8"/>
          <a:stretch>
            <a:fillRect/>
          </a:stretch>
        </p:blipFill>
        <p:spPr>
          <a:xfrm rot="6019227">
            <a:off x="16986297" y="-174031"/>
            <a:ext cx="838666" cy="1081943"/>
          </a:xfrm>
          <a:prstGeom prst="rect">
            <a:avLst/>
          </a:prstGeom>
        </p:spPr>
      </p:pic>
      <p:sp>
        <p:nvSpPr>
          <p:cNvPr id="4" name="Pentagon 3" descr="n185 Fb Thu Huong Pham"/>
          <p:cNvSpPr/>
          <p:nvPr/>
        </p:nvSpPr>
        <p:spPr>
          <a:xfrm>
            <a:off x="381000" y="2194347"/>
            <a:ext cx="9296400" cy="2118568"/>
          </a:xfrm>
          <a:prstGeom prst="homePlate">
            <a:avLst/>
          </a:prstGeom>
          <a:solidFill>
            <a:srgbClr val="7030A0">
              <a:alpha val="33000"/>
            </a:srgbClr>
          </a:solidFill>
          <a:ln>
            <a:solidFill>
              <a:srgbClr val="7030A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bg1"/>
                </a:solidFill>
                <a:latin typeface="Now" panose="020B0604020202020204" charset="0"/>
              </a:rPr>
              <a:t>Điều</a:t>
            </a:r>
            <a:r>
              <a:rPr lang="en-US" sz="4400" dirty="0">
                <a:solidFill>
                  <a:schemeClr val="bg1"/>
                </a:solidFill>
                <a:latin typeface="Now" panose="020B0604020202020204" charset="0"/>
              </a:rPr>
              <a:t> </a:t>
            </a:r>
            <a:r>
              <a:rPr lang="en-US" sz="4400" dirty="0" err="1">
                <a:solidFill>
                  <a:schemeClr val="bg1"/>
                </a:solidFill>
                <a:latin typeface="Now" panose="020B0604020202020204" charset="0"/>
              </a:rPr>
              <a:t>kiện</a:t>
            </a:r>
            <a:r>
              <a:rPr lang="en-US" sz="4400" dirty="0">
                <a:solidFill>
                  <a:schemeClr val="bg1"/>
                </a:solidFill>
                <a:latin typeface="Now" panose="020B0604020202020204" charset="0"/>
              </a:rPr>
              <a:t> </a:t>
            </a:r>
            <a:r>
              <a:rPr lang="en-US" sz="4400" dirty="0" err="1">
                <a:solidFill>
                  <a:schemeClr val="bg1"/>
                </a:solidFill>
                <a:latin typeface="Now" panose="020B0604020202020204" charset="0"/>
              </a:rPr>
              <a:t>để</a:t>
            </a:r>
            <a:r>
              <a:rPr lang="en-US" sz="4400" dirty="0">
                <a:solidFill>
                  <a:schemeClr val="bg1"/>
                </a:solidFill>
                <a:latin typeface="Now" panose="020B0604020202020204" charset="0"/>
              </a:rPr>
              <a:t> </a:t>
            </a:r>
            <a:r>
              <a:rPr lang="en-US" sz="4400" dirty="0" err="1">
                <a:solidFill>
                  <a:schemeClr val="bg1"/>
                </a:solidFill>
                <a:latin typeface="Now" panose="020B0604020202020204" charset="0"/>
              </a:rPr>
              <a:t>có</a:t>
            </a:r>
            <a:r>
              <a:rPr lang="en-US" sz="4400" dirty="0">
                <a:solidFill>
                  <a:schemeClr val="bg1"/>
                </a:solidFill>
                <a:latin typeface="Now" panose="020B0604020202020204" charset="0"/>
              </a:rPr>
              <a:t> </a:t>
            </a:r>
            <a:r>
              <a:rPr lang="en-US" sz="4400" dirty="0" err="1">
                <a:solidFill>
                  <a:schemeClr val="bg1"/>
                </a:solidFill>
                <a:latin typeface="Now" panose="020B0604020202020204" charset="0"/>
              </a:rPr>
              <a:t>sóng</a:t>
            </a:r>
            <a:r>
              <a:rPr lang="en-US" sz="4400" dirty="0">
                <a:solidFill>
                  <a:schemeClr val="bg1"/>
                </a:solidFill>
                <a:latin typeface="Now" panose="020B0604020202020204" charset="0"/>
              </a:rPr>
              <a:t> </a:t>
            </a:r>
            <a:r>
              <a:rPr lang="en-US" sz="4400" dirty="0" err="1">
                <a:solidFill>
                  <a:schemeClr val="bg1"/>
                </a:solidFill>
                <a:latin typeface="Now" panose="020B0604020202020204" charset="0"/>
              </a:rPr>
              <a:t>dừng</a:t>
            </a:r>
            <a:r>
              <a:rPr lang="en-US" sz="4400" dirty="0">
                <a:solidFill>
                  <a:schemeClr val="bg1"/>
                </a:solidFill>
                <a:latin typeface="Now" panose="020B0604020202020204" charset="0"/>
              </a:rPr>
              <a:t> </a:t>
            </a:r>
            <a:r>
              <a:rPr lang="en-US" sz="4400" dirty="0" err="1">
                <a:solidFill>
                  <a:schemeClr val="bg1"/>
                </a:solidFill>
                <a:latin typeface="Now" panose="020B0604020202020204" charset="0"/>
              </a:rPr>
              <a:t>trên</a:t>
            </a:r>
            <a:r>
              <a:rPr lang="en-US" sz="4400" dirty="0">
                <a:solidFill>
                  <a:schemeClr val="bg1"/>
                </a:solidFill>
                <a:latin typeface="Now" panose="020B0604020202020204" charset="0"/>
              </a:rPr>
              <a:t> </a:t>
            </a:r>
            <a:r>
              <a:rPr lang="en-US" sz="4400" dirty="0" err="1">
                <a:solidFill>
                  <a:schemeClr val="bg1"/>
                </a:solidFill>
                <a:latin typeface="Now" panose="020B0604020202020204" charset="0"/>
              </a:rPr>
              <a:t>một</a:t>
            </a:r>
            <a:r>
              <a:rPr lang="en-US" sz="4400" dirty="0">
                <a:solidFill>
                  <a:schemeClr val="bg1"/>
                </a:solidFill>
                <a:latin typeface="Now" panose="020B0604020202020204" charset="0"/>
              </a:rPr>
              <a:t> </a:t>
            </a:r>
            <a:r>
              <a:rPr lang="en-US" sz="4400" dirty="0" err="1">
                <a:solidFill>
                  <a:schemeClr val="bg1"/>
                </a:solidFill>
                <a:latin typeface="Now" panose="020B0604020202020204" charset="0"/>
              </a:rPr>
              <a:t>sợi</a:t>
            </a:r>
            <a:r>
              <a:rPr lang="en-US" sz="4400" dirty="0">
                <a:solidFill>
                  <a:schemeClr val="bg1"/>
                </a:solidFill>
                <a:latin typeface="Now" panose="020B0604020202020204" charset="0"/>
              </a:rPr>
              <a:t> </a:t>
            </a:r>
            <a:r>
              <a:rPr lang="en-US" sz="4400" dirty="0" err="1">
                <a:solidFill>
                  <a:schemeClr val="bg1"/>
                </a:solidFill>
                <a:latin typeface="Now" panose="020B0604020202020204" charset="0"/>
              </a:rPr>
              <a:t>dây</a:t>
            </a:r>
            <a:r>
              <a:rPr lang="en-US" sz="4400" dirty="0">
                <a:solidFill>
                  <a:schemeClr val="bg1"/>
                </a:solidFill>
                <a:latin typeface="Now" panose="020B0604020202020204" charset="0"/>
              </a:rPr>
              <a:t> </a:t>
            </a:r>
            <a:r>
              <a:rPr lang="en-US" sz="4400" dirty="0" err="1">
                <a:solidFill>
                  <a:schemeClr val="bg1"/>
                </a:solidFill>
                <a:latin typeface="Now" panose="020B0604020202020204" charset="0"/>
              </a:rPr>
              <a:t>có</a:t>
            </a:r>
            <a:r>
              <a:rPr lang="en-US" sz="4400" dirty="0">
                <a:solidFill>
                  <a:schemeClr val="bg1"/>
                </a:solidFill>
                <a:latin typeface="Now" panose="020B0604020202020204" charset="0"/>
              </a:rPr>
              <a:t> </a:t>
            </a:r>
            <a:r>
              <a:rPr lang="en-US" sz="4400" dirty="0" err="1">
                <a:solidFill>
                  <a:schemeClr val="bg1"/>
                </a:solidFill>
                <a:latin typeface="Now" panose="020B0604020202020204" charset="0"/>
              </a:rPr>
              <a:t>hai</a:t>
            </a:r>
            <a:r>
              <a:rPr lang="en-US" sz="4400" dirty="0">
                <a:solidFill>
                  <a:schemeClr val="bg1"/>
                </a:solidFill>
                <a:latin typeface="Now" panose="020B0604020202020204" charset="0"/>
              </a:rPr>
              <a:t> </a:t>
            </a:r>
            <a:r>
              <a:rPr lang="en-US" sz="4400" dirty="0" err="1">
                <a:solidFill>
                  <a:schemeClr val="bg1"/>
                </a:solidFill>
                <a:latin typeface="Now" panose="020B0604020202020204" charset="0"/>
              </a:rPr>
              <a:t>đầu</a:t>
            </a:r>
            <a:r>
              <a:rPr lang="en-US" sz="4400" dirty="0">
                <a:solidFill>
                  <a:schemeClr val="bg1"/>
                </a:solidFill>
                <a:latin typeface="Now" panose="020B0604020202020204" charset="0"/>
              </a:rPr>
              <a:t> </a:t>
            </a:r>
            <a:r>
              <a:rPr lang="en-US" sz="4400" dirty="0" err="1">
                <a:solidFill>
                  <a:schemeClr val="bg1"/>
                </a:solidFill>
                <a:latin typeface="Now" panose="020B0604020202020204" charset="0"/>
              </a:rPr>
              <a:t>cố</a:t>
            </a:r>
            <a:r>
              <a:rPr lang="en-US" sz="4400" dirty="0">
                <a:solidFill>
                  <a:schemeClr val="bg1"/>
                </a:solidFill>
                <a:latin typeface="Now" panose="020B0604020202020204" charset="0"/>
              </a:rPr>
              <a:t> </a:t>
            </a:r>
            <a:r>
              <a:rPr lang="en-US" sz="4400" dirty="0" err="1">
                <a:solidFill>
                  <a:schemeClr val="bg1"/>
                </a:solidFill>
                <a:latin typeface="Now" panose="020B0604020202020204" charset="0"/>
              </a:rPr>
              <a:t>định</a:t>
            </a:r>
            <a:r>
              <a:rPr lang="en-US" sz="4400" dirty="0">
                <a:solidFill>
                  <a:schemeClr val="bg1"/>
                </a:solidFill>
                <a:latin typeface="Now" panose="020B0604020202020204" charset="0"/>
              </a:rPr>
              <a:t>: </a:t>
            </a:r>
            <a:endParaRPr lang="en-US" sz="4400" dirty="0">
              <a:solidFill>
                <a:schemeClr val="bg1"/>
              </a:solidFill>
              <a:latin typeface="Now" panose="020B0604020202020204" charset="0"/>
              <a:ea typeface="Times New Roman" panose="02020603050405020304" pitchFamily="18" charset="0"/>
            </a:endParaRPr>
          </a:p>
          <a:p>
            <a:pPr algn="ctr"/>
            <a:endParaRPr lang="en-US" dirty="0"/>
          </a:p>
        </p:txBody>
      </p:sp>
      <p:graphicFrame>
        <p:nvGraphicFramePr>
          <p:cNvPr id="6" name="Object 5" descr="n185 Fb Thu Huong Pham"/>
          <p:cNvGraphicFramePr>
            <a:graphicFrameLocks noChangeAspect="1"/>
          </p:cNvGraphicFramePr>
          <p:nvPr>
            <p:extLst>
              <p:ext uri="{D42A27DB-BD31-4B8C-83A1-F6EECF244321}">
                <p14:modId xmlns:p14="http://schemas.microsoft.com/office/powerpoint/2010/main" val="3997631130"/>
              </p:ext>
            </p:extLst>
          </p:nvPr>
        </p:nvGraphicFramePr>
        <p:xfrm>
          <a:off x="11895495" y="5422281"/>
          <a:ext cx="3276600" cy="2534730"/>
        </p:xfrm>
        <a:graphic>
          <a:graphicData uri="http://schemas.openxmlformats.org/presentationml/2006/ole">
            <mc:AlternateContent xmlns:mc="http://schemas.openxmlformats.org/markup-compatibility/2006">
              <mc:Choice xmlns:v="urn:schemas-microsoft-com:vml" Requires="v">
                <p:oleObj name="Equation" r:id="rId9" imgW="507780" imgH="393529" progId="Equation.3">
                  <p:embed/>
                </p:oleObj>
              </mc:Choice>
              <mc:Fallback>
                <p:oleObj name="Equation" r:id="rId9" imgW="507780" imgH="393529" progId="Equation.3">
                  <p:embed/>
                  <p:pic>
                    <p:nvPicPr>
                      <p:cNvPr id="0" name="Object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895495" y="5422281"/>
                        <a:ext cx="3276600" cy="2534730"/>
                      </a:xfrm>
                      <a:prstGeom prst="rect">
                        <a:avLst/>
                      </a:prstGeom>
                      <a:solidFill>
                        <a:schemeClr val="bg1"/>
                      </a:solidFill>
                    </p:spPr>
                  </p:pic>
                </p:oleObj>
              </mc:Fallback>
            </mc:AlternateContent>
          </a:graphicData>
        </a:graphic>
      </p:graphicFrame>
      <p:pic>
        <p:nvPicPr>
          <p:cNvPr id="2050" name="Picture 4" descr="n185 Fb Thu Huong Pham"/>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8000"/>
                    </a14:imgEffect>
                  </a14:imgLayer>
                </a14:imgProps>
              </a:ext>
              <a:ext uri="{28A0092B-C50C-407E-A947-70E740481C1C}">
                <a14:useLocalDpi xmlns:a14="http://schemas.microsoft.com/office/drawing/2010/main" val="0"/>
              </a:ext>
            </a:extLst>
          </a:blip>
          <a:srcRect/>
          <a:stretch>
            <a:fillRect/>
          </a:stretch>
        </p:blipFill>
        <p:spPr bwMode="auto">
          <a:xfrm>
            <a:off x="1981200" y="5037456"/>
            <a:ext cx="6250191" cy="429179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 descr="n185 Fb Thu Huong Pham"/>
          <p:cNvSpPr>
            <a:spLocks noChangeArrowheads="1"/>
          </p:cNvSpPr>
          <p:nvPr/>
        </p:nvSpPr>
        <p:spPr bwMode="auto">
          <a:xfrm>
            <a:off x="0" y="4572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5" descr="n185 Fb Thu Huong Pham"/>
          <p:cNvSpPr>
            <a:spLocks noChangeArrowheads="1"/>
          </p:cNvSpPr>
          <p:nvPr/>
        </p:nvSpPr>
        <p:spPr bwMode="auto">
          <a:xfrm>
            <a:off x="11169735" y="8463146"/>
            <a:ext cx="553282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với</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n = 1, 2, 3,….</a:t>
            </a:r>
            <a:endParaRPr kumimoji="0" lang="en-US" altLang="en-US" sz="4400" b="0" i="0" u="none" strike="noStrike" cap="none" normalizeH="0" baseline="0" dirty="0">
              <a:ln>
                <a:noFill/>
              </a:ln>
              <a:solidFill>
                <a:schemeClr val="bg1"/>
              </a:solidFill>
              <a:effectLst/>
              <a:latin typeface="Now" panose="020B0604020202020204" charset="0"/>
            </a:endParaRPr>
          </a:p>
        </p:txBody>
      </p:sp>
      <p:grpSp>
        <p:nvGrpSpPr>
          <p:cNvPr id="18" name="Group 17" descr="n185 Fb Thu Huong Pham"/>
          <p:cNvGrpSpPr/>
          <p:nvPr/>
        </p:nvGrpSpPr>
        <p:grpSpPr>
          <a:xfrm>
            <a:off x="10076229" y="2036261"/>
            <a:ext cx="7993383" cy="2937476"/>
            <a:chOff x="10076229" y="2036261"/>
            <a:chExt cx="7993383" cy="2937476"/>
          </a:xfrm>
        </p:grpSpPr>
        <p:sp>
          <p:nvSpPr>
            <p:cNvPr id="9" name="Rectangle 3"/>
            <p:cNvSpPr>
              <a:spLocks noChangeArrowheads="1"/>
            </p:cNvSpPr>
            <p:nvPr/>
          </p:nvSpPr>
          <p:spPr bwMode="auto">
            <a:xfrm>
              <a:off x="10566487" y="2234526"/>
              <a:ext cx="7366353" cy="27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Chiều</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dài</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của</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sợi</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dây</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phải</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bằng</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một</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số</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nguyên</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lần</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nữa</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bước</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sóng</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a:t>
              </a:r>
              <a:endParaRPr kumimoji="0" lang="en-US" altLang="en-US" sz="4400" b="0" i="0" u="none" strike="noStrike" cap="none" normalizeH="0" baseline="0" dirty="0">
                <a:ln>
                  <a:noFill/>
                </a:ln>
                <a:solidFill>
                  <a:schemeClr val="bg1"/>
                </a:solidFill>
                <a:effectLst/>
                <a:latin typeface="Now" panose="020B060402020202020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000" b="0" i="0" u="none" strike="noStrike" cap="none" normalizeH="0" baseline="0" dirty="0">
                <a:ln>
                  <a:noFill/>
                </a:ln>
                <a:solidFill>
                  <a:schemeClr val="bg1"/>
                </a:solidFill>
                <a:effectLst/>
                <a:latin typeface="Now" panose="020B0604020202020204" charset="0"/>
              </a:endParaRPr>
            </a:p>
          </p:txBody>
        </p:sp>
        <p:sp>
          <p:nvSpPr>
            <p:cNvPr id="17" name="Parallelogram 16"/>
            <p:cNvSpPr/>
            <p:nvPr/>
          </p:nvSpPr>
          <p:spPr>
            <a:xfrm>
              <a:off x="10076229" y="2036261"/>
              <a:ext cx="7993383" cy="2740666"/>
            </a:xfrm>
            <a:prstGeom prst="parallelogram">
              <a:avLst/>
            </a:prstGeom>
            <a:solidFill>
              <a:srgbClr val="7030A0">
                <a:alpha val="42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1077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edge">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147179" y="-1078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p:spPr>
        <p:txBody>
          <a:bodyPr/>
          <a:lstStyle/>
          <a:p>
            <a:endParaRPr lang="en-US"/>
          </a:p>
        </p:txBody>
      </p:sp>
      <p:sp>
        <p:nvSpPr>
          <p:cNvPr id="5" name="TextBox 5" descr="n185 Fb Thu Huong Pham"/>
          <p:cNvSpPr txBox="1"/>
          <p:nvPr/>
        </p:nvSpPr>
        <p:spPr>
          <a:xfrm>
            <a:off x="3126064" y="1058132"/>
            <a:ext cx="12046031" cy="846386"/>
          </a:xfrm>
          <a:prstGeom prst="rect">
            <a:avLst/>
          </a:prstGeom>
        </p:spPr>
        <p:txBody>
          <a:bodyPr wrap="square" lIns="0" tIns="0" rIns="0" bIns="0" rtlCol="0" anchor="t">
            <a:spAutoFit/>
          </a:bodyPr>
          <a:lstStyle/>
          <a:p>
            <a:pPr>
              <a:lnSpc>
                <a:spcPts val="6600"/>
              </a:lnSpc>
            </a:pPr>
            <a:r>
              <a:rPr lang="en-US" sz="4800" b="1" dirty="0">
                <a:solidFill>
                  <a:srgbClr val="00B0F0"/>
                </a:solidFill>
                <a:latin typeface="Tahoma" panose="020B0604030504040204" pitchFamily="34" charset="0"/>
                <a:ea typeface="Tahoma" panose="020B0604030504040204" pitchFamily="34" charset="0"/>
                <a:cs typeface="Tahoma" panose="020B0604030504040204" pitchFamily="34" charset="0"/>
              </a:rPr>
              <a:t>2. THIẾT KẾ PHƯƠNG ÁN THÍ NGHIỆM</a:t>
            </a:r>
          </a:p>
        </p:txBody>
      </p:sp>
      <p:sp>
        <p:nvSpPr>
          <p:cNvPr id="7" name="Freeform 7" descr="n185 Fb Thu Huong Pham"/>
          <p:cNvSpPr/>
          <p:nvPr/>
        </p:nvSpPr>
        <p:spPr>
          <a:xfrm flipH="1">
            <a:off x="5080" y="-60102"/>
            <a:ext cx="3090394" cy="1541427"/>
          </a:xfrm>
          <a:custGeom>
            <a:avLst/>
            <a:gdLst/>
            <a:ahLst/>
            <a:cxnLst/>
            <a:rect l="l" t="t" r="r" b="b"/>
            <a:pathLst>
              <a:path w="4947445" h="1942997">
                <a:moveTo>
                  <a:pt x="4947445" y="0"/>
                </a:moveTo>
                <a:lnTo>
                  <a:pt x="0" y="0"/>
                </a:lnTo>
                <a:lnTo>
                  <a:pt x="0" y="1942997"/>
                </a:lnTo>
                <a:lnTo>
                  <a:pt x="4947445" y="1942997"/>
                </a:lnTo>
                <a:lnTo>
                  <a:pt x="494744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descr="n185 Fb Thu Huong Pham"/>
          <p:cNvSpPr/>
          <p:nvPr/>
        </p:nvSpPr>
        <p:spPr>
          <a:xfrm>
            <a:off x="16317418" y="8774269"/>
            <a:ext cx="1617194" cy="1443775"/>
          </a:xfrm>
          <a:custGeom>
            <a:avLst/>
            <a:gdLst/>
            <a:ahLst/>
            <a:cxnLst/>
            <a:rect l="l" t="t" r="r" b="b"/>
            <a:pathLst>
              <a:path w="3083294" h="3083294">
                <a:moveTo>
                  <a:pt x="0" y="0"/>
                </a:moveTo>
                <a:lnTo>
                  <a:pt x="3083294" y="0"/>
                </a:lnTo>
                <a:lnTo>
                  <a:pt x="3083294" y="3083294"/>
                </a:lnTo>
                <a:lnTo>
                  <a:pt x="0" y="30832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3" name="Picture 2" descr="n185 Fb Thu Huong Pham"/>
          <p:cNvPicPr>
            <a:picLocks noChangeAspect="1"/>
          </p:cNvPicPr>
          <p:nvPr/>
        </p:nvPicPr>
        <p:blipFill>
          <a:blip r:embed="rId8"/>
          <a:stretch>
            <a:fillRect/>
          </a:stretch>
        </p:blipFill>
        <p:spPr>
          <a:xfrm rot="6019227">
            <a:off x="16986297" y="-174031"/>
            <a:ext cx="838666" cy="1081943"/>
          </a:xfrm>
          <a:prstGeom prst="rect">
            <a:avLst/>
          </a:prstGeom>
        </p:spPr>
      </p:pic>
      <p:sp>
        <p:nvSpPr>
          <p:cNvPr id="4" name="Pentagon 3" descr="n185 Fb Thu Huong Pham"/>
          <p:cNvSpPr/>
          <p:nvPr/>
        </p:nvSpPr>
        <p:spPr>
          <a:xfrm>
            <a:off x="380999" y="2194347"/>
            <a:ext cx="9695230" cy="3443458"/>
          </a:xfrm>
          <a:prstGeom prst="homePlate">
            <a:avLst/>
          </a:prstGeom>
          <a:solidFill>
            <a:srgbClr val="92D050">
              <a:alpha val="33000"/>
            </a:srgbClr>
          </a:solidFill>
          <a:ln>
            <a:solidFill>
              <a:srgbClr val="92D05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bg1"/>
                </a:solidFill>
                <a:latin typeface="Now" panose="020B0604020202020204" charset="0"/>
                <a:ea typeface="Times New Roman" panose="02020603050405020304" pitchFamily="18" charset="0"/>
              </a:rPr>
              <a:t>Điều</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kiện</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để</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có</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sóng</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dừng</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trên</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dây</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một</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đầu</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cố</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định</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một</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đầu</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tự</a:t>
            </a:r>
            <a:r>
              <a:rPr lang="en-US" sz="4400" dirty="0">
                <a:solidFill>
                  <a:schemeClr val="bg1"/>
                </a:solidFill>
                <a:latin typeface="Now" panose="020B0604020202020204" charset="0"/>
                <a:ea typeface="Times New Roman" panose="02020603050405020304" pitchFamily="18" charset="0"/>
              </a:rPr>
              <a:t> do </a:t>
            </a:r>
            <a:r>
              <a:rPr lang="en-US" sz="4400" dirty="0" err="1">
                <a:solidFill>
                  <a:schemeClr val="bg1"/>
                </a:solidFill>
                <a:latin typeface="Now" panose="020B0604020202020204" charset="0"/>
                <a:ea typeface="Times New Roman" panose="02020603050405020304" pitchFamily="18" charset="0"/>
              </a:rPr>
              <a:t>hoặc</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trong</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ống</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khí</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một</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đầu</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kính</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một</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đầu</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hở</a:t>
            </a:r>
            <a:endParaRPr lang="en-US" sz="4400" dirty="0">
              <a:solidFill>
                <a:schemeClr val="bg1"/>
              </a:solidFill>
              <a:latin typeface="Now" panose="020B0604020202020204" charset="0"/>
            </a:endParaRPr>
          </a:p>
        </p:txBody>
      </p:sp>
      <p:pic>
        <p:nvPicPr>
          <p:cNvPr id="2050" name="Picture 4" descr="n185 Fb Thu Huong Pham"/>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8000"/>
                    </a14:imgEffect>
                  </a14:imgLayer>
                </a14:imgProps>
              </a:ext>
              <a:ext uri="{28A0092B-C50C-407E-A947-70E740481C1C}">
                <a14:useLocalDpi xmlns:a14="http://schemas.microsoft.com/office/drawing/2010/main" val="0"/>
              </a:ext>
            </a:extLst>
          </a:blip>
          <a:srcRect/>
          <a:stretch>
            <a:fillRect/>
          </a:stretch>
        </p:blipFill>
        <p:spPr bwMode="auto">
          <a:xfrm>
            <a:off x="685800" y="5811112"/>
            <a:ext cx="6250191" cy="429179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 descr="n185 Fb Thu Huong Pham"/>
          <p:cNvSpPr>
            <a:spLocks noChangeArrowheads="1"/>
          </p:cNvSpPr>
          <p:nvPr/>
        </p:nvSpPr>
        <p:spPr bwMode="auto">
          <a:xfrm>
            <a:off x="0" y="4572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5" descr="n185 Fb Thu Huong Pham"/>
          <p:cNvSpPr>
            <a:spLocks noChangeArrowheads="1"/>
          </p:cNvSpPr>
          <p:nvPr/>
        </p:nvSpPr>
        <p:spPr bwMode="auto">
          <a:xfrm>
            <a:off x="10647173" y="7712456"/>
            <a:ext cx="553282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với</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n = 1, 2, 3,….</a:t>
            </a:r>
            <a:endParaRPr kumimoji="0" lang="en-US" altLang="en-US" sz="4400" b="0" i="0" u="none" strike="noStrike" cap="none" normalizeH="0" baseline="0" dirty="0">
              <a:ln>
                <a:noFill/>
              </a:ln>
              <a:solidFill>
                <a:schemeClr val="bg1"/>
              </a:solidFill>
              <a:effectLst/>
              <a:latin typeface="Now" panose="020B0604020202020204" charset="0"/>
            </a:endParaRPr>
          </a:p>
        </p:txBody>
      </p:sp>
      <p:grpSp>
        <p:nvGrpSpPr>
          <p:cNvPr id="18" name="Group 17" descr="n185 Fb Thu Huong Pham"/>
          <p:cNvGrpSpPr/>
          <p:nvPr/>
        </p:nvGrpSpPr>
        <p:grpSpPr>
          <a:xfrm>
            <a:off x="9941229" y="2321590"/>
            <a:ext cx="8107605" cy="2817906"/>
            <a:chOff x="9941229" y="2321590"/>
            <a:chExt cx="8107605" cy="2817906"/>
          </a:xfrm>
        </p:grpSpPr>
        <p:sp>
          <p:nvSpPr>
            <p:cNvPr id="9" name="Rectangle 3"/>
            <p:cNvSpPr>
              <a:spLocks noChangeArrowheads="1"/>
            </p:cNvSpPr>
            <p:nvPr/>
          </p:nvSpPr>
          <p:spPr bwMode="auto">
            <a:xfrm>
              <a:off x="10682481" y="2338729"/>
              <a:ext cx="7366353"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Chiều</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dài</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của</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sợi</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dây</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hoặc</a:t>
              </a:r>
              <a:r>
                <a:rPr kumimoji="0" lang="en-US" altLang="en-US" sz="4400" b="0" i="0" u="none" strike="noStrike" cap="none" normalizeH="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của</a:t>
              </a:r>
              <a:r>
                <a:rPr kumimoji="0" lang="en-US" altLang="en-US" sz="4400" b="0" i="0" u="none" strike="noStrike" cap="none" normalizeH="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cột</a:t>
              </a:r>
              <a:r>
                <a:rPr kumimoji="0" lang="en-US" altLang="en-US" sz="4400" b="0" i="0" u="none" strike="noStrike" cap="none" normalizeH="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không</a:t>
              </a:r>
              <a:r>
                <a:rPr kumimoji="0" lang="en-US" altLang="en-US" sz="4400" b="0" i="0" u="none" strike="noStrike" cap="none" normalizeH="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khí</a:t>
              </a:r>
              <a:r>
                <a:rPr kumimoji="0" lang="en-US" altLang="en-US" sz="4400" b="0" i="0" u="none" strike="noStrike" cap="none" normalizeH="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phải</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bằng</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một</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số</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lẻ</a:t>
              </a:r>
              <a:r>
                <a:rPr kumimoji="0" lang="en-US" altLang="en-US" sz="4400" b="0" i="0" u="none" strike="noStrike" cap="none" normalizeH="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lần</a:t>
              </a:r>
              <a:r>
                <a:rPr kumimoji="0" lang="en-US" altLang="en-US" sz="4400" b="0" i="0" u="none" strike="noStrike" cap="none" normalizeH="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¼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bước</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sóng</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a:t>
              </a:r>
              <a:endParaRPr kumimoji="0" lang="en-US" altLang="en-US" sz="4400" b="0" i="0" u="none" strike="noStrike" cap="none" normalizeH="0" baseline="0" dirty="0">
                <a:ln>
                  <a:noFill/>
                </a:ln>
                <a:solidFill>
                  <a:schemeClr val="bg1"/>
                </a:solidFill>
                <a:effectLst/>
                <a:latin typeface="Now" panose="020B0604020202020204" charset="0"/>
              </a:endParaRPr>
            </a:p>
          </p:txBody>
        </p:sp>
        <p:sp>
          <p:nvSpPr>
            <p:cNvPr id="17" name="Parallelogram 16"/>
            <p:cNvSpPr/>
            <p:nvPr/>
          </p:nvSpPr>
          <p:spPr>
            <a:xfrm>
              <a:off x="9941229" y="2321590"/>
              <a:ext cx="7993383" cy="2740666"/>
            </a:xfrm>
            <a:prstGeom prst="parallelogram">
              <a:avLst/>
            </a:prstGeom>
            <a:solidFill>
              <a:srgbClr val="92D050">
                <a:alpha val="42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5" descr="n185 Fb Thu Huong Pham"/>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descr="n185 Fb Thu Huong Pham"/>
          <p:cNvGraphicFramePr>
            <a:graphicFrameLocks noChangeAspect="1"/>
          </p:cNvGraphicFramePr>
          <p:nvPr>
            <p:extLst>
              <p:ext uri="{D42A27DB-BD31-4B8C-83A1-F6EECF244321}">
                <p14:modId xmlns:p14="http://schemas.microsoft.com/office/powerpoint/2010/main" val="1096657802"/>
              </p:ext>
            </p:extLst>
          </p:nvPr>
        </p:nvGraphicFramePr>
        <p:xfrm>
          <a:off x="11326889" y="5506034"/>
          <a:ext cx="4173395" cy="1839884"/>
        </p:xfrm>
        <a:graphic>
          <a:graphicData uri="http://schemas.openxmlformats.org/presentationml/2006/ole">
            <mc:AlternateContent xmlns:mc="http://schemas.openxmlformats.org/markup-compatibility/2006">
              <mc:Choice xmlns:v="urn:schemas-microsoft-com:vml" Requires="v">
                <p:oleObj name="Equation" r:id="rId11" imgW="888614" imgH="393529" progId="Equation.3">
                  <p:embed/>
                </p:oleObj>
              </mc:Choice>
              <mc:Fallback>
                <p:oleObj name="Equation" r:id="rId11" imgW="888614" imgH="393529" progId="Equation.3">
                  <p:embed/>
                  <p:pic>
                    <p:nvPicPr>
                      <p:cNvPr id="0" name="Object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326889" y="5506034"/>
                        <a:ext cx="4173395" cy="1839884"/>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94099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edge">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5080" y="-762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US"/>
          </a:p>
        </p:txBody>
      </p:sp>
      <p:sp>
        <p:nvSpPr>
          <p:cNvPr id="3" name="Freeform 3" descr="n185 Fb Thu Huong Pham"/>
          <p:cNvSpPr/>
          <p:nvPr/>
        </p:nvSpPr>
        <p:spPr>
          <a:xfrm flipH="1">
            <a:off x="-422436" y="-345093"/>
            <a:ext cx="4947445" cy="1942997"/>
          </a:xfrm>
          <a:custGeom>
            <a:avLst/>
            <a:gdLst/>
            <a:ahLst/>
            <a:cxnLst/>
            <a:rect l="l" t="t" r="r" b="b"/>
            <a:pathLst>
              <a:path w="4947445" h="1942997">
                <a:moveTo>
                  <a:pt x="4947445" y="0"/>
                </a:moveTo>
                <a:lnTo>
                  <a:pt x="0" y="0"/>
                </a:lnTo>
                <a:lnTo>
                  <a:pt x="0" y="1942997"/>
                </a:lnTo>
                <a:lnTo>
                  <a:pt x="4947445" y="1942997"/>
                </a:lnTo>
                <a:lnTo>
                  <a:pt x="494744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descr="n185 Fb Thu Huong Pham"/>
          <p:cNvSpPr/>
          <p:nvPr/>
        </p:nvSpPr>
        <p:spPr>
          <a:xfrm rot="-5400000">
            <a:off x="5217083" y="-3672947"/>
            <a:ext cx="7924802" cy="17632891"/>
          </a:xfrm>
          <a:custGeom>
            <a:avLst/>
            <a:gdLst/>
            <a:ahLst/>
            <a:cxnLst/>
            <a:rect l="l" t="t" r="r" b="b"/>
            <a:pathLst>
              <a:path w="6511435" h="12346104">
                <a:moveTo>
                  <a:pt x="0" y="0"/>
                </a:moveTo>
                <a:lnTo>
                  <a:pt x="6511434" y="0"/>
                </a:lnTo>
                <a:lnTo>
                  <a:pt x="6511434" y="12346104"/>
                </a:lnTo>
                <a:lnTo>
                  <a:pt x="0" y="12346104"/>
                </a:lnTo>
                <a:lnTo>
                  <a:pt x="0" y="0"/>
                </a:lnTo>
                <a:close/>
              </a:path>
            </a:pathLst>
          </a:custGeom>
          <a:blipFill>
            <a:blip r:embed="rId5"/>
            <a:stretch>
              <a:fillRect r="-45997"/>
            </a:stretch>
          </a:blipFill>
        </p:spPr>
        <p:txBody>
          <a:bodyPr/>
          <a:lstStyle/>
          <a:p>
            <a:endParaRPr lang="en-US"/>
          </a:p>
        </p:txBody>
      </p:sp>
      <p:sp>
        <p:nvSpPr>
          <p:cNvPr id="5" name="TextBox 5" descr="n185 Fb Thu Huong Pham"/>
          <p:cNvSpPr txBox="1"/>
          <p:nvPr/>
        </p:nvSpPr>
        <p:spPr>
          <a:xfrm>
            <a:off x="378986" y="2242795"/>
            <a:ext cx="17616943" cy="5816977"/>
          </a:xfrm>
          <a:prstGeom prst="rect">
            <a:avLst/>
          </a:prstGeom>
        </p:spPr>
        <p:txBody>
          <a:bodyPr wrap="square" lIns="0" tIns="0" rIns="0" bIns="0" rtlCol="0" anchor="t">
            <a:spAutoFit/>
          </a:bodyPr>
          <a:lstStyle/>
          <a:p>
            <a:pPr>
              <a:lnSpc>
                <a:spcPct val="150000"/>
              </a:lnSpc>
            </a:pPr>
            <a:r>
              <a:rPr lang="vi-VN" sz="3600" dirty="0">
                <a:solidFill>
                  <a:schemeClr val="accent5">
                    <a:lumMod val="50000"/>
                  </a:schemeClr>
                </a:solidFill>
                <a:latin typeface="Now"/>
              </a:rPr>
              <a:t>Nối máy phát tần số với loa, bật công tắc nguồn của máy phát tần số, điều chỉnh biên độ và tần số để nghe rõ âm (hoặc dùng bú cao su gõ vào một nhánh của âm thoa), đồng thời dịch chuyển dần pittông ra xa loa. Trả lời các câu hỏi sau:</a:t>
            </a:r>
          </a:p>
          <a:p>
            <a:pPr>
              <a:lnSpc>
                <a:spcPct val="150000"/>
              </a:lnSpc>
            </a:pPr>
            <a:r>
              <a:rPr lang="vi-VN" sz="3600" dirty="0">
                <a:solidFill>
                  <a:srgbClr val="00B050"/>
                </a:solidFill>
                <a:latin typeface="Now"/>
              </a:rPr>
              <a:t>a. Khi pít-tông di chuyển, độ to của âm thanh nghe được thay đổi như thế nào?</a:t>
            </a:r>
          </a:p>
          <a:p>
            <a:pPr>
              <a:lnSpc>
                <a:spcPct val="150000"/>
              </a:lnSpc>
            </a:pPr>
            <a:r>
              <a:rPr lang="vi-VN" sz="3600" dirty="0">
                <a:solidFill>
                  <a:srgbClr val="00B0F0"/>
                </a:solidFill>
                <a:latin typeface="Now"/>
              </a:rPr>
              <a:t>b. Khoảng cách giữa hai vị trí liên tiếp của pit-tông mà âm thanh nghe được to nhất cho phép xác định đại lượng nào của sóng âm?</a:t>
            </a:r>
          </a:p>
          <a:p>
            <a:pPr>
              <a:lnSpc>
                <a:spcPct val="150000"/>
              </a:lnSpc>
            </a:pPr>
            <a:r>
              <a:rPr lang="vi-VN" sz="3600" dirty="0">
                <a:solidFill>
                  <a:schemeClr val="accent5">
                    <a:lumMod val="50000"/>
                  </a:schemeClr>
                </a:solidFill>
                <a:latin typeface="Now"/>
              </a:rPr>
              <a:t>c. Cần đo đại lượng nào để tính được tốc độ truyền âm?</a:t>
            </a:r>
          </a:p>
        </p:txBody>
      </p:sp>
      <p:sp>
        <p:nvSpPr>
          <p:cNvPr id="6" name="TextBox 6" descr="n185 Fb Thu Huong Pham"/>
          <p:cNvSpPr txBox="1"/>
          <p:nvPr/>
        </p:nvSpPr>
        <p:spPr>
          <a:xfrm>
            <a:off x="3961606" y="1430678"/>
            <a:ext cx="9838576" cy="745910"/>
          </a:xfrm>
          <a:prstGeom prst="rect">
            <a:avLst/>
          </a:prstGeom>
          <a:solidFill>
            <a:schemeClr val="accent4">
              <a:lumMod val="40000"/>
              <a:lumOff val="60000"/>
            </a:schemeClr>
          </a:solidFill>
        </p:spPr>
        <p:txBody>
          <a:bodyPr lIns="0" tIns="0" rIns="0" bIns="0" rtlCol="0" anchor="t">
            <a:spAutoFit/>
          </a:bodyPr>
          <a:lstStyle/>
          <a:p>
            <a:pPr algn="ctr">
              <a:lnSpc>
                <a:spcPts val="5740"/>
              </a:lnSpc>
            </a:pPr>
            <a:r>
              <a:rPr lang="en-US" sz="7000" b="1" dirty="0">
                <a:solidFill>
                  <a:srgbClr val="FF0000"/>
                </a:solidFill>
                <a:latin typeface="Bryndan Write"/>
              </a:rPr>
              <a:t>PHIẾU HỌC TẬP SỐ 1</a:t>
            </a:r>
          </a:p>
        </p:txBody>
      </p:sp>
      <p:sp>
        <p:nvSpPr>
          <p:cNvPr id="7" name="Freeform 7" descr="n185 Fb Thu Huong Pham"/>
          <p:cNvSpPr/>
          <p:nvPr/>
        </p:nvSpPr>
        <p:spPr>
          <a:xfrm>
            <a:off x="15316200" y="357762"/>
            <a:ext cx="2349396" cy="2145831"/>
          </a:xfrm>
          <a:custGeom>
            <a:avLst/>
            <a:gdLst/>
            <a:ahLst/>
            <a:cxnLst/>
            <a:rect l="l" t="t" r="r" b="b"/>
            <a:pathLst>
              <a:path w="3083294" h="3083294">
                <a:moveTo>
                  <a:pt x="0" y="0"/>
                </a:moveTo>
                <a:lnTo>
                  <a:pt x="3083294" y="0"/>
                </a:lnTo>
                <a:lnTo>
                  <a:pt x="3083294" y="3083294"/>
                </a:lnTo>
                <a:lnTo>
                  <a:pt x="0" y="30832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descr="n185 Fb Thu Huong Pham"/>
          <p:cNvSpPr/>
          <p:nvPr/>
        </p:nvSpPr>
        <p:spPr>
          <a:xfrm>
            <a:off x="81283" y="8778866"/>
            <a:ext cx="1970003" cy="1625434"/>
          </a:xfrm>
          <a:custGeom>
            <a:avLst/>
            <a:gdLst/>
            <a:ahLst/>
            <a:cxnLst/>
            <a:rect l="l" t="t" r="r" b="b"/>
            <a:pathLst>
              <a:path w="2353261" h="2182115">
                <a:moveTo>
                  <a:pt x="0" y="0"/>
                </a:moveTo>
                <a:lnTo>
                  <a:pt x="2353261" y="0"/>
                </a:lnTo>
                <a:lnTo>
                  <a:pt x="2353261" y="2182115"/>
                </a:lnTo>
                <a:lnTo>
                  <a:pt x="0" y="21821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1914191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US"/>
          </a:p>
        </p:txBody>
      </p:sp>
      <p:sp>
        <p:nvSpPr>
          <p:cNvPr id="3" name="Freeform 3" descr="n185 Fb Thu Huong Pham"/>
          <p:cNvSpPr/>
          <p:nvPr/>
        </p:nvSpPr>
        <p:spPr>
          <a:xfrm rot="-5400000">
            <a:off x="5585470" y="-3566170"/>
            <a:ext cx="7955260" cy="17145000"/>
          </a:xfrm>
          <a:custGeom>
            <a:avLst/>
            <a:gdLst/>
            <a:ahLst/>
            <a:cxnLst/>
            <a:rect l="l" t="t" r="r" b="b"/>
            <a:pathLst>
              <a:path w="6511435" h="12346104">
                <a:moveTo>
                  <a:pt x="0" y="0"/>
                </a:moveTo>
                <a:lnTo>
                  <a:pt x="6511434" y="0"/>
                </a:lnTo>
                <a:lnTo>
                  <a:pt x="6511434" y="12346104"/>
                </a:lnTo>
                <a:lnTo>
                  <a:pt x="0" y="12346104"/>
                </a:lnTo>
                <a:lnTo>
                  <a:pt x="0" y="0"/>
                </a:lnTo>
                <a:close/>
              </a:path>
            </a:pathLst>
          </a:custGeom>
          <a:blipFill>
            <a:blip r:embed="rId3"/>
            <a:stretch>
              <a:fillRect r="-45997"/>
            </a:stretch>
          </a:blipFill>
        </p:spPr>
        <p:txBody>
          <a:bodyPr/>
          <a:lstStyle/>
          <a:p>
            <a:endParaRPr lang="en-US" dirty="0"/>
          </a:p>
        </p:txBody>
      </p:sp>
      <p:sp>
        <p:nvSpPr>
          <p:cNvPr id="4" name="Freeform 4" descr="n185 Fb Thu Huong Pham"/>
          <p:cNvSpPr/>
          <p:nvPr/>
        </p:nvSpPr>
        <p:spPr>
          <a:xfrm rot="-1391118">
            <a:off x="10316583" y="-2915471"/>
            <a:ext cx="3665666" cy="3796829"/>
          </a:xfrm>
          <a:custGeom>
            <a:avLst/>
            <a:gdLst/>
            <a:ahLst/>
            <a:cxnLst/>
            <a:rect l="l" t="t" r="r" b="b"/>
            <a:pathLst>
              <a:path w="3665666" h="3796829">
                <a:moveTo>
                  <a:pt x="0" y="0"/>
                </a:moveTo>
                <a:lnTo>
                  <a:pt x="3665665" y="0"/>
                </a:lnTo>
                <a:lnTo>
                  <a:pt x="3665665" y="3796829"/>
                </a:lnTo>
                <a:lnTo>
                  <a:pt x="0" y="37968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descr="n185 Fb Thu Huong Pham"/>
          <p:cNvSpPr/>
          <p:nvPr/>
        </p:nvSpPr>
        <p:spPr>
          <a:xfrm rot="-6979330">
            <a:off x="-712187" y="8552632"/>
            <a:ext cx="3453702" cy="1902676"/>
          </a:xfrm>
          <a:custGeom>
            <a:avLst/>
            <a:gdLst/>
            <a:ahLst/>
            <a:cxnLst/>
            <a:rect l="l" t="t" r="r" b="b"/>
            <a:pathLst>
              <a:path w="3453702" h="1902676">
                <a:moveTo>
                  <a:pt x="0" y="0"/>
                </a:moveTo>
                <a:lnTo>
                  <a:pt x="3453703" y="0"/>
                </a:lnTo>
                <a:lnTo>
                  <a:pt x="3453703" y="1902676"/>
                </a:lnTo>
                <a:lnTo>
                  <a:pt x="0" y="19026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descr="n185 Fb Thu Huong Pham"/>
          <p:cNvSpPr/>
          <p:nvPr/>
        </p:nvSpPr>
        <p:spPr>
          <a:xfrm rot="-10800000">
            <a:off x="620159" y="308419"/>
            <a:ext cx="789010" cy="1764347"/>
          </a:xfrm>
          <a:custGeom>
            <a:avLst/>
            <a:gdLst/>
            <a:ahLst/>
            <a:cxnLst/>
            <a:rect l="l" t="t" r="r" b="b"/>
            <a:pathLst>
              <a:path w="789010" h="1764347">
                <a:moveTo>
                  <a:pt x="0" y="0"/>
                </a:moveTo>
                <a:lnTo>
                  <a:pt x="789011" y="0"/>
                </a:lnTo>
                <a:lnTo>
                  <a:pt x="789011" y="1764347"/>
                </a:lnTo>
                <a:lnTo>
                  <a:pt x="0" y="17643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descr="n185 Fb Thu Huong Pham"/>
          <p:cNvSpPr/>
          <p:nvPr/>
        </p:nvSpPr>
        <p:spPr>
          <a:xfrm>
            <a:off x="16894703" y="8115300"/>
            <a:ext cx="789010" cy="1764347"/>
          </a:xfrm>
          <a:custGeom>
            <a:avLst/>
            <a:gdLst/>
            <a:ahLst/>
            <a:cxnLst/>
            <a:rect l="l" t="t" r="r" b="b"/>
            <a:pathLst>
              <a:path w="789010" h="1764347">
                <a:moveTo>
                  <a:pt x="0" y="0"/>
                </a:moveTo>
                <a:lnTo>
                  <a:pt x="789011" y="0"/>
                </a:lnTo>
                <a:lnTo>
                  <a:pt x="789011" y="1764347"/>
                </a:lnTo>
                <a:lnTo>
                  <a:pt x="0" y="17643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descr="n185 Fb Thu Huong Pham"/>
          <p:cNvSpPr/>
          <p:nvPr/>
        </p:nvSpPr>
        <p:spPr>
          <a:xfrm>
            <a:off x="16230920" y="-99726"/>
            <a:ext cx="2057080" cy="2411347"/>
          </a:xfrm>
          <a:custGeom>
            <a:avLst/>
            <a:gdLst/>
            <a:ahLst/>
            <a:cxnLst/>
            <a:rect l="l" t="t" r="r" b="b"/>
            <a:pathLst>
              <a:path w="2999781" h="2955685">
                <a:moveTo>
                  <a:pt x="0" y="0"/>
                </a:moveTo>
                <a:lnTo>
                  <a:pt x="2999781" y="0"/>
                </a:lnTo>
                <a:lnTo>
                  <a:pt x="2999781" y="2955684"/>
                </a:lnTo>
                <a:lnTo>
                  <a:pt x="0" y="29556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TextBox 10" descr="n185 Fb Thu Huong Pham"/>
          <p:cNvSpPr txBox="1"/>
          <p:nvPr/>
        </p:nvSpPr>
        <p:spPr>
          <a:xfrm>
            <a:off x="1284549" y="2691954"/>
            <a:ext cx="16230601" cy="1037528"/>
          </a:xfrm>
          <a:prstGeom prst="rect">
            <a:avLst/>
          </a:prstGeom>
          <a:solidFill>
            <a:srgbClr val="FFCCFF">
              <a:alpha val="51000"/>
            </a:srgbClr>
          </a:solidFill>
        </p:spPr>
        <p:txBody>
          <a:bodyPr wrap="square" lIns="0" tIns="0" rIns="0" bIns="0" rtlCol="0" anchor="t">
            <a:spAutoFit/>
          </a:bodyPr>
          <a:lstStyle/>
          <a:p>
            <a:pPr algn="ctr">
              <a:lnSpc>
                <a:spcPts val="3864"/>
              </a:lnSpc>
            </a:pPr>
            <a:r>
              <a:rPr lang="en-US" sz="4400" kern="1300" dirty="0" err="1">
                <a:solidFill>
                  <a:srgbClr val="C00000"/>
                </a:solidFill>
                <a:latin typeface="Now" panose="020B0604020202020204" charset="0"/>
                <a:ea typeface="Times New Roman" panose="02020603050405020304" pitchFamily="18" charset="0"/>
              </a:rPr>
              <a:t>Khi</a:t>
            </a:r>
            <a:r>
              <a:rPr lang="en-US" sz="4400" kern="1300" dirty="0">
                <a:solidFill>
                  <a:srgbClr val="C00000"/>
                </a:solidFill>
                <a:latin typeface="Now" panose="020B0604020202020204" charset="0"/>
                <a:ea typeface="Times New Roman" panose="02020603050405020304" pitchFamily="18" charset="0"/>
              </a:rPr>
              <a:t> </a:t>
            </a:r>
            <a:r>
              <a:rPr lang="en-US" sz="4400" kern="1300" dirty="0" err="1">
                <a:solidFill>
                  <a:srgbClr val="C00000"/>
                </a:solidFill>
                <a:latin typeface="Now" panose="020B0604020202020204" charset="0"/>
                <a:ea typeface="Times New Roman" panose="02020603050405020304" pitchFamily="18" charset="0"/>
              </a:rPr>
              <a:t>pít-tông</a:t>
            </a:r>
            <a:r>
              <a:rPr lang="en-US" sz="4400" kern="1300" dirty="0">
                <a:solidFill>
                  <a:srgbClr val="C00000"/>
                </a:solidFill>
                <a:latin typeface="Now" panose="020B0604020202020204" charset="0"/>
                <a:ea typeface="Times New Roman" panose="02020603050405020304" pitchFamily="18" charset="0"/>
              </a:rPr>
              <a:t> di </a:t>
            </a:r>
            <a:r>
              <a:rPr lang="en-US" sz="4400" kern="1300" dirty="0" err="1">
                <a:solidFill>
                  <a:srgbClr val="C00000"/>
                </a:solidFill>
                <a:latin typeface="Now" panose="020B0604020202020204" charset="0"/>
                <a:ea typeface="Times New Roman" panose="02020603050405020304" pitchFamily="18" charset="0"/>
              </a:rPr>
              <a:t>chuyển</a:t>
            </a:r>
            <a:r>
              <a:rPr lang="en-US" sz="4400" kern="1300" dirty="0">
                <a:solidFill>
                  <a:srgbClr val="C00000"/>
                </a:solidFill>
                <a:latin typeface="Now" panose="020B0604020202020204" charset="0"/>
                <a:ea typeface="Times New Roman" panose="02020603050405020304" pitchFamily="18" charset="0"/>
              </a:rPr>
              <a:t>, </a:t>
            </a:r>
            <a:r>
              <a:rPr lang="en-US" sz="4400" kern="1300" dirty="0" err="1">
                <a:solidFill>
                  <a:srgbClr val="C00000"/>
                </a:solidFill>
                <a:latin typeface="Now" panose="020B0604020202020204" charset="0"/>
                <a:ea typeface="Times New Roman" panose="02020603050405020304" pitchFamily="18" charset="0"/>
              </a:rPr>
              <a:t>độ</a:t>
            </a:r>
            <a:r>
              <a:rPr lang="en-US" sz="4400" kern="1300" dirty="0">
                <a:solidFill>
                  <a:srgbClr val="C00000"/>
                </a:solidFill>
                <a:latin typeface="Now" panose="020B0604020202020204" charset="0"/>
                <a:ea typeface="Times New Roman" panose="02020603050405020304" pitchFamily="18" charset="0"/>
              </a:rPr>
              <a:t> to </a:t>
            </a:r>
            <a:r>
              <a:rPr lang="en-US" sz="4400" kern="1300" dirty="0" err="1">
                <a:solidFill>
                  <a:srgbClr val="C00000"/>
                </a:solidFill>
                <a:latin typeface="Now" panose="020B0604020202020204" charset="0"/>
                <a:ea typeface="Times New Roman" panose="02020603050405020304" pitchFamily="18" charset="0"/>
              </a:rPr>
              <a:t>của</a:t>
            </a:r>
            <a:r>
              <a:rPr lang="en-US" sz="4400" kern="1300" dirty="0">
                <a:solidFill>
                  <a:srgbClr val="C00000"/>
                </a:solidFill>
                <a:latin typeface="Now" panose="020B0604020202020204" charset="0"/>
                <a:ea typeface="Times New Roman" panose="02020603050405020304" pitchFamily="18" charset="0"/>
              </a:rPr>
              <a:t> </a:t>
            </a:r>
            <a:r>
              <a:rPr lang="en-US" sz="4400" kern="1300" dirty="0" err="1">
                <a:solidFill>
                  <a:srgbClr val="C00000"/>
                </a:solidFill>
                <a:latin typeface="Now" panose="020B0604020202020204" charset="0"/>
                <a:ea typeface="Times New Roman" panose="02020603050405020304" pitchFamily="18" charset="0"/>
              </a:rPr>
              <a:t>âm</a:t>
            </a:r>
            <a:r>
              <a:rPr lang="en-US" sz="4400" kern="1300" dirty="0">
                <a:solidFill>
                  <a:srgbClr val="C00000"/>
                </a:solidFill>
                <a:latin typeface="Now" panose="020B0604020202020204" charset="0"/>
                <a:ea typeface="Times New Roman" panose="02020603050405020304" pitchFamily="18" charset="0"/>
              </a:rPr>
              <a:t> </a:t>
            </a:r>
            <a:r>
              <a:rPr lang="en-US" sz="4400" kern="1300" dirty="0" err="1">
                <a:solidFill>
                  <a:srgbClr val="C00000"/>
                </a:solidFill>
                <a:latin typeface="Now" panose="020B0604020202020204" charset="0"/>
                <a:ea typeface="Times New Roman" panose="02020603050405020304" pitchFamily="18" charset="0"/>
              </a:rPr>
              <a:t>thanh</a:t>
            </a:r>
            <a:r>
              <a:rPr lang="en-US" sz="4400" kern="1300" dirty="0">
                <a:solidFill>
                  <a:srgbClr val="C00000"/>
                </a:solidFill>
                <a:latin typeface="Now" panose="020B0604020202020204" charset="0"/>
                <a:ea typeface="Times New Roman" panose="02020603050405020304" pitchFamily="18" charset="0"/>
              </a:rPr>
              <a:t> </a:t>
            </a:r>
            <a:r>
              <a:rPr lang="en-US" sz="4400" kern="1300" dirty="0" err="1">
                <a:solidFill>
                  <a:srgbClr val="C00000"/>
                </a:solidFill>
                <a:latin typeface="Now" panose="020B0604020202020204" charset="0"/>
                <a:ea typeface="Times New Roman" panose="02020603050405020304" pitchFamily="18" charset="0"/>
              </a:rPr>
              <a:t>nghe</a:t>
            </a:r>
            <a:r>
              <a:rPr lang="en-US" sz="4400" kern="1300" dirty="0">
                <a:solidFill>
                  <a:srgbClr val="C00000"/>
                </a:solidFill>
                <a:latin typeface="Now" panose="020B0604020202020204" charset="0"/>
                <a:ea typeface="Times New Roman" panose="02020603050405020304" pitchFamily="18" charset="0"/>
              </a:rPr>
              <a:t> </a:t>
            </a:r>
            <a:r>
              <a:rPr lang="en-US" sz="4400" kern="1300" dirty="0" err="1">
                <a:solidFill>
                  <a:srgbClr val="C00000"/>
                </a:solidFill>
                <a:latin typeface="Now" panose="020B0604020202020204" charset="0"/>
                <a:ea typeface="Times New Roman" panose="02020603050405020304" pitchFamily="18" charset="0"/>
              </a:rPr>
              <a:t>được</a:t>
            </a:r>
            <a:r>
              <a:rPr lang="en-US" sz="4400" kern="1300" dirty="0">
                <a:solidFill>
                  <a:srgbClr val="C00000"/>
                </a:solidFill>
                <a:latin typeface="Now" panose="020B0604020202020204" charset="0"/>
                <a:ea typeface="Times New Roman" panose="02020603050405020304" pitchFamily="18" charset="0"/>
              </a:rPr>
              <a:t> </a:t>
            </a:r>
            <a:r>
              <a:rPr lang="en-US" sz="4400" kern="1300" dirty="0" err="1">
                <a:solidFill>
                  <a:srgbClr val="C00000"/>
                </a:solidFill>
                <a:latin typeface="Now" panose="020B0604020202020204" charset="0"/>
                <a:ea typeface="Times New Roman" panose="02020603050405020304" pitchFamily="18" charset="0"/>
              </a:rPr>
              <a:t>thay</a:t>
            </a:r>
            <a:r>
              <a:rPr lang="en-US" sz="4400" kern="1300" dirty="0">
                <a:solidFill>
                  <a:srgbClr val="C00000"/>
                </a:solidFill>
                <a:latin typeface="Now" panose="020B0604020202020204" charset="0"/>
                <a:ea typeface="Times New Roman" panose="02020603050405020304" pitchFamily="18" charset="0"/>
              </a:rPr>
              <a:t> </a:t>
            </a:r>
            <a:r>
              <a:rPr lang="en-US" sz="4400" kern="1300" dirty="0" err="1">
                <a:solidFill>
                  <a:srgbClr val="C00000"/>
                </a:solidFill>
                <a:latin typeface="Now" panose="020B0604020202020204" charset="0"/>
                <a:ea typeface="Times New Roman" panose="02020603050405020304" pitchFamily="18" charset="0"/>
              </a:rPr>
              <a:t>đổi</a:t>
            </a:r>
            <a:r>
              <a:rPr lang="en-US" sz="4400" kern="1300" dirty="0">
                <a:solidFill>
                  <a:srgbClr val="C00000"/>
                </a:solidFill>
                <a:latin typeface="Now" panose="020B0604020202020204" charset="0"/>
                <a:ea typeface="Times New Roman" panose="02020603050405020304" pitchFamily="18" charset="0"/>
              </a:rPr>
              <a:t>:</a:t>
            </a:r>
            <a:endParaRPr lang="en-US" sz="4400" dirty="0">
              <a:solidFill>
                <a:srgbClr val="000000"/>
              </a:solidFill>
              <a:latin typeface="Now" panose="020B0604020202020204" charset="0"/>
            </a:endParaRPr>
          </a:p>
        </p:txBody>
      </p:sp>
      <p:sp>
        <p:nvSpPr>
          <p:cNvPr id="11" name="TextBox 11" descr="n185 Fb Thu Huong Pham"/>
          <p:cNvSpPr txBox="1"/>
          <p:nvPr/>
        </p:nvSpPr>
        <p:spPr>
          <a:xfrm>
            <a:off x="4348559" y="1185379"/>
            <a:ext cx="9838576" cy="745910"/>
          </a:xfrm>
          <a:prstGeom prst="rect">
            <a:avLst/>
          </a:prstGeom>
          <a:solidFill>
            <a:srgbClr val="7030A0">
              <a:alpha val="38000"/>
            </a:srgbClr>
          </a:solidFill>
        </p:spPr>
        <p:txBody>
          <a:bodyPr lIns="0" tIns="0" rIns="0" bIns="0" rtlCol="0" anchor="t">
            <a:spAutoFit/>
          </a:bodyPr>
          <a:lstStyle/>
          <a:p>
            <a:pPr algn="ctr">
              <a:lnSpc>
                <a:spcPts val="5740"/>
              </a:lnSpc>
            </a:pPr>
            <a:r>
              <a:rPr lang="en-US" sz="7000" dirty="0">
                <a:solidFill>
                  <a:srgbClr val="FF0000"/>
                </a:solidFill>
                <a:latin typeface="Bryndan Write"/>
              </a:rPr>
              <a:t>PHIẾU HỌC TẬP SỐ 1</a:t>
            </a:r>
          </a:p>
        </p:txBody>
      </p:sp>
      <p:sp>
        <p:nvSpPr>
          <p:cNvPr id="12" name="Rectangle: Diagonal Corners Snipped 8" descr="n185 Fb Thu Huong Pham">
            <a:extLst>
              <a:ext uri="{FF2B5EF4-FFF2-40B4-BE49-F238E27FC236}">
                <a16:creationId xmlns:a16="http://schemas.microsoft.com/office/drawing/2014/main" id="{061E25A7-29B0-A4B9-52B9-0A099871E831}"/>
              </a:ext>
            </a:extLst>
          </p:cNvPr>
          <p:cNvSpPr/>
          <p:nvPr/>
        </p:nvSpPr>
        <p:spPr>
          <a:xfrm flipH="1">
            <a:off x="1904997" y="5022436"/>
            <a:ext cx="14989703" cy="3092864"/>
          </a:xfrm>
          <a:prstGeom prst="snip2DiagRect">
            <a:avLst/>
          </a:prstGeom>
          <a:noFill/>
          <a:ln w="127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có</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lúc</a:t>
            </a:r>
            <a:r>
              <a:rPr lang="en-US" sz="4000" kern="0" dirty="0">
                <a:solidFill>
                  <a:srgbClr val="4472C4"/>
                </a:solidFill>
                <a:latin typeface="Now" panose="020B0604020202020204" charset="0"/>
                <a:cs typeface="Arial" panose="020B0604020202020204" pitchFamily="34" charset="0"/>
              </a:rPr>
              <a:t> to </a:t>
            </a:r>
            <a:r>
              <a:rPr lang="en-US" sz="4000" kern="0" dirty="0" err="1">
                <a:solidFill>
                  <a:srgbClr val="4472C4"/>
                </a:solidFill>
                <a:latin typeface="Now" panose="020B0604020202020204" charset="0"/>
                <a:cs typeface="Arial" panose="020B0604020202020204" pitchFamily="34" charset="0"/>
              </a:rPr>
              <a:t>lúc</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nhỏ</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Khi</a:t>
            </a:r>
            <a:r>
              <a:rPr lang="en-US" sz="4000" kern="0" dirty="0">
                <a:solidFill>
                  <a:srgbClr val="4472C4"/>
                </a:solidFill>
                <a:latin typeface="Now" panose="020B0604020202020204" charset="0"/>
                <a:cs typeface="Arial" panose="020B0604020202020204" pitchFamily="34" charset="0"/>
              </a:rPr>
              <a:t> ta </a:t>
            </a:r>
            <a:r>
              <a:rPr lang="en-US" sz="4000" kern="0" dirty="0" err="1">
                <a:solidFill>
                  <a:srgbClr val="4472C4"/>
                </a:solidFill>
                <a:latin typeface="Now" panose="020B0604020202020204" charset="0"/>
                <a:cs typeface="Arial" panose="020B0604020202020204" pitchFamily="34" charset="0"/>
              </a:rPr>
              <a:t>nghe</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được</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âm</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thanh</a:t>
            </a:r>
            <a:r>
              <a:rPr lang="en-US" sz="4000" kern="0" dirty="0">
                <a:solidFill>
                  <a:srgbClr val="4472C4"/>
                </a:solidFill>
                <a:latin typeface="Now" panose="020B0604020202020204" charset="0"/>
                <a:cs typeface="Arial" panose="020B0604020202020204" pitchFamily="34" charset="0"/>
              </a:rPr>
              <a:t> to </a:t>
            </a:r>
            <a:r>
              <a:rPr lang="en-US" sz="4000" kern="0" dirty="0" err="1">
                <a:solidFill>
                  <a:srgbClr val="4472C4"/>
                </a:solidFill>
                <a:latin typeface="Now" panose="020B0604020202020204" charset="0"/>
                <a:cs typeface="Arial" panose="020B0604020202020204" pitchFamily="34" charset="0"/>
              </a:rPr>
              <a:t>nghĩa</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là</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tại</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vị</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trí</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này</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có</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giao</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thoa</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sóng</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với</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biên</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độ</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cực</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đại</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tương</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ứng</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với</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bụng</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sóng</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Khi</a:t>
            </a:r>
            <a:r>
              <a:rPr lang="en-US" sz="4000" kern="0" dirty="0">
                <a:solidFill>
                  <a:srgbClr val="4472C4"/>
                </a:solidFill>
                <a:latin typeface="Now" panose="020B0604020202020204" charset="0"/>
                <a:cs typeface="Arial" panose="020B0604020202020204" pitchFamily="34" charset="0"/>
              </a:rPr>
              <a:t> ta </a:t>
            </a:r>
            <a:r>
              <a:rPr lang="en-US" sz="4000" kern="0" dirty="0" err="1">
                <a:solidFill>
                  <a:srgbClr val="4472C4"/>
                </a:solidFill>
                <a:latin typeface="Now" panose="020B0604020202020204" charset="0"/>
                <a:cs typeface="Arial" panose="020B0604020202020204" pitchFamily="34" charset="0"/>
              </a:rPr>
              <a:t>nghe</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được</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âm</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thanh</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nhỏ</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nghĩa</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là</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tại</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vị</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trí</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này</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có</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giao</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thoa</a:t>
            </a:r>
            <a:r>
              <a:rPr lang="en-US" sz="4000" kern="0" dirty="0">
                <a:solidFill>
                  <a:srgbClr val="4472C4"/>
                </a:solidFill>
                <a:latin typeface="Now" panose="020B0604020202020204" charset="0"/>
                <a:cs typeface="Arial" panose="020B0604020202020204" pitchFamily="34" charset="0"/>
              </a:rPr>
              <a:t> song </a:t>
            </a:r>
            <a:r>
              <a:rPr lang="en-US" sz="4000" kern="0" dirty="0" err="1">
                <a:solidFill>
                  <a:srgbClr val="4472C4"/>
                </a:solidFill>
                <a:latin typeface="Now" panose="020B0604020202020204" charset="0"/>
                <a:cs typeface="Arial" panose="020B0604020202020204" pitchFamily="34" charset="0"/>
              </a:rPr>
              <a:t>với</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biên</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độ</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cực</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tiểu</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nút</a:t>
            </a:r>
            <a:r>
              <a:rPr lang="en-US" sz="4000" kern="0" dirty="0">
                <a:solidFill>
                  <a:srgbClr val="4472C4"/>
                </a:solidFill>
                <a:latin typeface="Now" panose="020B0604020202020204" charset="0"/>
                <a:cs typeface="Arial" panose="020B0604020202020204" pitchFamily="34" charset="0"/>
              </a:rPr>
              <a:t> </a:t>
            </a:r>
            <a:r>
              <a:rPr lang="en-US" sz="4000" kern="0" dirty="0" err="1">
                <a:solidFill>
                  <a:srgbClr val="4472C4"/>
                </a:solidFill>
                <a:latin typeface="Now" panose="020B0604020202020204" charset="0"/>
                <a:cs typeface="Arial" panose="020B0604020202020204" pitchFamily="34" charset="0"/>
              </a:rPr>
              <a:t>sóng</a:t>
            </a:r>
            <a:r>
              <a:rPr lang="en-US" sz="4000" kern="0" dirty="0">
                <a:solidFill>
                  <a:srgbClr val="4472C4"/>
                </a:solidFill>
                <a:latin typeface="Now" panose="020B0604020202020204" charset="0"/>
                <a:cs typeface="Arial" panose="020B0604020202020204" pitchFamily="34" charset="0"/>
              </a:rPr>
              <a:t>).</a:t>
            </a:r>
            <a:endParaRPr kumimoji="0" lang="en-US" sz="4000" b="0" i="0" u="none" strike="noStrike" kern="0" cap="none" spc="0" normalizeH="0" baseline="0" noProof="0" dirty="0">
              <a:ln>
                <a:noFill/>
              </a:ln>
              <a:solidFill>
                <a:srgbClr val="4472C4"/>
              </a:solidFill>
              <a:effectLst/>
              <a:uLnTx/>
              <a:uFillTx/>
              <a:latin typeface="Now" panose="020B0604020202020204" charset="0"/>
              <a:cs typeface="Arial" panose="020B0604020202020204" pitchFamily="34" charset="0"/>
            </a:endParaRPr>
          </a:p>
        </p:txBody>
      </p:sp>
      <p:grpSp>
        <p:nvGrpSpPr>
          <p:cNvPr id="15" name="Group 14" descr="n185 Fb Thu Huong Pham"/>
          <p:cNvGrpSpPr/>
          <p:nvPr/>
        </p:nvGrpSpPr>
        <p:grpSpPr>
          <a:xfrm>
            <a:off x="1141366" y="4377172"/>
            <a:ext cx="1378749" cy="1352455"/>
            <a:chOff x="373850" y="4760050"/>
            <a:chExt cx="698738" cy="702220"/>
          </a:xfrm>
        </p:grpSpPr>
        <p:sp>
          <p:nvSpPr>
            <p:cNvPr id="16" name="Oval 4" descr="205 ngoc thao">
              <a:extLst>
                <a:ext uri="{FF2B5EF4-FFF2-40B4-BE49-F238E27FC236}">
                  <a16:creationId xmlns:a16="http://schemas.microsoft.com/office/drawing/2014/main" id="{E9248832-D8AA-5B38-C9E9-D7833E67D8D3}"/>
                </a:ext>
              </a:extLst>
            </p:cNvPr>
            <p:cNvSpPr>
              <a:spLocks noChangeArrowheads="1"/>
            </p:cNvSpPr>
            <p:nvPr/>
          </p:nvSpPr>
          <p:spPr bwMode="auto">
            <a:xfrm>
              <a:off x="373850" y="4760050"/>
              <a:ext cx="698738" cy="702220"/>
            </a:xfrm>
            <a:prstGeom prst="ellipse">
              <a:avLst/>
            </a:prstGeom>
            <a:solidFill>
              <a:srgbClr val="FEBC30"/>
            </a:solidFill>
            <a:ln w="9525">
              <a:noFill/>
              <a:round/>
              <a:headEnd/>
              <a:tailEnd/>
            </a:ln>
          </p:spPr>
          <p:txBody>
            <a:bodyPr lIns="91431" tIns="45715" rIns="91431" bIns="4571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F2F2F2"/>
                </a:solidFill>
                <a:effectLst/>
                <a:uLnTx/>
                <a:uFillTx/>
                <a:ea typeface="等线" panose="02010600030101010101" pitchFamily="2" charset="-122"/>
                <a:sym typeface="Calibri" pitchFamily="34" charset="0"/>
              </a:endParaRPr>
            </a:p>
          </p:txBody>
        </p:sp>
        <p:grpSp>
          <p:nvGrpSpPr>
            <p:cNvPr id="17" name="Group 20" descr="205 ngoc thao">
              <a:extLst>
                <a:ext uri="{FF2B5EF4-FFF2-40B4-BE49-F238E27FC236}">
                  <a16:creationId xmlns:a16="http://schemas.microsoft.com/office/drawing/2014/main" id="{260D5F6A-3C60-CE51-7DCC-D35E9E78D849}"/>
                </a:ext>
              </a:extLst>
            </p:cNvPr>
            <p:cNvGrpSpPr>
              <a:grpSpLocks/>
            </p:cNvGrpSpPr>
            <p:nvPr/>
          </p:nvGrpSpPr>
          <p:grpSpPr bwMode="auto">
            <a:xfrm>
              <a:off x="540595" y="4911558"/>
              <a:ext cx="391152" cy="394635"/>
              <a:chOff x="0" y="0"/>
              <a:chExt cx="401822" cy="404317"/>
            </a:xfrm>
          </p:grpSpPr>
          <p:sp>
            <p:nvSpPr>
              <p:cNvPr id="18" name="Freeform 42">
                <a:extLst>
                  <a:ext uri="{FF2B5EF4-FFF2-40B4-BE49-F238E27FC236}">
                    <a16:creationId xmlns:a16="http://schemas.microsoft.com/office/drawing/2014/main" id="{ACB02AC4-C264-AB96-D286-7E9BB99F17F5}"/>
                  </a:ext>
                </a:extLst>
              </p:cNvPr>
              <p:cNvSpPr>
                <a:spLocks noEditPoints="1" noChangeArrowheads="1"/>
              </p:cNvSpPr>
              <p:nvPr/>
            </p:nvSpPr>
            <p:spPr bwMode="auto">
              <a:xfrm>
                <a:off x="0" y="0"/>
                <a:ext cx="401822" cy="404317"/>
              </a:xfrm>
              <a:custGeom>
                <a:avLst/>
                <a:gdLst>
                  <a:gd name="T0" fmla="*/ 199251 w 121"/>
                  <a:gd name="T1" fmla="*/ 0 h 121"/>
                  <a:gd name="T2" fmla="*/ 0 w 121"/>
                  <a:gd name="T3" fmla="*/ 203829 h 121"/>
                  <a:gd name="T4" fmla="*/ 199251 w 121"/>
                  <a:gd name="T5" fmla="*/ 404317 h 121"/>
                  <a:gd name="T6" fmla="*/ 401822 w 121"/>
                  <a:gd name="T7" fmla="*/ 203829 h 121"/>
                  <a:gd name="T8" fmla="*/ 199251 w 121"/>
                  <a:gd name="T9" fmla="*/ 0 h 121"/>
                  <a:gd name="T10" fmla="*/ 199251 w 121"/>
                  <a:gd name="T11" fmla="*/ 370902 h 121"/>
                  <a:gd name="T12" fmla="*/ 33208 w 121"/>
                  <a:gd name="T13" fmla="*/ 203829 h 121"/>
                  <a:gd name="T14" fmla="*/ 199251 w 121"/>
                  <a:gd name="T15" fmla="*/ 33415 h 121"/>
                  <a:gd name="T16" fmla="*/ 368614 w 121"/>
                  <a:gd name="T17" fmla="*/ 203829 h 121"/>
                  <a:gd name="T18" fmla="*/ 199251 w 121"/>
                  <a:gd name="T19" fmla="*/ 370902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121"/>
                  <a:gd name="T32" fmla="*/ 121 w 121"/>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121">
                    <a:moveTo>
                      <a:pt x="60" y="0"/>
                    </a:moveTo>
                    <a:cubicBezTo>
                      <a:pt x="27" y="0"/>
                      <a:pt x="0" y="27"/>
                      <a:pt x="0" y="61"/>
                    </a:cubicBezTo>
                    <a:cubicBezTo>
                      <a:pt x="0" y="94"/>
                      <a:pt x="27" y="121"/>
                      <a:pt x="60" y="121"/>
                    </a:cubicBezTo>
                    <a:cubicBezTo>
                      <a:pt x="94" y="121"/>
                      <a:pt x="121" y="94"/>
                      <a:pt x="121" y="61"/>
                    </a:cubicBezTo>
                    <a:cubicBezTo>
                      <a:pt x="121" y="27"/>
                      <a:pt x="94" y="0"/>
                      <a:pt x="60" y="0"/>
                    </a:cubicBezTo>
                    <a:close/>
                    <a:moveTo>
                      <a:pt x="60" y="111"/>
                    </a:moveTo>
                    <a:cubicBezTo>
                      <a:pt x="32" y="111"/>
                      <a:pt x="10" y="89"/>
                      <a:pt x="10" y="61"/>
                    </a:cubicBezTo>
                    <a:cubicBezTo>
                      <a:pt x="10" y="33"/>
                      <a:pt x="32" y="10"/>
                      <a:pt x="60" y="10"/>
                    </a:cubicBezTo>
                    <a:cubicBezTo>
                      <a:pt x="88" y="10"/>
                      <a:pt x="111" y="33"/>
                      <a:pt x="111" y="61"/>
                    </a:cubicBezTo>
                    <a:cubicBezTo>
                      <a:pt x="111" y="89"/>
                      <a:pt x="88" y="111"/>
                      <a:pt x="60" y="111"/>
                    </a:cubicBezTo>
                    <a:close/>
                  </a:path>
                </a:pathLst>
              </a:custGeom>
              <a:solidFill>
                <a:sysClr val="window" lastClr="FFFFFF"/>
              </a:solidFill>
              <a:ln w="9525">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2F2F2"/>
                  </a:solidFill>
                  <a:effectLst/>
                  <a:uLnTx/>
                  <a:uFillTx/>
                  <a:ea typeface="等线" panose="02010600030101010101" pitchFamily="2" charset="-122"/>
                  <a:sym typeface="Calibri" pitchFamily="34" charset="0"/>
                </a:endParaRPr>
              </a:p>
            </p:txBody>
          </p:sp>
          <p:sp>
            <p:nvSpPr>
              <p:cNvPr id="19" name="Freeform 43">
                <a:extLst>
                  <a:ext uri="{FF2B5EF4-FFF2-40B4-BE49-F238E27FC236}">
                    <a16:creationId xmlns:a16="http://schemas.microsoft.com/office/drawing/2014/main" id="{30E250D4-CDDE-FB9A-FAC1-38BF896033D0}"/>
                  </a:ext>
                </a:extLst>
              </p:cNvPr>
              <p:cNvSpPr>
                <a:spLocks noChangeArrowheads="1"/>
              </p:cNvSpPr>
              <p:nvPr/>
            </p:nvSpPr>
            <p:spPr bwMode="auto">
              <a:xfrm>
                <a:off x="107320" y="97336"/>
                <a:ext cx="139764" cy="199662"/>
              </a:xfrm>
              <a:custGeom>
                <a:avLst/>
                <a:gdLst>
                  <a:gd name="T0" fmla="*/ 139764 w 42"/>
                  <a:gd name="T1" fmla="*/ 199662 h 60"/>
                  <a:gd name="T2" fmla="*/ 139764 w 42"/>
                  <a:gd name="T3" fmla="*/ 0 h 60"/>
                  <a:gd name="T4" fmla="*/ 0 w 42"/>
                  <a:gd name="T5" fmla="*/ 139763 h 60"/>
                  <a:gd name="T6" fmla="*/ 139764 w 42"/>
                  <a:gd name="T7" fmla="*/ 199662 h 60"/>
                  <a:gd name="T8" fmla="*/ 0 60000 65536"/>
                  <a:gd name="T9" fmla="*/ 0 60000 65536"/>
                  <a:gd name="T10" fmla="*/ 0 60000 65536"/>
                  <a:gd name="T11" fmla="*/ 0 60000 65536"/>
                  <a:gd name="T12" fmla="*/ 0 w 42"/>
                  <a:gd name="T13" fmla="*/ 0 h 60"/>
                  <a:gd name="T14" fmla="*/ 42 w 42"/>
                  <a:gd name="T15" fmla="*/ 60 h 60"/>
                </a:gdLst>
                <a:ahLst/>
                <a:cxnLst>
                  <a:cxn ang="T8">
                    <a:pos x="T0" y="T1"/>
                  </a:cxn>
                  <a:cxn ang="T9">
                    <a:pos x="T2" y="T3"/>
                  </a:cxn>
                  <a:cxn ang="T10">
                    <a:pos x="T4" y="T5"/>
                  </a:cxn>
                  <a:cxn ang="T11">
                    <a:pos x="T6" y="T7"/>
                  </a:cxn>
                </a:cxnLst>
                <a:rect l="T12" t="T13" r="T14" b="T15"/>
                <a:pathLst>
                  <a:path w="42" h="60">
                    <a:moveTo>
                      <a:pt x="42" y="60"/>
                    </a:moveTo>
                    <a:cubicBezTo>
                      <a:pt x="42" y="0"/>
                      <a:pt x="42" y="0"/>
                      <a:pt x="42" y="0"/>
                    </a:cubicBezTo>
                    <a:cubicBezTo>
                      <a:pt x="0" y="42"/>
                      <a:pt x="0" y="42"/>
                      <a:pt x="0" y="42"/>
                    </a:cubicBezTo>
                    <a:cubicBezTo>
                      <a:pt x="29" y="42"/>
                      <a:pt x="42" y="60"/>
                      <a:pt x="42" y="60"/>
                    </a:cubicBezTo>
                    <a:close/>
                  </a:path>
                </a:pathLst>
              </a:custGeom>
              <a:solidFill>
                <a:sysClr val="window" lastClr="FFFFFF"/>
              </a:solidFill>
              <a:ln w="9525">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2F2F2"/>
                  </a:solidFill>
                  <a:effectLst/>
                  <a:uLnTx/>
                  <a:uFillTx/>
                  <a:ea typeface="等线" panose="02010600030101010101" pitchFamily="2" charset="-122"/>
                  <a:sym typeface="Calibri"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par>
                                <p:cTn id="13" presetID="21" presetClass="entr" presetSubtype="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heel(1)">
                                      <p:cBhvr>
                                        <p:cTn id="1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US"/>
          </a:p>
        </p:txBody>
      </p:sp>
      <p:sp>
        <p:nvSpPr>
          <p:cNvPr id="3" name="Freeform 3" descr="n185 Fb Thu Huong Pham"/>
          <p:cNvSpPr/>
          <p:nvPr/>
        </p:nvSpPr>
        <p:spPr>
          <a:xfrm rot="-5400000">
            <a:off x="5585470" y="-3566170"/>
            <a:ext cx="7955260" cy="17145000"/>
          </a:xfrm>
          <a:custGeom>
            <a:avLst/>
            <a:gdLst/>
            <a:ahLst/>
            <a:cxnLst/>
            <a:rect l="l" t="t" r="r" b="b"/>
            <a:pathLst>
              <a:path w="6511435" h="12346104">
                <a:moveTo>
                  <a:pt x="0" y="0"/>
                </a:moveTo>
                <a:lnTo>
                  <a:pt x="6511434" y="0"/>
                </a:lnTo>
                <a:lnTo>
                  <a:pt x="6511434" y="12346104"/>
                </a:lnTo>
                <a:lnTo>
                  <a:pt x="0" y="12346104"/>
                </a:lnTo>
                <a:lnTo>
                  <a:pt x="0" y="0"/>
                </a:lnTo>
                <a:close/>
              </a:path>
            </a:pathLst>
          </a:custGeom>
          <a:blipFill>
            <a:blip r:embed="rId3"/>
            <a:stretch>
              <a:fillRect r="-45997"/>
            </a:stretch>
          </a:blipFill>
        </p:spPr>
        <p:txBody>
          <a:bodyPr/>
          <a:lstStyle/>
          <a:p>
            <a:endParaRPr lang="en-US" dirty="0"/>
          </a:p>
        </p:txBody>
      </p:sp>
      <p:sp>
        <p:nvSpPr>
          <p:cNvPr id="4" name="Freeform 4" descr="n185 Fb Thu Huong Pham"/>
          <p:cNvSpPr/>
          <p:nvPr/>
        </p:nvSpPr>
        <p:spPr>
          <a:xfrm rot="-1391118">
            <a:off x="10316583" y="-2915471"/>
            <a:ext cx="3665666" cy="3796829"/>
          </a:xfrm>
          <a:custGeom>
            <a:avLst/>
            <a:gdLst/>
            <a:ahLst/>
            <a:cxnLst/>
            <a:rect l="l" t="t" r="r" b="b"/>
            <a:pathLst>
              <a:path w="3665666" h="3796829">
                <a:moveTo>
                  <a:pt x="0" y="0"/>
                </a:moveTo>
                <a:lnTo>
                  <a:pt x="3665665" y="0"/>
                </a:lnTo>
                <a:lnTo>
                  <a:pt x="3665665" y="3796829"/>
                </a:lnTo>
                <a:lnTo>
                  <a:pt x="0" y="37968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descr="n185 Fb Thu Huong Pham"/>
          <p:cNvSpPr/>
          <p:nvPr/>
        </p:nvSpPr>
        <p:spPr>
          <a:xfrm rot="-6979330">
            <a:off x="-712187" y="8552632"/>
            <a:ext cx="3453702" cy="1902676"/>
          </a:xfrm>
          <a:custGeom>
            <a:avLst/>
            <a:gdLst/>
            <a:ahLst/>
            <a:cxnLst/>
            <a:rect l="l" t="t" r="r" b="b"/>
            <a:pathLst>
              <a:path w="3453702" h="1902676">
                <a:moveTo>
                  <a:pt x="0" y="0"/>
                </a:moveTo>
                <a:lnTo>
                  <a:pt x="3453703" y="0"/>
                </a:lnTo>
                <a:lnTo>
                  <a:pt x="3453703" y="1902676"/>
                </a:lnTo>
                <a:lnTo>
                  <a:pt x="0" y="19026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descr="n185 Fb Thu Huong Pham"/>
          <p:cNvSpPr/>
          <p:nvPr/>
        </p:nvSpPr>
        <p:spPr>
          <a:xfrm rot="-10800000">
            <a:off x="620159" y="308419"/>
            <a:ext cx="789010" cy="1764347"/>
          </a:xfrm>
          <a:custGeom>
            <a:avLst/>
            <a:gdLst/>
            <a:ahLst/>
            <a:cxnLst/>
            <a:rect l="l" t="t" r="r" b="b"/>
            <a:pathLst>
              <a:path w="789010" h="1764347">
                <a:moveTo>
                  <a:pt x="0" y="0"/>
                </a:moveTo>
                <a:lnTo>
                  <a:pt x="789011" y="0"/>
                </a:lnTo>
                <a:lnTo>
                  <a:pt x="789011" y="1764347"/>
                </a:lnTo>
                <a:lnTo>
                  <a:pt x="0" y="17643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descr="n185 Fb Thu Huong Pham"/>
          <p:cNvSpPr/>
          <p:nvPr/>
        </p:nvSpPr>
        <p:spPr>
          <a:xfrm>
            <a:off x="16894703" y="8115300"/>
            <a:ext cx="789010" cy="1764347"/>
          </a:xfrm>
          <a:custGeom>
            <a:avLst/>
            <a:gdLst/>
            <a:ahLst/>
            <a:cxnLst/>
            <a:rect l="l" t="t" r="r" b="b"/>
            <a:pathLst>
              <a:path w="789010" h="1764347">
                <a:moveTo>
                  <a:pt x="0" y="0"/>
                </a:moveTo>
                <a:lnTo>
                  <a:pt x="789011" y="0"/>
                </a:lnTo>
                <a:lnTo>
                  <a:pt x="789011" y="1764347"/>
                </a:lnTo>
                <a:lnTo>
                  <a:pt x="0" y="17643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descr="n185 Fb Thu Huong Pham"/>
          <p:cNvSpPr/>
          <p:nvPr/>
        </p:nvSpPr>
        <p:spPr>
          <a:xfrm>
            <a:off x="16230920" y="-99726"/>
            <a:ext cx="2057080" cy="2411347"/>
          </a:xfrm>
          <a:custGeom>
            <a:avLst/>
            <a:gdLst/>
            <a:ahLst/>
            <a:cxnLst/>
            <a:rect l="l" t="t" r="r" b="b"/>
            <a:pathLst>
              <a:path w="2999781" h="2955685">
                <a:moveTo>
                  <a:pt x="0" y="0"/>
                </a:moveTo>
                <a:lnTo>
                  <a:pt x="2999781" y="0"/>
                </a:lnTo>
                <a:lnTo>
                  <a:pt x="2999781" y="2955684"/>
                </a:lnTo>
                <a:lnTo>
                  <a:pt x="0" y="29556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TextBox 10" descr="n185 Fb Thu Huong Pham"/>
          <p:cNvSpPr txBox="1"/>
          <p:nvPr/>
        </p:nvSpPr>
        <p:spPr>
          <a:xfrm>
            <a:off x="1601890" y="2310448"/>
            <a:ext cx="16230601" cy="1587038"/>
          </a:xfrm>
          <a:prstGeom prst="rect">
            <a:avLst/>
          </a:prstGeom>
          <a:solidFill>
            <a:srgbClr val="FFCCFF">
              <a:alpha val="51000"/>
            </a:srgbClr>
          </a:solidFill>
        </p:spPr>
        <p:txBody>
          <a:bodyPr wrap="square" lIns="0" tIns="0" rIns="0" bIns="0" rtlCol="0" anchor="t">
            <a:spAutoFit/>
          </a:bodyPr>
          <a:lstStyle/>
          <a:p>
            <a:pPr lvl="0" algn="ctr">
              <a:lnSpc>
                <a:spcPct val="150000"/>
              </a:lnSpc>
            </a:pPr>
            <a:r>
              <a:rPr lang="vi-VN" sz="3600" dirty="0">
                <a:solidFill>
                  <a:srgbClr val="C00000"/>
                </a:solidFill>
                <a:latin typeface="Now"/>
              </a:rPr>
              <a:t>Khoảng cách giữa hai vị trí liên tiếp của pit-tông mà âm thanh nghe được to nhất cho phép xác định đại lượng nào của sóng âm?</a:t>
            </a:r>
          </a:p>
        </p:txBody>
      </p:sp>
      <p:sp>
        <p:nvSpPr>
          <p:cNvPr id="11" name="TextBox 11" descr="n185 Fb Thu Huong Pham"/>
          <p:cNvSpPr txBox="1"/>
          <p:nvPr/>
        </p:nvSpPr>
        <p:spPr>
          <a:xfrm>
            <a:off x="4348559" y="1185379"/>
            <a:ext cx="9838576" cy="745910"/>
          </a:xfrm>
          <a:prstGeom prst="rect">
            <a:avLst/>
          </a:prstGeom>
          <a:solidFill>
            <a:srgbClr val="7030A0">
              <a:alpha val="38000"/>
            </a:srgbClr>
          </a:solidFill>
        </p:spPr>
        <p:txBody>
          <a:bodyPr lIns="0" tIns="0" rIns="0" bIns="0" rtlCol="0" anchor="t">
            <a:spAutoFit/>
          </a:bodyPr>
          <a:lstStyle/>
          <a:p>
            <a:pPr algn="ctr">
              <a:lnSpc>
                <a:spcPts val="5740"/>
              </a:lnSpc>
            </a:pPr>
            <a:r>
              <a:rPr lang="en-US" sz="7000" dirty="0">
                <a:solidFill>
                  <a:srgbClr val="FF0000"/>
                </a:solidFill>
                <a:latin typeface="Bryndan Write"/>
              </a:rPr>
              <a:t>PHIẾU HỌC TẬP SỐ 1</a:t>
            </a:r>
          </a:p>
        </p:txBody>
      </p:sp>
      <p:sp>
        <p:nvSpPr>
          <p:cNvPr id="12" name="Rectangle: Diagonal Corners Snipped 8" descr="n185 Fb Thu Huong Pham">
            <a:extLst>
              <a:ext uri="{FF2B5EF4-FFF2-40B4-BE49-F238E27FC236}">
                <a16:creationId xmlns:a16="http://schemas.microsoft.com/office/drawing/2014/main" id="{061E25A7-29B0-A4B9-52B9-0A099871E831}"/>
              </a:ext>
            </a:extLst>
          </p:cNvPr>
          <p:cNvSpPr/>
          <p:nvPr/>
        </p:nvSpPr>
        <p:spPr>
          <a:xfrm flipH="1">
            <a:off x="1904997" y="5022436"/>
            <a:ext cx="14989703" cy="3092864"/>
          </a:xfrm>
          <a:prstGeom prst="snip2DiagRect">
            <a:avLst/>
          </a:prstGeom>
          <a:noFill/>
          <a:ln w="12700" cap="flat" cmpd="sng" algn="ctr">
            <a:solidFill>
              <a:sysClr val="window" lastClr="FFFFFF">
                <a:lumMod val="50000"/>
              </a:sysClr>
            </a:solidFill>
            <a:prstDash val="solid"/>
            <a:miter lim="800000"/>
          </a:ln>
          <a:effectLst/>
        </p:spPr>
        <p:txBody>
          <a:bodyPr rtlCol="0" anchor="ctr"/>
          <a:lstStyle/>
          <a:p>
            <a:pPr algn="ctr">
              <a:lnSpc>
                <a:spcPct val="115000"/>
              </a:lnSpc>
              <a:spcAft>
                <a:spcPts val="0"/>
              </a:spcAft>
            </a:pPr>
            <a:r>
              <a:rPr lang="en-US" sz="4000" kern="1300" dirty="0" err="1">
                <a:solidFill>
                  <a:srgbClr val="0070C0"/>
                </a:solidFill>
                <a:latin typeface="Now" panose="020B0604020202020204" charset="0"/>
                <a:ea typeface="Times New Roman" panose="02020603050405020304" pitchFamily="18" charset="0"/>
              </a:rPr>
              <a:t>Khoảng</a:t>
            </a:r>
            <a:r>
              <a:rPr lang="en-US" sz="4000" kern="1300" dirty="0">
                <a:solidFill>
                  <a:srgbClr val="0070C0"/>
                </a:solidFill>
                <a:latin typeface="Now" panose="020B0604020202020204" charset="0"/>
                <a:ea typeface="Times New Roman" panose="02020603050405020304" pitchFamily="18" charset="0"/>
              </a:rPr>
              <a:t> </a:t>
            </a:r>
            <a:r>
              <a:rPr lang="en-US" sz="4000" kern="1300" dirty="0" err="1">
                <a:solidFill>
                  <a:srgbClr val="0070C0"/>
                </a:solidFill>
                <a:latin typeface="Now" panose="020B0604020202020204" charset="0"/>
                <a:ea typeface="Times New Roman" panose="02020603050405020304" pitchFamily="18" charset="0"/>
              </a:rPr>
              <a:t>cách</a:t>
            </a:r>
            <a:r>
              <a:rPr lang="en-US" sz="4000" kern="1300" dirty="0">
                <a:solidFill>
                  <a:srgbClr val="0070C0"/>
                </a:solidFill>
                <a:latin typeface="Now" panose="020B0604020202020204" charset="0"/>
                <a:ea typeface="Times New Roman" panose="02020603050405020304" pitchFamily="18" charset="0"/>
              </a:rPr>
              <a:t> </a:t>
            </a:r>
            <a:r>
              <a:rPr lang="en-US" sz="4000" kern="1300" dirty="0" err="1">
                <a:solidFill>
                  <a:srgbClr val="0070C0"/>
                </a:solidFill>
                <a:latin typeface="Now" panose="020B0604020202020204" charset="0"/>
                <a:ea typeface="Times New Roman" panose="02020603050405020304" pitchFamily="18" charset="0"/>
              </a:rPr>
              <a:t>giữa</a:t>
            </a:r>
            <a:r>
              <a:rPr lang="en-US" sz="4000" kern="1300" dirty="0">
                <a:solidFill>
                  <a:srgbClr val="0070C0"/>
                </a:solidFill>
                <a:latin typeface="Now" panose="020B0604020202020204" charset="0"/>
                <a:ea typeface="Times New Roman" panose="02020603050405020304" pitchFamily="18" charset="0"/>
              </a:rPr>
              <a:t> </a:t>
            </a:r>
            <a:r>
              <a:rPr lang="en-US" sz="4000" kern="1300" dirty="0" err="1">
                <a:solidFill>
                  <a:srgbClr val="0070C0"/>
                </a:solidFill>
                <a:latin typeface="Now" panose="020B0604020202020204" charset="0"/>
                <a:ea typeface="Times New Roman" panose="02020603050405020304" pitchFamily="18" charset="0"/>
              </a:rPr>
              <a:t>hai</a:t>
            </a:r>
            <a:r>
              <a:rPr lang="en-US" sz="4000" kern="1300" dirty="0">
                <a:solidFill>
                  <a:srgbClr val="0070C0"/>
                </a:solidFill>
                <a:latin typeface="Now" panose="020B0604020202020204" charset="0"/>
                <a:ea typeface="Times New Roman" panose="02020603050405020304" pitchFamily="18" charset="0"/>
              </a:rPr>
              <a:t> </a:t>
            </a:r>
            <a:r>
              <a:rPr lang="en-US" sz="4000" kern="1300" dirty="0" err="1">
                <a:solidFill>
                  <a:srgbClr val="0070C0"/>
                </a:solidFill>
                <a:latin typeface="Now" panose="020B0604020202020204" charset="0"/>
                <a:ea typeface="Times New Roman" panose="02020603050405020304" pitchFamily="18" charset="0"/>
              </a:rPr>
              <a:t>vị</a:t>
            </a:r>
            <a:r>
              <a:rPr lang="en-US" sz="4000" kern="1300" dirty="0">
                <a:solidFill>
                  <a:srgbClr val="0070C0"/>
                </a:solidFill>
                <a:latin typeface="Now" panose="020B0604020202020204" charset="0"/>
                <a:ea typeface="Times New Roman" panose="02020603050405020304" pitchFamily="18" charset="0"/>
              </a:rPr>
              <a:t> </a:t>
            </a:r>
            <a:r>
              <a:rPr lang="en-US" sz="4000" kern="1300" dirty="0" err="1">
                <a:solidFill>
                  <a:srgbClr val="0070C0"/>
                </a:solidFill>
                <a:latin typeface="Now" panose="020B0604020202020204" charset="0"/>
                <a:ea typeface="Times New Roman" panose="02020603050405020304" pitchFamily="18" charset="0"/>
              </a:rPr>
              <a:t>trí</a:t>
            </a:r>
            <a:r>
              <a:rPr lang="en-US" sz="4000" kern="1300" dirty="0">
                <a:solidFill>
                  <a:srgbClr val="0070C0"/>
                </a:solidFill>
                <a:latin typeface="Now" panose="020B0604020202020204" charset="0"/>
                <a:ea typeface="Times New Roman" panose="02020603050405020304" pitchFamily="18" charset="0"/>
              </a:rPr>
              <a:t> </a:t>
            </a:r>
            <a:r>
              <a:rPr lang="en-US" sz="4000" kern="1300" dirty="0" err="1">
                <a:solidFill>
                  <a:srgbClr val="0070C0"/>
                </a:solidFill>
                <a:latin typeface="Now" panose="020B0604020202020204" charset="0"/>
                <a:ea typeface="Times New Roman" panose="02020603050405020304" pitchFamily="18" charset="0"/>
              </a:rPr>
              <a:t>liên</a:t>
            </a:r>
            <a:r>
              <a:rPr lang="en-US" sz="4000" kern="1300" dirty="0">
                <a:solidFill>
                  <a:srgbClr val="0070C0"/>
                </a:solidFill>
                <a:latin typeface="Now" panose="020B0604020202020204" charset="0"/>
                <a:ea typeface="Times New Roman" panose="02020603050405020304" pitchFamily="18" charset="0"/>
              </a:rPr>
              <a:t> </a:t>
            </a:r>
            <a:r>
              <a:rPr lang="en-US" sz="4000" kern="1300" dirty="0" err="1">
                <a:solidFill>
                  <a:srgbClr val="0070C0"/>
                </a:solidFill>
                <a:latin typeface="Now" panose="020B0604020202020204" charset="0"/>
                <a:ea typeface="Times New Roman" panose="02020603050405020304" pitchFamily="18" charset="0"/>
              </a:rPr>
              <a:t>tiếp</a:t>
            </a:r>
            <a:r>
              <a:rPr lang="en-US" sz="4000" kern="1300" dirty="0">
                <a:solidFill>
                  <a:srgbClr val="0070C0"/>
                </a:solidFill>
                <a:latin typeface="Now" panose="020B0604020202020204" charset="0"/>
                <a:ea typeface="Times New Roman" panose="02020603050405020304" pitchFamily="18" charset="0"/>
              </a:rPr>
              <a:t> </a:t>
            </a:r>
            <a:r>
              <a:rPr lang="en-US" sz="4000" kern="1300" dirty="0" err="1">
                <a:solidFill>
                  <a:srgbClr val="0070C0"/>
                </a:solidFill>
                <a:latin typeface="Now" panose="020B0604020202020204" charset="0"/>
                <a:ea typeface="Times New Roman" panose="02020603050405020304" pitchFamily="18" charset="0"/>
              </a:rPr>
              <a:t>của</a:t>
            </a:r>
            <a:r>
              <a:rPr lang="en-US" sz="4000" kern="1300" dirty="0">
                <a:solidFill>
                  <a:srgbClr val="0070C0"/>
                </a:solidFill>
                <a:latin typeface="Now" panose="020B0604020202020204" charset="0"/>
                <a:ea typeface="Times New Roman" panose="02020603050405020304" pitchFamily="18" charset="0"/>
              </a:rPr>
              <a:t> pit-</a:t>
            </a:r>
            <a:r>
              <a:rPr lang="en-US" sz="4000" kern="1300" dirty="0" err="1">
                <a:solidFill>
                  <a:srgbClr val="0070C0"/>
                </a:solidFill>
                <a:latin typeface="Now" panose="020B0604020202020204" charset="0"/>
                <a:ea typeface="Times New Roman" panose="02020603050405020304" pitchFamily="18" charset="0"/>
              </a:rPr>
              <a:t>tông</a:t>
            </a:r>
            <a:r>
              <a:rPr lang="en-US" sz="4000" kern="1300" dirty="0">
                <a:solidFill>
                  <a:srgbClr val="0070C0"/>
                </a:solidFill>
                <a:latin typeface="Now" panose="020B0604020202020204" charset="0"/>
                <a:ea typeface="Times New Roman" panose="02020603050405020304" pitchFamily="18" charset="0"/>
              </a:rPr>
              <a:t> </a:t>
            </a:r>
            <a:r>
              <a:rPr lang="en-US" sz="4000" kern="1300" dirty="0" err="1">
                <a:solidFill>
                  <a:srgbClr val="0070C0"/>
                </a:solidFill>
                <a:latin typeface="Now" panose="020B0604020202020204" charset="0"/>
                <a:ea typeface="Times New Roman" panose="02020603050405020304" pitchFamily="18" charset="0"/>
              </a:rPr>
              <a:t>mà</a:t>
            </a:r>
            <a:r>
              <a:rPr lang="en-US" sz="4000" kern="1300" dirty="0">
                <a:solidFill>
                  <a:srgbClr val="0070C0"/>
                </a:solidFill>
                <a:latin typeface="Now" panose="020B0604020202020204" charset="0"/>
                <a:ea typeface="Times New Roman" panose="02020603050405020304" pitchFamily="18" charset="0"/>
              </a:rPr>
              <a:t> </a:t>
            </a:r>
            <a:r>
              <a:rPr lang="en-US" sz="4000" kern="1300" dirty="0" err="1">
                <a:solidFill>
                  <a:srgbClr val="0070C0"/>
                </a:solidFill>
                <a:latin typeface="Now" panose="020B0604020202020204" charset="0"/>
                <a:ea typeface="Times New Roman" panose="02020603050405020304" pitchFamily="18" charset="0"/>
              </a:rPr>
              <a:t>âm</a:t>
            </a:r>
            <a:r>
              <a:rPr lang="en-US" sz="4000" kern="1300" dirty="0">
                <a:solidFill>
                  <a:srgbClr val="0070C0"/>
                </a:solidFill>
                <a:latin typeface="Now" panose="020B0604020202020204" charset="0"/>
                <a:ea typeface="Times New Roman" panose="02020603050405020304" pitchFamily="18" charset="0"/>
              </a:rPr>
              <a:t> </a:t>
            </a:r>
            <a:r>
              <a:rPr lang="en-US" sz="4000" kern="1300" dirty="0" err="1">
                <a:solidFill>
                  <a:srgbClr val="0070C0"/>
                </a:solidFill>
                <a:latin typeface="Now" panose="020B0604020202020204" charset="0"/>
                <a:ea typeface="Times New Roman" panose="02020603050405020304" pitchFamily="18" charset="0"/>
              </a:rPr>
              <a:t>thanh</a:t>
            </a:r>
            <a:r>
              <a:rPr lang="en-US" sz="4000" kern="1300" dirty="0">
                <a:solidFill>
                  <a:srgbClr val="0070C0"/>
                </a:solidFill>
                <a:latin typeface="Now" panose="020B0604020202020204" charset="0"/>
                <a:ea typeface="Times New Roman" panose="02020603050405020304" pitchFamily="18" charset="0"/>
              </a:rPr>
              <a:t> </a:t>
            </a:r>
            <a:r>
              <a:rPr lang="en-US" sz="4000" kern="1300" dirty="0" err="1">
                <a:solidFill>
                  <a:srgbClr val="0070C0"/>
                </a:solidFill>
                <a:latin typeface="Now" panose="020B0604020202020204" charset="0"/>
                <a:ea typeface="Times New Roman" panose="02020603050405020304" pitchFamily="18" charset="0"/>
              </a:rPr>
              <a:t>nghe</a:t>
            </a:r>
            <a:r>
              <a:rPr lang="en-US" sz="4000" kern="1300" dirty="0">
                <a:solidFill>
                  <a:srgbClr val="0070C0"/>
                </a:solidFill>
                <a:latin typeface="Now" panose="020B0604020202020204" charset="0"/>
                <a:ea typeface="Times New Roman" panose="02020603050405020304" pitchFamily="18" charset="0"/>
              </a:rPr>
              <a:t> </a:t>
            </a:r>
            <a:r>
              <a:rPr lang="en-US" sz="4000" kern="1300" dirty="0" err="1">
                <a:solidFill>
                  <a:srgbClr val="0070C0"/>
                </a:solidFill>
                <a:latin typeface="Now" panose="020B0604020202020204" charset="0"/>
                <a:ea typeface="Times New Roman" panose="02020603050405020304" pitchFamily="18" charset="0"/>
              </a:rPr>
              <a:t>được</a:t>
            </a:r>
            <a:r>
              <a:rPr lang="en-US" sz="4000" kern="1300" dirty="0">
                <a:solidFill>
                  <a:srgbClr val="0070C0"/>
                </a:solidFill>
                <a:latin typeface="Now" panose="020B0604020202020204" charset="0"/>
                <a:ea typeface="Times New Roman" panose="02020603050405020304" pitchFamily="18" charset="0"/>
              </a:rPr>
              <a:t> to </a:t>
            </a:r>
            <a:r>
              <a:rPr lang="en-US" sz="4000" kern="1300" dirty="0" err="1">
                <a:solidFill>
                  <a:srgbClr val="0070C0"/>
                </a:solidFill>
                <a:latin typeface="Now" panose="020B0604020202020204" charset="0"/>
                <a:ea typeface="Times New Roman" panose="02020603050405020304" pitchFamily="18" charset="0"/>
              </a:rPr>
              <a:t>nhất</a:t>
            </a:r>
            <a:r>
              <a:rPr lang="en-US" sz="4000" kern="1300" dirty="0">
                <a:solidFill>
                  <a:srgbClr val="0070C0"/>
                </a:solidFill>
                <a:latin typeface="Now" panose="020B0604020202020204" charset="0"/>
                <a:ea typeface="Times New Roman" panose="02020603050405020304" pitchFamily="18" charset="0"/>
              </a:rPr>
              <a:t> </a:t>
            </a:r>
            <a:r>
              <a:rPr lang="en-US" sz="4000" kern="1300" dirty="0" err="1">
                <a:solidFill>
                  <a:srgbClr val="0070C0"/>
                </a:solidFill>
                <a:latin typeface="Now" panose="020B0604020202020204" charset="0"/>
                <a:ea typeface="Times New Roman" panose="02020603050405020304" pitchFamily="18" charset="0"/>
              </a:rPr>
              <a:t>chính</a:t>
            </a:r>
            <a:r>
              <a:rPr lang="en-US" sz="4000" kern="1300" dirty="0">
                <a:solidFill>
                  <a:srgbClr val="0070C0"/>
                </a:solidFill>
                <a:latin typeface="Now" panose="020B0604020202020204" charset="0"/>
                <a:ea typeface="Times New Roman" panose="02020603050405020304" pitchFamily="18" charset="0"/>
              </a:rPr>
              <a:t> </a:t>
            </a:r>
            <a:r>
              <a:rPr lang="en-US" sz="4000" kern="1300" dirty="0" err="1">
                <a:solidFill>
                  <a:srgbClr val="0070C0"/>
                </a:solidFill>
                <a:latin typeface="Now" panose="020B0604020202020204" charset="0"/>
                <a:ea typeface="Times New Roman" panose="02020603050405020304" pitchFamily="18" charset="0"/>
              </a:rPr>
              <a:t>là</a:t>
            </a:r>
            <a:r>
              <a:rPr lang="en-US" sz="4000" kern="1300" dirty="0">
                <a:solidFill>
                  <a:srgbClr val="0070C0"/>
                </a:solidFill>
                <a:latin typeface="Now" panose="020B0604020202020204" charset="0"/>
                <a:ea typeface="Times New Roman" panose="02020603050405020304" pitchFamily="18" charset="0"/>
              </a:rPr>
              <a:t> </a:t>
            </a:r>
            <a:r>
              <a:rPr lang="en-US" sz="4000" b="1" kern="1300" dirty="0" err="1">
                <a:solidFill>
                  <a:srgbClr val="0070C0"/>
                </a:solidFill>
                <a:latin typeface="Now" panose="020B0604020202020204" charset="0"/>
                <a:ea typeface="Times New Roman" panose="02020603050405020304" pitchFamily="18" charset="0"/>
              </a:rPr>
              <a:t>khoảng</a:t>
            </a:r>
            <a:r>
              <a:rPr lang="en-US" sz="4000" b="1" kern="1300" dirty="0">
                <a:solidFill>
                  <a:srgbClr val="0070C0"/>
                </a:solidFill>
                <a:latin typeface="Now" panose="020B0604020202020204" charset="0"/>
                <a:ea typeface="Times New Roman" panose="02020603050405020304" pitchFamily="18" charset="0"/>
              </a:rPr>
              <a:t> </a:t>
            </a:r>
            <a:r>
              <a:rPr lang="en-US" sz="4000" b="1" kern="1300" dirty="0" err="1">
                <a:solidFill>
                  <a:srgbClr val="0070C0"/>
                </a:solidFill>
                <a:latin typeface="Now" panose="020B0604020202020204" charset="0"/>
                <a:ea typeface="Times New Roman" panose="02020603050405020304" pitchFamily="18" charset="0"/>
              </a:rPr>
              <a:t>cách</a:t>
            </a:r>
            <a:r>
              <a:rPr lang="en-US" sz="4000" b="1" kern="1300" dirty="0">
                <a:solidFill>
                  <a:srgbClr val="0070C0"/>
                </a:solidFill>
                <a:latin typeface="Now" panose="020B0604020202020204" charset="0"/>
                <a:ea typeface="Times New Roman" panose="02020603050405020304" pitchFamily="18" charset="0"/>
              </a:rPr>
              <a:t> </a:t>
            </a:r>
            <a:r>
              <a:rPr lang="en-US" sz="4000" b="1" kern="1300" dirty="0" err="1">
                <a:solidFill>
                  <a:srgbClr val="0070C0"/>
                </a:solidFill>
                <a:latin typeface="Now" panose="020B0604020202020204" charset="0"/>
                <a:ea typeface="Times New Roman" panose="02020603050405020304" pitchFamily="18" charset="0"/>
              </a:rPr>
              <a:t>giữa</a:t>
            </a:r>
            <a:r>
              <a:rPr lang="en-US" sz="4000" b="1" kern="1300" dirty="0">
                <a:solidFill>
                  <a:srgbClr val="0070C0"/>
                </a:solidFill>
                <a:latin typeface="Now" panose="020B0604020202020204" charset="0"/>
                <a:ea typeface="Times New Roman" panose="02020603050405020304" pitchFamily="18" charset="0"/>
              </a:rPr>
              <a:t> 2 </a:t>
            </a:r>
            <a:r>
              <a:rPr lang="en-US" sz="4000" b="1" kern="1300" dirty="0" err="1">
                <a:solidFill>
                  <a:srgbClr val="0070C0"/>
                </a:solidFill>
                <a:latin typeface="Now" panose="020B0604020202020204" charset="0"/>
                <a:ea typeface="Times New Roman" panose="02020603050405020304" pitchFamily="18" charset="0"/>
              </a:rPr>
              <a:t>bụng</a:t>
            </a:r>
            <a:r>
              <a:rPr lang="en-US" sz="4000" b="1" kern="1300" dirty="0">
                <a:solidFill>
                  <a:srgbClr val="0070C0"/>
                </a:solidFill>
                <a:latin typeface="Now" panose="020B0604020202020204" charset="0"/>
                <a:ea typeface="Times New Roman" panose="02020603050405020304" pitchFamily="18" charset="0"/>
              </a:rPr>
              <a:t> </a:t>
            </a:r>
            <a:r>
              <a:rPr lang="en-US" sz="4000" b="1" kern="1300" dirty="0" err="1">
                <a:solidFill>
                  <a:srgbClr val="0070C0"/>
                </a:solidFill>
                <a:latin typeface="Now" panose="020B0604020202020204" charset="0"/>
                <a:ea typeface="Times New Roman" panose="02020603050405020304" pitchFamily="18" charset="0"/>
              </a:rPr>
              <a:t>sóng</a:t>
            </a:r>
            <a:r>
              <a:rPr lang="en-US" sz="4000" b="1" kern="1300" dirty="0">
                <a:solidFill>
                  <a:srgbClr val="0070C0"/>
                </a:solidFill>
                <a:latin typeface="Now" panose="020B0604020202020204" charset="0"/>
                <a:ea typeface="Times New Roman" panose="02020603050405020304" pitchFamily="18" charset="0"/>
              </a:rPr>
              <a:t> (</a:t>
            </a:r>
            <a:r>
              <a:rPr lang="en-US" sz="4000" b="1" kern="1300" dirty="0" err="1">
                <a:solidFill>
                  <a:srgbClr val="0070C0"/>
                </a:solidFill>
                <a:latin typeface="Now" panose="020B0604020202020204" charset="0"/>
                <a:ea typeface="Times New Roman" panose="02020603050405020304" pitchFamily="18" charset="0"/>
              </a:rPr>
              <a:t>giữa</a:t>
            </a:r>
            <a:r>
              <a:rPr lang="en-US" sz="4000" b="1" kern="1300" dirty="0">
                <a:solidFill>
                  <a:srgbClr val="0070C0"/>
                </a:solidFill>
                <a:latin typeface="Now" panose="020B0604020202020204" charset="0"/>
                <a:ea typeface="Times New Roman" panose="02020603050405020304" pitchFamily="18" charset="0"/>
              </a:rPr>
              <a:t> 2 </a:t>
            </a:r>
            <a:r>
              <a:rPr lang="en-US" sz="4000" b="1" kern="1300" dirty="0" err="1">
                <a:solidFill>
                  <a:srgbClr val="0070C0"/>
                </a:solidFill>
                <a:latin typeface="Now" panose="020B0604020202020204" charset="0"/>
                <a:ea typeface="Times New Roman" panose="02020603050405020304" pitchFamily="18" charset="0"/>
              </a:rPr>
              <a:t>vị</a:t>
            </a:r>
            <a:r>
              <a:rPr lang="en-US" sz="4000" b="1" kern="1300" dirty="0">
                <a:solidFill>
                  <a:srgbClr val="0070C0"/>
                </a:solidFill>
                <a:latin typeface="Now" panose="020B0604020202020204" charset="0"/>
                <a:ea typeface="Times New Roman" panose="02020603050405020304" pitchFamily="18" charset="0"/>
              </a:rPr>
              <a:t> </a:t>
            </a:r>
            <a:r>
              <a:rPr lang="en-US" sz="4000" b="1" kern="1300" dirty="0" err="1">
                <a:solidFill>
                  <a:srgbClr val="0070C0"/>
                </a:solidFill>
                <a:latin typeface="Now" panose="020B0604020202020204" charset="0"/>
                <a:ea typeface="Times New Roman" panose="02020603050405020304" pitchFamily="18" charset="0"/>
              </a:rPr>
              <a:t>trí</a:t>
            </a:r>
            <a:r>
              <a:rPr lang="en-US" sz="4000" b="1" kern="1300" dirty="0">
                <a:solidFill>
                  <a:srgbClr val="0070C0"/>
                </a:solidFill>
                <a:latin typeface="Now" panose="020B0604020202020204" charset="0"/>
                <a:ea typeface="Times New Roman" panose="02020603050405020304" pitchFamily="18" charset="0"/>
              </a:rPr>
              <a:t> </a:t>
            </a:r>
            <a:r>
              <a:rPr lang="en-US" sz="4000" b="1" kern="1300" dirty="0" err="1">
                <a:solidFill>
                  <a:srgbClr val="0070C0"/>
                </a:solidFill>
                <a:latin typeface="Now" panose="020B0604020202020204" charset="0"/>
                <a:ea typeface="Times New Roman" panose="02020603050405020304" pitchFamily="18" charset="0"/>
              </a:rPr>
              <a:t>cực</a:t>
            </a:r>
            <a:r>
              <a:rPr lang="en-US" sz="4000" b="1" kern="1300" dirty="0">
                <a:solidFill>
                  <a:srgbClr val="0070C0"/>
                </a:solidFill>
                <a:latin typeface="Now" panose="020B0604020202020204" charset="0"/>
                <a:ea typeface="Times New Roman" panose="02020603050405020304" pitchFamily="18" charset="0"/>
              </a:rPr>
              <a:t> </a:t>
            </a:r>
            <a:r>
              <a:rPr lang="en-US" sz="4000" b="1" kern="1300" dirty="0" err="1">
                <a:solidFill>
                  <a:srgbClr val="0070C0"/>
                </a:solidFill>
                <a:latin typeface="Now" panose="020B0604020202020204" charset="0"/>
                <a:ea typeface="Times New Roman" panose="02020603050405020304" pitchFamily="18" charset="0"/>
              </a:rPr>
              <a:t>đại</a:t>
            </a:r>
            <a:r>
              <a:rPr lang="en-US" sz="4000" b="1" kern="1300" dirty="0">
                <a:solidFill>
                  <a:srgbClr val="0070C0"/>
                </a:solidFill>
                <a:latin typeface="Now" panose="020B0604020202020204" charset="0"/>
                <a:ea typeface="Times New Roman" panose="02020603050405020304" pitchFamily="18" charset="0"/>
              </a:rPr>
              <a:t> </a:t>
            </a:r>
            <a:r>
              <a:rPr lang="en-US" sz="4000" b="1" kern="1300" dirty="0" err="1">
                <a:solidFill>
                  <a:srgbClr val="0070C0"/>
                </a:solidFill>
                <a:latin typeface="Now" panose="020B0604020202020204" charset="0"/>
                <a:ea typeface="Times New Roman" panose="02020603050405020304" pitchFamily="18" charset="0"/>
              </a:rPr>
              <a:t>giao</a:t>
            </a:r>
            <a:r>
              <a:rPr lang="en-US" sz="4000" b="1" kern="1300" dirty="0">
                <a:solidFill>
                  <a:srgbClr val="0070C0"/>
                </a:solidFill>
                <a:latin typeface="Now" panose="020B0604020202020204" charset="0"/>
                <a:ea typeface="Times New Roman" panose="02020603050405020304" pitchFamily="18" charset="0"/>
              </a:rPr>
              <a:t> </a:t>
            </a:r>
            <a:r>
              <a:rPr lang="en-US" sz="4000" b="1" kern="1300" dirty="0" err="1">
                <a:solidFill>
                  <a:srgbClr val="0070C0"/>
                </a:solidFill>
                <a:latin typeface="Now" panose="020B0604020202020204" charset="0"/>
                <a:ea typeface="Times New Roman" panose="02020603050405020304" pitchFamily="18" charset="0"/>
              </a:rPr>
              <a:t>thoa</a:t>
            </a:r>
            <a:r>
              <a:rPr lang="en-US" sz="4000" b="1" kern="1300" dirty="0">
                <a:solidFill>
                  <a:srgbClr val="0070C0"/>
                </a:solidFill>
                <a:latin typeface="Now" panose="020B0604020202020204" charset="0"/>
                <a:ea typeface="Times New Roman" panose="02020603050405020304" pitchFamily="18" charset="0"/>
              </a:rPr>
              <a:t>) </a:t>
            </a:r>
            <a:r>
              <a:rPr lang="en-US" sz="4000" b="1" kern="1300" dirty="0" err="1">
                <a:solidFill>
                  <a:srgbClr val="0070C0"/>
                </a:solidFill>
                <a:latin typeface="Now" panose="020B0604020202020204" charset="0"/>
                <a:ea typeface="Times New Roman" panose="02020603050405020304" pitchFamily="18" charset="0"/>
              </a:rPr>
              <a:t>liên</a:t>
            </a:r>
            <a:r>
              <a:rPr lang="en-US" sz="4000" b="1" kern="1300" dirty="0">
                <a:solidFill>
                  <a:srgbClr val="0070C0"/>
                </a:solidFill>
                <a:latin typeface="Now" panose="020B0604020202020204" charset="0"/>
                <a:ea typeface="Times New Roman" panose="02020603050405020304" pitchFamily="18" charset="0"/>
              </a:rPr>
              <a:t> </a:t>
            </a:r>
            <a:r>
              <a:rPr lang="en-US" sz="4000" b="1" kern="1300" dirty="0" err="1">
                <a:solidFill>
                  <a:srgbClr val="0070C0"/>
                </a:solidFill>
                <a:latin typeface="Now" panose="020B0604020202020204" charset="0"/>
                <a:ea typeface="Times New Roman" panose="02020603050405020304" pitchFamily="18" charset="0"/>
              </a:rPr>
              <a:t>tiếp</a:t>
            </a:r>
            <a:r>
              <a:rPr lang="en-US" sz="4000" b="1" kern="1300" dirty="0">
                <a:solidFill>
                  <a:srgbClr val="0070C0"/>
                </a:solidFill>
                <a:latin typeface="Now" panose="020B0604020202020204" charset="0"/>
                <a:ea typeface="Times New Roman" panose="02020603050405020304" pitchFamily="18" charset="0"/>
              </a:rPr>
              <a:t> </a:t>
            </a:r>
            <a:r>
              <a:rPr lang="en-US" sz="4000" b="1" kern="1300" dirty="0" err="1">
                <a:solidFill>
                  <a:srgbClr val="0070C0"/>
                </a:solidFill>
                <a:latin typeface="Now" panose="020B0604020202020204" charset="0"/>
                <a:ea typeface="Times New Roman" panose="02020603050405020304" pitchFamily="18" charset="0"/>
              </a:rPr>
              <a:t>nhau</a:t>
            </a:r>
            <a:r>
              <a:rPr lang="en-US" sz="4000" kern="1300" dirty="0">
                <a:solidFill>
                  <a:srgbClr val="0070C0"/>
                </a:solidFill>
                <a:latin typeface="Now" panose="020B0604020202020204" charset="0"/>
                <a:ea typeface="Times New Roman" panose="02020603050405020304" pitchFamily="18" charset="0"/>
              </a:rPr>
              <a:t>, </a:t>
            </a:r>
            <a:r>
              <a:rPr lang="en-US" sz="4000" kern="1300" dirty="0" err="1">
                <a:solidFill>
                  <a:srgbClr val="0070C0"/>
                </a:solidFill>
                <a:latin typeface="Now" panose="020B0604020202020204" charset="0"/>
                <a:ea typeface="Times New Roman" panose="02020603050405020304" pitchFamily="18" charset="0"/>
              </a:rPr>
              <a:t>cho</a:t>
            </a:r>
            <a:r>
              <a:rPr lang="en-US" sz="4000" kern="1300" dirty="0">
                <a:solidFill>
                  <a:srgbClr val="0070C0"/>
                </a:solidFill>
                <a:latin typeface="Now" panose="020B0604020202020204" charset="0"/>
                <a:ea typeface="Times New Roman" panose="02020603050405020304" pitchFamily="18" charset="0"/>
              </a:rPr>
              <a:t> </a:t>
            </a:r>
            <a:r>
              <a:rPr lang="en-US" sz="4000" kern="1300" dirty="0" err="1">
                <a:solidFill>
                  <a:srgbClr val="0070C0"/>
                </a:solidFill>
                <a:latin typeface="Now" panose="020B0604020202020204" charset="0"/>
                <a:ea typeface="Times New Roman" panose="02020603050405020304" pitchFamily="18" charset="0"/>
              </a:rPr>
              <a:t>phép</a:t>
            </a:r>
            <a:r>
              <a:rPr lang="en-US" sz="4000" kern="1300" dirty="0">
                <a:solidFill>
                  <a:srgbClr val="0070C0"/>
                </a:solidFill>
                <a:latin typeface="Now" panose="020B0604020202020204" charset="0"/>
                <a:ea typeface="Times New Roman" panose="02020603050405020304" pitchFamily="18" charset="0"/>
              </a:rPr>
              <a:t> ta </a:t>
            </a:r>
            <a:r>
              <a:rPr lang="en-US" sz="4000" kern="1300" dirty="0" err="1">
                <a:solidFill>
                  <a:srgbClr val="0070C0"/>
                </a:solidFill>
                <a:latin typeface="Now" panose="020B0604020202020204" charset="0"/>
                <a:ea typeface="Times New Roman" panose="02020603050405020304" pitchFamily="18" charset="0"/>
              </a:rPr>
              <a:t>xác</a:t>
            </a:r>
            <a:r>
              <a:rPr lang="en-US" sz="4000" kern="1300" dirty="0">
                <a:solidFill>
                  <a:srgbClr val="0070C0"/>
                </a:solidFill>
                <a:latin typeface="Now" panose="020B0604020202020204" charset="0"/>
                <a:ea typeface="Times New Roman" panose="02020603050405020304" pitchFamily="18" charset="0"/>
              </a:rPr>
              <a:t> </a:t>
            </a:r>
            <a:r>
              <a:rPr lang="en-US" sz="4000" kern="1300" dirty="0" err="1">
                <a:solidFill>
                  <a:srgbClr val="0070C0"/>
                </a:solidFill>
                <a:latin typeface="Now" panose="020B0604020202020204" charset="0"/>
                <a:ea typeface="Times New Roman" panose="02020603050405020304" pitchFamily="18" charset="0"/>
              </a:rPr>
              <a:t>định</a:t>
            </a:r>
            <a:r>
              <a:rPr lang="en-US" sz="4000" kern="1300" dirty="0">
                <a:solidFill>
                  <a:srgbClr val="0070C0"/>
                </a:solidFill>
                <a:latin typeface="Now" panose="020B0604020202020204" charset="0"/>
                <a:ea typeface="Times New Roman" panose="02020603050405020304" pitchFamily="18" charset="0"/>
              </a:rPr>
              <a:t> </a:t>
            </a:r>
            <a:r>
              <a:rPr lang="en-US" sz="4000" kern="1300" dirty="0" err="1">
                <a:solidFill>
                  <a:srgbClr val="0070C0"/>
                </a:solidFill>
                <a:latin typeface="Now" panose="020B0604020202020204" charset="0"/>
                <a:ea typeface="Times New Roman" panose="02020603050405020304" pitchFamily="18" charset="0"/>
              </a:rPr>
              <a:t>đại</a:t>
            </a:r>
            <a:r>
              <a:rPr lang="en-US" sz="4000" kern="1300" dirty="0">
                <a:solidFill>
                  <a:srgbClr val="0070C0"/>
                </a:solidFill>
                <a:latin typeface="Now" panose="020B0604020202020204" charset="0"/>
                <a:ea typeface="Times New Roman" panose="02020603050405020304" pitchFamily="18" charset="0"/>
              </a:rPr>
              <a:t> </a:t>
            </a:r>
            <a:r>
              <a:rPr lang="en-US" sz="4000" kern="1300" dirty="0" err="1">
                <a:solidFill>
                  <a:srgbClr val="0070C0"/>
                </a:solidFill>
                <a:latin typeface="Now" panose="020B0604020202020204" charset="0"/>
                <a:ea typeface="Times New Roman" panose="02020603050405020304" pitchFamily="18" charset="0"/>
              </a:rPr>
              <a:t>lượng</a:t>
            </a:r>
            <a:r>
              <a:rPr lang="en-US" sz="4000" kern="1300" dirty="0">
                <a:solidFill>
                  <a:srgbClr val="0070C0"/>
                </a:solidFill>
                <a:latin typeface="Now" panose="020B0604020202020204" charset="0"/>
                <a:ea typeface="Times New Roman" panose="02020603050405020304" pitchFamily="18" charset="0"/>
              </a:rPr>
              <a:t> </a:t>
            </a:r>
            <a:r>
              <a:rPr lang="en-US" sz="4000" kern="1300" dirty="0" err="1">
                <a:solidFill>
                  <a:srgbClr val="0070C0"/>
                </a:solidFill>
                <a:latin typeface="Now" panose="020B0604020202020204" charset="0"/>
                <a:ea typeface="Times New Roman" panose="02020603050405020304" pitchFamily="18" charset="0"/>
              </a:rPr>
              <a:t>bước</a:t>
            </a:r>
            <a:r>
              <a:rPr lang="en-US" sz="4000" kern="1300" dirty="0">
                <a:solidFill>
                  <a:srgbClr val="0070C0"/>
                </a:solidFill>
                <a:latin typeface="Now" panose="020B0604020202020204" charset="0"/>
                <a:ea typeface="Times New Roman" panose="02020603050405020304" pitchFamily="18" charset="0"/>
              </a:rPr>
              <a:t> </a:t>
            </a:r>
            <a:r>
              <a:rPr lang="en-US" sz="4000" kern="1300" dirty="0" err="1">
                <a:solidFill>
                  <a:srgbClr val="0070C0"/>
                </a:solidFill>
                <a:latin typeface="Now" panose="020B0604020202020204" charset="0"/>
                <a:ea typeface="Times New Roman" panose="02020603050405020304" pitchFamily="18" charset="0"/>
              </a:rPr>
              <a:t>sóng</a:t>
            </a:r>
            <a:r>
              <a:rPr lang="en-US" sz="4000" kern="1300" dirty="0">
                <a:solidFill>
                  <a:srgbClr val="0070C0"/>
                </a:solidFill>
                <a:latin typeface="Now" panose="020B0604020202020204" charset="0"/>
                <a:ea typeface="Times New Roman" panose="02020603050405020304" pitchFamily="18" charset="0"/>
              </a:rPr>
              <a:t> </a:t>
            </a:r>
            <a:r>
              <a:rPr lang="en-US" sz="4000" kern="1300" dirty="0" err="1">
                <a:solidFill>
                  <a:srgbClr val="0070C0"/>
                </a:solidFill>
                <a:latin typeface="Now" panose="020B0604020202020204" charset="0"/>
                <a:ea typeface="Times New Roman" panose="02020603050405020304" pitchFamily="18" charset="0"/>
              </a:rPr>
              <a:t>của</a:t>
            </a:r>
            <a:r>
              <a:rPr lang="en-US" sz="4000" kern="1300" dirty="0">
                <a:solidFill>
                  <a:srgbClr val="0070C0"/>
                </a:solidFill>
                <a:latin typeface="Now" panose="020B0604020202020204" charset="0"/>
                <a:ea typeface="Times New Roman" panose="02020603050405020304" pitchFamily="18" charset="0"/>
              </a:rPr>
              <a:t> </a:t>
            </a:r>
            <a:r>
              <a:rPr lang="en-US" sz="4000" kern="1300" dirty="0" err="1">
                <a:solidFill>
                  <a:srgbClr val="0070C0"/>
                </a:solidFill>
                <a:latin typeface="Now" panose="020B0604020202020204" charset="0"/>
                <a:ea typeface="Times New Roman" panose="02020603050405020304" pitchFamily="18" charset="0"/>
              </a:rPr>
              <a:t>sóng</a:t>
            </a:r>
            <a:r>
              <a:rPr lang="en-US" sz="4000" kern="1300" dirty="0">
                <a:solidFill>
                  <a:srgbClr val="0070C0"/>
                </a:solidFill>
                <a:latin typeface="Now" panose="020B0604020202020204" charset="0"/>
                <a:ea typeface="Times New Roman" panose="02020603050405020304" pitchFamily="18" charset="0"/>
              </a:rPr>
              <a:t> </a:t>
            </a:r>
            <a:r>
              <a:rPr lang="en-US" sz="4000" kern="1300" dirty="0" err="1">
                <a:solidFill>
                  <a:srgbClr val="0070C0"/>
                </a:solidFill>
                <a:latin typeface="Now" panose="020B0604020202020204" charset="0"/>
                <a:ea typeface="Times New Roman" panose="02020603050405020304" pitchFamily="18" charset="0"/>
              </a:rPr>
              <a:t>âm</a:t>
            </a:r>
            <a:endParaRPr lang="en-US" sz="4400" dirty="0">
              <a:solidFill>
                <a:srgbClr val="0070C0"/>
              </a:solidFill>
              <a:effectLst/>
              <a:latin typeface="Now" panose="020B0604020202020204" charset="0"/>
              <a:ea typeface="Times New Roman" panose="02020603050405020304" pitchFamily="18" charset="0"/>
            </a:endParaRPr>
          </a:p>
        </p:txBody>
      </p:sp>
      <p:grpSp>
        <p:nvGrpSpPr>
          <p:cNvPr id="15" name="Group 14" descr="n185 Fb Thu Huong Pham"/>
          <p:cNvGrpSpPr/>
          <p:nvPr/>
        </p:nvGrpSpPr>
        <p:grpSpPr>
          <a:xfrm>
            <a:off x="1141366" y="4377172"/>
            <a:ext cx="1378749" cy="1352455"/>
            <a:chOff x="373850" y="4760050"/>
            <a:chExt cx="698738" cy="702220"/>
          </a:xfrm>
        </p:grpSpPr>
        <p:sp>
          <p:nvSpPr>
            <p:cNvPr id="16" name="Oval 4" descr="205 ngoc thao">
              <a:extLst>
                <a:ext uri="{FF2B5EF4-FFF2-40B4-BE49-F238E27FC236}">
                  <a16:creationId xmlns:a16="http://schemas.microsoft.com/office/drawing/2014/main" id="{E9248832-D8AA-5B38-C9E9-D7833E67D8D3}"/>
                </a:ext>
              </a:extLst>
            </p:cNvPr>
            <p:cNvSpPr>
              <a:spLocks noChangeArrowheads="1"/>
            </p:cNvSpPr>
            <p:nvPr/>
          </p:nvSpPr>
          <p:spPr bwMode="auto">
            <a:xfrm>
              <a:off x="373850" y="4760050"/>
              <a:ext cx="698738" cy="702220"/>
            </a:xfrm>
            <a:prstGeom prst="ellipse">
              <a:avLst/>
            </a:prstGeom>
            <a:solidFill>
              <a:srgbClr val="FEBC30"/>
            </a:solidFill>
            <a:ln w="9525">
              <a:noFill/>
              <a:round/>
              <a:headEnd/>
              <a:tailEnd/>
            </a:ln>
          </p:spPr>
          <p:txBody>
            <a:bodyPr lIns="91431" tIns="45715" rIns="91431" bIns="4571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F2F2F2"/>
                </a:solidFill>
                <a:effectLst/>
                <a:uLnTx/>
                <a:uFillTx/>
                <a:ea typeface="等线" panose="02010600030101010101" pitchFamily="2" charset="-122"/>
                <a:sym typeface="Calibri" pitchFamily="34" charset="0"/>
              </a:endParaRPr>
            </a:p>
          </p:txBody>
        </p:sp>
        <p:grpSp>
          <p:nvGrpSpPr>
            <p:cNvPr id="17" name="Group 20" descr="205 ngoc thao">
              <a:extLst>
                <a:ext uri="{FF2B5EF4-FFF2-40B4-BE49-F238E27FC236}">
                  <a16:creationId xmlns:a16="http://schemas.microsoft.com/office/drawing/2014/main" id="{260D5F6A-3C60-CE51-7DCC-D35E9E78D849}"/>
                </a:ext>
              </a:extLst>
            </p:cNvPr>
            <p:cNvGrpSpPr>
              <a:grpSpLocks/>
            </p:cNvGrpSpPr>
            <p:nvPr/>
          </p:nvGrpSpPr>
          <p:grpSpPr bwMode="auto">
            <a:xfrm>
              <a:off x="540595" y="4911558"/>
              <a:ext cx="391152" cy="394635"/>
              <a:chOff x="0" y="0"/>
              <a:chExt cx="401822" cy="404317"/>
            </a:xfrm>
          </p:grpSpPr>
          <p:sp>
            <p:nvSpPr>
              <p:cNvPr id="18" name="Freeform 42">
                <a:extLst>
                  <a:ext uri="{FF2B5EF4-FFF2-40B4-BE49-F238E27FC236}">
                    <a16:creationId xmlns:a16="http://schemas.microsoft.com/office/drawing/2014/main" id="{ACB02AC4-C264-AB96-D286-7E9BB99F17F5}"/>
                  </a:ext>
                </a:extLst>
              </p:cNvPr>
              <p:cNvSpPr>
                <a:spLocks noEditPoints="1" noChangeArrowheads="1"/>
              </p:cNvSpPr>
              <p:nvPr/>
            </p:nvSpPr>
            <p:spPr bwMode="auto">
              <a:xfrm>
                <a:off x="0" y="0"/>
                <a:ext cx="401822" cy="404317"/>
              </a:xfrm>
              <a:custGeom>
                <a:avLst/>
                <a:gdLst>
                  <a:gd name="T0" fmla="*/ 199251 w 121"/>
                  <a:gd name="T1" fmla="*/ 0 h 121"/>
                  <a:gd name="T2" fmla="*/ 0 w 121"/>
                  <a:gd name="T3" fmla="*/ 203829 h 121"/>
                  <a:gd name="T4" fmla="*/ 199251 w 121"/>
                  <a:gd name="T5" fmla="*/ 404317 h 121"/>
                  <a:gd name="T6" fmla="*/ 401822 w 121"/>
                  <a:gd name="T7" fmla="*/ 203829 h 121"/>
                  <a:gd name="T8" fmla="*/ 199251 w 121"/>
                  <a:gd name="T9" fmla="*/ 0 h 121"/>
                  <a:gd name="T10" fmla="*/ 199251 w 121"/>
                  <a:gd name="T11" fmla="*/ 370902 h 121"/>
                  <a:gd name="T12" fmla="*/ 33208 w 121"/>
                  <a:gd name="T13" fmla="*/ 203829 h 121"/>
                  <a:gd name="T14" fmla="*/ 199251 w 121"/>
                  <a:gd name="T15" fmla="*/ 33415 h 121"/>
                  <a:gd name="T16" fmla="*/ 368614 w 121"/>
                  <a:gd name="T17" fmla="*/ 203829 h 121"/>
                  <a:gd name="T18" fmla="*/ 199251 w 121"/>
                  <a:gd name="T19" fmla="*/ 370902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121"/>
                  <a:gd name="T32" fmla="*/ 121 w 121"/>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121">
                    <a:moveTo>
                      <a:pt x="60" y="0"/>
                    </a:moveTo>
                    <a:cubicBezTo>
                      <a:pt x="27" y="0"/>
                      <a:pt x="0" y="27"/>
                      <a:pt x="0" y="61"/>
                    </a:cubicBezTo>
                    <a:cubicBezTo>
                      <a:pt x="0" y="94"/>
                      <a:pt x="27" y="121"/>
                      <a:pt x="60" y="121"/>
                    </a:cubicBezTo>
                    <a:cubicBezTo>
                      <a:pt x="94" y="121"/>
                      <a:pt x="121" y="94"/>
                      <a:pt x="121" y="61"/>
                    </a:cubicBezTo>
                    <a:cubicBezTo>
                      <a:pt x="121" y="27"/>
                      <a:pt x="94" y="0"/>
                      <a:pt x="60" y="0"/>
                    </a:cubicBezTo>
                    <a:close/>
                    <a:moveTo>
                      <a:pt x="60" y="111"/>
                    </a:moveTo>
                    <a:cubicBezTo>
                      <a:pt x="32" y="111"/>
                      <a:pt x="10" y="89"/>
                      <a:pt x="10" y="61"/>
                    </a:cubicBezTo>
                    <a:cubicBezTo>
                      <a:pt x="10" y="33"/>
                      <a:pt x="32" y="10"/>
                      <a:pt x="60" y="10"/>
                    </a:cubicBezTo>
                    <a:cubicBezTo>
                      <a:pt x="88" y="10"/>
                      <a:pt x="111" y="33"/>
                      <a:pt x="111" y="61"/>
                    </a:cubicBezTo>
                    <a:cubicBezTo>
                      <a:pt x="111" y="89"/>
                      <a:pt x="88" y="111"/>
                      <a:pt x="60" y="111"/>
                    </a:cubicBezTo>
                    <a:close/>
                  </a:path>
                </a:pathLst>
              </a:custGeom>
              <a:solidFill>
                <a:sysClr val="window" lastClr="FFFFFF"/>
              </a:solidFill>
              <a:ln w="9525">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2F2F2"/>
                  </a:solidFill>
                  <a:effectLst/>
                  <a:uLnTx/>
                  <a:uFillTx/>
                  <a:ea typeface="等线" panose="02010600030101010101" pitchFamily="2" charset="-122"/>
                  <a:sym typeface="Calibri" pitchFamily="34" charset="0"/>
                </a:endParaRPr>
              </a:p>
            </p:txBody>
          </p:sp>
          <p:sp>
            <p:nvSpPr>
              <p:cNvPr id="19" name="Freeform 43">
                <a:extLst>
                  <a:ext uri="{FF2B5EF4-FFF2-40B4-BE49-F238E27FC236}">
                    <a16:creationId xmlns:a16="http://schemas.microsoft.com/office/drawing/2014/main" id="{30E250D4-CDDE-FB9A-FAC1-38BF896033D0}"/>
                  </a:ext>
                </a:extLst>
              </p:cNvPr>
              <p:cNvSpPr>
                <a:spLocks noChangeArrowheads="1"/>
              </p:cNvSpPr>
              <p:nvPr/>
            </p:nvSpPr>
            <p:spPr bwMode="auto">
              <a:xfrm>
                <a:off x="107320" y="97336"/>
                <a:ext cx="139764" cy="199662"/>
              </a:xfrm>
              <a:custGeom>
                <a:avLst/>
                <a:gdLst>
                  <a:gd name="T0" fmla="*/ 139764 w 42"/>
                  <a:gd name="T1" fmla="*/ 199662 h 60"/>
                  <a:gd name="T2" fmla="*/ 139764 w 42"/>
                  <a:gd name="T3" fmla="*/ 0 h 60"/>
                  <a:gd name="T4" fmla="*/ 0 w 42"/>
                  <a:gd name="T5" fmla="*/ 139763 h 60"/>
                  <a:gd name="T6" fmla="*/ 139764 w 42"/>
                  <a:gd name="T7" fmla="*/ 199662 h 60"/>
                  <a:gd name="T8" fmla="*/ 0 60000 65536"/>
                  <a:gd name="T9" fmla="*/ 0 60000 65536"/>
                  <a:gd name="T10" fmla="*/ 0 60000 65536"/>
                  <a:gd name="T11" fmla="*/ 0 60000 65536"/>
                  <a:gd name="T12" fmla="*/ 0 w 42"/>
                  <a:gd name="T13" fmla="*/ 0 h 60"/>
                  <a:gd name="T14" fmla="*/ 42 w 42"/>
                  <a:gd name="T15" fmla="*/ 60 h 60"/>
                </a:gdLst>
                <a:ahLst/>
                <a:cxnLst>
                  <a:cxn ang="T8">
                    <a:pos x="T0" y="T1"/>
                  </a:cxn>
                  <a:cxn ang="T9">
                    <a:pos x="T2" y="T3"/>
                  </a:cxn>
                  <a:cxn ang="T10">
                    <a:pos x="T4" y="T5"/>
                  </a:cxn>
                  <a:cxn ang="T11">
                    <a:pos x="T6" y="T7"/>
                  </a:cxn>
                </a:cxnLst>
                <a:rect l="T12" t="T13" r="T14" b="T15"/>
                <a:pathLst>
                  <a:path w="42" h="60">
                    <a:moveTo>
                      <a:pt x="42" y="60"/>
                    </a:moveTo>
                    <a:cubicBezTo>
                      <a:pt x="42" y="0"/>
                      <a:pt x="42" y="0"/>
                      <a:pt x="42" y="0"/>
                    </a:cubicBezTo>
                    <a:cubicBezTo>
                      <a:pt x="0" y="42"/>
                      <a:pt x="0" y="42"/>
                      <a:pt x="0" y="42"/>
                    </a:cubicBezTo>
                    <a:cubicBezTo>
                      <a:pt x="29" y="42"/>
                      <a:pt x="42" y="60"/>
                      <a:pt x="42" y="60"/>
                    </a:cubicBezTo>
                    <a:close/>
                  </a:path>
                </a:pathLst>
              </a:custGeom>
              <a:solidFill>
                <a:sysClr val="window" lastClr="FFFFFF"/>
              </a:solidFill>
              <a:ln w="9525">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2F2F2"/>
                  </a:solidFill>
                  <a:effectLst/>
                  <a:uLnTx/>
                  <a:uFillTx/>
                  <a:ea typeface="等线" panose="02010600030101010101" pitchFamily="2" charset="-122"/>
                  <a:sym typeface="Calibri" pitchFamily="34" charset="0"/>
                </a:endParaRPr>
              </a:p>
            </p:txBody>
          </p:sp>
        </p:grpSp>
      </p:grpSp>
    </p:spTree>
    <p:extLst>
      <p:ext uri="{BB962C8B-B14F-4D97-AF65-F5344CB8AC3E}">
        <p14:creationId xmlns:p14="http://schemas.microsoft.com/office/powerpoint/2010/main" val="46804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par>
                                <p:cTn id="13" presetID="21" presetClass="entr" presetSubtype="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heel(1)">
                                      <p:cBhvr>
                                        <p:cTn id="1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US"/>
          </a:p>
        </p:txBody>
      </p:sp>
      <p:sp>
        <p:nvSpPr>
          <p:cNvPr id="3" name="Freeform 3" descr="n185 Fb Thu Huong Pham"/>
          <p:cNvSpPr/>
          <p:nvPr/>
        </p:nvSpPr>
        <p:spPr>
          <a:xfrm rot="-5400000">
            <a:off x="5585470" y="-3566170"/>
            <a:ext cx="7955260" cy="17145000"/>
          </a:xfrm>
          <a:custGeom>
            <a:avLst/>
            <a:gdLst/>
            <a:ahLst/>
            <a:cxnLst/>
            <a:rect l="l" t="t" r="r" b="b"/>
            <a:pathLst>
              <a:path w="6511435" h="12346104">
                <a:moveTo>
                  <a:pt x="0" y="0"/>
                </a:moveTo>
                <a:lnTo>
                  <a:pt x="6511434" y="0"/>
                </a:lnTo>
                <a:lnTo>
                  <a:pt x="6511434" y="12346104"/>
                </a:lnTo>
                <a:lnTo>
                  <a:pt x="0" y="12346104"/>
                </a:lnTo>
                <a:lnTo>
                  <a:pt x="0" y="0"/>
                </a:lnTo>
                <a:close/>
              </a:path>
            </a:pathLst>
          </a:custGeom>
          <a:blipFill>
            <a:blip r:embed="rId3"/>
            <a:stretch>
              <a:fillRect r="-45997"/>
            </a:stretch>
          </a:blipFill>
        </p:spPr>
        <p:txBody>
          <a:bodyPr/>
          <a:lstStyle/>
          <a:p>
            <a:endParaRPr lang="en-US" dirty="0"/>
          </a:p>
        </p:txBody>
      </p:sp>
      <p:sp>
        <p:nvSpPr>
          <p:cNvPr id="4" name="Freeform 4" descr="n185 Fb Thu Huong Pham"/>
          <p:cNvSpPr/>
          <p:nvPr/>
        </p:nvSpPr>
        <p:spPr>
          <a:xfrm rot="-1391118">
            <a:off x="10316583" y="-2915471"/>
            <a:ext cx="3665666" cy="3796829"/>
          </a:xfrm>
          <a:custGeom>
            <a:avLst/>
            <a:gdLst/>
            <a:ahLst/>
            <a:cxnLst/>
            <a:rect l="l" t="t" r="r" b="b"/>
            <a:pathLst>
              <a:path w="3665666" h="3796829">
                <a:moveTo>
                  <a:pt x="0" y="0"/>
                </a:moveTo>
                <a:lnTo>
                  <a:pt x="3665665" y="0"/>
                </a:lnTo>
                <a:lnTo>
                  <a:pt x="3665665" y="3796829"/>
                </a:lnTo>
                <a:lnTo>
                  <a:pt x="0" y="37968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descr="n185 Fb Thu Huong Pham"/>
          <p:cNvSpPr/>
          <p:nvPr/>
        </p:nvSpPr>
        <p:spPr>
          <a:xfrm rot="-6979330">
            <a:off x="-712187" y="8552632"/>
            <a:ext cx="3453702" cy="1902676"/>
          </a:xfrm>
          <a:custGeom>
            <a:avLst/>
            <a:gdLst/>
            <a:ahLst/>
            <a:cxnLst/>
            <a:rect l="l" t="t" r="r" b="b"/>
            <a:pathLst>
              <a:path w="3453702" h="1902676">
                <a:moveTo>
                  <a:pt x="0" y="0"/>
                </a:moveTo>
                <a:lnTo>
                  <a:pt x="3453703" y="0"/>
                </a:lnTo>
                <a:lnTo>
                  <a:pt x="3453703" y="1902676"/>
                </a:lnTo>
                <a:lnTo>
                  <a:pt x="0" y="19026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descr="n185 Fb Thu Huong Pham"/>
          <p:cNvSpPr/>
          <p:nvPr/>
        </p:nvSpPr>
        <p:spPr>
          <a:xfrm rot="-10800000">
            <a:off x="620159" y="308419"/>
            <a:ext cx="789010" cy="1764347"/>
          </a:xfrm>
          <a:custGeom>
            <a:avLst/>
            <a:gdLst/>
            <a:ahLst/>
            <a:cxnLst/>
            <a:rect l="l" t="t" r="r" b="b"/>
            <a:pathLst>
              <a:path w="789010" h="1764347">
                <a:moveTo>
                  <a:pt x="0" y="0"/>
                </a:moveTo>
                <a:lnTo>
                  <a:pt x="789011" y="0"/>
                </a:lnTo>
                <a:lnTo>
                  <a:pt x="789011" y="1764347"/>
                </a:lnTo>
                <a:lnTo>
                  <a:pt x="0" y="17643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descr="n185 Fb Thu Huong Pham"/>
          <p:cNvSpPr/>
          <p:nvPr/>
        </p:nvSpPr>
        <p:spPr>
          <a:xfrm>
            <a:off x="16894703" y="8115300"/>
            <a:ext cx="789010" cy="1764347"/>
          </a:xfrm>
          <a:custGeom>
            <a:avLst/>
            <a:gdLst/>
            <a:ahLst/>
            <a:cxnLst/>
            <a:rect l="l" t="t" r="r" b="b"/>
            <a:pathLst>
              <a:path w="789010" h="1764347">
                <a:moveTo>
                  <a:pt x="0" y="0"/>
                </a:moveTo>
                <a:lnTo>
                  <a:pt x="789011" y="0"/>
                </a:lnTo>
                <a:lnTo>
                  <a:pt x="789011" y="1764347"/>
                </a:lnTo>
                <a:lnTo>
                  <a:pt x="0" y="17643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descr="n185 Fb Thu Huong Pham"/>
          <p:cNvSpPr/>
          <p:nvPr/>
        </p:nvSpPr>
        <p:spPr>
          <a:xfrm>
            <a:off x="16230920" y="-99726"/>
            <a:ext cx="2057080" cy="2411347"/>
          </a:xfrm>
          <a:custGeom>
            <a:avLst/>
            <a:gdLst/>
            <a:ahLst/>
            <a:cxnLst/>
            <a:rect l="l" t="t" r="r" b="b"/>
            <a:pathLst>
              <a:path w="2999781" h="2955685">
                <a:moveTo>
                  <a:pt x="0" y="0"/>
                </a:moveTo>
                <a:lnTo>
                  <a:pt x="2999781" y="0"/>
                </a:lnTo>
                <a:lnTo>
                  <a:pt x="2999781" y="2955684"/>
                </a:lnTo>
                <a:lnTo>
                  <a:pt x="0" y="29556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TextBox 10" descr="n185 Fb Thu Huong Pham"/>
          <p:cNvSpPr txBox="1"/>
          <p:nvPr/>
        </p:nvSpPr>
        <p:spPr>
          <a:xfrm>
            <a:off x="1601890" y="2310448"/>
            <a:ext cx="16230601" cy="840038"/>
          </a:xfrm>
          <a:prstGeom prst="rect">
            <a:avLst/>
          </a:prstGeom>
          <a:solidFill>
            <a:srgbClr val="FFCCFF">
              <a:alpha val="51000"/>
            </a:srgbClr>
          </a:solidFill>
        </p:spPr>
        <p:txBody>
          <a:bodyPr wrap="square" lIns="0" tIns="0" rIns="0" bIns="0" rtlCol="0" anchor="t">
            <a:spAutoFit/>
          </a:bodyPr>
          <a:lstStyle/>
          <a:p>
            <a:pPr lvl="0" algn="ctr">
              <a:lnSpc>
                <a:spcPct val="150000"/>
              </a:lnSpc>
            </a:pPr>
            <a:r>
              <a:rPr lang="vi-VN" sz="4000" dirty="0">
                <a:solidFill>
                  <a:srgbClr val="C00000"/>
                </a:solidFill>
                <a:latin typeface="Now"/>
              </a:rPr>
              <a:t>Cần đo đại lượng nào để tính được tốc độ truyền âm?</a:t>
            </a:r>
          </a:p>
        </p:txBody>
      </p:sp>
      <p:sp>
        <p:nvSpPr>
          <p:cNvPr id="11" name="TextBox 11" descr="n185 Fb Thu Huong Pham"/>
          <p:cNvSpPr txBox="1"/>
          <p:nvPr/>
        </p:nvSpPr>
        <p:spPr>
          <a:xfrm>
            <a:off x="4348559" y="1185379"/>
            <a:ext cx="9838576" cy="745910"/>
          </a:xfrm>
          <a:prstGeom prst="rect">
            <a:avLst/>
          </a:prstGeom>
          <a:solidFill>
            <a:srgbClr val="7030A0">
              <a:alpha val="38000"/>
            </a:srgbClr>
          </a:solidFill>
        </p:spPr>
        <p:txBody>
          <a:bodyPr lIns="0" tIns="0" rIns="0" bIns="0" rtlCol="0" anchor="t">
            <a:spAutoFit/>
          </a:bodyPr>
          <a:lstStyle/>
          <a:p>
            <a:pPr algn="ctr">
              <a:lnSpc>
                <a:spcPts val="5740"/>
              </a:lnSpc>
            </a:pPr>
            <a:r>
              <a:rPr lang="en-US" sz="7000" dirty="0">
                <a:solidFill>
                  <a:srgbClr val="FF0000"/>
                </a:solidFill>
                <a:latin typeface="Bryndan Write"/>
              </a:rPr>
              <a:t>PHIẾU HỌC TẬP SỐ 1</a:t>
            </a:r>
          </a:p>
        </p:txBody>
      </p:sp>
      <p:sp>
        <p:nvSpPr>
          <p:cNvPr id="12" name="Rectangle: Diagonal Corners Snipped 8" descr="n185 Fb Thu Huong Pham">
            <a:extLst>
              <a:ext uri="{FF2B5EF4-FFF2-40B4-BE49-F238E27FC236}">
                <a16:creationId xmlns:a16="http://schemas.microsoft.com/office/drawing/2014/main" id="{061E25A7-29B0-A4B9-52B9-0A099871E831}"/>
              </a:ext>
            </a:extLst>
          </p:cNvPr>
          <p:cNvSpPr/>
          <p:nvPr/>
        </p:nvSpPr>
        <p:spPr>
          <a:xfrm flipH="1">
            <a:off x="1856297" y="4787434"/>
            <a:ext cx="14989703" cy="3092864"/>
          </a:xfrm>
          <a:prstGeom prst="snip2DiagRect">
            <a:avLst/>
          </a:prstGeom>
          <a:noFill/>
          <a:ln w="12700" cap="flat" cmpd="sng" algn="ctr">
            <a:solidFill>
              <a:sysClr val="window" lastClr="FFFFFF">
                <a:lumMod val="50000"/>
              </a:sysClr>
            </a:solidFill>
            <a:prstDash val="solid"/>
            <a:miter lim="800000"/>
          </a:ln>
          <a:effectLst/>
        </p:spPr>
        <p:txBody>
          <a:bodyPr rtlCol="0" anchor="ctr"/>
          <a:lstStyle/>
          <a:p>
            <a:pPr algn="ctr">
              <a:lnSpc>
                <a:spcPct val="115000"/>
              </a:lnSpc>
              <a:spcAft>
                <a:spcPts val="0"/>
              </a:spcAft>
            </a:pPr>
            <a:r>
              <a:rPr lang="en-US" sz="4400" kern="1300" dirty="0" err="1">
                <a:solidFill>
                  <a:srgbClr val="0070C0"/>
                </a:solidFill>
                <a:latin typeface="Now" panose="020B0604020202020204" charset="0"/>
                <a:ea typeface="Times New Roman" panose="02020603050405020304" pitchFamily="18" charset="0"/>
              </a:rPr>
              <a:t>Để</a:t>
            </a:r>
            <a:r>
              <a:rPr lang="en-US" sz="4400" kern="1300" dirty="0">
                <a:solidFill>
                  <a:srgbClr val="0070C0"/>
                </a:solidFill>
                <a:latin typeface="Now" panose="020B0604020202020204" charset="0"/>
                <a:ea typeface="Times New Roman" panose="02020603050405020304" pitchFamily="18" charset="0"/>
              </a:rPr>
              <a:t> </a:t>
            </a:r>
            <a:r>
              <a:rPr lang="en-US" sz="4400" kern="1300" dirty="0" err="1">
                <a:solidFill>
                  <a:srgbClr val="0070C0"/>
                </a:solidFill>
                <a:latin typeface="Now" panose="020B0604020202020204" charset="0"/>
                <a:ea typeface="Times New Roman" panose="02020603050405020304" pitchFamily="18" charset="0"/>
              </a:rPr>
              <a:t>tính</a:t>
            </a:r>
            <a:r>
              <a:rPr lang="en-US" sz="4400" kern="1300" dirty="0">
                <a:solidFill>
                  <a:srgbClr val="0070C0"/>
                </a:solidFill>
                <a:latin typeface="Now" panose="020B0604020202020204" charset="0"/>
                <a:ea typeface="Times New Roman" panose="02020603050405020304" pitchFamily="18" charset="0"/>
              </a:rPr>
              <a:t> </a:t>
            </a:r>
            <a:r>
              <a:rPr lang="en-US" sz="4400" kern="1300" dirty="0" err="1">
                <a:solidFill>
                  <a:srgbClr val="0070C0"/>
                </a:solidFill>
                <a:latin typeface="Now" panose="020B0604020202020204" charset="0"/>
                <a:ea typeface="Times New Roman" panose="02020603050405020304" pitchFamily="18" charset="0"/>
              </a:rPr>
              <a:t>được</a:t>
            </a:r>
            <a:r>
              <a:rPr lang="en-US" sz="4400" kern="1300" dirty="0">
                <a:solidFill>
                  <a:srgbClr val="0070C0"/>
                </a:solidFill>
                <a:latin typeface="Now" panose="020B0604020202020204" charset="0"/>
                <a:ea typeface="Times New Roman" panose="02020603050405020304" pitchFamily="18" charset="0"/>
              </a:rPr>
              <a:t> </a:t>
            </a:r>
            <a:r>
              <a:rPr lang="en-US" sz="4400" kern="1300" dirty="0" err="1">
                <a:solidFill>
                  <a:srgbClr val="0070C0"/>
                </a:solidFill>
                <a:latin typeface="Now" panose="020B0604020202020204" charset="0"/>
                <a:ea typeface="Times New Roman" panose="02020603050405020304" pitchFamily="18" charset="0"/>
              </a:rPr>
              <a:t>tốc</a:t>
            </a:r>
            <a:r>
              <a:rPr lang="en-US" sz="4400" kern="1300" dirty="0">
                <a:solidFill>
                  <a:srgbClr val="0070C0"/>
                </a:solidFill>
                <a:latin typeface="Now" panose="020B0604020202020204" charset="0"/>
                <a:ea typeface="Times New Roman" panose="02020603050405020304" pitchFamily="18" charset="0"/>
              </a:rPr>
              <a:t> </a:t>
            </a:r>
            <a:r>
              <a:rPr lang="en-US" sz="4400" kern="1300" dirty="0" err="1">
                <a:solidFill>
                  <a:srgbClr val="0070C0"/>
                </a:solidFill>
                <a:latin typeface="Now" panose="020B0604020202020204" charset="0"/>
                <a:ea typeface="Times New Roman" panose="02020603050405020304" pitchFamily="18" charset="0"/>
              </a:rPr>
              <a:t>độ</a:t>
            </a:r>
            <a:r>
              <a:rPr lang="en-US" sz="4400" kern="1300" dirty="0">
                <a:solidFill>
                  <a:srgbClr val="0070C0"/>
                </a:solidFill>
                <a:latin typeface="Now" panose="020B0604020202020204" charset="0"/>
                <a:ea typeface="Times New Roman" panose="02020603050405020304" pitchFamily="18" charset="0"/>
              </a:rPr>
              <a:t> </a:t>
            </a:r>
            <a:r>
              <a:rPr lang="en-US" sz="4400" kern="1300" dirty="0" err="1">
                <a:solidFill>
                  <a:srgbClr val="0070C0"/>
                </a:solidFill>
                <a:latin typeface="Now" panose="020B0604020202020204" charset="0"/>
                <a:ea typeface="Times New Roman" panose="02020603050405020304" pitchFamily="18" charset="0"/>
              </a:rPr>
              <a:t>truyền</a:t>
            </a:r>
            <a:r>
              <a:rPr lang="en-US" sz="4400" kern="1300" dirty="0">
                <a:solidFill>
                  <a:srgbClr val="0070C0"/>
                </a:solidFill>
                <a:latin typeface="Now" panose="020B0604020202020204" charset="0"/>
                <a:ea typeface="Times New Roman" panose="02020603050405020304" pitchFamily="18" charset="0"/>
              </a:rPr>
              <a:t> </a:t>
            </a:r>
            <a:r>
              <a:rPr lang="en-US" sz="4400" kern="1300" dirty="0" err="1">
                <a:solidFill>
                  <a:srgbClr val="0070C0"/>
                </a:solidFill>
                <a:latin typeface="Now" panose="020B0604020202020204" charset="0"/>
                <a:ea typeface="Times New Roman" panose="02020603050405020304" pitchFamily="18" charset="0"/>
              </a:rPr>
              <a:t>âm</a:t>
            </a:r>
            <a:r>
              <a:rPr lang="en-US" sz="4400" kern="1300" dirty="0">
                <a:solidFill>
                  <a:srgbClr val="0070C0"/>
                </a:solidFill>
                <a:latin typeface="Now" panose="020B0604020202020204" charset="0"/>
                <a:ea typeface="Times New Roman" panose="02020603050405020304" pitchFamily="18" charset="0"/>
              </a:rPr>
              <a:t>, </a:t>
            </a:r>
            <a:r>
              <a:rPr lang="en-US" sz="4400" kern="1300" dirty="0" err="1">
                <a:solidFill>
                  <a:srgbClr val="0070C0"/>
                </a:solidFill>
                <a:latin typeface="Now" panose="020B0604020202020204" charset="0"/>
                <a:ea typeface="Times New Roman" panose="02020603050405020304" pitchFamily="18" charset="0"/>
              </a:rPr>
              <a:t>cần</a:t>
            </a:r>
            <a:r>
              <a:rPr lang="en-US" sz="4400" kern="1300" dirty="0">
                <a:solidFill>
                  <a:srgbClr val="0070C0"/>
                </a:solidFill>
                <a:latin typeface="Now" panose="020B0604020202020204" charset="0"/>
                <a:ea typeface="Times New Roman" panose="02020603050405020304" pitchFamily="18" charset="0"/>
              </a:rPr>
              <a:t> </a:t>
            </a:r>
            <a:r>
              <a:rPr lang="en-US" sz="4400" kern="1300" dirty="0" err="1">
                <a:solidFill>
                  <a:srgbClr val="0070C0"/>
                </a:solidFill>
                <a:latin typeface="Now" panose="020B0604020202020204" charset="0"/>
                <a:ea typeface="Times New Roman" panose="02020603050405020304" pitchFamily="18" charset="0"/>
              </a:rPr>
              <a:t>đo</a:t>
            </a:r>
            <a:r>
              <a:rPr lang="en-US" sz="4400" kern="1300" dirty="0">
                <a:solidFill>
                  <a:srgbClr val="0070C0"/>
                </a:solidFill>
                <a:latin typeface="Now" panose="020B0604020202020204" charset="0"/>
                <a:ea typeface="Times New Roman" panose="02020603050405020304" pitchFamily="18" charset="0"/>
              </a:rPr>
              <a:t> </a:t>
            </a:r>
            <a:r>
              <a:rPr lang="en-US" sz="4400" kern="1300" dirty="0" err="1">
                <a:solidFill>
                  <a:srgbClr val="0070C0"/>
                </a:solidFill>
                <a:latin typeface="Now" panose="020B0604020202020204" charset="0"/>
                <a:ea typeface="Times New Roman" panose="02020603050405020304" pitchFamily="18" charset="0"/>
              </a:rPr>
              <a:t>đại</a:t>
            </a:r>
            <a:r>
              <a:rPr lang="en-US" sz="4400" kern="1300" dirty="0">
                <a:solidFill>
                  <a:srgbClr val="0070C0"/>
                </a:solidFill>
                <a:latin typeface="Now" panose="020B0604020202020204" charset="0"/>
                <a:ea typeface="Times New Roman" panose="02020603050405020304" pitchFamily="18" charset="0"/>
              </a:rPr>
              <a:t> </a:t>
            </a:r>
            <a:r>
              <a:rPr lang="en-US" sz="4400" kern="1300" dirty="0" err="1">
                <a:solidFill>
                  <a:srgbClr val="0070C0"/>
                </a:solidFill>
                <a:latin typeface="Now" panose="020B0604020202020204" charset="0"/>
                <a:ea typeface="Times New Roman" panose="02020603050405020304" pitchFamily="18" charset="0"/>
              </a:rPr>
              <a:t>lượng</a:t>
            </a:r>
            <a:r>
              <a:rPr lang="en-US" sz="4400" kern="1300" dirty="0">
                <a:solidFill>
                  <a:srgbClr val="0070C0"/>
                </a:solidFill>
                <a:latin typeface="Now" panose="020B0604020202020204" charset="0"/>
                <a:ea typeface="Times New Roman" panose="02020603050405020304" pitchFamily="18" charset="0"/>
              </a:rPr>
              <a:t> </a:t>
            </a:r>
            <a:r>
              <a:rPr lang="en-US" sz="4400" kern="1300" dirty="0" err="1">
                <a:solidFill>
                  <a:srgbClr val="0070C0"/>
                </a:solidFill>
                <a:latin typeface="Now" panose="020B0604020202020204" charset="0"/>
                <a:ea typeface="Times New Roman" panose="02020603050405020304" pitchFamily="18" charset="0"/>
              </a:rPr>
              <a:t>bước</a:t>
            </a:r>
            <a:r>
              <a:rPr lang="en-US" sz="4400" kern="1300" dirty="0">
                <a:solidFill>
                  <a:srgbClr val="0070C0"/>
                </a:solidFill>
                <a:latin typeface="Now" panose="020B0604020202020204" charset="0"/>
                <a:ea typeface="Times New Roman" panose="02020603050405020304" pitchFamily="18" charset="0"/>
              </a:rPr>
              <a:t> </a:t>
            </a:r>
            <a:r>
              <a:rPr lang="en-US" sz="4400" kern="1300" dirty="0" err="1">
                <a:solidFill>
                  <a:srgbClr val="0070C0"/>
                </a:solidFill>
                <a:latin typeface="Now" panose="020B0604020202020204" charset="0"/>
                <a:ea typeface="Times New Roman" panose="02020603050405020304" pitchFamily="18" charset="0"/>
              </a:rPr>
              <a:t>sóng</a:t>
            </a:r>
            <a:r>
              <a:rPr lang="en-US" sz="4400" kern="1300" dirty="0">
                <a:solidFill>
                  <a:srgbClr val="0070C0"/>
                </a:solidFill>
                <a:latin typeface="Now" panose="020B0604020202020204" charset="0"/>
                <a:ea typeface="Times New Roman" panose="02020603050405020304" pitchFamily="18" charset="0"/>
              </a:rPr>
              <a:t> </a:t>
            </a:r>
            <a:r>
              <a:rPr lang="en-US" sz="4400" kern="1300" dirty="0" err="1">
                <a:solidFill>
                  <a:srgbClr val="0070C0"/>
                </a:solidFill>
                <a:latin typeface="Now" panose="020B0604020202020204" charset="0"/>
                <a:ea typeface="Times New Roman" panose="02020603050405020304" pitchFamily="18" charset="0"/>
              </a:rPr>
              <a:t>và</a:t>
            </a:r>
            <a:r>
              <a:rPr lang="en-US" sz="4400" kern="1300" dirty="0">
                <a:solidFill>
                  <a:srgbClr val="0070C0"/>
                </a:solidFill>
                <a:latin typeface="Now" panose="020B0604020202020204" charset="0"/>
                <a:ea typeface="Times New Roman" panose="02020603050405020304" pitchFamily="18" charset="0"/>
              </a:rPr>
              <a:t> </a:t>
            </a:r>
            <a:r>
              <a:rPr lang="en-US" sz="4400" kern="1300" dirty="0" err="1">
                <a:solidFill>
                  <a:srgbClr val="0070C0"/>
                </a:solidFill>
                <a:latin typeface="Now" panose="020B0604020202020204" charset="0"/>
                <a:ea typeface="Times New Roman" panose="02020603050405020304" pitchFamily="18" charset="0"/>
              </a:rPr>
              <a:t>tần</a:t>
            </a:r>
            <a:r>
              <a:rPr lang="en-US" sz="4400" kern="1300" dirty="0">
                <a:solidFill>
                  <a:srgbClr val="0070C0"/>
                </a:solidFill>
                <a:latin typeface="Now" panose="020B0604020202020204" charset="0"/>
                <a:ea typeface="Times New Roman" panose="02020603050405020304" pitchFamily="18" charset="0"/>
              </a:rPr>
              <a:t> </a:t>
            </a:r>
            <a:r>
              <a:rPr lang="en-US" sz="4400" kern="1300" dirty="0" err="1">
                <a:solidFill>
                  <a:srgbClr val="0070C0"/>
                </a:solidFill>
                <a:latin typeface="Now" panose="020B0604020202020204" charset="0"/>
                <a:ea typeface="Times New Roman" panose="02020603050405020304" pitchFamily="18" charset="0"/>
              </a:rPr>
              <a:t>số</a:t>
            </a:r>
            <a:r>
              <a:rPr lang="en-US" sz="4400" kern="1300" dirty="0">
                <a:solidFill>
                  <a:srgbClr val="0070C0"/>
                </a:solidFill>
                <a:latin typeface="Now" panose="020B0604020202020204" charset="0"/>
                <a:ea typeface="Times New Roman" panose="02020603050405020304" pitchFamily="18" charset="0"/>
              </a:rPr>
              <a:t> </a:t>
            </a:r>
            <a:r>
              <a:rPr lang="en-US" sz="4400" kern="1300" dirty="0" err="1">
                <a:solidFill>
                  <a:srgbClr val="0070C0"/>
                </a:solidFill>
                <a:latin typeface="Now" panose="020B0604020202020204" charset="0"/>
                <a:ea typeface="Times New Roman" panose="02020603050405020304" pitchFamily="18" charset="0"/>
              </a:rPr>
              <a:t>của</a:t>
            </a:r>
            <a:r>
              <a:rPr lang="en-US" sz="4400" kern="1300" dirty="0">
                <a:solidFill>
                  <a:srgbClr val="0070C0"/>
                </a:solidFill>
                <a:latin typeface="Now" panose="020B0604020202020204" charset="0"/>
                <a:ea typeface="Times New Roman" panose="02020603050405020304" pitchFamily="18" charset="0"/>
              </a:rPr>
              <a:t> </a:t>
            </a:r>
            <a:r>
              <a:rPr lang="en-US" sz="4400" kern="1300" dirty="0" err="1">
                <a:solidFill>
                  <a:srgbClr val="0070C0"/>
                </a:solidFill>
                <a:latin typeface="Now" panose="020B0604020202020204" charset="0"/>
                <a:ea typeface="Times New Roman" panose="02020603050405020304" pitchFamily="18" charset="0"/>
              </a:rPr>
              <a:t>sóng</a:t>
            </a:r>
            <a:r>
              <a:rPr lang="en-US" sz="4400" kern="1300" dirty="0">
                <a:solidFill>
                  <a:srgbClr val="0070C0"/>
                </a:solidFill>
                <a:latin typeface="Now" panose="020B0604020202020204" charset="0"/>
                <a:ea typeface="Times New Roman" panose="02020603050405020304" pitchFamily="18" charset="0"/>
              </a:rPr>
              <a:t> </a:t>
            </a:r>
            <a:r>
              <a:rPr lang="en-US" sz="4400" kern="1300" dirty="0" err="1">
                <a:solidFill>
                  <a:srgbClr val="0070C0"/>
                </a:solidFill>
                <a:latin typeface="Now" panose="020B0604020202020204" charset="0"/>
                <a:ea typeface="Times New Roman" panose="02020603050405020304" pitchFamily="18" charset="0"/>
              </a:rPr>
              <a:t>âm</a:t>
            </a:r>
            <a:r>
              <a:rPr lang="en-US" sz="4400" kern="1300" dirty="0">
                <a:solidFill>
                  <a:srgbClr val="0070C0"/>
                </a:solidFill>
                <a:latin typeface="Now" panose="020B0604020202020204" charset="0"/>
                <a:ea typeface="Times New Roman" panose="02020603050405020304" pitchFamily="18" charset="0"/>
              </a:rPr>
              <a:t>. </a:t>
            </a:r>
            <a:r>
              <a:rPr lang="en-US" sz="4400" kern="1300" dirty="0" err="1">
                <a:solidFill>
                  <a:srgbClr val="0070C0"/>
                </a:solidFill>
                <a:latin typeface="Now" panose="020B0604020202020204" charset="0"/>
                <a:ea typeface="Times New Roman" panose="02020603050405020304" pitchFamily="18" charset="0"/>
              </a:rPr>
              <a:t>Áp</a:t>
            </a:r>
            <a:r>
              <a:rPr lang="en-US" sz="4400" kern="1300" dirty="0">
                <a:solidFill>
                  <a:srgbClr val="0070C0"/>
                </a:solidFill>
                <a:latin typeface="Now" panose="020B0604020202020204" charset="0"/>
                <a:ea typeface="Times New Roman" panose="02020603050405020304" pitchFamily="18" charset="0"/>
              </a:rPr>
              <a:t> </a:t>
            </a:r>
            <a:r>
              <a:rPr lang="en-US" sz="4400" kern="1300" dirty="0" err="1">
                <a:solidFill>
                  <a:srgbClr val="0070C0"/>
                </a:solidFill>
                <a:latin typeface="Now" panose="020B0604020202020204" charset="0"/>
                <a:ea typeface="Times New Roman" panose="02020603050405020304" pitchFamily="18" charset="0"/>
              </a:rPr>
              <a:t>dụng</a:t>
            </a:r>
            <a:r>
              <a:rPr lang="en-US" sz="4400" kern="1300" dirty="0">
                <a:solidFill>
                  <a:srgbClr val="0070C0"/>
                </a:solidFill>
                <a:latin typeface="Now" panose="020B0604020202020204" charset="0"/>
                <a:ea typeface="Times New Roman" panose="02020603050405020304" pitchFamily="18" charset="0"/>
              </a:rPr>
              <a:t> </a:t>
            </a:r>
            <a:r>
              <a:rPr lang="en-US" sz="4400" kern="1300" dirty="0" err="1">
                <a:solidFill>
                  <a:srgbClr val="0070C0"/>
                </a:solidFill>
                <a:latin typeface="Now" panose="020B0604020202020204" charset="0"/>
                <a:ea typeface="Times New Roman" panose="02020603050405020304" pitchFamily="18" charset="0"/>
              </a:rPr>
              <a:t>công</a:t>
            </a:r>
            <a:r>
              <a:rPr lang="en-US" sz="4400" kern="1300" dirty="0">
                <a:solidFill>
                  <a:srgbClr val="0070C0"/>
                </a:solidFill>
                <a:latin typeface="Now" panose="020B0604020202020204" charset="0"/>
                <a:ea typeface="Times New Roman" panose="02020603050405020304" pitchFamily="18" charset="0"/>
              </a:rPr>
              <a:t> </a:t>
            </a:r>
            <a:r>
              <a:rPr lang="en-US" sz="4400" kern="1300" dirty="0" err="1">
                <a:solidFill>
                  <a:srgbClr val="0070C0"/>
                </a:solidFill>
                <a:latin typeface="Now" panose="020B0604020202020204" charset="0"/>
                <a:ea typeface="Times New Roman" panose="02020603050405020304" pitchFamily="18" charset="0"/>
              </a:rPr>
              <a:t>thức</a:t>
            </a:r>
            <a:r>
              <a:rPr lang="en-US" sz="4400" kern="1300" dirty="0">
                <a:solidFill>
                  <a:srgbClr val="0070C0"/>
                </a:solidFill>
                <a:latin typeface="Now" panose="020B0604020202020204" charset="0"/>
                <a:ea typeface="Times New Roman" panose="02020603050405020304" pitchFamily="18" charset="0"/>
              </a:rPr>
              <a:t>: </a:t>
            </a:r>
            <a:endParaRPr lang="en-US" sz="4800" dirty="0">
              <a:solidFill>
                <a:srgbClr val="0070C0"/>
              </a:solidFill>
              <a:effectLst/>
              <a:latin typeface="Now" panose="020B0604020202020204" charset="0"/>
              <a:ea typeface="Times New Roman" panose="02020603050405020304" pitchFamily="18" charset="0"/>
            </a:endParaRPr>
          </a:p>
        </p:txBody>
      </p:sp>
      <p:grpSp>
        <p:nvGrpSpPr>
          <p:cNvPr id="15" name="Group 14" descr="n185 Fb Thu Huong Pham"/>
          <p:cNvGrpSpPr/>
          <p:nvPr/>
        </p:nvGrpSpPr>
        <p:grpSpPr>
          <a:xfrm>
            <a:off x="1141366" y="4377172"/>
            <a:ext cx="1378749" cy="1352455"/>
            <a:chOff x="373850" y="4760050"/>
            <a:chExt cx="698738" cy="702220"/>
          </a:xfrm>
        </p:grpSpPr>
        <p:sp>
          <p:nvSpPr>
            <p:cNvPr id="16" name="Oval 4" descr="205 ngoc thao">
              <a:extLst>
                <a:ext uri="{FF2B5EF4-FFF2-40B4-BE49-F238E27FC236}">
                  <a16:creationId xmlns:a16="http://schemas.microsoft.com/office/drawing/2014/main" id="{E9248832-D8AA-5B38-C9E9-D7833E67D8D3}"/>
                </a:ext>
              </a:extLst>
            </p:cNvPr>
            <p:cNvSpPr>
              <a:spLocks noChangeArrowheads="1"/>
            </p:cNvSpPr>
            <p:nvPr/>
          </p:nvSpPr>
          <p:spPr bwMode="auto">
            <a:xfrm>
              <a:off x="373850" y="4760050"/>
              <a:ext cx="698738" cy="702220"/>
            </a:xfrm>
            <a:prstGeom prst="ellipse">
              <a:avLst/>
            </a:prstGeom>
            <a:solidFill>
              <a:srgbClr val="FEBC30"/>
            </a:solidFill>
            <a:ln w="9525">
              <a:noFill/>
              <a:round/>
              <a:headEnd/>
              <a:tailEnd/>
            </a:ln>
          </p:spPr>
          <p:txBody>
            <a:bodyPr lIns="91431" tIns="45715" rIns="91431" bIns="4571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F2F2F2"/>
                </a:solidFill>
                <a:effectLst/>
                <a:uLnTx/>
                <a:uFillTx/>
                <a:ea typeface="等线" panose="02010600030101010101" pitchFamily="2" charset="-122"/>
                <a:sym typeface="Calibri" pitchFamily="34" charset="0"/>
              </a:endParaRPr>
            </a:p>
          </p:txBody>
        </p:sp>
        <p:grpSp>
          <p:nvGrpSpPr>
            <p:cNvPr id="17" name="Group 20" descr="205 ngoc thao">
              <a:extLst>
                <a:ext uri="{FF2B5EF4-FFF2-40B4-BE49-F238E27FC236}">
                  <a16:creationId xmlns:a16="http://schemas.microsoft.com/office/drawing/2014/main" id="{260D5F6A-3C60-CE51-7DCC-D35E9E78D849}"/>
                </a:ext>
              </a:extLst>
            </p:cNvPr>
            <p:cNvGrpSpPr>
              <a:grpSpLocks/>
            </p:cNvGrpSpPr>
            <p:nvPr/>
          </p:nvGrpSpPr>
          <p:grpSpPr bwMode="auto">
            <a:xfrm>
              <a:off x="540595" y="4911558"/>
              <a:ext cx="391152" cy="394635"/>
              <a:chOff x="0" y="0"/>
              <a:chExt cx="401822" cy="404317"/>
            </a:xfrm>
          </p:grpSpPr>
          <p:sp>
            <p:nvSpPr>
              <p:cNvPr id="18" name="Freeform 42">
                <a:extLst>
                  <a:ext uri="{FF2B5EF4-FFF2-40B4-BE49-F238E27FC236}">
                    <a16:creationId xmlns:a16="http://schemas.microsoft.com/office/drawing/2014/main" id="{ACB02AC4-C264-AB96-D286-7E9BB99F17F5}"/>
                  </a:ext>
                </a:extLst>
              </p:cNvPr>
              <p:cNvSpPr>
                <a:spLocks noEditPoints="1" noChangeArrowheads="1"/>
              </p:cNvSpPr>
              <p:nvPr/>
            </p:nvSpPr>
            <p:spPr bwMode="auto">
              <a:xfrm>
                <a:off x="0" y="0"/>
                <a:ext cx="401822" cy="404317"/>
              </a:xfrm>
              <a:custGeom>
                <a:avLst/>
                <a:gdLst>
                  <a:gd name="T0" fmla="*/ 199251 w 121"/>
                  <a:gd name="T1" fmla="*/ 0 h 121"/>
                  <a:gd name="T2" fmla="*/ 0 w 121"/>
                  <a:gd name="T3" fmla="*/ 203829 h 121"/>
                  <a:gd name="T4" fmla="*/ 199251 w 121"/>
                  <a:gd name="T5" fmla="*/ 404317 h 121"/>
                  <a:gd name="T6" fmla="*/ 401822 w 121"/>
                  <a:gd name="T7" fmla="*/ 203829 h 121"/>
                  <a:gd name="T8" fmla="*/ 199251 w 121"/>
                  <a:gd name="T9" fmla="*/ 0 h 121"/>
                  <a:gd name="T10" fmla="*/ 199251 w 121"/>
                  <a:gd name="T11" fmla="*/ 370902 h 121"/>
                  <a:gd name="T12" fmla="*/ 33208 w 121"/>
                  <a:gd name="T13" fmla="*/ 203829 h 121"/>
                  <a:gd name="T14" fmla="*/ 199251 w 121"/>
                  <a:gd name="T15" fmla="*/ 33415 h 121"/>
                  <a:gd name="T16" fmla="*/ 368614 w 121"/>
                  <a:gd name="T17" fmla="*/ 203829 h 121"/>
                  <a:gd name="T18" fmla="*/ 199251 w 121"/>
                  <a:gd name="T19" fmla="*/ 370902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121"/>
                  <a:gd name="T32" fmla="*/ 121 w 121"/>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121">
                    <a:moveTo>
                      <a:pt x="60" y="0"/>
                    </a:moveTo>
                    <a:cubicBezTo>
                      <a:pt x="27" y="0"/>
                      <a:pt x="0" y="27"/>
                      <a:pt x="0" y="61"/>
                    </a:cubicBezTo>
                    <a:cubicBezTo>
                      <a:pt x="0" y="94"/>
                      <a:pt x="27" y="121"/>
                      <a:pt x="60" y="121"/>
                    </a:cubicBezTo>
                    <a:cubicBezTo>
                      <a:pt x="94" y="121"/>
                      <a:pt x="121" y="94"/>
                      <a:pt x="121" y="61"/>
                    </a:cubicBezTo>
                    <a:cubicBezTo>
                      <a:pt x="121" y="27"/>
                      <a:pt x="94" y="0"/>
                      <a:pt x="60" y="0"/>
                    </a:cubicBezTo>
                    <a:close/>
                    <a:moveTo>
                      <a:pt x="60" y="111"/>
                    </a:moveTo>
                    <a:cubicBezTo>
                      <a:pt x="32" y="111"/>
                      <a:pt x="10" y="89"/>
                      <a:pt x="10" y="61"/>
                    </a:cubicBezTo>
                    <a:cubicBezTo>
                      <a:pt x="10" y="33"/>
                      <a:pt x="32" y="10"/>
                      <a:pt x="60" y="10"/>
                    </a:cubicBezTo>
                    <a:cubicBezTo>
                      <a:pt x="88" y="10"/>
                      <a:pt x="111" y="33"/>
                      <a:pt x="111" y="61"/>
                    </a:cubicBezTo>
                    <a:cubicBezTo>
                      <a:pt x="111" y="89"/>
                      <a:pt x="88" y="111"/>
                      <a:pt x="60" y="111"/>
                    </a:cubicBezTo>
                    <a:close/>
                  </a:path>
                </a:pathLst>
              </a:custGeom>
              <a:solidFill>
                <a:sysClr val="window" lastClr="FFFFFF"/>
              </a:solidFill>
              <a:ln w="9525">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2F2F2"/>
                  </a:solidFill>
                  <a:effectLst/>
                  <a:uLnTx/>
                  <a:uFillTx/>
                  <a:ea typeface="等线" panose="02010600030101010101" pitchFamily="2" charset="-122"/>
                  <a:sym typeface="Calibri" pitchFamily="34" charset="0"/>
                </a:endParaRPr>
              </a:p>
            </p:txBody>
          </p:sp>
          <p:sp>
            <p:nvSpPr>
              <p:cNvPr id="19" name="Freeform 43">
                <a:extLst>
                  <a:ext uri="{FF2B5EF4-FFF2-40B4-BE49-F238E27FC236}">
                    <a16:creationId xmlns:a16="http://schemas.microsoft.com/office/drawing/2014/main" id="{30E250D4-CDDE-FB9A-FAC1-38BF896033D0}"/>
                  </a:ext>
                </a:extLst>
              </p:cNvPr>
              <p:cNvSpPr>
                <a:spLocks noChangeArrowheads="1"/>
              </p:cNvSpPr>
              <p:nvPr/>
            </p:nvSpPr>
            <p:spPr bwMode="auto">
              <a:xfrm>
                <a:off x="107320" y="97336"/>
                <a:ext cx="139764" cy="199662"/>
              </a:xfrm>
              <a:custGeom>
                <a:avLst/>
                <a:gdLst>
                  <a:gd name="T0" fmla="*/ 139764 w 42"/>
                  <a:gd name="T1" fmla="*/ 199662 h 60"/>
                  <a:gd name="T2" fmla="*/ 139764 w 42"/>
                  <a:gd name="T3" fmla="*/ 0 h 60"/>
                  <a:gd name="T4" fmla="*/ 0 w 42"/>
                  <a:gd name="T5" fmla="*/ 139763 h 60"/>
                  <a:gd name="T6" fmla="*/ 139764 w 42"/>
                  <a:gd name="T7" fmla="*/ 199662 h 60"/>
                  <a:gd name="T8" fmla="*/ 0 60000 65536"/>
                  <a:gd name="T9" fmla="*/ 0 60000 65536"/>
                  <a:gd name="T10" fmla="*/ 0 60000 65536"/>
                  <a:gd name="T11" fmla="*/ 0 60000 65536"/>
                  <a:gd name="T12" fmla="*/ 0 w 42"/>
                  <a:gd name="T13" fmla="*/ 0 h 60"/>
                  <a:gd name="T14" fmla="*/ 42 w 42"/>
                  <a:gd name="T15" fmla="*/ 60 h 60"/>
                </a:gdLst>
                <a:ahLst/>
                <a:cxnLst>
                  <a:cxn ang="T8">
                    <a:pos x="T0" y="T1"/>
                  </a:cxn>
                  <a:cxn ang="T9">
                    <a:pos x="T2" y="T3"/>
                  </a:cxn>
                  <a:cxn ang="T10">
                    <a:pos x="T4" y="T5"/>
                  </a:cxn>
                  <a:cxn ang="T11">
                    <a:pos x="T6" y="T7"/>
                  </a:cxn>
                </a:cxnLst>
                <a:rect l="T12" t="T13" r="T14" b="T15"/>
                <a:pathLst>
                  <a:path w="42" h="60">
                    <a:moveTo>
                      <a:pt x="42" y="60"/>
                    </a:moveTo>
                    <a:cubicBezTo>
                      <a:pt x="42" y="0"/>
                      <a:pt x="42" y="0"/>
                      <a:pt x="42" y="0"/>
                    </a:cubicBezTo>
                    <a:cubicBezTo>
                      <a:pt x="0" y="42"/>
                      <a:pt x="0" y="42"/>
                      <a:pt x="0" y="42"/>
                    </a:cubicBezTo>
                    <a:cubicBezTo>
                      <a:pt x="29" y="42"/>
                      <a:pt x="42" y="60"/>
                      <a:pt x="42" y="60"/>
                    </a:cubicBezTo>
                    <a:close/>
                  </a:path>
                </a:pathLst>
              </a:custGeom>
              <a:solidFill>
                <a:sysClr val="window" lastClr="FFFFFF"/>
              </a:solidFill>
              <a:ln w="9525">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2F2F2"/>
                  </a:solidFill>
                  <a:effectLst/>
                  <a:uLnTx/>
                  <a:uFillTx/>
                  <a:ea typeface="等线" panose="02010600030101010101" pitchFamily="2" charset="-122"/>
                  <a:sym typeface="Calibri" pitchFamily="34" charset="0"/>
                </a:endParaRPr>
              </a:p>
            </p:txBody>
          </p:sp>
        </p:grpSp>
      </p:grpSp>
      <p:sp>
        <p:nvSpPr>
          <p:cNvPr id="8" name="Rectangle 2" descr="n185 Fb Thu Huong Pham"/>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descr="n185 Fb Thu Huong Pham"/>
          <p:cNvGraphicFramePr>
            <a:graphicFrameLocks noChangeAspect="1"/>
          </p:cNvGraphicFramePr>
          <p:nvPr>
            <p:extLst>
              <p:ext uri="{D42A27DB-BD31-4B8C-83A1-F6EECF244321}">
                <p14:modId xmlns:p14="http://schemas.microsoft.com/office/powerpoint/2010/main" val="1686824164"/>
              </p:ext>
            </p:extLst>
          </p:nvPr>
        </p:nvGraphicFramePr>
        <p:xfrm>
          <a:off x="8153399" y="6963387"/>
          <a:ext cx="2819400" cy="1141879"/>
        </p:xfrm>
        <a:graphic>
          <a:graphicData uri="http://schemas.openxmlformats.org/presentationml/2006/ole">
            <mc:AlternateContent xmlns:mc="http://schemas.openxmlformats.org/markup-compatibility/2006">
              <mc:Choice xmlns:v="urn:schemas-microsoft-com:vml" Requires="v">
                <p:oleObj name="Equation" r:id="rId14" imgW="494870" imgH="203024" progId="Equation.3">
                  <p:embed/>
                </p:oleObj>
              </mc:Choice>
              <mc:Fallback>
                <p:oleObj name="Equation" r:id="rId14" imgW="494870" imgH="203024" progId="Equation.3">
                  <p:embed/>
                  <p:pic>
                    <p:nvPicPr>
                      <p:cNvPr id="0" name="Object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53399" y="6963387"/>
                        <a:ext cx="2819400" cy="1141879"/>
                      </a:xfrm>
                      <a:prstGeom prst="rect">
                        <a:avLst/>
                      </a:prstGeom>
                      <a:noFill/>
                    </p:spPr>
                  </p:pic>
                </p:oleObj>
              </mc:Fallback>
            </mc:AlternateContent>
          </a:graphicData>
        </a:graphic>
      </p:graphicFrame>
    </p:spTree>
    <p:extLst>
      <p:ext uri="{BB962C8B-B14F-4D97-AF65-F5344CB8AC3E}">
        <p14:creationId xmlns:p14="http://schemas.microsoft.com/office/powerpoint/2010/main" val="223857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par>
                                <p:cTn id="13" presetID="21" presetClass="entr" presetSubtype="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heel(1)">
                                      <p:cBhvr>
                                        <p:cTn id="15" dur="2000"/>
                                        <p:tgtEl>
                                          <p:spTgt spid="15"/>
                                        </p:tgtEl>
                                      </p:cBhvr>
                                    </p:animEffect>
                                  </p:childTnLst>
                                </p:cTn>
                              </p:par>
                              <p:par>
                                <p:cTn id="16" presetID="21" presetClass="entr" presetSubtype="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5080" y="-762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US"/>
          </a:p>
        </p:txBody>
      </p:sp>
      <p:sp>
        <p:nvSpPr>
          <p:cNvPr id="3" name="Freeform 3" descr="n185 Fb Thu Huong Pham"/>
          <p:cNvSpPr/>
          <p:nvPr/>
        </p:nvSpPr>
        <p:spPr>
          <a:xfrm flipH="1">
            <a:off x="-422436" y="-345093"/>
            <a:ext cx="4947445" cy="1942997"/>
          </a:xfrm>
          <a:custGeom>
            <a:avLst/>
            <a:gdLst/>
            <a:ahLst/>
            <a:cxnLst/>
            <a:rect l="l" t="t" r="r" b="b"/>
            <a:pathLst>
              <a:path w="4947445" h="1942997">
                <a:moveTo>
                  <a:pt x="4947445" y="0"/>
                </a:moveTo>
                <a:lnTo>
                  <a:pt x="0" y="0"/>
                </a:lnTo>
                <a:lnTo>
                  <a:pt x="0" y="1942997"/>
                </a:lnTo>
                <a:lnTo>
                  <a:pt x="4947445" y="1942997"/>
                </a:lnTo>
                <a:lnTo>
                  <a:pt x="494744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descr="n185 Fb Thu Huong Pham"/>
          <p:cNvSpPr/>
          <p:nvPr/>
        </p:nvSpPr>
        <p:spPr>
          <a:xfrm rot="-5400000">
            <a:off x="4719053" y="-2964874"/>
            <a:ext cx="8077201" cy="17035713"/>
          </a:xfrm>
          <a:custGeom>
            <a:avLst/>
            <a:gdLst/>
            <a:ahLst/>
            <a:cxnLst/>
            <a:rect l="l" t="t" r="r" b="b"/>
            <a:pathLst>
              <a:path w="6511435" h="12346104">
                <a:moveTo>
                  <a:pt x="0" y="0"/>
                </a:moveTo>
                <a:lnTo>
                  <a:pt x="6511434" y="0"/>
                </a:lnTo>
                <a:lnTo>
                  <a:pt x="6511434" y="12346104"/>
                </a:lnTo>
                <a:lnTo>
                  <a:pt x="0" y="12346104"/>
                </a:lnTo>
                <a:lnTo>
                  <a:pt x="0" y="0"/>
                </a:lnTo>
                <a:close/>
              </a:path>
            </a:pathLst>
          </a:custGeom>
          <a:blipFill>
            <a:blip r:embed="rId5"/>
            <a:stretch>
              <a:fillRect r="-45997"/>
            </a:stretch>
          </a:blipFill>
        </p:spPr>
        <p:txBody>
          <a:bodyPr/>
          <a:lstStyle/>
          <a:p>
            <a:endParaRPr lang="en-US"/>
          </a:p>
        </p:txBody>
      </p:sp>
      <p:sp>
        <p:nvSpPr>
          <p:cNvPr id="5" name="TextBox 5" descr="n185 Fb Thu Huong Pham"/>
          <p:cNvSpPr txBox="1"/>
          <p:nvPr/>
        </p:nvSpPr>
        <p:spPr>
          <a:xfrm>
            <a:off x="517537" y="1777616"/>
            <a:ext cx="16322663" cy="6832640"/>
          </a:xfrm>
          <a:prstGeom prst="rect">
            <a:avLst/>
          </a:prstGeom>
        </p:spPr>
        <p:txBody>
          <a:bodyPr wrap="square" lIns="0" tIns="0" rIns="0" bIns="0" rtlCol="0" anchor="t">
            <a:spAutoFit/>
          </a:bodyPr>
          <a:lstStyle/>
          <a:p>
            <a:pPr>
              <a:lnSpc>
                <a:spcPct val="150000"/>
              </a:lnSpc>
            </a:pPr>
            <a:r>
              <a:rPr lang="vi-VN" sz="4000" dirty="0">
                <a:solidFill>
                  <a:srgbClr val="C00000"/>
                </a:solidFill>
                <a:latin typeface="Now"/>
              </a:rPr>
              <a:t>Thực hiện thí nghiệm và ghi kết quả thí nghiệm vào bảng bên dưới</a:t>
            </a:r>
            <a:r>
              <a:rPr lang="vi-VN" sz="3200" dirty="0">
                <a:solidFill>
                  <a:schemeClr val="accent5">
                    <a:lumMod val="50000"/>
                  </a:schemeClr>
                </a:solidFill>
                <a:latin typeface="Now"/>
              </a:rPr>
              <a:t>:</a:t>
            </a:r>
            <a:endParaRPr lang="en-US" sz="3200" dirty="0">
              <a:solidFill>
                <a:schemeClr val="accent5">
                  <a:lumMod val="50000"/>
                </a:schemeClr>
              </a:solidFill>
              <a:latin typeface="Now"/>
            </a:endParaRPr>
          </a:p>
          <a:p>
            <a:pPr>
              <a:lnSpc>
                <a:spcPct val="150000"/>
              </a:lnSpc>
            </a:pPr>
            <a:endParaRPr lang="en-US" sz="3200" dirty="0">
              <a:solidFill>
                <a:schemeClr val="accent5">
                  <a:lumMod val="50000"/>
                </a:schemeClr>
              </a:solidFill>
              <a:latin typeface="Now"/>
            </a:endParaRPr>
          </a:p>
          <a:p>
            <a:pPr>
              <a:lnSpc>
                <a:spcPct val="150000"/>
              </a:lnSpc>
            </a:pPr>
            <a:endParaRPr lang="en-US" sz="3200" dirty="0">
              <a:solidFill>
                <a:schemeClr val="accent5">
                  <a:lumMod val="50000"/>
                </a:schemeClr>
              </a:solidFill>
              <a:latin typeface="Now"/>
            </a:endParaRPr>
          </a:p>
          <a:p>
            <a:pPr>
              <a:lnSpc>
                <a:spcPct val="150000"/>
              </a:lnSpc>
            </a:pPr>
            <a:endParaRPr lang="en-US" sz="3200" dirty="0">
              <a:solidFill>
                <a:schemeClr val="accent5">
                  <a:lumMod val="50000"/>
                </a:schemeClr>
              </a:solidFill>
              <a:latin typeface="Now"/>
            </a:endParaRPr>
          </a:p>
          <a:p>
            <a:pPr>
              <a:lnSpc>
                <a:spcPct val="150000"/>
              </a:lnSpc>
            </a:pPr>
            <a:endParaRPr lang="en-US" sz="3200" dirty="0">
              <a:solidFill>
                <a:schemeClr val="accent5">
                  <a:lumMod val="50000"/>
                </a:schemeClr>
              </a:solidFill>
              <a:latin typeface="Now"/>
            </a:endParaRPr>
          </a:p>
          <a:p>
            <a:pPr>
              <a:lnSpc>
                <a:spcPct val="150000"/>
              </a:lnSpc>
            </a:pPr>
            <a:endParaRPr lang="en-US" sz="3200" dirty="0">
              <a:solidFill>
                <a:schemeClr val="accent5">
                  <a:lumMod val="50000"/>
                </a:schemeClr>
              </a:solidFill>
              <a:latin typeface="Now"/>
            </a:endParaRPr>
          </a:p>
          <a:p>
            <a:pPr>
              <a:lnSpc>
                <a:spcPct val="150000"/>
              </a:lnSpc>
            </a:pPr>
            <a:endParaRPr lang="en-US" sz="3200" dirty="0">
              <a:solidFill>
                <a:schemeClr val="accent5">
                  <a:lumMod val="50000"/>
                </a:schemeClr>
              </a:solidFill>
              <a:latin typeface="Now"/>
            </a:endParaRPr>
          </a:p>
          <a:p>
            <a:pPr>
              <a:lnSpc>
                <a:spcPct val="150000"/>
              </a:lnSpc>
            </a:pPr>
            <a:endParaRPr lang="en-US" sz="3200" dirty="0">
              <a:solidFill>
                <a:schemeClr val="accent5">
                  <a:lumMod val="50000"/>
                </a:schemeClr>
              </a:solidFill>
              <a:latin typeface="Now"/>
            </a:endParaRPr>
          </a:p>
          <a:p>
            <a:pPr>
              <a:lnSpc>
                <a:spcPct val="150000"/>
              </a:lnSpc>
            </a:pPr>
            <a:endParaRPr lang="en-US" sz="3200" b="1" dirty="0">
              <a:solidFill>
                <a:schemeClr val="accent5">
                  <a:lumMod val="50000"/>
                </a:schemeClr>
              </a:solidFill>
              <a:latin typeface="Now"/>
            </a:endParaRPr>
          </a:p>
        </p:txBody>
      </p:sp>
      <p:sp>
        <p:nvSpPr>
          <p:cNvPr id="6" name="TextBox 6" descr="n185 Fb Thu Huong Pham"/>
          <p:cNvSpPr txBox="1"/>
          <p:nvPr/>
        </p:nvSpPr>
        <p:spPr>
          <a:xfrm>
            <a:off x="4044001" y="701853"/>
            <a:ext cx="9838576" cy="745910"/>
          </a:xfrm>
          <a:prstGeom prst="rect">
            <a:avLst/>
          </a:prstGeom>
          <a:solidFill>
            <a:schemeClr val="accent4">
              <a:lumMod val="40000"/>
              <a:lumOff val="60000"/>
            </a:schemeClr>
          </a:solidFill>
        </p:spPr>
        <p:txBody>
          <a:bodyPr lIns="0" tIns="0" rIns="0" bIns="0" rtlCol="0" anchor="t">
            <a:spAutoFit/>
          </a:bodyPr>
          <a:lstStyle/>
          <a:p>
            <a:pPr algn="ctr">
              <a:lnSpc>
                <a:spcPts val="5740"/>
              </a:lnSpc>
            </a:pPr>
            <a:r>
              <a:rPr lang="en-US" sz="7000" b="1" dirty="0">
                <a:solidFill>
                  <a:srgbClr val="FF0000"/>
                </a:solidFill>
                <a:latin typeface="Bryndan Write"/>
              </a:rPr>
              <a:t>PHIẾU HỌC TẬP SỐ 2</a:t>
            </a:r>
          </a:p>
        </p:txBody>
      </p:sp>
      <p:sp>
        <p:nvSpPr>
          <p:cNvPr id="7" name="Freeform 7" descr="n185 Fb Thu Huong Pham"/>
          <p:cNvSpPr/>
          <p:nvPr/>
        </p:nvSpPr>
        <p:spPr>
          <a:xfrm>
            <a:off x="15697200" y="-289925"/>
            <a:ext cx="2349396" cy="2145831"/>
          </a:xfrm>
          <a:custGeom>
            <a:avLst/>
            <a:gdLst/>
            <a:ahLst/>
            <a:cxnLst/>
            <a:rect l="l" t="t" r="r" b="b"/>
            <a:pathLst>
              <a:path w="3083294" h="3083294">
                <a:moveTo>
                  <a:pt x="0" y="0"/>
                </a:moveTo>
                <a:lnTo>
                  <a:pt x="3083294" y="0"/>
                </a:lnTo>
                <a:lnTo>
                  <a:pt x="3083294" y="3083294"/>
                </a:lnTo>
                <a:lnTo>
                  <a:pt x="0" y="30832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descr="n185 Fb Thu Huong Pham"/>
          <p:cNvSpPr/>
          <p:nvPr/>
        </p:nvSpPr>
        <p:spPr>
          <a:xfrm>
            <a:off x="81283" y="8778866"/>
            <a:ext cx="1970003" cy="1625434"/>
          </a:xfrm>
          <a:custGeom>
            <a:avLst/>
            <a:gdLst/>
            <a:ahLst/>
            <a:cxnLst/>
            <a:rect l="l" t="t" r="r" b="b"/>
            <a:pathLst>
              <a:path w="2353261" h="2182115">
                <a:moveTo>
                  <a:pt x="0" y="0"/>
                </a:moveTo>
                <a:lnTo>
                  <a:pt x="2353261" y="0"/>
                </a:lnTo>
                <a:lnTo>
                  <a:pt x="2353261" y="2182115"/>
                </a:lnTo>
                <a:lnTo>
                  <a:pt x="0" y="21821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9" name="Picture 8" descr="n185 Fb Thu Huong Pham"/>
          <p:cNvPicPr>
            <a:picLocks noChangeAspect="1"/>
          </p:cNvPicPr>
          <p:nvPr/>
        </p:nvPicPr>
        <p:blipFill>
          <a:blip r:embed="rId10"/>
          <a:stretch>
            <a:fillRect/>
          </a:stretch>
        </p:blipFill>
        <p:spPr>
          <a:xfrm>
            <a:off x="709539" y="3204399"/>
            <a:ext cx="15798802" cy="5029200"/>
          </a:xfrm>
          <a:prstGeom prst="rect">
            <a:avLst/>
          </a:prstGeom>
        </p:spPr>
      </p:pic>
    </p:spTree>
    <p:extLst>
      <p:ext uri="{BB962C8B-B14F-4D97-AF65-F5344CB8AC3E}">
        <p14:creationId xmlns:p14="http://schemas.microsoft.com/office/powerpoint/2010/main" val="1068405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5080" y="-776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p:spPr>
        <p:txBody>
          <a:bodyPr/>
          <a:lstStyle/>
          <a:p>
            <a:endParaRPr lang="en-US"/>
          </a:p>
        </p:txBody>
      </p:sp>
      <p:sp>
        <p:nvSpPr>
          <p:cNvPr id="5" name="TextBox 5" descr="n185 Fb Thu Huong Pham"/>
          <p:cNvSpPr txBox="1"/>
          <p:nvPr/>
        </p:nvSpPr>
        <p:spPr>
          <a:xfrm>
            <a:off x="2805567" y="580032"/>
            <a:ext cx="12046031" cy="846386"/>
          </a:xfrm>
          <a:prstGeom prst="rect">
            <a:avLst/>
          </a:prstGeom>
        </p:spPr>
        <p:txBody>
          <a:bodyPr wrap="square" lIns="0" tIns="0" rIns="0" bIns="0" rtlCol="0" anchor="t">
            <a:spAutoFit/>
          </a:bodyPr>
          <a:lstStyle/>
          <a:p>
            <a:pPr>
              <a:lnSpc>
                <a:spcPts val="6600"/>
              </a:lnSpc>
            </a:pPr>
            <a:r>
              <a:rPr lang="en-US" sz="4800" b="1" dirty="0">
                <a:solidFill>
                  <a:srgbClr val="00B0F0"/>
                </a:solidFill>
                <a:latin typeface="Tahoma" panose="020B0604030504040204" pitchFamily="34" charset="0"/>
                <a:ea typeface="Tahoma" panose="020B0604030504040204" pitchFamily="34" charset="0"/>
                <a:cs typeface="Tahoma" panose="020B0604030504040204" pitchFamily="34" charset="0"/>
              </a:rPr>
              <a:t>3. TIẾN HÀNH THÍ NGHIỆM</a:t>
            </a:r>
          </a:p>
        </p:txBody>
      </p:sp>
      <p:sp>
        <p:nvSpPr>
          <p:cNvPr id="7" name="Freeform 7" descr="n185 Fb Thu Huong Pham"/>
          <p:cNvSpPr/>
          <p:nvPr/>
        </p:nvSpPr>
        <p:spPr>
          <a:xfrm flipH="1">
            <a:off x="-152400" y="0"/>
            <a:ext cx="3090394" cy="701243"/>
          </a:xfrm>
          <a:custGeom>
            <a:avLst/>
            <a:gdLst/>
            <a:ahLst/>
            <a:cxnLst/>
            <a:rect l="l" t="t" r="r" b="b"/>
            <a:pathLst>
              <a:path w="4947445" h="1942997">
                <a:moveTo>
                  <a:pt x="4947445" y="0"/>
                </a:moveTo>
                <a:lnTo>
                  <a:pt x="0" y="0"/>
                </a:lnTo>
                <a:lnTo>
                  <a:pt x="0" y="1942997"/>
                </a:lnTo>
                <a:lnTo>
                  <a:pt x="4947445" y="1942997"/>
                </a:lnTo>
                <a:lnTo>
                  <a:pt x="494744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descr="n185 Fb Thu Huong Pham"/>
          <p:cNvSpPr/>
          <p:nvPr/>
        </p:nvSpPr>
        <p:spPr>
          <a:xfrm>
            <a:off x="16317418" y="8774269"/>
            <a:ext cx="1617194" cy="1443775"/>
          </a:xfrm>
          <a:custGeom>
            <a:avLst/>
            <a:gdLst/>
            <a:ahLst/>
            <a:cxnLst/>
            <a:rect l="l" t="t" r="r" b="b"/>
            <a:pathLst>
              <a:path w="3083294" h="3083294">
                <a:moveTo>
                  <a:pt x="0" y="0"/>
                </a:moveTo>
                <a:lnTo>
                  <a:pt x="3083294" y="0"/>
                </a:lnTo>
                <a:lnTo>
                  <a:pt x="3083294" y="3083294"/>
                </a:lnTo>
                <a:lnTo>
                  <a:pt x="0" y="30832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TextBox 13" descr="n185 Fb Thu Huong Pham"/>
          <p:cNvSpPr txBox="1"/>
          <p:nvPr/>
        </p:nvSpPr>
        <p:spPr>
          <a:xfrm>
            <a:off x="457200" y="1426418"/>
            <a:ext cx="17555775" cy="8657755"/>
          </a:xfrm>
          <a:prstGeom prst="rect">
            <a:avLst/>
          </a:prstGeom>
          <a:noFill/>
        </p:spPr>
        <p:txBody>
          <a:bodyPr wrap="square" rtlCol="0">
            <a:spAutoFit/>
          </a:bodyPr>
          <a:lstStyle/>
          <a:p>
            <a:pPr algn="just">
              <a:lnSpc>
                <a:spcPct val="115000"/>
              </a:lnSpc>
              <a:spcAft>
                <a:spcPts val="0"/>
              </a:spcAft>
            </a:pPr>
            <a:r>
              <a:rPr lang="vi-VN" sz="4400" b="1" dirty="0">
                <a:solidFill>
                  <a:srgbClr val="C00000"/>
                </a:solidFill>
                <a:latin typeface="Now" panose="020B0604020202020204" charset="0"/>
                <a:ea typeface="Times New Roman" panose="02020603050405020304" pitchFamily="18" charset="0"/>
                <a:cs typeface="Times New Roman" panose="02020603050405020304" pitchFamily="18" charset="0"/>
              </a:rPr>
              <a:t>+ Bước 1: </a:t>
            </a:r>
            <a:r>
              <a:rPr lang="vi-VN" sz="4400" dirty="0">
                <a:solidFill>
                  <a:schemeClr val="bg1"/>
                </a:solidFill>
                <a:latin typeface="Now" panose="020B0604020202020204" charset="0"/>
                <a:ea typeface="Times New Roman" panose="02020603050405020304" pitchFamily="18" charset="0"/>
                <a:cs typeface="Times New Roman" panose="02020603050405020304" pitchFamily="18" charset="0"/>
              </a:rPr>
              <a:t>Điều chỉnh máy phát tần số đến giá trị 500 Hz.</a:t>
            </a:r>
          </a:p>
          <a:p>
            <a:pPr algn="just">
              <a:lnSpc>
                <a:spcPct val="115000"/>
              </a:lnSpc>
              <a:spcAft>
                <a:spcPts val="0"/>
              </a:spcAft>
            </a:pPr>
            <a:r>
              <a:rPr lang="vi-VN" sz="4400" b="1" dirty="0">
                <a:solidFill>
                  <a:schemeClr val="accent2">
                    <a:lumMod val="60000"/>
                    <a:lumOff val="40000"/>
                  </a:schemeClr>
                </a:solidFill>
                <a:latin typeface="Now" panose="020B0604020202020204" charset="0"/>
                <a:ea typeface="Times New Roman" panose="02020603050405020304" pitchFamily="18" charset="0"/>
                <a:cs typeface="Times New Roman" panose="02020603050405020304" pitchFamily="18" charset="0"/>
              </a:rPr>
              <a:t>+ Bước 2: </a:t>
            </a:r>
            <a:r>
              <a:rPr lang="vi-VN" sz="4400" dirty="0">
                <a:solidFill>
                  <a:schemeClr val="bg1"/>
                </a:solidFill>
                <a:latin typeface="Now" panose="020B0604020202020204" charset="0"/>
                <a:ea typeface="Times New Roman" panose="02020603050405020304" pitchFamily="18" charset="0"/>
                <a:cs typeface="Times New Roman" panose="02020603050405020304" pitchFamily="18" charset="0"/>
              </a:rPr>
              <a:t>Dùng dây kéo pit-tông di chuyển trong ống thủy tinh, cho đến lúc âm thanh nghe được to nhất. Xác định vị trí âm thanh nghe được là lớn nhất lần 1. Đo chiều dài cột khí     ghi số liệu vào vở theo mẫu bảng 15.1. Thực hiện thao tác thêm hai lần nữa.</a:t>
            </a:r>
          </a:p>
          <a:p>
            <a:pPr algn="just">
              <a:lnSpc>
                <a:spcPct val="115000"/>
              </a:lnSpc>
              <a:spcAft>
                <a:spcPts val="0"/>
              </a:spcAft>
            </a:pPr>
            <a:r>
              <a:rPr lang="vi-VN" sz="4400" b="1" dirty="0">
                <a:solidFill>
                  <a:schemeClr val="accent4">
                    <a:lumMod val="60000"/>
                    <a:lumOff val="40000"/>
                  </a:schemeClr>
                </a:solidFill>
                <a:latin typeface="Now" panose="020B0604020202020204" charset="0"/>
                <a:ea typeface="Times New Roman" panose="02020603050405020304" pitchFamily="18" charset="0"/>
                <a:cs typeface="Times New Roman" panose="02020603050405020304" pitchFamily="18" charset="0"/>
              </a:rPr>
              <a:t>+ Bước 3: </a:t>
            </a:r>
            <a:r>
              <a:rPr lang="vi-VN" sz="4400" dirty="0">
                <a:solidFill>
                  <a:schemeClr val="bg1"/>
                </a:solidFill>
                <a:latin typeface="Now" panose="020B0604020202020204" charset="0"/>
                <a:ea typeface="Times New Roman" panose="02020603050405020304" pitchFamily="18" charset="0"/>
                <a:cs typeface="Times New Roman" panose="02020603050405020304" pitchFamily="18" charset="0"/>
              </a:rPr>
              <a:t>Tiếp tục kéo pit-tông di chuyển trong ống thủy tinh, cho đến lúc lại nghe được âm thanh to nhất. Xác định vị trí của pittông mà âm thanh nghe được là to nhất lần 2. Đo chiều dài cột khí  . Ghi số liệu vào vở theo mẫu bảng 15.1. Thực hiện thao tác thêm hai lần nữa.</a:t>
            </a:r>
          </a:p>
        </p:txBody>
      </p:sp>
      <p:pic>
        <p:nvPicPr>
          <p:cNvPr id="3" name="Picture 2" descr="n185 Fb Thu Huong Pham"/>
          <p:cNvPicPr>
            <a:picLocks noChangeAspect="1"/>
          </p:cNvPicPr>
          <p:nvPr/>
        </p:nvPicPr>
        <p:blipFill>
          <a:blip r:embed="rId8"/>
          <a:stretch>
            <a:fillRect/>
          </a:stretch>
        </p:blipFill>
        <p:spPr>
          <a:xfrm rot="6019227">
            <a:off x="16986297" y="-174031"/>
            <a:ext cx="838666" cy="1081943"/>
          </a:xfrm>
          <a:prstGeom prst="rect">
            <a:avLst/>
          </a:prstGeom>
        </p:spPr>
      </p:pic>
    </p:spTree>
    <p:extLst>
      <p:ext uri="{BB962C8B-B14F-4D97-AF65-F5344CB8AC3E}">
        <p14:creationId xmlns:p14="http://schemas.microsoft.com/office/powerpoint/2010/main" val="252654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US"/>
          </a:p>
        </p:txBody>
      </p:sp>
      <p:sp>
        <p:nvSpPr>
          <p:cNvPr id="3" name="Freeform 3" descr="n185 Fb Thu Huong Pham"/>
          <p:cNvSpPr/>
          <p:nvPr/>
        </p:nvSpPr>
        <p:spPr>
          <a:xfrm rot="-5400000">
            <a:off x="5189053" y="-2316649"/>
            <a:ext cx="8748095" cy="16992602"/>
          </a:xfrm>
          <a:custGeom>
            <a:avLst/>
            <a:gdLst/>
            <a:ahLst/>
            <a:cxnLst/>
            <a:rect l="l" t="t" r="r" b="b"/>
            <a:pathLst>
              <a:path w="6511435" h="12346104">
                <a:moveTo>
                  <a:pt x="0" y="0"/>
                </a:moveTo>
                <a:lnTo>
                  <a:pt x="6511434" y="0"/>
                </a:lnTo>
                <a:lnTo>
                  <a:pt x="6511434" y="12346104"/>
                </a:lnTo>
                <a:lnTo>
                  <a:pt x="0" y="12346104"/>
                </a:lnTo>
                <a:lnTo>
                  <a:pt x="0" y="0"/>
                </a:lnTo>
                <a:close/>
              </a:path>
            </a:pathLst>
          </a:custGeom>
          <a:blipFill>
            <a:blip r:embed="rId3"/>
            <a:stretch>
              <a:fillRect r="-45997"/>
            </a:stretch>
          </a:blipFill>
        </p:spPr>
        <p:txBody>
          <a:bodyPr/>
          <a:lstStyle/>
          <a:p>
            <a:endParaRPr lang="en-US"/>
          </a:p>
        </p:txBody>
      </p:sp>
      <p:sp>
        <p:nvSpPr>
          <p:cNvPr id="5" name="Freeform 5" descr="n185 Fb Thu Huong Pham"/>
          <p:cNvSpPr/>
          <p:nvPr/>
        </p:nvSpPr>
        <p:spPr>
          <a:xfrm rot="-1680835">
            <a:off x="452868" y="1440214"/>
            <a:ext cx="1364676" cy="937905"/>
          </a:xfrm>
          <a:custGeom>
            <a:avLst/>
            <a:gdLst/>
            <a:ahLst/>
            <a:cxnLst/>
            <a:rect l="l" t="t" r="r" b="b"/>
            <a:pathLst>
              <a:path w="1364676" h="937905">
                <a:moveTo>
                  <a:pt x="0" y="0"/>
                </a:moveTo>
                <a:lnTo>
                  <a:pt x="1364676" y="0"/>
                </a:lnTo>
                <a:lnTo>
                  <a:pt x="1364676" y="937904"/>
                </a:lnTo>
                <a:lnTo>
                  <a:pt x="0" y="937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descr="n185 Fb Thu Huong Pham"/>
          <p:cNvSpPr/>
          <p:nvPr/>
        </p:nvSpPr>
        <p:spPr>
          <a:xfrm>
            <a:off x="-886740" y="7945113"/>
            <a:ext cx="3281277" cy="3239516"/>
          </a:xfrm>
          <a:custGeom>
            <a:avLst/>
            <a:gdLst/>
            <a:ahLst/>
            <a:cxnLst/>
            <a:rect l="l" t="t" r="r" b="b"/>
            <a:pathLst>
              <a:path w="3281277" h="3239516">
                <a:moveTo>
                  <a:pt x="0" y="0"/>
                </a:moveTo>
                <a:lnTo>
                  <a:pt x="3281278" y="0"/>
                </a:lnTo>
                <a:lnTo>
                  <a:pt x="3281278" y="3239516"/>
                </a:lnTo>
                <a:lnTo>
                  <a:pt x="0" y="32395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descr="n185 Fb Thu Huong Pham"/>
          <p:cNvSpPr txBox="1"/>
          <p:nvPr/>
        </p:nvSpPr>
        <p:spPr>
          <a:xfrm>
            <a:off x="5201868" y="983599"/>
            <a:ext cx="9838576" cy="745910"/>
          </a:xfrm>
          <a:prstGeom prst="rect">
            <a:avLst/>
          </a:prstGeom>
          <a:solidFill>
            <a:schemeClr val="accent4">
              <a:lumMod val="60000"/>
              <a:lumOff val="40000"/>
            </a:schemeClr>
          </a:solidFill>
        </p:spPr>
        <p:txBody>
          <a:bodyPr lIns="0" tIns="0" rIns="0" bIns="0" rtlCol="0" anchor="t">
            <a:spAutoFit/>
          </a:bodyPr>
          <a:lstStyle/>
          <a:p>
            <a:pPr algn="ctr">
              <a:lnSpc>
                <a:spcPts val="5740"/>
              </a:lnSpc>
            </a:pPr>
            <a:r>
              <a:rPr lang="en-US" sz="7000" dirty="0">
                <a:solidFill>
                  <a:srgbClr val="FF0000"/>
                </a:solidFill>
                <a:latin typeface="Bryndan Write"/>
              </a:rPr>
              <a:t>PHIẾU HỌC TẬP SỐ 2</a:t>
            </a:r>
          </a:p>
        </p:txBody>
      </p:sp>
      <p:sp>
        <p:nvSpPr>
          <p:cNvPr id="11" name="Freeform 11" descr="n185 Fb Thu Huong Pham"/>
          <p:cNvSpPr/>
          <p:nvPr/>
        </p:nvSpPr>
        <p:spPr>
          <a:xfrm rot="-10800000">
            <a:off x="16077648" y="9105900"/>
            <a:ext cx="1762406" cy="1830115"/>
          </a:xfrm>
          <a:custGeom>
            <a:avLst/>
            <a:gdLst/>
            <a:ahLst/>
            <a:cxnLst/>
            <a:rect l="l" t="t" r="r" b="b"/>
            <a:pathLst>
              <a:path w="2280323" h="3143302">
                <a:moveTo>
                  <a:pt x="0" y="0"/>
                </a:moveTo>
                <a:lnTo>
                  <a:pt x="2280323" y="0"/>
                </a:lnTo>
                <a:lnTo>
                  <a:pt x="2280323" y="3143302"/>
                </a:lnTo>
                <a:lnTo>
                  <a:pt x="0" y="31433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2" name="Picture 11" descr="n185 Fb Thu Huong Pham"/>
          <p:cNvPicPr>
            <a:picLocks noChangeAspect="1"/>
          </p:cNvPicPr>
          <p:nvPr/>
        </p:nvPicPr>
        <p:blipFill>
          <a:blip r:embed="rId10"/>
          <a:stretch>
            <a:fillRect/>
          </a:stretch>
        </p:blipFill>
        <p:spPr>
          <a:xfrm>
            <a:off x="1576235" y="2171700"/>
            <a:ext cx="16149520" cy="6934200"/>
          </a:xfrm>
          <a:prstGeom prst="rect">
            <a:avLst/>
          </a:prstGeom>
        </p:spPr>
      </p:pic>
      <p:sp>
        <p:nvSpPr>
          <p:cNvPr id="13" name="Rectangle 12" descr="n185 Fb Thu Huong Pham"/>
          <p:cNvSpPr/>
          <p:nvPr/>
        </p:nvSpPr>
        <p:spPr>
          <a:xfrm>
            <a:off x="11125201" y="7179110"/>
            <a:ext cx="3009346" cy="669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descr="n185 Fb Thu Huong Pham"/>
          <p:cNvSpPr/>
          <p:nvPr/>
        </p:nvSpPr>
        <p:spPr>
          <a:xfrm>
            <a:off x="11125201" y="8115300"/>
            <a:ext cx="3009346" cy="608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descr="n185 Fb Thu Huong Pham"/>
          <p:cNvSpPr/>
          <p:nvPr/>
        </p:nvSpPr>
        <p:spPr>
          <a:xfrm>
            <a:off x="14901450" y="8122750"/>
            <a:ext cx="2319749" cy="600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descr="n185 Fb Thu Huong Pham"/>
          <p:cNvSpPr/>
          <p:nvPr/>
        </p:nvSpPr>
        <p:spPr>
          <a:xfrm>
            <a:off x="14888792" y="7179109"/>
            <a:ext cx="2332407" cy="56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67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heel(1)">
                                      <p:cBhvr>
                                        <p:cTn id="13" dur="2000"/>
                                        <p:tgtEl>
                                          <p:spTgt spid="16"/>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heel(1)">
                                      <p:cBhvr>
                                        <p:cTn id="16" dur="2000"/>
                                        <p:tgtEl>
                                          <p:spTgt spid="15"/>
                                        </p:tgtEl>
                                      </p:cBhvr>
                                    </p:animEffect>
                                  </p:childTnLst>
                                </p:cTn>
                              </p:par>
                              <p:par>
                                <p:cTn id="17" presetID="21" presetClass="entr" presetSubtype="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heel(1)">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grpId="1" nodeType="clickEffect">
                                  <p:stCondLst>
                                    <p:cond delay="0"/>
                                  </p:stCondLst>
                                  <p:childTnLst>
                                    <p:animEffect transition="out" filter="fade">
                                      <p:cBhvr>
                                        <p:cTn id="23" dur="1000"/>
                                        <p:tgtEl>
                                          <p:spTgt spid="13"/>
                                        </p:tgtEl>
                                      </p:cBhvr>
                                    </p:animEffect>
                                    <p:anim calcmode="lin" valueType="num">
                                      <p:cBhvr>
                                        <p:cTn id="24" dur="1000"/>
                                        <p:tgtEl>
                                          <p:spTgt spid="13"/>
                                        </p:tgtEl>
                                        <p:attrNameLst>
                                          <p:attrName>ppt_x</p:attrName>
                                        </p:attrNameLst>
                                      </p:cBhvr>
                                      <p:tavLst>
                                        <p:tav tm="0">
                                          <p:val>
                                            <p:strVal val="ppt_x"/>
                                          </p:val>
                                        </p:tav>
                                        <p:tav tm="100000">
                                          <p:val>
                                            <p:strVal val="ppt_x"/>
                                          </p:val>
                                        </p:tav>
                                      </p:tavLst>
                                    </p:anim>
                                    <p:anim calcmode="lin" valueType="num">
                                      <p:cBhvr>
                                        <p:cTn id="25" dur="1000"/>
                                        <p:tgtEl>
                                          <p:spTgt spid="13"/>
                                        </p:tgtEl>
                                        <p:attrNameLst>
                                          <p:attrName>ppt_y</p:attrName>
                                        </p:attrNameLst>
                                      </p:cBhvr>
                                      <p:tavLst>
                                        <p:tav tm="0">
                                          <p:val>
                                            <p:strVal val="ppt_y"/>
                                          </p:val>
                                        </p:tav>
                                        <p:tav tm="100000">
                                          <p:val>
                                            <p:strVal val="ppt_y+.1"/>
                                          </p:val>
                                        </p:tav>
                                      </p:tavLst>
                                    </p:anim>
                                    <p:set>
                                      <p:cBhvr>
                                        <p:cTn id="26" dur="1" fill="hold">
                                          <p:stCondLst>
                                            <p:cond delay="999"/>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xit" presetSubtype="0" fill="hold" grpId="1" nodeType="clickEffect">
                                  <p:stCondLst>
                                    <p:cond delay="0"/>
                                  </p:stCondLst>
                                  <p:childTnLst>
                                    <p:animEffect transition="out" filter="fade">
                                      <p:cBhvr>
                                        <p:cTn id="30" dur="1000"/>
                                        <p:tgtEl>
                                          <p:spTgt spid="14"/>
                                        </p:tgtEl>
                                      </p:cBhvr>
                                    </p:animEffect>
                                    <p:anim calcmode="lin" valueType="num">
                                      <p:cBhvr>
                                        <p:cTn id="31" dur="1000"/>
                                        <p:tgtEl>
                                          <p:spTgt spid="14"/>
                                        </p:tgtEl>
                                        <p:attrNameLst>
                                          <p:attrName>ppt_x</p:attrName>
                                        </p:attrNameLst>
                                      </p:cBhvr>
                                      <p:tavLst>
                                        <p:tav tm="0">
                                          <p:val>
                                            <p:strVal val="ppt_x"/>
                                          </p:val>
                                        </p:tav>
                                        <p:tav tm="100000">
                                          <p:val>
                                            <p:strVal val="ppt_x"/>
                                          </p:val>
                                        </p:tav>
                                      </p:tavLst>
                                    </p:anim>
                                    <p:anim calcmode="lin" valueType="num">
                                      <p:cBhvr>
                                        <p:cTn id="32" dur="1000"/>
                                        <p:tgtEl>
                                          <p:spTgt spid="14"/>
                                        </p:tgtEl>
                                        <p:attrNameLst>
                                          <p:attrName>ppt_y</p:attrName>
                                        </p:attrNameLst>
                                      </p:cBhvr>
                                      <p:tavLst>
                                        <p:tav tm="0">
                                          <p:val>
                                            <p:strVal val="ppt_y"/>
                                          </p:val>
                                        </p:tav>
                                        <p:tav tm="100000">
                                          <p:val>
                                            <p:strVal val="ppt_y+.1"/>
                                          </p:val>
                                        </p:tav>
                                      </p:tavLst>
                                    </p:anim>
                                    <p:set>
                                      <p:cBhvr>
                                        <p:cTn id="33" dur="1" fill="hold">
                                          <p:stCondLst>
                                            <p:cond delay="999"/>
                                          </p:stCondLst>
                                        </p:cTn>
                                        <p:tgtEl>
                                          <p:spTgt spid="1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42" presetClass="exit" presetSubtype="0" fill="hold" grpId="1" nodeType="clickEffect">
                                  <p:stCondLst>
                                    <p:cond delay="0"/>
                                  </p:stCondLst>
                                  <p:childTnLst>
                                    <p:animEffect transition="out" filter="fade">
                                      <p:cBhvr>
                                        <p:cTn id="37" dur="1000"/>
                                        <p:tgtEl>
                                          <p:spTgt spid="16"/>
                                        </p:tgtEl>
                                      </p:cBhvr>
                                    </p:animEffect>
                                    <p:anim calcmode="lin" valueType="num">
                                      <p:cBhvr>
                                        <p:cTn id="38" dur="1000"/>
                                        <p:tgtEl>
                                          <p:spTgt spid="16"/>
                                        </p:tgtEl>
                                        <p:attrNameLst>
                                          <p:attrName>ppt_x</p:attrName>
                                        </p:attrNameLst>
                                      </p:cBhvr>
                                      <p:tavLst>
                                        <p:tav tm="0">
                                          <p:val>
                                            <p:strVal val="ppt_x"/>
                                          </p:val>
                                        </p:tav>
                                        <p:tav tm="100000">
                                          <p:val>
                                            <p:strVal val="ppt_x"/>
                                          </p:val>
                                        </p:tav>
                                      </p:tavLst>
                                    </p:anim>
                                    <p:anim calcmode="lin" valueType="num">
                                      <p:cBhvr>
                                        <p:cTn id="39" dur="1000"/>
                                        <p:tgtEl>
                                          <p:spTgt spid="16"/>
                                        </p:tgtEl>
                                        <p:attrNameLst>
                                          <p:attrName>ppt_y</p:attrName>
                                        </p:attrNameLst>
                                      </p:cBhvr>
                                      <p:tavLst>
                                        <p:tav tm="0">
                                          <p:val>
                                            <p:strVal val="ppt_y"/>
                                          </p:val>
                                        </p:tav>
                                        <p:tav tm="100000">
                                          <p:val>
                                            <p:strVal val="ppt_y+.1"/>
                                          </p:val>
                                        </p:tav>
                                      </p:tavLst>
                                    </p:anim>
                                    <p:set>
                                      <p:cBhvr>
                                        <p:cTn id="40" dur="1" fill="hold">
                                          <p:stCondLst>
                                            <p:cond delay="999"/>
                                          </p:stCondLst>
                                        </p:cTn>
                                        <p:tgtEl>
                                          <p:spTgt spid="1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xit" presetSubtype="0" fill="hold" grpId="1" nodeType="clickEffect">
                                  <p:stCondLst>
                                    <p:cond delay="0"/>
                                  </p:stCondLst>
                                  <p:childTnLst>
                                    <p:animEffect transition="out" filter="fade">
                                      <p:cBhvr>
                                        <p:cTn id="44" dur="1000"/>
                                        <p:tgtEl>
                                          <p:spTgt spid="15"/>
                                        </p:tgtEl>
                                      </p:cBhvr>
                                    </p:animEffect>
                                    <p:anim calcmode="lin" valueType="num">
                                      <p:cBhvr>
                                        <p:cTn id="45" dur="1000"/>
                                        <p:tgtEl>
                                          <p:spTgt spid="15"/>
                                        </p:tgtEl>
                                        <p:attrNameLst>
                                          <p:attrName>ppt_x</p:attrName>
                                        </p:attrNameLst>
                                      </p:cBhvr>
                                      <p:tavLst>
                                        <p:tav tm="0">
                                          <p:val>
                                            <p:strVal val="ppt_x"/>
                                          </p:val>
                                        </p:tav>
                                        <p:tav tm="100000">
                                          <p:val>
                                            <p:strVal val="ppt_x"/>
                                          </p:val>
                                        </p:tav>
                                      </p:tavLst>
                                    </p:anim>
                                    <p:anim calcmode="lin" valueType="num">
                                      <p:cBhvr>
                                        <p:cTn id="46" dur="1000"/>
                                        <p:tgtEl>
                                          <p:spTgt spid="15"/>
                                        </p:tgtEl>
                                        <p:attrNameLst>
                                          <p:attrName>ppt_y</p:attrName>
                                        </p:attrNameLst>
                                      </p:cBhvr>
                                      <p:tavLst>
                                        <p:tav tm="0">
                                          <p:val>
                                            <p:strVal val="ppt_y"/>
                                          </p:val>
                                        </p:tav>
                                        <p:tav tm="100000">
                                          <p:val>
                                            <p:strVal val="ppt_y+.1"/>
                                          </p:val>
                                        </p:tav>
                                      </p:tavLst>
                                    </p:anim>
                                    <p:set>
                                      <p:cBhvr>
                                        <p:cTn id="47"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37162" y="-397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p:spPr>
        <p:txBody>
          <a:bodyPr/>
          <a:lstStyle/>
          <a:p>
            <a:endParaRPr lang="en-US"/>
          </a:p>
        </p:txBody>
      </p:sp>
      <p:pic>
        <p:nvPicPr>
          <p:cNvPr id="3" name="Picture 2" descr="n185 Fb Thu Huong Pham"/>
          <p:cNvPicPr>
            <a:picLocks noChangeAspect="1"/>
          </p:cNvPicPr>
          <p:nvPr/>
        </p:nvPicPr>
        <p:blipFill>
          <a:blip r:embed="rId4"/>
          <a:stretch>
            <a:fillRect/>
          </a:stretch>
        </p:blipFill>
        <p:spPr>
          <a:xfrm>
            <a:off x="228601" y="3460500"/>
            <a:ext cx="10439184" cy="4883400"/>
          </a:xfrm>
          <a:prstGeom prst="rect">
            <a:avLst/>
          </a:prstGeom>
        </p:spPr>
      </p:pic>
      <p:sp>
        <p:nvSpPr>
          <p:cNvPr id="4" name="TextBox 4" descr="n185 Fb Thu Huong Pham"/>
          <p:cNvSpPr txBox="1"/>
          <p:nvPr/>
        </p:nvSpPr>
        <p:spPr>
          <a:xfrm>
            <a:off x="2821549" y="826997"/>
            <a:ext cx="11213750" cy="1107996"/>
          </a:xfrm>
          <a:prstGeom prst="rect">
            <a:avLst/>
          </a:prstGeom>
          <a:solidFill>
            <a:schemeClr val="accent4">
              <a:lumMod val="40000"/>
              <a:lumOff val="60000"/>
            </a:schemeClr>
          </a:solidFill>
        </p:spPr>
        <p:txBody>
          <a:bodyPr wrap="square" lIns="0" tIns="0" rIns="0" bIns="0" rtlCol="0" anchor="t">
            <a:spAutoFit/>
          </a:bodyPr>
          <a:lstStyle/>
          <a:p>
            <a:pPr algn="ctr">
              <a:lnSpc>
                <a:spcPct val="150000"/>
              </a:lnSpc>
            </a:pP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PHÓNG SỰ VỀ ĐÀN </a:t>
            </a:r>
            <a:r>
              <a:rPr lang="en-US" sz="4800" b="1" dirty="0" err="1">
                <a:solidFill>
                  <a:srgbClr val="FF0000"/>
                </a:solidFill>
                <a:latin typeface="Tahoma" panose="020B0604030504040204" pitchFamily="34" charset="0"/>
                <a:ea typeface="Tahoma" panose="020B0604030504040204" pitchFamily="34" charset="0"/>
                <a:cs typeface="Tahoma" panose="020B0604030504040204" pitchFamily="34" charset="0"/>
              </a:rPr>
              <a:t>Klong</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FF0000"/>
                </a:solidFill>
                <a:latin typeface="Tahoma" panose="020B0604030504040204" pitchFamily="34" charset="0"/>
                <a:ea typeface="Tahoma" panose="020B0604030504040204" pitchFamily="34" charset="0"/>
                <a:cs typeface="Tahoma" panose="020B0604030504040204" pitchFamily="34" charset="0"/>
              </a:rPr>
              <a:t>Pút</a:t>
            </a:r>
            <a:endPar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Freeform 6" descr="n185 Fb Thu Huong Pham"/>
          <p:cNvSpPr/>
          <p:nvPr/>
        </p:nvSpPr>
        <p:spPr>
          <a:xfrm rot="-4107262">
            <a:off x="-865704" y="-473050"/>
            <a:ext cx="3387936" cy="2297637"/>
          </a:xfrm>
          <a:custGeom>
            <a:avLst/>
            <a:gdLst/>
            <a:ahLst/>
            <a:cxnLst/>
            <a:rect l="l" t="t" r="r" b="b"/>
            <a:pathLst>
              <a:path w="3387936" h="2297637">
                <a:moveTo>
                  <a:pt x="0" y="0"/>
                </a:moveTo>
                <a:lnTo>
                  <a:pt x="3387936" y="0"/>
                </a:lnTo>
                <a:lnTo>
                  <a:pt x="3387936" y="2297637"/>
                </a:lnTo>
                <a:lnTo>
                  <a:pt x="0" y="22976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descr="n185 Fb Thu Huong Pham"/>
          <p:cNvSpPr/>
          <p:nvPr/>
        </p:nvSpPr>
        <p:spPr>
          <a:xfrm rot="6829267">
            <a:off x="15774367" y="8189225"/>
            <a:ext cx="3715300" cy="2519649"/>
          </a:xfrm>
          <a:custGeom>
            <a:avLst/>
            <a:gdLst/>
            <a:ahLst/>
            <a:cxnLst/>
            <a:rect l="l" t="t" r="r" b="b"/>
            <a:pathLst>
              <a:path w="3715300" h="2519649">
                <a:moveTo>
                  <a:pt x="0" y="0"/>
                </a:moveTo>
                <a:lnTo>
                  <a:pt x="3715301" y="0"/>
                </a:lnTo>
                <a:lnTo>
                  <a:pt x="3715301" y="2519649"/>
                </a:lnTo>
                <a:lnTo>
                  <a:pt x="0" y="25196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descr="n185 Fb Thu Huong Pham"/>
          <p:cNvSpPr/>
          <p:nvPr/>
        </p:nvSpPr>
        <p:spPr>
          <a:xfrm rot="1591868">
            <a:off x="674890" y="2052230"/>
            <a:ext cx="1270968" cy="1488593"/>
          </a:xfrm>
          <a:custGeom>
            <a:avLst/>
            <a:gdLst/>
            <a:ahLst/>
            <a:cxnLst/>
            <a:rect l="l" t="t" r="r" b="b"/>
            <a:pathLst>
              <a:path w="1664513" h="2142851">
                <a:moveTo>
                  <a:pt x="0" y="0"/>
                </a:moveTo>
                <a:lnTo>
                  <a:pt x="1664513" y="0"/>
                </a:lnTo>
                <a:lnTo>
                  <a:pt x="1664513" y="2142851"/>
                </a:lnTo>
                <a:lnTo>
                  <a:pt x="0" y="21428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descr="n185 Fb Thu Huong Pham"/>
          <p:cNvSpPr/>
          <p:nvPr/>
        </p:nvSpPr>
        <p:spPr>
          <a:xfrm rot="-1391118">
            <a:off x="14634691" y="-2104991"/>
            <a:ext cx="3665666" cy="3796829"/>
          </a:xfrm>
          <a:custGeom>
            <a:avLst/>
            <a:gdLst/>
            <a:ahLst/>
            <a:cxnLst/>
            <a:rect l="l" t="t" r="r" b="b"/>
            <a:pathLst>
              <a:path w="3665666" h="3796829">
                <a:moveTo>
                  <a:pt x="0" y="0"/>
                </a:moveTo>
                <a:lnTo>
                  <a:pt x="3665665" y="0"/>
                </a:lnTo>
                <a:lnTo>
                  <a:pt x="3665665" y="3796829"/>
                </a:lnTo>
                <a:lnTo>
                  <a:pt x="0" y="379682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descr="n185 Fb Thu Huong Pham"/>
          <p:cNvSpPr/>
          <p:nvPr/>
        </p:nvSpPr>
        <p:spPr>
          <a:xfrm rot="-6979330">
            <a:off x="-712187" y="8552632"/>
            <a:ext cx="3453702" cy="1902676"/>
          </a:xfrm>
          <a:custGeom>
            <a:avLst/>
            <a:gdLst/>
            <a:ahLst/>
            <a:cxnLst/>
            <a:rect l="l" t="t" r="r" b="b"/>
            <a:pathLst>
              <a:path w="3453702" h="1902676">
                <a:moveTo>
                  <a:pt x="0" y="0"/>
                </a:moveTo>
                <a:lnTo>
                  <a:pt x="3453703" y="0"/>
                </a:lnTo>
                <a:lnTo>
                  <a:pt x="3453703" y="1902676"/>
                </a:lnTo>
                <a:lnTo>
                  <a:pt x="0" y="190267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5" name="Picture 4" descr="n185 Fb Thu Huong Pham"/>
          <p:cNvPicPr>
            <a:picLocks noChangeAspect="1"/>
          </p:cNvPicPr>
          <p:nvPr/>
        </p:nvPicPr>
        <p:blipFill>
          <a:blip r:embed="rId15"/>
          <a:stretch>
            <a:fillRect/>
          </a:stretch>
        </p:blipFill>
        <p:spPr>
          <a:xfrm>
            <a:off x="10859224" y="3432560"/>
            <a:ext cx="7158397" cy="4883400"/>
          </a:xfrm>
          <a:prstGeom prst="rect">
            <a:avLst/>
          </a:prstGeom>
        </p:spPr>
      </p:pic>
    </p:spTree>
    <p:extLst>
      <p:ext uri="{BB962C8B-B14F-4D97-AF65-F5344CB8AC3E}">
        <p14:creationId xmlns:p14="http://schemas.microsoft.com/office/powerpoint/2010/main" val="317788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5080" y="-7620"/>
            <a:ext cx="18288000" cy="10779604"/>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US"/>
          </a:p>
        </p:txBody>
      </p:sp>
      <p:sp>
        <p:nvSpPr>
          <p:cNvPr id="3" name="Freeform 3" descr="n185 Fb Thu Huong Pham"/>
          <p:cNvSpPr/>
          <p:nvPr/>
        </p:nvSpPr>
        <p:spPr>
          <a:xfrm flipH="1">
            <a:off x="-422436" y="-345093"/>
            <a:ext cx="4947445" cy="1942997"/>
          </a:xfrm>
          <a:custGeom>
            <a:avLst/>
            <a:gdLst/>
            <a:ahLst/>
            <a:cxnLst/>
            <a:rect l="l" t="t" r="r" b="b"/>
            <a:pathLst>
              <a:path w="4947445" h="1942997">
                <a:moveTo>
                  <a:pt x="4947445" y="0"/>
                </a:moveTo>
                <a:lnTo>
                  <a:pt x="0" y="0"/>
                </a:lnTo>
                <a:lnTo>
                  <a:pt x="0" y="1942997"/>
                </a:lnTo>
                <a:lnTo>
                  <a:pt x="4947445" y="1942997"/>
                </a:lnTo>
                <a:lnTo>
                  <a:pt x="494744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9" name="Group 8" descr="n185 Fb Thu Huong Pham"/>
          <p:cNvGrpSpPr/>
          <p:nvPr/>
        </p:nvGrpSpPr>
        <p:grpSpPr>
          <a:xfrm>
            <a:off x="239797" y="1514380"/>
            <a:ext cx="17806799" cy="9257604"/>
            <a:chOff x="239797" y="1514380"/>
            <a:chExt cx="17806799" cy="9257604"/>
          </a:xfrm>
        </p:grpSpPr>
        <p:sp>
          <p:nvSpPr>
            <p:cNvPr id="4" name="Freeform 4"/>
            <p:cNvSpPr/>
            <p:nvPr/>
          </p:nvSpPr>
          <p:spPr>
            <a:xfrm rot="-5400000">
              <a:off x="4623537" y="-2869360"/>
              <a:ext cx="9039319" cy="17806799"/>
            </a:xfrm>
            <a:custGeom>
              <a:avLst/>
              <a:gdLst/>
              <a:ahLst/>
              <a:cxnLst/>
              <a:rect l="l" t="t" r="r" b="b"/>
              <a:pathLst>
                <a:path w="6511435" h="12346104">
                  <a:moveTo>
                    <a:pt x="0" y="0"/>
                  </a:moveTo>
                  <a:lnTo>
                    <a:pt x="6511434" y="0"/>
                  </a:lnTo>
                  <a:lnTo>
                    <a:pt x="6511434" y="12346104"/>
                  </a:lnTo>
                  <a:lnTo>
                    <a:pt x="0" y="12346104"/>
                  </a:lnTo>
                  <a:lnTo>
                    <a:pt x="0" y="0"/>
                  </a:lnTo>
                  <a:close/>
                </a:path>
              </a:pathLst>
            </a:custGeom>
            <a:blipFill>
              <a:blip r:embed="rId5"/>
              <a:stretch>
                <a:fillRect r="-45997"/>
              </a:stretch>
            </a:blipFill>
          </p:spPr>
          <p:txBody>
            <a:bodyPr/>
            <a:lstStyle/>
            <a:p>
              <a:endParaRPr lang="en-US"/>
            </a:p>
          </p:txBody>
        </p:sp>
        <p:sp>
          <p:nvSpPr>
            <p:cNvPr id="5" name="TextBox 5"/>
            <p:cNvSpPr txBox="1"/>
            <p:nvPr/>
          </p:nvSpPr>
          <p:spPr>
            <a:xfrm>
              <a:off x="354096" y="1702514"/>
              <a:ext cx="17692500" cy="9069470"/>
            </a:xfrm>
            <a:prstGeom prst="rect">
              <a:avLst/>
            </a:prstGeom>
          </p:spPr>
          <p:txBody>
            <a:bodyPr wrap="square" lIns="0" tIns="0" rIns="0" bIns="0" rtlCol="0" anchor="t">
              <a:spAutoFit/>
            </a:bodyPr>
            <a:lstStyle/>
            <a:p>
              <a:pPr>
                <a:lnSpc>
                  <a:spcPct val="150000"/>
                </a:lnSpc>
              </a:pPr>
              <a:r>
                <a:rPr lang="vi-VN" sz="3600" dirty="0">
                  <a:solidFill>
                    <a:schemeClr val="accent5">
                      <a:lumMod val="50000"/>
                    </a:schemeClr>
                  </a:solidFill>
                  <a:latin typeface="Now"/>
                </a:rPr>
                <a:t> </a:t>
              </a:r>
              <a:r>
                <a:rPr lang="vi-VN" sz="3600" dirty="0">
                  <a:solidFill>
                    <a:srgbClr val="C00000"/>
                  </a:solidFill>
                  <a:latin typeface="Now"/>
                </a:rPr>
                <a:t>Thực hiện thí nghiệm và ghi kết quả thí nghiệm vào bảng bên dưới</a:t>
              </a:r>
              <a:r>
                <a:rPr lang="en-US" sz="3600" dirty="0">
                  <a:solidFill>
                    <a:srgbClr val="C00000"/>
                  </a:solidFill>
                  <a:latin typeface="Now"/>
                </a:rPr>
                <a:t>:…</a:t>
              </a:r>
            </a:p>
            <a:p>
              <a:pPr>
                <a:lnSpc>
                  <a:spcPct val="150000"/>
                </a:lnSpc>
              </a:pPr>
              <a:r>
                <a:rPr lang="vi-VN" sz="3600" b="1" dirty="0">
                  <a:solidFill>
                    <a:schemeClr val="accent5">
                      <a:lumMod val="50000"/>
                    </a:schemeClr>
                  </a:solidFill>
                  <a:latin typeface="Now"/>
                </a:rPr>
                <a:t>Xử lý kết quả thí nghiệm, và trả lời các câu hỏi sau:</a:t>
              </a:r>
            </a:p>
            <a:p>
              <a:pPr>
                <a:lnSpc>
                  <a:spcPct val="150000"/>
                </a:lnSpc>
              </a:pPr>
              <a:r>
                <a:rPr lang="vi-VN" sz="3600" dirty="0">
                  <a:solidFill>
                    <a:schemeClr val="accent5">
                      <a:lumMod val="50000"/>
                    </a:schemeClr>
                  </a:solidFill>
                  <a:latin typeface="Now"/>
                </a:rPr>
                <a:t>a. Tính chiều dài cột không khí giữa hai vị trí của pit-tông khi âm to nhất  </a:t>
              </a:r>
            </a:p>
            <a:p>
              <a:pPr>
                <a:lnSpc>
                  <a:spcPct val="150000"/>
                </a:lnSpc>
              </a:pPr>
              <a:r>
                <a:rPr lang="vi-VN" sz="3600" dirty="0">
                  <a:solidFill>
                    <a:schemeClr val="accent5">
                      <a:lumMod val="50000"/>
                    </a:schemeClr>
                  </a:solidFill>
                  <a:latin typeface="Now"/>
                </a:rPr>
                <a:t>b. Tính tốc độ truyền âm  </a:t>
              </a:r>
            </a:p>
            <a:p>
              <a:pPr>
                <a:lnSpc>
                  <a:spcPct val="150000"/>
                </a:lnSpc>
              </a:pPr>
              <a:r>
                <a:rPr lang="vi-VN" sz="3600" dirty="0">
                  <a:solidFill>
                    <a:schemeClr val="accent5">
                      <a:lumMod val="50000"/>
                    </a:schemeClr>
                  </a:solidFill>
                  <a:latin typeface="Now"/>
                </a:rPr>
                <a:t>c. Tính sai số:  ,  </a:t>
              </a:r>
            </a:p>
            <a:p>
              <a:pPr>
                <a:lnSpc>
                  <a:spcPct val="150000"/>
                </a:lnSpc>
              </a:pPr>
              <a:r>
                <a:rPr lang="vi-VN" sz="3600" dirty="0">
                  <a:solidFill>
                    <a:schemeClr val="accent5">
                      <a:lumMod val="50000"/>
                    </a:schemeClr>
                  </a:solidFill>
                  <a:latin typeface="Now"/>
                </a:rPr>
                <a:t>d. Viết kết quả thí nghiệm:  </a:t>
              </a:r>
            </a:p>
            <a:p>
              <a:pPr>
                <a:lnSpc>
                  <a:spcPct val="150000"/>
                </a:lnSpc>
              </a:pPr>
              <a:r>
                <a:rPr lang="vi-VN" sz="3600" dirty="0">
                  <a:solidFill>
                    <a:schemeClr val="accent5">
                      <a:lumMod val="50000"/>
                    </a:schemeClr>
                  </a:solidFill>
                  <a:latin typeface="Now"/>
                </a:rPr>
                <a:t>e. Giải thích tại sao không xác định tốc độ truyền âm qua là một   mà cần xác định qua  .</a:t>
              </a:r>
            </a:p>
            <a:p>
              <a:pPr>
                <a:lnSpc>
                  <a:spcPct val="150000"/>
                </a:lnSpc>
              </a:pPr>
              <a:r>
                <a:rPr lang="vi-VN" sz="3600" dirty="0">
                  <a:solidFill>
                    <a:schemeClr val="accent5">
                      <a:lumMod val="50000"/>
                    </a:schemeClr>
                  </a:solidFill>
                  <a:latin typeface="Now"/>
                </a:rPr>
                <a:t>f. Em có nhận xét gì về tốc độ truyền âm đo được bằng dụng cụ thực hành và tốc độ truyền âm trong không khí v = 340 m/s (Bảng 15.2 Sách giáo khoa)</a:t>
              </a:r>
            </a:p>
            <a:p>
              <a:pPr>
                <a:lnSpc>
                  <a:spcPct val="150000"/>
                </a:lnSpc>
              </a:pPr>
              <a:endParaRPr lang="en-US" sz="3600" b="1" dirty="0">
                <a:solidFill>
                  <a:schemeClr val="accent5">
                    <a:lumMod val="50000"/>
                  </a:schemeClr>
                </a:solidFill>
                <a:latin typeface="Now"/>
              </a:endParaRPr>
            </a:p>
          </p:txBody>
        </p:sp>
      </p:grpSp>
      <p:sp>
        <p:nvSpPr>
          <p:cNvPr id="6" name="TextBox 6" descr="n185 Fb Thu Huong Pham"/>
          <p:cNvSpPr txBox="1"/>
          <p:nvPr/>
        </p:nvSpPr>
        <p:spPr>
          <a:xfrm>
            <a:off x="4044001" y="701853"/>
            <a:ext cx="9838576" cy="745910"/>
          </a:xfrm>
          <a:prstGeom prst="rect">
            <a:avLst/>
          </a:prstGeom>
          <a:solidFill>
            <a:schemeClr val="accent4">
              <a:lumMod val="40000"/>
              <a:lumOff val="60000"/>
            </a:schemeClr>
          </a:solidFill>
        </p:spPr>
        <p:txBody>
          <a:bodyPr lIns="0" tIns="0" rIns="0" bIns="0" rtlCol="0" anchor="t">
            <a:spAutoFit/>
          </a:bodyPr>
          <a:lstStyle/>
          <a:p>
            <a:pPr algn="ctr">
              <a:lnSpc>
                <a:spcPts val="5740"/>
              </a:lnSpc>
            </a:pPr>
            <a:r>
              <a:rPr lang="en-US" sz="7000" b="1" dirty="0">
                <a:solidFill>
                  <a:srgbClr val="FF0000"/>
                </a:solidFill>
                <a:latin typeface="Bryndan Write"/>
              </a:rPr>
              <a:t>PHIẾU HỌC TẬP SỐ 2</a:t>
            </a:r>
          </a:p>
        </p:txBody>
      </p:sp>
      <p:sp>
        <p:nvSpPr>
          <p:cNvPr id="7" name="Freeform 7" descr="n185 Fb Thu Huong Pham"/>
          <p:cNvSpPr/>
          <p:nvPr/>
        </p:nvSpPr>
        <p:spPr>
          <a:xfrm>
            <a:off x="15697200" y="-289925"/>
            <a:ext cx="2349396" cy="2145831"/>
          </a:xfrm>
          <a:custGeom>
            <a:avLst/>
            <a:gdLst/>
            <a:ahLst/>
            <a:cxnLst/>
            <a:rect l="l" t="t" r="r" b="b"/>
            <a:pathLst>
              <a:path w="3083294" h="3083294">
                <a:moveTo>
                  <a:pt x="0" y="0"/>
                </a:moveTo>
                <a:lnTo>
                  <a:pt x="3083294" y="0"/>
                </a:lnTo>
                <a:lnTo>
                  <a:pt x="3083294" y="3083294"/>
                </a:lnTo>
                <a:lnTo>
                  <a:pt x="0" y="30832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descr="n185 Fb Thu Huong Pham"/>
          <p:cNvSpPr/>
          <p:nvPr/>
        </p:nvSpPr>
        <p:spPr>
          <a:xfrm>
            <a:off x="16076593" y="9037408"/>
            <a:ext cx="1970003" cy="1625434"/>
          </a:xfrm>
          <a:custGeom>
            <a:avLst/>
            <a:gdLst/>
            <a:ahLst/>
            <a:cxnLst/>
            <a:rect l="l" t="t" r="r" b="b"/>
            <a:pathLst>
              <a:path w="2353261" h="2182115">
                <a:moveTo>
                  <a:pt x="0" y="0"/>
                </a:moveTo>
                <a:lnTo>
                  <a:pt x="2353261" y="0"/>
                </a:lnTo>
                <a:lnTo>
                  <a:pt x="2353261" y="2182115"/>
                </a:lnTo>
                <a:lnTo>
                  <a:pt x="0" y="21821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153467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5080" y="-776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p:spPr>
        <p:txBody>
          <a:bodyPr/>
          <a:lstStyle/>
          <a:p>
            <a:endParaRPr lang="en-US"/>
          </a:p>
        </p:txBody>
      </p:sp>
      <p:sp>
        <p:nvSpPr>
          <p:cNvPr id="5" name="TextBox 5" descr="n185 Fb Thu Huong Pham"/>
          <p:cNvSpPr txBox="1"/>
          <p:nvPr/>
        </p:nvSpPr>
        <p:spPr>
          <a:xfrm>
            <a:off x="2909641" y="543704"/>
            <a:ext cx="12046031" cy="846386"/>
          </a:xfrm>
          <a:prstGeom prst="rect">
            <a:avLst/>
          </a:prstGeom>
        </p:spPr>
        <p:txBody>
          <a:bodyPr wrap="square" lIns="0" tIns="0" rIns="0" bIns="0" rtlCol="0" anchor="t">
            <a:spAutoFit/>
          </a:bodyPr>
          <a:lstStyle/>
          <a:p>
            <a:pPr>
              <a:lnSpc>
                <a:spcPts val="6600"/>
              </a:lnSpc>
            </a:pPr>
            <a:r>
              <a:rPr lang="en-US" sz="4800" b="1" dirty="0">
                <a:solidFill>
                  <a:srgbClr val="00B0F0"/>
                </a:solidFill>
                <a:latin typeface="Tahoma" panose="020B0604030504040204" pitchFamily="34" charset="0"/>
                <a:ea typeface="Tahoma" panose="020B0604030504040204" pitchFamily="34" charset="0"/>
                <a:cs typeface="Tahoma" panose="020B0604030504040204" pitchFamily="34" charset="0"/>
              </a:rPr>
              <a:t>4. KẾT QUẢ THÍ NGHIỆM</a:t>
            </a:r>
          </a:p>
        </p:txBody>
      </p:sp>
      <p:sp>
        <p:nvSpPr>
          <p:cNvPr id="7" name="Freeform 7" descr="n185 Fb Thu Huong Pham"/>
          <p:cNvSpPr/>
          <p:nvPr/>
        </p:nvSpPr>
        <p:spPr>
          <a:xfrm flipH="1">
            <a:off x="-152400" y="0"/>
            <a:ext cx="3090394" cy="701243"/>
          </a:xfrm>
          <a:custGeom>
            <a:avLst/>
            <a:gdLst/>
            <a:ahLst/>
            <a:cxnLst/>
            <a:rect l="l" t="t" r="r" b="b"/>
            <a:pathLst>
              <a:path w="4947445" h="1942997">
                <a:moveTo>
                  <a:pt x="4947445" y="0"/>
                </a:moveTo>
                <a:lnTo>
                  <a:pt x="0" y="0"/>
                </a:lnTo>
                <a:lnTo>
                  <a:pt x="0" y="1942997"/>
                </a:lnTo>
                <a:lnTo>
                  <a:pt x="4947445" y="1942997"/>
                </a:lnTo>
                <a:lnTo>
                  <a:pt x="494744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descr="n185 Fb Thu Huong Pham"/>
          <p:cNvSpPr/>
          <p:nvPr/>
        </p:nvSpPr>
        <p:spPr>
          <a:xfrm>
            <a:off x="16317418" y="8774269"/>
            <a:ext cx="1617194" cy="1443775"/>
          </a:xfrm>
          <a:custGeom>
            <a:avLst/>
            <a:gdLst/>
            <a:ahLst/>
            <a:cxnLst/>
            <a:rect l="l" t="t" r="r" b="b"/>
            <a:pathLst>
              <a:path w="3083294" h="3083294">
                <a:moveTo>
                  <a:pt x="0" y="0"/>
                </a:moveTo>
                <a:lnTo>
                  <a:pt x="3083294" y="0"/>
                </a:lnTo>
                <a:lnTo>
                  <a:pt x="3083294" y="3083294"/>
                </a:lnTo>
                <a:lnTo>
                  <a:pt x="0" y="30832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TextBox 13" descr="n185 Fb Thu Huong Pham"/>
          <p:cNvSpPr txBox="1"/>
          <p:nvPr/>
        </p:nvSpPr>
        <p:spPr>
          <a:xfrm>
            <a:off x="914400" y="1411264"/>
            <a:ext cx="6624320" cy="871008"/>
          </a:xfrm>
          <a:prstGeom prst="rect">
            <a:avLst/>
          </a:prstGeom>
          <a:solidFill>
            <a:schemeClr val="accent4">
              <a:lumMod val="60000"/>
              <a:lumOff val="40000"/>
            </a:schemeClr>
          </a:solidFill>
        </p:spPr>
        <p:txBody>
          <a:bodyPr wrap="square" rtlCol="0">
            <a:spAutoFit/>
          </a:bodyPr>
          <a:lstStyle/>
          <a:p>
            <a:pPr algn="ctr">
              <a:lnSpc>
                <a:spcPct val="115000"/>
              </a:lnSpc>
              <a:spcAft>
                <a:spcPts val="0"/>
              </a:spcAft>
            </a:pPr>
            <a:r>
              <a:rPr lang="en-US" sz="4400" b="1" dirty="0" err="1">
                <a:solidFill>
                  <a:srgbClr val="FF0000"/>
                </a:solidFill>
                <a:latin typeface="Now" panose="020B0604020202020204" charset="0"/>
                <a:ea typeface="Times New Roman" panose="02020603050405020304" pitchFamily="18" charset="0"/>
                <a:cs typeface="Times New Roman" panose="02020603050405020304" pitchFamily="18" charset="0"/>
              </a:rPr>
              <a:t>Kết</a:t>
            </a:r>
            <a:r>
              <a:rPr lang="en-US" sz="4400" b="1" dirty="0">
                <a:solidFill>
                  <a:srgbClr val="FF0000"/>
                </a:solidFill>
                <a:latin typeface="Now" panose="020B0604020202020204" charset="0"/>
                <a:ea typeface="Times New Roman" panose="02020603050405020304" pitchFamily="18" charset="0"/>
                <a:cs typeface="Times New Roman" panose="02020603050405020304" pitchFamily="18" charset="0"/>
              </a:rPr>
              <a:t> </a:t>
            </a:r>
            <a:r>
              <a:rPr lang="en-US" sz="4400" b="1" dirty="0" err="1">
                <a:solidFill>
                  <a:srgbClr val="FF0000"/>
                </a:solidFill>
                <a:latin typeface="Now" panose="020B0604020202020204" charset="0"/>
                <a:ea typeface="Times New Roman" panose="02020603050405020304" pitchFamily="18" charset="0"/>
                <a:cs typeface="Times New Roman" panose="02020603050405020304" pitchFamily="18" charset="0"/>
              </a:rPr>
              <a:t>quả</a:t>
            </a:r>
            <a:r>
              <a:rPr lang="en-US" sz="4400" b="1" dirty="0">
                <a:solidFill>
                  <a:srgbClr val="FF0000"/>
                </a:solidFill>
                <a:latin typeface="Now" panose="020B0604020202020204" charset="0"/>
                <a:ea typeface="Times New Roman" panose="02020603050405020304" pitchFamily="18" charset="0"/>
                <a:cs typeface="Times New Roman" panose="02020603050405020304" pitchFamily="18" charset="0"/>
              </a:rPr>
              <a:t> </a:t>
            </a:r>
            <a:r>
              <a:rPr lang="en-US" sz="4400" b="1" dirty="0" err="1">
                <a:solidFill>
                  <a:srgbClr val="FF0000"/>
                </a:solidFill>
                <a:latin typeface="Now" panose="020B0604020202020204" charset="0"/>
                <a:ea typeface="Times New Roman" panose="02020603050405020304" pitchFamily="18" charset="0"/>
                <a:cs typeface="Times New Roman" panose="02020603050405020304" pitchFamily="18" charset="0"/>
              </a:rPr>
              <a:t>của</a:t>
            </a:r>
            <a:r>
              <a:rPr lang="en-US" sz="4400" b="1" dirty="0">
                <a:solidFill>
                  <a:srgbClr val="FF0000"/>
                </a:solidFill>
                <a:latin typeface="Now" panose="020B0604020202020204" charset="0"/>
                <a:ea typeface="Times New Roman" panose="02020603050405020304" pitchFamily="18" charset="0"/>
                <a:cs typeface="Times New Roman" panose="02020603050405020304" pitchFamily="18" charset="0"/>
              </a:rPr>
              <a:t> </a:t>
            </a:r>
            <a:r>
              <a:rPr lang="en-US" sz="4400" b="1" dirty="0" err="1">
                <a:solidFill>
                  <a:srgbClr val="FF0000"/>
                </a:solidFill>
                <a:latin typeface="Now" panose="020B0604020202020204" charset="0"/>
                <a:ea typeface="Times New Roman" panose="02020603050405020304" pitchFamily="18" charset="0"/>
                <a:cs typeface="Times New Roman" panose="02020603050405020304" pitchFamily="18" charset="0"/>
              </a:rPr>
              <a:t>phép</a:t>
            </a:r>
            <a:r>
              <a:rPr lang="en-US" sz="4400" b="1" dirty="0">
                <a:solidFill>
                  <a:srgbClr val="FF0000"/>
                </a:solidFill>
                <a:latin typeface="Now" panose="020B0604020202020204" charset="0"/>
                <a:ea typeface="Times New Roman" panose="02020603050405020304" pitchFamily="18" charset="0"/>
                <a:cs typeface="Times New Roman" panose="02020603050405020304" pitchFamily="18" charset="0"/>
              </a:rPr>
              <a:t> </a:t>
            </a:r>
            <a:r>
              <a:rPr lang="en-US" sz="4400" b="1" dirty="0" err="1">
                <a:solidFill>
                  <a:srgbClr val="FF0000"/>
                </a:solidFill>
                <a:latin typeface="Now" panose="020B0604020202020204" charset="0"/>
                <a:ea typeface="Times New Roman" panose="02020603050405020304" pitchFamily="18" charset="0"/>
                <a:cs typeface="Times New Roman" panose="02020603050405020304" pitchFamily="18" charset="0"/>
              </a:rPr>
              <a:t>đo</a:t>
            </a:r>
            <a:r>
              <a:rPr lang="en-US" sz="4400" b="1" dirty="0">
                <a:solidFill>
                  <a:srgbClr val="FF0000"/>
                </a:solidFill>
                <a:latin typeface="Now" panose="020B0604020202020204" charset="0"/>
                <a:ea typeface="Times New Roman" panose="02020603050405020304" pitchFamily="18" charset="0"/>
                <a:cs typeface="Times New Roman" panose="02020603050405020304" pitchFamily="18" charset="0"/>
              </a:rPr>
              <a:t>:</a:t>
            </a:r>
          </a:p>
        </p:txBody>
      </p:sp>
      <p:pic>
        <p:nvPicPr>
          <p:cNvPr id="3" name="Picture 2" descr="n185 Fb Thu Huong Pham"/>
          <p:cNvPicPr>
            <a:picLocks noChangeAspect="1"/>
          </p:cNvPicPr>
          <p:nvPr/>
        </p:nvPicPr>
        <p:blipFill>
          <a:blip r:embed="rId8"/>
          <a:stretch>
            <a:fillRect/>
          </a:stretch>
        </p:blipFill>
        <p:spPr>
          <a:xfrm rot="6019227">
            <a:off x="16986297" y="-174031"/>
            <a:ext cx="838666" cy="1081943"/>
          </a:xfrm>
          <a:prstGeom prst="rect">
            <a:avLst/>
          </a:prstGeom>
        </p:spPr>
      </p:pic>
      <p:graphicFrame>
        <p:nvGraphicFramePr>
          <p:cNvPr id="9" name="Object 8" descr="n185 Fb Thu Huong Pham"/>
          <p:cNvGraphicFramePr>
            <a:graphicFrameLocks noChangeAspect="1"/>
          </p:cNvGraphicFramePr>
          <p:nvPr>
            <p:extLst>
              <p:ext uri="{D42A27DB-BD31-4B8C-83A1-F6EECF244321}">
                <p14:modId xmlns:p14="http://schemas.microsoft.com/office/powerpoint/2010/main" val="3798070532"/>
              </p:ext>
            </p:extLst>
          </p:nvPr>
        </p:nvGraphicFramePr>
        <p:xfrm>
          <a:off x="762000" y="2591274"/>
          <a:ext cx="9013825" cy="1103316"/>
        </p:xfrm>
        <a:graphic>
          <a:graphicData uri="http://schemas.openxmlformats.org/presentationml/2006/ole">
            <mc:AlternateContent xmlns:mc="http://schemas.openxmlformats.org/markup-compatibility/2006">
              <mc:Choice xmlns:v="urn:schemas-microsoft-com:vml" Requires="v">
                <p:oleObj name="Equation" r:id="rId9" imgW="2019240" imgH="241200" progId="Equation.3">
                  <p:embed/>
                </p:oleObj>
              </mc:Choice>
              <mc:Fallback>
                <p:oleObj name="Equation" r:id="rId9" imgW="2019240" imgH="241200" progId="Equation.3">
                  <p:embed/>
                  <p:pic>
                    <p:nvPicPr>
                      <p:cNvPr id="17" name="Object 16"/>
                      <p:cNvPicPr>
                        <a:picLocks noChangeAspect="1" noChangeArrowheads="1"/>
                      </p:cNvPicPr>
                      <p:nvPr/>
                    </p:nvPicPr>
                    <p:blipFill>
                      <a:blip r:embed="rId10"/>
                      <a:srcRect/>
                      <a:stretch>
                        <a:fillRect/>
                      </a:stretch>
                    </p:blipFill>
                    <p:spPr bwMode="auto">
                      <a:xfrm>
                        <a:off x="762000" y="2591274"/>
                        <a:ext cx="9013825" cy="1103316"/>
                      </a:xfrm>
                      <a:prstGeom prst="rect">
                        <a:avLst/>
                      </a:prstGeom>
                      <a:solidFill>
                        <a:schemeClr val="bg1"/>
                      </a:solidFill>
                    </p:spPr>
                  </p:pic>
                </p:oleObj>
              </mc:Fallback>
            </mc:AlternateContent>
          </a:graphicData>
        </a:graphic>
      </p:graphicFrame>
      <p:sp>
        <p:nvSpPr>
          <p:cNvPr id="10" name="Google Shape;751;p36" descr="n185 Fb Thu Huong Pham">
            <a:extLst>
              <a:ext uri="{FF2B5EF4-FFF2-40B4-BE49-F238E27FC236}">
                <a16:creationId xmlns:a16="http://schemas.microsoft.com/office/drawing/2014/main" id="{AE70F330-03D2-4ADD-8AE1-5032BF8E107F}"/>
              </a:ext>
            </a:extLst>
          </p:cNvPr>
          <p:cNvSpPr/>
          <p:nvPr/>
        </p:nvSpPr>
        <p:spPr>
          <a:xfrm>
            <a:off x="212591" y="4352208"/>
            <a:ext cx="3841289" cy="227606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algn="ctr"/>
            <a:r>
              <a:rPr lang="en-US" altLang="vi-VN" sz="4400" i="1" dirty="0" err="1">
                <a:solidFill>
                  <a:schemeClr val="bg1"/>
                </a:solidFill>
                <a:latin typeface="Now" panose="020B0604020202020204" charset="0"/>
                <a:ea typeface="Tahoma" panose="020B0604030504040204" pitchFamily="34" charset="0"/>
                <a:cs typeface="Tahoma" panose="020B0604030504040204" pitchFamily="34" charset="0"/>
              </a:rPr>
              <a:t>Nhận</a:t>
            </a:r>
            <a:r>
              <a:rPr lang="en-US" altLang="vi-VN" sz="4400" i="1" dirty="0">
                <a:solidFill>
                  <a:schemeClr val="bg1"/>
                </a:solidFill>
                <a:latin typeface="Now" panose="020B0604020202020204" charset="0"/>
                <a:ea typeface="Tahoma" panose="020B0604030504040204" pitchFamily="34" charset="0"/>
                <a:cs typeface="Tahoma" panose="020B0604030504040204" pitchFamily="34" charset="0"/>
              </a:rPr>
              <a:t> </a:t>
            </a:r>
            <a:r>
              <a:rPr lang="en-US" altLang="vi-VN" sz="4400" i="1" dirty="0" err="1">
                <a:solidFill>
                  <a:schemeClr val="bg1"/>
                </a:solidFill>
                <a:latin typeface="Now" panose="020B0604020202020204" charset="0"/>
                <a:ea typeface="Tahoma" panose="020B0604030504040204" pitchFamily="34" charset="0"/>
                <a:cs typeface="Tahoma" panose="020B0604030504040204" pitchFamily="34" charset="0"/>
              </a:rPr>
              <a:t>xét</a:t>
            </a:r>
            <a:endParaRPr sz="4400" i="1" dirty="0">
              <a:solidFill>
                <a:schemeClr val="bg1"/>
              </a:solidFill>
              <a:latin typeface="Now" panose="020B0604020202020204" charset="0"/>
              <a:ea typeface="Tahoma" panose="020B0604030504040204" pitchFamily="34" charset="0"/>
              <a:cs typeface="Tahoma" panose="020B0604030504040204" pitchFamily="34" charset="0"/>
            </a:endParaRPr>
          </a:p>
        </p:txBody>
      </p:sp>
      <p:sp>
        <p:nvSpPr>
          <p:cNvPr id="11" name="Rectangle: Diagonal Corners Snipped 8" descr="n185 Fb Thu Huong Pham">
            <a:extLst>
              <a:ext uri="{FF2B5EF4-FFF2-40B4-BE49-F238E27FC236}">
                <a16:creationId xmlns:a16="http://schemas.microsoft.com/office/drawing/2014/main" id="{061E25A7-29B0-A4B9-52B9-0A099871E831}"/>
              </a:ext>
            </a:extLst>
          </p:cNvPr>
          <p:cNvSpPr/>
          <p:nvPr/>
        </p:nvSpPr>
        <p:spPr>
          <a:xfrm flipH="1">
            <a:off x="15240" y="7367943"/>
            <a:ext cx="13030158" cy="2812651"/>
          </a:xfrm>
          <a:prstGeom prst="snip2DiagRect">
            <a:avLst/>
          </a:prstGeom>
          <a:solidFill>
            <a:schemeClr val="bg1"/>
          </a:solidFill>
          <a:ln w="12700" cap="flat" cmpd="sng" algn="ctr">
            <a:solidFill>
              <a:sysClr val="window" lastClr="FFFFFF">
                <a:lumMod val="50000"/>
              </a:sysClr>
            </a:solidFill>
            <a:prstDash val="solid"/>
            <a:miter lim="800000"/>
          </a:ln>
          <a:effectLst/>
        </p:spPr>
        <p:txBody>
          <a:bodyPr rtlCol="0" anchor="ctr"/>
          <a:lstStyle/>
          <a:p>
            <a:pPr algn="ctr">
              <a:lnSpc>
                <a:spcPct val="115000"/>
              </a:lnSpc>
              <a:spcAft>
                <a:spcPts val="0"/>
              </a:spcAft>
            </a:pPr>
            <a:r>
              <a:rPr lang="en-US" sz="4000" b="1" dirty="0" err="1">
                <a:solidFill>
                  <a:srgbClr val="0070C0"/>
                </a:solidFill>
                <a:latin typeface="Now" panose="020B0604020202020204" charset="0"/>
              </a:rPr>
              <a:t>Tốc</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độ</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truyền</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âm</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đo</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được</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bằng</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dụng</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cụ</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thực</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hành</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gần</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bằng</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với</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tốc</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độ</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truyền</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âm</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trong</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không</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khí</a:t>
            </a:r>
            <a:r>
              <a:rPr lang="en-US" sz="4000" b="1" dirty="0">
                <a:solidFill>
                  <a:srgbClr val="0070C0"/>
                </a:solidFill>
                <a:latin typeface="Now" panose="020B0604020202020204" charset="0"/>
              </a:rPr>
              <a:t> v = 340 m/s </a:t>
            </a:r>
            <a:endParaRPr lang="en-US" sz="4000" b="1" dirty="0">
              <a:solidFill>
                <a:srgbClr val="0070C0"/>
              </a:solidFill>
              <a:effectLst/>
              <a:latin typeface="Now" panose="020B0604020202020204" charset="0"/>
              <a:ea typeface="Times New Roman" panose="02020603050405020304" pitchFamily="18" charset="0"/>
            </a:endParaRPr>
          </a:p>
        </p:txBody>
      </p:sp>
      <p:pic>
        <p:nvPicPr>
          <p:cNvPr id="4" name="Picture 3" descr="n185 Fb Thu Huong Pham"/>
          <p:cNvPicPr>
            <a:picLocks noChangeAspect="1"/>
          </p:cNvPicPr>
          <p:nvPr/>
        </p:nvPicPr>
        <p:blipFill>
          <a:blip r:embed="rId11"/>
          <a:stretch>
            <a:fillRect/>
          </a:stretch>
        </p:blipFill>
        <p:spPr>
          <a:xfrm>
            <a:off x="11167364" y="1049271"/>
            <a:ext cx="6846069" cy="6220028"/>
          </a:xfrm>
          <a:prstGeom prst="rect">
            <a:avLst/>
          </a:prstGeom>
        </p:spPr>
      </p:pic>
    </p:spTree>
    <p:extLst>
      <p:ext uri="{BB962C8B-B14F-4D97-AF65-F5344CB8AC3E}">
        <p14:creationId xmlns:p14="http://schemas.microsoft.com/office/powerpoint/2010/main" val="76894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2000"/>
                                        <p:tgtEl>
                                          <p:spTgt spid="10"/>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heel(1)">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0" y="-21452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US"/>
          </a:p>
        </p:txBody>
      </p:sp>
      <p:sp>
        <p:nvSpPr>
          <p:cNvPr id="3" name="Freeform 3" descr="n185 Fb Thu Huong Pham"/>
          <p:cNvSpPr/>
          <p:nvPr/>
        </p:nvSpPr>
        <p:spPr>
          <a:xfrm flipH="1">
            <a:off x="-422436" y="-345093"/>
            <a:ext cx="4947445" cy="1942997"/>
          </a:xfrm>
          <a:custGeom>
            <a:avLst/>
            <a:gdLst/>
            <a:ahLst/>
            <a:cxnLst/>
            <a:rect l="l" t="t" r="r" b="b"/>
            <a:pathLst>
              <a:path w="4947445" h="1942997">
                <a:moveTo>
                  <a:pt x="4947445" y="0"/>
                </a:moveTo>
                <a:lnTo>
                  <a:pt x="0" y="0"/>
                </a:lnTo>
                <a:lnTo>
                  <a:pt x="0" y="1942997"/>
                </a:lnTo>
                <a:lnTo>
                  <a:pt x="4947445" y="1942997"/>
                </a:lnTo>
                <a:lnTo>
                  <a:pt x="494744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1" name="Group 10" descr="n185 Fb Thu Huong Pham"/>
          <p:cNvGrpSpPr/>
          <p:nvPr/>
        </p:nvGrpSpPr>
        <p:grpSpPr>
          <a:xfrm>
            <a:off x="299020" y="2002426"/>
            <a:ext cx="17988980" cy="6710459"/>
            <a:chOff x="299020" y="2002426"/>
            <a:chExt cx="17988980" cy="6710459"/>
          </a:xfrm>
        </p:grpSpPr>
        <p:sp>
          <p:nvSpPr>
            <p:cNvPr id="6" name="TextBox 6"/>
            <p:cNvSpPr txBox="1"/>
            <p:nvPr/>
          </p:nvSpPr>
          <p:spPr>
            <a:xfrm>
              <a:off x="3662299" y="2702387"/>
              <a:ext cx="9838576" cy="745910"/>
            </a:xfrm>
            <a:prstGeom prst="rect">
              <a:avLst/>
            </a:prstGeom>
            <a:solidFill>
              <a:schemeClr val="accent4">
                <a:lumMod val="40000"/>
                <a:lumOff val="60000"/>
              </a:schemeClr>
            </a:solidFill>
          </p:spPr>
          <p:txBody>
            <a:bodyPr lIns="0" tIns="0" rIns="0" bIns="0" rtlCol="0" anchor="t">
              <a:spAutoFit/>
            </a:bodyPr>
            <a:lstStyle/>
            <a:p>
              <a:pPr algn="ctr">
                <a:lnSpc>
                  <a:spcPts val="5740"/>
                </a:lnSpc>
              </a:pPr>
              <a:r>
                <a:rPr lang="en-US" sz="7000" b="1" dirty="0">
                  <a:solidFill>
                    <a:srgbClr val="FF0000"/>
                  </a:solidFill>
                  <a:latin typeface="Bryndan Write"/>
                </a:rPr>
                <a:t>PHIẾU HỌC TẬP SỐ 3</a:t>
              </a:r>
            </a:p>
          </p:txBody>
        </p:sp>
        <p:grpSp>
          <p:nvGrpSpPr>
            <p:cNvPr id="10" name="Group 9"/>
            <p:cNvGrpSpPr/>
            <p:nvPr/>
          </p:nvGrpSpPr>
          <p:grpSpPr>
            <a:xfrm>
              <a:off x="299020" y="2002426"/>
              <a:ext cx="17988980" cy="6710459"/>
              <a:chOff x="299020" y="2002426"/>
              <a:chExt cx="17988980" cy="6710459"/>
            </a:xfrm>
          </p:grpSpPr>
          <p:grpSp>
            <p:nvGrpSpPr>
              <p:cNvPr id="9" name="Group 8"/>
              <p:cNvGrpSpPr/>
              <p:nvPr/>
            </p:nvGrpSpPr>
            <p:grpSpPr>
              <a:xfrm>
                <a:off x="299020" y="3794042"/>
                <a:ext cx="17988980" cy="3559259"/>
                <a:chOff x="116841" y="4928972"/>
                <a:chExt cx="17988980" cy="3246684"/>
              </a:xfrm>
            </p:grpSpPr>
            <p:sp>
              <p:nvSpPr>
                <p:cNvPr id="4" name="Freeform 4"/>
                <p:cNvSpPr/>
                <p:nvPr/>
              </p:nvSpPr>
              <p:spPr>
                <a:xfrm rot="16200000">
                  <a:off x="7396899" y="-2351086"/>
                  <a:ext cx="3246684" cy="17806799"/>
                </a:xfrm>
                <a:custGeom>
                  <a:avLst/>
                  <a:gdLst/>
                  <a:ahLst/>
                  <a:cxnLst/>
                  <a:rect l="l" t="t" r="r" b="b"/>
                  <a:pathLst>
                    <a:path w="6511435" h="12346104">
                      <a:moveTo>
                        <a:pt x="0" y="0"/>
                      </a:moveTo>
                      <a:lnTo>
                        <a:pt x="6511434" y="0"/>
                      </a:lnTo>
                      <a:lnTo>
                        <a:pt x="6511434" y="12346104"/>
                      </a:lnTo>
                      <a:lnTo>
                        <a:pt x="0" y="12346104"/>
                      </a:lnTo>
                      <a:lnTo>
                        <a:pt x="0" y="0"/>
                      </a:lnTo>
                      <a:close/>
                    </a:path>
                  </a:pathLst>
                </a:custGeom>
                <a:blipFill>
                  <a:blip r:embed="rId5"/>
                  <a:stretch>
                    <a:fillRect r="-45997"/>
                  </a:stretch>
                </a:blipFill>
              </p:spPr>
              <p:txBody>
                <a:bodyPr/>
                <a:lstStyle/>
                <a:p>
                  <a:endParaRPr lang="en-US"/>
                </a:p>
              </p:txBody>
            </p:sp>
            <p:sp>
              <p:nvSpPr>
                <p:cNvPr id="5" name="TextBox 5"/>
                <p:cNvSpPr txBox="1"/>
                <p:nvPr/>
              </p:nvSpPr>
              <p:spPr>
                <a:xfrm>
                  <a:off x="413321" y="5079112"/>
                  <a:ext cx="17692500" cy="2450752"/>
                </a:xfrm>
                <a:prstGeom prst="rect">
                  <a:avLst/>
                </a:prstGeom>
              </p:spPr>
              <p:txBody>
                <a:bodyPr wrap="square" lIns="0" tIns="0" rIns="0" bIns="0" rtlCol="0" anchor="t">
                  <a:spAutoFit/>
                </a:bodyPr>
                <a:lstStyle/>
                <a:p>
                  <a:pPr>
                    <a:lnSpc>
                      <a:spcPct val="150000"/>
                    </a:lnSpc>
                  </a:pPr>
                  <a:r>
                    <a:rPr lang="vi-VN" sz="4000" b="1" dirty="0">
                      <a:solidFill>
                        <a:schemeClr val="accent5">
                          <a:lumMod val="50000"/>
                        </a:schemeClr>
                      </a:solidFill>
                      <a:latin typeface="Now"/>
                    </a:rPr>
                    <a:t>Chế tạo chiếc đàn Klong - put bằng các ống nước hoặc ống nhựa rỗng có độ dài khác nhau và có thể phát ra được âm có tần số bằng tần số các nốt nhạc cơ bản.</a:t>
                  </a:r>
                  <a:endParaRPr lang="en-US" sz="4000" b="1" dirty="0">
                    <a:solidFill>
                      <a:schemeClr val="accent5">
                        <a:lumMod val="50000"/>
                      </a:schemeClr>
                    </a:solidFill>
                    <a:latin typeface="Now"/>
                  </a:endParaRPr>
                </a:p>
              </p:txBody>
            </p:sp>
          </p:grpSp>
          <p:sp>
            <p:nvSpPr>
              <p:cNvPr id="7" name="Freeform 7"/>
              <p:cNvSpPr/>
              <p:nvPr/>
            </p:nvSpPr>
            <p:spPr>
              <a:xfrm>
                <a:off x="15621000" y="2002426"/>
                <a:ext cx="2349396" cy="2145831"/>
              </a:xfrm>
              <a:custGeom>
                <a:avLst/>
                <a:gdLst/>
                <a:ahLst/>
                <a:cxnLst/>
                <a:rect l="l" t="t" r="r" b="b"/>
                <a:pathLst>
                  <a:path w="3083294" h="3083294">
                    <a:moveTo>
                      <a:pt x="0" y="0"/>
                    </a:moveTo>
                    <a:lnTo>
                      <a:pt x="3083294" y="0"/>
                    </a:lnTo>
                    <a:lnTo>
                      <a:pt x="3083294" y="3083294"/>
                    </a:lnTo>
                    <a:lnTo>
                      <a:pt x="0" y="30832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7391400" y="6557472"/>
                <a:ext cx="2667700" cy="2155413"/>
              </a:xfrm>
              <a:custGeom>
                <a:avLst/>
                <a:gdLst/>
                <a:ahLst/>
                <a:cxnLst/>
                <a:rect l="l" t="t" r="r" b="b"/>
                <a:pathLst>
                  <a:path w="2353261" h="2182115">
                    <a:moveTo>
                      <a:pt x="0" y="0"/>
                    </a:moveTo>
                    <a:lnTo>
                      <a:pt x="2353261" y="0"/>
                    </a:lnTo>
                    <a:lnTo>
                      <a:pt x="2353261" y="2182115"/>
                    </a:lnTo>
                    <a:lnTo>
                      <a:pt x="0" y="21821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grpSp>
    </p:spTree>
    <p:extLst>
      <p:ext uri="{BB962C8B-B14F-4D97-AF65-F5344CB8AC3E}">
        <p14:creationId xmlns:p14="http://schemas.microsoft.com/office/powerpoint/2010/main" val="3500452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232478" y="25350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US"/>
          </a:p>
        </p:txBody>
      </p:sp>
      <p:sp>
        <p:nvSpPr>
          <p:cNvPr id="4" name="Freeform 4" descr="n185 Fb Thu Huong Pham"/>
          <p:cNvSpPr/>
          <p:nvPr/>
        </p:nvSpPr>
        <p:spPr>
          <a:xfrm rot="-4107262">
            <a:off x="-865704" y="-473050"/>
            <a:ext cx="3387936" cy="2297637"/>
          </a:xfrm>
          <a:custGeom>
            <a:avLst/>
            <a:gdLst/>
            <a:ahLst/>
            <a:cxnLst/>
            <a:rect l="l" t="t" r="r" b="b"/>
            <a:pathLst>
              <a:path w="3387936" h="2297637">
                <a:moveTo>
                  <a:pt x="0" y="0"/>
                </a:moveTo>
                <a:lnTo>
                  <a:pt x="3387936" y="0"/>
                </a:lnTo>
                <a:lnTo>
                  <a:pt x="3387936" y="2297637"/>
                </a:lnTo>
                <a:lnTo>
                  <a:pt x="0" y="22976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descr="n185 Fb Thu Huong Pham"/>
          <p:cNvSpPr/>
          <p:nvPr/>
        </p:nvSpPr>
        <p:spPr>
          <a:xfrm rot="6829267">
            <a:off x="15774367" y="8189225"/>
            <a:ext cx="3715300" cy="2519649"/>
          </a:xfrm>
          <a:custGeom>
            <a:avLst/>
            <a:gdLst/>
            <a:ahLst/>
            <a:cxnLst/>
            <a:rect l="l" t="t" r="r" b="b"/>
            <a:pathLst>
              <a:path w="3715300" h="2519649">
                <a:moveTo>
                  <a:pt x="0" y="0"/>
                </a:moveTo>
                <a:lnTo>
                  <a:pt x="3715301" y="0"/>
                </a:lnTo>
                <a:lnTo>
                  <a:pt x="3715301" y="2519649"/>
                </a:lnTo>
                <a:lnTo>
                  <a:pt x="0" y="25196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descr="n185 Fb Thu Huong Pham"/>
          <p:cNvSpPr/>
          <p:nvPr/>
        </p:nvSpPr>
        <p:spPr>
          <a:xfrm rot="-1391118">
            <a:off x="14634691" y="-2104991"/>
            <a:ext cx="3665666" cy="3796829"/>
          </a:xfrm>
          <a:custGeom>
            <a:avLst/>
            <a:gdLst/>
            <a:ahLst/>
            <a:cxnLst/>
            <a:rect l="l" t="t" r="r" b="b"/>
            <a:pathLst>
              <a:path w="3665666" h="3796829">
                <a:moveTo>
                  <a:pt x="0" y="0"/>
                </a:moveTo>
                <a:lnTo>
                  <a:pt x="3665665" y="0"/>
                </a:lnTo>
                <a:lnTo>
                  <a:pt x="3665665" y="3796829"/>
                </a:lnTo>
                <a:lnTo>
                  <a:pt x="0" y="37968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descr="n185 Fb Thu Huong Pham"/>
          <p:cNvSpPr/>
          <p:nvPr/>
        </p:nvSpPr>
        <p:spPr>
          <a:xfrm rot="-6979330">
            <a:off x="-712187" y="8552632"/>
            <a:ext cx="3453702" cy="1902676"/>
          </a:xfrm>
          <a:custGeom>
            <a:avLst/>
            <a:gdLst/>
            <a:ahLst/>
            <a:cxnLst/>
            <a:rect l="l" t="t" r="r" b="b"/>
            <a:pathLst>
              <a:path w="3453702" h="1902676">
                <a:moveTo>
                  <a:pt x="0" y="0"/>
                </a:moveTo>
                <a:lnTo>
                  <a:pt x="3453703" y="0"/>
                </a:lnTo>
                <a:lnTo>
                  <a:pt x="3453703" y="1902676"/>
                </a:lnTo>
                <a:lnTo>
                  <a:pt x="0" y="190267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3" name="Group 12" descr="n185 Fb Thu Huong Pham"/>
          <p:cNvGrpSpPr/>
          <p:nvPr/>
        </p:nvGrpSpPr>
        <p:grpSpPr>
          <a:xfrm>
            <a:off x="5610752" y="-1133999"/>
            <a:ext cx="6945278" cy="6003301"/>
            <a:chOff x="6510727" y="3079875"/>
            <a:chExt cx="6945278" cy="6003301"/>
          </a:xfrm>
        </p:grpSpPr>
        <p:sp>
          <p:nvSpPr>
            <p:cNvPr id="10" name="Freeform 10"/>
            <p:cNvSpPr/>
            <p:nvPr/>
          </p:nvSpPr>
          <p:spPr>
            <a:xfrm rot="2342060">
              <a:off x="6510727" y="3079875"/>
              <a:ext cx="6845379" cy="6003301"/>
            </a:xfrm>
            <a:custGeom>
              <a:avLst/>
              <a:gdLst/>
              <a:ahLst/>
              <a:cxnLst/>
              <a:rect l="l" t="t" r="r" b="b"/>
              <a:pathLst>
                <a:path w="5703373" h="4904900">
                  <a:moveTo>
                    <a:pt x="0" y="0"/>
                  </a:moveTo>
                  <a:lnTo>
                    <a:pt x="5703372" y="0"/>
                  </a:lnTo>
                  <a:lnTo>
                    <a:pt x="5703372" y="4904900"/>
                  </a:lnTo>
                  <a:lnTo>
                    <a:pt x="0" y="49049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TextBox 11"/>
            <p:cNvSpPr txBox="1"/>
            <p:nvPr/>
          </p:nvSpPr>
          <p:spPr>
            <a:xfrm>
              <a:off x="6750406" y="4949490"/>
              <a:ext cx="6705599" cy="1600375"/>
            </a:xfrm>
            <a:prstGeom prst="rect">
              <a:avLst/>
            </a:prstGeom>
          </p:spPr>
          <p:txBody>
            <a:bodyPr wrap="square" lIns="0" tIns="0" rIns="0" bIns="0" rtlCol="0" anchor="t">
              <a:spAutoFit/>
            </a:bodyPr>
            <a:lstStyle/>
            <a:p>
              <a:pPr algn="ctr">
                <a:lnSpc>
                  <a:spcPts val="15021"/>
                </a:lnSpc>
              </a:pPr>
              <a:r>
                <a:rPr lang="en-US" sz="5400" b="1" dirty="0">
                  <a:solidFill>
                    <a:schemeClr val="accent6">
                      <a:lumMod val="60000"/>
                      <a:lumOff val="40000"/>
                    </a:schemeClr>
                  </a:solidFill>
                  <a:latin typeface="Bryndan Write Bold"/>
                </a:rPr>
                <a:t>NHIỆM VỤ VỀ NHÀ</a:t>
              </a:r>
            </a:p>
          </p:txBody>
        </p:sp>
      </p:grpSp>
      <p:sp>
        <p:nvSpPr>
          <p:cNvPr id="16" name="Right Arrow 15" descr="n185 Fb Thu Huong Pham"/>
          <p:cNvSpPr/>
          <p:nvPr/>
        </p:nvSpPr>
        <p:spPr>
          <a:xfrm>
            <a:off x="1752600" y="4248501"/>
            <a:ext cx="1431579" cy="1507349"/>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descr="n185 Fb Thu Huong Pham"/>
          <p:cNvSpPr/>
          <p:nvPr/>
        </p:nvSpPr>
        <p:spPr>
          <a:xfrm>
            <a:off x="1752600" y="6418923"/>
            <a:ext cx="1380805" cy="1629911"/>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8" name="Rounded Rectangle 17" descr="n185 Fb Thu Huong Pham"/>
          <p:cNvSpPr/>
          <p:nvPr/>
        </p:nvSpPr>
        <p:spPr>
          <a:xfrm>
            <a:off x="4031584" y="3835349"/>
            <a:ext cx="11056016" cy="192050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accent2">
                    <a:lumMod val="75000"/>
                  </a:schemeClr>
                </a:solidFill>
                <a:latin typeface="Now" panose="020B0604020202020204" charset="0"/>
              </a:rPr>
              <a:t>Thảo</a:t>
            </a:r>
            <a:r>
              <a:rPr lang="en-US" sz="5400" dirty="0">
                <a:solidFill>
                  <a:schemeClr val="accent2">
                    <a:lumMod val="75000"/>
                  </a:schemeClr>
                </a:solidFill>
                <a:latin typeface="Now" panose="020B0604020202020204" charset="0"/>
              </a:rPr>
              <a:t> </a:t>
            </a:r>
            <a:r>
              <a:rPr lang="en-US" sz="5400" dirty="0" err="1">
                <a:solidFill>
                  <a:schemeClr val="accent2">
                    <a:lumMod val="75000"/>
                  </a:schemeClr>
                </a:solidFill>
                <a:latin typeface="Now" panose="020B0604020202020204" charset="0"/>
              </a:rPr>
              <a:t>luận</a:t>
            </a:r>
            <a:r>
              <a:rPr lang="en-US" sz="5400" dirty="0">
                <a:solidFill>
                  <a:schemeClr val="accent2">
                    <a:lumMod val="75000"/>
                  </a:schemeClr>
                </a:solidFill>
                <a:latin typeface="Now" panose="020B0604020202020204" charset="0"/>
              </a:rPr>
              <a:t> </a:t>
            </a:r>
            <a:r>
              <a:rPr lang="en-US" sz="5400" dirty="0" err="1">
                <a:solidFill>
                  <a:schemeClr val="accent2">
                    <a:lumMod val="75000"/>
                  </a:schemeClr>
                </a:solidFill>
                <a:latin typeface="Now" panose="020B0604020202020204" charset="0"/>
              </a:rPr>
              <a:t>nhóm</a:t>
            </a:r>
            <a:r>
              <a:rPr lang="en-US" sz="5400" dirty="0">
                <a:solidFill>
                  <a:schemeClr val="accent2">
                    <a:lumMod val="75000"/>
                  </a:schemeClr>
                </a:solidFill>
                <a:latin typeface="Now" panose="020B0604020202020204" charset="0"/>
              </a:rPr>
              <a:t> </a:t>
            </a:r>
            <a:r>
              <a:rPr lang="en-US" sz="5400" dirty="0" err="1">
                <a:solidFill>
                  <a:schemeClr val="accent2">
                    <a:lumMod val="75000"/>
                  </a:schemeClr>
                </a:solidFill>
                <a:latin typeface="Now" panose="020B0604020202020204" charset="0"/>
              </a:rPr>
              <a:t>để</a:t>
            </a:r>
            <a:r>
              <a:rPr lang="en-US" sz="5400" dirty="0">
                <a:solidFill>
                  <a:schemeClr val="accent2">
                    <a:lumMod val="75000"/>
                  </a:schemeClr>
                </a:solidFill>
                <a:latin typeface="Now" panose="020B0604020202020204" charset="0"/>
              </a:rPr>
              <a:t> </a:t>
            </a:r>
            <a:r>
              <a:rPr lang="en-US" sz="5400" dirty="0" err="1">
                <a:solidFill>
                  <a:schemeClr val="accent2">
                    <a:lumMod val="75000"/>
                  </a:schemeClr>
                </a:solidFill>
                <a:latin typeface="Now" panose="020B0604020202020204" charset="0"/>
              </a:rPr>
              <a:t>hoàn</a:t>
            </a:r>
            <a:r>
              <a:rPr lang="en-US" sz="5400" dirty="0">
                <a:solidFill>
                  <a:schemeClr val="accent2">
                    <a:lumMod val="75000"/>
                  </a:schemeClr>
                </a:solidFill>
                <a:latin typeface="Now" panose="020B0604020202020204" charset="0"/>
              </a:rPr>
              <a:t> </a:t>
            </a:r>
            <a:r>
              <a:rPr lang="en-US" sz="5400" dirty="0" err="1">
                <a:solidFill>
                  <a:schemeClr val="accent2">
                    <a:lumMod val="75000"/>
                  </a:schemeClr>
                </a:solidFill>
                <a:latin typeface="Now" panose="020B0604020202020204" charset="0"/>
              </a:rPr>
              <a:t>thành</a:t>
            </a:r>
            <a:r>
              <a:rPr lang="en-US" sz="5400" dirty="0">
                <a:solidFill>
                  <a:schemeClr val="accent2">
                    <a:lumMod val="75000"/>
                  </a:schemeClr>
                </a:solidFill>
                <a:latin typeface="Now" panose="020B0604020202020204" charset="0"/>
              </a:rPr>
              <a:t> </a:t>
            </a:r>
            <a:r>
              <a:rPr lang="en-US" sz="5400" dirty="0" err="1">
                <a:solidFill>
                  <a:schemeClr val="accent2">
                    <a:lumMod val="75000"/>
                  </a:schemeClr>
                </a:solidFill>
                <a:latin typeface="Now" panose="020B0604020202020204" charset="0"/>
              </a:rPr>
              <a:t>phiếu</a:t>
            </a:r>
            <a:r>
              <a:rPr lang="en-US" sz="5400" dirty="0">
                <a:solidFill>
                  <a:schemeClr val="accent2">
                    <a:lumMod val="75000"/>
                  </a:schemeClr>
                </a:solidFill>
                <a:latin typeface="Now" panose="020B0604020202020204" charset="0"/>
              </a:rPr>
              <a:t> </a:t>
            </a:r>
            <a:r>
              <a:rPr lang="en-US" sz="5400" dirty="0" err="1">
                <a:solidFill>
                  <a:schemeClr val="accent2">
                    <a:lumMod val="75000"/>
                  </a:schemeClr>
                </a:solidFill>
                <a:latin typeface="Now" panose="020B0604020202020204" charset="0"/>
              </a:rPr>
              <a:t>học</a:t>
            </a:r>
            <a:r>
              <a:rPr lang="en-US" sz="5400" dirty="0">
                <a:solidFill>
                  <a:schemeClr val="accent2">
                    <a:lumMod val="75000"/>
                  </a:schemeClr>
                </a:solidFill>
                <a:latin typeface="Now" panose="020B0604020202020204" charset="0"/>
              </a:rPr>
              <a:t> </a:t>
            </a:r>
            <a:r>
              <a:rPr lang="en-US" sz="5400" dirty="0" err="1">
                <a:solidFill>
                  <a:schemeClr val="accent2">
                    <a:lumMod val="75000"/>
                  </a:schemeClr>
                </a:solidFill>
                <a:latin typeface="Now" panose="020B0604020202020204" charset="0"/>
              </a:rPr>
              <a:t>tập</a:t>
            </a:r>
            <a:r>
              <a:rPr lang="en-US" sz="5400" dirty="0">
                <a:solidFill>
                  <a:schemeClr val="accent2">
                    <a:lumMod val="75000"/>
                  </a:schemeClr>
                </a:solidFill>
                <a:latin typeface="Now" panose="020B0604020202020204" charset="0"/>
              </a:rPr>
              <a:t> </a:t>
            </a:r>
            <a:r>
              <a:rPr lang="en-US" sz="5400" dirty="0" err="1">
                <a:solidFill>
                  <a:schemeClr val="accent2">
                    <a:lumMod val="75000"/>
                  </a:schemeClr>
                </a:solidFill>
                <a:latin typeface="Now" panose="020B0604020202020204" charset="0"/>
              </a:rPr>
              <a:t>số</a:t>
            </a:r>
            <a:r>
              <a:rPr lang="en-US" sz="5400" dirty="0">
                <a:solidFill>
                  <a:schemeClr val="accent2">
                    <a:lumMod val="75000"/>
                  </a:schemeClr>
                </a:solidFill>
                <a:latin typeface="Now" panose="020B0604020202020204" charset="0"/>
              </a:rPr>
              <a:t> 3.</a:t>
            </a:r>
          </a:p>
        </p:txBody>
      </p:sp>
      <p:sp>
        <p:nvSpPr>
          <p:cNvPr id="19" name="Rounded Rectangle 18" descr="n185 Fb Thu Huong Pham"/>
          <p:cNvSpPr/>
          <p:nvPr/>
        </p:nvSpPr>
        <p:spPr>
          <a:xfrm>
            <a:off x="4061710" y="6587138"/>
            <a:ext cx="11025890" cy="1680562"/>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accent6">
                    <a:lumMod val="50000"/>
                  </a:schemeClr>
                </a:solidFill>
                <a:latin typeface="Now" panose="020B0604020202020204" charset="0"/>
              </a:rPr>
              <a:t>Chuẩn</a:t>
            </a:r>
            <a:r>
              <a:rPr lang="en-US" sz="5400" dirty="0">
                <a:solidFill>
                  <a:schemeClr val="accent6">
                    <a:lumMod val="50000"/>
                  </a:schemeClr>
                </a:solidFill>
                <a:latin typeface="Now" panose="020B0604020202020204" charset="0"/>
              </a:rPr>
              <a:t> </a:t>
            </a:r>
            <a:r>
              <a:rPr lang="en-US" sz="5400" dirty="0" err="1">
                <a:solidFill>
                  <a:schemeClr val="accent6">
                    <a:lumMod val="50000"/>
                  </a:schemeClr>
                </a:solidFill>
                <a:latin typeface="Now" panose="020B0604020202020204" charset="0"/>
              </a:rPr>
              <a:t>bị</a:t>
            </a:r>
            <a:r>
              <a:rPr lang="en-US" sz="5400" dirty="0">
                <a:solidFill>
                  <a:schemeClr val="accent6">
                    <a:lumMod val="50000"/>
                  </a:schemeClr>
                </a:solidFill>
                <a:latin typeface="Now" panose="020B0604020202020204" charset="0"/>
              </a:rPr>
              <a:t> </a:t>
            </a:r>
            <a:r>
              <a:rPr lang="en-US" sz="5400" dirty="0" err="1">
                <a:solidFill>
                  <a:schemeClr val="accent6">
                    <a:lumMod val="50000"/>
                  </a:schemeClr>
                </a:solidFill>
                <a:latin typeface="Now" panose="020B0604020202020204" charset="0"/>
              </a:rPr>
              <a:t>bài</a:t>
            </a:r>
            <a:r>
              <a:rPr lang="en-US" sz="5400" dirty="0">
                <a:solidFill>
                  <a:schemeClr val="accent6">
                    <a:lumMod val="50000"/>
                  </a:schemeClr>
                </a:solidFill>
                <a:latin typeface="Now" panose="020B0604020202020204" charset="0"/>
              </a:rPr>
              <a:t> 16. </a:t>
            </a:r>
            <a:r>
              <a:rPr lang="en-US" sz="5400" dirty="0" err="1">
                <a:solidFill>
                  <a:schemeClr val="accent6">
                    <a:lumMod val="50000"/>
                  </a:schemeClr>
                </a:solidFill>
                <a:latin typeface="Now" panose="020B0604020202020204" charset="0"/>
              </a:rPr>
              <a:t>Lực</a:t>
            </a:r>
            <a:r>
              <a:rPr lang="en-US" sz="5400" dirty="0">
                <a:solidFill>
                  <a:schemeClr val="accent6">
                    <a:lumMod val="50000"/>
                  </a:schemeClr>
                </a:solidFill>
                <a:latin typeface="Now" panose="020B0604020202020204" charset="0"/>
              </a:rPr>
              <a:t> </a:t>
            </a:r>
            <a:r>
              <a:rPr lang="en-US" sz="5400" dirty="0" err="1">
                <a:solidFill>
                  <a:schemeClr val="accent6">
                    <a:lumMod val="50000"/>
                  </a:schemeClr>
                </a:solidFill>
                <a:latin typeface="Now" panose="020B0604020202020204" charset="0"/>
              </a:rPr>
              <a:t>tương</a:t>
            </a:r>
            <a:r>
              <a:rPr lang="en-US" sz="5400" dirty="0">
                <a:solidFill>
                  <a:schemeClr val="accent6">
                    <a:lumMod val="50000"/>
                  </a:schemeClr>
                </a:solidFill>
                <a:latin typeface="Now" panose="020B0604020202020204" charset="0"/>
              </a:rPr>
              <a:t> </a:t>
            </a:r>
            <a:r>
              <a:rPr lang="en-US" sz="5400" dirty="0" err="1">
                <a:solidFill>
                  <a:schemeClr val="accent6">
                    <a:lumMod val="50000"/>
                  </a:schemeClr>
                </a:solidFill>
                <a:latin typeface="Now" panose="020B0604020202020204" charset="0"/>
              </a:rPr>
              <a:t>tác</a:t>
            </a:r>
            <a:r>
              <a:rPr lang="en-US" sz="5400" dirty="0">
                <a:solidFill>
                  <a:schemeClr val="accent6">
                    <a:lumMod val="50000"/>
                  </a:schemeClr>
                </a:solidFill>
                <a:latin typeface="Now" panose="020B0604020202020204" charset="0"/>
              </a:rPr>
              <a:t> </a:t>
            </a:r>
            <a:r>
              <a:rPr lang="en-US" sz="5400" dirty="0" err="1">
                <a:solidFill>
                  <a:schemeClr val="accent6">
                    <a:lumMod val="50000"/>
                  </a:schemeClr>
                </a:solidFill>
                <a:latin typeface="Now" panose="020B0604020202020204" charset="0"/>
              </a:rPr>
              <a:t>giữa</a:t>
            </a:r>
            <a:r>
              <a:rPr lang="en-US" sz="5400" dirty="0">
                <a:solidFill>
                  <a:schemeClr val="accent6">
                    <a:lumMod val="50000"/>
                  </a:schemeClr>
                </a:solidFill>
                <a:latin typeface="Now" panose="020B0604020202020204" charset="0"/>
              </a:rPr>
              <a:t> </a:t>
            </a:r>
            <a:r>
              <a:rPr lang="en-US" sz="5400" dirty="0" err="1">
                <a:solidFill>
                  <a:schemeClr val="accent6">
                    <a:lumMod val="50000"/>
                  </a:schemeClr>
                </a:solidFill>
                <a:latin typeface="Now" panose="020B0604020202020204" charset="0"/>
              </a:rPr>
              <a:t>hai</a:t>
            </a:r>
            <a:r>
              <a:rPr lang="en-US" sz="5400" dirty="0">
                <a:solidFill>
                  <a:schemeClr val="accent6">
                    <a:lumMod val="50000"/>
                  </a:schemeClr>
                </a:solidFill>
                <a:latin typeface="Now" panose="020B0604020202020204" charset="0"/>
              </a:rPr>
              <a:t> </a:t>
            </a:r>
            <a:r>
              <a:rPr lang="en-US" sz="5400" dirty="0" err="1">
                <a:solidFill>
                  <a:schemeClr val="accent6">
                    <a:lumMod val="50000"/>
                  </a:schemeClr>
                </a:solidFill>
                <a:latin typeface="Now" panose="020B0604020202020204" charset="0"/>
              </a:rPr>
              <a:t>điện</a:t>
            </a:r>
            <a:r>
              <a:rPr lang="en-US" sz="5400" dirty="0">
                <a:solidFill>
                  <a:schemeClr val="accent6">
                    <a:lumMod val="50000"/>
                  </a:schemeClr>
                </a:solidFill>
                <a:latin typeface="Now" panose="020B0604020202020204" charset="0"/>
              </a:rPr>
              <a:t> </a:t>
            </a:r>
            <a:r>
              <a:rPr lang="en-US" sz="5400" dirty="0" err="1">
                <a:solidFill>
                  <a:schemeClr val="accent6">
                    <a:lumMod val="50000"/>
                  </a:schemeClr>
                </a:solidFill>
                <a:latin typeface="Now" panose="020B0604020202020204" charset="0"/>
              </a:rPr>
              <a:t>tích</a:t>
            </a:r>
            <a:r>
              <a:rPr lang="en-US" sz="5400" dirty="0">
                <a:solidFill>
                  <a:schemeClr val="accent6">
                    <a:lumMod val="50000"/>
                  </a:schemeClr>
                </a:solidFill>
                <a:latin typeface="Now" panose="020B060402020202020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80">
                                          <p:stCondLst>
                                            <p:cond delay="0"/>
                                          </p:stCondLst>
                                        </p:cTn>
                                        <p:tgtEl>
                                          <p:spTgt spid="18"/>
                                        </p:tgtEl>
                                      </p:cBhvr>
                                    </p:animEffect>
                                    <p:anim calcmode="lin" valueType="num">
                                      <p:cBhvr>
                                        <p:cTn id="2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9" dur="26">
                                          <p:stCondLst>
                                            <p:cond delay="650"/>
                                          </p:stCondLst>
                                        </p:cTn>
                                        <p:tgtEl>
                                          <p:spTgt spid="18"/>
                                        </p:tgtEl>
                                      </p:cBhvr>
                                      <p:to x="100000" y="60000"/>
                                    </p:animScale>
                                    <p:animScale>
                                      <p:cBhvr>
                                        <p:cTn id="30" dur="166" decel="50000">
                                          <p:stCondLst>
                                            <p:cond delay="676"/>
                                          </p:stCondLst>
                                        </p:cTn>
                                        <p:tgtEl>
                                          <p:spTgt spid="18"/>
                                        </p:tgtEl>
                                      </p:cBhvr>
                                      <p:to x="100000" y="100000"/>
                                    </p:animScale>
                                    <p:animScale>
                                      <p:cBhvr>
                                        <p:cTn id="31" dur="26">
                                          <p:stCondLst>
                                            <p:cond delay="1312"/>
                                          </p:stCondLst>
                                        </p:cTn>
                                        <p:tgtEl>
                                          <p:spTgt spid="18"/>
                                        </p:tgtEl>
                                      </p:cBhvr>
                                      <p:to x="100000" y="80000"/>
                                    </p:animScale>
                                    <p:animScale>
                                      <p:cBhvr>
                                        <p:cTn id="32" dur="166" decel="50000">
                                          <p:stCondLst>
                                            <p:cond delay="1338"/>
                                          </p:stCondLst>
                                        </p:cTn>
                                        <p:tgtEl>
                                          <p:spTgt spid="18"/>
                                        </p:tgtEl>
                                      </p:cBhvr>
                                      <p:to x="100000" y="100000"/>
                                    </p:animScale>
                                    <p:animScale>
                                      <p:cBhvr>
                                        <p:cTn id="33" dur="26">
                                          <p:stCondLst>
                                            <p:cond delay="1642"/>
                                          </p:stCondLst>
                                        </p:cTn>
                                        <p:tgtEl>
                                          <p:spTgt spid="18"/>
                                        </p:tgtEl>
                                      </p:cBhvr>
                                      <p:to x="100000" y="90000"/>
                                    </p:animScale>
                                    <p:animScale>
                                      <p:cBhvr>
                                        <p:cTn id="34" dur="166" decel="50000">
                                          <p:stCondLst>
                                            <p:cond delay="1668"/>
                                          </p:stCondLst>
                                        </p:cTn>
                                        <p:tgtEl>
                                          <p:spTgt spid="18"/>
                                        </p:tgtEl>
                                      </p:cBhvr>
                                      <p:to x="100000" y="100000"/>
                                    </p:animScale>
                                    <p:animScale>
                                      <p:cBhvr>
                                        <p:cTn id="35" dur="26">
                                          <p:stCondLst>
                                            <p:cond delay="1808"/>
                                          </p:stCondLst>
                                        </p:cTn>
                                        <p:tgtEl>
                                          <p:spTgt spid="18"/>
                                        </p:tgtEl>
                                      </p:cBhvr>
                                      <p:to x="100000" y="95000"/>
                                    </p:animScale>
                                    <p:animScale>
                                      <p:cBhvr>
                                        <p:cTn id="36" dur="166" decel="50000">
                                          <p:stCondLst>
                                            <p:cond delay="1834"/>
                                          </p:stCondLst>
                                        </p:cTn>
                                        <p:tgtEl>
                                          <p:spTgt spid="1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80">
                                          <p:stCondLst>
                                            <p:cond delay="0"/>
                                          </p:stCondLst>
                                        </p:cTn>
                                        <p:tgtEl>
                                          <p:spTgt spid="17"/>
                                        </p:tgtEl>
                                      </p:cBhvr>
                                    </p:animEffect>
                                    <p:anim calcmode="lin" valueType="num">
                                      <p:cBhvr>
                                        <p:cTn id="4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47" dur="26">
                                          <p:stCondLst>
                                            <p:cond delay="650"/>
                                          </p:stCondLst>
                                        </p:cTn>
                                        <p:tgtEl>
                                          <p:spTgt spid="17"/>
                                        </p:tgtEl>
                                      </p:cBhvr>
                                      <p:to x="100000" y="60000"/>
                                    </p:animScale>
                                    <p:animScale>
                                      <p:cBhvr>
                                        <p:cTn id="48" dur="166" decel="50000">
                                          <p:stCondLst>
                                            <p:cond delay="676"/>
                                          </p:stCondLst>
                                        </p:cTn>
                                        <p:tgtEl>
                                          <p:spTgt spid="17"/>
                                        </p:tgtEl>
                                      </p:cBhvr>
                                      <p:to x="100000" y="100000"/>
                                    </p:animScale>
                                    <p:animScale>
                                      <p:cBhvr>
                                        <p:cTn id="49" dur="26">
                                          <p:stCondLst>
                                            <p:cond delay="1312"/>
                                          </p:stCondLst>
                                        </p:cTn>
                                        <p:tgtEl>
                                          <p:spTgt spid="17"/>
                                        </p:tgtEl>
                                      </p:cBhvr>
                                      <p:to x="100000" y="80000"/>
                                    </p:animScale>
                                    <p:animScale>
                                      <p:cBhvr>
                                        <p:cTn id="50" dur="166" decel="50000">
                                          <p:stCondLst>
                                            <p:cond delay="1338"/>
                                          </p:stCondLst>
                                        </p:cTn>
                                        <p:tgtEl>
                                          <p:spTgt spid="17"/>
                                        </p:tgtEl>
                                      </p:cBhvr>
                                      <p:to x="100000" y="100000"/>
                                    </p:animScale>
                                    <p:animScale>
                                      <p:cBhvr>
                                        <p:cTn id="51" dur="26">
                                          <p:stCondLst>
                                            <p:cond delay="1642"/>
                                          </p:stCondLst>
                                        </p:cTn>
                                        <p:tgtEl>
                                          <p:spTgt spid="17"/>
                                        </p:tgtEl>
                                      </p:cBhvr>
                                      <p:to x="100000" y="90000"/>
                                    </p:animScale>
                                    <p:animScale>
                                      <p:cBhvr>
                                        <p:cTn id="52" dur="166" decel="50000">
                                          <p:stCondLst>
                                            <p:cond delay="1668"/>
                                          </p:stCondLst>
                                        </p:cTn>
                                        <p:tgtEl>
                                          <p:spTgt spid="17"/>
                                        </p:tgtEl>
                                      </p:cBhvr>
                                      <p:to x="100000" y="100000"/>
                                    </p:animScale>
                                    <p:animScale>
                                      <p:cBhvr>
                                        <p:cTn id="53" dur="26">
                                          <p:stCondLst>
                                            <p:cond delay="1808"/>
                                          </p:stCondLst>
                                        </p:cTn>
                                        <p:tgtEl>
                                          <p:spTgt spid="17"/>
                                        </p:tgtEl>
                                      </p:cBhvr>
                                      <p:to x="100000" y="95000"/>
                                    </p:animScale>
                                    <p:animScale>
                                      <p:cBhvr>
                                        <p:cTn id="54" dur="166" decel="50000">
                                          <p:stCondLst>
                                            <p:cond delay="1834"/>
                                          </p:stCondLst>
                                        </p:cTn>
                                        <p:tgtEl>
                                          <p:spTgt spid="17"/>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80">
                                          <p:stCondLst>
                                            <p:cond delay="0"/>
                                          </p:stCondLst>
                                        </p:cTn>
                                        <p:tgtEl>
                                          <p:spTgt spid="19"/>
                                        </p:tgtEl>
                                      </p:cBhvr>
                                    </p:animEffect>
                                    <p:anim calcmode="lin" valueType="num">
                                      <p:cBhvr>
                                        <p:cTn id="5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3" dur="26">
                                          <p:stCondLst>
                                            <p:cond delay="650"/>
                                          </p:stCondLst>
                                        </p:cTn>
                                        <p:tgtEl>
                                          <p:spTgt spid="19"/>
                                        </p:tgtEl>
                                      </p:cBhvr>
                                      <p:to x="100000" y="60000"/>
                                    </p:animScale>
                                    <p:animScale>
                                      <p:cBhvr>
                                        <p:cTn id="64" dur="166" decel="50000">
                                          <p:stCondLst>
                                            <p:cond delay="676"/>
                                          </p:stCondLst>
                                        </p:cTn>
                                        <p:tgtEl>
                                          <p:spTgt spid="19"/>
                                        </p:tgtEl>
                                      </p:cBhvr>
                                      <p:to x="100000" y="100000"/>
                                    </p:animScale>
                                    <p:animScale>
                                      <p:cBhvr>
                                        <p:cTn id="65" dur="26">
                                          <p:stCondLst>
                                            <p:cond delay="1312"/>
                                          </p:stCondLst>
                                        </p:cTn>
                                        <p:tgtEl>
                                          <p:spTgt spid="19"/>
                                        </p:tgtEl>
                                      </p:cBhvr>
                                      <p:to x="100000" y="80000"/>
                                    </p:animScale>
                                    <p:animScale>
                                      <p:cBhvr>
                                        <p:cTn id="66" dur="166" decel="50000">
                                          <p:stCondLst>
                                            <p:cond delay="1338"/>
                                          </p:stCondLst>
                                        </p:cTn>
                                        <p:tgtEl>
                                          <p:spTgt spid="19"/>
                                        </p:tgtEl>
                                      </p:cBhvr>
                                      <p:to x="100000" y="100000"/>
                                    </p:animScale>
                                    <p:animScale>
                                      <p:cBhvr>
                                        <p:cTn id="67" dur="26">
                                          <p:stCondLst>
                                            <p:cond delay="1642"/>
                                          </p:stCondLst>
                                        </p:cTn>
                                        <p:tgtEl>
                                          <p:spTgt spid="19"/>
                                        </p:tgtEl>
                                      </p:cBhvr>
                                      <p:to x="100000" y="90000"/>
                                    </p:animScale>
                                    <p:animScale>
                                      <p:cBhvr>
                                        <p:cTn id="68" dur="166" decel="50000">
                                          <p:stCondLst>
                                            <p:cond delay="1668"/>
                                          </p:stCondLst>
                                        </p:cTn>
                                        <p:tgtEl>
                                          <p:spTgt spid="19"/>
                                        </p:tgtEl>
                                      </p:cBhvr>
                                      <p:to x="100000" y="100000"/>
                                    </p:animScale>
                                    <p:animScale>
                                      <p:cBhvr>
                                        <p:cTn id="69" dur="26">
                                          <p:stCondLst>
                                            <p:cond delay="1808"/>
                                          </p:stCondLst>
                                        </p:cTn>
                                        <p:tgtEl>
                                          <p:spTgt spid="19"/>
                                        </p:tgtEl>
                                      </p:cBhvr>
                                      <p:to x="100000" y="95000"/>
                                    </p:animScale>
                                    <p:animScale>
                                      <p:cBhvr>
                                        <p:cTn id="70"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US"/>
          </a:p>
        </p:txBody>
      </p:sp>
      <p:sp>
        <p:nvSpPr>
          <p:cNvPr id="3" name="Freeform 3" descr="n185 Fb Thu Huong Pham"/>
          <p:cNvSpPr/>
          <p:nvPr/>
        </p:nvSpPr>
        <p:spPr>
          <a:xfrm rot="1463826">
            <a:off x="11537191" y="1778400"/>
            <a:ext cx="1947347" cy="1338359"/>
          </a:xfrm>
          <a:custGeom>
            <a:avLst/>
            <a:gdLst/>
            <a:ahLst/>
            <a:cxnLst/>
            <a:rect l="l" t="t" r="r" b="b"/>
            <a:pathLst>
              <a:path w="1947347" h="1338359">
                <a:moveTo>
                  <a:pt x="0" y="0"/>
                </a:moveTo>
                <a:lnTo>
                  <a:pt x="1947347" y="0"/>
                </a:lnTo>
                <a:lnTo>
                  <a:pt x="1947347" y="1338358"/>
                </a:lnTo>
                <a:lnTo>
                  <a:pt x="0" y="13383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descr="n185 Fb Thu Huong Pham"/>
          <p:cNvSpPr/>
          <p:nvPr/>
        </p:nvSpPr>
        <p:spPr>
          <a:xfrm rot="-4107262">
            <a:off x="-865704" y="-473050"/>
            <a:ext cx="3387936" cy="2297637"/>
          </a:xfrm>
          <a:custGeom>
            <a:avLst/>
            <a:gdLst/>
            <a:ahLst/>
            <a:cxnLst/>
            <a:rect l="l" t="t" r="r" b="b"/>
            <a:pathLst>
              <a:path w="3387936" h="2297637">
                <a:moveTo>
                  <a:pt x="0" y="0"/>
                </a:moveTo>
                <a:lnTo>
                  <a:pt x="3387936" y="0"/>
                </a:lnTo>
                <a:lnTo>
                  <a:pt x="3387936" y="2297637"/>
                </a:lnTo>
                <a:lnTo>
                  <a:pt x="0" y="22976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descr="n185 Fb Thu Huong Pham"/>
          <p:cNvSpPr/>
          <p:nvPr/>
        </p:nvSpPr>
        <p:spPr>
          <a:xfrm rot="6829267">
            <a:off x="15774367" y="8189225"/>
            <a:ext cx="3715300" cy="2519649"/>
          </a:xfrm>
          <a:custGeom>
            <a:avLst/>
            <a:gdLst/>
            <a:ahLst/>
            <a:cxnLst/>
            <a:rect l="l" t="t" r="r" b="b"/>
            <a:pathLst>
              <a:path w="3715300" h="2519649">
                <a:moveTo>
                  <a:pt x="0" y="0"/>
                </a:moveTo>
                <a:lnTo>
                  <a:pt x="3715301" y="0"/>
                </a:lnTo>
                <a:lnTo>
                  <a:pt x="3715301" y="2519649"/>
                </a:lnTo>
                <a:lnTo>
                  <a:pt x="0" y="25196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descr="n185 Fb Thu Huong Pham"/>
          <p:cNvSpPr/>
          <p:nvPr/>
        </p:nvSpPr>
        <p:spPr>
          <a:xfrm rot="-1391118">
            <a:off x="14634691" y="-2104991"/>
            <a:ext cx="3665666" cy="3796829"/>
          </a:xfrm>
          <a:custGeom>
            <a:avLst/>
            <a:gdLst/>
            <a:ahLst/>
            <a:cxnLst/>
            <a:rect l="l" t="t" r="r" b="b"/>
            <a:pathLst>
              <a:path w="3665666" h="3796829">
                <a:moveTo>
                  <a:pt x="0" y="0"/>
                </a:moveTo>
                <a:lnTo>
                  <a:pt x="3665665" y="0"/>
                </a:lnTo>
                <a:lnTo>
                  <a:pt x="3665665" y="3796829"/>
                </a:lnTo>
                <a:lnTo>
                  <a:pt x="0" y="37968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descr="n185 Fb Thu Huong Pham"/>
          <p:cNvSpPr/>
          <p:nvPr/>
        </p:nvSpPr>
        <p:spPr>
          <a:xfrm rot="-6979330">
            <a:off x="-712187" y="8552632"/>
            <a:ext cx="3453702" cy="1902676"/>
          </a:xfrm>
          <a:custGeom>
            <a:avLst/>
            <a:gdLst/>
            <a:ahLst/>
            <a:cxnLst/>
            <a:rect l="l" t="t" r="r" b="b"/>
            <a:pathLst>
              <a:path w="3453702" h="1902676">
                <a:moveTo>
                  <a:pt x="0" y="0"/>
                </a:moveTo>
                <a:lnTo>
                  <a:pt x="3453703" y="0"/>
                </a:lnTo>
                <a:lnTo>
                  <a:pt x="3453703" y="1902676"/>
                </a:lnTo>
                <a:lnTo>
                  <a:pt x="0" y="19026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descr="n185 Fb Thu Huong Pham"/>
          <p:cNvSpPr/>
          <p:nvPr/>
        </p:nvSpPr>
        <p:spPr>
          <a:xfrm rot="-2699999">
            <a:off x="3677137" y="2203427"/>
            <a:ext cx="2068144" cy="1756042"/>
          </a:xfrm>
          <a:custGeom>
            <a:avLst/>
            <a:gdLst/>
            <a:ahLst/>
            <a:cxnLst/>
            <a:rect l="l" t="t" r="r" b="b"/>
            <a:pathLst>
              <a:path w="2068144" h="1756042">
                <a:moveTo>
                  <a:pt x="0" y="0"/>
                </a:moveTo>
                <a:lnTo>
                  <a:pt x="2068145" y="0"/>
                </a:lnTo>
                <a:lnTo>
                  <a:pt x="2068145" y="1756043"/>
                </a:lnTo>
                <a:lnTo>
                  <a:pt x="0" y="17560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descr="n185 Fb Thu Huong Pham"/>
          <p:cNvSpPr/>
          <p:nvPr/>
        </p:nvSpPr>
        <p:spPr>
          <a:xfrm rot="7334544">
            <a:off x="13001227" y="5822549"/>
            <a:ext cx="2068144" cy="1756042"/>
          </a:xfrm>
          <a:custGeom>
            <a:avLst/>
            <a:gdLst/>
            <a:ahLst/>
            <a:cxnLst/>
            <a:rect l="l" t="t" r="r" b="b"/>
            <a:pathLst>
              <a:path w="2068144" h="1756042">
                <a:moveTo>
                  <a:pt x="0" y="0"/>
                </a:moveTo>
                <a:lnTo>
                  <a:pt x="2068144" y="0"/>
                </a:lnTo>
                <a:lnTo>
                  <a:pt x="2068144" y="1756043"/>
                </a:lnTo>
                <a:lnTo>
                  <a:pt x="0" y="17560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descr="n185 Fb Thu Huong Pham"/>
          <p:cNvSpPr/>
          <p:nvPr/>
        </p:nvSpPr>
        <p:spPr>
          <a:xfrm rot="2342060">
            <a:off x="6292314" y="3696068"/>
            <a:ext cx="5703373" cy="4904900"/>
          </a:xfrm>
          <a:custGeom>
            <a:avLst/>
            <a:gdLst/>
            <a:ahLst/>
            <a:cxnLst/>
            <a:rect l="l" t="t" r="r" b="b"/>
            <a:pathLst>
              <a:path w="5703373" h="4904900">
                <a:moveTo>
                  <a:pt x="0" y="0"/>
                </a:moveTo>
                <a:lnTo>
                  <a:pt x="5703372" y="0"/>
                </a:lnTo>
                <a:lnTo>
                  <a:pt x="5703372" y="4904900"/>
                </a:lnTo>
                <a:lnTo>
                  <a:pt x="0" y="49049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1" name="TextBox 11" descr="n185 Fb Thu Huong Pham"/>
          <p:cNvSpPr txBox="1"/>
          <p:nvPr/>
        </p:nvSpPr>
        <p:spPr>
          <a:xfrm>
            <a:off x="5278903" y="3198570"/>
            <a:ext cx="7730195" cy="4042259"/>
          </a:xfrm>
          <a:prstGeom prst="rect">
            <a:avLst/>
          </a:prstGeom>
        </p:spPr>
        <p:txBody>
          <a:bodyPr lIns="0" tIns="0" rIns="0" bIns="0" rtlCol="0" anchor="t">
            <a:spAutoFit/>
          </a:bodyPr>
          <a:lstStyle/>
          <a:p>
            <a:pPr algn="ctr">
              <a:lnSpc>
                <a:spcPts val="15021"/>
              </a:lnSpc>
            </a:pPr>
            <a:r>
              <a:rPr lang="en-US" sz="15021">
                <a:solidFill>
                  <a:srgbClr val="FFFFFF"/>
                </a:solidFill>
                <a:latin typeface="Bryndan Write Bold"/>
              </a:rPr>
              <a:t>THANK YOU</a:t>
            </a:r>
          </a:p>
        </p:txBody>
      </p:sp>
    </p:spTree>
    <p:extLst>
      <p:ext uri="{BB962C8B-B14F-4D97-AF65-F5344CB8AC3E}">
        <p14:creationId xmlns:p14="http://schemas.microsoft.com/office/powerpoint/2010/main" val="2688639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US"/>
          </a:p>
        </p:txBody>
      </p:sp>
      <p:grpSp>
        <p:nvGrpSpPr>
          <p:cNvPr id="3" name="Group 3" descr="n185 Fb Thu Huong Pham"/>
          <p:cNvGrpSpPr/>
          <p:nvPr/>
        </p:nvGrpSpPr>
        <p:grpSpPr>
          <a:xfrm>
            <a:off x="-81941" y="0"/>
            <a:ext cx="5527813" cy="10435018"/>
            <a:chOff x="0" y="0"/>
            <a:chExt cx="7370417" cy="13913357"/>
          </a:xfrm>
        </p:grpSpPr>
        <p:pic>
          <p:nvPicPr>
            <p:cNvPr id="4" name="Picture 4"/>
            <p:cNvPicPr>
              <a:picLocks noChangeAspect="1"/>
            </p:cNvPicPr>
            <p:nvPr/>
          </p:nvPicPr>
          <p:blipFill>
            <a:blip r:embed="rId3"/>
            <a:srcRect l="32353" r="32353"/>
            <a:stretch>
              <a:fillRect/>
            </a:stretch>
          </p:blipFill>
          <p:spPr>
            <a:xfrm>
              <a:off x="0" y="0"/>
              <a:ext cx="7370417" cy="13913357"/>
            </a:xfrm>
            <a:prstGeom prst="rect">
              <a:avLst/>
            </a:prstGeom>
          </p:spPr>
        </p:pic>
      </p:grpSp>
      <p:sp>
        <p:nvSpPr>
          <p:cNvPr id="5" name="TextBox 5" descr="n185 Fb Thu Huong Pham"/>
          <p:cNvSpPr txBox="1"/>
          <p:nvPr/>
        </p:nvSpPr>
        <p:spPr>
          <a:xfrm>
            <a:off x="6496022" y="3019230"/>
            <a:ext cx="9640627" cy="846386"/>
          </a:xfrm>
          <a:prstGeom prst="rect">
            <a:avLst/>
          </a:prstGeom>
        </p:spPr>
        <p:txBody>
          <a:bodyPr lIns="0" tIns="0" rIns="0" bIns="0" rtlCol="0" anchor="t">
            <a:spAutoFit/>
          </a:bodyPr>
          <a:lstStyle/>
          <a:p>
            <a:pPr>
              <a:lnSpc>
                <a:spcPts val="6600"/>
              </a:lnSpc>
            </a:pPr>
            <a:r>
              <a:rPr lang="en-US" sz="6000" b="1" dirty="0">
                <a:solidFill>
                  <a:srgbClr val="FF0000"/>
                </a:solidFill>
                <a:latin typeface="Bryndan Write Bold"/>
              </a:rPr>
              <a:t>KHỞI ĐỘNG</a:t>
            </a:r>
          </a:p>
        </p:txBody>
      </p:sp>
      <p:sp>
        <p:nvSpPr>
          <p:cNvPr id="6" name="TextBox 6" descr="n185 Fb Thu Huong Pham"/>
          <p:cNvSpPr txBox="1"/>
          <p:nvPr/>
        </p:nvSpPr>
        <p:spPr>
          <a:xfrm>
            <a:off x="6496022" y="4197546"/>
            <a:ext cx="10778050" cy="3610027"/>
          </a:xfrm>
          <a:prstGeom prst="rect">
            <a:avLst/>
          </a:prstGeom>
        </p:spPr>
        <p:txBody>
          <a:bodyPr wrap="square" lIns="0" tIns="0" rIns="0" bIns="0" rtlCol="0" anchor="t">
            <a:spAutoFit/>
          </a:bodyPr>
          <a:lstStyle/>
          <a:p>
            <a:pPr>
              <a:lnSpc>
                <a:spcPct val="150000"/>
              </a:lnSpc>
            </a:pPr>
            <a:r>
              <a:rPr lang="en-US" sz="4000" dirty="0" err="1">
                <a:solidFill>
                  <a:srgbClr val="FFFFFF"/>
                </a:solidFill>
                <a:latin typeface="Now"/>
              </a:rPr>
              <a:t>Âm</a:t>
            </a:r>
            <a:r>
              <a:rPr lang="en-US" sz="4000" dirty="0">
                <a:solidFill>
                  <a:srgbClr val="FFFFFF"/>
                </a:solidFill>
                <a:latin typeface="Now"/>
              </a:rPr>
              <a:t> </a:t>
            </a:r>
            <a:r>
              <a:rPr lang="en-US" sz="4000" dirty="0" err="1">
                <a:solidFill>
                  <a:srgbClr val="FFFFFF"/>
                </a:solidFill>
                <a:latin typeface="Now"/>
              </a:rPr>
              <a:t>thanh</a:t>
            </a:r>
            <a:r>
              <a:rPr lang="en-US" sz="4000" dirty="0">
                <a:solidFill>
                  <a:srgbClr val="FFFFFF"/>
                </a:solidFill>
                <a:latin typeface="Now"/>
              </a:rPr>
              <a:t> </a:t>
            </a:r>
            <a:r>
              <a:rPr lang="en-US" sz="4000" dirty="0" err="1">
                <a:solidFill>
                  <a:srgbClr val="FFFFFF"/>
                </a:solidFill>
                <a:latin typeface="Now"/>
              </a:rPr>
              <a:t>truyền</a:t>
            </a:r>
            <a:r>
              <a:rPr lang="en-US" sz="4000" dirty="0">
                <a:solidFill>
                  <a:srgbClr val="FFFFFF"/>
                </a:solidFill>
                <a:latin typeface="Now"/>
              </a:rPr>
              <a:t> </a:t>
            </a:r>
            <a:r>
              <a:rPr lang="en-US" sz="4000" dirty="0" err="1">
                <a:solidFill>
                  <a:srgbClr val="FFFFFF"/>
                </a:solidFill>
                <a:latin typeface="Now"/>
              </a:rPr>
              <a:t>trong</a:t>
            </a:r>
            <a:r>
              <a:rPr lang="en-US" sz="4000" dirty="0">
                <a:solidFill>
                  <a:srgbClr val="FFFFFF"/>
                </a:solidFill>
                <a:latin typeface="Now"/>
              </a:rPr>
              <a:t> </a:t>
            </a:r>
            <a:r>
              <a:rPr lang="en-US" sz="4000" dirty="0" err="1">
                <a:solidFill>
                  <a:srgbClr val="FFFFFF"/>
                </a:solidFill>
                <a:latin typeface="Now"/>
              </a:rPr>
              <a:t>một</a:t>
            </a:r>
            <a:r>
              <a:rPr lang="en-US" sz="4000" dirty="0">
                <a:solidFill>
                  <a:srgbClr val="FFFFFF"/>
                </a:solidFill>
                <a:latin typeface="Now"/>
              </a:rPr>
              <a:t> </a:t>
            </a:r>
            <a:r>
              <a:rPr lang="en-US" sz="4000" dirty="0" err="1">
                <a:solidFill>
                  <a:srgbClr val="FFFFFF"/>
                </a:solidFill>
                <a:latin typeface="Now"/>
              </a:rPr>
              <a:t>môi</a:t>
            </a:r>
            <a:r>
              <a:rPr lang="en-US" sz="4000" dirty="0">
                <a:solidFill>
                  <a:srgbClr val="FFFFFF"/>
                </a:solidFill>
                <a:latin typeface="Now"/>
              </a:rPr>
              <a:t> </a:t>
            </a:r>
            <a:r>
              <a:rPr lang="en-US" sz="4000" dirty="0" err="1">
                <a:solidFill>
                  <a:srgbClr val="FFFFFF"/>
                </a:solidFill>
                <a:latin typeface="Now"/>
              </a:rPr>
              <a:t>trường</a:t>
            </a:r>
            <a:r>
              <a:rPr lang="en-US" sz="4000" dirty="0">
                <a:solidFill>
                  <a:srgbClr val="FFFFFF"/>
                </a:solidFill>
                <a:latin typeface="Now"/>
              </a:rPr>
              <a:t> </a:t>
            </a:r>
            <a:r>
              <a:rPr lang="en-US" sz="4000" dirty="0" err="1">
                <a:solidFill>
                  <a:srgbClr val="FFFFFF"/>
                </a:solidFill>
                <a:latin typeface="Now"/>
              </a:rPr>
              <a:t>có</a:t>
            </a:r>
            <a:r>
              <a:rPr lang="en-US" sz="4000" dirty="0">
                <a:solidFill>
                  <a:srgbClr val="FFFFFF"/>
                </a:solidFill>
                <a:latin typeface="Now"/>
              </a:rPr>
              <a:t> </a:t>
            </a:r>
            <a:r>
              <a:rPr lang="en-US" sz="4000" dirty="0" err="1">
                <a:solidFill>
                  <a:srgbClr val="FFFFFF"/>
                </a:solidFill>
                <a:latin typeface="Now"/>
              </a:rPr>
              <a:t>tốc</a:t>
            </a:r>
            <a:r>
              <a:rPr lang="en-US" sz="4000" dirty="0">
                <a:solidFill>
                  <a:srgbClr val="FFFFFF"/>
                </a:solidFill>
                <a:latin typeface="Now"/>
              </a:rPr>
              <a:t> </a:t>
            </a:r>
            <a:r>
              <a:rPr lang="en-US" sz="4000" dirty="0" err="1">
                <a:solidFill>
                  <a:srgbClr val="FFFFFF"/>
                </a:solidFill>
                <a:latin typeface="Now"/>
              </a:rPr>
              <a:t>độ</a:t>
            </a:r>
            <a:r>
              <a:rPr lang="en-US" sz="4000" dirty="0">
                <a:solidFill>
                  <a:srgbClr val="FFFFFF"/>
                </a:solidFill>
                <a:latin typeface="Now"/>
              </a:rPr>
              <a:t> </a:t>
            </a:r>
            <a:r>
              <a:rPr lang="en-US" sz="4000" dirty="0" err="1">
                <a:solidFill>
                  <a:srgbClr val="FFFFFF"/>
                </a:solidFill>
                <a:latin typeface="Now"/>
              </a:rPr>
              <a:t>xác</a:t>
            </a:r>
            <a:r>
              <a:rPr lang="en-US" sz="4000" dirty="0">
                <a:solidFill>
                  <a:srgbClr val="FFFFFF"/>
                </a:solidFill>
                <a:latin typeface="Now"/>
              </a:rPr>
              <a:t> </a:t>
            </a:r>
            <a:r>
              <a:rPr lang="en-US" sz="4000" dirty="0" err="1">
                <a:solidFill>
                  <a:srgbClr val="FFFFFF"/>
                </a:solidFill>
                <a:latin typeface="Now"/>
              </a:rPr>
              <a:t>định</a:t>
            </a:r>
            <a:r>
              <a:rPr lang="en-US" sz="4000" dirty="0">
                <a:solidFill>
                  <a:srgbClr val="FFFFFF"/>
                </a:solidFill>
                <a:latin typeface="Now"/>
              </a:rPr>
              <a:t>, </a:t>
            </a:r>
            <a:r>
              <a:rPr lang="en-US" sz="4000" dirty="0" err="1">
                <a:solidFill>
                  <a:srgbClr val="FFFFFF"/>
                </a:solidFill>
                <a:latin typeface="Now"/>
              </a:rPr>
              <a:t>làm</a:t>
            </a:r>
            <a:r>
              <a:rPr lang="en-US" sz="4000" dirty="0">
                <a:solidFill>
                  <a:srgbClr val="FFFFFF"/>
                </a:solidFill>
                <a:latin typeface="Now"/>
              </a:rPr>
              <a:t> </a:t>
            </a:r>
            <a:r>
              <a:rPr lang="en-US" sz="4000" dirty="0" err="1">
                <a:solidFill>
                  <a:srgbClr val="FFFFFF"/>
                </a:solidFill>
                <a:latin typeface="Now"/>
              </a:rPr>
              <a:t>thế</a:t>
            </a:r>
            <a:r>
              <a:rPr lang="en-US" sz="4000" dirty="0">
                <a:solidFill>
                  <a:srgbClr val="FFFFFF"/>
                </a:solidFill>
                <a:latin typeface="Now"/>
              </a:rPr>
              <a:t> </a:t>
            </a:r>
            <a:r>
              <a:rPr lang="en-US" sz="4000" dirty="0" err="1">
                <a:solidFill>
                  <a:srgbClr val="FFFFFF"/>
                </a:solidFill>
                <a:latin typeface="Now"/>
              </a:rPr>
              <a:t>nào</a:t>
            </a:r>
            <a:r>
              <a:rPr lang="en-US" sz="4000" dirty="0">
                <a:solidFill>
                  <a:srgbClr val="FFFFFF"/>
                </a:solidFill>
                <a:latin typeface="Now"/>
              </a:rPr>
              <a:t> </a:t>
            </a:r>
            <a:r>
              <a:rPr lang="en-US" sz="4000" dirty="0" err="1">
                <a:solidFill>
                  <a:srgbClr val="FFFFFF"/>
                </a:solidFill>
                <a:latin typeface="Now"/>
              </a:rPr>
              <a:t>để</a:t>
            </a:r>
            <a:r>
              <a:rPr lang="en-US" sz="4000" dirty="0">
                <a:solidFill>
                  <a:srgbClr val="FFFFFF"/>
                </a:solidFill>
                <a:latin typeface="Now"/>
              </a:rPr>
              <a:t> </a:t>
            </a:r>
            <a:r>
              <a:rPr lang="en-US" sz="4000" dirty="0" err="1">
                <a:solidFill>
                  <a:srgbClr val="FFFFFF"/>
                </a:solidFill>
                <a:latin typeface="Now"/>
              </a:rPr>
              <a:t>đo</a:t>
            </a:r>
            <a:r>
              <a:rPr lang="en-US" sz="4000" dirty="0">
                <a:solidFill>
                  <a:srgbClr val="FFFFFF"/>
                </a:solidFill>
                <a:latin typeface="Now"/>
              </a:rPr>
              <a:t> </a:t>
            </a:r>
            <a:r>
              <a:rPr lang="en-US" sz="4000" dirty="0" err="1">
                <a:solidFill>
                  <a:srgbClr val="FFFFFF"/>
                </a:solidFill>
                <a:latin typeface="Now"/>
              </a:rPr>
              <a:t>được</a:t>
            </a:r>
            <a:r>
              <a:rPr lang="en-US" sz="4000" dirty="0">
                <a:solidFill>
                  <a:srgbClr val="FFFFFF"/>
                </a:solidFill>
                <a:latin typeface="Now"/>
              </a:rPr>
              <a:t> </a:t>
            </a:r>
            <a:r>
              <a:rPr lang="en-US" sz="4000" dirty="0" err="1">
                <a:solidFill>
                  <a:srgbClr val="FFFFFF"/>
                </a:solidFill>
                <a:latin typeface="Now"/>
              </a:rPr>
              <a:t>tốc</a:t>
            </a:r>
            <a:r>
              <a:rPr lang="en-US" sz="4000" dirty="0">
                <a:solidFill>
                  <a:srgbClr val="FFFFFF"/>
                </a:solidFill>
                <a:latin typeface="Now"/>
              </a:rPr>
              <a:t> </a:t>
            </a:r>
            <a:r>
              <a:rPr lang="en-US" sz="4000" dirty="0" err="1">
                <a:solidFill>
                  <a:srgbClr val="FFFFFF"/>
                </a:solidFill>
                <a:latin typeface="Now"/>
              </a:rPr>
              <a:t>độ</a:t>
            </a:r>
            <a:r>
              <a:rPr lang="en-US" sz="4000" dirty="0">
                <a:solidFill>
                  <a:srgbClr val="FFFFFF"/>
                </a:solidFill>
                <a:latin typeface="Now"/>
              </a:rPr>
              <a:t> </a:t>
            </a:r>
            <a:r>
              <a:rPr lang="en-US" sz="4000" dirty="0" err="1">
                <a:solidFill>
                  <a:srgbClr val="FFFFFF"/>
                </a:solidFill>
                <a:latin typeface="Now"/>
              </a:rPr>
              <a:t>truyền</a:t>
            </a:r>
            <a:r>
              <a:rPr lang="en-US" sz="4000" dirty="0">
                <a:solidFill>
                  <a:srgbClr val="FFFFFF"/>
                </a:solidFill>
                <a:latin typeface="Now"/>
              </a:rPr>
              <a:t> </a:t>
            </a:r>
            <a:r>
              <a:rPr lang="en-US" sz="4000" dirty="0" err="1">
                <a:solidFill>
                  <a:srgbClr val="FFFFFF"/>
                </a:solidFill>
                <a:latin typeface="Now"/>
              </a:rPr>
              <a:t>âm</a:t>
            </a:r>
            <a:r>
              <a:rPr lang="en-US" sz="4000" dirty="0">
                <a:solidFill>
                  <a:srgbClr val="FFFFFF"/>
                </a:solidFill>
                <a:latin typeface="Now"/>
              </a:rPr>
              <a:t> </a:t>
            </a:r>
            <a:r>
              <a:rPr lang="en-US" sz="4000" dirty="0" err="1">
                <a:solidFill>
                  <a:srgbClr val="FFFFFF"/>
                </a:solidFill>
                <a:latin typeface="Now"/>
              </a:rPr>
              <a:t>trong</a:t>
            </a:r>
            <a:r>
              <a:rPr lang="en-US" sz="4000" dirty="0">
                <a:solidFill>
                  <a:srgbClr val="FFFFFF"/>
                </a:solidFill>
                <a:latin typeface="Now"/>
              </a:rPr>
              <a:t> </a:t>
            </a:r>
            <a:r>
              <a:rPr lang="en-US" sz="4000" dirty="0" err="1">
                <a:solidFill>
                  <a:srgbClr val="FFFFFF"/>
                </a:solidFill>
                <a:latin typeface="Now"/>
              </a:rPr>
              <a:t>không</a:t>
            </a:r>
            <a:r>
              <a:rPr lang="en-US" sz="4000" dirty="0">
                <a:solidFill>
                  <a:srgbClr val="FFFFFF"/>
                </a:solidFill>
                <a:latin typeface="Now"/>
              </a:rPr>
              <a:t> </a:t>
            </a:r>
            <a:r>
              <a:rPr lang="en-US" sz="4000" dirty="0" err="1">
                <a:solidFill>
                  <a:srgbClr val="FFFFFF"/>
                </a:solidFill>
                <a:latin typeface="Now"/>
              </a:rPr>
              <a:t>khí</a:t>
            </a:r>
            <a:r>
              <a:rPr lang="en-US" sz="4000" dirty="0">
                <a:solidFill>
                  <a:srgbClr val="FFFFFF"/>
                </a:solidFill>
                <a:latin typeface="Now"/>
              </a:rPr>
              <a:t> </a:t>
            </a:r>
            <a:r>
              <a:rPr lang="en-US" sz="4000" dirty="0" err="1">
                <a:solidFill>
                  <a:srgbClr val="FFFFFF"/>
                </a:solidFill>
                <a:latin typeface="Now"/>
              </a:rPr>
              <a:t>bằng</a:t>
            </a:r>
            <a:r>
              <a:rPr lang="en-US" sz="4000" dirty="0">
                <a:solidFill>
                  <a:srgbClr val="FFFFFF"/>
                </a:solidFill>
                <a:latin typeface="Now"/>
              </a:rPr>
              <a:t> </a:t>
            </a:r>
            <a:r>
              <a:rPr lang="en-US" sz="4000" dirty="0" err="1">
                <a:solidFill>
                  <a:srgbClr val="FFFFFF"/>
                </a:solidFill>
                <a:latin typeface="Now"/>
              </a:rPr>
              <a:t>dụng</a:t>
            </a:r>
            <a:r>
              <a:rPr lang="en-US" sz="4000" dirty="0">
                <a:solidFill>
                  <a:srgbClr val="FFFFFF"/>
                </a:solidFill>
                <a:latin typeface="Now"/>
              </a:rPr>
              <a:t> </a:t>
            </a:r>
            <a:r>
              <a:rPr lang="en-US" sz="4000" dirty="0" err="1">
                <a:solidFill>
                  <a:srgbClr val="FFFFFF"/>
                </a:solidFill>
                <a:latin typeface="Now"/>
              </a:rPr>
              <a:t>cụ</a:t>
            </a:r>
            <a:r>
              <a:rPr lang="en-US" sz="4000" dirty="0">
                <a:solidFill>
                  <a:srgbClr val="FFFFFF"/>
                </a:solidFill>
                <a:latin typeface="Now"/>
              </a:rPr>
              <a:t> </a:t>
            </a:r>
            <a:r>
              <a:rPr lang="en-US" sz="4000" dirty="0" err="1">
                <a:solidFill>
                  <a:srgbClr val="FFFFFF"/>
                </a:solidFill>
                <a:latin typeface="Now"/>
              </a:rPr>
              <a:t>thí</a:t>
            </a:r>
            <a:r>
              <a:rPr lang="en-US" sz="4000" dirty="0">
                <a:solidFill>
                  <a:srgbClr val="FFFFFF"/>
                </a:solidFill>
                <a:latin typeface="Now"/>
              </a:rPr>
              <a:t> </a:t>
            </a:r>
            <a:r>
              <a:rPr lang="en-US" sz="4000" dirty="0" err="1">
                <a:solidFill>
                  <a:srgbClr val="FFFFFF"/>
                </a:solidFill>
                <a:latin typeface="Now"/>
              </a:rPr>
              <a:t>nghiệm</a:t>
            </a:r>
            <a:r>
              <a:rPr lang="en-US" sz="4000" dirty="0">
                <a:solidFill>
                  <a:srgbClr val="FFFFFF"/>
                </a:solidFill>
                <a:latin typeface="Now"/>
              </a:rPr>
              <a:t>?</a:t>
            </a:r>
          </a:p>
        </p:txBody>
      </p:sp>
      <p:sp>
        <p:nvSpPr>
          <p:cNvPr id="7" name="Freeform 7" descr="n185 Fb Thu Huong Pham"/>
          <p:cNvSpPr/>
          <p:nvPr/>
        </p:nvSpPr>
        <p:spPr>
          <a:xfrm rot="1353809">
            <a:off x="12900677" y="1466714"/>
            <a:ext cx="1665386" cy="1729602"/>
          </a:xfrm>
          <a:custGeom>
            <a:avLst/>
            <a:gdLst/>
            <a:ahLst/>
            <a:cxnLst/>
            <a:rect l="l" t="t" r="r" b="b"/>
            <a:pathLst>
              <a:path w="1665386" h="1729602">
                <a:moveTo>
                  <a:pt x="0" y="0"/>
                </a:moveTo>
                <a:lnTo>
                  <a:pt x="1665386" y="0"/>
                </a:lnTo>
                <a:lnTo>
                  <a:pt x="1665386" y="1729602"/>
                </a:lnTo>
                <a:lnTo>
                  <a:pt x="0" y="1729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descr="n185 Fb Thu Huong Pham"/>
          <p:cNvSpPr/>
          <p:nvPr/>
        </p:nvSpPr>
        <p:spPr>
          <a:xfrm rot="-787847">
            <a:off x="15185561" y="7207175"/>
            <a:ext cx="1902177" cy="1859369"/>
          </a:xfrm>
          <a:custGeom>
            <a:avLst/>
            <a:gdLst/>
            <a:ahLst/>
            <a:cxnLst/>
            <a:rect l="l" t="t" r="r" b="b"/>
            <a:pathLst>
              <a:path w="1902177" h="1859369">
                <a:moveTo>
                  <a:pt x="0" y="0"/>
                </a:moveTo>
                <a:lnTo>
                  <a:pt x="1902176" y="0"/>
                </a:lnTo>
                <a:lnTo>
                  <a:pt x="1902176" y="1859369"/>
                </a:lnTo>
                <a:lnTo>
                  <a:pt x="0" y="18593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descr="n185 Fb Thu Huong Pham"/>
          <p:cNvSpPr/>
          <p:nvPr/>
        </p:nvSpPr>
        <p:spPr>
          <a:xfrm rot="763488">
            <a:off x="4200371" y="941233"/>
            <a:ext cx="1627739" cy="1550791"/>
          </a:xfrm>
          <a:custGeom>
            <a:avLst/>
            <a:gdLst/>
            <a:ahLst/>
            <a:cxnLst/>
            <a:rect l="l" t="t" r="r" b="b"/>
            <a:pathLst>
              <a:path w="1627739" h="1550791">
                <a:moveTo>
                  <a:pt x="0" y="0"/>
                </a:moveTo>
                <a:lnTo>
                  <a:pt x="1627739" y="0"/>
                </a:lnTo>
                <a:lnTo>
                  <a:pt x="1627739" y="1550791"/>
                </a:lnTo>
                <a:lnTo>
                  <a:pt x="0" y="15507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descr="n185 Fb Thu Huong Pham"/>
          <p:cNvSpPr/>
          <p:nvPr/>
        </p:nvSpPr>
        <p:spPr>
          <a:xfrm>
            <a:off x="4049565" y="7639245"/>
            <a:ext cx="6632619" cy="1121516"/>
          </a:xfrm>
          <a:custGeom>
            <a:avLst/>
            <a:gdLst/>
            <a:ahLst/>
            <a:cxnLst/>
            <a:rect l="l" t="t" r="r" b="b"/>
            <a:pathLst>
              <a:path w="6632619" h="1121516">
                <a:moveTo>
                  <a:pt x="0" y="0"/>
                </a:moveTo>
                <a:lnTo>
                  <a:pt x="6632619" y="0"/>
                </a:lnTo>
                <a:lnTo>
                  <a:pt x="6632619" y="1121516"/>
                </a:lnTo>
                <a:lnTo>
                  <a:pt x="0" y="11215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n185 Fb Thu Huong Pham"/>
          <p:cNvGrpSpPr/>
          <p:nvPr/>
        </p:nvGrpSpPr>
        <p:grpSpPr>
          <a:xfrm>
            <a:off x="-15240" y="114300"/>
            <a:ext cx="18288000" cy="10287000"/>
            <a:chOff x="0" y="0"/>
            <a:chExt cx="18288000" cy="1028700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US"/>
            </a:p>
          </p:txBody>
        </p:sp>
        <p:sp>
          <p:nvSpPr>
            <p:cNvPr id="5" name="Freeform 5"/>
            <p:cNvSpPr/>
            <p:nvPr/>
          </p:nvSpPr>
          <p:spPr>
            <a:xfrm rot="18573434">
              <a:off x="-69119" y="1768625"/>
              <a:ext cx="3728345" cy="2367499"/>
            </a:xfrm>
            <a:custGeom>
              <a:avLst/>
              <a:gdLst/>
              <a:ahLst/>
              <a:cxnLst/>
              <a:rect l="l" t="t" r="r" b="b"/>
              <a:pathLst>
                <a:path w="3728345" h="2367499">
                  <a:moveTo>
                    <a:pt x="0" y="0"/>
                  </a:moveTo>
                  <a:lnTo>
                    <a:pt x="3728345" y="0"/>
                  </a:lnTo>
                  <a:lnTo>
                    <a:pt x="3728345" y="2367499"/>
                  </a:lnTo>
                  <a:lnTo>
                    <a:pt x="0" y="23674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7671314">
              <a:off x="13756828" y="6158064"/>
              <a:ext cx="3728345" cy="2367499"/>
            </a:xfrm>
            <a:custGeom>
              <a:avLst/>
              <a:gdLst/>
              <a:ahLst/>
              <a:cxnLst/>
              <a:rect l="l" t="t" r="r" b="b"/>
              <a:pathLst>
                <a:path w="3728345" h="2367499">
                  <a:moveTo>
                    <a:pt x="0" y="0"/>
                  </a:moveTo>
                  <a:lnTo>
                    <a:pt x="3728344" y="0"/>
                  </a:lnTo>
                  <a:lnTo>
                    <a:pt x="3728344" y="2367499"/>
                  </a:lnTo>
                  <a:lnTo>
                    <a:pt x="0" y="23674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10" name="Group 9" descr="n185 Fb Thu Huong Pham"/>
          <p:cNvGrpSpPr/>
          <p:nvPr/>
        </p:nvGrpSpPr>
        <p:grpSpPr>
          <a:xfrm>
            <a:off x="1775406" y="3804897"/>
            <a:ext cx="13795013" cy="4555796"/>
            <a:chOff x="1775406" y="3804897"/>
            <a:chExt cx="13795013" cy="4555796"/>
          </a:xfrm>
        </p:grpSpPr>
        <p:grpSp>
          <p:nvGrpSpPr>
            <p:cNvPr id="9" name="Group 8"/>
            <p:cNvGrpSpPr/>
            <p:nvPr/>
          </p:nvGrpSpPr>
          <p:grpSpPr>
            <a:xfrm>
              <a:off x="1775406" y="3804897"/>
              <a:ext cx="13795013" cy="4555796"/>
              <a:chOff x="1775406" y="3804897"/>
              <a:chExt cx="13795013" cy="4555796"/>
            </a:xfrm>
          </p:grpSpPr>
          <p:sp>
            <p:nvSpPr>
              <p:cNvPr id="3" name="Freeform 3"/>
              <p:cNvSpPr/>
              <p:nvPr/>
            </p:nvSpPr>
            <p:spPr>
              <a:xfrm>
                <a:off x="2006821" y="4027476"/>
                <a:ext cx="13563598" cy="4333217"/>
              </a:xfrm>
              <a:custGeom>
                <a:avLst/>
                <a:gdLst/>
                <a:ahLst/>
                <a:cxnLst/>
                <a:rect l="l" t="t" r="r" b="b"/>
                <a:pathLst>
                  <a:path w="9705260" h="4274239">
                    <a:moveTo>
                      <a:pt x="0" y="0"/>
                    </a:moveTo>
                    <a:lnTo>
                      <a:pt x="9705260" y="0"/>
                    </a:lnTo>
                    <a:lnTo>
                      <a:pt x="9705260" y="4274238"/>
                    </a:lnTo>
                    <a:lnTo>
                      <a:pt x="0" y="4274238"/>
                    </a:lnTo>
                    <a:lnTo>
                      <a:pt x="0" y="0"/>
                    </a:lnTo>
                    <a:close/>
                  </a:path>
                </a:pathLst>
              </a:custGeom>
              <a:blipFill>
                <a:blip r:embed="rId7"/>
                <a:stretch>
                  <a:fillRect l="-16157" t="-92539"/>
                </a:stretch>
              </a:blipFill>
            </p:spPr>
            <p:txBody>
              <a:bodyPr/>
              <a:lstStyle/>
              <a:p>
                <a:endParaRPr lang="en-US"/>
              </a:p>
            </p:txBody>
          </p:sp>
          <p:sp>
            <p:nvSpPr>
              <p:cNvPr id="6" name="TextBox 6"/>
              <p:cNvSpPr txBox="1"/>
              <p:nvPr/>
            </p:nvSpPr>
            <p:spPr>
              <a:xfrm>
                <a:off x="1775406" y="3804897"/>
                <a:ext cx="13500828" cy="3693319"/>
              </a:xfrm>
              <a:prstGeom prst="rect">
                <a:avLst/>
              </a:prstGeom>
            </p:spPr>
            <p:txBody>
              <a:bodyPr wrap="square" lIns="0" tIns="0" rIns="0" bIns="0" rtlCol="0" anchor="t">
                <a:spAutoFit/>
              </a:bodyPr>
              <a:lstStyle/>
              <a:p>
                <a:pPr algn="ctr">
                  <a:lnSpc>
                    <a:spcPct val="150000"/>
                  </a:lnSpc>
                </a:pPr>
                <a:r>
                  <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rPr>
                  <a:t>BÀI 15: THỰC HÀNH </a:t>
                </a:r>
              </a:p>
              <a:p>
                <a:pPr algn="ctr">
                  <a:lnSpc>
                    <a:spcPct val="150000"/>
                  </a:lnSpc>
                </a:pPr>
                <a:r>
                  <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rPr>
                  <a:t>ĐO TỐC ĐỘ TRUYỀN ÂM</a:t>
                </a:r>
              </a:p>
            </p:txBody>
          </p:sp>
        </p:grpSp>
        <p:sp>
          <p:nvSpPr>
            <p:cNvPr id="4" name="Freeform 4"/>
            <p:cNvSpPr/>
            <p:nvPr/>
          </p:nvSpPr>
          <p:spPr>
            <a:xfrm rot="721296">
              <a:off x="5652925" y="6780772"/>
              <a:ext cx="5637056" cy="1434887"/>
            </a:xfrm>
            <a:custGeom>
              <a:avLst/>
              <a:gdLst/>
              <a:ahLst/>
              <a:cxnLst/>
              <a:rect l="l" t="t" r="r" b="b"/>
              <a:pathLst>
                <a:path w="5637056" h="1434887">
                  <a:moveTo>
                    <a:pt x="0" y="0"/>
                  </a:moveTo>
                  <a:lnTo>
                    <a:pt x="5637056" y="0"/>
                  </a:lnTo>
                  <a:lnTo>
                    <a:pt x="5637056" y="1434887"/>
                  </a:lnTo>
                  <a:lnTo>
                    <a:pt x="0" y="14348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58672" y="6625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US"/>
          </a:p>
        </p:txBody>
      </p:sp>
      <p:sp>
        <p:nvSpPr>
          <p:cNvPr id="3" name="Freeform 3" descr="n185 Fb Thu Huong Pham"/>
          <p:cNvSpPr/>
          <p:nvPr/>
        </p:nvSpPr>
        <p:spPr>
          <a:xfrm>
            <a:off x="9508152" y="3037981"/>
            <a:ext cx="4368814" cy="6019297"/>
          </a:xfrm>
          <a:custGeom>
            <a:avLst/>
            <a:gdLst/>
            <a:ahLst/>
            <a:cxnLst/>
            <a:rect l="l" t="t" r="r" b="b"/>
            <a:pathLst>
              <a:path w="4368814" h="6019297">
                <a:moveTo>
                  <a:pt x="0" y="0"/>
                </a:moveTo>
                <a:lnTo>
                  <a:pt x="4368814" y="0"/>
                </a:lnTo>
                <a:lnTo>
                  <a:pt x="4368814" y="6019297"/>
                </a:lnTo>
                <a:lnTo>
                  <a:pt x="0" y="6019297"/>
                </a:lnTo>
                <a:lnTo>
                  <a:pt x="0" y="0"/>
                </a:lnTo>
                <a:close/>
              </a:path>
            </a:pathLst>
          </a:custGeom>
          <a:blipFill>
            <a:blip r:embed="rId3">
              <a:extLst>
                <a:ext uri="{96DAC541-7B7A-43D3-8B79-37D633B846F1}">
                  <asvg:svgBlip xmlns:asvg="http://schemas.microsoft.com/office/drawing/2016/SVG/main" r:embed="rId4"/>
                </a:ext>
              </a:extLst>
            </a:blip>
            <a:stretch>
              <a:fillRect r="-55779" b="-44261"/>
            </a:stretch>
          </a:blipFill>
        </p:spPr>
        <p:txBody>
          <a:bodyPr/>
          <a:lstStyle/>
          <a:p>
            <a:endParaRPr lang="en-US"/>
          </a:p>
        </p:txBody>
      </p:sp>
      <p:sp>
        <p:nvSpPr>
          <p:cNvPr id="5" name="TextBox 5" descr="n185 Fb Thu Huong Pham"/>
          <p:cNvSpPr txBox="1"/>
          <p:nvPr/>
        </p:nvSpPr>
        <p:spPr>
          <a:xfrm>
            <a:off x="3619946" y="918752"/>
            <a:ext cx="10913483" cy="897682"/>
          </a:xfrm>
          <a:prstGeom prst="rect">
            <a:avLst/>
          </a:prstGeom>
        </p:spPr>
        <p:txBody>
          <a:bodyPr lIns="0" tIns="0" rIns="0" bIns="0" rtlCol="0" anchor="t">
            <a:spAutoFit/>
          </a:bodyPr>
          <a:lstStyle/>
          <a:p>
            <a:pPr algn="ctr">
              <a:lnSpc>
                <a:spcPts val="6970"/>
              </a:lnSpc>
            </a:pPr>
            <a:r>
              <a:rPr lang="en-US" sz="7200" dirty="0">
                <a:solidFill>
                  <a:srgbClr val="FF0000"/>
                </a:solidFill>
                <a:latin typeface="Tahoma" panose="020B0604030504040204" pitchFamily="34" charset="0"/>
                <a:ea typeface="Tahoma" panose="020B0604030504040204" pitchFamily="34" charset="0"/>
                <a:cs typeface="Tahoma" panose="020B0604030504040204" pitchFamily="34" charset="0"/>
              </a:rPr>
              <a:t>NỘI DUNG BÀI HỌC</a:t>
            </a:r>
          </a:p>
        </p:txBody>
      </p:sp>
      <p:sp>
        <p:nvSpPr>
          <p:cNvPr id="6" name="Freeform 6" descr="n185 Fb Thu Huong Pham"/>
          <p:cNvSpPr/>
          <p:nvPr/>
        </p:nvSpPr>
        <p:spPr>
          <a:xfrm>
            <a:off x="4892690" y="3078305"/>
            <a:ext cx="4368814" cy="6019297"/>
          </a:xfrm>
          <a:custGeom>
            <a:avLst/>
            <a:gdLst/>
            <a:ahLst/>
            <a:cxnLst/>
            <a:rect l="l" t="t" r="r" b="b"/>
            <a:pathLst>
              <a:path w="4368814" h="6019297">
                <a:moveTo>
                  <a:pt x="0" y="0"/>
                </a:moveTo>
                <a:lnTo>
                  <a:pt x="4368815" y="0"/>
                </a:lnTo>
                <a:lnTo>
                  <a:pt x="4368815" y="6019297"/>
                </a:lnTo>
                <a:lnTo>
                  <a:pt x="0" y="6019297"/>
                </a:lnTo>
                <a:lnTo>
                  <a:pt x="0" y="0"/>
                </a:lnTo>
                <a:close/>
              </a:path>
            </a:pathLst>
          </a:custGeom>
          <a:blipFill>
            <a:blip r:embed="rId3">
              <a:extLst>
                <a:ext uri="{96DAC541-7B7A-43D3-8B79-37D633B846F1}">
                  <asvg:svgBlip xmlns:asvg="http://schemas.microsoft.com/office/drawing/2016/SVG/main" r:embed="rId4"/>
                </a:ext>
              </a:extLst>
            </a:blip>
            <a:stretch>
              <a:fillRect r="-55779" b="-44261"/>
            </a:stretch>
          </a:blipFill>
        </p:spPr>
        <p:txBody>
          <a:bodyPr/>
          <a:lstStyle/>
          <a:p>
            <a:endParaRPr lang="en-US"/>
          </a:p>
        </p:txBody>
      </p:sp>
      <p:sp>
        <p:nvSpPr>
          <p:cNvPr id="8" name="Freeform 8" descr="n185 Fb Thu Huong Pham"/>
          <p:cNvSpPr/>
          <p:nvPr/>
        </p:nvSpPr>
        <p:spPr>
          <a:xfrm>
            <a:off x="222553" y="3040005"/>
            <a:ext cx="4368814" cy="6019297"/>
          </a:xfrm>
          <a:custGeom>
            <a:avLst/>
            <a:gdLst/>
            <a:ahLst/>
            <a:cxnLst/>
            <a:rect l="l" t="t" r="r" b="b"/>
            <a:pathLst>
              <a:path w="4368814" h="6019297">
                <a:moveTo>
                  <a:pt x="0" y="0"/>
                </a:moveTo>
                <a:lnTo>
                  <a:pt x="4368814" y="0"/>
                </a:lnTo>
                <a:lnTo>
                  <a:pt x="4368814" y="6019297"/>
                </a:lnTo>
                <a:lnTo>
                  <a:pt x="0" y="6019297"/>
                </a:lnTo>
                <a:lnTo>
                  <a:pt x="0" y="0"/>
                </a:lnTo>
                <a:close/>
              </a:path>
            </a:pathLst>
          </a:custGeom>
          <a:blipFill>
            <a:blip r:embed="rId3">
              <a:extLst>
                <a:ext uri="{96DAC541-7B7A-43D3-8B79-37D633B846F1}">
                  <asvg:svgBlip xmlns:asvg="http://schemas.microsoft.com/office/drawing/2016/SVG/main" r:embed="rId4"/>
                </a:ext>
              </a:extLst>
            </a:blip>
            <a:stretch>
              <a:fillRect r="-55779" b="-44261"/>
            </a:stretch>
          </a:blipFill>
        </p:spPr>
        <p:txBody>
          <a:bodyPr/>
          <a:lstStyle/>
          <a:p>
            <a:endParaRPr lang="en-US"/>
          </a:p>
        </p:txBody>
      </p:sp>
      <p:sp>
        <p:nvSpPr>
          <p:cNvPr id="9" name="TextBox 9" descr="n185 Fb Thu Huong Pham"/>
          <p:cNvSpPr txBox="1"/>
          <p:nvPr/>
        </p:nvSpPr>
        <p:spPr>
          <a:xfrm>
            <a:off x="540328" y="4667698"/>
            <a:ext cx="3869909" cy="1893275"/>
          </a:xfrm>
          <a:prstGeom prst="rect">
            <a:avLst/>
          </a:prstGeom>
        </p:spPr>
        <p:txBody>
          <a:bodyPr wrap="square" lIns="0" tIns="0" rIns="0" bIns="0" rtlCol="0" anchor="t">
            <a:spAutoFit/>
          </a:bodyPr>
          <a:lstStyle/>
          <a:p>
            <a:pPr algn="ctr">
              <a:lnSpc>
                <a:spcPct val="150000"/>
              </a:lnSpc>
            </a:pPr>
            <a:r>
              <a:rPr lang="en-US" sz="4400" dirty="0">
                <a:solidFill>
                  <a:srgbClr val="000000"/>
                </a:solidFill>
                <a:latin typeface="Tahoma" panose="020B0604030504040204" pitchFamily="34" charset="0"/>
                <a:ea typeface="Tahoma" panose="020B0604030504040204" pitchFamily="34" charset="0"/>
                <a:cs typeface="Tahoma" panose="020B0604030504040204" pitchFamily="34" charset="0"/>
              </a:rPr>
              <a:t>DỤNG CỤ THÍ NGHIỆM</a:t>
            </a:r>
          </a:p>
        </p:txBody>
      </p:sp>
      <p:sp>
        <p:nvSpPr>
          <p:cNvPr id="10" name="TextBox 10" descr="n185 Fb Thu Huong Pham"/>
          <p:cNvSpPr txBox="1"/>
          <p:nvPr/>
        </p:nvSpPr>
        <p:spPr>
          <a:xfrm>
            <a:off x="1273414" y="2251938"/>
            <a:ext cx="1955253" cy="991248"/>
          </a:xfrm>
          <a:prstGeom prst="rect">
            <a:avLst/>
          </a:prstGeom>
        </p:spPr>
        <p:txBody>
          <a:bodyPr lIns="0" tIns="0" rIns="0" bIns="0" rtlCol="0" anchor="t">
            <a:spAutoFit/>
          </a:bodyPr>
          <a:lstStyle/>
          <a:p>
            <a:pPr algn="ctr">
              <a:lnSpc>
                <a:spcPts val="6970"/>
              </a:lnSpc>
            </a:pPr>
            <a:r>
              <a:rPr lang="en-US" sz="8500" dirty="0">
                <a:solidFill>
                  <a:srgbClr val="FFFFFF"/>
                </a:solidFill>
                <a:latin typeface="Gochi Hand"/>
              </a:rPr>
              <a:t>1</a:t>
            </a:r>
          </a:p>
        </p:txBody>
      </p:sp>
      <p:sp>
        <p:nvSpPr>
          <p:cNvPr id="11" name="TextBox 11" descr="n185 Fb Thu Huong Pham"/>
          <p:cNvSpPr txBox="1"/>
          <p:nvPr/>
        </p:nvSpPr>
        <p:spPr>
          <a:xfrm>
            <a:off x="5997529" y="2251938"/>
            <a:ext cx="1955253" cy="991248"/>
          </a:xfrm>
          <a:prstGeom prst="rect">
            <a:avLst/>
          </a:prstGeom>
        </p:spPr>
        <p:txBody>
          <a:bodyPr lIns="0" tIns="0" rIns="0" bIns="0" rtlCol="0" anchor="t">
            <a:spAutoFit/>
          </a:bodyPr>
          <a:lstStyle/>
          <a:p>
            <a:pPr algn="ctr">
              <a:lnSpc>
                <a:spcPts val="6970"/>
              </a:lnSpc>
            </a:pPr>
            <a:r>
              <a:rPr lang="en-US" sz="8500" dirty="0">
                <a:solidFill>
                  <a:srgbClr val="FFFFFF"/>
                </a:solidFill>
                <a:latin typeface="Gochi Hand"/>
              </a:rPr>
              <a:t>2</a:t>
            </a:r>
          </a:p>
        </p:txBody>
      </p:sp>
      <p:sp>
        <p:nvSpPr>
          <p:cNvPr id="12" name="TextBox 12" descr="n185 Fb Thu Huong Pham"/>
          <p:cNvSpPr txBox="1"/>
          <p:nvPr/>
        </p:nvSpPr>
        <p:spPr>
          <a:xfrm>
            <a:off x="10614870" y="2175291"/>
            <a:ext cx="1955253" cy="991248"/>
          </a:xfrm>
          <a:prstGeom prst="rect">
            <a:avLst/>
          </a:prstGeom>
        </p:spPr>
        <p:txBody>
          <a:bodyPr lIns="0" tIns="0" rIns="0" bIns="0" rtlCol="0" anchor="t">
            <a:spAutoFit/>
          </a:bodyPr>
          <a:lstStyle/>
          <a:p>
            <a:pPr algn="ctr">
              <a:lnSpc>
                <a:spcPts val="6970"/>
              </a:lnSpc>
            </a:pPr>
            <a:r>
              <a:rPr lang="en-US" sz="8500" dirty="0">
                <a:solidFill>
                  <a:srgbClr val="FFFFFF"/>
                </a:solidFill>
                <a:latin typeface="Gochi Hand"/>
              </a:rPr>
              <a:t>3</a:t>
            </a:r>
          </a:p>
        </p:txBody>
      </p:sp>
      <p:sp>
        <p:nvSpPr>
          <p:cNvPr id="13" name="Freeform 13" descr="n185 Fb Thu Huong Pham"/>
          <p:cNvSpPr/>
          <p:nvPr/>
        </p:nvSpPr>
        <p:spPr>
          <a:xfrm flipH="1">
            <a:off x="-710404" y="112503"/>
            <a:ext cx="4418750" cy="1735364"/>
          </a:xfrm>
          <a:custGeom>
            <a:avLst/>
            <a:gdLst/>
            <a:ahLst/>
            <a:cxnLst/>
            <a:rect l="l" t="t" r="r" b="b"/>
            <a:pathLst>
              <a:path w="4418750" h="1735364">
                <a:moveTo>
                  <a:pt x="4418750" y="0"/>
                </a:moveTo>
                <a:lnTo>
                  <a:pt x="0" y="0"/>
                </a:lnTo>
                <a:lnTo>
                  <a:pt x="0" y="1735364"/>
                </a:lnTo>
                <a:lnTo>
                  <a:pt x="4418750" y="1735364"/>
                </a:lnTo>
                <a:lnTo>
                  <a:pt x="441875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descr="n185 Fb Thu Huong Pham"/>
          <p:cNvSpPr/>
          <p:nvPr/>
        </p:nvSpPr>
        <p:spPr>
          <a:xfrm>
            <a:off x="12649200" y="-92985"/>
            <a:ext cx="6632619" cy="1121516"/>
          </a:xfrm>
          <a:custGeom>
            <a:avLst/>
            <a:gdLst/>
            <a:ahLst/>
            <a:cxnLst/>
            <a:rect l="l" t="t" r="r" b="b"/>
            <a:pathLst>
              <a:path w="6632619" h="1121516">
                <a:moveTo>
                  <a:pt x="0" y="0"/>
                </a:moveTo>
                <a:lnTo>
                  <a:pt x="6632619" y="0"/>
                </a:lnTo>
                <a:lnTo>
                  <a:pt x="6632619" y="1121516"/>
                </a:lnTo>
                <a:lnTo>
                  <a:pt x="0" y="11215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5" name="Picture 14" descr="n185 Fb Thu Huong Pham"/>
          <p:cNvPicPr>
            <a:picLocks noChangeAspect="1"/>
          </p:cNvPicPr>
          <p:nvPr/>
        </p:nvPicPr>
        <p:blipFill>
          <a:blip r:embed="rId9"/>
          <a:stretch>
            <a:fillRect/>
          </a:stretch>
        </p:blipFill>
        <p:spPr>
          <a:xfrm>
            <a:off x="14034941" y="3037981"/>
            <a:ext cx="4365114" cy="6017274"/>
          </a:xfrm>
          <a:prstGeom prst="rect">
            <a:avLst/>
          </a:prstGeom>
        </p:spPr>
      </p:pic>
      <p:sp>
        <p:nvSpPr>
          <p:cNvPr id="16" name="TextBox 12" descr="n185 Fb Thu Huong Pham"/>
          <p:cNvSpPr txBox="1"/>
          <p:nvPr/>
        </p:nvSpPr>
        <p:spPr>
          <a:xfrm>
            <a:off x="15381812" y="1925565"/>
            <a:ext cx="1955253" cy="991248"/>
          </a:xfrm>
          <a:prstGeom prst="rect">
            <a:avLst/>
          </a:prstGeom>
        </p:spPr>
        <p:txBody>
          <a:bodyPr lIns="0" tIns="0" rIns="0" bIns="0" rtlCol="0" anchor="t">
            <a:spAutoFit/>
          </a:bodyPr>
          <a:lstStyle/>
          <a:p>
            <a:pPr algn="ctr">
              <a:lnSpc>
                <a:spcPts val="6970"/>
              </a:lnSpc>
            </a:pPr>
            <a:r>
              <a:rPr lang="en-US" sz="8500" dirty="0">
                <a:solidFill>
                  <a:srgbClr val="FFFFFF"/>
                </a:solidFill>
                <a:latin typeface="Gochi Hand"/>
              </a:rPr>
              <a:t>4</a:t>
            </a:r>
          </a:p>
        </p:txBody>
      </p:sp>
      <p:sp>
        <p:nvSpPr>
          <p:cNvPr id="17" name="TextBox 9" descr="n185 Fb Thu Huong Pham"/>
          <p:cNvSpPr txBox="1"/>
          <p:nvPr/>
        </p:nvSpPr>
        <p:spPr>
          <a:xfrm>
            <a:off x="5024239" y="4644838"/>
            <a:ext cx="3869909" cy="3046988"/>
          </a:xfrm>
          <a:prstGeom prst="rect">
            <a:avLst/>
          </a:prstGeom>
        </p:spPr>
        <p:txBody>
          <a:bodyPr wrap="square" lIns="0" tIns="0" rIns="0" bIns="0" rtlCol="0" anchor="t">
            <a:spAutoFit/>
          </a:bodyPr>
          <a:lstStyle/>
          <a:p>
            <a:pPr algn="ctr">
              <a:lnSpc>
                <a:spcPct val="150000"/>
              </a:lnSpc>
            </a:pPr>
            <a:r>
              <a:rPr lang="en-US" sz="4400" dirty="0">
                <a:solidFill>
                  <a:srgbClr val="000000"/>
                </a:solidFill>
                <a:latin typeface="Tahoma" panose="020B0604030504040204" pitchFamily="34" charset="0"/>
                <a:ea typeface="Tahoma" panose="020B0604030504040204" pitchFamily="34" charset="0"/>
                <a:cs typeface="Tahoma" panose="020B0604030504040204" pitchFamily="34" charset="0"/>
              </a:rPr>
              <a:t>THIẾT KẾ PHƯƠNG ÁN  THÍ NGHIỆM</a:t>
            </a:r>
          </a:p>
        </p:txBody>
      </p:sp>
      <p:sp>
        <p:nvSpPr>
          <p:cNvPr id="18" name="TextBox 9" descr="n185 Fb Thu Huong Pham"/>
          <p:cNvSpPr txBox="1"/>
          <p:nvPr/>
        </p:nvSpPr>
        <p:spPr>
          <a:xfrm>
            <a:off x="9839166" y="4443144"/>
            <a:ext cx="3869909" cy="2031325"/>
          </a:xfrm>
          <a:prstGeom prst="rect">
            <a:avLst/>
          </a:prstGeom>
        </p:spPr>
        <p:txBody>
          <a:bodyPr wrap="square" lIns="0" tIns="0" rIns="0" bIns="0" rtlCol="0" anchor="t">
            <a:spAutoFit/>
          </a:bodyPr>
          <a:lstStyle/>
          <a:p>
            <a:pPr algn="ctr">
              <a:lnSpc>
                <a:spcPct val="150000"/>
              </a:lnSpc>
            </a:pPr>
            <a:r>
              <a:rPr lang="en-US" sz="4400" dirty="0">
                <a:solidFill>
                  <a:srgbClr val="000000"/>
                </a:solidFill>
                <a:latin typeface="Tahoma" panose="020B0604030504040204" pitchFamily="34" charset="0"/>
                <a:ea typeface="Tahoma" panose="020B0604030504040204" pitchFamily="34" charset="0"/>
                <a:cs typeface="Tahoma" panose="020B0604030504040204" pitchFamily="34" charset="0"/>
              </a:rPr>
              <a:t>TIẾN HÀNH THÍ NGHIỆM</a:t>
            </a:r>
          </a:p>
        </p:txBody>
      </p:sp>
      <p:sp>
        <p:nvSpPr>
          <p:cNvPr id="19" name="TextBox 9" descr="n185 Fb Thu Huong Pham"/>
          <p:cNvSpPr txBox="1"/>
          <p:nvPr/>
        </p:nvSpPr>
        <p:spPr>
          <a:xfrm>
            <a:off x="14118192" y="4443144"/>
            <a:ext cx="3869909" cy="2031325"/>
          </a:xfrm>
          <a:prstGeom prst="rect">
            <a:avLst/>
          </a:prstGeom>
        </p:spPr>
        <p:txBody>
          <a:bodyPr wrap="square" lIns="0" tIns="0" rIns="0" bIns="0" rtlCol="0" anchor="t">
            <a:spAutoFit/>
          </a:bodyPr>
          <a:lstStyle/>
          <a:p>
            <a:pPr algn="ctr">
              <a:lnSpc>
                <a:spcPct val="150000"/>
              </a:lnSpc>
            </a:pPr>
            <a:r>
              <a:rPr lang="en-US" sz="4400" dirty="0">
                <a:solidFill>
                  <a:srgbClr val="000000"/>
                </a:solidFill>
                <a:latin typeface="Tahoma" panose="020B0604030504040204" pitchFamily="34" charset="0"/>
                <a:ea typeface="Tahoma" panose="020B0604030504040204" pitchFamily="34" charset="0"/>
                <a:cs typeface="Tahoma" panose="020B0604030504040204" pitchFamily="34" charset="0"/>
              </a:rPr>
              <a:t>KẾT QUẢ THÍ NGHIỆM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par>
                                <p:cTn id="29" presetID="6" presetClass="entr" presetSubtype="1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ircle(in)">
                                      <p:cBhvr>
                                        <p:cTn id="31" dur="2000"/>
                                        <p:tgtEl>
                                          <p:spTgt spid="15"/>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2000"/>
                                        <p:tgtEl>
                                          <p:spTgt spid="17"/>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circle(in)">
                                      <p:cBhvr>
                                        <p:cTn id="40" dur="2000"/>
                                        <p:tgtEl>
                                          <p:spTgt spid="18"/>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circle(in)">
                                      <p:cBhvr>
                                        <p:cTn id="4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P spid="16" grpId="0"/>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5079"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US"/>
          </a:p>
        </p:txBody>
      </p:sp>
      <p:sp>
        <p:nvSpPr>
          <p:cNvPr id="3" name="Freeform 3" descr="n185 Fb Thu Huong Pham"/>
          <p:cNvSpPr/>
          <p:nvPr/>
        </p:nvSpPr>
        <p:spPr>
          <a:xfrm flipH="1">
            <a:off x="-402116" y="12063"/>
            <a:ext cx="4947445" cy="1942997"/>
          </a:xfrm>
          <a:custGeom>
            <a:avLst/>
            <a:gdLst/>
            <a:ahLst/>
            <a:cxnLst/>
            <a:rect l="l" t="t" r="r" b="b"/>
            <a:pathLst>
              <a:path w="4947445" h="1942997">
                <a:moveTo>
                  <a:pt x="4947445" y="0"/>
                </a:moveTo>
                <a:lnTo>
                  <a:pt x="0" y="0"/>
                </a:lnTo>
                <a:lnTo>
                  <a:pt x="0" y="1942997"/>
                </a:lnTo>
                <a:lnTo>
                  <a:pt x="4947445" y="1942997"/>
                </a:lnTo>
                <a:lnTo>
                  <a:pt x="494744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descr="n185 Fb Thu Huong Pham"/>
          <p:cNvSpPr/>
          <p:nvPr/>
        </p:nvSpPr>
        <p:spPr>
          <a:xfrm rot="-5400000">
            <a:off x="7734729" y="-2115938"/>
            <a:ext cx="4807841" cy="14874474"/>
          </a:xfrm>
          <a:custGeom>
            <a:avLst/>
            <a:gdLst/>
            <a:ahLst/>
            <a:cxnLst/>
            <a:rect l="l" t="t" r="r" b="b"/>
            <a:pathLst>
              <a:path w="6511435" h="12346104">
                <a:moveTo>
                  <a:pt x="0" y="0"/>
                </a:moveTo>
                <a:lnTo>
                  <a:pt x="6511434" y="0"/>
                </a:lnTo>
                <a:lnTo>
                  <a:pt x="6511434" y="12346104"/>
                </a:lnTo>
                <a:lnTo>
                  <a:pt x="0" y="12346104"/>
                </a:lnTo>
                <a:lnTo>
                  <a:pt x="0" y="0"/>
                </a:lnTo>
                <a:close/>
              </a:path>
            </a:pathLst>
          </a:custGeom>
          <a:blipFill>
            <a:blip r:embed="rId5"/>
            <a:stretch>
              <a:fillRect r="-45997"/>
            </a:stretch>
          </a:blipFill>
        </p:spPr>
        <p:txBody>
          <a:bodyPr/>
          <a:lstStyle/>
          <a:p>
            <a:endParaRPr lang="en-US"/>
          </a:p>
        </p:txBody>
      </p:sp>
      <p:sp>
        <p:nvSpPr>
          <p:cNvPr id="5" name="TextBox 5" descr="n185 Fb Thu Huong Pham"/>
          <p:cNvSpPr txBox="1"/>
          <p:nvPr/>
        </p:nvSpPr>
        <p:spPr>
          <a:xfrm>
            <a:off x="3733800" y="3901693"/>
            <a:ext cx="13567501" cy="3046988"/>
          </a:xfrm>
          <a:prstGeom prst="rect">
            <a:avLst/>
          </a:prstGeom>
        </p:spPr>
        <p:txBody>
          <a:bodyPr wrap="square" lIns="0" tIns="0" rIns="0" bIns="0" rtlCol="0" anchor="t">
            <a:spAutoFit/>
          </a:bodyPr>
          <a:lstStyle/>
          <a:p>
            <a:pPr>
              <a:lnSpc>
                <a:spcPct val="150000"/>
              </a:lnSpc>
            </a:pPr>
            <a:r>
              <a:rPr lang="vi-VN" sz="4400" dirty="0">
                <a:solidFill>
                  <a:schemeClr val="accent5">
                    <a:lumMod val="50000"/>
                  </a:schemeClr>
                </a:solidFill>
                <a:latin typeface="Now"/>
              </a:rPr>
              <a:t>Trình bày mục đích thí nghiệm và liệt kê các dụng cụ dùng trong thí nghiệm đo tốc độ truyền âm bằng dụng cụ thực hành.</a:t>
            </a:r>
          </a:p>
        </p:txBody>
      </p:sp>
      <p:sp>
        <p:nvSpPr>
          <p:cNvPr id="6" name="TextBox 6" descr="n185 Fb Thu Huong Pham"/>
          <p:cNvSpPr txBox="1"/>
          <p:nvPr/>
        </p:nvSpPr>
        <p:spPr>
          <a:xfrm>
            <a:off x="5310392" y="2897809"/>
            <a:ext cx="9838576" cy="745910"/>
          </a:xfrm>
          <a:prstGeom prst="rect">
            <a:avLst/>
          </a:prstGeom>
          <a:solidFill>
            <a:schemeClr val="accent4">
              <a:lumMod val="40000"/>
              <a:lumOff val="60000"/>
            </a:schemeClr>
          </a:solidFill>
        </p:spPr>
        <p:txBody>
          <a:bodyPr lIns="0" tIns="0" rIns="0" bIns="0" rtlCol="0" anchor="t">
            <a:spAutoFit/>
          </a:bodyPr>
          <a:lstStyle/>
          <a:p>
            <a:pPr algn="ctr">
              <a:lnSpc>
                <a:spcPts val="5740"/>
              </a:lnSpc>
            </a:pPr>
            <a:r>
              <a:rPr lang="en-US" sz="7000" b="1" dirty="0">
                <a:solidFill>
                  <a:srgbClr val="FF0000"/>
                </a:solidFill>
                <a:latin typeface="Bryndan Write"/>
              </a:rPr>
              <a:t>PHIẾU HỌC TẬP SỐ 1</a:t>
            </a:r>
          </a:p>
        </p:txBody>
      </p:sp>
      <p:sp>
        <p:nvSpPr>
          <p:cNvPr id="7" name="Freeform 7" descr="n185 Fb Thu Huong Pham"/>
          <p:cNvSpPr/>
          <p:nvPr/>
        </p:nvSpPr>
        <p:spPr>
          <a:xfrm>
            <a:off x="15992247" y="1955060"/>
            <a:ext cx="2022903" cy="1794685"/>
          </a:xfrm>
          <a:custGeom>
            <a:avLst/>
            <a:gdLst/>
            <a:ahLst/>
            <a:cxnLst/>
            <a:rect l="l" t="t" r="r" b="b"/>
            <a:pathLst>
              <a:path w="3083294" h="3083294">
                <a:moveTo>
                  <a:pt x="0" y="0"/>
                </a:moveTo>
                <a:lnTo>
                  <a:pt x="3083294" y="0"/>
                </a:lnTo>
                <a:lnTo>
                  <a:pt x="3083294" y="3083294"/>
                </a:lnTo>
                <a:lnTo>
                  <a:pt x="0" y="30832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descr="n185 Fb Thu Huong Pham"/>
          <p:cNvSpPr/>
          <p:nvPr/>
        </p:nvSpPr>
        <p:spPr>
          <a:xfrm>
            <a:off x="2039708" y="6521099"/>
            <a:ext cx="1970003" cy="1625434"/>
          </a:xfrm>
          <a:custGeom>
            <a:avLst/>
            <a:gdLst/>
            <a:ahLst/>
            <a:cxnLst/>
            <a:rect l="l" t="t" r="r" b="b"/>
            <a:pathLst>
              <a:path w="2353261" h="2182115">
                <a:moveTo>
                  <a:pt x="0" y="0"/>
                </a:moveTo>
                <a:lnTo>
                  <a:pt x="2353261" y="0"/>
                </a:lnTo>
                <a:lnTo>
                  <a:pt x="2353261" y="2182115"/>
                </a:lnTo>
                <a:lnTo>
                  <a:pt x="0" y="21821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122036" y="31204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US" dirty="0"/>
          </a:p>
        </p:txBody>
      </p:sp>
      <p:sp>
        <p:nvSpPr>
          <p:cNvPr id="3" name="Freeform 3" descr="n185 Fb Thu Huong Pham"/>
          <p:cNvSpPr/>
          <p:nvPr/>
        </p:nvSpPr>
        <p:spPr>
          <a:xfrm flipH="1">
            <a:off x="-402116" y="12063"/>
            <a:ext cx="4947445" cy="1942997"/>
          </a:xfrm>
          <a:custGeom>
            <a:avLst/>
            <a:gdLst/>
            <a:ahLst/>
            <a:cxnLst/>
            <a:rect l="l" t="t" r="r" b="b"/>
            <a:pathLst>
              <a:path w="4947445" h="1942997">
                <a:moveTo>
                  <a:pt x="4947445" y="0"/>
                </a:moveTo>
                <a:lnTo>
                  <a:pt x="0" y="0"/>
                </a:lnTo>
                <a:lnTo>
                  <a:pt x="0" y="1942997"/>
                </a:lnTo>
                <a:lnTo>
                  <a:pt x="4947445" y="1942997"/>
                </a:lnTo>
                <a:lnTo>
                  <a:pt x="494744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descr="n185 Fb Thu Huong Pham"/>
          <p:cNvSpPr txBox="1"/>
          <p:nvPr/>
        </p:nvSpPr>
        <p:spPr>
          <a:xfrm>
            <a:off x="519199" y="1498009"/>
            <a:ext cx="17768801" cy="10156627"/>
          </a:xfrm>
          <a:prstGeom prst="rect">
            <a:avLst/>
          </a:prstGeom>
        </p:spPr>
        <p:txBody>
          <a:bodyPr wrap="square" lIns="0" tIns="0" rIns="0" bIns="0" rtlCol="0" anchor="t">
            <a:spAutoFit/>
          </a:bodyPr>
          <a:lstStyle/>
          <a:p>
            <a:pPr>
              <a:lnSpc>
                <a:spcPct val="150000"/>
              </a:lnSpc>
            </a:pPr>
            <a:r>
              <a:rPr lang="en-US" sz="4400" b="1" dirty="0">
                <a:solidFill>
                  <a:srgbClr val="FF0000"/>
                </a:solidFill>
                <a:latin typeface="Now"/>
              </a:rPr>
              <a:t>M</a:t>
            </a:r>
            <a:r>
              <a:rPr lang="vi-VN" sz="4400" b="1" dirty="0">
                <a:solidFill>
                  <a:srgbClr val="FF0000"/>
                </a:solidFill>
                <a:latin typeface="Now"/>
              </a:rPr>
              <a:t>ục đích thí nghiệm</a:t>
            </a:r>
            <a:r>
              <a:rPr lang="en-US" sz="4400" b="1" dirty="0">
                <a:solidFill>
                  <a:srgbClr val="FF0000"/>
                </a:solidFill>
                <a:latin typeface="Now"/>
              </a:rPr>
              <a:t>: </a:t>
            </a:r>
            <a:r>
              <a:rPr lang="en-US" sz="4400" dirty="0" err="1">
                <a:solidFill>
                  <a:schemeClr val="bg1"/>
                </a:solidFill>
                <a:latin typeface="Now"/>
              </a:rPr>
              <a:t>đo</a:t>
            </a:r>
            <a:r>
              <a:rPr lang="en-US" sz="4400" dirty="0">
                <a:solidFill>
                  <a:schemeClr val="bg1"/>
                </a:solidFill>
                <a:latin typeface="Now"/>
              </a:rPr>
              <a:t> </a:t>
            </a:r>
            <a:r>
              <a:rPr lang="en-US" sz="4400" dirty="0" err="1">
                <a:solidFill>
                  <a:schemeClr val="bg1"/>
                </a:solidFill>
                <a:latin typeface="Now"/>
              </a:rPr>
              <a:t>tốc</a:t>
            </a:r>
            <a:r>
              <a:rPr lang="en-US" sz="4400" dirty="0">
                <a:solidFill>
                  <a:schemeClr val="bg1"/>
                </a:solidFill>
                <a:latin typeface="Now"/>
              </a:rPr>
              <a:t> </a:t>
            </a:r>
            <a:r>
              <a:rPr lang="en-US" sz="4400" dirty="0" err="1">
                <a:solidFill>
                  <a:schemeClr val="bg1"/>
                </a:solidFill>
                <a:latin typeface="Now"/>
              </a:rPr>
              <a:t>độ</a:t>
            </a:r>
            <a:r>
              <a:rPr lang="en-US" sz="4400" dirty="0">
                <a:solidFill>
                  <a:schemeClr val="bg1"/>
                </a:solidFill>
                <a:latin typeface="Now"/>
              </a:rPr>
              <a:t> </a:t>
            </a:r>
            <a:r>
              <a:rPr lang="en-US" sz="4400" dirty="0" err="1">
                <a:solidFill>
                  <a:schemeClr val="bg1"/>
                </a:solidFill>
                <a:latin typeface="Now"/>
              </a:rPr>
              <a:t>truyền</a:t>
            </a:r>
            <a:r>
              <a:rPr lang="en-US" sz="4400" dirty="0">
                <a:solidFill>
                  <a:schemeClr val="bg1"/>
                </a:solidFill>
                <a:latin typeface="Now"/>
              </a:rPr>
              <a:t> </a:t>
            </a:r>
            <a:r>
              <a:rPr lang="en-US" sz="4400" dirty="0" err="1">
                <a:solidFill>
                  <a:schemeClr val="bg1"/>
                </a:solidFill>
                <a:latin typeface="Now"/>
              </a:rPr>
              <a:t>âm</a:t>
            </a:r>
            <a:r>
              <a:rPr lang="en-US" sz="4400" dirty="0">
                <a:solidFill>
                  <a:schemeClr val="bg1"/>
                </a:solidFill>
                <a:latin typeface="Now"/>
              </a:rPr>
              <a:t> </a:t>
            </a:r>
            <a:r>
              <a:rPr lang="en-US" sz="4400" dirty="0" err="1">
                <a:solidFill>
                  <a:schemeClr val="bg1"/>
                </a:solidFill>
                <a:latin typeface="Now"/>
              </a:rPr>
              <a:t>của</a:t>
            </a:r>
            <a:r>
              <a:rPr lang="en-US" sz="4400" dirty="0">
                <a:solidFill>
                  <a:schemeClr val="bg1"/>
                </a:solidFill>
                <a:latin typeface="Now"/>
              </a:rPr>
              <a:t> </a:t>
            </a:r>
            <a:r>
              <a:rPr lang="en-US" sz="4400" dirty="0" err="1">
                <a:solidFill>
                  <a:schemeClr val="bg1"/>
                </a:solidFill>
                <a:latin typeface="Now"/>
              </a:rPr>
              <a:t>sóng</a:t>
            </a:r>
            <a:r>
              <a:rPr lang="en-US" sz="4400" dirty="0">
                <a:solidFill>
                  <a:schemeClr val="bg1"/>
                </a:solidFill>
                <a:latin typeface="Now"/>
              </a:rPr>
              <a:t> </a:t>
            </a:r>
            <a:r>
              <a:rPr lang="en-US" sz="4400" dirty="0" err="1">
                <a:solidFill>
                  <a:schemeClr val="bg1"/>
                </a:solidFill>
                <a:latin typeface="Now"/>
              </a:rPr>
              <a:t>âm</a:t>
            </a:r>
            <a:r>
              <a:rPr lang="en-US" sz="4400" dirty="0">
                <a:solidFill>
                  <a:schemeClr val="bg1"/>
                </a:solidFill>
                <a:latin typeface="Now"/>
              </a:rPr>
              <a:t> </a:t>
            </a:r>
            <a:r>
              <a:rPr lang="en-US" sz="4400" dirty="0" err="1">
                <a:solidFill>
                  <a:schemeClr val="bg1"/>
                </a:solidFill>
                <a:latin typeface="Now"/>
              </a:rPr>
              <a:t>nhờ</a:t>
            </a:r>
            <a:r>
              <a:rPr lang="en-US" sz="4400" dirty="0">
                <a:solidFill>
                  <a:schemeClr val="bg1"/>
                </a:solidFill>
                <a:latin typeface="Now"/>
              </a:rPr>
              <a:t> </a:t>
            </a:r>
            <a:r>
              <a:rPr lang="en-US" sz="4400" dirty="0" err="1">
                <a:solidFill>
                  <a:schemeClr val="bg1"/>
                </a:solidFill>
                <a:latin typeface="Now"/>
              </a:rPr>
              <a:t>hiện</a:t>
            </a:r>
            <a:r>
              <a:rPr lang="en-US" sz="4400" dirty="0">
                <a:solidFill>
                  <a:schemeClr val="bg1"/>
                </a:solidFill>
                <a:latin typeface="Now"/>
              </a:rPr>
              <a:t> </a:t>
            </a:r>
            <a:r>
              <a:rPr lang="en-US" sz="4400" dirty="0" err="1">
                <a:solidFill>
                  <a:schemeClr val="bg1"/>
                </a:solidFill>
                <a:latin typeface="Now"/>
              </a:rPr>
              <a:t>tượng</a:t>
            </a:r>
            <a:r>
              <a:rPr lang="en-US" sz="4400" dirty="0">
                <a:solidFill>
                  <a:schemeClr val="bg1"/>
                </a:solidFill>
                <a:latin typeface="Now"/>
              </a:rPr>
              <a:t> </a:t>
            </a:r>
            <a:r>
              <a:rPr lang="en-US" sz="4400" dirty="0" err="1">
                <a:solidFill>
                  <a:schemeClr val="bg1"/>
                </a:solidFill>
                <a:latin typeface="Now"/>
              </a:rPr>
              <a:t>sóng</a:t>
            </a:r>
            <a:r>
              <a:rPr lang="en-US" sz="4400" dirty="0">
                <a:solidFill>
                  <a:schemeClr val="bg1"/>
                </a:solidFill>
                <a:latin typeface="Now"/>
              </a:rPr>
              <a:t> </a:t>
            </a:r>
            <a:r>
              <a:rPr lang="en-US" sz="4400" dirty="0" err="1">
                <a:solidFill>
                  <a:schemeClr val="bg1"/>
                </a:solidFill>
                <a:latin typeface="Now"/>
              </a:rPr>
              <a:t>dừng</a:t>
            </a:r>
            <a:r>
              <a:rPr lang="en-US" sz="4400" dirty="0">
                <a:solidFill>
                  <a:schemeClr val="bg1"/>
                </a:solidFill>
                <a:latin typeface="Now"/>
              </a:rPr>
              <a:t>.</a:t>
            </a:r>
          </a:p>
          <a:p>
            <a:pPr>
              <a:lnSpc>
                <a:spcPct val="150000"/>
              </a:lnSpc>
            </a:pPr>
            <a:r>
              <a:rPr lang="en-US" sz="4400" b="1" dirty="0">
                <a:solidFill>
                  <a:srgbClr val="FF0000"/>
                </a:solidFill>
                <a:latin typeface="Now"/>
              </a:rPr>
              <a:t>C</a:t>
            </a:r>
            <a:r>
              <a:rPr lang="vi-VN" sz="4400" b="1" dirty="0">
                <a:solidFill>
                  <a:srgbClr val="FF0000"/>
                </a:solidFill>
                <a:latin typeface="Now"/>
              </a:rPr>
              <a:t>ác dụng cụ dùng trong thí nghiệm</a:t>
            </a:r>
            <a:r>
              <a:rPr lang="en-US" sz="4400" b="1" dirty="0">
                <a:solidFill>
                  <a:srgbClr val="FF0000"/>
                </a:solidFill>
                <a:latin typeface="Now"/>
              </a:rPr>
              <a:t>:</a:t>
            </a:r>
          </a:p>
          <a:p>
            <a:pPr algn="just">
              <a:lnSpc>
                <a:spcPct val="150000"/>
              </a:lnSpc>
              <a:spcAft>
                <a:spcPts val="0"/>
              </a:spcAft>
            </a:pPr>
            <a:r>
              <a:rPr lang="en-US" sz="4400" dirty="0">
                <a:solidFill>
                  <a:schemeClr val="bg1"/>
                </a:solidFill>
                <a:latin typeface="Now"/>
              </a:rPr>
              <a:t> </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Ống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trụ</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làm</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bằng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thủy</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tinh</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hữu</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cơ</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trong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suốt</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có</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đường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kính</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trong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40 mm,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dài</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670 mm,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có</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độ</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chia 0 </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sym typeface="Symbol" panose="05050102010706020507" pitchFamily="18" charset="2"/>
              </a:rPr>
              <a:t></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660 mm (1).</a:t>
            </a:r>
            <a:endParaRPr lang="en-US" sz="4400" dirty="0">
              <a:solidFill>
                <a:schemeClr val="bg1"/>
              </a:solidFill>
              <a:latin typeface="Now" panose="020B0604020202020204" charset="0"/>
              <a:ea typeface="Times New Roman" panose="02020603050405020304" pitchFamily="18" charset="0"/>
            </a:endParaRPr>
          </a:p>
          <a:p>
            <a:pPr algn="just">
              <a:lnSpc>
                <a:spcPct val="150000"/>
              </a:lnSpc>
              <a:spcAft>
                <a:spcPts val="0"/>
              </a:spcAft>
            </a:pP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 Piston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làm</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bằng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thép</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bọc</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nhựa</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có</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vạch</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dấu</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nối</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với</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dây</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kéo</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và</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ròng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rọc</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có</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thể</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di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chuyển</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dễ</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dàng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trong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ống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(2).</a:t>
            </a:r>
            <a:endParaRPr lang="en-US" sz="4400" dirty="0">
              <a:solidFill>
                <a:schemeClr val="bg1"/>
              </a:solidFill>
              <a:latin typeface="Now" panose="020B0604020202020204" charset="0"/>
              <a:ea typeface="Times New Roman" panose="02020603050405020304" pitchFamily="18" charset="0"/>
            </a:endParaRPr>
          </a:p>
          <a:p>
            <a:pPr algn="just">
              <a:lnSpc>
                <a:spcPct val="150000"/>
              </a:lnSpc>
              <a:spcAft>
                <a:spcPts val="0"/>
              </a:spcAft>
            </a:pP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Máy</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phát</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tần</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số</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phát</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ra</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tín</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hiệu</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có</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dạng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sin (3).</a:t>
            </a:r>
            <a:endParaRPr lang="en-US" sz="4400" dirty="0">
              <a:solidFill>
                <a:schemeClr val="bg1"/>
              </a:solidFill>
              <a:latin typeface="Now" panose="020B0604020202020204" charset="0"/>
              <a:ea typeface="Times New Roman" panose="02020603050405020304" pitchFamily="18" charset="0"/>
            </a:endParaRPr>
          </a:p>
          <a:p>
            <a:pPr algn="just">
              <a:lnSpc>
                <a:spcPct val="150000"/>
              </a:lnSpc>
              <a:spcAft>
                <a:spcPts val="0"/>
              </a:spcAft>
            </a:pP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Một</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loa</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nhỏ</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(4).</a:t>
            </a:r>
            <a:r>
              <a:rPr lang="en-US" sz="4400" dirty="0">
                <a:solidFill>
                  <a:schemeClr val="bg1"/>
                </a:solidFill>
                <a:latin typeface="Now" panose="020B0604020202020204" charset="0"/>
                <a:ea typeface="Times New Roman" panose="02020603050405020304" pitchFamily="18" charset="0"/>
              </a:rPr>
              <a:t>       </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Giá</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đỡ</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ống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trụ</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(5).</a:t>
            </a:r>
            <a:endParaRPr lang="en-US" sz="4400" dirty="0">
              <a:solidFill>
                <a:schemeClr val="bg1"/>
              </a:solidFill>
              <a:latin typeface="Now" panose="020B0604020202020204" charset="0"/>
              <a:ea typeface="Times New Roman" panose="02020603050405020304" pitchFamily="18" charset="0"/>
            </a:endParaRPr>
          </a:p>
          <a:p>
            <a:pPr>
              <a:lnSpc>
                <a:spcPct val="150000"/>
              </a:lnSpc>
            </a:pPr>
            <a:endParaRPr lang="vi-VN" sz="4400" dirty="0">
              <a:solidFill>
                <a:schemeClr val="bg1"/>
              </a:solidFill>
              <a:latin typeface="Now"/>
            </a:endParaRPr>
          </a:p>
        </p:txBody>
      </p:sp>
      <p:sp>
        <p:nvSpPr>
          <p:cNvPr id="6" name="TextBox 6" descr="n185 Fb Thu Huong Pham"/>
          <p:cNvSpPr txBox="1"/>
          <p:nvPr/>
        </p:nvSpPr>
        <p:spPr>
          <a:xfrm>
            <a:off x="4589555" y="610606"/>
            <a:ext cx="9838576" cy="745910"/>
          </a:xfrm>
          <a:prstGeom prst="rect">
            <a:avLst/>
          </a:prstGeom>
          <a:solidFill>
            <a:schemeClr val="accent4">
              <a:lumMod val="40000"/>
              <a:lumOff val="60000"/>
            </a:schemeClr>
          </a:solidFill>
        </p:spPr>
        <p:txBody>
          <a:bodyPr lIns="0" tIns="0" rIns="0" bIns="0" rtlCol="0" anchor="t">
            <a:spAutoFit/>
          </a:bodyPr>
          <a:lstStyle/>
          <a:p>
            <a:pPr algn="ctr">
              <a:lnSpc>
                <a:spcPts val="5740"/>
              </a:lnSpc>
            </a:pPr>
            <a:r>
              <a:rPr lang="en-US" sz="7000" b="1" dirty="0">
                <a:solidFill>
                  <a:srgbClr val="FF0000"/>
                </a:solidFill>
                <a:latin typeface="Bryndan Write"/>
              </a:rPr>
              <a:t>PHIẾU HỌC TẬP SỐ 1</a:t>
            </a:r>
          </a:p>
        </p:txBody>
      </p:sp>
      <p:sp>
        <p:nvSpPr>
          <p:cNvPr id="7" name="Freeform 7" descr="n185 Fb Thu Huong Pham"/>
          <p:cNvSpPr/>
          <p:nvPr/>
        </p:nvSpPr>
        <p:spPr>
          <a:xfrm>
            <a:off x="16265097" y="389119"/>
            <a:ext cx="2022903" cy="1794685"/>
          </a:xfrm>
          <a:custGeom>
            <a:avLst/>
            <a:gdLst/>
            <a:ahLst/>
            <a:cxnLst/>
            <a:rect l="l" t="t" r="r" b="b"/>
            <a:pathLst>
              <a:path w="3083294" h="3083294">
                <a:moveTo>
                  <a:pt x="0" y="0"/>
                </a:moveTo>
                <a:lnTo>
                  <a:pt x="3083294" y="0"/>
                </a:lnTo>
                <a:lnTo>
                  <a:pt x="3083294" y="3083294"/>
                </a:lnTo>
                <a:lnTo>
                  <a:pt x="0" y="30832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3" name="Group 12" descr="n185 Fb Thu Huong Pham"/>
          <p:cNvGrpSpPr/>
          <p:nvPr/>
        </p:nvGrpSpPr>
        <p:grpSpPr>
          <a:xfrm rot="21030913">
            <a:off x="12870495" y="8343516"/>
            <a:ext cx="5084783" cy="1258004"/>
            <a:chOff x="11831618" y="8852066"/>
            <a:chExt cx="5084783" cy="1258004"/>
          </a:xfrm>
        </p:grpSpPr>
        <p:sp>
          <p:nvSpPr>
            <p:cNvPr id="8" name="Freeform 8"/>
            <p:cNvSpPr/>
            <p:nvPr/>
          </p:nvSpPr>
          <p:spPr>
            <a:xfrm>
              <a:off x="15418183" y="8852066"/>
              <a:ext cx="1498218" cy="1244434"/>
            </a:xfrm>
            <a:custGeom>
              <a:avLst/>
              <a:gdLst/>
              <a:ahLst/>
              <a:cxnLst/>
              <a:rect l="l" t="t" r="r" b="b"/>
              <a:pathLst>
                <a:path w="2353261" h="2182115">
                  <a:moveTo>
                    <a:pt x="0" y="0"/>
                  </a:moveTo>
                  <a:lnTo>
                    <a:pt x="2353261" y="0"/>
                  </a:lnTo>
                  <a:lnTo>
                    <a:pt x="2353261" y="2182115"/>
                  </a:lnTo>
                  <a:lnTo>
                    <a:pt x="0" y="21821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8"/>
            <p:cNvSpPr/>
            <p:nvPr/>
          </p:nvSpPr>
          <p:spPr>
            <a:xfrm>
              <a:off x="13464795" y="9138546"/>
              <a:ext cx="1447800" cy="805554"/>
            </a:xfrm>
            <a:custGeom>
              <a:avLst/>
              <a:gdLst/>
              <a:ahLst/>
              <a:cxnLst/>
              <a:rect l="l" t="t" r="r" b="b"/>
              <a:pathLst>
                <a:path w="2353261" h="2182115">
                  <a:moveTo>
                    <a:pt x="0" y="0"/>
                  </a:moveTo>
                  <a:lnTo>
                    <a:pt x="2353261" y="0"/>
                  </a:lnTo>
                  <a:lnTo>
                    <a:pt x="2353261" y="2182115"/>
                  </a:lnTo>
                  <a:lnTo>
                    <a:pt x="0" y="21821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8"/>
            <p:cNvSpPr/>
            <p:nvPr/>
          </p:nvSpPr>
          <p:spPr>
            <a:xfrm>
              <a:off x="11831618" y="9239276"/>
              <a:ext cx="934974" cy="870794"/>
            </a:xfrm>
            <a:custGeom>
              <a:avLst/>
              <a:gdLst/>
              <a:ahLst/>
              <a:cxnLst/>
              <a:rect l="l" t="t" r="r" b="b"/>
              <a:pathLst>
                <a:path w="2353261" h="2182115">
                  <a:moveTo>
                    <a:pt x="0" y="0"/>
                  </a:moveTo>
                  <a:lnTo>
                    <a:pt x="2353261" y="0"/>
                  </a:lnTo>
                  <a:lnTo>
                    <a:pt x="2353261" y="2182115"/>
                  </a:lnTo>
                  <a:lnTo>
                    <a:pt x="0" y="21821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Tree>
    <p:extLst>
      <p:ext uri="{BB962C8B-B14F-4D97-AF65-F5344CB8AC3E}">
        <p14:creationId xmlns:p14="http://schemas.microsoft.com/office/powerpoint/2010/main" val="108039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5080" y="-776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p:spPr>
        <p:txBody>
          <a:bodyPr/>
          <a:lstStyle/>
          <a:p>
            <a:endParaRPr lang="en-US"/>
          </a:p>
        </p:txBody>
      </p:sp>
      <p:sp>
        <p:nvSpPr>
          <p:cNvPr id="5" name="TextBox 5" descr="n185 Fb Thu Huong Pham"/>
          <p:cNvSpPr txBox="1"/>
          <p:nvPr/>
        </p:nvSpPr>
        <p:spPr>
          <a:xfrm>
            <a:off x="6013368" y="1327589"/>
            <a:ext cx="9640627" cy="846386"/>
          </a:xfrm>
          <a:prstGeom prst="rect">
            <a:avLst/>
          </a:prstGeom>
        </p:spPr>
        <p:txBody>
          <a:bodyPr lIns="0" tIns="0" rIns="0" bIns="0" rtlCol="0" anchor="t">
            <a:spAutoFit/>
          </a:bodyPr>
          <a:lstStyle/>
          <a:p>
            <a:pPr>
              <a:lnSpc>
                <a:spcPts val="6600"/>
              </a:lnSpc>
            </a:pPr>
            <a:r>
              <a:rPr lang="en-US" sz="4800" b="1" dirty="0">
                <a:solidFill>
                  <a:srgbClr val="00B0F0"/>
                </a:solidFill>
                <a:latin typeface="Tahoma" panose="020B0604030504040204" pitchFamily="34" charset="0"/>
                <a:ea typeface="Tahoma" panose="020B0604030504040204" pitchFamily="34" charset="0"/>
                <a:cs typeface="Tahoma" panose="020B0604030504040204" pitchFamily="34" charset="0"/>
              </a:rPr>
              <a:t>1. DỤNG CỤ THÍ NGHIỆM</a:t>
            </a:r>
          </a:p>
        </p:txBody>
      </p:sp>
      <p:sp>
        <p:nvSpPr>
          <p:cNvPr id="7" name="Freeform 7" descr="n185 Fb Thu Huong Pham"/>
          <p:cNvSpPr/>
          <p:nvPr/>
        </p:nvSpPr>
        <p:spPr>
          <a:xfrm flipH="1">
            <a:off x="4605806" y="46602"/>
            <a:ext cx="3471394" cy="1258127"/>
          </a:xfrm>
          <a:custGeom>
            <a:avLst/>
            <a:gdLst/>
            <a:ahLst/>
            <a:cxnLst/>
            <a:rect l="l" t="t" r="r" b="b"/>
            <a:pathLst>
              <a:path w="4947445" h="1942997">
                <a:moveTo>
                  <a:pt x="4947445" y="0"/>
                </a:moveTo>
                <a:lnTo>
                  <a:pt x="0" y="0"/>
                </a:lnTo>
                <a:lnTo>
                  <a:pt x="0" y="1942997"/>
                </a:lnTo>
                <a:lnTo>
                  <a:pt x="4947445" y="1942997"/>
                </a:lnTo>
                <a:lnTo>
                  <a:pt x="494744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descr="n185 Fb Thu Huong Pham"/>
          <p:cNvSpPr/>
          <p:nvPr/>
        </p:nvSpPr>
        <p:spPr>
          <a:xfrm>
            <a:off x="15717653" y="8108592"/>
            <a:ext cx="3083294" cy="3083294"/>
          </a:xfrm>
          <a:custGeom>
            <a:avLst/>
            <a:gdLst/>
            <a:ahLst/>
            <a:cxnLst/>
            <a:rect l="l" t="t" r="r" b="b"/>
            <a:pathLst>
              <a:path w="3083294" h="3083294">
                <a:moveTo>
                  <a:pt x="0" y="0"/>
                </a:moveTo>
                <a:lnTo>
                  <a:pt x="3083294" y="0"/>
                </a:lnTo>
                <a:lnTo>
                  <a:pt x="3083294" y="3083294"/>
                </a:lnTo>
                <a:lnTo>
                  <a:pt x="0" y="30832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3" name="Group 12" descr="n185 Fb Thu Huong Pham"/>
          <p:cNvGrpSpPr/>
          <p:nvPr/>
        </p:nvGrpSpPr>
        <p:grpSpPr>
          <a:xfrm>
            <a:off x="-6834" y="-89962"/>
            <a:ext cx="5815069" cy="9789456"/>
            <a:chOff x="0" y="46602"/>
            <a:chExt cx="5815069" cy="9789456"/>
          </a:xfrm>
        </p:grpSpPr>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rightnessContrast bright="26000"/>
                      </a14:imgEffect>
                    </a14:imgLayer>
                  </a14:imgProps>
                </a:ext>
              </a:extLst>
            </a:blip>
            <a:stretch>
              <a:fillRect/>
            </a:stretch>
          </p:blipFill>
          <p:spPr>
            <a:xfrm>
              <a:off x="0" y="46602"/>
              <a:ext cx="5159242" cy="8525897"/>
            </a:xfrm>
            <a:prstGeom prst="rect">
              <a:avLst/>
            </a:prstGeom>
          </p:spPr>
        </p:pic>
        <p:sp>
          <p:nvSpPr>
            <p:cNvPr id="12" name="TextBox 11"/>
            <p:cNvSpPr txBox="1"/>
            <p:nvPr/>
          </p:nvSpPr>
          <p:spPr>
            <a:xfrm>
              <a:off x="65021" y="8758840"/>
              <a:ext cx="5750048" cy="1077218"/>
            </a:xfrm>
            <a:prstGeom prst="rect">
              <a:avLst/>
            </a:prstGeom>
            <a:noFill/>
          </p:spPr>
          <p:txBody>
            <a:bodyPr wrap="square" rtlCol="0">
              <a:sp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HÌNH 15.1.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Bộ</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thí</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nghiệm</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đo</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tốc</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độ</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truyền</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âm</a:t>
              </a: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14" name="TextBox 13" descr="n185 Fb Thu Huong Pham"/>
          <p:cNvSpPr txBox="1"/>
          <p:nvPr/>
        </p:nvSpPr>
        <p:spPr>
          <a:xfrm>
            <a:off x="5486400" y="2237526"/>
            <a:ext cx="12572999" cy="6186309"/>
          </a:xfrm>
          <a:prstGeom prst="rect">
            <a:avLst/>
          </a:prstGeom>
          <a:noFill/>
        </p:spPr>
        <p:txBody>
          <a:bodyPr wrap="square" rtlCol="0">
            <a:spAutoFit/>
          </a:bodyPr>
          <a:lstStyle/>
          <a:p>
            <a:r>
              <a:rPr lang="vi-VN" sz="4400" dirty="0">
                <a:solidFill>
                  <a:schemeClr val="bg1"/>
                </a:solidFill>
                <a:latin typeface="Tahoma" panose="020B0604030504040204" pitchFamily="34" charset="0"/>
                <a:ea typeface="NSimSun" panose="02010609030101010101" pitchFamily="49" charset="-122"/>
                <a:cs typeface="Tahoma" panose="020B0604030504040204" pitchFamily="34" charset="0"/>
              </a:rPr>
              <a:t>- Ống trụ làm bằng thủy tinh hữu cơ trong suốt, có đường kính trong 40 mm, dài 670 mm, có độ chia 0 </a:t>
            </a:r>
            <a:r>
              <a:rPr lang="vi-VN" sz="4400" dirty="0">
                <a:solidFill>
                  <a:schemeClr val="bg1"/>
                </a:solidFill>
                <a:latin typeface="Tahoma" panose="020B0604030504040204" pitchFamily="34" charset="0"/>
                <a:ea typeface="NSimSun" panose="02010609030101010101" pitchFamily="49" charset="-122"/>
                <a:cs typeface="Tahoma" panose="020B0604030504040204" pitchFamily="34" charset="0"/>
                <a:sym typeface="Symbol" panose="05050102010706020507" pitchFamily="18" charset="2"/>
              </a:rPr>
              <a:t></a:t>
            </a:r>
            <a:r>
              <a:rPr lang="en-US" sz="4400" dirty="0">
                <a:solidFill>
                  <a:schemeClr val="bg1"/>
                </a:solidFill>
                <a:latin typeface="Now" panose="020B0604020202020204" charset="0"/>
                <a:ea typeface="NSimSun" panose="02010609030101010101" pitchFamily="49" charset="-122"/>
                <a:cs typeface="Tahoma" panose="020B0604030504040204" pitchFamily="34" charset="0"/>
                <a:sym typeface="Symbol" panose="05050102010706020507" pitchFamily="18" charset="2"/>
              </a:rPr>
              <a:t> </a:t>
            </a:r>
            <a:r>
              <a:rPr lang="vi-VN" sz="4400" dirty="0">
                <a:solidFill>
                  <a:schemeClr val="bg1"/>
                </a:solidFill>
                <a:latin typeface="Tahoma" panose="020B0604030504040204" pitchFamily="34" charset="0"/>
                <a:ea typeface="NSimSun" panose="02010609030101010101" pitchFamily="49" charset="-122"/>
                <a:cs typeface="Tahoma" panose="020B0604030504040204" pitchFamily="34" charset="0"/>
              </a:rPr>
              <a:t>660 mm (1).</a:t>
            </a:r>
          </a:p>
          <a:p>
            <a:r>
              <a:rPr lang="vi-VN" sz="4400" dirty="0">
                <a:solidFill>
                  <a:schemeClr val="bg1"/>
                </a:solidFill>
                <a:latin typeface="Tahoma" panose="020B0604030504040204" pitchFamily="34" charset="0"/>
                <a:ea typeface="NSimSun" panose="02010609030101010101" pitchFamily="49" charset="-122"/>
                <a:cs typeface="Tahoma" panose="020B0604030504040204" pitchFamily="34" charset="0"/>
              </a:rPr>
              <a:t>- Piston làm bằng thép bọc nhựa, có vạch dấu, nối với dây kéo và ròng rọc, có thể di chuyển dễ dàng trong ống (2).</a:t>
            </a:r>
          </a:p>
          <a:p>
            <a:r>
              <a:rPr lang="vi-VN" sz="4400" dirty="0">
                <a:solidFill>
                  <a:schemeClr val="bg1"/>
                </a:solidFill>
                <a:latin typeface="Tahoma" panose="020B0604030504040204" pitchFamily="34" charset="0"/>
                <a:ea typeface="NSimSun" panose="02010609030101010101" pitchFamily="49" charset="-122"/>
                <a:cs typeface="Tahoma" panose="020B0604030504040204" pitchFamily="34" charset="0"/>
              </a:rPr>
              <a:t>- Máy phát tần số phát ra tín hiệu có dạng sin (3).</a:t>
            </a:r>
          </a:p>
          <a:p>
            <a:r>
              <a:rPr lang="vi-VN" sz="4400" dirty="0">
                <a:solidFill>
                  <a:schemeClr val="bg1"/>
                </a:solidFill>
                <a:latin typeface="Tahoma" panose="020B0604030504040204" pitchFamily="34" charset="0"/>
                <a:ea typeface="NSimSun" panose="02010609030101010101" pitchFamily="49" charset="-122"/>
                <a:cs typeface="Tahoma" panose="020B0604030504040204" pitchFamily="34" charset="0"/>
              </a:rPr>
              <a:t>- Một loa nhỏ (4).</a:t>
            </a:r>
          </a:p>
          <a:p>
            <a:r>
              <a:rPr lang="vi-VN" sz="4400" dirty="0">
                <a:solidFill>
                  <a:schemeClr val="bg1"/>
                </a:solidFill>
                <a:latin typeface="Tahoma" panose="020B0604030504040204" pitchFamily="34" charset="0"/>
                <a:ea typeface="NSimSun" panose="02010609030101010101" pitchFamily="49" charset="-122"/>
                <a:cs typeface="Tahoma" panose="020B0604030504040204" pitchFamily="34" charset="0"/>
              </a:rPr>
              <a:t>- Giá đỡ ống trụ (5).</a:t>
            </a:r>
          </a:p>
        </p:txBody>
      </p:sp>
      <p:pic>
        <p:nvPicPr>
          <p:cNvPr id="3" name="Picture 2" descr="n185 Fb Thu Huong Pham"/>
          <p:cNvPicPr>
            <a:picLocks noChangeAspect="1"/>
          </p:cNvPicPr>
          <p:nvPr/>
        </p:nvPicPr>
        <p:blipFill>
          <a:blip r:embed="rId10"/>
          <a:stretch>
            <a:fillRect/>
          </a:stretch>
        </p:blipFill>
        <p:spPr>
          <a:xfrm>
            <a:off x="16527864" y="471569"/>
            <a:ext cx="891346" cy="11499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0" y="15512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US"/>
          </a:p>
        </p:txBody>
      </p:sp>
      <p:sp>
        <p:nvSpPr>
          <p:cNvPr id="3" name="Freeform 3" descr="n185 Fb Thu Huong Pham"/>
          <p:cNvSpPr/>
          <p:nvPr/>
        </p:nvSpPr>
        <p:spPr>
          <a:xfrm flipH="1">
            <a:off x="77387" y="118740"/>
            <a:ext cx="4947445" cy="1942997"/>
          </a:xfrm>
          <a:custGeom>
            <a:avLst/>
            <a:gdLst/>
            <a:ahLst/>
            <a:cxnLst/>
            <a:rect l="l" t="t" r="r" b="b"/>
            <a:pathLst>
              <a:path w="4947445" h="1942997">
                <a:moveTo>
                  <a:pt x="4947445" y="0"/>
                </a:moveTo>
                <a:lnTo>
                  <a:pt x="0" y="0"/>
                </a:lnTo>
                <a:lnTo>
                  <a:pt x="0" y="1942997"/>
                </a:lnTo>
                <a:lnTo>
                  <a:pt x="4947445" y="1942997"/>
                </a:lnTo>
                <a:lnTo>
                  <a:pt x="494744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9" name="Group 8" descr="n185 Fb Thu Huong Pham"/>
          <p:cNvGrpSpPr/>
          <p:nvPr/>
        </p:nvGrpSpPr>
        <p:grpSpPr>
          <a:xfrm>
            <a:off x="2328816" y="3886703"/>
            <a:ext cx="14574086" cy="3552918"/>
            <a:chOff x="1249100" y="1750270"/>
            <a:chExt cx="11666747" cy="3552918"/>
          </a:xfrm>
        </p:grpSpPr>
        <p:sp>
          <p:nvSpPr>
            <p:cNvPr id="4" name="Freeform 4"/>
            <p:cNvSpPr/>
            <p:nvPr/>
          </p:nvSpPr>
          <p:spPr>
            <a:xfrm rot="16200000">
              <a:off x="5258243" y="-2258873"/>
              <a:ext cx="3552918" cy="11571203"/>
            </a:xfrm>
            <a:custGeom>
              <a:avLst/>
              <a:gdLst/>
              <a:ahLst/>
              <a:cxnLst/>
              <a:rect l="l" t="t" r="r" b="b"/>
              <a:pathLst>
                <a:path w="6511435" h="12346104">
                  <a:moveTo>
                    <a:pt x="0" y="0"/>
                  </a:moveTo>
                  <a:lnTo>
                    <a:pt x="6511434" y="0"/>
                  </a:lnTo>
                  <a:lnTo>
                    <a:pt x="6511434" y="12346104"/>
                  </a:lnTo>
                  <a:lnTo>
                    <a:pt x="0" y="12346104"/>
                  </a:lnTo>
                  <a:lnTo>
                    <a:pt x="0" y="0"/>
                  </a:lnTo>
                  <a:close/>
                </a:path>
              </a:pathLst>
            </a:custGeom>
            <a:blipFill>
              <a:blip r:embed="rId5"/>
              <a:stretch>
                <a:fillRect r="-45997"/>
              </a:stretch>
            </a:blipFill>
          </p:spPr>
          <p:txBody>
            <a:bodyPr/>
            <a:lstStyle/>
            <a:p>
              <a:endParaRPr lang="en-US"/>
            </a:p>
          </p:txBody>
        </p:sp>
        <p:sp>
          <p:nvSpPr>
            <p:cNvPr id="5" name="TextBox 5"/>
            <p:cNvSpPr txBox="1"/>
            <p:nvPr/>
          </p:nvSpPr>
          <p:spPr>
            <a:xfrm>
              <a:off x="1692013" y="2965803"/>
              <a:ext cx="11223834" cy="2031325"/>
            </a:xfrm>
            <a:prstGeom prst="rect">
              <a:avLst/>
            </a:prstGeom>
          </p:spPr>
          <p:txBody>
            <a:bodyPr wrap="square" lIns="0" tIns="0" rIns="0" bIns="0" rtlCol="0" anchor="t">
              <a:spAutoFit/>
            </a:bodyPr>
            <a:lstStyle/>
            <a:p>
              <a:pPr>
                <a:lnSpc>
                  <a:spcPct val="150000"/>
                </a:lnSpc>
              </a:pPr>
              <a:r>
                <a:rPr lang="vi-VN" sz="4400" dirty="0">
                  <a:solidFill>
                    <a:schemeClr val="accent5">
                      <a:lumMod val="50000"/>
                    </a:schemeClr>
                  </a:solidFill>
                  <a:latin typeface="Now"/>
                </a:rPr>
                <a:t>Dựa vào bộ dụng cụ thí nghiệm hãy thiết kế phương án đo tốc độ truyền âm.</a:t>
              </a:r>
            </a:p>
          </p:txBody>
        </p:sp>
      </p:grpSp>
      <p:sp>
        <p:nvSpPr>
          <p:cNvPr id="6" name="TextBox 6" descr="n185 Fb Thu Huong Pham"/>
          <p:cNvSpPr txBox="1"/>
          <p:nvPr/>
        </p:nvSpPr>
        <p:spPr>
          <a:xfrm>
            <a:off x="4906606" y="4050267"/>
            <a:ext cx="9838576" cy="745910"/>
          </a:xfrm>
          <a:prstGeom prst="rect">
            <a:avLst/>
          </a:prstGeom>
          <a:solidFill>
            <a:schemeClr val="accent4">
              <a:lumMod val="40000"/>
              <a:lumOff val="60000"/>
            </a:schemeClr>
          </a:solidFill>
        </p:spPr>
        <p:txBody>
          <a:bodyPr lIns="0" tIns="0" rIns="0" bIns="0" rtlCol="0" anchor="t">
            <a:spAutoFit/>
          </a:bodyPr>
          <a:lstStyle/>
          <a:p>
            <a:pPr algn="ctr">
              <a:lnSpc>
                <a:spcPts val="5740"/>
              </a:lnSpc>
            </a:pPr>
            <a:r>
              <a:rPr lang="en-US" sz="7000" b="1" dirty="0">
                <a:solidFill>
                  <a:srgbClr val="FF0000"/>
                </a:solidFill>
                <a:latin typeface="Bryndan Write"/>
              </a:rPr>
              <a:t>PHIẾU HỌC TẬP SỐ 1</a:t>
            </a:r>
          </a:p>
        </p:txBody>
      </p:sp>
      <p:sp>
        <p:nvSpPr>
          <p:cNvPr id="7" name="Freeform 7" descr="n185 Fb Thu Huong Pham"/>
          <p:cNvSpPr/>
          <p:nvPr/>
        </p:nvSpPr>
        <p:spPr>
          <a:xfrm rot="7100230">
            <a:off x="15087405" y="2532023"/>
            <a:ext cx="2349396" cy="2145831"/>
          </a:xfrm>
          <a:custGeom>
            <a:avLst/>
            <a:gdLst/>
            <a:ahLst/>
            <a:cxnLst/>
            <a:rect l="l" t="t" r="r" b="b"/>
            <a:pathLst>
              <a:path w="3083294" h="3083294">
                <a:moveTo>
                  <a:pt x="0" y="0"/>
                </a:moveTo>
                <a:lnTo>
                  <a:pt x="3083294" y="0"/>
                </a:lnTo>
                <a:lnTo>
                  <a:pt x="3083294" y="3083294"/>
                </a:lnTo>
                <a:lnTo>
                  <a:pt x="0" y="30832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descr="n185 Fb Thu Huong Pham"/>
          <p:cNvSpPr/>
          <p:nvPr/>
        </p:nvSpPr>
        <p:spPr>
          <a:xfrm>
            <a:off x="1801583" y="6667664"/>
            <a:ext cx="1970003" cy="1625434"/>
          </a:xfrm>
          <a:custGeom>
            <a:avLst/>
            <a:gdLst/>
            <a:ahLst/>
            <a:cxnLst/>
            <a:rect l="l" t="t" r="r" b="b"/>
            <a:pathLst>
              <a:path w="2353261" h="2182115">
                <a:moveTo>
                  <a:pt x="0" y="0"/>
                </a:moveTo>
                <a:lnTo>
                  <a:pt x="2353261" y="0"/>
                </a:lnTo>
                <a:lnTo>
                  <a:pt x="2353261" y="2182115"/>
                </a:lnTo>
                <a:lnTo>
                  <a:pt x="0" y="21821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2634968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561</TotalTime>
  <Words>1498</Words>
  <Application>Microsoft Office PowerPoint</Application>
  <PresentationFormat>Custom</PresentationFormat>
  <Paragraphs>101</Paragraphs>
  <Slides>24</Slides>
  <Notes>7</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4" baseType="lpstr">
      <vt:lpstr>Bryndan Write Bold</vt:lpstr>
      <vt:lpstr>等线</vt:lpstr>
      <vt:lpstr>Now</vt:lpstr>
      <vt:lpstr>Calibri</vt:lpstr>
      <vt:lpstr>Gochi Hand</vt:lpstr>
      <vt:lpstr>Tahoma</vt:lpstr>
      <vt:lpstr>Bryndan Write</vt:lpstr>
      <vt:lpstr>Arial</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Administrator</cp:lastModifiedBy>
  <cp:revision>259</cp:revision>
  <dcterms:created xsi:type="dcterms:W3CDTF">2006-08-16T00:00:00Z</dcterms:created>
  <dcterms:modified xsi:type="dcterms:W3CDTF">2024-03-14T06:01:10Z</dcterms:modified>
  <dc:identifier>DAFsV26PTkQ</dc:identifier>
</cp:coreProperties>
</file>