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  <p:sldMasterId id="2147483737" r:id="rId5"/>
    <p:sldMasterId id="2147483750" r:id="rId6"/>
    <p:sldMasterId id="2147483763" r:id="rId7"/>
  </p:sldMasterIdLst>
  <p:sldIdLst>
    <p:sldId id="259" r:id="rId8"/>
    <p:sldId id="260" r:id="rId9"/>
    <p:sldId id="261" r:id="rId10"/>
    <p:sldId id="265" r:id="rId11"/>
    <p:sldId id="267" r:id="rId12"/>
    <p:sldId id="268" r:id="rId13"/>
    <p:sldId id="291" r:id="rId14"/>
    <p:sldId id="281" r:id="rId15"/>
    <p:sldId id="271" r:id="rId16"/>
    <p:sldId id="293" r:id="rId17"/>
    <p:sldId id="294" r:id="rId18"/>
    <p:sldId id="297" r:id="rId19"/>
    <p:sldId id="269" r:id="rId20"/>
    <p:sldId id="292" r:id="rId21"/>
    <p:sldId id="295" r:id="rId22"/>
    <p:sldId id="296" r:id="rId23"/>
    <p:sldId id="298" r:id="rId24"/>
    <p:sldId id="264" r:id="rId25"/>
    <p:sldId id="272" r:id="rId26"/>
    <p:sldId id="273" r:id="rId27"/>
    <p:sldId id="276" r:id="rId28"/>
    <p:sldId id="277" r:id="rId29"/>
    <p:sldId id="280" r:id="rId30"/>
    <p:sldId id="279" r:id="rId31"/>
    <p:sldId id="278" r:id="rId32"/>
    <p:sldId id="275" r:id="rId33"/>
    <p:sldId id="274" r:id="rId34"/>
    <p:sldId id="284" r:id="rId35"/>
    <p:sldId id="285" r:id="rId36"/>
    <p:sldId id="286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9B9E-5D99-4E03-A624-EDD90B5ED8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62647-2516-48A0-95E6-74C5C7B05C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3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2E536-5497-411B-A459-24A714B5F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77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B9D56-EE10-43F9-B48D-A250B5DEEF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7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9B9E-5D99-4E03-A624-EDD90B5ED8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3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698A-B40F-492C-BAC8-863D663FB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3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B0A3D-900D-4A74-BFE3-6299330441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81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25B7-70AA-4564-8BBE-9DEE2F1B1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8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F072-03FA-4E09-B275-3815D8084F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5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EB90-6B73-4602-AED7-027B4BCC68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22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1FAD-AE0E-490E-A95B-6E2EE6B8E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2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698A-B40F-492C-BAC8-863D663FB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06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20FAD-A9B5-48CD-964C-8C8B83A3A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72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21B0-0854-486B-BE62-039C534DC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34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62647-2516-48A0-95E6-74C5C7B05C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5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2E536-5497-411B-A459-24A714B5F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23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B9D56-EE10-43F9-B48D-A250B5DEEF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25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9B9E-5D99-4E03-A624-EDD90B5ED8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20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698A-B40F-492C-BAC8-863D663FB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19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B0A3D-900D-4A74-BFE3-6299330441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14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25B7-70AA-4564-8BBE-9DEE2F1B1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41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F072-03FA-4E09-B275-3815D8084F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4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B0A3D-900D-4A74-BFE3-6299330441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57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EB90-6B73-4602-AED7-027B4BCC68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44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1FAD-AE0E-490E-A95B-6E2EE6B8E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30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20FAD-A9B5-48CD-964C-8C8B83A3A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33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21B0-0854-486B-BE62-039C534DC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44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62647-2516-48A0-95E6-74C5C7B05C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55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2E536-5497-411B-A459-24A714B5F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80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B9D56-EE10-43F9-B48D-A250B5DEEF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84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9B9E-5D99-4E03-A624-EDD90B5ED8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33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698A-B40F-492C-BAC8-863D663FB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7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B0A3D-900D-4A74-BFE3-6299330441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8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25B7-70AA-4564-8BBE-9DEE2F1B1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31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25B7-70AA-4564-8BBE-9DEE2F1B1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07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F072-03FA-4E09-B275-3815D8084F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30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EB90-6B73-4602-AED7-027B4BCC68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15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1FAD-AE0E-490E-A95B-6E2EE6B8E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05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20FAD-A9B5-48CD-964C-8C8B83A3A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03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21B0-0854-486B-BE62-039C534DC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604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62647-2516-48A0-95E6-74C5C7B05C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83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2E536-5497-411B-A459-24A714B5F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46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B9D56-EE10-43F9-B48D-A250B5DEEF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14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9B9E-5D99-4E03-A624-EDD90B5ED8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7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F072-03FA-4E09-B275-3815D8084F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237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698A-B40F-492C-BAC8-863D663FB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199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B0A3D-900D-4A74-BFE3-6299330441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23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25B7-70AA-4564-8BBE-9DEE2F1B1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73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F072-03FA-4E09-B275-3815D8084F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839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EB90-6B73-4602-AED7-027B4BCC68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710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1FAD-AE0E-490E-A95B-6E2EE6B8E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3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20FAD-A9B5-48CD-964C-8C8B83A3A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141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21B0-0854-486B-BE62-039C534DC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185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62647-2516-48A0-95E6-74C5C7B05C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388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2E536-5497-411B-A459-24A714B5F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0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EB90-6B73-4602-AED7-027B4BCC68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381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B9D56-EE10-43F9-B48D-A250B5DEEF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55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9B9E-5D99-4E03-A624-EDD90B5ED8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157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698A-B40F-492C-BAC8-863D663FB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25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B0A3D-900D-4A74-BFE3-6299330441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663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25B7-70AA-4564-8BBE-9DEE2F1B1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069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F072-03FA-4E09-B275-3815D8084F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62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EB90-6B73-4602-AED7-027B4BCC68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428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1FAD-AE0E-490E-A95B-6E2EE6B8E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062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20FAD-A9B5-48CD-964C-8C8B83A3A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099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21B0-0854-486B-BE62-039C534DC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6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1FAD-AE0E-490E-A95B-6E2EE6B8E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59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62647-2516-48A0-95E6-74C5C7B05C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6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2E536-5497-411B-A459-24A714B5F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797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B9D56-EE10-43F9-B48D-A250B5DEEF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494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9B9E-5D99-4E03-A624-EDD90B5ED8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973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698A-B40F-492C-BAC8-863D663FB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047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B0A3D-900D-4A74-BFE3-6299330441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584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25B7-70AA-4564-8BBE-9DEE2F1B1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747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F072-03FA-4E09-B275-3815D8084F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827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EB90-6B73-4602-AED7-027B4BCC68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491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1FAD-AE0E-490E-A95B-6E2EE6B8E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2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20FAD-A9B5-48CD-964C-8C8B83A3A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100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20FAD-A9B5-48CD-964C-8C8B83A3A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415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21B0-0854-486B-BE62-039C534DC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869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62647-2516-48A0-95E6-74C5C7B05C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828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2E536-5497-411B-A459-24A714B5F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419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B9D56-EE10-43F9-B48D-A250B5DEEF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0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21B0-0854-486B-BE62-039C534DC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2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13901-C61D-4264-98F3-A6DFA1D4E7F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4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13901-C61D-4264-98F3-A6DFA1D4E7F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7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13901-C61D-4264-98F3-A6DFA1D4E7F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4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13901-C61D-4264-98F3-A6DFA1D4E7F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8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13901-C61D-4264-98F3-A6DFA1D4E7F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1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13901-C61D-4264-98F3-A6DFA1D4E7F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4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13901-C61D-4264-98F3-A6DFA1D4E7F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5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5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slide" Target="slide19.xml"/><Relationship Id="rId4" Type="http://schemas.openxmlformats.org/officeDocument/2006/relationships/image" Target="../media/image30.emf"/><Relationship Id="rId9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slide" Target="slide6.xml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9.wmf"/><Relationship Id="rId9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2.ttvnol.com/uploaded2/dandi/dao%20dong%20dieu%20hoa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openxmlformats.org/officeDocument/2006/relationships/image" Target="http://www2.ttvnol.com/uploaded2/dandi/dao%20dong%20dieu%20hoa.gi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emf"/><Relationship Id="rId18" Type="http://schemas.openxmlformats.org/officeDocument/2006/relationships/oleObject" Target="../embeddings/oleObject7.bin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12.w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0.emf"/><Relationship Id="rId2" Type="http://schemas.openxmlformats.org/officeDocument/2006/relationships/tags" Target="../tags/tag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emf"/><Relationship Id="rId5" Type="http://schemas.openxmlformats.org/officeDocument/2006/relationships/image" Target="http://www2.ttvnol.com/uploaded2/dandi/dao%20dong%20dieu%20hoa.gif" TargetMode="External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1.emf"/><Relationship Id="rId4" Type="http://schemas.openxmlformats.org/officeDocument/2006/relationships/image" Target="../media/image3.gif"/><Relationship Id="rId9" Type="http://schemas.openxmlformats.org/officeDocument/2006/relationships/image" Target="../media/image6.emf"/><Relationship Id="rId1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11" Type="http://schemas.openxmlformats.org/officeDocument/2006/relationships/image" Target="http://www2.ttvnol.com/uploaded2/dandi/dao%20dong%20dieu%20hoa.gif" TargetMode="External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.gif"/><Relationship Id="rId4" Type="http://schemas.openxmlformats.org/officeDocument/2006/relationships/image" Target="../media/image17.emf"/><Relationship Id="rId9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3.wmf"/><Relationship Id="rId3" Type="http://schemas.openxmlformats.org/officeDocument/2006/relationships/image" Target="../media/image1.jpe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wmf"/><Relationship Id="rId5" Type="http://schemas.openxmlformats.org/officeDocument/2006/relationships/image" Target="../media/image20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90600" y="206514"/>
            <a:ext cx="762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4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CON LẮC LÒ XO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095500" y="1366229"/>
            <a:ext cx="1066800" cy="2781300"/>
            <a:chOff x="4080" y="1536"/>
            <a:chExt cx="672" cy="1752"/>
          </a:xfrm>
        </p:grpSpPr>
        <p:sp>
          <p:nvSpPr>
            <p:cNvPr id="5" name="Rectangle 2" descr="Cork"/>
            <p:cNvSpPr>
              <a:spLocks noChangeArrowheads="1"/>
            </p:cNvSpPr>
            <p:nvPr/>
          </p:nvSpPr>
          <p:spPr bwMode="auto">
            <a:xfrm>
              <a:off x="4080" y="1536"/>
              <a:ext cx="672" cy="47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00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4320" y="1584"/>
              <a:ext cx="269" cy="1487"/>
              <a:chOff x="2304" y="684"/>
              <a:chExt cx="648" cy="3624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auto">
              <a:xfrm>
                <a:off x="2304" y="684"/>
                <a:ext cx="648" cy="856"/>
              </a:xfrm>
              <a:custGeom>
                <a:avLst/>
                <a:gdLst>
                  <a:gd name="T0" fmla="*/ 216 w 648"/>
                  <a:gd name="T1" fmla="*/ 0 h 856"/>
                  <a:gd name="T2" fmla="*/ 228 w 648"/>
                  <a:gd name="T3" fmla="*/ 252 h 856"/>
                  <a:gd name="T4" fmla="*/ 228 w 648"/>
                  <a:gd name="T5" fmla="*/ 588 h 856"/>
                  <a:gd name="T6" fmla="*/ 389 w 648"/>
                  <a:gd name="T7" fmla="*/ 575 h 856"/>
                  <a:gd name="T8" fmla="*/ 524 w 648"/>
                  <a:gd name="T9" fmla="*/ 606 h 856"/>
                  <a:gd name="T10" fmla="*/ 624 w 648"/>
                  <a:gd name="T11" fmla="*/ 672 h 856"/>
                  <a:gd name="T12" fmla="*/ 623 w 648"/>
                  <a:gd name="T13" fmla="*/ 762 h 856"/>
                  <a:gd name="T14" fmla="*/ 470 w 648"/>
                  <a:gd name="T15" fmla="*/ 837 h 856"/>
                  <a:gd name="T16" fmla="*/ 233 w 648"/>
                  <a:gd name="T17" fmla="*/ 854 h 856"/>
                  <a:gd name="T18" fmla="*/ 32 w 648"/>
                  <a:gd name="T19" fmla="*/ 821 h 856"/>
                  <a:gd name="T20" fmla="*/ 40 w 648"/>
                  <a:gd name="T21" fmla="*/ 815 h 8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8"/>
                  <a:gd name="T34" fmla="*/ 0 h 856"/>
                  <a:gd name="T35" fmla="*/ 648 w 648"/>
                  <a:gd name="T36" fmla="*/ 856 h 8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8" h="856">
                    <a:moveTo>
                      <a:pt x="216" y="0"/>
                    </a:moveTo>
                    <a:cubicBezTo>
                      <a:pt x="224" y="42"/>
                      <a:pt x="226" y="154"/>
                      <a:pt x="228" y="252"/>
                    </a:cubicBezTo>
                    <a:cubicBezTo>
                      <a:pt x="230" y="350"/>
                      <a:pt x="201" y="534"/>
                      <a:pt x="228" y="588"/>
                    </a:cubicBezTo>
                    <a:cubicBezTo>
                      <a:pt x="255" y="642"/>
                      <a:pt x="340" y="572"/>
                      <a:pt x="389" y="575"/>
                    </a:cubicBezTo>
                    <a:cubicBezTo>
                      <a:pt x="438" y="578"/>
                      <a:pt x="485" y="590"/>
                      <a:pt x="524" y="606"/>
                    </a:cubicBezTo>
                    <a:cubicBezTo>
                      <a:pt x="563" y="622"/>
                      <a:pt x="608" y="646"/>
                      <a:pt x="624" y="672"/>
                    </a:cubicBezTo>
                    <a:cubicBezTo>
                      <a:pt x="641" y="698"/>
                      <a:pt x="648" y="734"/>
                      <a:pt x="623" y="762"/>
                    </a:cubicBezTo>
                    <a:cubicBezTo>
                      <a:pt x="597" y="789"/>
                      <a:pt x="535" y="821"/>
                      <a:pt x="470" y="837"/>
                    </a:cubicBezTo>
                    <a:cubicBezTo>
                      <a:pt x="405" y="852"/>
                      <a:pt x="306" y="856"/>
                      <a:pt x="233" y="854"/>
                    </a:cubicBezTo>
                    <a:cubicBezTo>
                      <a:pt x="159" y="851"/>
                      <a:pt x="64" y="827"/>
                      <a:pt x="32" y="821"/>
                    </a:cubicBezTo>
                    <a:cubicBezTo>
                      <a:pt x="0" y="815"/>
                      <a:pt x="39" y="816"/>
                      <a:pt x="40" y="815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 rot="5400000">
                <a:off x="2481" y="1284"/>
                <a:ext cx="293" cy="648"/>
              </a:xfrm>
              <a:custGeom>
                <a:avLst/>
                <a:gdLst>
                  <a:gd name="T0" fmla="*/ 6 w 744"/>
                  <a:gd name="T1" fmla="*/ 433 h 768"/>
                  <a:gd name="T2" fmla="*/ 6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7 w 744"/>
                  <a:gd name="T11" fmla="*/ 89 h 768"/>
                  <a:gd name="T12" fmla="*/ 17 w 744"/>
                  <a:gd name="T13" fmla="*/ 17 h 768"/>
                  <a:gd name="T14" fmla="*/ 31 w 744"/>
                  <a:gd name="T15" fmla="*/ 18 h 768"/>
                  <a:gd name="T16" fmla="*/ 43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 rot="5400000">
                <a:off x="2482" y="1491"/>
                <a:ext cx="292" cy="648"/>
              </a:xfrm>
              <a:custGeom>
                <a:avLst/>
                <a:gdLst>
                  <a:gd name="T0" fmla="*/ 6 w 744"/>
                  <a:gd name="T1" fmla="*/ 433 h 768"/>
                  <a:gd name="T2" fmla="*/ 5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6 w 744"/>
                  <a:gd name="T11" fmla="*/ 89 h 768"/>
                  <a:gd name="T12" fmla="*/ 16 w 744"/>
                  <a:gd name="T13" fmla="*/ 17 h 768"/>
                  <a:gd name="T14" fmla="*/ 31 w 744"/>
                  <a:gd name="T15" fmla="*/ 18 h 768"/>
                  <a:gd name="T16" fmla="*/ 42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 rot="5400000">
                <a:off x="2482" y="1698"/>
                <a:ext cx="292" cy="648"/>
              </a:xfrm>
              <a:custGeom>
                <a:avLst/>
                <a:gdLst>
                  <a:gd name="T0" fmla="*/ 6 w 744"/>
                  <a:gd name="T1" fmla="*/ 433 h 768"/>
                  <a:gd name="T2" fmla="*/ 5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6 w 744"/>
                  <a:gd name="T11" fmla="*/ 89 h 768"/>
                  <a:gd name="T12" fmla="*/ 16 w 744"/>
                  <a:gd name="T13" fmla="*/ 17 h 768"/>
                  <a:gd name="T14" fmla="*/ 31 w 744"/>
                  <a:gd name="T15" fmla="*/ 18 h 768"/>
                  <a:gd name="T16" fmla="*/ 42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 rot="5400000">
                <a:off x="2482" y="1912"/>
                <a:ext cx="292" cy="648"/>
              </a:xfrm>
              <a:custGeom>
                <a:avLst/>
                <a:gdLst>
                  <a:gd name="T0" fmla="*/ 6 w 744"/>
                  <a:gd name="T1" fmla="*/ 433 h 768"/>
                  <a:gd name="T2" fmla="*/ 5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6 w 744"/>
                  <a:gd name="T11" fmla="*/ 89 h 768"/>
                  <a:gd name="T12" fmla="*/ 16 w 744"/>
                  <a:gd name="T13" fmla="*/ 17 h 768"/>
                  <a:gd name="T14" fmla="*/ 31 w 744"/>
                  <a:gd name="T15" fmla="*/ 18 h 768"/>
                  <a:gd name="T16" fmla="*/ 42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 rot="5400000">
                <a:off x="2482" y="2119"/>
                <a:ext cx="292" cy="648"/>
              </a:xfrm>
              <a:custGeom>
                <a:avLst/>
                <a:gdLst>
                  <a:gd name="T0" fmla="*/ 6 w 744"/>
                  <a:gd name="T1" fmla="*/ 433 h 768"/>
                  <a:gd name="T2" fmla="*/ 5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6 w 744"/>
                  <a:gd name="T11" fmla="*/ 89 h 768"/>
                  <a:gd name="T12" fmla="*/ 16 w 744"/>
                  <a:gd name="T13" fmla="*/ 17 h 768"/>
                  <a:gd name="T14" fmla="*/ 31 w 744"/>
                  <a:gd name="T15" fmla="*/ 18 h 768"/>
                  <a:gd name="T16" fmla="*/ 42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 rot="5400000">
                <a:off x="2482" y="2321"/>
                <a:ext cx="292" cy="648"/>
              </a:xfrm>
              <a:custGeom>
                <a:avLst/>
                <a:gdLst>
                  <a:gd name="T0" fmla="*/ 6 w 744"/>
                  <a:gd name="T1" fmla="*/ 433 h 768"/>
                  <a:gd name="T2" fmla="*/ 5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6 w 744"/>
                  <a:gd name="T11" fmla="*/ 89 h 768"/>
                  <a:gd name="T12" fmla="*/ 16 w 744"/>
                  <a:gd name="T13" fmla="*/ 17 h 768"/>
                  <a:gd name="T14" fmla="*/ 31 w 744"/>
                  <a:gd name="T15" fmla="*/ 18 h 768"/>
                  <a:gd name="T16" fmla="*/ 42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 rot="5400000">
                <a:off x="2482" y="2534"/>
                <a:ext cx="292" cy="648"/>
              </a:xfrm>
              <a:custGeom>
                <a:avLst/>
                <a:gdLst>
                  <a:gd name="T0" fmla="*/ 6 w 744"/>
                  <a:gd name="T1" fmla="*/ 433 h 768"/>
                  <a:gd name="T2" fmla="*/ 5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6 w 744"/>
                  <a:gd name="T11" fmla="*/ 89 h 768"/>
                  <a:gd name="T12" fmla="*/ 16 w 744"/>
                  <a:gd name="T13" fmla="*/ 17 h 768"/>
                  <a:gd name="T14" fmla="*/ 31 w 744"/>
                  <a:gd name="T15" fmla="*/ 18 h 768"/>
                  <a:gd name="T16" fmla="*/ 42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 rot="5400000">
                <a:off x="2482" y="2742"/>
                <a:ext cx="292" cy="648"/>
              </a:xfrm>
              <a:custGeom>
                <a:avLst/>
                <a:gdLst>
                  <a:gd name="T0" fmla="*/ 6 w 744"/>
                  <a:gd name="T1" fmla="*/ 433 h 768"/>
                  <a:gd name="T2" fmla="*/ 5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6 w 744"/>
                  <a:gd name="T11" fmla="*/ 89 h 768"/>
                  <a:gd name="T12" fmla="*/ 16 w 744"/>
                  <a:gd name="T13" fmla="*/ 17 h 768"/>
                  <a:gd name="T14" fmla="*/ 31 w 744"/>
                  <a:gd name="T15" fmla="*/ 18 h 768"/>
                  <a:gd name="T16" fmla="*/ 42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 rot="5400000">
                <a:off x="2482" y="2949"/>
                <a:ext cx="292" cy="648"/>
              </a:xfrm>
              <a:custGeom>
                <a:avLst/>
                <a:gdLst>
                  <a:gd name="T0" fmla="*/ 6 w 744"/>
                  <a:gd name="T1" fmla="*/ 433 h 768"/>
                  <a:gd name="T2" fmla="*/ 5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6 w 744"/>
                  <a:gd name="T11" fmla="*/ 89 h 768"/>
                  <a:gd name="T12" fmla="*/ 16 w 744"/>
                  <a:gd name="T13" fmla="*/ 17 h 768"/>
                  <a:gd name="T14" fmla="*/ 31 w 744"/>
                  <a:gd name="T15" fmla="*/ 18 h 768"/>
                  <a:gd name="T16" fmla="*/ 42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 rot="5400000">
                <a:off x="2481" y="3163"/>
                <a:ext cx="293" cy="648"/>
              </a:xfrm>
              <a:custGeom>
                <a:avLst/>
                <a:gdLst>
                  <a:gd name="T0" fmla="*/ 6 w 744"/>
                  <a:gd name="T1" fmla="*/ 433 h 768"/>
                  <a:gd name="T2" fmla="*/ 6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7 w 744"/>
                  <a:gd name="T11" fmla="*/ 89 h 768"/>
                  <a:gd name="T12" fmla="*/ 17 w 744"/>
                  <a:gd name="T13" fmla="*/ 17 h 768"/>
                  <a:gd name="T14" fmla="*/ 31 w 744"/>
                  <a:gd name="T15" fmla="*/ 18 h 768"/>
                  <a:gd name="T16" fmla="*/ 43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2335" y="3548"/>
                <a:ext cx="617" cy="760"/>
              </a:xfrm>
              <a:custGeom>
                <a:avLst/>
                <a:gdLst>
                  <a:gd name="T0" fmla="*/ 9 w 617"/>
                  <a:gd name="T1" fmla="*/ 39 h 760"/>
                  <a:gd name="T2" fmla="*/ 16 w 617"/>
                  <a:gd name="T3" fmla="*/ 35 h 760"/>
                  <a:gd name="T4" fmla="*/ 106 w 617"/>
                  <a:gd name="T5" fmla="*/ 15 h 760"/>
                  <a:gd name="T6" fmla="*/ 235 w 617"/>
                  <a:gd name="T7" fmla="*/ 1 h 760"/>
                  <a:gd name="T8" fmla="*/ 358 w 617"/>
                  <a:gd name="T9" fmla="*/ 11 h 760"/>
                  <a:gd name="T10" fmla="*/ 493 w 617"/>
                  <a:gd name="T11" fmla="*/ 42 h 760"/>
                  <a:gd name="T12" fmla="*/ 593 w 617"/>
                  <a:gd name="T13" fmla="*/ 108 h 760"/>
                  <a:gd name="T14" fmla="*/ 592 w 617"/>
                  <a:gd name="T15" fmla="*/ 198 h 760"/>
                  <a:gd name="T16" fmla="*/ 439 w 617"/>
                  <a:gd name="T17" fmla="*/ 273 h 760"/>
                  <a:gd name="T18" fmla="*/ 202 w 617"/>
                  <a:gd name="T19" fmla="*/ 290 h 760"/>
                  <a:gd name="T20" fmla="*/ 197 w 617"/>
                  <a:gd name="T21" fmla="*/ 592 h 760"/>
                  <a:gd name="T22" fmla="*/ 197 w 617"/>
                  <a:gd name="T23" fmla="*/ 760 h 7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7"/>
                  <a:gd name="T37" fmla="*/ 0 h 760"/>
                  <a:gd name="T38" fmla="*/ 617 w 617"/>
                  <a:gd name="T39" fmla="*/ 760 h 7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7" h="760">
                    <a:moveTo>
                      <a:pt x="9" y="39"/>
                    </a:moveTo>
                    <a:cubicBezTo>
                      <a:pt x="15" y="38"/>
                      <a:pt x="0" y="39"/>
                      <a:pt x="16" y="35"/>
                    </a:cubicBezTo>
                    <a:cubicBezTo>
                      <a:pt x="32" y="31"/>
                      <a:pt x="69" y="21"/>
                      <a:pt x="106" y="15"/>
                    </a:cubicBezTo>
                    <a:cubicBezTo>
                      <a:pt x="143" y="9"/>
                      <a:pt x="193" y="2"/>
                      <a:pt x="235" y="1"/>
                    </a:cubicBezTo>
                    <a:cubicBezTo>
                      <a:pt x="277" y="0"/>
                      <a:pt x="315" y="4"/>
                      <a:pt x="358" y="11"/>
                    </a:cubicBezTo>
                    <a:cubicBezTo>
                      <a:pt x="401" y="18"/>
                      <a:pt x="454" y="26"/>
                      <a:pt x="493" y="42"/>
                    </a:cubicBezTo>
                    <a:cubicBezTo>
                      <a:pt x="532" y="58"/>
                      <a:pt x="577" y="82"/>
                      <a:pt x="593" y="108"/>
                    </a:cubicBezTo>
                    <a:cubicBezTo>
                      <a:pt x="610" y="134"/>
                      <a:pt x="617" y="170"/>
                      <a:pt x="592" y="198"/>
                    </a:cubicBezTo>
                    <a:cubicBezTo>
                      <a:pt x="566" y="225"/>
                      <a:pt x="504" y="257"/>
                      <a:pt x="439" y="273"/>
                    </a:cubicBezTo>
                    <a:cubicBezTo>
                      <a:pt x="374" y="288"/>
                      <a:pt x="242" y="237"/>
                      <a:pt x="202" y="290"/>
                    </a:cubicBezTo>
                    <a:cubicBezTo>
                      <a:pt x="162" y="343"/>
                      <a:pt x="198" y="514"/>
                      <a:pt x="197" y="592"/>
                    </a:cubicBezTo>
                    <a:cubicBezTo>
                      <a:pt x="196" y="670"/>
                      <a:pt x="197" y="725"/>
                      <a:pt x="197" y="76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Oval 17"/>
            <p:cNvSpPr>
              <a:spLocks noChangeArrowheads="1"/>
            </p:cNvSpPr>
            <p:nvPr/>
          </p:nvSpPr>
          <p:spPr bwMode="auto">
            <a:xfrm>
              <a:off x="4288" y="30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3" name="Video_2021-10-15_220459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2564" y="1046770"/>
            <a:ext cx="4343400" cy="500214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616200" y="3803042"/>
            <a:ext cx="2641600" cy="153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Connector 2048"/>
          <p:cNvCxnSpPr/>
          <p:nvPr/>
        </p:nvCxnSpPr>
        <p:spPr>
          <a:xfrm>
            <a:off x="3276600" y="3962400"/>
            <a:ext cx="0" cy="939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/>
          <p:cNvSpPr txBox="1"/>
          <p:nvPr/>
        </p:nvSpPr>
        <p:spPr>
          <a:xfrm>
            <a:off x="2819400" y="3505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VTCB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2051"/>
          <p:cNvSpPr txBox="1"/>
          <p:nvPr/>
        </p:nvSpPr>
        <p:spPr>
          <a:xfrm>
            <a:off x="2887662" y="4724400"/>
            <a:ext cx="145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VTB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0062" y="2438400"/>
            <a:ext cx="145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VTB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Box 2053"/>
          <p:cNvSpPr txBox="1"/>
          <p:nvPr/>
        </p:nvSpPr>
        <p:spPr>
          <a:xfrm>
            <a:off x="2903538" y="4147529"/>
            <a:ext cx="37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200" y="5618202"/>
            <a:ext cx="5299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7625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VẬN DỤNG </a:t>
            </a:r>
            <a:r>
              <a:rPr lang="en-US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28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200g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xo,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6cm/s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18" y="6096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ĐA: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3,6.10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   =0,36mJ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5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7625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VẬN DỤNG 3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2508"/>
            <a:ext cx="7696200" cy="2787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096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ĐA: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0,0625J=62,5mJ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2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763000" cy="319944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6250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VẬN DỤNG 4</a:t>
            </a:r>
            <a:endParaRPr lang="en-US" sz="3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104692"/>
            <a:ext cx="8686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ĐA: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0,0225J=22,5mJ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6200" y="457200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3.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Naêng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löôïng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cơ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năng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cuûa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laéc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loø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xo.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Söï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baûo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toaøn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naêng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:</a:t>
            </a:r>
            <a:endParaRPr lang="en-US" sz="2800" dirty="0" smtClean="0">
              <a:solidFill>
                <a:srgbClr val="0070C0"/>
              </a:solidFill>
              <a:latin typeface="VNI-Helve" pitchFamily="2" charset="0"/>
            </a:endParaRPr>
          </a:p>
        </p:txBody>
      </p:sp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253244"/>
              </p:ext>
            </p:extLst>
          </p:nvPr>
        </p:nvGraphicFramePr>
        <p:xfrm>
          <a:off x="838201" y="3352800"/>
          <a:ext cx="2832686" cy="96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" name="Equation" r:id="rId3" imgW="1133528" imgH="371680" progId="Equation.3">
                  <p:embed/>
                </p:oleObj>
              </mc:Choice>
              <mc:Fallback>
                <p:oleObj name="Equation" r:id="rId3" imgW="1133528" imgH="371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" y="3352800"/>
                        <a:ext cx="2832686" cy="9642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2: CON LẮC LÒ XO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447800"/>
            <a:ext cx="8405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W(J)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hlinkClick r:id="rId5" action="ppaction://hlinksldjump"/>
          </p:cNvPr>
          <p:cNvSpPr txBox="1"/>
          <p:nvPr/>
        </p:nvSpPr>
        <p:spPr>
          <a:xfrm>
            <a:off x="762000" y="2590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 =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26919475"/>
              </p:ext>
            </p:extLst>
          </p:nvPr>
        </p:nvGraphicFramePr>
        <p:xfrm>
          <a:off x="838200" y="4518025"/>
          <a:ext cx="1447800" cy="902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" name="Equation" r:id="rId6" imgW="660240" imgH="393480" progId="Equation.DSMT4">
                  <p:embed/>
                </p:oleObj>
              </mc:Choice>
              <mc:Fallback>
                <p:oleObj name="Equation" r:id="rId6" imgW="660240" imgH="393480" progId="Equation.DSMT4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18025"/>
                        <a:ext cx="1447800" cy="90213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75912465"/>
              </p:ext>
            </p:extLst>
          </p:nvPr>
        </p:nvGraphicFramePr>
        <p:xfrm>
          <a:off x="823912" y="5661026"/>
          <a:ext cx="1995488" cy="93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4" name="Equation" r:id="rId8" imgW="876240" imgH="393480" progId="Equation.DSMT4">
                  <p:embed/>
                </p:oleObj>
              </mc:Choice>
              <mc:Fallback>
                <p:oleObj name="Equation" r:id="rId8" imgW="876240" imgH="393480" progId="Equation.DSMT4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" y="5661026"/>
                        <a:ext cx="1995488" cy="93721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913063" y="247553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(1)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8774" y="353485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(2)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8735" y="468730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(3)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78650" y="592398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(4)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523292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191000" y="3108573"/>
            <a:ext cx="4800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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Cô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naêng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cuûa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con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laéc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tæ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leä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vôùi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bình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phöông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bieân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ñoä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dao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ñoäng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.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191000" y="4800600"/>
            <a:ext cx="525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  <a:sym typeface="Wingdings" pitchFamily="2" charset="2"/>
              </a:rPr>
              <a:t>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Khi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khoâng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coù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ma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saùt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cô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naêng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cuûa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con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laéc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ñöôïc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baûo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toaøn</a:t>
            </a:r>
            <a:r>
              <a:rPr lang="en-US" sz="2800" dirty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bằng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hằng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VNI-Helve" pitchFamily="2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VNI-Helve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67031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2" grpId="0"/>
      <p:bldP spid="3" grpId="0"/>
      <p:bldP spid="17" grpId="0"/>
      <p:bldP spid="18" grpId="0"/>
      <p:bldP spid="19" grpId="0"/>
      <p:bldP spid="20" grpId="0"/>
      <p:bldP spid="6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7625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VẬN DỤNG 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868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180892"/>
            <a:ext cx="861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ĐA: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0,064J =64mJ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5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76250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VẬN DỤNG 6</a:t>
            </a:r>
            <a:endParaRPr lang="en-US" sz="3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838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Treo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120N/m,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5cm.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45" y="5943600"/>
            <a:ext cx="373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ĐA: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0,15J 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76250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VẬN DỤNG 7</a:t>
            </a:r>
            <a:endParaRPr lang="en-US" sz="3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8763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Treo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400g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xo,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                     cm.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54423"/>
              </p:ext>
            </p:extLst>
          </p:nvPr>
        </p:nvGraphicFramePr>
        <p:xfrm>
          <a:off x="1371600" y="2011834"/>
          <a:ext cx="3041650" cy="1036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3" imgW="1155600" imgH="393480" progId="Equation.DSMT4">
                  <p:embed/>
                </p:oleObj>
              </mc:Choice>
              <mc:Fallback>
                <p:oleObj name="Equation" r:id="rId3" imgW="1155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2011834"/>
                        <a:ext cx="3041650" cy="1036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019800"/>
            <a:ext cx="373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ĐA: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0,028J 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76250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VẬN DỤNG 8</a:t>
            </a:r>
            <a:endParaRPr lang="en-US" sz="3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8763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Treo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70N/m,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4cm.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3cm</a:t>
            </a:r>
            <a:endParaRPr lang="en-US" sz="3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8077200" y="62484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6028492"/>
            <a:ext cx="373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ĐA: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0,0245J 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926875"/>
              </p:ext>
            </p:extLst>
          </p:nvPr>
        </p:nvGraphicFramePr>
        <p:xfrm>
          <a:off x="609600" y="954087"/>
          <a:ext cx="3962400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" name="Equation" r:id="rId3" imgW="927000" imgH="634680" progId="Equation.DSMT4">
                  <p:embed/>
                </p:oleObj>
              </mc:Choice>
              <mc:Fallback>
                <p:oleObj name="Equation" r:id="rId3" imgW="9270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954087"/>
                        <a:ext cx="3962400" cy="163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2: CON LẮC LÒ XO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646372"/>
              </p:ext>
            </p:extLst>
          </p:nvPr>
        </p:nvGraphicFramePr>
        <p:xfrm>
          <a:off x="4495800" y="838200"/>
          <a:ext cx="17716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" name="Equation" r:id="rId5" imgW="596880" imgH="444240" progId="Equation.DSMT4">
                  <p:embed/>
                </p:oleObj>
              </mc:Choice>
              <mc:Fallback>
                <p:oleObj name="Equation" r:id="rId5" imgW="596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0" y="838200"/>
                        <a:ext cx="1771650" cy="116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814243"/>
              </p:ext>
            </p:extLst>
          </p:nvPr>
        </p:nvGraphicFramePr>
        <p:xfrm>
          <a:off x="582613" y="3027363"/>
          <a:ext cx="4016375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" name="Equation" r:id="rId7" imgW="939600" imgH="622080" progId="Equation.DSMT4">
                  <p:embed/>
                </p:oleObj>
              </mc:Choice>
              <mc:Fallback>
                <p:oleObj name="Equation" r:id="rId7" imgW="939600" imgH="622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3027363"/>
                        <a:ext cx="4016375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823938"/>
              </p:ext>
            </p:extLst>
          </p:nvPr>
        </p:nvGraphicFramePr>
        <p:xfrm>
          <a:off x="4592638" y="3487738"/>
          <a:ext cx="1884362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" name="Equation" r:id="rId9" imgW="634680" imgH="444240" progId="Equation.DSMT4">
                  <p:embed/>
                </p:oleObj>
              </mc:Choice>
              <mc:Fallback>
                <p:oleObj name="Equation" r:id="rId9" imgW="63468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3487738"/>
                        <a:ext cx="1884362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ction Button: Back or Previous 1">
            <a:hlinkClick r:id="rId11" action="ppaction://hlinksldjump" highlightClick="1"/>
          </p:cNvPr>
          <p:cNvSpPr/>
          <p:nvPr/>
        </p:nvSpPr>
        <p:spPr>
          <a:xfrm>
            <a:off x="7010400" y="1143000"/>
            <a:ext cx="6858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Back or Previous 2">
            <a:hlinkClick r:id="rId11" action="ppaction://hlinksldjump" highlightClick="1"/>
          </p:cNvPr>
          <p:cNvSpPr/>
          <p:nvPr/>
        </p:nvSpPr>
        <p:spPr>
          <a:xfrm>
            <a:off x="7162800" y="3810000"/>
            <a:ext cx="914400" cy="838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16002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85800"/>
            <a:ext cx="3962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W =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800" baseline="-25000" dirty="0" err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8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3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524000" y="18288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1532692"/>
            <a:ext cx="3962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800" baseline="-25000" dirty="0" err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= W</a:t>
            </a:r>
            <a:r>
              <a:rPr lang="en-US" sz="3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8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3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30960477"/>
              </p:ext>
            </p:extLst>
          </p:nvPr>
        </p:nvGraphicFramePr>
        <p:xfrm>
          <a:off x="3429000" y="2286000"/>
          <a:ext cx="1447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2" name="Equation" r:id="rId3" imgW="495000" imgH="393480" progId="Equation.DSMT4">
                  <p:embed/>
                </p:oleObj>
              </mc:Choice>
              <mc:Fallback>
                <p:oleObj name="Equation" r:id="rId3" imgW="495000" imgH="393480" progId="Equation.DSMT4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86000"/>
                        <a:ext cx="1447800" cy="1219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872641"/>
              </p:ext>
            </p:extLst>
          </p:nvPr>
        </p:nvGraphicFramePr>
        <p:xfrm>
          <a:off x="4800600" y="228600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3" name="Equation" r:id="rId5" imgW="457200" imgH="393480" progId="Equation.DSMT4">
                  <p:embed/>
                </p:oleObj>
              </mc:Choice>
              <mc:Fallback>
                <p:oleObj name="Equation" r:id="rId5" imgW="45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0600" y="2286000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299944"/>
              </p:ext>
            </p:extLst>
          </p:nvPr>
        </p:nvGraphicFramePr>
        <p:xfrm>
          <a:off x="3505200" y="3429000"/>
          <a:ext cx="2438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" name="Equation" r:id="rId7" imgW="914400" imgH="393480" progId="Equation.DSMT4">
                  <p:embed/>
                </p:oleObj>
              </mc:Choice>
              <mc:Fallback>
                <p:oleObj name="Equation" r:id="rId7" imgW="91440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29000"/>
                        <a:ext cx="24384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Arrow 4">
            <a:hlinkClick r:id="rId9" action="ppaction://hlinksldjump"/>
          </p:cNvPr>
          <p:cNvSpPr/>
          <p:nvPr/>
        </p:nvSpPr>
        <p:spPr>
          <a:xfrm>
            <a:off x="6400800" y="3886200"/>
            <a:ext cx="7620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84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6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http://www2.ttvnol.com/uploaded2/dandi/dao%20dong%20dieu%20hoa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5105400" cy="23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5410200" cy="2590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95800" y="29966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VTCB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1062" y="2996625"/>
            <a:ext cx="145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VTB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7400" y="3048000"/>
            <a:ext cx="145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VTB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931" y="533400"/>
            <a:ext cx="5299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7630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990600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76250"/>
            <a:ext cx="762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TRẮC NGHIỆM</a:t>
            </a:r>
            <a:endParaRPr lang="en-US" sz="3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10599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0"/>
            <a:ext cx="55626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610599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1" y="3819667"/>
            <a:ext cx="7714419" cy="1742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89916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24514"/>
            <a:ext cx="6826657" cy="1971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8680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15038"/>
            <a:ext cx="5278924" cy="2190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5872"/>
            <a:ext cx="8229599" cy="3056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0"/>
            <a:ext cx="50292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382000" cy="2981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1"/>
            <a:ext cx="6552819" cy="1828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5344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734124"/>
            <a:ext cx="6934200" cy="1590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534399" cy="2876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95895"/>
            <a:ext cx="6400800" cy="201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76300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286438"/>
            <a:ext cx="4897943" cy="2114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567393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0070C0"/>
                </a:solidFill>
                <a:latin typeface="VNI-Helve" pitchFamily="2" charset="0"/>
              </a:rPr>
              <a:t>I. CON LAÉC LOØ XO: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2679700"/>
            <a:ext cx="8534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500" b="1" dirty="0" smtClean="0">
                <a:solidFill>
                  <a:srgbClr val="333399"/>
                </a:solidFill>
                <a:latin typeface="VNI-Helve" pitchFamily="2" charset="0"/>
              </a:rPr>
              <a:t>1. Con </a:t>
            </a:r>
            <a:r>
              <a:rPr lang="en-US" sz="3500" b="1" dirty="0" err="1" smtClean="0">
                <a:solidFill>
                  <a:srgbClr val="333399"/>
                </a:solidFill>
                <a:latin typeface="VNI-Helve" pitchFamily="2" charset="0"/>
              </a:rPr>
              <a:t>laéc</a:t>
            </a:r>
            <a:r>
              <a:rPr lang="en-US" sz="3500" b="1" dirty="0" smtClean="0">
                <a:solidFill>
                  <a:srgbClr val="333399"/>
                </a:solidFill>
                <a:latin typeface="VNI-Helve" pitchFamily="2" charset="0"/>
              </a:rPr>
              <a:t> </a:t>
            </a:r>
            <a:r>
              <a:rPr lang="en-US" sz="3500" b="1" dirty="0" err="1" smtClean="0">
                <a:solidFill>
                  <a:srgbClr val="333399"/>
                </a:solidFill>
                <a:latin typeface="VNI-Helve" pitchFamily="2" charset="0"/>
              </a:rPr>
              <a:t>loø</a:t>
            </a:r>
            <a:r>
              <a:rPr lang="en-US" sz="3500" b="1" dirty="0" smtClean="0">
                <a:solidFill>
                  <a:srgbClr val="333399"/>
                </a:solidFill>
                <a:latin typeface="VNI-Helve" pitchFamily="2" charset="0"/>
              </a:rPr>
              <a:t> xo:</a:t>
            </a:r>
            <a:r>
              <a:rPr lang="en-US" sz="3500" b="1" dirty="0" smtClean="0">
                <a:solidFill>
                  <a:srgbClr val="FFFF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Goàm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vaät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nhoû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khoái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löôïng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m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gaén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vaøo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ñaàu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moät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loø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xo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coù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ñoä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cöùng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k,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ñaàu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kia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cuûa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loø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xo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ñöôïc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giöõ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coá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ñònh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.</a:t>
            </a:r>
            <a:endParaRPr lang="en-US" sz="3500" b="1" dirty="0" smtClean="0">
              <a:solidFill>
                <a:srgbClr val="FFFF00"/>
              </a:solidFill>
              <a:latin typeface="VNI-Helve" pitchFamily="2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4876800"/>
            <a:ext cx="85344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500" b="1" dirty="0" smtClean="0">
                <a:solidFill>
                  <a:schemeClr val="accent2"/>
                </a:solidFill>
                <a:latin typeface="VNI-Helve" pitchFamily="2" charset="0"/>
              </a:rPr>
              <a:t>2. </a:t>
            </a:r>
            <a:r>
              <a:rPr lang="en-US" sz="3500" b="1" dirty="0" err="1" smtClean="0">
                <a:solidFill>
                  <a:schemeClr val="accent2"/>
                </a:solidFill>
                <a:latin typeface="VNI-Helve" pitchFamily="2" charset="0"/>
              </a:rPr>
              <a:t>Vò</a:t>
            </a:r>
            <a:r>
              <a:rPr lang="en-US" sz="3500" b="1" dirty="0" smtClean="0">
                <a:solidFill>
                  <a:schemeClr val="accent2"/>
                </a:solidFill>
                <a:latin typeface="VNI-Helve" pitchFamily="2" charset="0"/>
              </a:rPr>
              <a:t> </a:t>
            </a:r>
            <a:r>
              <a:rPr lang="en-US" sz="3500" b="1" dirty="0" err="1" smtClean="0">
                <a:solidFill>
                  <a:schemeClr val="accent2"/>
                </a:solidFill>
                <a:latin typeface="VNI-Helve" pitchFamily="2" charset="0"/>
              </a:rPr>
              <a:t>trí</a:t>
            </a:r>
            <a:r>
              <a:rPr lang="en-US" sz="3500" b="1" dirty="0" smtClean="0">
                <a:solidFill>
                  <a:schemeClr val="accent2"/>
                </a:solidFill>
                <a:latin typeface="VNI-Helve" pitchFamily="2" charset="0"/>
              </a:rPr>
              <a:t> </a:t>
            </a:r>
            <a:r>
              <a:rPr lang="en-US" sz="3500" b="1" dirty="0" err="1" smtClean="0">
                <a:solidFill>
                  <a:schemeClr val="accent2"/>
                </a:solidFill>
                <a:latin typeface="VNI-Helve" pitchFamily="2" charset="0"/>
              </a:rPr>
              <a:t>caân</a:t>
            </a:r>
            <a:r>
              <a:rPr lang="en-US" sz="3500" b="1" dirty="0" smtClean="0">
                <a:solidFill>
                  <a:schemeClr val="accent2"/>
                </a:solidFill>
                <a:latin typeface="VNI-Helve" pitchFamily="2" charset="0"/>
              </a:rPr>
              <a:t> </a:t>
            </a:r>
            <a:r>
              <a:rPr lang="en-US" sz="3500" b="1" dirty="0" err="1" smtClean="0">
                <a:solidFill>
                  <a:schemeClr val="accent2"/>
                </a:solidFill>
                <a:latin typeface="VNI-Helve" pitchFamily="2" charset="0"/>
              </a:rPr>
              <a:t>baèng</a:t>
            </a:r>
            <a:r>
              <a:rPr lang="en-US" sz="3500" b="1" dirty="0" smtClean="0">
                <a:solidFill>
                  <a:schemeClr val="accent2"/>
                </a:solidFill>
                <a:latin typeface="VNI-Helve" pitchFamily="2" charset="0"/>
              </a:rPr>
              <a:t>: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Laø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vò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trí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khi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loø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xo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khoâng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bò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bieán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daïng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(Con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lắc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xo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nằm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ngang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)</a:t>
            </a:r>
            <a:endParaRPr lang="en-US" sz="3500" b="1" dirty="0" smtClean="0">
              <a:solidFill>
                <a:srgbClr val="FFFF00"/>
              </a:solidFill>
              <a:latin typeface="VNI-Helve" pitchFamily="2" charset="0"/>
            </a:endParaRPr>
          </a:p>
        </p:txBody>
      </p:sp>
      <p:sp>
        <p:nvSpPr>
          <p:cNvPr id="4101" name="Oval 6"/>
          <p:cNvSpPr>
            <a:spLocks noChangeArrowheads="1"/>
          </p:cNvSpPr>
          <p:nvPr/>
        </p:nvSpPr>
        <p:spPr bwMode="auto">
          <a:xfrm>
            <a:off x="2705100" y="1308100"/>
            <a:ext cx="304800" cy="3429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5757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2" name="Freeform 7"/>
          <p:cNvSpPr>
            <a:spLocks/>
          </p:cNvSpPr>
          <p:nvPr/>
        </p:nvSpPr>
        <p:spPr bwMode="auto">
          <a:xfrm>
            <a:off x="990600" y="1308100"/>
            <a:ext cx="1752600" cy="369888"/>
          </a:xfrm>
          <a:custGeom>
            <a:avLst/>
            <a:gdLst>
              <a:gd name="T0" fmla="*/ 0 w 1680"/>
              <a:gd name="T1" fmla="*/ 244316308 h 280"/>
              <a:gd name="T2" fmla="*/ 87063535 w 1680"/>
              <a:gd name="T3" fmla="*/ 0 h 280"/>
              <a:gd name="T4" fmla="*/ 174127069 w 1680"/>
              <a:gd name="T5" fmla="*/ 488632616 h 280"/>
              <a:gd name="T6" fmla="*/ 261190604 w 1680"/>
              <a:gd name="T7" fmla="*/ 0 h 280"/>
              <a:gd name="T8" fmla="*/ 348255182 w 1680"/>
              <a:gd name="T9" fmla="*/ 488632616 h 280"/>
              <a:gd name="T10" fmla="*/ 435318716 w 1680"/>
              <a:gd name="T11" fmla="*/ 0 h 280"/>
              <a:gd name="T12" fmla="*/ 522382251 w 1680"/>
              <a:gd name="T13" fmla="*/ 488632616 h 280"/>
              <a:gd name="T14" fmla="*/ 609445786 w 1680"/>
              <a:gd name="T15" fmla="*/ 0 h 280"/>
              <a:gd name="T16" fmla="*/ 696509320 w 1680"/>
              <a:gd name="T17" fmla="*/ 488632616 h 280"/>
              <a:gd name="T18" fmla="*/ 783572855 w 1680"/>
              <a:gd name="T19" fmla="*/ 0 h 280"/>
              <a:gd name="T20" fmla="*/ 870636390 w 1680"/>
              <a:gd name="T21" fmla="*/ 488632616 h 280"/>
              <a:gd name="T22" fmla="*/ 957700968 w 1680"/>
              <a:gd name="T23" fmla="*/ 0 h 280"/>
              <a:gd name="T24" fmla="*/ 1044764502 w 1680"/>
              <a:gd name="T25" fmla="*/ 488632616 h 280"/>
              <a:gd name="T26" fmla="*/ 1131828037 w 1680"/>
              <a:gd name="T27" fmla="*/ 0 h 280"/>
              <a:gd name="T28" fmla="*/ 1218891571 w 1680"/>
              <a:gd name="T29" fmla="*/ 488632616 h 280"/>
              <a:gd name="T30" fmla="*/ 1305955106 w 1680"/>
              <a:gd name="T31" fmla="*/ 0 h 280"/>
              <a:gd name="T32" fmla="*/ 1393018641 w 1680"/>
              <a:gd name="T33" fmla="*/ 488632616 h 280"/>
              <a:gd name="T34" fmla="*/ 1480082175 w 1680"/>
              <a:gd name="T35" fmla="*/ 0 h 280"/>
              <a:gd name="T36" fmla="*/ 1567146753 w 1680"/>
              <a:gd name="T37" fmla="*/ 488632616 h 280"/>
              <a:gd name="T38" fmla="*/ 1654210288 w 1680"/>
              <a:gd name="T39" fmla="*/ 0 h 280"/>
              <a:gd name="T40" fmla="*/ 1741273823 w 1680"/>
              <a:gd name="T41" fmla="*/ 488632616 h 280"/>
              <a:gd name="T42" fmla="*/ 1828337357 w 1680"/>
              <a:gd name="T43" fmla="*/ 244316308 h 2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680" h="280">
                <a:moveTo>
                  <a:pt x="0" y="140"/>
                </a:moveTo>
                <a:lnTo>
                  <a:pt x="80" y="0"/>
                </a:lnTo>
                <a:lnTo>
                  <a:pt x="160" y="280"/>
                </a:lnTo>
                <a:lnTo>
                  <a:pt x="240" y="0"/>
                </a:lnTo>
                <a:lnTo>
                  <a:pt x="320" y="280"/>
                </a:lnTo>
                <a:lnTo>
                  <a:pt x="400" y="0"/>
                </a:lnTo>
                <a:lnTo>
                  <a:pt x="480" y="280"/>
                </a:lnTo>
                <a:lnTo>
                  <a:pt x="560" y="0"/>
                </a:lnTo>
                <a:lnTo>
                  <a:pt x="640" y="280"/>
                </a:lnTo>
                <a:lnTo>
                  <a:pt x="720" y="0"/>
                </a:lnTo>
                <a:lnTo>
                  <a:pt x="800" y="280"/>
                </a:lnTo>
                <a:lnTo>
                  <a:pt x="880" y="0"/>
                </a:lnTo>
                <a:lnTo>
                  <a:pt x="960" y="280"/>
                </a:lnTo>
                <a:lnTo>
                  <a:pt x="1040" y="0"/>
                </a:lnTo>
                <a:lnTo>
                  <a:pt x="1120" y="280"/>
                </a:lnTo>
                <a:lnTo>
                  <a:pt x="1200" y="0"/>
                </a:lnTo>
                <a:lnTo>
                  <a:pt x="1280" y="280"/>
                </a:lnTo>
                <a:lnTo>
                  <a:pt x="1360" y="0"/>
                </a:lnTo>
                <a:lnTo>
                  <a:pt x="1440" y="280"/>
                </a:lnTo>
                <a:lnTo>
                  <a:pt x="1520" y="0"/>
                </a:lnTo>
                <a:lnTo>
                  <a:pt x="1600" y="280"/>
                </a:lnTo>
                <a:lnTo>
                  <a:pt x="1680" y="14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3" name="Freeform 9"/>
          <p:cNvSpPr>
            <a:spLocks/>
          </p:cNvSpPr>
          <p:nvPr/>
        </p:nvSpPr>
        <p:spPr bwMode="auto">
          <a:xfrm flipH="1" flipV="1">
            <a:off x="984250" y="1147763"/>
            <a:ext cx="3282950" cy="566737"/>
          </a:xfrm>
          <a:custGeom>
            <a:avLst/>
            <a:gdLst>
              <a:gd name="T0" fmla="*/ 0 w 1844"/>
              <a:gd name="T1" fmla="*/ 0 h 1785"/>
              <a:gd name="T2" fmla="*/ 2147483647 w 1844"/>
              <a:gd name="T3" fmla="*/ 0 h 1785"/>
              <a:gd name="T4" fmla="*/ 2147483647 w 1844"/>
              <a:gd name="T5" fmla="*/ 179938839 h 17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44" h="1785">
                <a:moveTo>
                  <a:pt x="0" y="0"/>
                </a:moveTo>
                <a:lnTo>
                  <a:pt x="1844" y="0"/>
                </a:lnTo>
                <a:lnTo>
                  <a:pt x="1844" y="1785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4" name="Rectangle 11" descr="浅色上对角线"/>
          <p:cNvSpPr>
            <a:spLocks noChangeArrowheads="1"/>
          </p:cNvSpPr>
          <p:nvPr/>
        </p:nvSpPr>
        <p:spPr bwMode="auto">
          <a:xfrm flipH="1" flipV="1">
            <a:off x="825500" y="1117600"/>
            <a:ext cx="152400" cy="620713"/>
          </a:xfrm>
          <a:prstGeom prst="rect">
            <a:avLst/>
          </a:prstGeom>
          <a:pattFill prst="ltUpDiag">
            <a:fgClr>
              <a:srgbClr val="00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2667000" y="16764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4106" name="Line 13"/>
          <p:cNvSpPr>
            <a:spLocks noChangeShapeType="1"/>
          </p:cNvSpPr>
          <p:nvPr/>
        </p:nvSpPr>
        <p:spPr bwMode="auto">
          <a:xfrm>
            <a:off x="2844800" y="16621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209800" y="1995488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40CD3"/>
                </a:solidFill>
                <a:latin typeface="VNI-Helve" pitchFamily="2" charset="0"/>
              </a:rPr>
              <a:t>VTCB</a:t>
            </a:r>
          </a:p>
        </p:txBody>
      </p:sp>
      <p:pic>
        <p:nvPicPr>
          <p:cNvPr id="3087" name="Picture 15" descr="http://www2.ttvnol.com/uploaded2/dandi/dao%20dong%20dieu%20hoa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3733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Rectangle 10" descr="浅色上对角线"/>
          <p:cNvSpPr>
            <a:spLocks noChangeArrowheads="1"/>
          </p:cNvSpPr>
          <p:nvPr/>
        </p:nvSpPr>
        <p:spPr bwMode="auto">
          <a:xfrm flipH="1" flipV="1">
            <a:off x="787400" y="1719263"/>
            <a:ext cx="3592513" cy="46037"/>
          </a:xfrm>
          <a:prstGeom prst="rect">
            <a:avLst/>
          </a:prstGeom>
          <a:pattFill prst="ltUpDiag">
            <a:fgClr>
              <a:srgbClr val="00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2: CON LẮC LÒ XO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2748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075" grpId="0"/>
      <p:bldP spid="3076" grpId="0"/>
      <p:bldP spid="4101" grpId="0" animBg="1"/>
      <p:bldP spid="4102" grpId="0" animBg="1"/>
      <p:bldP spid="4103" grpId="0" animBg="1"/>
      <p:bldP spid="4104" grpId="0" animBg="1"/>
      <p:bldP spid="4105" grpId="0"/>
      <p:bldP spid="4106" grpId="0" animBg="1"/>
      <p:bldP spid="3086" grpId="0"/>
      <p:bldP spid="410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106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" y="4038790"/>
            <a:ext cx="5464646" cy="1981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534399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5334000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105400" y="4114800"/>
            <a:ext cx="4572000" cy="1103313"/>
            <a:chOff x="240" y="624"/>
            <a:chExt cx="2880" cy="695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584" y="99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240" y="624"/>
              <a:ext cx="2880" cy="472"/>
              <a:chOff x="240" y="624"/>
              <a:chExt cx="2880" cy="472"/>
            </a:xfrm>
          </p:grpSpPr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>
                <a:off x="240" y="624"/>
                <a:ext cx="2880" cy="400"/>
                <a:chOff x="240" y="624"/>
                <a:chExt cx="2880" cy="400"/>
              </a:xfrm>
            </p:grpSpPr>
            <p:sp>
              <p:nvSpPr>
                <p:cNvPr id="13" name="Oval 2"/>
                <p:cNvSpPr>
                  <a:spLocks noChangeArrowheads="1"/>
                </p:cNvSpPr>
                <p:nvPr/>
              </p:nvSpPr>
              <p:spPr bwMode="auto">
                <a:xfrm>
                  <a:off x="2160" y="712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57575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Freeform 3"/>
                <p:cNvSpPr>
                  <a:spLocks/>
                </p:cNvSpPr>
                <p:nvPr/>
              </p:nvSpPr>
              <p:spPr bwMode="auto">
                <a:xfrm>
                  <a:off x="632" y="728"/>
                  <a:ext cx="1560" cy="233"/>
                </a:xfrm>
                <a:custGeom>
                  <a:avLst/>
                  <a:gdLst>
                    <a:gd name="T0" fmla="*/ 0 w 1680"/>
                    <a:gd name="T1" fmla="*/ 97 h 280"/>
                    <a:gd name="T2" fmla="*/ 69 w 1680"/>
                    <a:gd name="T3" fmla="*/ 0 h 280"/>
                    <a:gd name="T4" fmla="*/ 138 w 1680"/>
                    <a:gd name="T5" fmla="*/ 194 h 280"/>
                    <a:gd name="T6" fmla="*/ 207 w 1680"/>
                    <a:gd name="T7" fmla="*/ 0 h 280"/>
                    <a:gd name="T8" fmla="*/ 276 w 1680"/>
                    <a:gd name="T9" fmla="*/ 194 h 280"/>
                    <a:gd name="T10" fmla="*/ 345 w 1680"/>
                    <a:gd name="T11" fmla="*/ 0 h 280"/>
                    <a:gd name="T12" fmla="*/ 414 w 1680"/>
                    <a:gd name="T13" fmla="*/ 194 h 280"/>
                    <a:gd name="T14" fmla="*/ 483 w 1680"/>
                    <a:gd name="T15" fmla="*/ 0 h 280"/>
                    <a:gd name="T16" fmla="*/ 552 w 1680"/>
                    <a:gd name="T17" fmla="*/ 194 h 280"/>
                    <a:gd name="T18" fmla="*/ 621 w 1680"/>
                    <a:gd name="T19" fmla="*/ 0 h 280"/>
                    <a:gd name="T20" fmla="*/ 690 w 1680"/>
                    <a:gd name="T21" fmla="*/ 194 h 280"/>
                    <a:gd name="T22" fmla="*/ 759 w 1680"/>
                    <a:gd name="T23" fmla="*/ 0 h 280"/>
                    <a:gd name="T24" fmla="*/ 827 w 1680"/>
                    <a:gd name="T25" fmla="*/ 194 h 280"/>
                    <a:gd name="T26" fmla="*/ 897 w 1680"/>
                    <a:gd name="T27" fmla="*/ 0 h 280"/>
                    <a:gd name="T28" fmla="*/ 966 w 1680"/>
                    <a:gd name="T29" fmla="*/ 194 h 280"/>
                    <a:gd name="T30" fmla="*/ 1034 w 1680"/>
                    <a:gd name="T31" fmla="*/ 0 h 280"/>
                    <a:gd name="T32" fmla="*/ 1104 w 1680"/>
                    <a:gd name="T33" fmla="*/ 194 h 280"/>
                    <a:gd name="T34" fmla="*/ 1173 w 1680"/>
                    <a:gd name="T35" fmla="*/ 0 h 280"/>
                    <a:gd name="T36" fmla="*/ 1242 w 1680"/>
                    <a:gd name="T37" fmla="*/ 194 h 280"/>
                    <a:gd name="T38" fmla="*/ 1310 w 1680"/>
                    <a:gd name="T39" fmla="*/ 0 h 280"/>
                    <a:gd name="T40" fmla="*/ 1380 w 1680"/>
                    <a:gd name="T41" fmla="*/ 194 h 280"/>
                    <a:gd name="T42" fmla="*/ 1449 w 1680"/>
                    <a:gd name="T43" fmla="*/ 97 h 28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680" h="280">
                      <a:moveTo>
                        <a:pt x="0" y="140"/>
                      </a:moveTo>
                      <a:lnTo>
                        <a:pt x="80" y="0"/>
                      </a:lnTo>
                      <a:lnTo>
                        <a:pt x="160" y="280"/>
                      </a:lnTo>
                      <a:lnTo>
                        <a:pt x="240" y="0"/>
                      </a:lnTo>
                      <a:lnTo>
                        <a:pt x="320" y="280"/>
                      </a:lnTo>
                      <a:lnTo>
                        <a:pt x="400" y="0"/>
                      </a:lnTo>
                      <a:lnTo>
                        <a:pt x="480" y="280"/>
                      </a:lnTo>
                      <a:lnTo>
                        <a:pt x="560" y="0"/>
                      </a:lnTo>
                      <a:lnTo>
                        <a:pt x="640" y="280"/>
                      </a:lnTo>
                      <a:lnTo>
                        <a:pt x="720" y="0"/>
                      </a:lnTo>
                      <a:lnTo>
                        <a:pt x="800" y="280"/>
                      </a:lnTo>
                      <a:lnTo>
                        <a:pt x="880" y="0"/>
                      </a:lnTo>
                      <a:lnTo>
                        <a:pt x="960" y="280"/>
                      </a:lnTo>
                      <a:lnTo>
                        <a:pt x="1040" y="0"/>
                      </a:lnTo>
                      <a:lnTo>
                        <a:pt x="1120" y="280"/>
                      </a:lnTo>
                      <a:lnTo>
                        <a:pt x="1200" y="0"/>
                      </a:lnTo>
                      <a:lnTo>
                        <a:pt x="1280" y="280"/>
                      </a:lnTo>
                      <a:lnTo>
                        <a:pt x="1360" y="0"/>
                      </a:lnTo>
                      <a:lnTo>
                        <a:pt x="1440" y="280"/>
                      </a:lnTo>
                      <a:lnTo>
                        <a:pt x="1520" y="0"/>
                      </a:lnTo>
                      <a:lnTo>
                        <a:pt x="1600" y="280"/>
                      </a:lnTo>
                      <a:lnTo>
                        <a:pt x="1680" y="140"/>
                      </a:lnTo>
                    </a:path>
                  </a:pathLst>
                </a:custGeom>
                <a:noFill/>
                <a:ln w="28575" cmpd="sng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" name="Group 4"/>
                <p:cNvGrpSpPr>
                  <a:grpSpLocks/>
                </p:cNvGrpSpPr>
                <p:nvPr/>
              </p:nvGrpSpPr>
              <p:grpSpPr bwMode="auto">
                <a:xfrm flipH="1" flipV="1">
                  <a:off x="424" y="624"/>
                  <a:ext cx="2208" cy="376"/>
                  <a:chOff x="2730" y="2481"/>
                  <a:chExt cx="2033" cy="1959"/>
                </a:xfrm>
              </p:grpSpPr>
              <p:sp>
                <p:nvSpPr>
                  <p:cNvPr id="17" name="Freeform 5"/>
                  <p:cNvSpPr>
                    <a:spLocks/>
                  </p:cNvSpPr>
                  <p:nvPr/>
                </p:nvSpPr>
                <p:spPr bwMode="auto">
                  <a:xfrm>
                    <a:off x="2730" y="2640"/>
                    <a:ext cx="1844" cy="1785"/>
                  </a:xfrm>
                  <a:custGeom>
                    <a:avLst/>
                    <a:gdLst>
                      <a:gd name="T0" fmla="*/ 0 w 1844"/>
                      <a:gd name="T1" fmla="*/ 0 h 1785"/>
                      <a:gd name="T2" fmla="*/ 1844 w 1844"/>
                      <a:gd name="T3" fmla="*/ 0 h 1785"/>
                      <a:gd name="T4" fmla="*/ 1844 w 1844"/>
                      <a:gd name="T5" fmla="*/ 1785 h 178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844" h="1785">
                        <a:moveTo>
                          <a:pt x="0" y="0"/>
                        </a:moveTo>
                        <a:lnTo>
                          <a:pt x="1844" y="0"/>
                        </a:lnTo>
                        <a:lnTo>
                          <a:pt x="1844" y="178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" name="Rectangle 6" descr="浅色上对角线"/>
                  <p:cNvSpPr>
                    <a:spLocks noChangeArrowheads="1"/>
                  </p:cNvSpPr>
                  <p:nvPr/>
                </p:nvSpPr>
                <p:spPr bwMode="auto">
                  <a:xfrm>
                    <a:off x="2745" y="2481"/>
                    <a:ext cx="2018" cy="144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" name="Rectangle 7" descr="浅色上对角线"/>
                  <p:cNvSpPr>
                    <a:spLocks noChangeArrowheads="1"/>
                  </p:cNvSpPr>
                  <p:nvPr/>
                </p:nvSpPr>
                <p:spPr bwMode="auto">
                  <a:xfrm>
                    <a:off x="4589" y="2484"/>
                    <a:ext cx="167" cy="1956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6" name="Line 8"/>
                <p:cNvSpPr>
                  <a:spLocks noChangeShapeType="1"/>
                </p:cNvSpPr>
                <p:nvPr/>
              </p:nvSpPr>
              <p:spPr bwMode="auto">
                <a:xfrm>
                  <a:off x="240" y="1024"/>
                  <a:ext cx="2880" cy="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 type="none" w="sm" len="sm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1680" y="712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160632" y="3620869"/>
            <a:ext cx="61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VTCB</a:t>
            </a:r>
            <a:endParaRPr lang="en-US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8305800" y="4267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7200" y="3886200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VTB</a:t>
            </a:r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7615468" y="4872267"/>
            <a:ext cx="466265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Quad Arrow Callout 23"/>
          <p:cNvSpPr/>
          <p:nvPr/>
        </p:nvSpPr>
        <p:spPr>
          <a:xfrm>
            <a:off x="7848600" y="4597400"/>
            <a:ext cx="393700" cy="304800"/>
          </a:xfrm>
          <a:prstGeom prst="quadArrow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utoShape 11"/>
          <p:cNvSpPr>
            <a:spLocks/>
          </p:cNvSpPr>
          <p:nvPr/>
        </p:nvSpPr>
        <p:spPr bwMode="auto">
          <a:xfrm rot="5400000">
            <a:off x="7658100" y="4610100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7543800" y="48006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96200" y="5562600"/>
            <a:ext cx="30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676400"/>
            <a:ext cx="5715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-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Khi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vaät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ôû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 li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ñoä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 x:</a:t>
            </a:r>
            <a:r>
              <a:rPr lang="en-US" sz="3200" i="1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löïc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ñaøn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hoài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cuûa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loø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 xo  </a:t>
            </a:r>
            <a:r>
              <a:rPr lang="en-US" sz="3200" dirty="0" smtClean="0">
                <a:solidFill>
                  <a:srgbClr val="00B050"/>
                </a:solidFill>
                <a:latin typeface="VNI-Helve" pitchFamily="2" charset="0"/>
              </a:rPr>
              <a:t>F = - </a:t>
            </a:r>
            <a:r>
              <a:rPr lang="en-US" sz="3200" dirty="0" err="1" smtClean="0">
                <a:solidFill>
                  <a:srgbClr val="00B050"/>
                </a:solidFill>
                <a:latin typeface="VNI-Helve" pitchFamily="2" charset="0"/>
              </a:rPr>
              <a:t>kx</a:t>
            </a:r>
            <a:r>
              <a:rPr lang="en-US" sz="3200" dirty="0" smtClean="0">
                <a:solidFill>
                  <a:srgbClr val="00B050"/>
                </a:solidFill>
                <a:latin typeface="VNI-Helve" pitchFamily="2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(1)  </a:t>
            </a:r>
            <a:endParaRPr lang="en-US" sz="3200" b="1" i="1" dirty="0" smtClean="0">
              <a:solidFill>
                <a:srgbClr val="000000"/>
              </a:solidFill>
              <a:latin typeface="VNI-Helve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198" y="604952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KHẢO SÁT DAO ĐỘNG CỦA CON LẮC LÒ XO VỀ MẶT ĐỘNG LỰC HỌC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2: CON LẮC LÒ XO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1" name="Picture 28" descr="http://www2.ttvnol.com/uploaded2/dandi/dao%20dong%20dieu%20hoa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47838"/>
            <a:ext cx="35052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4502969" y="3571170"/>
            <a:ext cx="4572000" cy="1130300"/>
            <a:chOff x="240" y="624"/>
            <a:chExt cx="2880" cy="712"/>
          </a:xfrm>
        </p:grpSpPr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1680" y="99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34" name="AutoShape 11"/>
            <p:cNvSpPr>
              <a:spLocks/>
            </p:cNvSpPr>
            <p:nvPr/>
          </p:nvSpPr>
          <p:spPr bwMode="auto">
            <a:xfrm rot="5400000">
              <a:off x="1992" y="888"/>
              <a:ext cx="48" cy="384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35" name="Group 30"/>
            <p:cNvGrpSpPr>
              <a:grpSpLocks/>
            </p:cNvGrpSpPr>
            <p:nvPr/>
          </p:nvGrpSpPr>
          <p:grpSpPr bwMode="auto">
            <a:xfrm>
              <a:off x="240" y="624"/>
              <a:ext cx="2880" cy="712"/>
              <a:chOff x="240" y="624"/>
              <a:chExt cx="2880" cy="712"/>
            </a:xfrm>
          </p:grpSpPr>
          <p:grpSp>
            <p:nvGrpSpPr>
              <p:cNvPr id="36" name="Group 29"/>
              <p:cNvGrpSpPr>
                <a:grpSpLocks/>
              </p:cNvGrpSpPr>
              <p:nvPr/>
            </p:nvGrpSpPr>
            <p:grpSpPr bwMode="auto">
              <a:xfrm>
                <a:off x="240" y="624"/>
                <a:ext cx="2880" cy="400"/>
                <a:chOff x="240" y="624"/>
                <a:chExt cx="2880" cy="400"/>
              </a:xfrm>
            </p:grpSpPr>
            <p:sp>
              <p:nvSpPr>
                <p:cNvPr id="39" name="Oval 2"/>
                <p:cNvSpPr>
                  <a:spLocks noChangeArrowheads="1"/>
                </p:cNvSpPr>
                <p:nvPr/>
              </p:nvSpPr>
              <p:spPr bwMode="auto">
                <a:xfrm>
                  <a:off x="2160" y="712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57575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3"/>
                <p:cNvSpPr>
                  <a:spLocks/>
                </p:cNvSpPr>
                <p:nvPr/>
              </p:nvSpPr>
              <p:spPr bwMode="auto">
                <a:xfrm>
                  <a:off x="632" y="728"/>
                  <a:ext cx="1560" cy="233"/>
                </a:xfrm>
                <a:custGeom>
                  <a:avLst/>
                  <a:gdLst>
                    <a:gd name="T0" fmla="*/ 0 w 1680"/>
                    <a:gd name="T1" fmla="*/ 97 h 280"/>
                    <a:gd name="T2" fmla="*/ 69 w 1680"/>
                    <a:gd name="T3" fmla="*/ 0 h 280"/>
                    <a:gd name="T4" fmla="*/ 138 w 1680"/>
                    <a:gd name="T5" fmla="*/ 194 h 280"/>
                    <a:gd name="T6" fmla="*/ 207 w 1680"/>
                    <a:gd name="T7" fmla="*/ 0 h 280"/>
                    <a:gd name="T8" fmla="*/ 276 w 1680"/>
                    <a:gd name="T9" fmla="*/ 194 h 280"/>
                    <a:gd name="T10" fmla="*/ 345 w 1680"/>
                    <a:gd name="T11" fmla="*/ 0 h 280"/>
                    <a:gd name="T12" fmla="*/ 414 w 1680"/>
                    <a:gd name="T13" fmla="*/ 194 h 280"/>
                    <a:gd name="T14" fmla="*/ 483 w 1680"/>
                    <a:gd name="T15" fmla="*/ 0 h 280"/>
                    <a:gd name="T16" fmla="*/ 552 w 1680"/>
                    <a:gd name="T17" fmla="*/ 194 h 280"/>
                    <a:gd name="T18" fmla="*/ 621 w 1680"/>
                    <a:gd name="T19" fmla="*/ 0 h 280"/>
                    <a:gd name="T20" fmla="*/ 690 w 1680"/>
                    <a:gd name="T21" fmla="*/ 194 h 280"/>
                    <a:gd name="T22" fmla="*/ 759 w 1680"/>
                    <a:gd name="T23" fmla="*/ 0 h 280"/>
                    <a:gd name="T24" fmla="*/ 827 w 1680"/>
                    <a:gd name="T25" fmla="*/ 194 h 280"/>
                    <a:gd name="T26" fmla="*/ 897 w 1680"/>
                    <a:gd name="T27" fmla="*/ 0 h 280"/>
                    <a:gd name="T28" fmla="*/ 966 w 1680"/>
                    <a:gd name="T29" fmla="*/ 194 h 280"/>
                    <a:gd name="T30" fmla="*/ 1034 w 1680"/>
                    <a:gd name="T31" fmla="*/ 0 h 280"/>
                    <a:gd name="T32" fmla="*/ 1104 w 1680"/>
                    <a:gd name="T33" fmla="*/ 194 h 280"/>
                    <a:gd name="T34" fmla="*/ 1173 w 1680"/>
                    <a:gd name="T35" fmla="*/ 0 h 280"/>
                    <a:gd name="T36" fmla="*/ 1242 w 1680"/>
                    <a:gd name="T37" fmla="*/ 194 h 280"/>
                    <a:gd name="T38" fmla="*/ 1310 w 1680"/>
                    <a:gd name="T39" fmla="*/ 0 h 280"/>
                    <a:gd name="T40" fmla="*/ 1380 w 1680"/>
                    <a:gd name="T41" fmla="*/ 194 h 280"/>
                    <a:gd name="T42" fmla="*/ 1449 w 1680"/>
                    <a:gd name="T43" fmla="*/ 97 h 28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680" h="280">
                      <a:moveTo>
                        <a:pt x="0" y="140"/>
                      </a:moveTo>
                      <a:lnTo>
                        <a:pt x="80" y="0"/>
                      </a:lnTo>
                      <a:lnTo>
                        <a:pt x="160" y="280"/>
                      </a:lnTo>
                      <a:lnTo>
                        <a:pt x="240" y="0"/>
                      </a:lnTo>
                      <a:lnTo>
                        <a:pt x="320" y="280"/>
                      </a:lnTo>
                      <a:lnTo>
                        <a:pt x="400" y="0"/>
                      </a:lnTo>
                      <a:lnTo>
                        <a:pt x="480" y="280"/>
                      </a:lnTo>
                      <a:lnTo>
                        <a:pt x="560" y="0"/>
                      </a:lnTo>
                      <a:lnTo>
                        <a:pt x="640" y="280"/>
                      </a:lnTo>
                      <a:lnTo>
                        <a:pt x="720" y="0"/>
                      </a:lnTo>
                      <a:lnTo>
                        <a:pt x="800" y="280"/>
                      </a:lnTo>
                      <a:lnTo>
                        <a:pt x="880" y="0"/>
                      </a:lnTo>
                      <a:lnTo>
                        <a:pt x="960" y="280"/>
                      </a:lnTo>
                      <a:lnTo>
                        <a:pt x="1040" y="0"/>
                      </a:lnTo>
                      <a:lnTo>
                        <a:pt x="1120" y="280"/>
                      </a:lnTo>
                      <a:lnTo>
                        <a:pt x="1200" y="0"/>
                      </a:lnTo>
                      <a:lnTo>
                        <a:pt x="1280" y="280"/>
                      </a:lnTo>
                      <a:lnTo>
                        <a:pt x="1360" y="0"/>
                      </a:lnTo>
                      <a:lnTo>
                        <a:pt x="1440" y="280"/>
                      </a:lnTo>
                      <a:lnTo>
                        <a:pt x="1520" y="0"/>
                      </a:lnTo>
                      <a:lnTo>
                        <a:pt x="1600" y="280"/>
                      </a:lnTo>
                      <a:lnTo>
                        <a:pt x="1680" y="140"/>
                      </a:lnTo>
                    </a:path>
                  </a:pathLst>
                </a:custGeom>
                <a:noFill/>
                <a:ln w="28575" cmpd="sng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41" name="Group 4"/>
                <p:cNvGrpSpPr>
                  <a:grpSpLocks/>
                </p:cNvGrpSpPr>
                <p:nvPr/>
              </p:nvGrpSpPr>
              <p:grpSpPr bwMode="auto">
                <a:xfrm flipH="1" flipV="1">
                  <a:off x="424" y="624"/>
                  <a:ext cx="2208" cy="376"/>
                  <a:chOff x="2730" y="2481"/>
                  <a:chExt cx="2033" cy="1959"/>
                </a:xfrm>
              </p:grpSpPr>
              <p:sp>
                <p:nvSpPr>
                  <p:cNvPr id="43" name="Freeform 5"/>
                  <p:cNvSpPr>
                    <a:spLocks/>
                  </p:cNvSpPr>
                  <p:nvPr/>
                </p:nvSpPr>
                <p:spPr bwMode="auto">
                  <a:xfrm>
                    <a:off x="2730" y="2640"/>
                    <a:ext cx="1844" cy="1785"/>
                  </a:xfrm>
                  <a:custGeom>
                    <a:avLst/>
                    <a:gdLst>
                      <a:gd name="T0" fmla="*/ 0 w 1844"/>
                      <a:gd name="T1" fmla="*/ 0 h 1785"/>
                      <a:gd name="T2" fmla="*/ 1844 w 1844"/>
                      <a:gd name="T3" fmla="*/ 0 h 1785"/>
                      <a:gd name="T4" fmla="*/ 1844 w 1844"/>
                      <a:gd name="T5" fmla="*/ 1785 h 178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844" h="1785">
                        <a:moveTo>
                          <a:pt x="0" y="0"/>
                        </a:moveTo>
                        <a:lnTo>
                          <a:pt x="1844" y="0"/>
                        </a:lnTo>
                        <a:lnTo>
                          <a:pt x="1844" y="178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4" name="Rectangle 6" descr="浅色上对角线"/>
                  <p:cNvSpPr>
                    <a:spLocks noChangeArrowheads="1"/>
                  </p:cNvSpPr>
                  <p:nvPr/>
                </p:nvSpPr>
                <p:spPr bwMode="auto">
                  <a:xfrm>
                    <a:off x="2745" y="2481"/>
                    <a:ext cx="2018" cy="144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" name="Rectangle 7" descr="浅色上对角线"/>
                  <p:cNvSpPr>
                    <a:spLocks noChangeArrowheads="1"/>
                  </p:cNvSpPr>
                  <p:nvPr/>
                </p:nvSpPr>
                <p:spPr bwMode="auto">
                  <a:xfrm>
                    <a:off x="4589" y="2484"/>
                    <a:ext cx="167" cy="1956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2" name="Line 8"/>
                <p:cNvSpPr>
                  <a:spLocks noChangeShapeType="1"/>
                </p:cNvSpPr>
                <p:nvPr/>
              </p:nvSpPr>
              <p:spPr bwMode="auto">
                <a:xfrm>
                  <a:off x="240" y="1024"/>
                  <a:ext cx="2880" cy="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 type="none" w="sm" len="sm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7" name="Line 10"/>
              <p:cNvSpPr>
                <a:spLocks noChangeShapeType="1"/>
              </p:cNvSpPr>
              <p:nvPr/>
            </p:nvSpPr>
            <p:spPr bwMode="auto">
              <a:xfrm>
                <a:off x="1801" y="712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Text Box 12"/>
              <p:cNvSpPr txBox="1">
                <a:spLocks noChangeArrowheads="1"/>
              </p:cNvSpPr>
              <p:nvPr/>
            </p:nvSpPr>
            <p:spPr bwMode="auto">
              <a:xfrm>
                <a:off x="1920" y="1009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smtClean="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</a:p>
            </p:txBody>
          </p:sp>
        </p:grpSp>
      </p:grpSp>
      <p:sp>
        <p:nvSpPr>
          <p:cNvPr id="46" name="Line 13"/>
          <p:cNvSpPr>
            <a:spLocks noChangeShapeType="1"/>
          </p:cNvSpPr>
          <p:nvPr/>
        </p:nvSpPr>
        <p:spPr bwMode="auto">
          <a:xfrm>
            <a:off x="7761995" y="3975686"/>
            <a:ext cx="0" cy="57250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 flipV="1">
            <a:off x="7761995" y="3277186"/>
            <a:ext cx="0" cy="57250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48" name="Object 1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7891956"/>
              </p:ext>
            </p:extLst>
          </p:nvPr>
        </p:nvGraphicFramePr>
        <p:xfrm>
          <a:off x="7879976" y="4347278"/>
          <a:ext cx="329188" cy="43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6" imgW="133480" imgH="180977" progId="Equation.3">
                  <p:embed/>
                </p:oleObj>
              </mc:Choice>
              <mc:Fallback>
                <p:oleObj name="Equation" r:id="rId6" imgW="133480" imgH="180977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9976" y="4347278"/>
                        <a:ext cx="329188" cy="438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035701"/>
              </p:ext>
            </p:extLst>
          </p:nvPr>
        </p:nvGraphicFramePr>
        <p:xfrm>
          <a:off x="7813268" y="2946700"/>
          <a:ext cx="367355" cy="4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8" imgW="162113" imgH="200005" progId="Equation.3">
                  <p:embed/>
                </p:oleObj>
              </mc:Choice>
              <mc:Fallback>
                <p:oleObj name="Equation" r:id="rId8" imgW="162113" imgH="20000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268" y="2946700"/>
                        <a:ext cx="367355" cy="4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Line 17"/>
          <p:cNvSpPr>
            <a:spLocks noChangeShapeType="1"/>
          </p:cNvSpPr>
          <p:nvPr/>
        </p:nvSpPr>
        <p:spPr bwMode="auto">
          <a:xfrm flipH="1" flipV="1">
            <a:off x="6911095" y="3893637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5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034177"/>
              </p:ext>
            </p:extLst>
          </p:nvPr>
        </p:nvGraphicFramePr>
        <p:xfrm>
          <a:off x="6692913" y="3282083"/>
          <a:ext cx="341115" cy="419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10" imgW="142744" imgH="180977" progId="Equation.3">
                  <p:embed/>
                </p:oleObj>
              </mc:Choice>
              <mc:Fallback>
                <p:oleObj name="Equation" r:id="rId10" imgW="142744" imgH="18097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13" y="3282083"/>
                        <a:ext cx="341115" cy="419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152400" y="2819400"/>
            <a:ext cx="601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-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Hôïp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löïc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taùc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duïng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vaøo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vaät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:</a:t>
            </a:r>
            <a:endParaRPr lang="en-US" sz="3200" b="1" dirty="0" smtClean="0">
              <a:solidFill>
                <a:srgbClr val="000000"/>
              </a:solidFill>
              <a:latin typeface="VNI-Helve" pitchFamily="2" charset="0"/>
            </a:endParaRPr>
          </a:p>
        </p:txBody>
      </p:sp>
      <p:graphicFrame>
        <p:nvGraphicFramePr>
          <p:cNvPr id="5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619037"/>
              </p:ext>
            </p:extLst>
          </p:nvPr>
        </p:nvGraphicFramePr>
        <p:xfrm>
          <a:off x="1371600" y="3505200"/>
          <a:ext cx="2819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12" imgW="981100" imgH="200005" progId="Equation.3">
                  <p:embed/>
                </p:oleObj>
              </mc:Choice>
              <mc:Fallback>
                <p:oleObj name="Equation" r:id="rId12" imgW="981100" imgH="200005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28194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457200" y="40386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Vì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: </a:t>
            </a:r>
            <a:endParaRPr lang="en-US" sz="3200" dirty="0" smtClean="0">
              <a:solidFill>
                <a:srgbClr val="FFFF00"/>
              </a:solidFill>
              <a:latin typeface="VNI-Helve" pitchFamily="2" charset="0"/>
            </a:endParaRPr>
          </a:p>
        </p:txBody>
      </p:sp>
      <p:graphicFrame>
        <p:nvGraphicFramePr>
          <p:cNvPr id="5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428772"/>
              </p:ext>
            </p:extLst>
          </p:nvPr>
        </p:nvGraphicFramePr>
        <p:xfrm>
          <a:off x="990600" y="4038600"/>
          <a:ext cx="17843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14" imgW="618977" imgH="200005" progId="Equation.3">
                  <p:embed/>
                </p:oleObj>
              </mc:Choice>
              <mc:Fallback>
                <p:oleObj name="Equation" r:id="rId14" imgW="618977" imgH="20000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17843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381000" y="4678362"/>
            <a:ext cx="1219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500" dirty="0" err="1" smtClean="0">
                <a:solidFill>
                  <a:srgbClr val="000000"/>
                </a:solidFill>
                <a:latin typeface="VNI-Helve" pitchFamily="2" charset="0"/>
              </a:rPr>
              <a:t>neân</a:t>
            </a:r>
            <a:r>
              <a:rPr lang="en-US" sz="3500" dirty="0" smtClean="0">
                <a:solidFill>
                  <a:srgbClr val="000000"/>
                </a:solidFill>
                <a:latin typeface="VNI-Helve" pitchFamily="2" charset="0"/>
              </a:rPr>
              <a:t>: </a:t>
            </a:r>
            <a:endParaRPr lang="en-US" sz="3500" b="1" dirty="0" smtClean="0">
              <a:solidFill>
                <a:srgbClr val="FFFF00"/>
              </a:solidFill>
              <a:latin typeface="VNI-Helve" pitchFamily="2" charset="0"/>
            </a:endParaRPr>
          </a:p>
        </p:txBody>
      </p:sp>
      <p:graphicFrame>
        <p:nvGraphicFramePr>
          <p:cNvPr id="5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202336"/>
              </p:ext>
            </p:extLst>
          </p:nvPr>
        </p:nvGraphicFramePr>
        <p:xfrm>
          <a:off x="1447800" y="4724400"/>
          <a:ext cx="14271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16" imgW="485918" imgH="200005" progId="Equation.3">
                  <p:embed/>
                </p:oleObj>
              </mc:Choice>
              <mc:Fallback>
                <p:oleObj name="Equation" r:id="rId16" imgW="485918" imgH="20000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724400"/>
                        <a:ext cx="142716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5257800" y="48006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(2) </a:t>
            </a:r>
            <a:endParaRPr lang="en-US" sz="3200" b="1" dirty="0" smtClean="0">
              <a:solidFill>
                <a:srgbClr val="000000"/>
              </a:solidFill>
              <a:latin typeface="VNI-Helve" pitchFamily="2" charset="0"/>
            </a:endParaRP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152400" y="5465058"/>
            <a:ext cx="533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+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Töø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 (1)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vaø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 (2) ta </a:t>
            </a:r>
            <a:r>
              <a:rPr lang="en-US" sz="3200" dirty="0" err="1" smtClean="0">
                <a:solidFill>
                  <a:srgbClr val="000000"/>
                </a:solidFill>
                <a:latin typeface="VNI-Helve" pitchFamily="2" charset="0"/>
              </a:rPr>
              <a:t>coù</a:t>
            </a:r>
            <a:r>
              <a:rPr lang="en-US" sz="3200" dirty="0" smtClean="0">
                <a:solidFill>
                  <a:srgbClr val="000000"/>
                </a:solidFill>
                <a:latin typeface="VNI-Helve" pitchFamily="2" charset="0"/>
              </a:rPr>
              <a:t>: </a:t>
            </a:r>
          </a:p>
        </p:txBody>
      </p:sp>
      <p:graphicFrame>
        <p:nvGraphicFramePr>
          <p:cNvPr id="6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536474"/>
              </p:ext>
            </p:extLst>
          </p:nvPr>
        </p:nvGraphicFramePr>
        <p:xfrm>
          <a:off x="4724400" y="5219700"/>
          <a:ext cx="174783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18" imgW="600029" imgH="371680" progId="Equation.3">
                  <p:embed/>
                </p:oleObj>
              </mc:Choice>
              <mc:Fallback>
                <p:oleObj name="Equation" r:id="rId18" imgW="600029" imgH="371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219700"/>
                        <a:ext cx="174783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3124200" y="5090319"/>
            <a:ext cx="457200" cy="150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503523"/>
              </p:ext>
            </p:extLst>
          </p:nvPr>
        </p:nvGraphicFramePr>
        <p:xfrm>
          <a:off x="3581400" y="4513263"/>
          <a:ext cx="16764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20" imgW="355320" imgH="393480" progId="Equation.DSMT4">
                  <p:embed/>
                </p:oleObj>
              </mc:Choice>
              <mc:Fallback>
                <p:oleObj name="Equation" r:id="rId20" imgW="355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581400" y="4513263"/>
                        <a:ext cx="1676400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6572610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6" grpId="0" animBg="1"/>
      <p:bldP spid="47" grpId="0" animBg="1"/>
      <p:bldP spid="50" grpId="0" animBg="1"/>
      <p:bldP spid="52" grpId="0"/>
      <p:bldP spid="54" grpId="0"/>
      <p:bldP spid="56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542092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Ta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088378"/>
              </p:ext>
            </p:extLst>
          </p:nvPr>
        </p:nvGraphicFramePr>
        <p:xfrm>
          <a:off x="1708150" y="1739900"/>
          <a:ext cx="14922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" name="Equation" r:id="rId3" imgW="485918" imgH="371680" progId="Equation.3">
                  <p:embed/>
                </p:oleObj>
              </mc:Choice>
              <mc:Fallback>
                <p:oleObj name="Equation" r:id="rId3" imgW="485918" imgH="371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1739900"/>
                        <a:ext cx="149225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392435"/>
              </p:ext>
            </p:extLst>
          </p:nvPr>
        </p:nvGraphicFramePr>
        <p:xfrm>
          <a:off x="4149725" y="1752600"/>
          <a:ext cx="21748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" name="Equation" r:id="rId5" imgW="542763" imgH="428764" progId="Equation.3">
                  <p:embed/>
                </p:oleObj>
              </mc:Choice>
              <mc:Fallback>
                <p:oleObj name="Equation" r:id="rId5" imgW="542763" imgH="4287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1752600"/>
                        <a:ext cx="2174875" cy="1295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762488"/>
              </p:ext>
            </p:extLst>
          </p:nvPr>
        </p:nvGraphicFramePr>
        <p:xfrm>
          <a:off x="2001838" y="571500"/>
          <a:ext cx="31035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" name="Equation" r:id="rId7" imgW="1085947" imgH="371680" progId="Equation.3">
                  <p:embed/>
                </p:oleObj>
              </mc:Choice>
              <mc:Fallback>
                <p:oleObj name="Equation" r:id="rId7" imgW="1085947" imgH="371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571500"/>
                        <a:ext cx="31035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2: CON LẮC LÒ XO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999" y="1828800"/>
            <a:ext cx="12160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581400" y="2362200"/>
            <a:ext cx="457200" cy="143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2500" y="3276600"/>
            <a:ext cx="79629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   +k: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xo (N/m)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   +m: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(kg)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   +     :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(rad/s)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641980"/>
              </p:ext>
            </p:extLst>
          </p:nvPr>
        </p:nvGraphicFramePr>
        <p:xfrm>
          <a:off x="2286000" y="5105399"/>
          <a:ext cx="609600" cy="602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" name="Equation" r:id="rId9" imgW="152280" imgH="139680" progId="Equation.DSMT4">
                  <p:embed/>
                </p:oleObj>
              </mc:Choice>
              <mc:Fallback>
                <p:oleObj name="Equation" r:id="rId9" imgW="1522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6000" y="5105399"/>
                        <a:ext cx="609600" cy="602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/>
          <p:cNvSpPr/>
          <p:nvPr/>
        </p:nvSpPr>
        <p:spPr>
          <a:xfrm>
            <a:off x="1752600" y="4038600"/>
            <a:ext cx="228600" cy="1524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518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258196"/>
              </p:ext>
            </p:extLst>
          </p:nvPr>
        </p:nvGraphicFramePr>
        <p:xfrm>
          <a:off x="1246188" y="1911671"/>
          <a:ext cx="16414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" name="Equation" r:id="rId3" imgW="542763" imgH="428764" progId="Equation.3">
                  <p:embed/>
                </p:oleObj>
              </mc:Choice>
              <mc:Fallback>
                <p:oleObj name="Equation" r:id="rId3" imgW="542763" imgH="4287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1911671"/>
                        <a:ext cx="1641475" cy="1304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14383"/>
              </p:ext>
            </p:extLst>
          </p:nvPr>
        </p:nvGraphicFramePr>
        <p:xfrm>
          <a:off x="5665788" y="1216346"/>
          <a:ext cx="21272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" name="Equation" r:id="rId5" imgW="704876" imgH="428764" progId="Equation.3">
                  <p:embed/>
                </p:oleObj>
              </mc:Choice>
              <mc:Fallback>
                <p:oleObj name="Equation" r:id="rId5" imgW="704876" imgH="4287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1216346"/>
                        <a:ext cx="2127250" cy="1304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81000" y="3962400"/>
            <a:ext cx="516319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VNI-Helve" pitchFamily="2" charset="0"/>
              </a:rPr>
              <a:t>*</a:t>
            </a:r>
            <a:r>
              <a:rPr lang="en-US" sz="2800" u="sng" dirty="0" err="1" smtClean="0">
                <a:solidFill>
                  <a:srgbClr val="00B050"/>
                </a:solidFill>
                <a:latin typeface="VNI-Helve" pitchFamily="2" charset="0"/>
              </a:rPr>
              <a:t>Löïc</a:t>
            </a:r>
            <a:r>
              <a:rPr lang="en-US" sz="2800" u="sng" dirty="0" smtClean="0">
                <a:solidFill>
                  <a:srgbClr val="00B050"/>
                </a:solidFill>
                <a:latin typeface="VNI-Helve" pitchFamily="2" charset="0"/>
              </a:rPr>
              <a:t> </a:t>
            </a:r>
            <a:r>
              <a:rPr lang="en-US" sz="2800" u="sng" dirty="0" err="1" smtClean="0">
                <a:solidFill>
                  <a:srgbClr val="00B050"/>
                </a:solidFill>
                <a:latin typeface="VNI-Helve" pitchFamily="2" charset="0"/>
              </a:rPr>
              <a:t>keùo</a:t>
            </a:r>
            <a:r>
              <a:rPr lang="en-US" sz="2800" u="sng" dirty="0" smtClean="0">
                <a:solidFill>
                  <a:srgbClr val="00B050"/>
                </a:solidFill>
                <a:latin typeface="VNI-Helve" pitchFamily="2" charset="0"/>
              </a:rPr>
              <a:t> </a:t>
            </a:r>
            <a:r>
              <a:rPr lang="en-US" sz="2800" u="sng" dirty="0" err="1" smtClean="0">
                <a:solidFill>
                  <a:srgbClr val="00B050"/>
                </a:solidFill>
                <a:latin typeface="VNI-Helve" pitchFamily="2" charset="0"/>
              </a:rPr>
              <a:t>veà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VNI-Helve" pitchFamily="2" charset="0"/>
              </a:rPr>
              <a:t>löïc</a:t>
            </a:r>
            <a:r>
              <a:rPr lang="en-US" sz="28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VNI-Helve" pitchFamily="2" charset="0"/>
              </a:rPr>
              <a:t>luoân</a:t>
            </a:r>
            <a:r>
              <a:rPr lang="en-US" sz="28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VNI-Helve" pitchFamily="2" charset="0"/>
              </a:rPr>
              <a:t>höôùng</a:t>
            </a:r>
            <a:r>
              <a:rPr lang="en-US" sz="28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VNI-Helve" pitchFamily="2" charset="0"/>
              </a:rPr>
              <a:t>veà</a:t>
            </a:r>
            <a:r>
              <a:rPr lang="en-US" sz="28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VNI-Helve" pitchFamily="2" charset="0"/>
              </a:rPr>
              <a:t>vò</a:t>
            </a:r>
            <a:r>
              <a:rPr lang="en-US" sz="28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VNI-Helve" pitchFamily="2" charset="0"/>
              </a:rPr>
              <a:t>trí</a:t>
            </a:r>
            <a:r>
              <a:rPr lang="en-US" sz="28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VNI-Helve" pitchFamily="2" charset="0"/>
              </a:rPr>
              <a:t>caân</a:t>
            </a:r>
            <a:r>
              <a:rPr lang="en-US" sz="2800" dirty="0" smtClean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VNI-Helve" pitchFamily="2" charset="0"/>
              </a:rPr>
              <a:t>CT: F=-</a:t>
            </a:r>
            <a:r>
              <a:rPr lang="en-US" sz="2800" dirty="0" err="1" smtClean="0">
                <a:solidFill>
                  <a:srgbClr val="000000"/>
                </a:solidFill>
                <a:latin typeface="VNI-Helve" pitchFamily="2" charset="0"/>
              </a:rPr>
              <a:t>kx</a:t>
            </a:r>
            <a:endParaRPr lang="en-US" sz="2800" dirty="0" smtClean="0">
              <a:solidFill>
                <a:srgbClr val="000000"/>
              </a:solidFill>
              <a:latin typeface="VNI-Helve" pitchFamily="2" charset="0"/>
            </a:endParaRPr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044408"/>
              </p:ext>
            </p:extLst>
          </p:nvPr>
        </p:nvGraphicFramePr>
        <p:xfrm>
          <a:off x="5665788" y="2635571"/>
          <a:ext cx="3097212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" name="Equation" r:id="rId7" imgW="1038366" imgH="428764" progId="Equation.3">
                  <p:embed/>
                </p:oleObj>
              </mc:Choice>
              <mc:Fallback>
                <p:oleObj name="Equation" r:id="rId7" imgW="1038366" imgH="4287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2635571"/>
                        <a:ext cx="3097212" cy="1304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2: CON LẮC LÒ XO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2400" y="1075492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11269" idx="3"/>
            <a:endCxn id="11270" idx="1"/>
          </p:cNvCxnSpPr>
          <p:nvPr/>
        </p:nvCxnSpPr>
        <p:spPr>
          <a:xfrm flipV="1">
            <a:off x="2887663" y="1868808"/>
            <a:ext cx="2778125" cy="695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269" idx="3"/>
            <a:endCxn id="11272" idx="1"/>
          </p:cNvCxnSpPr>
          <p:nvPr/>
        </p:nvCxnSpPr>
        <p:spPr>
          <a:xfrm>
            <a:off x="2887663" y="2564133"/>
            <a:ext cx="2778125" cy="723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 rot="20740866">
            <a:off x="3029518" y="1542086"/>
            <a:ext cx="269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(s)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 rot="864370">
            <a:off x="2964534" y="3122965"/>
            <a:ext cx="269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(Hz)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781" y="496013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8" descr="http://www2.ttvnol.com/uploaded2/dandi/dao%20dong%20dieu%20hoa.gif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2438"/>
            <a:ext cx="35052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1000" y="5867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F=kA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315200" y="5486400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40CD3"/>
                </a:solidFill>
                <a:latin typeface="VNI-Helve" pitchFamily="2" charset="0"/>
              </a:rPr>
              <a:t>VTCB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0400" y="6205954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7924800" y="5939864"/>
            <a:ext cx="114300" cy="4609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574362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8" grpId="0"/>
      <p:bldP spid="10" grpId="0"/>
      <p:bldP spid="18" grpId="0"/>
      <p:bldP spid="13" grpId="0"/>
      <p:bldP spid="14" grpId="0"/>
      <p:bldP spid="22" grpId="0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63043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VẬN DỤNG 1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61752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300g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100N/m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419497"/>
            <a:ext cx="7010400" cy="1492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62497"/>
            <a:ext cx="7543800" cy="1492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705497"/>
            <a:ext cx="6934200" cy="1492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020405"/>
            <a:ext cx="3733800" cy="1492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ĐA: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18,26 rad/s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172097"/>
            <a:ext cx="3733800" cy="1492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ĐA: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0,34s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315097"/>
            <a:ext cx="3733800" cy="1492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ĐA: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2,9Hz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1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CON LẮC LÒ XO</a:t>
            </a:r>
            <a:endParaRPr lang="vi-V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609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1" name="Group 6"/>
          <p:cNvGrpSpPr>
            <a:grpSpLocks/>
          </p:cNvGrpSpPr>
          <p:nvPr/>
        </p:nvGrpSpPr>
        <p:grpSpPr bwMode="auto">
          <a:xfrm>
            <a:off x="735445" y="1524000"/>
            <a:ext cx="1066800" cy="3456140"/>
            <a:chOff x="4080" y="1536"/>
            <a:chExt cx="672" cy="1752"/>
          </a:xfrm>
        </p:grpSpPr>
        <p:sp>
          <p:nvSpPr>
            <p:cNvPr id="192" name="Rectangle 2" descr="Cork"/>
            <p:cNvSpPr>
              <a:spLocks noChangeArrowheads="1"/>
            </p:cNvSpPr>
            <p:nvPr/>
          </p:nvSpPr>
          <p:spPr bwMode="auto">
            <a:xfrm>
              <a:off x="4080" y="1536"/>
              <a:ext cx="672" cy="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00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00" smtClean="0">
                <a:solidFill>
                  <a:srgbClr val="FFFFFF"/>
                </a:solidFill>
              </a:endParaRPr>
            </a:p>
          </p:txBody>
        </p:sp>
        <p:grpSp>
          <p:nvGrpSpPr>
            <p:cNvPr id="193" name="Group 3"/>
            <p:cNvGrpSpPr>
              <a:grpSpLocks/>
            </p:cNvGrpSpPr>
            <p:nvPr/>
          </p:nvGrpSpPr>
          <p:grpSpPr bwMode="auto">
            <a:xfrm>
              <a:off x="4320" y="1584"/>
              <a:ext cx="269" cy="1487"/>
              <a:chOff x="2304" y="684"/>
              <a:chExt cx="648" cy="3624"/>
            </a:xfrm>
          </p:grpSpPr>
          <p:sp>
            <p:nvSpPr>
              <p:cNvPr id="195" name="Freeform 4"/>
              <p:cNvSpPr>
                <a:spLocks/>
              </p:cNvSpPr>
              <p:nvPr/>
            </p:nvSpPr>
            <p:spPr bwMode="auto">
              <a:xfrm>
                <a:off x="2304" y="684"/>
                <a:ext cx="648" cy="856"/>
              </a:xfrm>
              <a:custGeom>
                <a:avLst/>
                <a:gdLst>
                  <a:gd name="T0" fmla="*/ 216 w 648"/>
                  <a:gd name="T1" fmla="*/ 0 h 856"/>
                  <a:gd name="T2" fmla="*/ 228 w 648"/>
                  <a:gd name="T3" fmla="*/ 252 h 856"/>
                  <a:gd name="T4" fmla="*/ 228 w 648"/>
                  <a:gd name="T5" fmla="*/ 588 h 856"/>
                  <a:gd name="T6" fmla="*/ 389 w 648"/>
                  <a:gd name="T7" fmla="*/ 575 h 856"/>
                  <a:gd name="T8" fmla="*/ 524 w 648"/>
                  <a:gd name="T9" fmla="*/ 606 h 856"/>
                  <a:gd name="T10" fmla="*/ 624 w 648"/>
                  <a:gd name="T11" fmla="*/ 672 h 856"/>
                  <a:gd name="T12" fmla="*/ 623 w 648"/>
                  <a:gd name="T13" fmla="*/ 762 h 856"/>
                  <a:gd name="T14" fmla="*/ 470 w 648"/>
                  <a:gd name="T15" fmla="*/ 837 h 856"/>
                  <a:gd name="T16" fmla="*/ 233 w 648"/>
                  <a:gd name="T17" fmla="*/ 854 h 856"/>
                  <a:gd name="T18" fmla="*/ 32 w 648"/>
                  <a:gd name="T19" fmla="*/ 821 h 856"/>
                  <a:gd name="T20" fmla="*/ 40 w 648"/>
                  <a:gd name="T21" fmla="*/ 815 h 8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8"/>
                  <a:gd name="T34" fmla="*/ 0 h 856"/>
                  <a:gd name="T35" fmla="*/ 648 w 648"/>
                  <a:gd name="T36" fmla="*/ 856 h 8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8" h="856">
                    <a:moveTo>
                      <a:pt x="216" y="0"/>
                    </a:moveTo>
                    <a:cubicBezTo>
                      <a:pt x="224" y="42"/>
                      <a:pt x="226" y="154"/>
                      <a:pt x="228" y="252"/>
                    </a:cubicBezTo>
                    <a:cubicBezTo>
                      <a:pt x="230" y="350"/>
                      <a:pt x="201" y="534"/>
                      <a:pt x="228" y="588"/>
                    </a:cubicBezTo>
                    <a:cubicBezTo>
                      <a:pt x="255" y="642"/>
                      <a:pt x="340" y="572"/>
                      <a:pt x="389" y="575"/>
                    </a:cubicBezTo>
                    <a:cubicBezTo>
                      <a:pt x="438" y="578"/>
                      <a:pt x="485" y="590"/>
                      <a:pt x="524" y="606"/>
                    </a:cubicBezTo>
                    <a:cubicBezTo>
                      <a:pt x="563" y="622"/>
                      <a:pt x="608" y="646"/>
                      <a:pt x="624" y="672"/>
                    </a:cubicBezTo>
                    <a:cubicBezTo>
                      <a:pt x="641" y="698"/>
                      <a:pt x="648" y="734"/>
                      <a:pt x="623" y="762"/>
                    </a:cubicBezTo>
                    <a:cubicBezTo>
                      <a:pt x="597" y="789"/>
                      <a:pt x="535" y="821"/>
                      <a:pt x="470" y="837"/>
                    </a:cubicBezTo>
                    <a:cubicBezTo>
                      <a:pt x="405" y="852"/>
                      <a:pt x="306" y="856"/>
                      <a:pt x="233" y="854"/>
                    </a:cubicBezTo>
                    <a:cubicBezTo>
                      <a:pt x="159" y="851"/>
                      <a:pt x="64" y="827"/>
                      <a:pt x="32" y="821"/>
                    </a:cubicBezTo>
                    <a:cubicBezTo>
                      <a:pt x="0" y="815"/>
                      <a:pt x="39" y="816"/>
                      <a:pt x="40" y="815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5"/>
              <p:cNvSpPr>
                <a:spLocks/>
              </p:cNvSpPr>
              <p:nvPr/>
            </p:nvSpPr>
            <p:spPr bwMode="auto">
              <a:xfrm rot="5400000">
                <a:off x="2481" y="1284"/>
                <a:ext cx="293" cy="648"/>
              </a:xfrm>
              <a:custGeom>
                <a:avLst/>
                <a:gdLst>
                  <a:gd name="T0" fmla="*/ 6 w 744"/>
                  <a:gd name="T1" fmla="*/ 433 h 768"/>
                  <a:gd name="T2" fmla="*/ 6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7 w 744"/>
                  <a:gd name="T11" fmla="*/ 89 h 768"/>
                  <a:gd name="T12" fmla="*/ 17 w 744"/>
                  <a:gd name="T13" fmla="*/ 17 h 768"/>
                  <a:gd name="T14" fmla="*/ 31 w 744"/>
                  <a:gd name="T15" fmla="*/ 18 h 768"/>
                  <a:gd name="T16" fmla="*/ 43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6"/>
              <p:cNvSpPr>
                <a:spLocks/>
              </p:cNvSpPr>
              <p:nvPr/>
            </p:nvSpPr>
            <p:spPr bwMode="auto">
              <a:xfrm rot="5400000">
                <a:off x="2482" y="1491"/>
                <a:ext cx="292" cy="648"/>
              </a:xfrm>
              <a:custGeom>
                <a:avLst/>
                <a:gdLst>
                  <a:gd name="T0" fmla="*/ 6 w 744"/>
                  <a:gd name="T1" fmla="*/ 433 h 768"/>
                  <a:gd name="T2" fmla="*/ 5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6 w 744"/>
                  <a:gd name="T11" fmla="*/ 89 h 768"/>
                  <a:gd name="T12" fmla="*/ 16 w 744"/>
                  <a:gd name="T13" fmla="*/ 17 h 768"/>
                  <a:gd name="T14" fmla="*/ 31 w 744"/>
                  <a:gd name="T15" fmla="*/ 18 h 768"/>
                  <a:gd name="T16" fmla="*/ 42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7"/>
              <p:cNvSpPr>
                <a:spLocks/>
              </p:cNvSpPr>
              <p:nvPr/>
            </p:nvSpPr>
            <p:spPr bwMode="auto">
              <a:xfrm rot="5400000">
                <a:off x="2482" y="1698"/>
                <a:ext cx="292" cy="648"/>
              </a:xfrm>
              <a:custGeom>
                <a:avLst/>
                <a:gdLst>
                  <a:gd name="T0" fmla="*/ 6 w 744"/>
                  <a:gd name="T1" fmla="*/ 433 h 768"/>
                  <a:gd name="T2" fmla="*/ 5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6 w 744"/>
                  <a:gd name="T11" fmla="*/ 89 h 768"/>
                  <a:gd name="T12" fmla="*/ 16 w 744"/>
                  <a:gd name="T13" fmla="*/ 17 h 768"/>
                  <a:gd name="T14" fmla="*/ 31 w 744"/>
                  <a:gd name="T15" fmla="*/ 18 h 768"/>
                  <a:gd name="T16" fmla="*/ 42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"/>
              <p:cNvSpPr>
                <a:spLocks/>
              </p:cNvSpPr>
              <p:nvPr/>
            </p:nvSpPr>
            <p:spPr bwMode="auto">
              <a:xfrm rot="5400000">
                <a:off x="2482" y="1912"/>
                <a:ext cx="292" cy="648"/>
              </a:xfrm>
              <a:custGeom>
                <a:avLst/>
                <a:gdLst>
                  <a:gd name="T0" fmla="*/ 6 w 744"/>
                  <a:gd name="T1" fmla="*/ 433 h 768"/>
                  <a:gd name="T2" fmla="*/ 5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6 w 744"/>
                  <a:gd name="T11" fmla="*/ 89 h 768"/>
                  <a:gd name="T12" fmla="*/ 16 w 744"/>
                  <a:gd name="T13" fmla="*/ 17 h 768"/>
                  <a:gd name="T14" fmla="*/ 31 w 744"/>
                  <a:gd name="T15" fmla="*/ 18 h 768"/>
                  <a:gd name="T16" fmla="*/ 42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9"/>
              <p:cNvSpPr>
                <a:spLocks/>
              </p:cNvSpPr>
              <p:nvPr/>
            </p:nvSpPr>
            <p:spPr bwMode="auto">
              <a:xfrm rot="5400000">
                <a:off x="2482" y="2119"/>
                <a:ext cx="292" cy="648"/>
              </a:xfrm>
              <a:custGeom>
                <a:avLst/>
                <a:gdLst>
                  <a:gd name="T0" fmla="*/ 6 w 744"/>
                  <a:gd name="T1" fmla="*/ 433 h 768"/>
                  <a:gd name="T2" fmla="*/ 5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6 w 744"/>
                  <a:gd name="T11" fmla="*/ 89 h 768"/>
                  <a:gd name="T12" fmla="*/ 16 w 744"/>
                  <a:gd name="T13" fmla="*/ 17 h 768"/>
                  <a:gd name="T14" fmla="*/ 31 w 744"/>
                  <a:gd name="T15" fmla="*/ 18 h 768"/>
                  <a:gd name="T16" fmla="*/ 42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10"/>
              <p:cNvSpPr>
                <a:spLocks/>
              </p:cNvSpPr>
              <p:nvPr/>
            </p:nvSpPr>
            <p:spPr bwMode="auto">
              <a:xfrm rot="5400000">
                <a:off x="2482" y="2321"/>
                <a:ext cx="292" cy="648"/>
              </a:xfrm>
              <a:custGeom>
                <a:avLst/>
                <a:gdLst>
                  <a:gd name="T0" fmla="*/ 6 w 744"/>
                  <a:gd name="T1" fmla="*/ 433 h 768"/>
                  <a:gd name="T2" fmla="*/ 5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6 w 744"/>
                  <a:gd name="T11" fmla="*/ 89 h 768"/>
                  <a:gd name="T12" fmla="*/ 16 w 744"/>
                  <a:gd name="T13" fmla="*/ 17 h 768"/>
                  <a:gd name="T14" fmla="*/ 31 w 744"/>
                  <a:gd name="T15" fmla="*/ 18 h 768"/>
                  <a:gd name="T16" fmla="*/ 42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11"/>
              <p:cNvSpPr>
                <a:spLocks/>
              </p:cNvSpPr>
              <p:nvPr/>
            </p:nvSpPr>
            <p:spPr bwMode="auto">
              <a:xfrm rot="5400000">
                <a:off x="2482" y="2534"/>
                <a:ext cx="292" cy="648"/>
              </a:xfrm>
              <a:custGeom>
                <a:avLst/>
                <a:gdLst>
                  <a:gd name="T0" fmla="*/ 6 w 744"/>
                  <a:gd name="T1" fmla="*/ 433 h 768"/>
                  <a:gd name="T2" fmla="*/ 5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6 w 744"/>
                  <a:gd name="T11" fmla="*/ 89 h 768"/>
                  <a:gd name="T12" fmla="*/ 16 w 744"/>
                  <a:gd name="T13" fmla="*/ 17 h 768"/>
                  <a:gd name="T14" fmla="*/ 31 w 744"/>
                  <a:gd name="T15" fmla="*/ 18 h 768"/>
                  <a:gd name="T16" fmla="*/ 42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12"/>
              <p:cNvSpPr>
                <a:spLocks/>
              </p:cNvSpPr>
              <p:nvPr/>
            </p:nvSpPr>
            <p:spPr bwMode="auto">
              <a:xfrm rot="5400000">
                <a:off x="2482" y="2742"/>
                <a:ext cx="292" cy="648"/>
              </a:xfrm>
              <a:custGeom>
                <a:avLst/>
                <a:gdLst>
                  <a:gd name="T0" fmla="*/ 6 w 744"/>
                  <a:gd name="T1" fmla="*/ 433 h 768"/>
                  <a:gd name="T2" fmla="*/ 5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6 w 744"/>
                  <a:gd name="T11" fmla="*/ 89 h 768"/>
                  <a:gd name="T12" fmla="*/ 16 w 744"/>
                  <a:gd name="T13" fmla="*/ 17 h 768"/>
                  <a:gd name="T14" fmla="*/ 31 w 744"/>
                  <a:gd name="T15" fmla="*/ 18 h 768"/>
                  <a:gd name="T16" fmla="*/ 42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Freeform 13"/>
              <p:cNvSpPr>
                <a:spLocks/>
              </p:cNvSpPr>
              <p:nvPr/>
            </p:nvSpPr>
            <p:spPr bwMode="auto">
              <a:xfrm rot="5400000">
                <a:off x="2482" y="2949"/>
                <a:ext cx="292" cy="648"/>
              </a:xfrm>
              <a:custGeom>
                <a:avLst/>
                <a:gdLst>
                  <a:gd name="T0" fmla="*/ 6 w 744"/>
                  <a:gd name="T1" fmla="*/ 433 h 768"/>
                  <a:gd name="T2" fmla="*/ 5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6 w 744"/>
                  <a:gd name="T11" fmla="*/ 89 h 768"/>
                  <a:gd name="T12" fmla="*/ 16 w 744"/>
                  <a:gd name="T13" fmla="*/ 17 h 768"/>
                  <a:gd name="T14" fmla="*/ 31 w 744"/>
                  <a:gd name="T15" fmla="*/ 18 h 768"/>
                  <a:gd name="T16" fmla="*/ 42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14"/>
              <p:cNvSpPr>
                <a:spLocks/>
              </p:cNvSpPr>
              <p:nvPr/>
            </p:nvSpPr>
            <p:spPr bwMode="auto">
              <a:xfrm rot="5400000">
                <a:off x="2481" y="3163"/>
                <a:ext cx="293" cy="648"/>
              </a:xfrm>
              <a:custGeom>
                <a:avLst/>
                <a:gdLst>
                  <a:gd name="T0" fmla="*/ 6 w 744"/>
                  <a:gd name="T1" fmla="*/ 433 h 768"/>
                  <a:gd name="T2" fmla="*/ 6 w 744"/>
                  <a:gd name="T3" fmla="*/ 428 h 768"/>
                  <a:gd name="T4" fmla="*/ 2 w 744"/>
                  <a:gd name="T5" fmla="*/ 364 h 768"/>
                  <a:gd name="T6" fmla="*/ 0 w 744"/>
                  <a:gd name="T7" fmla="*/ 272 h 768"/>
                  <a:gd name="T8" fmla="*/ 2 w 744"/>
                  <a:gd name="T9" fmla="*/ 185 h 768"/>
                  <a:gd name="T10" fmla="*/ 7 w 744"/>
                  <a:gd name="T11" fmla="*/ 89 h 768"/>
                  <a:gd name="T12" fmla="*/ 17 w 744"/>
                  <a:gd name="T13" fmla="*/ 17 h 768"/>
                  <a:gd name="T14" fmla="*/ 31 w 744"/>
                  <a:gd name="T15" fmla="*/ 18 h 768"/>
                  <a:gd name="T16" fmla="*/ 43 w 744"/>
                  <a:gd name="T17" fmla="*/ 127 h 768"/>
                  <a:gd name="T18" fmla="*/ 45 w 744"/>
                  <a:gd name="T19" fmla="*/ 295 h 768"/>
                  <a:gd name="T20" fmla="*/ 40 w 744"/>
                  <a:gd name="T21" fmla="*/ 439 h 768"/>
                  <a:gd name="T22" fmla="*/ 39 w 744"/>
                  <a:gd name="T23" fmla="*/ 433 h 7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4"/>
                  <a:gd name="T37" fmla="*/ 0 h 768"/>
                  <a:gd name="T38" fmla="*/ 744 w 744"/>
                  <a:gd name="T39" fmla="*/ 768 h 7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4" h="768">
                    <a:moveTo>
                      <a:pt x="99" y="720"/>
                    </a:moveTo>
                    <a:cubicBezTo>
                      <a:pt x="98" y="713"/>
                      <a:pt x="100" y="731"/>
                      <a:pt x="90" y="712"/>
                    </a:cubicBezTo>
                    <a:cubicBezTo>
                      <a:pt x="80" y="693"/>
                      <a:pt x="53" y="649"/>
                      <a:pt x="38" y="606"/>
                    </a:cubicBezTo>
                    <a:cubicBezTo>
                      <a:pt x="23" y="562"/>
                      <a:pt x="4" y="503"/>
                      <a:pt x="2" y="453"/>
                    </a:cubicBezTo>
                    <a:cubicBezTo>
                      <a:pt x="0" y="403"/>
                      <a:pt x="9" y="358"/>
                      <a:pt x="27" y="307"/>
                    </a:cubicBezTo>
                    <a:cubicBezTo>
                      <a:pt x="45" y="256"/>
                      <a:pt x="67" y="193"/>
                      <a:pt x="108" y="147"/>
                    </a:cubicBezTo>
                    <a:cubicBezTo>
                      <a:pt x="149" y="101"/>
                      <a:pt x="210" y="47"/>
                      <a:pt x="276" y="28"/>
                    </a:cubicBezTo>
                    <a:cubicBezTo>
                      <a:pt x="342" y="8"/>
                      <a:pt x="434" y="0"/>
                      <a:pt x="504" y="30"/>
                    </a:cubicBezTo>
                    <a:cubicBezTo>
                      <a:pt x="574" y="61"/>
                      <a:pt x="656" y="134"/>
                      <a:pt x="695" y="211"/>
                    </a:cubicBezTo>
                    <a:cubicBezTo>
                      <a:pt x="734" y="288"/>
                      <a:pt x="744" y="405"/>
                      <a:pt x="738" y="492"/>
                    </a:cubicBezTo>
                    <a:cubicBezTo>
                      <a:pt x="731" y="579"/>
                      <a:pt x="671" y="692"/>
                      <a:pt x="655" y="730"/>
                    </a:cubicBezTo>
                    <a:cubicBezTo>
                      <a:pt x="639" y="768"/>
                      <a:pt x="642" y="722"/>
                      <a:pt x="639" y="72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15"/>
              <p:cNvSpPr>
                <a:spLocks/>
              </p:cNvSpPr>
              <p:nvPr/>
            </p:nvSpPr>
            <p:spPr bwMode="auto">
              <a:xfrm>
                <a:off x="2335" y="3548"/>
                <a:ext cx="617" cy="760"/>
              </a:xfrm>
              <a:custGeom>
                <a:avLst/>
                <a:gdLst>
                  <a:gd name="T0" fmla="*/ 9 w 617"/>
                  <a:gd name="T1" fmla="*/ 39 h 760"/>
                  <a:gd name="T2" fmla="*/ 16 w 617"/>
                  <a:gd name="T3" fmla="*/ 35 h 760"/>
                  <a:gd name="T4" fmla="*/ 106 w 617"/>
                  <a:gd name="T5" fmla="*/ 15 h 760"/>
                  <a:gd name="T6" fmla="*/ 235 w 617"/>
                  <a:gd name="T7" fmla="*/ 1 h 760"/>
                  <a:gd name="T8" fmla="*/ 358 w 617"/>
                  <a:gd name="T9" fmla="*/ 11 h 760"/>
                  <a:gd name="T10" fmla="*/ 493 w 617"/>
                  <a:gd name="T11" fmla="*/ 42 h 760"/>
                  <a:gd name="T12" fmla="*/ 593 w 617"/>
                  <a:gd name="T13" fmla="*/ 108 h 760"/>
                  <a:gd name="T14" fmla="*/ 592 w 617"/>
                  <a:gd name="T15" fmla="*/ 198 h 760"/>
                  <a:gd name="T16" fmla="*/ 439 w 617"/>
                  <a:gd name="T17" fmla="*/ 273 h 760"/>
                  <a:gd name="T18" fmla="*/ 202 w 617"/>
                  <a:gd name="T19" fmla="*/ 290 h 760"/>
                  <a:gd name="T20" fmla="*/ 197 w 617"/>
                  <a:gd name="T21" fmla="*/ 592 h 760"/>
                  <a:gd name="T22" fmla="*/ 197 w 617"/>
                  <a:gd name="T23" fmla="*/ 760 h 7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7"/>
                  <a:gd name="T37" fmla="*/ 0 h 760"/>
                  <a:gd name="T38" fmla="*/ 617 w 617"/>
                  <a:gd name="T39" fmla="*/ 760 h 7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7" h="760">
                    <a:moveTo>
                      <a:pt x="9" y="39"/>
                    </a:moveTo>
                    <a:cubicBezTo>
                      <a:pt x="15" y="38"/>
                      <a:pt x="0" y="39"/>
                      <a:pt x="16" y="35"/>
                    </a:cubicBezTo>
                    <a:cubicBezTo>
                      <a:pt x="32" y="31"/>
                      <a:pt x="69" y="21"/>
                      <a:pt x="106" y="15"/>
                    </a:cubicBezTo>
                    <a:cubicBezTo>
                      <a:pt x="143" y="9"/>
                      <a:pt x="193" y="2"/>
                      <a:pt x="235" y="1"/>
                    </a:cubicBezTo>
                    <a:cubicBezTo>
                      <a:pt x="277" y="0"/>
                      <a:pt x="315" y="4"/>
                      <a:pt x="358" y="11"/>
                    </a:cubicBezTo>
                    <a:cubicBezTo>
                      <a:pt x="401" y="18"/>
                      <a:pt x="454" y="26"/>
                      <a:pt x="493" y="42"/>
                    </a:cubicBezTo>
                    <a:cubicBezTo>
                      <a:pt x="532" y="58"/>
                      <a:pt x="577" y="82"/>
                      <a:pt x="593" y="108"/>
                    </a:cubicBezTo>
                    <a:cubicBezTo>
                      <a:pt x="610" y="134"/>
                      <a:pt x="617" y="170"/>
                      <a:pt x="592" y="198"/>
                    </a:cubicBezTo>
                    <a:cubicBezTo>
                      <a:pt x="566" y="225"/>
                      <a:pt x="504" y="257"/>
                      <a:pt x="439" y="273"/>
                    </a:cubicBezTo>
                    <a:cubicBezTo>
                      <a:pt x="374" y="288"/>
                      <a:pt x="242" y="237"/>
                      <a:pt x="202" y="290"/>
                    </a:cubicBezTo>
                    <a:cubicBezTo>
                      <a:pt x="162" y="343"/>
                      <a:pt x="198" y="514"/>
                      <a:pt x="197" y="592"/>
                    </a:cubicBezTo>
                    <a:cubicBezTo>
                      <a:pt x="196" y="670"/>
                      <a:pt x="197" y="725"/>
                      <a:pt x="197" y="76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4" name="Oval 17"/>
            <p:cNvSpPr>
              <a:spLocks noChangeArrowheads="1"/>
            </p:cNvSpPr>
            <p:nvPr/>
          </p:nvSpPr>
          <p:spPr bwMode="auto">
            <a:xfrm>
              <a:off x="4288" y="30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00" smtClean="0">
                <a:solidFill>
                  <a:srgbClr val="FFFFFF"/>
                </a:solidFill>
              </a:endParaRPr>
            </a:p>
          </p:txBody>
        </p:sp>
      </p:grpSp>
      <p:cxnSp>
        <p:nvCxnSpPr>
          <p:cNvPr id="208" name="Straight Arrow Connector 207"/>
          <p:cNvCxnSpPr/>
          <p:nvPr/>
        </p:nvCxnSpPr>
        <p:spPr>
          <a:xfrm flipV="1">
            <a:off x="1256145" y="3573769"/>
            <a:ext cx="12700" cy="115324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1256145" y="4724400"/>
            <a:ext cx="0" cy="114938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-76200" y="4419600"/>
            <a:ext cx="152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VTCB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1543153" y="3332202"/>
            <a:ext cx="8190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600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đh</a:t>
            </a:r>
            <a:endParaRPr lang="en-US" sz="2600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1295400" y="5770602"/>
            <a:ext cx="8190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2600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0" name="Straight Arrow Connector 219"/>
          <p:cNvCxnSpPr/>
          <p:nvPr/>
        </p:nvCxnSpPr>
        <p:spPr>
          <a:xfrm>
            <a:off x="1600200" y="34290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1371600" y="58674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209800" y="12192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286000" y="1828800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600" baseline="-25000" dirty="0" err="1" smtClean="0">
                <a:latin typeface="Times New Roman" pitchFamily="18" charset="0"/>
                <a:cs typeface="Times New Roman" pitchFamily="18" charset="0"/>
              </a:rPr>
              <a:t>đh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=P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4" name="Object 2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448517"/>
              </p:ext>
            </p:extLst>
          </p:nvPr>
        </p:nvGraphicFramePr>
        <p:xfrm>
          <a:off x="3899098" y="1861586"/>
          <a:ext cx="2196902" cy="603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9" name="Equation" r:id="rId4" imgW="838080" imgH="203040" progId="Equation.DSMT4">
                  <p:embed/>
                </p:oleObj>
              </mc:Choice>
              <mc:Fallback>
                <p:oleObj name="Equation" r:id="rId4" imgW="838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9098" y="1861586"/>
                        <a:ext cx="2196902" cy="603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" name="Object 2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75361"/>
              </p:ext>
            </p:extLst>
          </p:nvPr>
        </p:nvGraphicFramePr>
        <p:xfrm>
          <a:off x="4038600" y="2514600"/>
          <a:ext cx="2286000" cy="1208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0" name="Equation" r:id="rId6" imgW="711000" imgH="419040" progId="Equation.DSMT4">
                  <p:embed/>
                </p:oleObj>
              </mc:Choice>
              <mc:Fallback>
                <p:oleObj name="Equation" r:id="rId6" imgW="7110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8600" y="2514600"/>
                        <a:ext cx="2286000" cy="1208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" name="Object 2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054247"/>
              </p:ext>
            </p:extLst>
          </p:nvPr>
        </p:nvGraphicFramePr>
        <p:xfrm>
          <a:off x="2368550" y="4410075"/>
          <a:ext cx="21272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" name="Equation" r:id="rId8" imgW="695191" imgH="419038" progId="Equation.3">
                  <p:embed/>
                </p:oleObj>
              </mc:Choice>
              <mc:Fallback>
                <p:oleObj name="Equation" r:id="rId8" imgW="695191" imgH="419038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10075"/>
                        <a:ext cx="2127250" cy="1304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" name="Right Arrow 226"/>
          <p:cNvSpPr/>
          <p:nvPr/>
        </p:nvSpPr>
        <p:spPr>
          <a:xfrm>
            <a:off x="4685144" y="4912043"/>
            <a:ext cx="801255" cy="345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graphicFrame>
        <p:nvGraphicFramePr>
          <p:cNvPr id="228" name="Object 2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937314"/>
              </p:ext>
            </p:extLst>
          </p:nvPr>
        </p:nvGraphicFramePr>
        <p:xfrm>
          <a:off x="5600700" y="3812731"/>
          <a:ext cx="2095500" cy="129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2" name="Equation" r:id="rId10" imgW="774360" imgH="469800" progId="Equation.DSMT4">
                  <p:embed/>
                </p:oleObj>
              </mc:Choice>
              <mc:Fallback>
                <p:oleObj name="Equation" r:id="rId10" imgW="774360" imgH="469800" progId="Equation.DSMT4">
                  <p:embed/>
                  <p:pic>
                    <p:nvPicPr>
                      <p:cNvPr id="0" name="Object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3812731"/>
                        <a:ext cx="2095500" cy="129266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" name="Object 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135645"/>
              </p:ext>
            </p:extLst>
          </p:nvPr>
        </p:nvGraphicFramePr>
        <p:xfrm>
          <a:off x="5638801" y="5321300"/>
          <a:ext cx="2057400" cy="1145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3" name="Equation" r:id="rId12" imgW="825480" imgH="444240" progId="Equation.DSMT4">
                  <p:embed/>
                </p:oleObj>
              </mc:Choice>
              <mc:Fallback>
                <p:oleObj name="Equation" r:id="rId12" imgW="82548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1" y="5321300"/>
                        <a:ext cx="2057400" cy="114562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806315"/>
              </p:ext>
            </p:extLst>
          </p:nvPr>
        </p:nvGraphicFramePr>
        <p:xfrm>
          <a:off x="6754813" y="2301460"/>
          <a:ext cx="1696801" cy="127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4" name="Equation" r:id="rId14" imgW="609480" imgH="444240" progId="Equation.DSMT4">
                  <p:embed/>
                </p:oleObj>
              </mc:Choice>
              <mc:Fallback>
                <p:oleObj name="Equation" r:id="rId14" imgW="609480" imgH="444240" progId="Equation.DSMT4">
                  <p:embed/>
                  <p:pic>
                    <p:nvPicPr>
                      <p:cNvPr id="0" name="Object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2301460"/>
                        <a:ext cx="1696801" cy="12799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6553200" y="2956640"/>
            <a:ext cx="152400" cy="7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3333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2" grpId="0"/>
      <p:bldP spid="213" grpId="0"/>
      <p:bldP spid="214" grpId="0"/>
      <p:bldP spid="222" grpId="0"/>
      <p:bldP spid="223" grpId="0"/>
      <p:bldP spid="227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2: CON LẮC LÒ XO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50165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u="sng" dirty="0" smtClean="0">
                <a:solidFill>
                  <a:srgbClr val="0070C0"/>
                </a:solidFill>
                <a:latin typeface="VNI-Helve" pitchFamily="2" charset="0"/>
              </a:rPr>
              <a:t>III. KHAÛO SAÙT DAO ÑOÄNG CUÛA LOØ XO VEÀ MAËT NAÊNG </a:t>
            </a:r>
            <a:r>
              <a:rPr lang="en-US" sz="2800" u="sng" dirty="0" smtClean="0">
                <a:solidFill>
                  <a:srgbClr val="0070C0"/>
                </a:solidFill>
                <a:latin typeface="VNI-Helve" pitchFamily="2" charset="0"/>
              </a:rPr>
              <a:t>LÖÔÏNG:</a:t>
            </a:r>
            <a:endParaRPr lang="en-US" sz="2800" u="sng" dirty="0" smtClean="0">
              <a:solidFill>
                <a:srgbClr val="0070C0"/>
              </a:solidFill>
              <a:latin typeface="VNI-Helve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0" y="1600200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1.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Ñoäng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naêng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cuûa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laéc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loø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xo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153519"/>
              </p:ext>
            </p:extLst>
          </p:nvPr>
        </p:nvGraphicFramePr>
        <p:xfrm>
          <a:off x="990601" y="2437656"/>
          <a:ext cx="1905000" cy="96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" name="Equation" r:id="rId3" imgW="704876" imgH="361954" progId="Equation.3">
                  <p:embed/>
                </p:oleObj>
              </mc:Choice>
              <mc:Fallback>
                <p:oleObj name="Equation" r:id="rId3" imgW="704876" imgH="361954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1" y="2437656"/>
                        <a:ext cx="1905000" cy="96650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24400" y="2057400"/>
            <a:ext cx="48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(J)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+m: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(kg)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+v: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(m/s)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" y="4733836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2.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Theá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naêng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cuûa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laéc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VNI-Helve" pitchFamily="2" charset="0"/>
              </a:rPr>
              <a:t>loø</a:t>
            </a:r>
            <a:r>
              <a:rPr lang="en-US" sz="2800" dirty="0" smtClean="0">
                <a:solidFill>
                  <a:srgbClr val="0070C0"/>
                </a:solidFill>
                <a:latin typeface="VNI-Helve" pitchFamily="2" charset="0"/>
              </a:rPr>
              <a:t> xo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356263"/>
              </p:ext>
            </p:extLst>
          </p:nvPr>
        </p:nvGraphicFramePr>
        <p:xfrm>
          <a:off x="1524000" y="5410200"/>
          <a:ext cx="2057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2" name="Equation" r:id="rId5" imgW="628662" imgH="361954" progId="Equation.3">
                  <p:embed/>
                </p:oleObj>
              </mc:Choice>
              <mc:Fallback>
                <p:oleObj name="Equation" r:id="rId5" imgW="628662" imgH="36195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410200"/>
                        <a:ext cx="20574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5529838"/>
              </p:ext>
            </p:extLst>
          </p:nvPr>
        </p:nvGraphicFramePr>
        <p:xfrm>
          <a:off x="666135" y="3681106"/>
          <a:ext cx="2838450" cy="976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3" name="Equation" r:id="rId7" imgW="1130040" imgH="393480" progId="Equation.DSMT4">
                  <p:embed/>
                </p:oleObj>
              </mc:Choice>
              <mc:Fallback>
                <p:oleObj name="Equation" r:id="rId7" imgW="1130040" imgH="39348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35" y="3681106"/>
                        <a:ext cx="2838450" cy="97615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21398" y="266718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(1)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292" y="391072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(2)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045" y="5416711"/>
            <a:ext cx="2819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(J)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+x: li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0839" y="4041949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+A: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7924800" y="61722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Left Brace 14"/>
          <p:cNvSpPr/>
          <p:nvPr/>
        </p:nvSpPr>
        <p:spPr>
          <a:xfrm>
            <a:off x="4571692" y="2725063"/>
            <a:ext cx="152707" cy="9048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4571692" y="5500927"/>
            <a:ext cx="122072" cy="8515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.5|1.3|1.5|1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967</Words>
  <Application>Microsoft Office PowerPoint</Application>
  <PresentationFormat>On-screen Show (4:3)</PresentationFormat>
  <Paragraphs>143</Paragraphs>
  <Slides>31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Times New Roman</vt:lpstr>
      <vt:lpstr>VNI-Helve</vt:lpstr>
      <vt:lpstr>Wingdings</vt:lpstr>
      <vt:lpstr>Default Design</vt:lpstr>
      <vt:lpstr>1_Default Design</vt:lpstr>
      <vt:lpstr>2_Default Design</vt:lpstr>
      <vt:lpstr>3_Default Design</vt:lpstr>
      <vt:lpstr>5_Default Design</vt:lpstr>
      <vt:lpstr>6_Default Design</vt:lpstr>
      <vt:lpstr>7_Default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Thi Nhung</cp:lastModifiedBy>
  <cp:revision>127</cp:revision>
  <dcterms:created xsi:type="dcterms:W3CDTF">2021-10-11T17:52:26Z</dcterms:created>
  <dcterms:modified xsi:type="dcterms:W3CDTF">2023-09-16T11:17:20Z</dcterms:modified>
</cp:coreProperties>
</file>