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7" r:id="rId3"/>
    <p:sldId id="3361" r:id="rId4"/>
    <p:sldId id="3409" r:id="rId5"/>
    <p:sldId id="3363" r:id="rId6"/>
    <p:sldId id="3365" r:id="rId7"/>
    <p:sldId id="3366" r:id="rId8"/>
    <p:sldId id="3367" r:id="rId9"/>
    <p:sldId id="3368" r:id="rId10"/>
    <p:sldId id="3370" r:id="rId11"/>
    <p:sldId id="3371" r:id="rId12"/>
    <p:sldId id="3372" r:id="rId13"/>
    <p:sldId id="3373" r:id="rId14"/>
    <p:sldId id="3375" r:id="rId15"/>
    <p:sldId id="3377" r:id="rId16"/>
    <p:sldId id="3405" r:id="rId17"/>
    <p:sldId id="267" r:id="rId18"/>
    <p:sldId id="3379" r:id="rId19"/>
    <p:sldId id="3406" r:id="rId20"/>
    <p:sldId id="3407" r:id="rId21"/>
    <p:sldId id="264" r:id="rId22"/>
    <p:sldId id="3381" r:id="rId23"/>
    <p:sldId id="3410" r:id="rId24"/>
    <p:sldId id="3411" r:id="rId25"/>
    <p:sldId id="3412" r:id="rId26"/>
    <p:sldId id="3413" r:id="rId27"/>
    <p:sldId id="3416" r:id="rId28"/>
    <p:sldId id="3414" r:id="rId29"/>
    <p:sldId id="3417" r:id="rId30"/>
    <p:sldId id="3415" r:id="rId31"/>
    <p:sldId id="3394" r:id="rId32"/>
    <p:sldId id="3418" r:id="rId33"/>
    <p:sldId id="3419" r:id="rId34"/>
    <p:sldId id="3420" r:id="rId35"/>
    <p:sldId id="3402" r:id="rId36"/>
    <p:sldId id="3403" r:id="rId37"/>
    <p:sldId id="3390" r:id="rId3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5A"/>
    <a:srgbClr val="FFC4A9"/>
    <a:srgbClr val="5BCC97"/>
    <a:srgbClr val="0070C0"/>
    <a:srgbClr val="243763"/>
    <a:srgbClr val="FDBD55"/>
    <a:srgbClr val="6B96FF"/>
    <a:srgbClr val="FEE8C5"/>
    <a:srgbClr val="85A9FF"/>
    <a:srgbClr val="FFE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Cambria" panose="02040503050406030204" pitchFamily="18" charset="0"/>
              </a:defRPr>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Cambria" panose="02040503050406030204" pitchFamily="18" charset="0"/>
              </a:defRPr>
            </a:lvl1pPr>
          </a:lstStyle>
          <a:p>
            <a:fld id="{AF81FC4B-0815-4203-8B79-44744FC9A0D5}" type="datetimeFigureOut">
              <a:rPr lang="en-US" smtClean="0"/>
              <a:pPr/>
              <a:t>3/14/2024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Cambria" panose="02040503050406030204" pitchFamily="18" charset="0"/>
              </a:defRPr>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Cambria" panose="02040503050406030204" pitchFamily="18" charset="0"/>
              </a:defRPr>
            </a:lvl1pPr>
          </a:lstStyle>
          <a:p>
            <a:fld id="{4881BEB8-D32E-49E4-84A1-5A5079019C8D}" type="slidenum">
              <a:rPr lang="en-US" smtClean="0"/>
              <a:pPr/>
              <a:t>‹#›</a:t>
            </a:fld>
            <a:endParaRPr lang="en-US"/>
          </a:p>
        </p:txBody>
      </p:sp>
    </p:spTree>
    <p:extLst>
      <p:ext uri="{BB962C8B-B14F-4D97-AF65-F5344CB8AC3E}">
        <p14:creationId xmlns:p14="http://schemas.microsoft.com/office/powerpoint/2010/main" val="323399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panose="02040503050406030204" pitchFamily="18" charset="0"/>
        <a:ea typeface="+mn-ea"/>
        <a:cs typeface="+mn-cs"/>
      </a:defRPr>
    </a:lvl1pPr>
    <a:lvl2pPr marL="457200" algn="l" defTabSz="914400" rtl="0" eaLnBrk="1" latinLnBrk="0" hangingPunct="1">
      <a:defRPr sz="1200" kern="1200">
        <a:solidFill>
          <a:schemeClr val="tx1"/>
        </a:solidFill>
        <a:latin typeface="Cambria" panose="02040503050406030204" pitchFamily="18" charset="0"/>
        <a:ea typeface="+mn-ea"/>
        <a:cs typeface="+mn-cs"/>
      </a:defRPr>
    </a:lvl2pPr>
    <a:lvl3pPr marL="914400" algn="l" defTabSz="914400" rtl="0" eaLnBrk="1" latinLnBrk="0" hangingPunct="1">
      <a:defRPr sz="1200" kern="1200">
        <a:solidFill>
          <a:schemeClr val="tx1"/>
        </a:solidFill>
        <a:latin typeface="Cambria" panose="02040503050406030204" pitchFamily="18" charset="0"/>
        <a:ea typeface="+mn-ea"/>
        <a:cs typeface="+mn-cs"/>
      </a:defRPr>
    </a:lvl3pPr>
    <a:lvl4pPr marL="1371600" algn="l" defTabSz="914400" rtl="0" eaLnBrk="1" latinLnBrk="0" hangingPunct="1">
      <a:defRPr sz="1200" kern="1200">
        <a:solidFill>
          <a:schemeClr val="tx1"/>
        </a:solidFill>
        <a:latin typeface="Cambria" panose="02040503050406030204" pitchFamily="18" charset="0"/>
        <a:ea typeface="+mn-ea"/>
        <a:cs typeface="+mn-cs"/>
      </a:defRPr>
    </a:lvl4pPr>
    <a:lvl5pPr marL="1828800" algn="l" defTabSz="914400" rtl="0" eaLnBrk="1" latinLnBrk="0" hangingPunct="1">
      <a:defRPr sz="120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dirty="0"/>
              <a:t> </a:t>
            </a:r>
            <a:r>
              <a:rPr lang="en-US" dirty="0" err="1"/>
              <a:t>vào</a:t>
            </a:r>
            <a:r>
              <a:rPr lang="en-US" dirty="0"/>
              <a:t> </a:t>
            </a:r>
            <a:r>
              <a:rPr lang="en-US" dirty="0" err="1"/>
              <a:t>các</a:t>
            </a:r>
            <a:r>
              <a:rPr lang="en-US" dirty="0"/>
              <a:t> ô </a:t>
            </a:r>
            <a:r>
              <a:rPr lang="en-US" dirty="0" err="1"/>
              <a:t>số</a:t>
            </a:r>
            <a:r>
              <a:rPr lang="en-US" dirty="0"/>
              <a:t> </a:t>
            </a:r>
            <a:r>
              <a:rPr lang="en-US" dirty="0" err="1"/>
              <a:t>bên</a:t>
            </a:r>
            <a:r>
              <a:rPr lang="en-US" dirty="0"/>
              <a:t> </a:t>
            </a:r>
            <a:r>
              <a:rPr lang="en-US" dirty="0" err="1"/>
              <a:t>phải</a:t>
            </a:r>
            <a:r>
              <a:rPr lang="en-US" dirty="0"/>
              <a:t> </a:t>
            </a:r>
            <a:r>
              <a:rPr lang="en-US" dirty="0" err="1"/>
              <a:t>sẽ</a:t>
            </a:r>
            <a:r>
              <a:rPr lang="en-US" dirty="0"/>
              <a:t> </a:t>
            </a:r>
            <a:r>
              <a:rPr lang="en-US" dirty="0" err="1"/>
              <a:t>hiện</a:t>
            </a:r>
            <a:r>
              <a:rPr lang="en-US" dirty="0"/>
              <a:t> </a:t>
            </a:r>
            <a:r>
              <a:rPr lang="en-US" dirty="0" err="1"/>
              <a:t>câu</a:t>
            </a:r>
            <a:r>
              <a:rPr lang="en-US" dirty="0"/>
              <a:t> </a:t>
            </a:r>
            <a:r>
              <a:rPr lang="en-US" dirty="0" err="1"/>
              <a:t>hỏi</a:t>
            </a:r>
            <a:r>
              <a:rPr lang="en-US" dirty="0"/>
              <a:t> </a:t>
            </a:r>
            <a:r>
              <a:rPr lang="en-US" dirty="0" err="1"/>
              <a:t>tương</a:t>
            </a:r>
            <a:r>
              <a:rPr lang="en-US" dirty="0"/>
              <a:t> </a:t>
            </a:r>
            <a:r>
              <a:rPr lang="en-US" dirty="0" err="1"/>
              <a:t>ứng</a:t>
            </a:r>
            <a:r>
              <a:rPr lang="en-US" dirty="0"/>
              <a:t>. </a:t>
            </a:r>
            <a:r>
              <a:rPr lang="en-US" dirty="0" err="1"/>
              <a:t>Kích</a:t>
            </a:r>
            <a:r>
              <a:rPr lang="en-US" dirty="0"/>
              <a:t> </a:t>
            </a:r>
            <a:r>
              <a:rPr lang="en-US" dirty="0" err="1"/>
              <a:t>vào</a:t>
            </a:r>
            <a:r>
              <a:rPr lang="en-US" dirty="0"/>
              <a:t> </a:t>
            </a:r>
            <a:r>
              <a:rPr lang="en-US" dirty="0" err="1"/>
              <a:t>các</a:t>
            </a:r>
            <a:r>
              <a:rPr lang="en-US" dirty="0"/>
              <a:t> ô </a:t>
            </a:r>
            <a:r>
              <a:rPr lang="en-US" dirty="0" err="1"/>
              <a:t>số</a:t>
            </a:r>
            <a:r>
              <a:rPr lang="en-US" dirty="0"/>
              <a:t> </a:t>
            </a:r>
            <a:r>
              <a:rPr lang="en-US" dirty="0" err="1"/>
              <a:t>bên</a:t>
            </a:r>
            <a:r>
              <a:rPr lang="en-US" dirty="0"/>
              <a:t> </a:t>
            </a:r>
            <a:r>
              <a:rPr lang="en-US" dirty="0" err="1"/>
              <a:t>trái</a:t>
            </a:r>
            <a:r>
              <a:rPr lang="en-US" dirty="0"/>
              <a:t> </a:t>
            </a:r>
            <a:r>
              <a:rPr lang="en-US" dirty="0" err="1"/>
              <a:t>để</a:t>
            </a:r>
            <a:r>
              <a:rPr lang="en-US" dirty="0"/>
              <a:t> </a:t>
            </a:r>
            <a:r>
              <a:rPr lang="en-US" dirty="0" err="1"/>
              <a:t>lật</a:t>
            </a:r>
            <a:r>
              <a:rPr lang="en-US" dirty="0"/>
              <a:t> ô </a:t>
            </a:r>
            <a:r>
              <a:rPr lang="en-US" dirty="0" err="1"/>
              <a:t>số</a:t>
            </a:r>
            <a:r>
              <a:rPr lang="en-US" dirty="0"/>
              <a:t> </a:t>
            </a:r>
            <a:r>
              <a:rPr lang="en-US" dirty="0" err="1"/>
              <a:t>tương</a:t>
            </a:r>
            <a:r>
              <a:rPr lang="en-US" dirty="0"/>
              <a:t> </a:t>
            </a:r>
            <a:r>
              <a:rPr lang="en-US" dirty="0" err="1"/>
              <a:t>ứng</a:t>
            </a:r>
            <a:r>
              <a:rPr lang="en-US" dirty="0"/>
              <a:t> </a:t>
            </a:r>
            <a:r>
              <a:rPr lang="en-US" dirty="0" err="1"/>
              <a:t>bên</a:t>
            </a:r>
            <a:r>
              <a:rPr lang="en-US" dirty="0"/>
              <a:t> </a:t>
            </a:r>
            <a:r>
              <a:rPr lang="en-US" dirty="0" err="1"/>
              <a:t>phải</a:t>
            </a:r>
            <a:r>
              <a:rPr lang="en-US" dirty="0"/>
              <a:t>. </a:t>
            </a:r>
            <a:r>
              <a:rPr lang="en-US" dirty="0" err="1"/>
              <a:t>Kích</a:t>
            </a:r>
            <a:r>
              <a:rPr lang="en-US" dirty="0"/>
              <a:t> </a:t>
            </a:r>
            <a:r>
              <a:rPr lang="en-US" dirty="0" err="1"/>
              <a:t>vào</a:t>
            </a:r>
            <a:r>
              <a:rPr lang="en-US" dirty="0"/>
              <a:t> </a:t>
            </a:r>
            <a:r>
              <a:rPr lang="en-US" dirty="0" err="1"/>
              <a:t>mặt</a:t>
            </a:r>
            <a:r>
              <a:rPr lang="en-US" dirty="0"/>
              <a:t> </a:t>
            </a:r>
            <a:r>
              <a:rPr lang="en-US" dirty="0" err="1"/>
              <a:t>cười</a:t>
            </a:r>
            <a:r>
              <a:rPr lang="en-US" dirty="0"/>
              <a:t> </a:t>
            </a:r>
            <a:r>
              <a:rPr lang="en-US" dirty="0" err="1"/>
              <a:t>để</a:t>
            </a:r>
            <a:r>
              <a:rPr lang="en-US" dirty="0"/>
              <a:t> </a:t>
            </a:r>
            <a:r>
              <a:rPr lang="en-US" dirty="0" err="1"/>
              <a:t>chuyển</a:t>
            </a:r>
            <a:r>
              <a:rPr lang="en-US" dirty="0"/>
              <a:t> sang “</a:t>
            </a:r>
            <a:r>
              <a:rPr lang="en-US" dirty="0" err="1"/>
              <a:t>Luyện</a:t>
            </a:r>
            <a:r>
              <a:rPr lang="en-US" dirty="0"/>
              <a:t> </a:t>
            </a:r>
            <a:r>
              <a:rPr lang="en-US" dirty="0" err="1"/>
              <a:t>tập</a:t>
            </a:r>
            <a:r>
              <a:rPr lang="en-US" dirty="0"/>
              <a:t> 2”. </a:t>
            </a:r>
            <a:r>
              <a:rPr lang="en-US" dirty="0" err="1"/>
              <a:t>Kích</a:t>
            </a:r>
            <a:r>
              <a:rPr lang="en-US" dirty="0"/>
              <a:t> </a:t>
            </a:r>
            <a:r>
              <a:rPr lang="en-US" dirty="0" err="1"/>
              <a:t>vào</a:t>
            </a:r>
            <a:r>
              <a:rPr lang="en-US" dirty="0"/>
              <a:t> “HÌNH ẢNH BÍ MẬT” </a:t>
            </a:r>
            <a:r>
              <a:rPr lang="en-US" dirty="0" err="1"/>
              <a:t>sẽ</a:t>
            </a:r>
            <a:r>
              <a:rPr lang="en-US" dirty="0"/>
              <a:t> </a:t>
            </a:r>
            <a:r>
              <a:rPr lang="en-US" dirty="0" err="1"/>
              <a:t>hiện</a:t>
            </a:r>
            <a:r>
              <a:rPr lang="en-US" dirty="0"/>
              <a:t> </a:t>
            </a:r>
            <a:r>
              <a:rPr lang="en-US" dirty="0" err="1"/>
              <a:t>ra</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hình</a:t>
            </a:r>
            <a:r>
              <a:rPr lang="en-US" dirty="0"/>
              <a:t> </a:t>
            </a:r>
            <a:r>
              <a:rPr lang="en-US" dirty="0" err="1"/>
              <a:t>ảnh</a:t>
            </a:r>
            <a:r>
              <a:rPr lang="en-US" dirty="0"/>
              <a:t> </a:t>
            </a:r>
            <a:r>
              <a:rPr lang="en-US" dirty="0" err="1"/>
              <a:t>sau</a:t>
            </a:r>
            <a:r>
              <a:rPr lang="en-US" dirty="0"/>
              <a:t> </a:t>
            </a:r>
            <a:r>
              <a:rPr lang="en-US" dirty="0" err="1"/>
              <a:t>các</a:t>
            </a:r>
            <a:r>
              <a:rPr lang="en-US" dirty="0"/>
              <a:t> ô </a:t>
            </a:r>
            <a:r>
              <a:rPr lang="en-US" dirty="0" err="1"/>
              <a:t>số</a:t>
            </a:r>
            <a:r>
              <a:rPr lang="en-US" dirty="0"/>
              <a:t>.</a:t>
            </a:r>
          </a:p>
        </p:txBody>
      </p:sp>
      <p:sp>
        <p:nvSpPr>
          <p:cNvPr id="4" name="Slide Number Placeholder 3"/>
          <p:cNvSpPr>
            <a:spLocks noGrp="1"/>
          </p:cNvSpPr>
          <p:nvPr>
            <p:ph type="sldNum" sz="quarter" idx="5"/>
          </p:nvPr>
        </p:nvSpPr>
        <p:spPr/>
        <p:txBody>
          <a:bodyPr/>
          <a:lstStyle/>
          <a:p>
            <a:fld id="{D71378D7-BEC3-4656-95E2-C8B28B43051B}" type="slidenum">
              <a:rPr lang="en-US" smtClean="0"/>
              <a:t>2</a:t>
            </a:fld>
            <a:endParaRPr lang="en-US"/>
          </a:p>
        </p:txBody>
      </p:sp>
    </p:spTree>
    <p:extLst>
      <p:ext uri="{BB962C8B-B14F-4D97-AF65-F5344CB8AC3E}">
        <p14:creationId xmlns:p14="http://schemas.microsoft.com/office/powerpoint/2010/main" val="13210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Home </a:t>
            </a:r>
            <a:r>
              <a:rPr lang="en-US" dirty="0" err="1"/>
              <a:t>để</a:t>
            </a:r>
            <a:r>
              <a:rPr lang="en-US" dirty="0"/>
              <a:t> quay </a:t>
            </a:r>
            <a:r>
              <a:rPr lang="en-US" dirty="0" err="1"/>
              <a:t>về</a:t>
            </a:r>
            <a:r>
              <a:rPr lang="en-US" dirty="0"/>
              <a:t> ô </a:t>
            </a:r>
            <a:r>
              <a:rPr lang="en-US" dirty="0" err="1"/>
              <a:t>số</a:t>
            </a:r>
            <a:r>
              <a:rPr lang="en-US" dirty="0"/>
              <a:t> </a:t>
            </a:r>
            <a:r>
              <a:rPr lang="en-US" dirty="0" err="1"/>
              <a:t>trò</a:t>
            </a:r>
            <a:r>
              <a:rPr lang="en-US" dirty="0"/>
              <a:t> </a:t>
            </a:r>
            <a:r>
              <a:rPr lang="en-US" dirty="0" err="1"/>
              <a:t>chơi</a:t>
            </a:r>
            <a:endParaRPr lang="en-US" dirty="0"/>
          </a:p>
        </p:txBody>
      </p:sp>
      <p:sp>
        <p:nvSpPr>
          <p:cNvPr id="4" name="Slide Number Placeholder 3"/>
          <p:cNvSpPr>
            <a:spLocks noGrp="1"/>
          </p:cNvSpPr>
          <p:nvPr>
            <p:ph type="sldNum" sz="quarter" idx="5"/>
          </p:nvPr>
        </p:nvSpPr>
        <p:spPr/>
        <p:txBody>
          <a:bodyPr/>
          <a:lstStyle/>
          <a:p>
            <a:fld id="{D71378D7-BEC3-4656-95E2-C8B28B43051B}" type="slidenum">
              <a:rPr lang="en-US" smtClean="0"/>
              <a:t>5</a:t>
            </a:fld>
            <a:endParaRPr lang="en-US"/>
          </a:p>
        </p:txBody>
      </p:sp>
    </p:spTree>
    <p:extLst>
      <p:ext uri="{BB962C8B-B14F-4D97-AF65-F5344CB8AC3E}">
        <p14:creationId xmlns:p14="http://schemas.microsoft.com/office/powerpoint/2010/main" val="243985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p: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ee49279b3d_0_2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ee49279b3d_0_2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a3bc51f03_0_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ea3bc51f03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c8a61b897_0_5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c8a61b897_0_5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99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c8a61b897_0_5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ec8a61b897_0_5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F392-321C-4AB0-8AAB-394052FD7F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0630A1-B195-47DC-947F-8B3C01ED6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B6332E-427F-4163-9526-B95E9F5A90A0}"/>
              </a:ext>
            </a:extLst>
          </p:cNvPr>
          <p:cNvSpPr>
            <a:spLocks noGrp="1"/>
          </p:cNvSpPr>
          <p:nvPr>
            <p:ph type="dt" sz="half" idx="10"/>
          </p:nvPr>
        </p:nvSpPr>
        <p:spPr/>
        <p:txBody>
          <a:bodyPr/>
          <a:lstStyle/>
          <a:p>
            <a:fld id="{74F3EDDC-F97C-4AFD-BADE-61A43BAB2676}" type="datetimeFigureOut">
              <a:rPr lang="en-US" smtClean="0"/>
              <a:t>3/14/2024</a:t>
            </a:fld>
            <a:endParaRPr lang="en-US"/>
          </a:p>
        </p:txBody>
      </p:sp>
      <p:sp>
        <p:nvSpPr>
          <p:cNvPr id="5" name="Footer Placeholder 4">
            <a:extLst>
              <a:ext uri="{FF2B5EF4-FFF2-40B4-BE49-F238E27FC236}">
                <a16:creationId xmlns:a16="http://schemas.microsoft.com/office/drawing/2014/main" id="{3E57CB7F-C991-4C42-8CF7-68881B6E7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760E-59CC-4FCB-8698-7F7C3D01D9C7}"/>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7259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1B30-3D76-4760-8352-802012BB16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BF43C-6831-4DE6-ADCB-D127F07EC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5012E-B8D9-4E49-A816-D1E8A2B01F25}"/>
              </a:ext>
            </a:extLst>
          </p:cNvPr>
          <p:cNvSpPr>
            <a:spLocks noGrp="1"/>
          </p:cNvSpPr>
          <p:nvPr>
            <p:ph type="dt" sz="half" idx="10"/>
          </p:nvPr>
        </p:nvSpPr>
        <p:spPr/>
        <p:txBody>
          <a:bodyPr/>
          <a:lstStyle/>
          <a:p>
            <a:fld id="{74F3EDDC-F97C-4AFD-BADE-61A43BAB2676}" type="datetimeFigureOut">
              <a:rPr lang="en-US" smtClean="0"/>
              <a:t>3/14/2024</a:t>
            </a:fld>
            <a:endParaRPr lang="en-US"/>
          </a:p>
        </p:txBody>
      </p:sp>
      <p:sp>
        <p:nvSpPr>
          <p:cNvPr id="5" name="Footer Placeholder 4">
            <a:extLst>
              <a:ext uri="{FF2B5EF4-FFF2-40B4-BE49-F238E27FC236}">
                <a16:creationId xmlns:a16="http://schemas.microsoft.com/office/drawing/2014/main" id="{F7AE0649-CCA6-4DF8-9F34-C2B950E07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12AB2-E587-4628-AB5E-65E742F3013A}"/>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75856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EC5F1-3093-4767-AB3A-60CD83352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D2C1B8-78D2-433C-8CED-6AFD20C157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B16E5-B41B-4D6A-B341-675909505147}"/>
              </a:ext>
            </a:extLst>
          </p:cNvPr>
          <p:cNvSpPr>
            <a:spLocks noGrp="1"/>
          </p:cNvSpPr>
          <p:nvPr>
            <p:ph type="dt" sz="half" idx="10"/>
          </p:nvPr>
        </p:nvSpPr>
        <p:spPr/>
        <p:txBody>
          <a:bodyPr/>
          <a:lstStyle/>
          <a:p>
            <a:fld id="{74F3EDDC-F97C-4AFD-BADE-61A43BAB2676}" type="datetimeFigureOut">
              <a:rPr lang="en-US" smtClean="0"/>
              <a:t>3/14/2024</a:t>
            </a:fld>
            <a:endParaRPr lang="en-US"/>
          </a:p>
        </p:txBody>
      </p:sp>
      <p:sp>
        <p:nvSpPr>
          <p:cNvPr id="5" name="Footer Placeholder 4">
            <a:extLst>
              <a:ext uri="{FF2B5EF4-FFF2-40B4-BE49-F238E27FC236}">
                <a16:creationId xmlns:a16="http://schemas.microsoft.com/office/drawing/2014/main" id="{8EDFC6D8-F795-4364-AF2F-D189AA7D6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295F4-594C-4053-8F46-4D4C4FE5F314}"/>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397798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00" y="2203900"/>
            <a:ext cx="6747200" cy="2629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Font typeface="Fira Sans Extra Condensed SemiBold"/>
              <a:buNone/>
              <a:defRPr sz="8000">
                <a:latin typeface="Cambria" panose="02040503050406030204" pitchFamily="18" charset="0"/>
                <a:ea typeface="Cambria" panose="02040503050406030204" pitchFamily="18" charset="0"/>
                <a:cs typeface="Cambria" panose="02040503050406030204" pitchFamily="18" charset="0"/>
                <a:sym typeface="Fira Sans Extra Condensed SemiBold"/>
              </a:defRPr>
            </a:lvl1pPr>
            <a:lvl2pPr lvl="1"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10" name="Google Shape;10;p2"/>
          <p:cNvSpPr txBox="1">
            <a:spLocks noGrp="1"/>
          </p:cNvSpPr>
          <p:nvPr>
            <p:ph type="subTitle" idx="1"/>
          </p:nvPr>
        </p:nvSpPr>
        <p:spPr>
          <a:xfrm>
            <a:off x="950800" y="4666300"/>
            <a:ext cx="60384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Font typeface="Roboto"/>
              <a:buNone/>
              <a:defRPr>
                <a:latin typeface="Cambria" panose="02040503050406030204" pitchFamily="18" charset="0"/>
                <a:ea typeface="Cambria" panose="02040503050406030204" pitchFamily="18" charset="0"/>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a:endParaRPr/>
          </a:p>
        </p:txBody>
      </p:sp>
    </p:spTree>
    <p:extLst>
      <p:ext uri="{BB962C8B-B14F-4D97-AF65-F5344CB8AC3E}">
        <p14:creationId xmlns:p14="http://schemas.microsoft.com/office/powerpoint/2010/main" val="190210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60000" y="2867800"/>
            <a:ext cx="6756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atin typeface="Cambria" panose="02040503050406030204" pitchFamily="18" charset="0"/>
                <a:ea typeface="Cambria" panose="02040503050406030204" pitchFamily="18"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960000" y="1783767"/>
            <a:ext cx="6756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atin typeface="Cambria" panose="02040503050406030204" pitchFamily="18" charset="0"/>
                <a:ea typeface="Cambria" panose="02040503050406030204" pitchFamily="18"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960000" y="3871433"/>
            <a:ext cx="67568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88523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latin typeface="Cambria" panose="02040503050406030204" pitchFamily="18" charset="0"/>
                <a:ea typeface="Cambria" panose="02040503050406030204" pitchFamily="18" charset="0"/>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655252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5"/>
          <p:cNvSpPr txBox="1">
            <a:spLocks noGrp="1"/>
          </p:cNvSpPr>
          <p:nvPr>
            <p:ph type="title" idx="2"/>
          </p:nvPr>
        </p:nvSpPr>
        <p:spPr>
          <a:xfrm>
            <a:off x="2128933"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 name="Google Shape;21;p5"/>
          <p:cNvSpPr txBox="1">
            <a:spLocks noGrp="1"/>
          </p:cNvSpPr>
          <p:nvPr>
            <p:ph type="title" idx="3"/>
          </p:nvPr>
        </p:nvSpPr>
        <p:spPr>
          <a:xfrm>
            <a:off x="6406329" y="2816263"/>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b="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 name="Google Shape;22;p5"/>
          <p:cNvSpPr txBox="1">
            <a:spLocks noGrp="1"/>
          </p:cNvSpPr>
          <p:nvPr>
            <p:ph type="subTitle" idx="1"/>
          </p:nvPr>
        </p:nvSpPr>
        <p:spPr>
          <a:xfrm>
            <a:off x="6564329"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3" name="Google Shape;23;p5"/>
          <p:cNvSpPr txBox="1">
            <a:spLocks noGrp="1"/>
          </p:cNvSpPr>
          <p:nvPr>
            <p:ph type="subTitle" idx="4"/>
          </p:nvPr>
        </p:nvSpPr>
        <p:spPr>
          <a:xfrm>
            <a:off x="2287167" y="3466429"/>
            <a:ext cx="3340800" cy="134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867" b="0">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14854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960000" y="593367"/>
            <a:ext cx="10272000" cy="6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753468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960000" y="2457667"/>
            <a:ext cx="5490400" cy="34888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SzPts val="1000"/>
              <a:buChar char="●"/>
              <a:defRPr>
                <a:solidFill>
                  <a:srgbClr val="434343"/>
                </a:solidFill>
                <a:latin typeface="Cambria" panose="02040503050406030204" pitchFamily="18" charset="0"/>
                <a:ea typeface="Cambria" panose="02040503050406030204" pitchFamily="18" charset="0"/>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28" name="Google Shape;28;p7"/>
          <p:cNvSpPr txBox="1">
            <a:spLocks noGrp="1"/>
          </p:cNvSpPr>
          <p:nvPr>
            <p:ph type="title"/>
          </p:nvPr>
        </p:nvSpPr>
        <p:spPr>
          <a:xfrm>
            <a:off x="960000" y="1354333"/>
            <a:ext cx="5726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atin typeface="Cambria" panose="02040503050406030204" pitchFamily="18" charset="0"/>
                <a:ea typeface="Cambria" panose="02040503050406030204"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79015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atin typeface="Cambria" panose="02040503050406030204" pitchFamily="18" charset="0"/>
                <a:ea typeface="Cambria" panose="02040503050406030204" pitchFamily="18" charset="0"/>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4242376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Cambria" panose="02040503050406030204" pitchFamily="18" charset="0"/>
                <a:ea typeface="Cambria" panose="02040503050406030204" pitchFamily="18"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78106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8943C-6C53-4FA9-AF89-2BC3A3398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58899-A8FE-41D7-9F99-7ECB83C75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4B7E9-66D1-4A06-969D-F61A1F2A4AC1}"/>
              </a:ext>
            </a:extLst>
          </p:cNvPr>
          <p:cNvSpPr>
            <a:spLocks noGrp="1"/>
          </p:cNvSpPr>
          <p:nvPr>
            <p:ph type="dt" sz="half" idx="10"/>
          </p:nvPr>
        </p:nvSpPr>
        <p:spPr/>
        <p:txBody>
          <a:bodyPr/>
          <a:lstStyle/>
          <a:p>
            <a:fld id="{74F3EDDC-F97C-4AFD-BADE-61A43BAB2676}" type="datetimeFigureOut">
              <a:rPr lang="en-US" smtClean="0"/>
              <a:t>3/14/2024</a:t>
            </a:fld>
            <a:endParaRPr lang="en-US"/>
          </a:p>
        </p:txBody>
      </p:sp>
      <p:sp>
        <p:nvSpPr>
          <p:cNvPr id="5" name="Footer Placeholder 4">
            <a:extLst>
              <a:ext uri="{FF2B5EF4-FFF2-40B4-BE49-F238E27FC236}">
                <a16:creationId xmlns:a16="http://schemas.microsoft.com/office/drawing/2014/main" id="{7802E5EE-2C78-4C13-B9E6-8DE2D8E3BA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8306F-B65C-4A7F-99F8-D0FCECFF0670}"/>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35040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51494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Cambria" panose="02040503050406030204" pitchFamily="18" charset="0"/>
                <a:ea typeface="Cambria" panose="02040503050406030204" pitchFamily="18"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588218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1849733"/>
            <a:ext cx="8768000" cy="280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latin typeface="Cambria" panose="02040503050406030204" pitchFamily="18" charset="0"/>
                <a:ea typeface="Cambria" panose="02040503050406030204" pitchFamily="18"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atin typeface="Cambria" panose="02040503050406030204" pitchFamily="18" charset="0"/>
                <a:ea typeface="Cambria" panose="02040503050406030204" pitchFamily="18" charset="0"/>
              </a:defRPr>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4144438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35195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960B-E114-4235-A5FE-E38EEC45B9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11BBB-7F2C-4698-8939-C3F96B49F3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5483A-0B80-4943-A92B-9BB08D21ED6E}"/>
              </a:ext>
            </a:extLst>
          </p:cNvPr>
          <p:cNvSpPr>
            <a:spLocks noGrp="1"/>
          </p:cNvSpPr>
          <p:nvPr>
            <p:ph type="dt" sz="half" idx="10"/>
          </p:nvPr>
        </p:nvSpPr>
        <p:spPr/>
        <p:txBody>
          <a:bodyPr/>
          <a:lstStyle/>
          <a:p>
            <a:fld id="{74F3EDDC-F97C-4AFD-BADE-61A43BAB2676}" type="datetimeFigureOut">
              <a:rPr lang="en-US" smtClean="0"/>
              <a:t>3/14/2024</a:t>
            </a:fld>
            <a:endParaRPr lang="en-US"/>
          </a:p>
        </p:txBody>
      </p:sp>
      <p:sp>
        <p:nvSpPr>
          <p:cNvPr id="5" name="Footer Placeholder 4">
            <a:extLst>
              <a:ext uri="{FF2B5EF4-FFF2-40B4-BE49-F238E27FC236}">
                <a16:creationId xmlns:a16="http://schemas.microsoft.com/office/drawing/2014/main" id="{8A00D940-5708-4CCD-932A-2A8F28D9C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553AC-36D9-46FC-A6B1-4C4640875E54}"/>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288193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6E02-BD27-490B-9351-BE2FE50C0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7D78DA-FA2A-4459-BA30-97A16A5FF4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19460C-9527-49EF-9D24-5D229593B9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D82C1-DECB-4563-BA38-891A71795EF3}"/>
              </a:ext>
            </a:extLst>
          </p:cNvPr>
          <p:cNvSpPr>
            <a:spLocks noGrp="1"/>
          </p:cNvSpPr>
          <p:nvPr>
            <p:ph type="dt" sz="half" idx="10"/>
          </p:nvPr>
        </p:nvSpPr>
        <p:spPr/>
        <p:txBody>
          <a:bodyPr/>
          <a:lstStyle/>
          <a:p>
            <a:fld id="{74F3EDDC-F97C-4AFD-BADE-61A43BAB2676}" type="datetimeFigureOut">
              <a:rPr lang="en-US" smtClean="0"/>
              <a:t>3/14/2024</a:t>
            </a:fld>
            <a:endParaRPr lang="en-US"/>
          </a:p>
        </p:txBody>
      </p:sp>
      <p:sp>
        <p:nvSpPr>
          <p:cNvPr id="6" name="Footer Placeholder 5">
            <a:extLst>
              <a:ext uri="{FF2B5EF4-FFF2-40B4-BE49-F238E27FC236}">
                <a16:creationId xmlns:a16="http://schemas.microsoft.com/office/drawing/2014/main" id="{BB7261F5-EC9D-4194-AA19-D1F486D4A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09AA6-B08F-43BE-A750-7303149ED706}"/>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418957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BAAB-3E7D-46E8-9ED3-B5728626A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9211E9-806C-42FD-BD22-BA9964C2B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D6D807-BD57-42DD-97F4-2ECD7134D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B640C7-9885-473C-9257-CBEAF0A89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3D535-E794-4B73-B9EC-A16411EE2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A10D54-A4BC-447D-B4C6-768788BE5656}"/>
              </a:ext>
            </a:extLst>
          </p:cNvPr>
          <p:cNvSpPr>
            <a:spLocks noGrp="1"/>
          </p:cNvSpPr>
          <p:nvPr>
            <p:ph type="dt" sz="half" idx="10"/>
          </p:nvPr>
        </p:nvSpPr>
        <p:spPr/>
        <p:txBody>
          <a:bodyPr/>
          <a:lstStyle/>
          <a:p>
            <a:fld id="{74F3EDDC-F97C-4AFD-BADE-61A43BAB2676}" type="datetimeFigureOut">
              <a:rPr lang="en-US" smtClean="0"/>
              <a:t>3/14/2024</a:t>
            </a:fld>
            <a:endParaRPr lang="en-US"/>
          </a:p>
        </p:txBody>
      </p:sp>
      <p:sp>
        <p:nvSpPr>
          <p:cNvPr id="8" name="Footer Placeholder 7">
            <a:extLst>
              <a:ext uri="{FF2B5EF4-FFF2-40B4-BE49-F238E27FC236}">
                <a16:creationId xmlns:a16="http://schemas.microsoft.com/office/drawing/2014/main" id="{F3C71C43-77EC-4AE2-A120-1B71FC4B54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59EB4-574A-45BF-AB64-FF9C5B05FB85}"/>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75032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11DF-680F-476C-AA7E-BD5CD6FC0B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6C03A-CB07-4A34-89F2-13FD892A5AFB}"/>
              </a:ext>
            </a:extLst>
          </p:cNvPr>
          <p:cNvSpPr>
            <a:spLocks noGrp="1"/>
          </p:cNvSpPr>
          <p:nvPr>
            <p:ph type="dt" sz="half" idx="10"/>
          </p:nvPr>
        </p:nvSpPr>
        <p:spPr/>
        <p:txBody>
          <a:bodyPr/>
          <a:lstStyle/>
          <a:p>
            <a:fld id="{74F3EDDC-F97C-4AFD-BADE-61A43BAB2676}" type="datetimeFigureOut">
              <a:rPr lang="en-US" smtClean="0"/>
              <a:t>3/14/2024</a:t>
            </a:fld>
            <a:endParaRPr lang="en-US"/>
          </a:p>
        </p:txBody>
      </p:sp>
      <p:sp>
        <p:nvSpPr>
          <p:cNvPr id="4" name="Footer Placeholder 3">
            <a:extLst>
              <a:ext uri="{FF2B5EF4-FFF2-40B4-BE49-F238E27FC236}">
                <a16:creationId xmlns:a16="http://schemas.microsoft.com/office/drawing/2014/main" id="{CA8FAAF1-01EC-4F4C-A9A4-FE9F5FF01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85560-8D27-4FD9-96C4-3B26D1BB3A3A}"/>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78033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0B988-3236-4761-9139-5922D7809672}"/>
              </a:ext>
            </a:extLst>
          </p:cNvPr>
          <p:cNvSpPr>
            <a:spLocks noGrp="1"/>
          </p:cNvSpPr>
          <p:nvPr>
            <p:ph type="dt" sz="half" idx="10"/>
          </p:nvPr>
        </p:nvSpPr>
        <p:spPr/>
        <p:txBody>
          <a:bodyPr/>
          <a:lstStyle/>
          <a:p>
            <a:fld id="{74F3EDDC-F97C-4AFD-BADE-61A43BAB2676}" type="datetimeFigureOut">
              <a:rPr lang="en-US" smtClean="0"/>
              <a:t>3/14/2024</a:t>
            </a:fld>
            <a:endParaRPr lang="en-US"/>
          </a:p>
        </p:txBody>
      </p:sp>
      <p:sp>
        <p:nvSpPr>
          <p:cNvPr id="3" name="Footer Placeholder 2">
            <a:extLst>
              <a:ext uri="{FF2B5EF4-FFF2-40B4-BE49-F238E27FC236}">
                <a16:creationId xmlns:a16="http://schemas.microsoft.com/office/drawing/2014/main" id="{97534677-7CBB-4FF6-81A9-2FFE2E7B83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419484-C42F-4B4D-91AD-55FEADA26E49}"/>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66580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8620-D748-4FB5-9F57-207EB330A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0E3177-94C1-49DB-8711-0DC8CD3AC6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92045E-E7EF-452E-8DA6-842FC9E8D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FEE9F-324D-4560-9BC8-E867FBD37BE8}"/>
              </a:ext>
            </a:extLst>
          </p:cNvPr>
          <p:cNvSpPr>
            <a:spLocks noGrp="1"/>
          </p:cNvSpPr>
          <p:nvPr>
            <p:ph type="dt" sz="half" idx="10"/>
          </p:nvPr>
        </p:nvSpPr>
        <p:spPr/>
        <p:txBody>
          <a:bodyPr/>
          <a:lstStyle/>
          <a:p>
            <a:fld id="{74F3EDDC-F97C-4AFD-BADE-61A43BAB2676}" type="datetimeFigureOut">
              <a:rPr lang="en-US" smtClean="0"/>
              <a:t>3/14/2024</a:t>
            </a:fld>
            <a:endParaRPr lang="en-US"/>
          </a:p>
        </p:txBody>
      </p:sp>
      <p:sp>
        <p:nvSpPr>
          <p:cNvPr id="6" name="Footer Placeholder 5">
            <a:extLst>
              <a:ext uri="{FF2B5EF4-FFF2-40B4-BE49-F238E27FC236}">
                <a16:creationId xmlns:a16="http://schemas.microsoft.com/office/drawing/2014/main" id="{BF107F1A-71F7-4781-B310-B77D0B5377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DCD6C-37C1-4C82-980C-10E28A1BF7B3}"/>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339252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85AE-E250-42EB-AE5C-500236B46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A7879D-9A15-4AE4-B4C7-252EAAB0B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999A3B-4B67-4147-AFFF-BD6755152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65942-F7F8-4304-8563-1D53A765C642}"/>
              </a:ext>
            </a:extLst>
          </p:cNvPr>
          <p:cNvSpPr>
            <a:spLocks noGrp="1"/>
          </p:cNvSpPr>
          <p:nvPr>
            <p:ph type="dt" sz="half" idx="10"/>
          </p:nvPr>
        </p:nvSpPr>
        <p:spPr/>
        <p:txBody>
          <a:bodyPr/>
          <a:lstStyle/>
          <a:p>
            <a:fld id="{74F3EDDC-F97C-4AFD-BADE-61A43BAB2676}" type="datetimeFigureOut">
              <a:rPr lang="en-US" smtClean="0"/>
              <a:t>3/14/2024</a:t>
            </a:fld>
            <a:endParaRPr lang="en-US"/>
          </a:p>
        </p:txBody>
      </p:sp>
      <p:sp>
        <p:nvSpPr>
          <p:cNvPr id="6" name="Footer Placeholder 5">
            <a:extLst>
              <a:ext uri="{FF2B5EF4-FFF2-40B4-BE49-F238E27FC236}">
                <a16:creationId xmlns:a16="http://schemas.microsoft.com/office/drawing/2014/main" id="{EE9E0ACB-B06A-4FAF-9ED1-B85B8E784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D0876-EFF1-4A2A-9FA6-390501E723AE}"/>
              </a:ext>
            </a:extLst>
          </p:cNvPr>
          <p:cNvSpPr>
            <a:spLocks noGrp="1"/>
          </p:cNvSpPr>
          <p:nvPr>
            <p:ph type="sldNum" sz="quarter" idx="12"/>
          </p:nvPr>
        </p:nvSpPr>
        <p:spPr/>
        <p:txBody>
          <a:bodyPr/>
          <a:lstStyle/>
          <a:p>
            <a:fld id="{216C3D80-5741-426B-B7F9-7684F444A4E3}" type="slidenum">
              <a:rPr lang="en-US" smtClean="0"/>
              <a:t>‹#›</a:t>
            </a:fld>
            <a:endParaRPr lang="en-US"/>
          </a:p>
        </p:txBody>
      </p:sp>
    </p:spTree>
    <p:extLst>
      <p:ext uri="{BB962C8B-B14F-4D97-AF65-F5344CB8AC3E}">
        <p14:creationId xmlns:p14="http://schemas.microsoft.com/office/powerpoint/2010/main" val="121720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FFCF4A-AB9A-4338-9E38-674A30B48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E4C21F-B4BE-4715-9C14-FD4828BDD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428FD-40DB-4988-9A1E-459754C03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defRPr>
            </a:lvl1pPr>
          </a:lstStyle>
          <a:p>
            <a:fld id="{74F3EDDC-F97C-4AFD-BADE-61A43BAB2676}" type="datetimeFigureOut">
              <a:rPr lang="en-US" smtClean="0"/>
              <a:pPr/>
              <a:t>3/14/2024</a:t>
            </a:fld>
            <a:endParaRPr lang="en-US"/>
          </a:p>
        </p:txBody>
      </p:sp>
      <p:sp>
        <p:nvSpPr>
          <p:cNvPr id="5" name="Footer Placeholder 4">
            <a:extLst>
              <a:ext uri="{FF2B5EF4-FFF2-40B4-BE49-F238E27FC236}">
                <a16:creationId xmlns:a16="http://schemas.microsoft.com/office/drawing/2014/main" id="{4F91DCF9-3B39-48B1-9A98-8BDC68E0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defRPr>
            </a:lvl1pPr>
          </a:lstStyle>
          <a:p>
            <a:endParaRPr lang="en-US"/>
          </a:p>
        </p:txBody>
      </p:sp>
      <p:sp>
        <p:nvSpPr>
          <p:cNvPr id="6" name="Slide Number Placeholder 5">
            <a:extLst>
              <a:ext uri="{FF2B5EF4-FFF2-40B4-BE49-F238E27FC236}">
                <a16:creationId xmlns:a16="http://schemas.microsoft.com/office/drawing/2014/main" id="{DDA1DC75-060A-469F-9C6C-C72B13AAC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216C3D80-5741-426B-B7F9-7684F444A4E3}" type="slidenum">
              <a:rPr lang="en-US" smtClean="0"/>
              <a:pPr/>
              <a:t>‹#›</a:t>
            </a:fld>
            <a:endParaRPr lang="en-US"/>
          </a:p>
        </p:txBody>
      </p:sp>
    </p:spTree>
    <p:extLst>
      <p:ext uri="{BB962C8B-B14F-4D97-AF65-F5344CB8AC3E}">
        <p14:creationId xmlns:p14="http://schemas.microsoft.com/office/powerpoint/2010/main" val="4195354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9671709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gi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2.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2.gif"/><Relationship Id="rId7" Type="http://schemas.openxmlformats.org/officeDocument/2006/relationships/slide" Target="slide5.xm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7.xml"/><Relationship Id="rId15" Type="http://schemas.openxmlformats.org/officeDocument/2006/relationships/image" Target="../media/image4.svg"/><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8.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1.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5.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slide" Target="slide13.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8.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4.pn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8.jpe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slide" Target="slide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4" name="Google Shape;184;p2" descr="n185 Fb Thu Huong Pham">
            <a:extLst>
              <a:ext uri="{FF2B5EF4-FFF2-40B4-BE49-F238E27FC236}">
                <a16:creationId xmlns:a16="http://schemas.microsoft.com/office/drawing/2014/main" id="{72E81620-AC85-E03C-3947-7B385309E505}"/>
              </a:ext>
            </a:extLst>
          </p:cNvPr>
          <p:cNvPicPr preferRelativeResize="0"/>
          <p:nvPr/>
        </p:nvPicPr>
        <p:blipFill rotWithShape="1">
          <a:blip r:embed="rId4">
            <a:alphaModFix/>
          </a:blip>
          <a:srcRect l="152" t="4071" r="1246" b="11597"/>
          <a:stretch/>
        </p:blipFill>
        <p:spPr>
          <a:xfrm>
            <a:off x="-76200" y="0"/>
            <a:ext cx="12268200" cy="6858000"/>
          </a:xfrm>
          <a:custGeom>
            <a:avLst/>
            <a:gdLst/>
            <a:ahLst/>
            <a:cxnLst/>
            <a:rect l="l" t="t" r="r" b="b"/>
            <a:pathLst>
              <a:path w="12268200" h="6844145" extrusionOk="0">
                <a:moveTo>
                  <a:pt x="3232784" y="2193279"/>
                </a:moveTo>
                <a:lnTo>
                  <a:pt x="3232784" y="2257287"/>
                </a:lnTo>
                <a:lnTo>
                  <a:pt x="3284600" y="2257287"/>
                </a:lnTo>
                <a:lnTo>
                  <a:pt x="3284600" y="2193279"/>
                </a:lnTo>
                <a:close/>
                <a:moveTo>
                  <a:pt x="2229611" y="1689597"/>
                </a:moveTo>
                <a:lnTo>
                  <a:pt x="2289809" y="1997445"/>
                </a:lnTo>
                <a:lnTo>
                  <a:pt x="2170937" y="1997445"/>
                </a:lnTo>
                <a:close/>
                <a:moveTo>
                  <a:pt x="2895980" y="1675881"/>
                </a:moveTo>
                <a:lnTo>
                  <a:pt x="2959988" y="1675881"/>
                </a:lnTo>
                <a:cubicBezTo>
                  <a:pt x="2981832" y="1675881"/>
                  <a:pt x="2997961" y="1682382"/>
                  <a:pt x="3008375" y="1695384"/>
                </a:cubicBezTo>
                <a:cubicBezTo>
                  <a:pt x="3018789" y="1708385"/>
                  <a:pt x="3023996" y="1727122"/>
                  <a:pt x="3023996" y="1751593"/>
                </a:cubicBezTo>
                <a:lnTo>
                  <a:pt x="3023996" y="2026889"/>
                </a:lnTo>
                <a:cubicBezTo>
                  <a:pt x="3023996" y="2051361"/>
                  <a:pt x="3018789" y="2070097"/>
                  <a:pt x="3008375" y="2083099"/>
                </a:cubicBezTo>
                <a:cubicBezTo>
                  <a:pt x="2997961" y="2096100"/>
                  <a:pt x="2982086" y="2102601"/>
                  <a:pt x="2960750" y="2102601"/>
                </a:cubicBezTo>
                <a:lnTo>
                  <a:pt x="2895980" y="2102601"/>
                </a:lnTo>
                <a:lnTo>
                  <a:pt x="2895980" y="1913625"/>
                </a:lnTo>
                <a:lnTo>
                  <a:pt x="2956178" y="1913625"/>
                </a:lnTo>
                <a:lnTo>
                  <a:pt x="2956178" y="1865619"/>
                </a:lnTo>
                <a:lnTo>
                  <a:pt x="2895980" y="1865619"/>
                </a:lnTo>
                <a:close/>
                <a:moveTo>
                  <a:pt x="1857755" y="1675881"/>
                </a:moveTo>
                <a:lnTo>
                  <a:pt x="1921763" y="1675881"/>
                </a:lnTo>
                <a:cubicBezTo>
                  <a:pt x="1943607" y="1675881"/>
                  <a:pt x="1959736" y="1682382"/>
                  <a:pt x="1970150" y="1695384"/>
                </a:cubicBezTo>
                <a:cubicBezTo>
                  <a:pt x="1980564" y="1708385"/>
                  <a:pt x="1985771" y="1727122"/>
                  <a:pt x="1985771" y="1751593"/>
                </a:cubicBezTo>
                <a:lnTo>
                  <a:pt x="1985771" y="2026889"/>
                </a:lnTo>
                <a:cubicBezTo>
                  <a:pt x="1985771" y="2051361"/>
                  <a:pt x="1980564" y="2070097"/>
                  <a:pt x="1970150" y="2083099"/>
                </a:cubicBezTo>
                <a:cubicBezTo>
                  <a:pt x="1959736" y="2096100"/>
                  <a:pt x="1943861" y="2102601"/>
                  <a:pt x="1922525" y="2102601"/>
                </a:cubicBezTo>
                <a:lnTo>
                  <a:pt x="1857755" y="2102601"/>
                </a:lnTo>
                <a:close/>
                <a:moveTo>
                  <a:pt x="4554473" y="1670547"/>
                </a:moveTo>
                <a:cubicBezTo>
                  <a:pt x="4576182" y="1670547"/>
                  <a:pt x="4592087" y="1677302"/>
                  <a:pt x="4602187" y="1690812"/>
                </a:cubicBezTo>
                <a:cubicBezTo>
                  <a:pt x="4612288" y="1704321"/>
                  <a:pt x="4617339" y="1723312"/>
                  <a:pt x="4617339" y="1747783"/>
                </a:cubicBezTo>
                <a:lnTo>
                  <a:pt x="4617339" y="2030699"/>
                </a:lnTo>
                <a:cubicBezTo>
                  <a:pt x="4617339" y="2055171"/>
                  <a:pt x="4612288" y="2074161"/>
                  <a:pt x="4602187" y="2087671"/>
                </a:cubicBezTo>
                <a:cubicBezTo>
                  <a:pt x="4592087" y="2101180"/>
                  <a:pt x="4576182" y="2107935"/>
                  <a:pt x="4554473" y="2107935"/>
                </a:cubicBezTo>
                <a:cubicBezTo>
                  <a:pt x="4533264" y="2107935"/>
                  <a:pt x="4517484" y="2101180"/>
                  <a:pt x="4507134" y="2087671"/>
                </a:cubicBezTo>
                <a:cubicBezTo>
                  <a:pt x="4496783" y="2074161"/>
                  <a:pt x="4491608" y="2055171"/>
                  <a:pt x="4491608" y="2030699"/>
                </a:cubicBezTo>
                <a:lnTo>
                  <a:pt x="4491608" y="1747783"/>
                </a:lnTo>
                <a:cubicBezTo>
                  <a:pt x="4491608" y="1723312"/>
                  <a:pt x="4496783" y="1704321"/>
                  <a:pt x="4507134" y="1690812"/>
                </a:cubicBezTo>
                <a:cubicBezTo>
                  <a:pt x="4517484" y="1677302"/>
                  <a:pt x="4533264" y="1670547"/>
                  <a:pt x="4554473" y="1670547"/>
                </a:cubicBezTo>
                <a:close/>
                <a:moveTo>
                  <a:pt x="3259073" y="1670547"/>
                </a:moveTo>
                <a:cubicBezTo>
                  <a:pt x="3280782" y="1670547"/>
                  <a:pt x="3296687" y="1677302"/>
                  <a:pt x="3306788" y="1690812"/>
                </a:cubicBezTo>
                <a:cubicBezTo>
                  <a:pt x="3316888" y="1704321"/>
                  <a:pt x="3321938" y="1723312"/>
                  <a:pt x="3321938" y="1747783"/>
                </a:cubicBezTo>
                <a:lnTo>
                  <a:pt x="3321938" y="2030699"/>
                </a:lnTo>
                <a:cubicBezTo>
                  <a:pt x="3321938" y="2055171"/>
                  <a:pt x="3316888" y="2074161"/>
                  <a:pt x="3306788" y="2087671"/>
                </a:cubicBezTo>
                <a:cubicBezTo>
                  <a:pt x="3296687" y="2101180"/>
                  <a:pt x="3280782" y="2107935"/>
                  <a:pt x="3259073" y="2107935"/>
                </a:cubicBezTo>
                <a:cubicBezTo>
                  <a:pt x="3237864" y="2107935"/>
                  <a:pt x="3222085" y="2101180"/>
                  <a:pt x="3211734" y="2087671"/>
                </a:cubicBezTo>
                <a:cubicBezTo>
                  <a:pt x="3201384" y="2074161"/>
                  <a:pt x="3196208" y="2055171"/>
                  <a:pt x="3196208" y="2030699"/>
                </a:cubicBezTo>
                <a:lnTo>
                  <a:pt x="3196208" y="1747783"/>
                </a:lnTo>
                <a:cubicBezTo>
                  <a:pt x="3196208" y="1723312"/>
                  <a:pt x="3201384" y="1704321"/>
                  <a:pt x="3211734" y="1690812"/>
                </a:cubicBezTo>
                <a:cubicBezTo>
                  <a:pt x="3222085" y="1677302"/>
                  <a:pt x="3237864" y="1670547"/>
                  <a:pt x="3259073" y="1670547"/>
                </a:cubicBezTo>
                <a:close/>
                <a:moveTo>
                  <a:pt x="2544698" y="1670547"/>
                </a:moveTo>
                <a:cubicBezTo>
                  <a:pt x="2566407" y="1670547"/>
                  <a:pt x="2582312" y="1677302"/>
                  <a:pt x="2592413" y="1690812"/>
                </a:cubicBezTo>
                <a:cubicBezTo>
                  <a:pt x="2602513" y="1704321"/>
                  <a:pt x="2607563" y="1723312"/>
                  <a:pt x="2607563" y="1747783"/>
                </a:cubicBezTo>
                <a:lnTo>
                  <a:pt x="2607563" y="2030699"/>
                </a:lnTo>
                <a:cubicBezTo>
                  <a:pt x="2607563" y="2055171"/>
                  <a:pt x="2602513" y="2074161"/>
                  <a:pt x="2592413" y="2087671"/>
                </a:cubicBezTo>
                <a:cubicBezTo>
                  <a:pt x="2582312" y="2101180"/>
                  <a:pt x="2566407" y="2107935"/>
                  <a:pt x="2544698" y="2107935"/>
                </a:cubicBezTo>
                <a:cubicBezTo>
                  <a:pt x="2523489" y="2107935"/>
                  <a:pt x="2507710" y="2101180"/>
                  <a:pt x="2497359" y="2087671"/>
                </a:cubicBezTo>
                <a:cubicBezTo>
                  <a:pt x="2487009" y="2074161"/>
                  <a:pt x="2481833" y="2055171"/>
                  <a:pt x="2481833" y="2030699"/>
                </a:cubicBezTo>
                <a:lnTo>
                  <a:pt x="2481833" y="1747783"/>
                </a:lnTo>
                <a:cubicBezTo>
                  <a:pt x="2481833" y="1723312"/>
                  <a:pt x="2487009" y="1704321"/>
                  <a:pt x="2497359" y="1690812"/>
                </a:cubicBezTo>
                <a:cubicBezTo>
                  <a:pt x="2507710" y="1677302"/>
                  <a:pt x="2523489" y="1670547"/>
                  <a:pt x="2544698" y="1670547"/>
                </a:cubicBezTo>
                <a:close/>
                <a:moveTo>
                  <a:pt x="3435857" y="1622541"/>
                </a:moveTo>
                <a:lnTo>
                  <a:pt x="3435857" y="2155941"/>
                </a:lnTo>
                <a:lnTo>
                  <a:pt x="3489197" y="2155941"/>
                </a:lnTo>
                <a:lnTo>
                  <a:pt x="3489197" y="1724649"/>
                </a:lnTo>
                <a:lnTo>
                  <a:pt x="3625595" y="2155941"/>
                </a:lnTo>
                <a:lnTo>
                  <a:pt x="3687317" y="2155941"/>
                </a:lnTo>
                <a:lnTo>
                  <a:pt x="3687317" y="1622541"/>
                </a:lnTo>
                <a:lnTo>
                  <a:pt x="3634739" y="1622541"/>
                </a:lnTo>
                <a:lnTo>
                  <a:pt x="3634739" y="2008113"/>
                </a:lnTo>
                <a:lnTo>
                  <a:pt x="3511295" y="1622541"/>
                </a:lnTo>
                <a:close/>
                <a:moveTo>
                  <a:pt x="2836544" y="1622541"/>
                </a:moveTo>
                <a:lnTo>
                  <a:pt x="2836544" y="1865619"/>
                </a:lnTo>
                <a:lnTo>
                  <a:pt x="2806826" y="1865619"/>
                </a:lnTo>
                <a:lnTo>
                  <a:pt x="2806826" y="1913625"/>
                </a:lnTo>
                <a:lnTo>
                  <a:pt x="2836544" y="1913625"/>
                </a:lnTo>
                <a:lnTo>
                  <a:pt x="2836544" y="2155941"/>
                </a:lnTo>
                <a:lnTo>
                  <a:pt x="2961893" y="2155941"/>
                </a:lnTo>
                <a:cubicBezTo>
                  <a:pt x="3003684" y="2155941"/>
                  <a:pt x="3034389" y="2144257"/>
                  <a:pt x="3054006" y="2120889"/>
                </a:cubicBezTo>
                <a:cubicBezTo>
                  <a:pt x="3073624" y="2097521"/>
                  <a:pt x="3083432" y="2065263"/>
                  <a:pt x="3083432" y="2024115"/>
                </a:cubicBezTo>
                <a:lnTo>
                  <a:pt x="3083432" y="1755129"/>
                </a:lnTo>
                <a:cubicBezTo>
                  <a:pt x="3083432" y="1713981"/>
                  <a:pt x="3073624" y="1681596"/>
                  <a:pt x="3054006" y="1657974"/>
                </a:cubicBezTo>
                <a:cubicBezTo>
                  <a:pt x="3034389" y="1634352"/>
                  <a:pt x="3003684" y="1622541"/>
                  <a:pt x="2961893" y="1622541"/>
                </a:cubicBezTo>
                <a:close/>
                <a:moveTo>
                  <a:pt x="2189987" y="1622541"/>
                </a:moveTo>
                <a:lnTo>
                  <a:pt x="2087879" y="2155941"/>
                </a:lnTo>
                <a:lnTo>
                  <a:pt x="2142743" y="2155941"/>
                </a:lnTo>
                <a:lnTo>
                  <a:pt x="2163317" y="2048499"/>
                </a:lnTo>
                <a:lnTo>
                  <a:pt x="2298191" y="2048499"/>
                </a:lnTo>
                <a:lnTo>
                  <a:pt x="2318765" y="2155941"/>
                </a:lnTo>
                <a:lnTo>
                  <a:pt x="2378201" y="2155941"/>
                </a:lnTo>
                <a:lnTo>
                  <a:pt x="2276093" y="1622541"/>
                </a:lnTo>
                <a:close/>
                <a:moveTo>
                  <a:pt x="1798319" y="1622541"/>
                </a:moveTo>
                <a:lnTo>
                  <a:pt x="1798319" y="2155941"/>
                </a:lnTo>
                <a:lnTo>
                  <a:pt x="1923668" y="2155941"/>
                </a:lnTo>
                <a:cubicBezTo>
                  <a:pt x="1965459" y="2155941"/>
                  <a:pt x="1996164" y="2144257"/>
                  <a:pt x="2015781" y="2120889"/>
                </a:cubicBezTo>
                <a:cubicBezTo>
                  <a:pt x="2035398" y="2097521"/>
                  <a:pt x="2045207" y="2065263"/>
                  <a:pt x="2045207" y="2024115"/>
                </a:cubicBezTo>
                <a:lnTo>
                  <a:pt x="2045207" y="1755129"/>
                </a:lnTo>
                <a:cubicBezTo>
                  <a:pt x="2045207" y="1713981"/>
                  <a:pt x="2035398" y="1681596"/>
                  <a:pt x="2015781" y="1657974"/>
                </a:cubicBezTo>
                <a:cubicBezTo>
                  <a:pt x="1996164" y="1634352"/>
                  <a:pt x="1965459" y="1622541"/>
                  <a:pt x="1923668" y="1622541"/>
                </a:cubicBezTo>
                <a:close/>
                <a:moveTo>
                  <a:pt x="4266056" y="1617207"/>
                </a:moveTo>
                <a:cubicBezTo>
                  <a:pt x="4245736" y="1617207"/>
                  <a:pt x="4228083" y="1620382"/>
                  <a:pt x="4213097" y="1626732"/>
                </a:cubicBezTo>
                <a:cubicBezTo>
                  <a:pt x="4198111" y="1633082"/>
                  <a:pt x="4185665" y="1642099"/>
                  <a:pt x="4175759" y="1653783"/>
                </a:cubicBezTo>
                <a:cubicBezTo>
                  <a:pt x="4165853" y="1665467"/>
                  <a:pt x="4158487" y="1679564"/>
                  <a:pt x="4153661" y="1696074"/>
                </a:cubicBezTo>
                <a:cubicBezTo>
                  <a:pt x="4148835" y="1712584"/>
                  <a:pt x="4146422" y="1730999"/>
                  <a:pt x="4146422" y="1751319"/>
                </a:cubicBezTo>
                <a:lnTo>
                  <a:pt x="4146422" y="2027163"/>
                </a:lnTo>
                <a:cubicBezTo>
                  <a:pt x="4146422" y="2067803"/>
                  <a:pt x="4156201" y="2100315"/>
                  <a:pt x="4175759" y="2124699"/>
                </a:cubicBezTo>
                <a:cubicBezTo>
                  <a:pt x="4195317" y="2149083"/>
                  <a:pt x="4225416" y="2161275"/>
                  <a:pt x="4266056" y="2161275"/>
                </a:cubicBezTo>
                <a:cubicBezTo>
                  <a:pt x="4307204" y="2161275"/>
                  <a:pt x="4337557" y="2149210"/>
                  <a:pt x="4357115" y="2125080"/>
                </a:cubicBezTo>
                <a:cubicBezTo>
                  <a:pt x="4376673" y="2100950"/>
                  <a:pt x="4386452" y="2068565"/>
                  <a:pt x="4386452" y="2027925"/>
                </a:cubicBezTo>
                <a:lnTo>
                  <a:pt x="4386452" y="1961631"/>
                </a:lnTo>
                <a:lnTo>
                  <a:pt x="4330064" y="1961631"/>
                </a:lnTo>
                <a:lnTo>
                  <a:pt x="4330064" y="2030973"/>
                </a:lnTo>
                <a:cubicBezTo>
                  <a:pt x="4330064" y="2055357"/>
                  <a:pt x="4325141" y="2074280"/>
                  <a:pt x="4315294" y="2087742"/>
                </a:cubicBezTo>
                <a:cubicBezTo>
                  <a:pt x="4305448" y="2101204"/>
                  <a:pt x="4289670" y="2107935"/>
                  <a:pt x="4267961" y="2107935"/>
                </a:cubicBezTo>
                <a:cubicBezTo>
                  <a:pt x="4246752" y="2107935"/>
                  <a:pt x="4231099" y="2101180"/>
                  <a:pt x="4221004" y="2087671"/>
                </a:cubicBezTo>
                <a:cubicBezTo>
                  <a:pt x="4210907" y="2074161"/>
                  <a:pt x="4205858" y="2055171"/>
                  <a:pt x="4205858" y="2030699"/>
                </a:cubicBezTo>
                <a:lnTo>
                  <a:pt x="4205858" y="1747783"/>
                </a:lnTo>
                <a:cubicBezTo>
                  <a:pt x="4205858" y="1723312"/>
                  <a:pt x="4210907" y="1704321"/>
                  <a:pt x="4221004" y="1690812"/>
                </a:cubicBezTo>
                <a:cubicBezTo>
                  <a:pt x="4231099" y="1677302"/>
                  <a:pt x="4246752" y="1670547"/>
                  <a:pt x="4267961" y="1670547"/>
                </a:cubicBezTo>
                <a:cubicBezTo>
                  <a:pt x="4289670" y="1670547"/>
                  <a:pt x="4305448" y="1677278"/>
                  <a:pt x="4315294" y="1690740"/>
                </a:cubicBezTo>
                <a:cubicBezTo>
                  <a:pt x="4325141" y="1704202"/>
                  <a:pt x="4330064" y="1723125"/>
                  <a:pt x="4330064" y="1747509"/>
                </a:cubicBezTo>
                <a:lnTo>
                  <a:pt x="4330064" y="1798563"/>
                </a:lnTo>
                <a:lnTo>
                  <a:pt x="4386452" y="1798563"/>
                </a:lnTo>
                <a:lnTo>
                  <a:pt x="4386452" y="1750557"/>
                </a:lnTo>
                <a:cubicBezTo>
                  <a:pt x="4386452" y="1709917"/>
                  <a:pt x="4376673" y="1677532"/>
                  <a:pt x="4357115" y="1653402"/>
                </a:cubicBezTo>
                <a:cubicBezTo>
                  <a:pt x="4337557" y="1629272"/>
                  <a:pt x="4307204" y="1617207"/>
                  <a:pt x="4266056" y="1617207"/>
                </a:cubicBezTo>
                <a:close/>
                <a:moveTo>
                  <a:pt x="3866006" y="1617207"/>
                </a:moveTo>
                <a:cubicBezTo>
                  <a:pt x="3845686" y="1617207"/>
                  <a:pt x="3828033" y="1620382"/>
                  <a:pt x="3813047" y="1626732"/>
                </a:cubicBezTo>
                <a:cubicBezTo>
                  <a:pt x="3798061" y="1633082"/>
                  <a:pt x="3785615" y="1642099"/>
                  <a:pt x="3775709" y="1653783"/>
                </a:cubicBezTo>
                <a:cubicBezTo>
                  <a:pt x="3765803" y="1665467"/>
                  <a:pt x="3758437" y="1679564"/>
                  <a:pt x="3753611" y="1696074"/>
                </a:cubicBezTo>
                <a:cubicBezTo>
                  <a:pt x="3748785" y="1712584"/>
                  <a:pt x="3746372" y="1730999"/>
                  <a:pt x="3746372" y="1751319"/>
                </a:cubicBezTo>
                <a:lnTo>
                  <a:pt x="3746372" y="2027163"/>
                </a:lnTo>
                <a:cubicBezTo>
                  <a:pt x="3746372" y="2067803"/>
                  <a:pt x="3756151" y="2100315"/>
                  <a:pt x="3775709" y="2124699"/>
                </a:cubicBezTo>
                <a:cubicBezTo>
                  <a:pt x="3795267" y="2149083"/>
                  <a:pt x="3825366" y="2161275"/>
                  <a:pt x="3866006" y="2161275"/>
                </a:cubicBezTo>
                <a:cubicBezTo>
                  <a:pt x="3907154" y="2161275"/>
                  <a:pt x="3937507" y="2149083"/>
                  <a:pt x="3957065" y="2124699"/>
                </a:cubicBezTo>
                <a:cubicBezTo>
                  <a:pt x="3976623" y="2100315"/>
                  <a:pt x="3986402" y="2067803"/>
                  <a:pt x="3986402" y="2027163"/>
                </a:cubicBezTo>
                <a:lnTo>
                  <a:pt x="3986402" y="1870191"/>
                </a:lnTo>
                <a:lnTo>
                  <a:pt x="3875150" y="1870191"/>
                </a:lnTo>
                <a:lnTo>
                  <a:pt x="3875150" y="1923531"/>
                </a:lnTo>
                <a:lnTo>
                  <a:pt x="3930014" y="1923531"/>
                </a:lnTo>
                <a:lnTo>
                  <a:pt x="3930014" y="2030652"/>
                </a:lnTo>
                <a:cubicBezTo>
                  <a:pt x="3930014" y="2055139"/>
                  <a:pt x="3925091" y="2074141"/>
                  <a:pt x="3915245" y="2087659"/>
                </a:cubicBezTo>
                <a:cubicBezTo>
                  <a:pt x="3905398" y="2101177"/>
                  <a:pt x="3889620" y="2107935"/>
                  <a:pt x="3867911" y="2107935"/>
                </a:cubicBezTo>
                <a:cubicBezTo>
                  <a:pt x="3846703" y="2107935"/>
                  <a:pt x="3831050" y="2101180"/>
                  <a:pt x="3820953" y="2087671"/>
                </a:cubicBezTo>
                <a:cubicBezTo>
                  <a:pt x="3810856" y="2074161"/>
                  <a:pt x="3805808" y="2055171"/>
                  <a:pt x="3805808" y="2030699"/>
                </a:cubicBezTo>
                <a:lnTo>
                  <a:pt x="3805808" y="1747783"/>
                </a:lnTo>
                <a:cubicBezTo>
                  <a:pt x="3805808" y="1723312"/>
                  <a:pt x="3810856" y="1704321"/>
                  <a:pt x="3820953" y="1690812"/>
                </a:cubicBezTo>
                <a:cubicBezTo>
                  <a:pt x="3831050" y="1677302"/>
                  <a:pt x="3846703" y="1670547"/>
                  <a:pt x="3867911" y="1670547"/>
                </a:cubicBezTo>
                <a:cubicBezTo>
                  <a:pt x="3889620" y="1670547"/>
                  <a:pt x="3905398" y="1677278"/>
                  <a:pt x="3915245" y="1690740"/>
                </a:cubicBezTo>
                <a:cubicBezTo>
                  <a:pt x="3925091" y="1704202"/>
                  <a:pt x="3930014" y="1723125"/>
                  <a:pt x="3930014" y="1747509"/>
                </a:cubicBezTo>
                <a:lnTo>
                  <a:pt x="3930014" y="1796277"/>
                </a:lnTo>
                <a:lnTo>
                  <a:pt x="3986402" y="1796277"/>
                </a:lnTo>
                <a:lnTo>
                  <a:pt x="3986402" y="1750557"/>
                </a:lnTo>
                <a:cubicBezTo>
                  <a:pt x="3986402" y="1709917"/>
                  <a:pt x="3976623" y="1677532"/>
                  <a:pt x="3957065" y="1653402"/>
                </a:cubicBezTo>
                <a:cubicBezTo>
                  <a:pt x="3937507" y="1629272"/>
                  <a:pt x="3907154" y="1617207"/>
                  <a:pt x="3866006" y="1617207"/>
                </a:cubicBezTo>
                <a:close/>
                <a:moveTo>
                  <a:pt x="3258692" y="1617207"/>
                </a:moveTo>
                <a:cubicBezTo>
                  <a:pt x="3217544" y="1617207"/>
                  <a:pt x="3186937" y="1629272"/>
                  <a:pt x="3166871" y="1653402"/>
                </a:cubicBezTo>
                <a:cubicBezTo>
                  <a:pt x="3146805" y="1677532"/>
                  <a:pt x="3136772" y="1710171"/>
                  <a:pt x="3136772" y="1751319"/>
                </a:cubicBezTo>
                <a:lnTo>
                  <a:pt x="3136772" y="2027163"/>
                </a:lnTo>
                <a:cubicBezTo>
                  <a:pt x="3136772" y="2067803"/>
                  <a:pt x="3146805" y="2100315"/>
                  <a:pt x="3166871" y="2124699"/>
                </a:cubicBezTo>
                <a:cubicBezTo>
                  <a:pt x="3186937" y="2149083"/>
                  <a:pt x="3217544" y="2161275"/>
                  <a:pt x="3258692" y="2161275"/>
                </a:cubicBezTo>
                <a:cubicBezTo>
                  <a:pt x="3299840" y="2161275"/>
                  <a:pt x="3330574" y="2149083"/>
                  <a:pt x="3350894" y="2124699"/>
                </a:cubicBezTo>
                <a:cubicBezTo>
                  <a:pt x="3371214" y="2100315"/>
                  <a:pt x="3381374" y="2067803"/>
                  <a:pt x="3381374" y="2027163"/>
                </a:cubicBezTo>
                <a:lnTo>
                  <a:pt x="3381374" y="1751319"/>
                </a:lnTo>
                <a:cubicBezTo>
                  <a:pt x="3381374" y="1710171"/>
                  <a:pt x="3371214" y="1677532"/>
                  <a:pt x="3350894" y="1653402"/>
                </a:cubicBezTo>
                <a:cubicBezTo>
                  <a:pt x="3330574" y="1629272"/>
                  <a:pt x="3299840" y="1617207"/>
                  <a:pt x="3258692" y="1617207"/>
                </a:cubicBezTo>
                <a:close/>
                <a:moveTo>
                  <a:pt x="2544317" y="1617207"/>
                </a:moveTo>
                <a:cubicBezTo>
                  <a:pt x="2503169" y="1617207"/>
                  <a:pt x="2472562" y="1629272"/>
                  <a:pt x="2452496" y="1653402"/>
                </a:cubicBezTo>
                <a:cubicBezTo>
                  <a:pt x="2432430" y="1677532"/>
                  <a:pt x="2422397" y="1710171"/>
                  <a:pt x="2422397" y="1751319"/>
                </a:cubicBezTo>
                <a:lnTo>
                  <a:pt x="2422397" y="2027163"/>
                </a:lnTo>
                <a:cubicBezTo>
                  <a:pt x="2422397" y="2067803"/>
                  <a:pt x="2432430" y="2100315"/>
                  <a:pt x="2452496" y="2124699"/>
                </a:cubicBezTo>
                <a:cubicBezTo>
                  <a:pt x="2472562" y="2149083"/>
                  <a:pt x="2503169" y="2161275"/>
                  <a:pt x="2544317" y="2161275"/>
                </a:cubicBezTo>
                <a:cubicBezTo>
                  <a:pt x="2585465" y="2161275"/>
                  <a:pt x="2616199" y="2149083"/>
                  <a:pt x="2636519" y="2124699"/>
                </a:cubicBezTo>
                <a:cubicBezTo>
                  <a:pt x="2656839" y="2100315"/>
                  <a:pt x="2666999" y="2067803"/>
                  <a:pt x="2666999" y="2027163"/>
                </a:cubicBezTo>
                <a:lnTo>
                  <a:pt x="2666999" y="1751319"/>
                </a:lnTo>
                <a:cubicBezTo>
                  <a:pt x="2666999" y="1710171"/>
                  <a:pt x="2656839" y="1677532"/>
                  <a:pt x="2636519" y="1653402"/>
                </a:cubicBezTo>
                <a:cubicBezTo>
                  <a:pt x="2616199" y="1629272"/>
                  <a:pt x="2585465" y="1617207"/>
                  <a:pt x="2544317" y="1617207"/>
                </a:cubicBezTo>
                <a:close/>
                <a:moveTo>
                  <a:pt x="4644770" y="1594347"/>
                </a:moveTo>
                <a:lnTo>
                  <a:pt x="4644770" y="1608063"/>
                </a:lnTo>
                <a:cubicBezTo>
                  <a:pt x="4644262" y="1615175"/>
                  <a:pt x="4640453" y="1620366"/>
                  <a:pt x="4633340" y="1623637"/>
                </a:cubicBezTo>
                <a:cubicBezTo>
                  <a:pt x="4626228" y="1626907"/>
                  <a:pt x="4613274" y="1626542"/>
                  <a:pt x="4594478" y="1622541"/>
                </a:cubicBezTo>
                <a:cubicBezTo>
                  <a:pt x="4583303" y="1618985"/>
                  <a:pt x="4569840" y="1617207"/>
                  <a:pt x="4554093" y="1617207"/>
                </a:cubicBezTo>
                <a:cubicBezTo>
                  <a:pt x="4512944" y="1617207"/>
                  <a:pt x="4482337" y="1629272"/>
                  <a:pt x="4462271" y="1653402"/>
                </a:cubicBezTo>
                <a:cubicBezTo>
                  <a:pt x="4442205" y="1677532"/>
                  <a:pt x="4432172" y="1710171"/>
                  <a:pt x="4432172" y="1751319"/>
                </a:cubicBezTo>
                <a:lnTo>
                  <a:pt x="4432172" y="2027163"/>
                </a:lnTo>
                <a:cubicBezTo>
                  <a:pt x="4432172" y="2067803"/>
                  <a:pt x="4442205" y="2100315"/>
                  <a:pt x="4462271" y="2124699"/>
                </a:cubicBezTo>
                <a:cubicBezTo>
                  <a:pt x="4482337" y="2149083"/>
                  <a:pt x="4512944" y="2161275"/>
                  <a:pt x="4554093" y="2161275"/>
                </a:cubicBezTo>
                <a:cubicBezTo>
                  <a:pt x="4595240" y="2161275"/>
                  <a:pt x="4625974" y="2149069"/>
                  <a:pt x="4646294" y="2124658"/>
                </a:cubicBezTo>
                <a:cubicBezTo>
                  <a:pt x="4666615" y="2100246"/>
                  <a:pt x="4676774" y="2067696"/>
                  <a:pt x="4676774" y="2027008"/>
                </a:cubicBezTo>
                <a:lnTo>
                  <a:pt x="4676774" y="1750831"/>
                </a:lnTo>
                <a:cubicBezTo>
                  <a:pt x="4676774" y="1732011"/>
                  <a:pt x="4674615" y="1714846"/>
                  <a:pt x="4670297" y="1699337"/>
                </a:cubicBezTo>
                <a:cubicBezTo>
                  <a:pt x="4665979" y="1683827"/>
                  <a:pt x="4659502" y="1670222"/>
                  <a:pt x="4650866" y="1658522"/>
                </a:cubicBezTo>
                <a:cubicBezTo>
                  <a:pt x="4652390" y="1658522"/>
                  <a:pt x="4654676" y="1658022"/>
                  <a:pt x="4657724" y="1657022"/>
                </a:cubicBezTo>
                <a:cubicBezTo>
                  <a:pt x="4667885" y="1653021"/>
                  <a:pt x="4674742" y="1645766"/>
                  <a:pt x="4678298" y="1635257"/>
                </a:cubicBezTo>
                <a:cubicBezTo>
                  <a:pt x="4681855" y="1624748"/>
                  <a:pt x="4683633" y="1611111"/>
                  <a:pt x="4683633" y="1594347"/>
                </a:cubicBezTo>
                <a:close/>
                <a:moveTo>
                  <a:pt x="3232784" y="1518147"/>
                </a:moveTo>
                <a:lnTo>
                  <a:pt x="3166490" y="1594347"/>
                </a:lnTo>
                <a:lnTo>
                  <a:pt x="3218306" y="1594347"/>
                </a:lnTo>
                <a:lnTo>
                  <a:pt x="3258692" y="1549389"/>
                </a:lnTo>
                <a:lnTo>
                  <a:pt x="3299078" y="1594347"/>
                </a:lnTo>
                <a:lnTo>
                  <a:pt x="3350894" y="1594347"/>
                </a:lnTo>
                <a:lnTo>
                  <a:pt x="3285362" y="1518147"/>
                </a:lnTo>
                <a:close/>
                <a:moveTo>
                  <a:pt x="3160623" y="1101867"/>
                </a:moveTo>
                <a:cubicBezTo>
                  <a:pt x="3150057" y="1125031"/>
                  <a:pt x="3138881" y="1147993"/>
                  <a:pt x="3127095" y="1170751"/>
                </a:cubicBezTo>
                <a:cubicBezTo>
                  <a:pt x="3115309" y="1193510"/>
                  <a:pt x="3103930" y="1213931"/>
                  <a:pt x="3092957" y="1232016"/>
                </a:cubicBezTo>
                <a:cubicBezTo>
                  <a:pt x="3081985" y="1250101"/>
                  <a:pt x="3071926" y="1264630"/>
                  <a:pt x="3062782" y="1275603"/>
                </a:cubicBezTo>
                <a:cubicBezTo>
                  <a:pt x="3053638" y="1286575"/>
                  <a:pt x="3046628" y="1292062"/>
                  <a:pt x="3041751" y="1292062"/>
                </a:cubicBezTo>
                <a:cubicBezTo>
                  <a:pt x="3034842" y="1292062"/>
                  <a:pt x="3029661" y="1288912"/>
                  <a:pt x="3026206" y="1282613"/>
                </a:cubicBezTo>
                <a:cubicBezTo>
                  <a:pt x="3022752" y="1276314"/>
                  <a:pt x="3021532" y="1267982"/>
                  <a:pt x="3022548" y="1257619"/>
                </a:cubicBezTo>
                <a:cubicBezTo>
                  <a:pt x="3023565" y="1247256"/>
                  <a:pt x="3026816" y="1235471"/>
                  <a:pt x="3032302" y="1222263"/>
                </a:cubicBezTo>
                <a:cubicBezTo>
                  <a:pt x="3037788" y="1209055"/>
                  <a:pt x="3046120" y="1195440"/>
                  <a:pt x="3057296" y="1181419"/>
                </a:cubicBezTo>
                <a:cubicBezTo>
                  <a:pt x="3068472" y="1167399"/>
                  <a:pt x="3082594" y="1153479"/>
                  <a:pt x="3099663" y="1139662"/>
                </a:cubicBezTo>
                <a:cubicBezTo>
                  <a:pt x="3116732" y="1125844"/>
                  <a:pt x="3137052" y="1113246"/>
                  <a:pt x="3160623" y="1101867"/>
                </a:cubicBezTo>
                <a:close/>
                <a:moveTo>
                  <a:pt x="3933672" y="1058585"/>
                </a:moveTo>
                <a:cubicBezTo>
                  <a:pt x="3929608" y="1058585"/>
                  <a:pt x="3921480" y="1060617"/>
                  <a:pt x="3909288" y="1064681"/>
                </a:cubicBezTo>
                <a:lnTo>
                  <a:pt x="3908069" y="1067119"/>
                </a:lnTo>
                <a:lnTo>
                  <a:pt x="3907459" y="1086017"/>
                </a:lnTo>
                <a:cubicBezTo>
                  <a:pt x="3907459" y="1092926"/>
                  <a:pt x="3911726" y="1096380"/>
                  <a:pt x="3920261" y="1096380"/>
                </a:cubicBezTo>
                <a:cubicBezTo>
                  <a:pt x="3926357" y="1096380"/>
                  <a:pt x="3932453" y="1096177"/>
                  <a:pt x="3938549" y="1095771"/>
                </a:cubicBezTo>
                <a:lnTo>
                  <a:pt x="3941596" y="1092113"/>
                </a:lnTo>
                <a:lnTo>
                  <a:pt x="3944035" y="1086017"/>
                </a:lnTo>
                <a:lnTo>
                  <a:pt x="3945254" y="1069558"/>
                </a:lnTo>
                <a:lnTo>
                  <a:pt x="3942816" y="1063462"/>
                </a:lnTo>
                <a:cubicBezTo>
                  <a:pt x="3940784" y="1060211"/>
                  <a:pt x="3937736" y="1058585"/>
                  <a:pt x="3933672" y="1058585"/>
                </a:cubicBezTo>
                <a:close/>
                <a:moveTo>
                  <a:pt x="3926966" y="940322"/>
                </a:moveTo>
                <a:cubicBezTo>
                  <a:pt x="3910710" y="940322"/>
                  <a:pt x="3902582" y="942761"/>
                  <a:pt x="3902582" y="947638"/>
                </a:cubicBezTo>
                <a:cubicBezTo>
                  <a:pt x="3902582" y="943980"/>
                  <a:pt x="3903395" y="949467"/>
                  <a:pt x="3905021" y="964097"/>
                </a:cubicBezTo>
                <a:cubicBezTo>
                  <a:pt x="3906240" y="974663"/>
                  <a:pt x="3909694" y="979946"/>
                  <a:pt x="3915384" y="979946"/>
                </a:cubicBezTo>
                <a:cubicBezTo>
                  <a:pt x="3927170" y="979946"/>
                  <a:pt x="3935094" y="978321"/>
                  <a:pt x="3939158" y="975070"/>
                </a:cubicBezTo>
                <a:cubicBezTo>
                  <a:pt x="3942003" y="972631"/>
                  <a:pt x="3943425" y="964503"/>
                  <a:pt x="3943425" y="950686"/>
                </a:cubicBezTo>
                <a:cubicBezTo>
                  <a:pt x="3943425" y="943777"/>
                  <a:pt x="3937939" y="940322"/>
                  <a:pt x="3926966" y="940322"/>
                </a:cubicBezTo>
                <a:close/>
                <a:moveTo>
                  <a:pt x="2709138" y="909233"/>
                </a:moveTo>
                <a:cubicBezTo>
                  <a:pt x="2714421" y="918174"/>
                  <a:pt x="2721330" y="927013"/>
                  <a:pt x="2729864" y="935750"/>
                </a:cubicBezTo>
                <a:cubicBezTo>
                  <a:pt x="2738399" y="944488"/>
                  <a:pt x="2748762" y="952514"/>
                  <a:pt x="2760954" y="959830"/>
                </a:cubicBezTo>
                <a:cubicBezTo>
                  <a:pt x="2759735" y="966739"/>
                  <a:pt x="2755975" y="976289"/>
                  <a:pt x="2749676" y="988481"/>
                </a:cubicBezTo>
                <a:cubicBezTo>
                  <a:pt x="2743377" y="1000673"/>
                  <a:pt x="2735757" y="1012255"/>
                  <a:pt x="2726816" y="1023228"/>
                </a:cubicBezTo>
                <a:cubicBezTo>
                  <a:pt x="2717876" y="1034201"/>
                  <a:pt x="2708122" y="1043243"/>
                  <a:pt x="2697556" y="1050355"/>
                </a:cubicBezTo>
                <a:cubicBezTo>
                  <a:pt x="2686989" y="1057467"/>
                  <a:pt x="2676829" y="1059398"/>
                  <a:pt x="2667076" y="1056147"/>
                </a:cubicBezTo>
                <a:cubicBezTo>
                  <a:pt x="2659354" y="1053708"/>
                  <a:pt x="2655391" y="1046799"/>
                  <a:pt x="2655188" y="1035420"/>
                </a:cubicBezTo>
                <a:cubicBezTo>
                  <a:pt x="2654985" y="1024041"/>
                  <a:pt x="2657322" y="1010833"/>
                  <a:pt x="2662199" y="995796"/>
                </a:cubicBezTo>
                <a:cubicBezTo>
                  <a:pt x="2667076" y="980759"/>
                  <a:pt x="2673679" y="965316"/>
                  <a:pt x="2682011" y="949467"/>
                </a:cubicBezTo>
                <a:cubicBezTo>
                  <a:pt x="2690342" y="933617"/>
                  <a:pt x="2699384" y="920206"/>
                  <a:pt x="2709138" y="909233"/>
                </a:cubicBezTo>
                <a:close/>
                <a:moveTo>
                  <a:pt x="3232327" y="861532"/>
                </a:moveTo>
                <a:cubicBezTo>
                  <a:pt x="3236645" y="860516"/>
                  <a:pt x="3240481" y="860668"/>
                  <a:pt x="3243833" y="861989"/>
                </a:cubicBezTo>
                <a:cubicBezTo>
                  <a:pt x="3250539" y="864631"/>
                  <a:pt x="3253689" y="874486"/>
                  <a:pt x="3253282" y="891555"/>
                </a:cubicBezTo>
                <a:cubicBezTo>
                  <a:pt x="3252063" y="893993"/>
                  <a:pt x="3250742" y="897143"/>
                  <a:pt x="3249320" y="901003"/>
                </a:cubicBezTo>
                <a:cubicBezTo>
                  <a:pt x="3247897" y="904864"/>
                  <a:pt x="3246373" y="908827"/>
                  <a:pt x="3244748" y="912890"/>
                </a:cubicBezTo>
                <a:cubicBezTo>
                  <a:pt x="3243122" y="916955"/>
                  <a:pt x="3241598" y="920714"/>
                  <a:pt x="3240176" y="924168"/>
                </a:cubicBezTo>
                <a:cubicBezTo>
                  <a:pt x="3238753" y="927623"/>
                  <a:pt x="3237636" y="930163"/>
                  <a:pt x="3236823" y="931788"/>
                </a:cubicBezTo>
                <a:cubicBezTo>
                  <a:pt x="3216503" y="961049"/>
                  <a:pt x="3198317" y="985027"/>
                  <a:pt x="3182264" y="1003721"/>
                </a:cubicBezTo>
                <a:cubicBezTo>
                  <a:pt x="3166211" y="1022415"/>
                  <a:pt x="3152495" y="1033388"/>
                  <a:pt x="3141116" y="1036639"/>
                </a:cubicBezTo>
                <a:cubicBezTo>
                  <a:pt x="3134207" y="1038671"/>
                  <a:pt x="3128517" y="1037960"/>
                  <a:pt x="3124047" y="1034506"/>
                </a:cubicBezTo>
                <a:cubicBezTo>
                  <a:pt x="3119577" y="1031051"/>
                  <a:pt x="3117240" y="1025362"/>
                  <a:pt x="3117037" y="1017437"/>
                </a:cubicBezTo>
                <a:cubicBezTo>
                  <a:pt x="3116833" y="1009512"/>
                  <a:pt x="3119069" y="999352"/>
                  <a:pt x="3123742" y="986957"/>
                </a:cubicBezTo>
                <a:cubicBezTo>
                  <a:pt x="3128416" y="974562"/>
                  <a:pt x="3136239" y="960439"/>
                  <a:pt x="3147212" y="944590"/>
                </a:cubicBezTo>
                <a:cubicBezTo>
                  <a:pt x="3158591" y="928334"/>
                  <a:pt x="3170580" y="913195"/>
                  <a:pt x="3183178" y="899175"/>
                </a:cubicBezTo>
                <a:cubicBezTo>
                  <a:pt x="3195777" y="885154"/>
                  <a:pt x="3207359" y="874791"/>
                  <a:pt x="3217925" y="868085"/>
                </a:cubicBezTo>
                <a:cubicBezTo>
                  <a:pt x="3223209" y="864732"/>
                  <a:pt x="3228009" y="862548"/>
                  <a:pt x="3232327" y="861532"/>
                </a:cubicBezTo>
                <a:close/>
                <a:moveTo>
                  <a:pt x="2741980" y="814974"/>
                </a:moveTo>
                <a:cubicBezTo>
                  <a:pt x="2745790" y="815329"/>
                  <a:pt x="2749372" y="816574"/>
                  <a:pt x="2752724" y="818707"/>
                </a:cubicBezTo>
                <a:cubicBezTo>
                  <a:pt x="2759430" y="822974"/>
                  <a:pt x="2764612" y="830595"/>
                  <a:pt x="2768269" y="841567"/>
                </a:cubicBezTo>
                <a:cubicBezTo>
                  <a:pt x="2771927" y="852540"/>
                  <a:pt x="2773654" y="866866"/>
                  <a:pt x="2773451" y="884544"/>
                </a:cubicBezTo>
                <a:cubicBezTo>
                  <a:pt x="2773247" y="902223"/>
                  <a:pt x="2770504" y="923050"/>
                  <a:pt x="2765221" y="947028"/>
                </a:cubicBezTo>
                <a:cubicBezTo>
                  <a:pt x="2754655" y="939713"/>
                  <a:pt x="2745511" y="931890"/>
                  <a:pt x="2737789" y="923558"/>
                </a:cubicBezTo>
                <a:cubicBezTo>
                  <a:pt x="2730068" y="915227"/>
                  <a:pt x="2723972" y="906794"/>
                  <a:pt x="2719501" y="898260"/>
                </a:cubicBezTo>
                <a:cubicBezTo>
                  <a:pt x="2726410" y="892164"/>
                  <a:pt x="2733217" y="888202"/>
                  <a:pt x="2739923" y="886373"/>
                </a:cubicBezTo>
                <a:cubicBezTo>
                  <a:pt x="2746628" y="884544"/>
                  <a:pt x="2752623" y="886271"/>
                  <a:pt x="2757906" y="891555"/>
                </a:cubicBezTo>
                <a:cubicBezTo>
                  <a:pt x="2759531" y="891148"/>
                  <a:pt x="2761360" y="890945"/>
                  <a:pt x="2763392" y="890945"/>
                </a:cubicBezTo>
                <a:cubicBezTo>
                  <a:pt x="2765424" y="890945"/>
                  <a:pt x="2765424" y="889522"/>
                  <a:pt x="2763392" y="886678"/>
                </a:cubicBezTo>
                <a:cubicBezTo>
                  <a:pt x="2756077" y="880175"/>
                  <a:pt x="2748457" y="876213"/>
                  <a:pt x="2740532" y="874791"/>
                </a:cubicBezTo>
                <a:cubicBezTo>
                  <a:pt x="2732608" y="873368"/>
                  <a:pt x="2724987" y="873063"/>
                  <a:pt x="2717672" y="873876"/>
                </a:cubicBezTo>
                <a:lnTo>
                  <a:pt x="2709748" y="875705"/>
                </a:lnTo>
                <a:cubicBezTo>
                  <a:pt x="2706090" y="861481"/>
                  <a:pt x="2706090" y="848883"/>
                  <a:pt x="2709748" y="837910"/>
                </a:cubicBezTo>
                <a:cubicBezTo>
                  <a:pt x="2713405" y="826937"/>
                  <a:pt x="2720111" y="819825"/>
                  <a:pt x="2729864" y="816574"/>
                </a:cubicBezTo>
                <a:cubicBezTo>
                  <a:pt x="2734132" y="815151"/>
                  <a:pt x="2738170" y="814618"/>
                  <a:pt x="2741980" y="814974"/>
                </a:cubicBezTo>
                <a:close/>
                <a:moveTo>
                  <a:pt x="3777157" y="693130"/>
                </a:moveTo>
                <a:cubicBezTo>
                  <a:pt x="3760088" y="694552"/>
                  <a:pt x="3740988" y="700547"/>
                  <a:pt x="3719855" y="711113"/>
                </a:cubicBezTo>
                <a:cubicBezTo>
                  <a:pt x="3698722" y="721679"/>
                  <a:pt x="3676776" y="736005"/>
                  <a:pt x="3654018" y="754090"/>
                </a:cubicBezTo>
                <a:cubicBezTo>
                  <a:pt x="3631260" y="772174"/>
                  <a:pt x="3610127" y="792393"/>
                  <a:pt x="3590620" y="814745"/>
                </a:cubicBezTo>
                <a:cubicBezTo>
                  <a:pt x="3585743" y="820841"/>
                  <a:pt x="3582390" y="825921"/>
                  <a:pt x="3580561" y="829985"/>
                </a:cubicBezTo>
                <a:cubicBezTo>
                  <a:pt x="3578732" y="834049"/>
                  <a:pt x="3578021" y="837300"/>
                  <a:pt x="3578427" y="839738"/>
                </a:cubicBezTo>
                <a:cubicBezTo>
                  <a:pt x="3578834" y="842177"/>
                  <a:pt x="3580053" y="844006"/>
                  <a:pt x="3582085" y="845225"/>
                </a:cubicBezTo>
                <a:cubicBezTo>
                  <a:pt x="3584117" y="846444"/>
                  <a:pt x="3586352" y="847054"/>
                  <a:pt x="3588791" y="847054"/>
                </a:cubicBezTo>
                <a:cubicBezTo>
                  <a:pt x="3592855" y="847054"/>
                  <a:pt x="3597528" y="846038"/>
                  <a:pt x="3602812" y="844006"/>
                </a:cubicBezTo>
                <a:cubicBezTo>
                  <a:pt x="3608095" y="841974"/>
                  <a:pt x="3612667" y="839637"/>
                  <a:pt x="3616528" y="836995"/>
                </a:cubicBezTo>
                <a:cubicBezTo>
                  <a:pt x="3620388" y="834354"/>
                  <a:pt x="3622725" y="831915"/>
                  <a:pt x="3623538" y="829680"/>
                </a:cubicBezTo>
                <a:cubicBezTo>
                  <a:pt x="3624351" y="827445"/>
                  <a:pt x="3622319" y="826327"/>
                  <a:pt x="3617442" y="826327"/>
                </a:cubicBezTo>
                <a:cubicBezTo>
                  <a:pt x="3617848" y="821857"/>
                  <a:pt x="3621912" y="815050"/>
                  <a:pt x="3629634" y="805906"/>
                </a:cubicBezTo>
                <a:cubicBezTo>
                  <a:pt x="3637356" y="796762"/>
                  <a:pt x="3647008" y="787008"/>
                  <a:pt x="3658590" y="776645"/>
                </a:cubicBezTo>
                <a:cubicBezTo>
                  <a:pt x="3670172" y="766282"/>
                  <a:pt x="3682872" y="756122"/>
                  <a:pt x="3696690" y="746165"/>
                </a:cubicBezTo>
                <a:cubicBezTo>
                  <a:pt x="3710508" y="736208"/>
                  <a:pt x="3723715" y="728182"/>
                  <a:pt x="3736314" y="722086"/>
                </a:cubicBezTo>
                <a:cubicBezTo>
                  <a:pt x="3748912" y="715990"/>
                  <a:pt x="3760190" y="712535"/>
                  <a:pt x="3770147" y="711723"/>
                </a:cubicBezTo>
                <a:cubicBezTo>
                  <a:pt x="3780104" y="710910"/>
                  <a:pt x="3787013" y="714567"/>
                  <a:pt x="3790873" y="722695"/>
                </a:cubicBezTo>
                <a:cubicBezTo>
                  <a:pt x="3794734" y="730823"/>
                  <a:pt x="3794531" y="744133"/>
                  <a:pt x="3790264" y="762624"/>
                </a:cubicBezTo>
                <a:cubicBezTo>
                  <a:pt x="3785996" y="781115"/>
                  <a:pt x="3776344" y="806414"/>
                  <a:pt x="3761308" y="838519"/>
                </a:cubicBezTo>
                <a:cubicBezTo>
                  <a:pt x="3752367" y="854369"/>
                  <a:pt x="3743426" y="870422"/>
                  <a:pt x="3734485" y="886678"/>
                </a:cubicBezTo>
                <a:cubicBezTo>
                  <a:pt x="3725544" y="902934"/>
                  <a:pt x="3716502" y="920104"/>
                  <a:pt x="3707358" y="938189"/>
                </a:cubicBezTo>
                <a:cubicBezTo>
                  <a:pt x="3698214" y="956274"/>
                  <a:pt x="3688867" y="975273"/>
                  <a:pt x="3679316" y="995187"/>
                </a:cubicBezTo>
                <a:cubicBezTo>
                  <a:pt x="3669766" y="1015100"/>
                  <a:pt x="3659911" y="1036639"/>
                  <a:pt x="3649751" y="1059804"/>
                </a:cubicBezTo>
                <a:cubicBezTo>
                  <a:pt x="3644874" y="1075247"/>
                  <a:pt x="3644366" y="1087642"/>
                  <a:pt x="3648227" y="1096990"/>
                </a:cubicBezTo>
                <a:cubicBezTo>
                  <a:pt x="3652088" y="1106337"/>
                  <a:pt x="3657472" y="1113449"/>
                  <a:pt x="3664381" y="1118326"/>
                </a:cubicBezTo>
                <a:cubicBezTo>
                  <a:pt x="3671290" y="1123203"/>
                  <a:pt x="3678300" y="1126251"/>
                  <a:pt x="3685412" y="1127470"/>
                </a:cubicBezTo>
                <a:cubicBezTo>
                  <a:pt x="3692524" y="1128689"/>
                  <a:pt x="3697096" y="1128892"/>
                  <a:pt x="3699128" y="1128079"/>
                </a:cubicBezTo>
                <a:cubicBezTo>
                  <a:pt x="3703192" y="1126860"/>
                  <a:pt x="3705732" y="1124523"/>
                  <a:pt x="3706748" y="1121069"/>
                </a:cubicBezTo>
                <a:cubicBezTo>
                  <a:pt x="3707764" y="1117615"/>
                  <a:pt x="3708069" y="1113754"/>
                  <a:pt x="3707663" y="1109487"/>
                </a:cubicBezTo>
                <a:cubicBezTo>
                  <a:pt x="3707256" y="1105219"/>
                  <a:pt x="3706748" y="1100952"/>
                  <a:pt x="3706139" y="1096685"/>
                </a:cubicBezTo>
                <a:cubicBezTo>
                  <a:pt x="3705529" y="1092418"/>
                  <a:pt x="3705631" y="1088659"/>
                  <a:pt x="3706444" y="1085407"/>
                </a:cubicBezTo>
                <a:cubicBezTo>
                  <a:pt x="3716604" y="1045174"/>
                  <a:pt x="3729405" y="1006972"/>
                  <a:pt x="3744848" y="970803"/>
                </a:cubicBezTo>
                <a:cubicBezTo>
                  <a:pt x="3760291" y="934633"/>
                  <a:pt x="3776141" y="898057"/>
                  <a:pt x="3792397" y="861074"/>
                </a:cubicBezTo>
                <a:cubicBezTo>
                  <a:pt x="3811092" y="819215"/>
                  <a:pt x="3821759" y="785891"/>
                  <a:pt x="3824401" y="761100"/>
                </a:cubicBezTo>
                <a:cubicBezTo>
                  <a:pt x="3827043" y="736310"/>
                  <a:pt x="3824096" y="718428"/>
                  <a:pt x="3815562" y="707455"/>
                </a:cubicBezTo>
                <a:cubicBezTo>
                  <a:pt x="3807028" y="696483"/>
                  <a:pt x="3794226" y="691707"/>
                  <a:pt x="3777157" y="693130"/>
                </a:cubicBezTo>
                <a:close/>
                <a:moveTo>
                  <a:pt x="2302992" y="642228"/>
                </a:moveTo>
                <a:cubicBezTo>
                  <a:pt x="2307056" y="642635"/>
                  <a:pt x="2307666" y="648527"/>
                  <a:pt x="2304821" y="659907"/>
                </a:cubicBezTo>
                <a:cubicBezTo>
                  <a:pt x="2301976" y="671286"/>
                  <a:pt x="2294864" y="687237"/>
                  <a:pt x="2283485" y="707760"/>
                </a:cubicBezTo>
                <a:cubicBezTo>
                  <a:pt x="2272105" y="728283"/>
                  <a:pt x="2256053" y="752871"/>
                  <a:pt x="2235326" y="781522"/>
                </a:cubicBezTo>
                <a:cubicBezTo>
                  <a:pt x="2214600" y="810173"/>
                  <a:pt x="2188590" y="841974"/>
                  <a:pt x="2157298" y="876924"/>
                </a:cubicBezTo>
                <a:cubicBezTo>
                  <a:pt x="2175992" y="835065"/>
                  <a:pt x="2193467" y="799302"/>
                  <a:pt x="2209723" y="769635"/>
                </a:cubicBezTo>
                <a:cubicBezTo>
                  <a:pt x="2225979" y="739967"/>
                  <a:pt x="2240406" y="715685"/>
                  <a:pt x="2253005" y="696787"/>
                </a:cubicBezTo>
                <a:cubicBezTo>
                  <a:pt x="2265603" y="677890"/>
                  <a:pt x="2276170" y="664072"/>
                  <a:pt x="2284704" y="655335"/>
                </a:cubicBezTo>
                <a:cubicBezTo>
                  <a:pt x="2293238" y="646597"/>
                  <a:pt x="2299334" y="642228"/>
                  <a:pt x="2302992" y="642228"/>
                </a:cubicBezTo>
                <a:close/>
                <a:moveTo>
                  <a:pt x="2299163" y="620606"/>
                </a:moveTo>
                <a:cubicBezTo>
                  <a:pt x="2292114" y="620035"/>
                  <a:pt x="2284552" y="622264"/>
                  <a:pt x="2276474" y="627293"/>
                </a:cubicBezTo>
                <a:cubicBezTo>
                  <a:pt x="2265705" y="633999"/>
                  <a:pt x="2254529" y="644260"/>
                  <a:pt x="2242946" y="658078"/>
                </a:cubicBezTo>
                <a:cubicBezTo>
                  <a:pt x="2231364" y="671895"/>
                  <a:pt x="2219477" y="688253"/>
                  <a:pt x="2207285" y="707151"/>
                </a:cubicBezTo>
                <a:cubicBezTo>
                  <a:pt x="2195093" y="726048"/>
                  <a:pt x="2183104" y="745962"/>
                  <a:pt x="2171318" y="766891"/>
                </a:cubicBezTo>
                <a:cubicBezTo>
                  <a:pt x="2159533" y="787821"/>
                  <a:pt x="2148357" y="808954"/>
                  <a:pt x="2137790" y="830290"/>
                </a:cubicBezTo>
                <a:cubicBezTo>
                  <a:pt x="2127224" y="851626"/>
                  <a:pt x="2117775" y="871539"/>
                  <a:pt x="2109444" y="890030"/>
                </a:cubicBezTo>
                <a:cubicBezTo>
                  <a:pt x="2101113" y="908522"/>
                  <a:pt x="2094001" y="924676"/>
                  <a:pt x="2088108" y="938494"/>
                </a:cubicBezTo>
                <a:cubicBezTo>
                  <a:pt x="2082215" y="952311"/>
                  <a:pt x="2078253" y="962065"/>
                  <a:pt x="2076221" y="967754"/>
                </a:cubicBezTo>
                <a:lnTo>
                  <a:pt x="2069534" y="986643"/>
                </a:lnTo>
                <a:lnTo>
                  <a:pt x="2055570" y="997015"/>
                </a:lnTo>
                <a:cubicBezTo>
                  <a:pt x="2047646" y="1002705"/>
                  <a:pt x="2038908" y="1008801"/>
                  <a:pt x="2029358" y="1015303"/>
                </a:cubicBezTo>
                <a:cubicBezTo>
                  <a:pt x="2010257" y="1028308"/>
                  <a:pt x="1990546" y="1040703"/>
                  <a:pt x="1970227" y="1052489"/>
                </a:cubicBezTo>
                <a:cubicBezTo>
                  <a:pt x="1949906" y="1064275"/>
                  <a:pt x="1930095" y="1074435"/>
                  <a:pt x="1910790" y="1082969"/>
                </a:cubicBezTo>
                <a:cubicBezTo>
                  <a:pt x="1891486" y="1091503"/>
                  <a:pt x="1875535" y="1096380"/>
                  <a:pt x="1862937" y="1097599"/>
                </a:cubicBezTo>
                <a:cubicBezTo>
                  <a:pt x="1847087" y="1099225"/>
                  <a:pt x="1835708" y="1094856"/>
                  <a:pt x="1828799" y="1084493"/>
                </a:cubicBezTo>
                <a:cubicBezTo>
                  <a:pt x="1821891" y="1074130"/>
                  <a:pt x="1818436" y="1059906"/>
                  <a:pt x="1818436" y="1041821"/>
                </a:cubicBezTo>
                <a:cubicBezTo>
                  <a:pt x="1818436" y="1023736"/>
                  <a:pt x="1821484" y="1003010"/>
                  <a:pt x="1827580" y="979642"/>
                </a:cubicBezTo>
                <a:cubicBezTo>
                  <a:pt x="1833676" y="956274"/>
                  <a:pt x="1842007" y="932296"/>
                  <a:pt x="1852574" y="907709"/>
                </a:cubicBezTo>
                <a:cubicBezTo>
                  <a:pt x="1863140" y="883122"/>
                  <a:pt x="1875231" y="858941"/>
                  <a:pt x="1888845" y="835167"/>
                </a:cubicBezTo>
                <a:cubicBezTo>
                  <a:pt x="1902459" y="811392"/>
                  <a:pt x="1916886" y="790158"/>
                  <a:pt x="1932126" y="771463"/>
                </a:cubicBezTo>
                <a:cubicBezTo>
                  <a:pt x="1947366" y="752769"/>
                  <a:pt x="1962911" y="737834"/>
                  <a:pt x="1978761" y="726658"/>
                </a:cubicBezTo>
                <a:cubicBezTo>
                  <a:pt x="1994611" y="715482"/>
                  <a:pt x="2009647" y="709894"/>
                  <a:pt x="2023871" y="709894"/>
                </a:cubicBezTo>
                <a:cubicBezTo>
                  <a:pt x="2031187" y="709894"/>
                  <a:pt x="2035352" y="715482"/>
                  <a:pt x="2036368" y="726658"/>
                </a:cubicBezTo>
                <a:cubicBezTo>
                  <a:pt x="2037384" y="737834"/>
                  <a:pt x="2035352" y="751042"/>
                  <a:pt x="2030272" y="766282"/>
                </a:cubicBezTo>
                <a:cubicBezTo>
                  <a:pt x="2025192" y="781522"/>
                  <a:pt x="2016963" y="797168"/>
                  <a:pt x="2005583" y="813221"/>
                </a:cubicBezTo>
                <a:cubicBezTo>
                  <a:pt x="1994204" y="829274"/>
                  <a:pt x="1979371" y="842380"/>
                  <a:pt x="1961083" y="852540"/>
                </a:cubicBezTo>
                <a:cubicBezTo>
                  <a:pt x="1954987" y="856604"/>
                  <a:pt x="1951735" y="861684"/>
                  <a:pt x="1951329" y="867780"/>
                </a:cubicBezTo>
                <a:cubicBezTo>
                  <a:pt x="1950922" y="873876"/>
                  <a:pt x="1952243" y="879261"/>
                  <a:pt x="1955291" y="883934"/>
                </a:cubicBezTo>
                <a:cubicBezTo>
                  <a:pt x="1958339" y="888608"/>
                  <a:pt x="1962606" y="891859"/>
                  <a:pt x="1968093" y="893688"/>
                </a:cubicBezTo>
                <a:cubicBezTo>
                  <a:pt x="1973579" y="895517"/>
                  <a:pt x="1979371" y="894399"/>
                  <a:pt x="1985467" y="890335"/>
                </a:cubicBezTo>
                <a:cubicBezTo>
                  <a:pt x="1992375" y="882614"/>
                  <a:pt x="2000503" y="872250"/>
                  <a:pt x="2009851" y="859246"/>
                </a:cubicBezTo>
                <a:cubicBezTo>
                  <a:pt x="2019198" y="846241"/>
                  <a:pt x="2027935" y="832220"/>
                  <a:pt x="2036063" y="817183"/>
                </a:cubicBezTo>
                <a:cubicBezTo>
                  <a:pt x="2044191" y="802147"/>
                  <a:pt x="2050897" y="786906"/>
                  <a:pt x="2056180" y="771463"/>
                </a:cubicBezTo>
                <a:cubicBezTo>
                  <a:pt x="2061463" y="756020"/>
                  <a:pt x="2063495" y="742202"/>
                  <a:pt x="2062276" y="730011"/>
                </a:cubicBezTo>
                <a:cubicBezTo>
                  <a:pt x="2061057" y="717819"/>
                  <a:pt x="2055774" y="707963"/>
                  <a:pt x="2046426" y="700445"/>
                </a:cubicBezTo>
                <a:cubicBezTo>
                  <a:pt x="2037079" y="692927"/>
                  <a:pt x="2021839" y="689371"/>
                  <a:pt x="2000707" y="689777"/>
                </a:cubicBezTo>
                <a:cubicBezTo>
                  <a:pt x="1978761" y="690590"/>
                  <a:pt x="1957120" y="698413"/>
                  <a:pt x="1935784" y="713247"/>
                </a:cubicBezTo>
                <a:cubicBezTo>
                  <a:pt x="1914448" y="728080"/>
                  <a:pt x="1894331" y="747181"/>
                  <a:pt x="1875434" y="770549"/>
                </a:cubicBezTo>
                <a:cubicBezTo>
                  <a:pt x="1856536" y="793917"/>
                  <a:pt x="1839467" y="820130"/>
                  <a:pt x="1824227" y="849187"/>
                </a:cubicBezTo>
                <a:cubicBezTo>
                  <a:pt x="1808987" y="878245"/>
                  <a:pt x="1796592" y="907404"/>
                  <a:pt x="1787042" y="936665"/>
                </a:cubicBezTo>
                <a:cubicBezTo>
                  <a:pt x="1777491" y="965926"/>
                  <a:pt x="1771598" y="993764"/>
                  <a:pt x="1769363" y="1020180"/>
                </a:cubicBezTo>
                <a:cubicBezTo>
                  <a:pt x="1767128" y="1046596"/>
                  <a:pt x="1769363" y="1068847"/>
                  <a:pt x="1776069" y="1086931"/>
                </a:cubicBezTo>
                <a:cubicBezTo>
                  <a:pt x="1782775" y="1105016"/>
                  <a:pt x="1794763" y="1117411"/>
                  <a:pt x="1812035" y="1124117"/>
                </a:cubicBezTo>
                <a:cubicBezTo>
                  <a:pt x="1829307" y="1130823"/>
                  <a:pt x="1852777" y="1129095"/>
                  <a:pt x="1882444" y="1118935"/>
                </a:cubicBezTo>
                <a:cubicBezTo>
                  <a:pt x="1897075" y="1114059"/>
                  <a:pt x="1913737" y="1106337"/>
                  <a:pt x="1932431" y="1095771"/>
                </a:cubicBezTo>
                <a:cubicBezTo>
                  <a:pt x="1951126" y="1085204"/>
                  <a:pt x="1969719" y="1073622"/>
                  <a:pt x="1988210" y="1061023"/>
                </a:cubicBezTo>
                <a:cubicBezTo>
                  <a:pt x="2006701" y="1048425"/>
                  <a:pt x="2024481" y="1035623"/>
                  <a:pt x="2041550" y="1022619"/>
                </a:cubicBezTo>
                <a:lnTo>
                  <a:pt x="2062554" y="1006357"/>
                </a:lnTo>
                <a:lnTo>
                  <a:pt x="2058847" y="1016827"/>
                </a:lnTo>
                <a:cubicBezTo>
                  <a:pt x="2053767" y="1033287"/>
                  <a:pt x="2050008" y="1048018"/>
                  <a:pt x="2047569" y="1061023"/>
                </a:cubicBezTo>
                <a:cubicBezTo>
                  <a:pt x="2045131" y="1074028"/>
                  <a:pt x="2044318" y="1084493"/>
                  <a:pt x="2045131" y="1092418"/>
                </a:cubicBezTo>
                <a:cubicBezTo>
                  <a:pt x="2045944" y="1100343"/>
                  <a:pt x="2048789" y="1104203"/>
                  <a:pt x="2053665" y="1104000"/>
                </a:cubicBezTo>
                <a:cubicBezTo>
                  <a:pt x="2058542" y="1103797"/>
                  <a:pt x="2065756" y="1098615"/>
                  <a:pt x="2075306" y="1088455"/>
                </a:cubicBezTo>
                <a:cubicBezTo>
                  <a:pt x="2084857" y="1078295"/>
                  <a:pt x="2097150" y="1061430"/>
                  <a:pt x="2112187" y="1037859"/>
                </a:cubicBezTo>
                <a:cubicBezTo>
                  <a:pt x="2119909" y="1025666"/>
                  <a:pt x="2128240" y="1013170"/>
                  <a:pt x="2137181" y="1000368"/>
                </a:cubicBezTo>
                <a:cubicBezTo>
                  <a:pt x="2146121" y="987567"/>
                  <a:pt x="2155062" y="975070"/>
                  <a:pt x="2164003" y="962878"/>
                </a:cubicBezTo>
                <a:cubicBezTo>
                  <a:pt x="2172944" y="950686"/>
                  <a:pt x="2181682" y="939205"/>
                  <a:pt x="2190216" y="928435"/>
                </a:cubicBezTo>
                <a:cubicBezTo>
                  <a:pt x="2198750" y="917666"/>
                  <a:pt x="2206675" y="908217"/>
                  <a:pt x="2213990" y="900089"/>
                </a:cubicBezTo>
                <a:cubicBezTo>
                  <a:pt x="2219274" y="894399"/>
                  <a:pt x="2224049" y="889624"/>
                  <a:pt x="2228316" y="885763"/>
                </a:cubicBezTo>
                <a:cubicBezTo>
                  <a:pt x="2232583" y="881903"/>
                  <a:pt x="2235936" y="879972"/>
                  <a:pt x="2238374" y="879972"/>
                </a:cubicBezTo>
                <a:cubicBezTo>
                  <a:pt x="2240813" y="879972"/>
                  <a:pt x="2241930" y="882106"/>
                  <a:pt x="2241727" y="886373"/>
                </a:cubicBezTo>
                <a:cubicBezTo>
                  <a:pt x="2241524" y="890640"/>
                  <a:pt x="2239594" y="897854"/>
                  <a:pt x="2235936" y="908014"/>
                </a:cubicBezTo>
                <a:cubicBezTo>
                  <a:pt x="2232685" y="917361"/>
                  <a:pt x="2228519" y="927826"/>
                  <a:pt x="2223439" y="939408"/>
                </a:cubicBezTo>
                <a:cubicBezTo>
                  <a:pt x="2218359" y="950990"/>
                  <a:pt x="2213279" y="962268"/>
                  <a:pt x="2208199" y="973241"/>
                </a:cubicBezTo>
                <a:cubicBezTo>
                  <a:pt x="2203119" y="984214"/>
                  <a:pt x="2198547" y="994171"/>
                  <a:pt x="2194483" y="1003111"/>
                </a:cubicBezTo>
                <a:cubicBezTo>
                  <a:pt x="2190419" y="1012052"/>
                  <a:pt x="2187778" y="1018351"/>
                  <a:pt x="2186558" y="1022009"/>
                </a:cubicBezTo>
                <a:cubicBezTo>
                  <a:pt x="2183714" y="1029324"/>
                  <a:pt x="2182291" y="1036233"/>
                  <a:pt x="2182291" y="1042735"/>
                </a:cubicBezTo>
                <a:cubicBezTo>
                  <a:pt x="2182291" y="1049238"/>
                  <a:pt x="2183815" y="1054521"/>
                  <a:pt x="2186863" y="1058585"/>
                </a:cubicBezTo>
                <a:cubicBezTo>
                  <a:pt x="2189911" y="1062649"/>
                  <a:pt x="2194788" y="1065087"/>
                  <a:pt x="2201493" y="1065900"/>
                </a:cubicBezTo>
                <a:cubicBezTo>
                  <a:pt x="2208199" y="1066713"/>
                  <a:pt x="2217038" y="1064884"/>
                  <a:pt x="2228011" y="1060414"/>
                </a:cubicBezTo>
                <a:cubicBezTo>
                  <a:pt x="2238578" y="1056350"/>
                  <a:pt x="2251582" y="1049441"/>
                  <a:pt x="2267026" y="1039687"/>
                </a:cubicBezTo>
                <a:cubicBezTo>
                  <a:pt x="2282469" y="1029934"/>
                  <a:pt x="2298217" y="1019266"/>
                  <a:pt x="2314270" y="1007683"/>
                </a:cubicBezTo>
                <a:lnTo>
                  <a:pt x="2353009" y="978241"/>
                </a:lnTo>
                <a:lnTo>
                  <a:pt x="2341092" y="1007683"/>
                </a:lnTo>
                <a:cubicBezTo>
                  <a:pt x="2334590" y="1025362"/>
                  <a:pt x="2329814" y="1041415"/>
                  <a:pt x="2326766" y="1055842"/>
                </a:cubicBezTo>
                <a:cubicBezTo>
                  <a:pt x="2323718" y="1070269"/>
                  <a:pt x="2323007" y="1082054"/>
                  <a:pt x="2324633" y="1091199"/>
                </a:cubicBezTo>
                <a:cubicBezTo>
                  <a:pt x="2326258" y="1100343"/>
                  <a:pt x="2331745" y="1104914"/>
                  <a:pt x="2341092" y="1104914"/>
                </a:cubicBezTo>
                <a:cubicBezTo>
                  <a:pt x="2350846" y="1104914"/>
                  <a:pt x="2362530" y="1100343"/>
                  <a:pt x="2376144" y="1091199"/>
                </a:cubicBezTo>
                <a:cubicBezTo>
                  <a:pt x="2389758" y="1082054"/>
                  <a:pt x="2403982" y="1070066"/>
                  <a:pt x="2418816" y="1055232"/>
                </a:cubicBezTo>
                <a:cubicBezTo>
                  <a:pt x="2433650" y="1040399"/>
                  <a:pt x="2448483" y="1023635"/>
                  <a:pt x="2463317" y="1004940"/>
                </a:cubicBezTo>
                <a:cubicBezTo>
                  <a:pt x="2478150" y="986246"/>
                  <a:pt x="2491866" y="967145"/>
                  <a:pt x="2504465" y="947638"/>
                </a:cubicBezTo>
                <a:cubicBezTo>
                  <a:pt x="2495118" y="966332"/>
                  <a:pt x="2486990" y="982791"/>
                  <a:pt x="2480081" y="997015"/>
                </a:cubicBezTo>
                <a:cubicBezTo>
                  <a:pt x="2473172" y="1011239"/>
                  <a:pt x="2468295" y="1023228"/>
                  <a:pt x="2465450" y="1032982"/>
                </a:cubicBezTo>
                <a:cubicBezTo>
                  <a:pt x="2462606" y="1042735"/>
                  <a:pt x="2462402" y="1050254"/>
                  <a:pt x="2464841" y="1055537"/>
                </a:cubicBezTo>
                <a:cubicBezTo>
                  <a:pt x="2467279" y="1060820"/>
                  <a:pt x="2473375" y="1063868"/>
                  <a:pt x="2483129" y="1064681"/>
                </a:cubicBezTo>
                <a:cubicBezTo>
                  <a:pt x="2490038" y="1065087"/>
                  <a:pt x="2498877" y="1062954"/>
                  <a:pt x="2509646" y="1058280"/>
                </a:cubicBezTo>
                <a:cubicBezTo>
                  <a:pt x="2520416" y="1053607"/>
                  <a:pt x="2531998" y="1047511"/>
                  <a:pt x="2544394" y="1039992"/>
                </a:cubicBezTo>
                <a:cubicBezTo>
                  <a:pt x="2556789" y="1032474"/>
                  <a:pt x="2569489" y="1024041"/>
                  <a:pt x="2582494" y="1014694"/>
                </a:cubicBezTo>
                <a:cubicBezTo>
                  <a:pt x="2595498" y="1005347"/>
                  <a:pt x="2607995" y="996101"/>
                  <a:pt x="2619984" y="986957"/>
                </a:cubicBezTo>
                <a:lnTo>
                  <a:pt x="2622511" y="984954"/>
                </a:lnTo>
                <a:lnTo>
                  <a:pt x="2616479" y="1001282"/>
                </a:lnTo>
                <a:cubicBezTo>
                  <a:pt x="2612415" y="1017539"/>
                  <a:pt x="2610891" y="1032271"/>
                  <a:pt x="2611907" y="1045479"/>
                </a:cubicBezTo>
                <a:cubicBezTo>
                  <a:pt x="2612923" y="1058687"/>
                  <a:pt x="2616784" y="1069151"/>
                  <a:pt x="2623489" y="1076873"/>
                </a:cubicBezTo>
                <a:cubicBezTo>
                  <a:pt x="2630195" y="1084595"/>
                  <a:pt x="2640253" y="1087642"/>
                  <a:pt x="2653664" y="1086017"/>
                </a:cubicBezTo>
                <a:cubicBezTo>
                  <a:pt x="2667482" y="1084391"/>
                  <a:pt x="2680792" y="1079819"/>
                  <a:pt x="2693593" y="1072301"/>
                </a:cubicBezTo>
                <a:cubicBezTo>
                  <a:pt x="2706395" y="1064783"/>
                  <a:pt x="2718079" y="1055334"/>
                  <a:pt x="2728645" y="1043955"/>
                </a:cubicBezTo>
                <a:cubicBezTo>
                  <a:pt x="2739212" y="1032575"/>
                  <a:pt x="2748457" y="1020180"/>
                  <a:pt x="2756382" y="1006769"/>
                </a:cubicBezTo>
                <a:cubicBezTo>
                  <a:pt x="2764307" y="993358"/>
                  <a:pt x="2770301" y="979946"/>
                  <a:pt x="2774365" y="966535"/>
                </a:cubicBezTo>
                <a:cubicBezTo>
                  <a:pt x="2784119" y="971006"/>
                  <a:pt x="2794888" y="973647"/>
                  <a:pt x="2806674" y="974460"/>
                </a:cubicBezTo>
                <a:cubicBezTo>
                  <a:pt x="2818459" y="975273"/>
                  <a:pt x="2830347" y="973952"/>
                  <a:pt x="2842335" y="970498"/>
                </a:cubicBezTo>
                <a:lnTo>
                  <a:pt x="2848056" y="968264"/>
                </a:lnTo>
                <a:lnTo>
                  <a:pt x="2844393" y="975375"/>
                </a:lnTo>
                <a:cubicBezTo>
                  <a:pt x="2837687" y="988989"/>
                  <a:pt x="2831388" y="1002502"/>
                  <a:pt x="2825495" y="1015913"/>
                </a:cubicBezTo>
                <a:cubicBezTo>
                  <a:pt x="2819602" y="1029324"/>
                  <a:pt x="2814624" y="1041719"/>
                  <a:pt x="2810560" y="1053099"/>
                </a:cubicBezTo>
                <a:cubicBezTo>
                  <a:pt x="2806902" y="1063665"/>
                  <a:pt x="2805074" y="1073317"/>
                  <a:pt x="2805074" y="1082054"/>
                </a:cubicBezTo>
                <a:cubicBezTo>
                  <a:pt x="2805074" y="1090792"/>
                  <a:pt x="2806801" y="1096787"/>
                  <a:pt x="2810255" y="1100038"/>
                </a:cubicBezTo>
                <a:cubicBezTo>
                  <a:pt x="2813710" y="1103289"/>
                  <a:pt x="2818586" y="1103187"/>
                  <a:pt x="2824886" y="1099733"/>
                </a:cubicBezTo>
                <a:cubicBezTo>
                  <a:pt x="2831185" y="1096279"/>
                  <a:pt x="2838805" y="1087846"/>
                  <a:pt x="2847746" y="1074435"/>
                </a:cubicBezTo>
                <a:cubicBezTo>
                  <a:pt x="2855467" y="1062243"/>
                  <a:pt x="2865018" y="1048323"/>
                  <a:pt x="2876397" y="1032677"/>
                </a:cubicBezTo>
                <a:cubicBezTo>
                  <a:pt x="2887776" y="1017031"/>
                  <a:pt x="2899155" y="1002298"/>
                  <a:pt x="2910535" y="988481"/>
                </a:cubicBezTo>
                <a:cubicBezTo>
                  <a:pt x="2921914" y="974663"/>
                  <a:pt x="2932277" y="963284"/>
                  <a:pt x="2941624" y="954343"/>
                </a:cubicBezTo>
                <a:cubicBezTo>
                  <a:pt x="2950971" y="945402"/>
                  <a:pt x="2957474" y="941745"/>
                  <a:pt x="2961131" y="943371"/>
                </a:cubicBezTo>
                <a:cubicBezTo>
                  <a:pt x="2963163" y="944590"/>
                  <a:pt x="2963265" y="948552"/>
                  <a:pt x="2961436" y="955258"/>
                </a:cubicBezTo>
                <a:cubicBezTo>
                  <a:pt x="2959607" y="961963"/>
                  <a:pt x="2957067" y="969990"/>
                  <a:pt x="2953816" y="979337"/>
                </a:cubicBezTo>
                <a:cubicBezTo>
                  <a:pt x="2950565" y="988684"/>
                  <a:pt x="2947110" y="998743"/>
                  <a:pt x="2943453" y="1009512"/>
                </a:cubicBezTo>
                <a:cubicBezTo>
                  <a:pt x="2939795" y="1020282"/>
                  <a:pt x="2937052" y="1030543"/>
                  <a:pt x="2935223" y="1040297"/>
                </a:cubicBezTo>
                <a:cubicBezTo>
                  <a:pt x="2933395" y="1050051"/>
                  <a:pt x="2932988" y="1058585"/>
                  <a:pt x="2934004" y="1065900"/>
                </a:cubicBezTo>
                <a:cubicBezTo>
                  <a:pt x="2935020" y="1073215"/>
                  <a:pt x="2938576" y="1078092"/>
                  <a:pt x="2944672" y="1080531"/>
                </a:cubicBezTo>
                <a:cubicBezTo>
                  <a:pt x="2948330" y="1081750"/>
                  <a:pt x="2955340" y="1079819"/>
                  <a:pt x="2965703" y="1074739"/>
                </a:cubicBezTo>
                <a:cubicBezTo>
                  <a:pt x="2976066" y="1069659"/>
                  <a:pt x="2987954" y="1062649"/>
                  <a:pt x="3001365" y="1053708"/>
                </a:cubicBezTo>
                <a:cubicBezTo>
                  <a:pt x="3014776" y="1044767"/>
                  <a:pt x="3029102" y="1034709"/>
                  <a:pt x="3044342" y="1023533"/>
                </a:cubicBezTo>
                <a:lnTo>
                  <a:pt x="3074496" y="1000970"/>
                </a:lnTo>
                <a:lnTo>
                  <a:pt x="3073145" y="1015303"/>
                </a:lnTo>
                <a:cubicBezTo>
                  <a:pt x="3073755" y="1026683"/>
                  <a:pt x="3078022" y="1035725"/>
                  <a:pt x="3085947" y="1042430"/>
                </a:cubicBezTo>
                <a:cubicBezTo>
                  <a:pt x="3093872" y="1049136"/>
                  <a:pt x="3105962" y="1052692"/>
                  <a:pt x="3122218" y="1053099"/>
                </a:cubicBezTo>
                <a:cubicBezTo>
                  <a:pt x="3130346" y="1053505"/>
                  <a:pt x="3139490" y="1050762"/>
                  <a:pt x="3149650" y="1044869"/>
                </a:cubicBezTo>
                <a:cubicBezTo>
                  <a:pt x="3159810" y="1038976"/>
                  <a:pt x="3169970" y="1031153"/>
                  <a:pt x="3180130" y="1021399"/>
                </a:cubicBezTo>
                <a:cubicBezTo>
                  <a:pt x="3190290" y="1011646"/>
                  <a:pt x="3200145" y="1000470"/>
                  <a:pt x="3209696" y="987871"/>
                </a:cubicBezTo>
                <a:cubicBezTo>
                  <a:pt x="3219246" y="975273"/>
                  <a:pt x="3227679" y="962268"/>
                  <a:pt x="3234994" y="948857"/>
                </a:cubicBezTo>
                <a:cubicBezTo>
                  <a:pt x="3230117" y="959017"/>
                  <a:pt x="3224733" y="970193"/>
                  <a:pt x="3218840" y="982385"/>
                </a:cubicBezTo>
                <a:cubicBezTo>
                  <a:pt x="3212947" y="994577"/>
                  <a:pt x="3207054" y="1006566"/>
                  <a:pt x="3201161" y="1018351"/>
                </a:cubicBezTo>
                <a:cubicBezTo>
                  <a:pt x="3195269" y="1030137"/>
                  <a:pt x="3189782" y="1041516"/>
                  <a:pt x="3184702" y="1052489"/>
                </a:cubicBezTo>
                <a:cubicBezTo>
                  <a:pt x="3179622" y="1063462"/>
                  <a:pt x="3175253" y="1072809"/>
                  <a:pt x="3171596" y="1080531"/>
                </a:cubicBezTo>
                <a:lnTo>
                  <a:pt x="3165500" y="1084188"/>
                </a:lnTo>
                <a:cubicBezTo>
                  <a:pt x="3136645" y="1098006"/>
                  <a:pt x="3112261" y="1112941"/>
                  <a:pt x="3092348" y="1128994"/>
                </a:cubicBezTo>
                <a:cubicBezTo>
                  <a:pt x="3072434" y="1145047"/>
                  <a:pt x="3056178" y="1161201"/>
                  <a:pt x="3043580" y="1177457"/>
                </a:cubicBezTo>
                <a:cubicBezTo>
                  <a:pt x="3030981" y="1193713"/>
                  <a:pt x="3021939" y="1209461"/>
                  <a:pt x="3016453" y="1224701"/>
                </a:cubicBezTo>
                <a:cubicBezTo>
                  <a:pt x="3010966" y="1239941"/>
                  <a:pt x="3008629" y="1253759"/>
                  <a:pt x="3009442" y="1266154"/>
                </a:cubicBezTo>
                <a:cubicBezTo>
                  <a:pt x="3010255" y="1278549"/>
                  <a:pt x="3013913" y="1288912"/>
                  <a:pt x="3020415" y="1297243"/>
                </a:cubicBezTo>
                <a:cubicBezTo>
                  <a:pt x="3026917" y="1305575"/>
                  <a:pt x="3035655" y="1310756"/>
                  <a:pt x="3046628" y="1312788"/>
                </a:cubicBezTo>
                <a:cubicBezTo>
                  <a:pt x="3061258" y="1315633"/>
                  <a:pt x="3075685" y="1310350"/>
                  <a:pt x="3089909" y="1296939"/>
                </a:cubicBezTo>
                <a:cubicBezTo>
                  <a:pt x="3104133" y="1283527"/>
                  <a:pt x="3118459" y="1265341"/>
                  <a:pt x="3132886" y="1242379"/>
                </a:cubicBezTo>
                <a:cubicBezTo>
                  <a:pt x="3147313" y="1219418"/>
                  <a:pt x="3161740" y="1193307"/>
                  <a:pt x="3176168" y="1164046"/>
                </a:cubicBezTo>
                <a:cubicBezTo>
                  <a:pt x="3190595" y="1134785"/>
                  <a:pt x="3205327" y="1105727"/>
                  <a:pt x="3220364" y="1076873"/>
                </a:cubicBezTo>
                <a:cubicBezTo>
                  <a:pt x="3230524" y="1073215"/>
                  <a:pt x="3242411" y="1067729"/>
                  <a:pt x="3256025" y="1060414"/>
                </a:cubicBezTo>
                <a:cubicBezTo>
                  <a:pt x="3269640" y="1053099"/>
                  <a:pt x="3283660" y="1045072"/>
                  <a:pt x="3298088" y="1036335"/>
                </a:cubicBezTo>
                <a:cubicBezTo>
                  <a:pt x="3312515" y="1027597"/>
                  <a:pt x="3326840" y="1018453"/>
                  <a:pt x="3341065" y="1008902"/>
                </a:cubicBezTo>
                <a:cubicBezTo>
                  <a:pt x="3355289" y="999352"/>
                  <a:pt x="3368395" y="990208"/>
                  <a:pt x="3380384" y="981471"/>
                </a:cubicBezTo>
                <a:cubicBezTo>
                  <a:pt x="3392373" y="972733"/>
                  <a:pt x="3402634" y="964910"/>
                  <a:pt x="3411169" y="958001"/>
                </a:cubicBezTo>
                <a:cubicBezTo>
                  <a:pt x="3419703" y="951092"/>
                  <a:pt x="3425392" y="946012"/>
                  <a:pt x="3428237" y="942761"/>
                </a:cubicBezTo>
                <a:cubicBezTo>
                  <a:pt x="3429050" y="941948"/>
                  <a:pt x="3428237" y="940424"/>
                  <a:pt x="3425799" y="938189"/>
                </a:cubicBezTo>
                <a:cubicBezTo>
                  <a:pt x="3423361" y="935954"/>
                  <a:pt x="3421532" y="935243"/>
                  <a:pt x="3420313" y="936055"/>
                </a:cubicBezTo>
                <a:cubicBezTo>
                  <a:pt x="3415436" y="940526"/>
                  <a:pt x="3405581" y="948146"/>
                  <a:pt x="3390747" y="958915"/>
                </a:cubicBezTo>
                <a:cubicBezTo>
                  <a:pt x="3375913" y="969685"/>
                  <a:pt x="3359048" y="981369"/>
                  <a:pt x="3340150" y="993967"/>
                </a:cubicBezTo>
                <a:cubicBezTo>
                  <a:pt x="3321253" y="1006566"/>
                  <a:pt x="3301644" y="1018656"/>
                  <a:pt x="3281324" y="1030238"/>
                </a:cubicBezTo>
                <a:cubicBezTo>
                  <a:pt x="3261004" y="1041821"/>
                  <a:pt x="3243122" y="1050660"/>
                  <a:pt x="3227679" y="1056756"/>
                </a:cubicBezTo>
                <a:cubicBezTo>
                  <a:pt x="3226866" y="1057163"/>
                  <a:pt x="3226460" y="1057366"/>
                  <a:pt x="3226460" y="1057366"/>
                </a:cubicBezTo>
                <a:cubicBezTo>
                  <a:pt x="3234588" y="1037859"/>
                  <a:pt x="3242309" y="1019062"/>
                  <a:pt x="3249625" y="1000978"/>
                </a:cubicBezTo>
                <a:cubicBezTo>
                  <a:pt x="3256940" y="982893"/>
                  <a:pt x="3263747" y="966027"/>
                  <a:pt x="3270046" y="950381"/>
                </a:cubicBezTo>
                <a:cubicBezTo>
                  <a:pt x="3276345" y="934735"/>
                  <a:pt x="3282035" y="920917"/>
                  <a:pt x="3287115" y="908928"/>
                </a:cubicBezTo>
                <a:cubicBezTo>
                  <a:pt x="3292195" y="896939"/>
                  <a:pt x="3296360" y="887491"/>
                  <a:pt x="3299612" y="880582"/>
                </a:cubicBezTo>
                <a:cubicBezTo>
                  <a:pt x="3301237" y="876924"/>
                  <a:pt x="3300729" y="873266"/>
                  <a:pt x="3298088" y="869609"/>
                </a:cubicBezTo>
                <a:cubicBezTo>
                  <a:pt x="3295446" y="865951"/>
                  <a:pt x="3292195" y="862802"/>
                  <a:pt x="3288334" y="860160"/>
                </a:cubicBezTo>
                <a:cubicBezTo>
                  <a:pt x="3284473" y="857519"/>
                  <a:pt x="3280612" y="855690"/>
                  <a:pt x="3276752" y="854674"/>
                </a:cubicBezTo>
                <a:cubicBezTo>
                  <a:pt x="3272891" y="853658"/>
                  <a:pt x="3270351" y="854369"/>
                  <a:pt x="3269132" y="856807"/>
                </a:cubicBezTo>
                <a:cubicBezTo>
                  <a:pt x="3268319" y="858839"/>
                  <a:pt x="3267709" y="860465"/>
                  <a:pt x="3267303" y="861684"/>
                </a:cubicBezTo>
                <a:cubicBezTo>
                  <a:pt x="3266897" y="862903"/>
                  <a:pt x="3266490" y="864021"/>
                  <a:pt x="3266084" y="865037"/>
                </a:cubicBezTo>
                <a:cubicBezTo>
                  <a:pt x="3265677" y="866053"/>
                  <a:pt x="3265271" y="867170"/>
                  <a:pt x="3264865" y="868390"/>
                </a:cubicBezTo>
                <a:cubicBezTo>
                  <a:pt x="3264458" y="869609"/>
                  <a:pt x="3263848" y="871438"/>
                  <a:pt x="3263036" y="873876"/>
                </a:cubicBezTo>
                <a:cubicBezTo>
                  <a:pt x="3259785" y="857620"/>
                  <a:pt x="3252469" y="847460"/>
                  <a:pt x="3241090" y="843396"/>
                </a:cubicBezTo>
                <a:cubicBezTo>
                  <a:pt x="3229711" y="839332"/>
                  <a:pt x="3216503" y="840145"/>
                  <a:pt x="3201466" y="845835"/>
                </a:cubicBezTo>
                <a:cubicBezTo>
                  <a:pt x="3186429" y="851524"/>
                  <a:pt x="3170783" y="861278"/>
                  <a:pt x="3154527" y="875095"/>
                </a:cubicBezTo>
                <a:cubicBezTo>
                  <a:pt x="3138271" y="888913"/>
                  <a:pt x="3123640" y="905372"/>
                  <a:pt x="3110636" y="924473"/>
                </a:cubicBezTo>
                <a:cubicBezTo>
                  <a:pt x="3098037" y="942761"/>
                  <a:pt x="3088487" y="959627"/>
                  <a:pt x="3081985" y="975070"/>
                </a:cubicBezTo>
                <a:lnTo>
                  <a:pt x="3078926" y="984409"/>
                </a:lnTo>
                <a:lnTo>
                  <a:pt x="3054400" y="1002502"/>
                </a:lnTo>
                <a:cubicBezTo>
                  <a:pt x="3041395" y="1011849"/>
                  <a:pt x="3029102" y="1020180"/>
                  <a:pt x="3017519" y="1027495"/>
                </a:cubicBezTo>
                <a:cubicBezTo>
                  <a:pt x="3005937" y="1034811"/>
                  <a:pt x="2995980" y="1040500"/>
                  <a:pt x="2987649" y="1044564"/>
                </a:cubicBezTo>
                <a:cubicBezTo>
                  <a:pt x="2979318" y="1048628"/>
                  <a:pt x="2974136" y="1049847"/>
                  <a:pt x="2972104" y="1048222"/>
                </a:cubicBezTo>
                <a:cubicBezTo>
                  <a:pt x="2970479" y="1047003"/>
                  <a:pt x="2971291" y="1041516"/>
                  <a:pt x="2974542" y="1031763"/>
                </a:cubicBezTo>
                <a:cubicBezTo>
                  <a:pt x="2977794" y="1022009"/>
                  <a:pt x="2982061" y="1010731"/>
                  <a:pt x="2987344" y="997930"/>
                </a:cubicBezTo>
                <a:cubicBezTo>
                  <a:pt x="2992627" y="985128"/>
                  <a:pt x="2997911" y="972530"/>
                  <a:pt x="3003194" y="960135"/>
                </a:cubicBezTo>
                <a:cubicBezTo>
                  <a:pt x="3008477" y="947739"/>
                  <a:pt x="3012541" y="938087"/>
                  <a:pt x="3015386" y="931179"/>
                </a:cubicBezTo>
                <a:cubicBezTo>
                  <a:pt x="3017011" y="927115"/>
                  <a:pt x="3018739" y="922542"/>
                  <a:pt x="3020567" y="917462"/>
                </a:cubicBezTo>
                <a:cubicBezTo>
                  <a:pt x="3022396" y="912382"/>
                  <a:pt x="3023717" y="907506"/>
                  <a:pt x="3024530" y="902832"/>
                </a:cubicBezTo>
                <a:cubicBezTo>
                  <a:pt x="3025343" y="898159"/>
                  <a:pt x="3025444" y="894095"/>
                  <a:pt x="3024835" y="890640"/>
                </a:cubicBezTo>
                <a:cubicBezTo>
                  <a:pt x="3024225" y="887186"/>
                  <a:pt x="3022294" y="885052"/>
                  <a:pt x="3019043" y="884239"/>
                </a:cubicBezTo>
                <a:cubicBezTo>
                  <a:pt x="3012134" y="882614"/>
                  <a:pt x="3003803" y="884443"/>
                  <a:pt x="2994050" y="889726"/>
                </a:cubicBezTo>
                <a:cubicBezTo>
                  <a:pt x="2984296" y="895009"/>
                  <a:pt x="2973933" y="902629"/>
                  <a:pt x="2962960" y="912586"/>
                </a:cubicBezTo>
                <a:cubicBezTo>
                  <a:pt x="2951987" y="922542"/>
                  <a:pt x="2940811" y="934125"/>
                  <a:pt x="2929432" y="947333"/>
                </a:cubicBezTo>
                <a:cubicBezTo>
                  <a:pt x="2918053" y="960541"/>
                  <a:pt x="2906978" y="974054"/>
                  <a:pt x="2896209" y="987871"/>
                </a:cubicBezTo>
                <a:cubicBezTo>
                  <a:pt x="2885439" y="1001689"/>
                  <a:pt x="2875483" y="1014999"/>
                  <a:pt x="2866339" y="1027800"/>
                </a:cubicBezTo>
                <a:cubicBezTo>
                  <a:pt x="2857194" y="1040602"/>
                  <a:pt x="2849575" y="1051676"/>
                  <a:pt x="2843479" y="1061023"/>
                </a:cubicBezTo>
                <a:cubicBezTo>
                  <a:pt x="2849168" y="1047206"/>
                  <a:pt x="2856788" y="1031559"/>
                  <a:pt x="2866339" y="1014084"/>
                </a:cubicBezTo>
                <a:cubicBezTo>
                  <a:pt x="2875889" y="996609"/>
                  <a:pt x="2885643" y="979134"/>
                  <a:pt x="2895599" y="961659"/>
                </a:cubicBezTo>
                <a:cubicBezTo>
                  <a:pt x="2905556" y="944183"/>
                  <a:pt x="2914903" y="927724"/>
                  <a:pt x="2923641" y="912281"/>
                </a:cubicBezTo>
                <a:cubicBezTo>
                  <a:pt x="2932379" y="896838"/>
                  <a:pt x="2938576" y="884036"/>
                  <a:pt x="2942234" y="873876"/>
                </a:cubicBezTo>
                <a:cubicBezTo>
                  <a:pt x="2943859" y="869812"/>
                  <a:pt x="2943148" y="865850"/>
                  <a:pt x="2940100" y="861989"/>
                </a:cubicBezTo>
                <a:cubicBezTo>
                  <a:pt x="2937052" y="858128"/>
                  <a:pt x="2933191" y="855080"/>
                  <a:pt x="2928518" y="852845"/>
                </a:cubicBezTo>
                <a:cubicBezTo>
                  <a:pt x="2923844" y="850610"/>
                  <a:pt x="2919374" y="849594"/>
                  <a:pt x="2915107" y="849797"/>
                </a:cubicBezTo>
                <a:cubicBezTo>
                  <a:pt x="2910839" y="850000"/>
                  <a:pt x="2908096" y="852134"/>
                  <a:pt x="2906877" y="856198"/>
                </a:cubicBezTo>
                <a:cubicBezTo>
                  <a:pt x="2905658" y="859043"/>
                  <a:pt x="2903016" y="864224"/>
                  <a:pt x="2898952" y="871742"/>
                </a:cubicBezTo>
                <a:cubicBezTo>
                  <a:pt x="2894888" y="879261"/>
                  <a:pt x="2890011" y="888405"/>
                  <a:pt x="2884322" y="899175"/>
                </a:cubicBezTo>
                <a:cubicBezTo>
                  <a:pt x="2878632" y="909944"/>
                  <a:pt x="2872231" y="921933"/>
                  <a:pt x="2865119" y="935141"/>
                </a:cubicBezTo>
                <a:lnTo>
                  <a:pt x="2855652" y="953518"/>
                </a:lnTo>
                <a:lnTo>
                  <a:pt x="2839897" y="958915"/>
                </a:lnTo>
                <a:cubicBezTo>
                  <a:pt x="2828721" y="961557"/>
                  <a:pt x="2817748" y="962268"/>
                  <a:pt x="2806979" y="961049"/>
                </a:cubicBezTo>
                <a:cubicBezTo>
                  <a:pt x="2796209" y="959830"/>
                  <a:pt x="2786557" y="957391"/>
                  <a:pt x="2778023" y="953734"/>
                </a:cubicBezTo>
                <a:cubicBezTo>
                  <a:pt x="2781274" y="941948"/>
                  <a:pt x="2783611" y="930975"/>
                  <a:pt x="2785033" y="920815"/>
                </a:cubicBezTo>
                <a:cubicBezTo>
                  <a:pt x="2786456" y="910655"/>
                  <a:pt x="2787573" y="901105"/>
                  <a:pt x="2788386" y="892164"/>
                </a:cubicBezTo>
                <a:cubicBezTo>
                  <a:pt x="2807893" y="886068"/>
                  <a:pt x="2824962" y="874689"/>
                  <a:pt x="2839592" y="858027"/>
                </a:cubicBezTo>
                <a:cubicBezTo>
                  <a:pt x="2844875" y="851524"/>
                  <a:pt x="2848533" y="846038"/>
                  <a:pt x="2850565" y="841567"/>
                </a:cubicBezTo>
                <a:cubicBezTo>
                  <a:pt x="2852597" y="837097"/>
                  <a:pt x="2853308" y="833439"/>
                  <a:pt x="2852699" y="830595"/>
                </a:cubicBezTo>
                <a:cubicBezTo>
                  <a:pt x="2852089" y="827750"/>
                  <a:pt x="2850667" y="825718"/>
                  <a:pt x="2848431" y="824499"/>
                </a:cubicBezTo>
                <a:cubicBezTo>
                  <a:pt x="2846196" y="823279"/>
                  <a:pt x="2843860" y="822670"/>
                  <a:pt x="2841421" y="822670"/>
                </a:cubicBezTo>
                <a:cubicBezTo>
                  <a:pt x="2836951" y="822263"/>
                  <a:pt x="2831769" y="823178"/>
                  <a:pt x="2825876" y="825413"/>
                </a:cubicBezTo>
                <a:cubicBezTo>
                  <a:pt x="2819984" y="827648"/>
                  <a:pt x="2815005" y="830188"/>
                  <a:pt x="2810941" y="833033"/>
                </a:cubicBezTo>
                <a:cubicBezTo>
                  <a:pt x="2806877" y="835878"/>
                  <a:pt x="2804337" y="838519"/>
                  <a:pt x="2803321" y="840958"/>
                </a:cubicBezTo>
                <a:cubicBezTo>
                  <a:pt x="2802305" y="843396"/>
                  <a:pt x="2804642" y="844615"/>
                  <a:pt x="2810331" y="844615"/>
                </a:cubicBezTo>
                <a:cubicBezTo>
                  <a:pt x="2809519" y="848273"/>
                  <a:pt x="2807487" y="852845"/>
                  <a:pt x="2804235" y="858331"/>
                </a:cubicBezTo>
                <a:cubicBezTo>
                  <a:pt x="2800984" y="863818"/>
                  <a:pt x="2795904" y="868796"/>
                  <a:pt x="2788995" y="873266"/>
                </a:cubicBezTo>
                <a:cubicBezTo>
                  <a:pt x="2788589" y="858230"/>
                  <a:pt x="2786557" y="845631"/>
                  <a:pt x="2782900" y="835471"/>
                </a:cubicBezTo>
                <a:cubicBezTo>
                  <a:pt x="2779242" y="825311"/>
                  <a:pt x="2774264" y="817488"/>
                  <a:pt x="2767964" y="812002"/>
                </a:cubicBezTo>
                <a:cubicBezTo>
                  <a:pt x="2761665" y="806515"/>
                  <a:pt x="2754452" y="803264"/>
                  <a:pt x="2746323" y="802248"/>
                </a:cubicBezTo>
                <a:cubicBezTo>
                  <a:pt x="2738195" y="801232"/>
                  <a:pt x="2729661" y="802147"/>
                  <a:pt x="2720720" y="804991"/>
                </a:cubicBezTo>
                <a:cubicBezTo>
                  <a:pt x="2715437" y="807023"/>
                  <a:pt x="2710763" y="810376"/>
                  <a:pt x="2706700" y="815050"/>
                </a:cubicBezTo>
                <a:cubicBezTo>
                  <a:pt x="2702636" y="819723"/>
                  <a:pt x="2699384" y="825413"/>
                  <a:pt x="2696946" y="832119"/>
                </a:cubicBezTo>
                <a:cubicBezTo>
                  <a:pt x="2694508" y="838824"/>
                  <a:pt x="2693187" y="846444"/>
                  <a:pt x="2692984" y="854978"/>
                </a:cubicBezTo>
                <a:cubicBezTo>
                  <a:pt x="2692780" y="863513"/>
                  <a:pt x="2693898" y="872250"/>
                  <a:pt x="2696336" y="881191"/>
                </a:cubicBezTo>
                <a:cubicBezTo>
                  <a:pt x="2683738" y="887694"/>
                  <a:pt x="2672156" y="897447"/>
                  <a:pt x="2661589" y="910452"/>
                </a:cubicBezTo>
                <a:cubicBezTo>
                  <a:pt x="2651023" y="923457"/>
                  <a:pt x="2641879" y="937783"/>
                  <a:pt x="2634157" y="953429"/>
                </a:cubicBezTo>
                <a:lnTo>
                  <a:pt x="2629406" y="966291"/>
                </a:lnTo>
                <a:lnTo>
                  <a:pt x="2619984" y="973546"/>
                </a:lnTo>
                <a:cubicBezTo>
                  <a:pt x="2608402" y="982283"/>
                  <a:pt x="2596108" y="991326"/>
                  <a:pt x="2583103" y="1000673"/>
                </a:cubicBezTo>
                <a:cubicBezTo>
                  <a:pt x="2570098" y="1010020"/>
                  <a:pt x="2557906" y="1018351"/>
                  <a:pt x="2546527" y="1025666"/>
                </a:cubicBezTo>
                <a:cubicBezTo>
                  <a:pt x="2535148" y="1032982"/>
                  <a:pt x="2525293" y="1038671"/>
                  <a:pt x="2516962" y="1042735"/>
                </a:cubicBezTo>
                <a:cubicBezTo>
                  <a:pt x="2508630" y="1046799"/>
                  <a:pt x="2503449" y="1048018"/>
                  <a:pt x="2501417" y="1046393"/>
                </a:cubicBezTo>
                <a:cubicBezTo>
                  <a:pt x="2497759" y="1043548"/>
                  <a:pt x="2498064" y="1036335"/>
                  <a:pt x="2502331" y="1024752"/>
                </a:cubicBezTo>
                <a:cubicBezTo>
                  <a:pt x="2506598" y="1013170"/>
                  <a:pt x="2512898" y="999657"/>
                  <a:pt x="2521229" y="984214"/>
                </a:cubicBezTo>
                <a:cubicBezTo>
                  <a:pt x="2529560" y="968770"/>
                  <a:pt x="2538602" y="952718"/>
                  <a:pt x="2548356" y="936055"/>
                </a:cubicBezTo>
                <a:cubicBezTo>
                  <a:pt x="2558109" y="919393"/>
                  <a:pt x="2566441" y="904966"/>
                  <a:pt x="2573350" y="892774"/>
                </a:cubicBezTo>
                <a:cubicBezTo>
                  <a:pt x="2595295" y="887084"/>
                  <a:pt x="2614599" y="875095"/>
                  <a:pt x="2631262" y="856807"/>
                </a:cubicBezTo>
                <a:cubicBezTo>
                  <a:pt x="2636545" y="850305"/>
                  <a:pt x="2640202" y="844819"/>
                  <a:pt x="2642234" y="840348"/>
                </a:cubicBezTo>
                <a:cubicBezTo>
                  <a:pt x="2644266" y="835878"/>
                  <a:pt x="2644978" y="832220"/>
                  <a:pt x="2644368" y="829375"/>
                </a:cubicBezTo>
                <a:cubicBezTo>
                  <a:pt x="2643758" y="826531"/>
                  <a:pt x="2642336" y="824499"/>
                  <a:pt x="2640101" y="823279"/>
                </a:cubicBezTo>
                <a:cubicBezTo>
                  <a:pt x="2637866" y="822060"/>
                  <a:pt x="2635529" y="821450"/>
                  <a:pt x="2633090" y="821450"/>
                </a:cubicBezTo>
                <a:cubicBezTo>
                  <a:pt x="2628620" y="821044"/>
                  <a:pt x="2623438" y="821958"/>
                  <a:pt x="2617546" y="824194"/>
                </a:cubicBezTo>
                <a:cubicBezTo>
                  <a:pt x="2611653" y="826429"/>
                  <a:pt x="2606674" y="828969"/>
                  <a:pt x="2602610" y="831814"/>
                </a:cubicBezTo>
                <a:cubicBezTo>
                  <a:pt x="2598546" y="834659"/>
                  <a:pt x="2596006" y="837300"/>
                  <a:pt x="2594990" y="839738"/>
                </a:cubicBezTo>
                <a:cubicBezTo>
                  <a:pt x="2593974" y="842177"/>
                  <a:pt x="2596311" y="843396"/>
                  <a:pt x="2602001" y="843396"/>
                </a:cubicBezTo>
                <a:cubicBezTo>
                  <a:pt x="2601594" y="846647"/>
                  <a:pt x="2599969" y="850610"/>
                  <a:pt x="2597124" y="855283"/>
                </a:cubicBezTo>
                <a:cubicBezTo>
                  <a:pt x="2594279" y="859957"/>
                  <a:pt x="2590012" y="864529"/>
                  <a:pt x="2584322" y="868999"/>
                </a:cubicBezTo>
                <a:cubicBezTo>
                  <a:pt x="2584322" y="865342"/>
                  <a:pt x="2583103" y="861481"/>
                  <a:pt x="2580665" y="857417"/>
                </a:cubicBezTo>
                <a:cubicBezTo>
                  <a:pt x="2578226" y="853353"/>
                  <a:pt x="2575280" y="850000"/>
                  <a:pt x="2571826" y="847359"/>
                </a:cubicBezTo>
                <a:cubicBezTo>
                  <a:pt x="2568371" y="844717"/>
                  <a:pt x="2565018" y="843091"/>
                  <a:pt x="2561767" y="842482"/>
                </a:cubicBezTo>
                <a:cubicBezTo>
                  <a:pt x="2558516" y="841872"/>
                  <a:pt x="2556281" y="843193"/>
                  <a:pt x="2555061" y="846444"/>
                </a:cubicBezTo>
                <a:cubicBezTo>
                  <a:pt x="2549778" y="856604"/>
                  <a:pt x="2542260" y="869406"/>
                  <a:pt x="2532506" y="884849"/>
                </a:cubicBezTo>
                <a:cubicBezTo>
                  <a:pt x="2522753" y="900292"/>
                  <a:pt x="2511780" y="916650"/>
                  <a:pt x="2499588" y="933922"/>
                </a:cubicBezTo>
                <a:cubicBezTo>
                  <a:pt x="2487396" y="951194"/>
                  <a:pt x="2474696" y="968364"/>
                  <a:pt x="2461488" y="985433"/>
                </a:cubicBezTo>
                <a:cubicBezTo>
                  <a:pt x="2448280" y="1002502"/>
                  <a:pt x="2435580" y="1017945"/>
                  <a:pt x="2423388" y="1031763"/>
                </a:cubicBezTo>
                <a:cubicBezTo>
                  <a:pt x="2411196" y="1045580"/>
                  <a:pt x="2400122" y="1056655"/>
                  <a:pt x="2390165" y="1064986"/>
                </a:cubicBezTo>
                <a:cubicBezTo>
                  <a:pt x="2380208" y="1073317"/>
                  <a:pt x="2372385" y="1077279"/>
                  <a:pt x="2366695" y="1076873"/>
                </a:cubicBezTo>
                <a:cubicBezTo>
                  <a:pt x="2363038" y="1077279"/>
                  <a:pt x="2361818" y="1073419"/>
                  <a:pt x="2363038" y="1065290"/>
                </a:cubicBezTo>
                <a:cubicBezTo>
                  <a:pt x="2364257" y="1057163"/>
                  <a:pt x="2366898" y="1047104"/>
                  <a:pt x="2370962" y="1035115"/>
                </a:cubicBezTo>
                <a:cubicBezTo>
                  <a:pt x="2375026" y="1023127"/>
                  <a:pt x="2380005" y="1009817"/>
                  <a:pt x="2385897" y="995187"/>
                </a:cubicBezTo>
                <a:cubicBezTo>
                  <a:pt x="2391790" y="980556"/>
                  <a:pt x="2397581" y="966840"/>
                  <a:pt x="2403271" y="954039"/>
                </a:cubicBezTo>
                <a:cubicBezTo>
                  <a:pt x="2408961" y="941237"/>
                  <a:pt x="2414041" y="930264"/>
                  <a:pt x="2418511" y="921120"/>
                </a:cubicBezTo>
                <a:cubicBezTo>
                  <a:pt x="2422981" y="911976"/>
                  <a:pt x="2425826" y="906388"/>
                  <a:pt x="2427046" y="904356"/>
                </a:cubicBezTo>
                <a:cubicBezTo>
                  <a:pt x="2428265" y="901918"/>
                  <a:pt x="2427858" y="898565"/>
                  <a:pt x="2425826" y="894298"/>
                </a:cubicBezTo>
                <a:cubicBezTo>
                  <a:pt x="2423794" y="890030"/>
                  <a:pt x="2420950" y="886170"/>
                  <a:pt x="2417292" y="882715"/>
                </a:cubicBezTo>
                <a:cubicBezTo>
                  <a:pt x="2413634" y="879261"/>
                  <a:pt x="2409773" y="877026"/>
                  <a:pt x="2405710" y="876010"/>
                </a:cubicBezTo>
                <a:cubicBezTo>
                  <a:pt x="2401645" y="874994"/>
                  <a:pt x="2398394" y="876721"/>
                  <a:pt x="2395956" y="881191"/>
                </a:cubicBezTo>
                <a:cubicBezTo>
                  <a:pt x="2393111" y="887694"/>
                  <a:pt x="2388539" y="897752"/>
                  <a:pt x="2382240" y="911366"/>
                </a:cubicBezTo>
                <a:cubicBezTo>
                  <a:pt x="2375941" y="924981"/>
                  <a:pt x="2369134" y="940018"/>
                  <a:pt x="2361818" y="956477"/>
                </a:cubicBezTo>
                <a:lnTo>
                  <a:pt x="2360871" y="958817"/>
                </a:lnTo>
                <a:lnTo>
                  <a:pt x="2353894" y="964707"/>
                </a:lnTo>
                <a:cubicBezTo>
                  <a:pt x="2341905" y="974054"/>
                  <a:pt x="2329611" y="983096"/>
                  <a:pt x="2317013" y="991834"/>
                </a:cubicBezTo>
                <a:cubicBezTo>
                  <a:pt x="2304414" y="1000571"/>
                  <a:pt x="2291918" y="1009106"/>
                  <a:pt x="2279522" y="1017437"/>
                </a:cubicBezTo>
                <a:cubicBezTo>
                  <a:pt x="2267127" y="1025768"/>
                  <a:pt x="2255240" y="1033185"/>
                  <a:pt x="2243861" y="1039687"/>
                </a:cubicBezTo>
                <a:cubicBezTo>
                  <a:pt x="2233294" y="1045783"/>
                  <a:pt x="2226386" y="1048526"/>
                  <a:pt x="2223134" y="1047917"/>
                </a:cubicBezTo>
                <a:cubicBezTo>
                  <a:pt x="2219883" y="1047307"/>
                  <a:pt x="2218867" y="1044158"/>
                  <a:pt x="2220086" y="1038468"/>
                </a:cubicBezTo>
                <a:cubicBezTo>
                  <a:pt x="2221306" y="1032779"/>
                  <a:pt x="2224252" y="1025260"/>
                  <a:pt x="2228925" y="1015913"/>
                </a:cubicBezTo>
                <a:cubicBezTo>
                  <a:pt x="2233599" y="1006566"/>
                  <a:pt x="2238781" y="996304"/>
                  <a:pt x="2244470" y="985128"/>
                </a:cubicBezTo>
                <a:cubicBezTo>
                  <a:pt x="2250160" y="973952"/>
                  <a:pt x="2255748" y="962370"/>
                  <a:pt x="2261234" y="950381"/>
                </a:cubicBezTo>
                <a:cubicBezTo>
                  <a:pt x="2266721" y="938392"/>
                  <a:pt x="2271090" y="927115"/>
                  <a:pt x="2274341" y="916548"/>
                </a:cubicBezTo>
                <a:cubicBezTo>
                  <a:pt x="2278811" y="901105"/>
                  <a:pt x="2279929" y="888608"/>
                  <a:pt x="2277694" y="879058"/>
                </a:cubicBezTo>
                <a:cubicBezTo>
                  <a:pt x="2275458" y="869507"/>
                  <a:pt x="2270988" y="863411"/>
                  <a:pt x="2264282" y="860770"/>
                </a:cubicBezTo>
                <a:cubicBezTo>
                  <a:pt x="2257577" y="858128"/>
                  <a:pt x="2249144" y="859144"/>
                  <a:pt x="2238984" y="863818"/>
                </a:cubicBezTo>
                <a:cubicBezTo>
                  <a:pt x="2228824" y="868491"/>
                  <a:pt x="2218054" y="877534"/>
                  <a:pt x="2206675" y="890945"/>
                </a:cubicBezTo>
                <a:cubicBezTo>
                  <a:pt x="2198547" y="900698"/>
                  <a:pt x="2189810" y="911570"/>
                  <a:pt x="2180462" y="923558"/>
                </a:cubicBezTo>
                <a:cubicBezTo>
                  <a:pt x="2171115" y="935547"/>
                  <a:pt x="2161768" y="947841"/>
                  <a:pt x="2152421" y="960439"/>
                </a:cubicBezTo>
                <a:cubicBezTo>
                  <a:pt x="2143073" y="973038"/>
                  <a:pt x="2134133" y="985534"/>
                  <a:pt x="2125598" y="997930"/>
                </a:cubicBezTo>
                <a:cubicBezTo>
                  <a:pt x="2117064" y="1010325"/>
                  <a:pt x="2109546" y="1022009"/>
                  <a:pt x="2103043" y="1032982"/>
                </a:cubicBezTo>
                <a:cubicBezTo>
                  <a:pt x="2096134" y="1044361"/>
                  <a:pt x="2091257" y="1051676"/>
                  <a:pt x="2088413" y="1054927"/>
                </a:cubicBezTo>
                <a:cubicBezTo>
                  <a:pt x="2085568" y="1058179"/>
                  <a:pt x="2084145" y="1058687"/>
                  <a:pt x="2084145" y="1056451"/>
                </a:cubicBezTo>
                <a:cubicBezTo>
                  <a:pt x="2084145" y="1054216"/>
                  <a:pt x="2085060" y="1050152"/>
                  <a:pt x="2086889" y="1044259"/>
                </a:cubicBezTo>
                <a:cubicBezTo>
                  <a:pt x="2088717" y="1038367"/>
                  <a:pt x="2091054" y="1031966"/>
                  <a:pt x="2093899" y="1025057"/>
                </a:cubicBezTo>
                <a:cubicBezTo>
                  <a:pt x="2096744" y="1018148"/>
                  <a:pt x="2099487" y="1011341"/>
                  <a:pt x="2102129" y="1004635"/>
                </a:cubicBezTo>
                <a:cubicBezTo>
                  <a:pt x="2104770" y="997930"/>
                  <a:pt x="2106904" y="992748"/>
                  <a:pt x="2108530" y="989091"/>
                </a:cubicBezTo>
                <a:cubicBezTo>
                  <a:pt x="2113406" y="977305"/>
                  <a:pt x="2118588" y="965113"/>
                  <a:pt x="2124074" y="952514"/>
                </a:cubicBezTo>
                <a:cubicBezTo>
                  <a:pt x="2129561" y="939916"/>
                  <a:pt x="2135352" y="926911"/>
                  <a:pt x="2141448" y="913500"/>
                </a:cubicBezTo>
                <a:cubicBezTo>
                  <a:pt x="2174366" y="877331"/>
                  <a:pt x="2202002" y="845225"/>
                  <a:pt x="2224354" y="817183"/>
                </a:cubicBezTo>
                <a:cubicBezTo>
                  <a:pt x="2246706" y="789142"/>
                  <a:pt x="2264689" y="764656"/>
                  <a:pt x="2278303" y="743726"/>
                </a:cubicBezTo>
                <a:cubicBezTo>
                  <a:pt x="2291918" y="722797"/>
                  <a:pt x="2301874" y="705017"/>
                  <a:pt x="2308174" y="690387"/>
                </a:cubicBezTo>
                <a:cubicBezTo>
                  <a:pt x="2314473" y="675756"/>
                  <a:pt x="2318232" y="663666"/>
                  <a:pt x="2319451" y="654115"/>
                </a:cubicBezTo>
                <a:cubicBezTo>
                  <a:pt x="2320670" y="644565"/>
                  <a:pt x="2319858" y="637250"/>
                  <a:pt x="2317013" y="632170"/>
                </a:cubicBezTo>
                <a:cubicBezTo>
                  <a:pt x="2314168" y="627090"/>
                  <a:pt x="2310510" y="623737"/>
                  <a:pt x="2306040" y="622111"/>
                </a:cubicBezTo>
                <a:cubicBezTo>
                  <a:pt x="2303805" y="621299"/>
                  <a:pt x="2301512" y="620797"/>
                  <a:pt x="2299163" y="620606"/>
                </a:cubicBezTo>
                <a:close/>
                <a:moveTo>
                  <a:pt x="0" y="0"/>
                </a:moveTo>
                <a:lnTo>
                  <a:pt x="12268200" y="0"/>
                </a:lnTo>
                <a:lnTo>
                  <a:pt x="12268200" y="6844145"/>
                </a:lnTo>
                <a:lnTo>
                  <a:pt x="0" y="6844145"/>
                </a:lnTo>
                <a:close/>
              </a:path>
            </a:pathLst>
          </a:custGeom>
          <a:noFill/>
          <a:ln>
            <a:noFill/>
          </a:ln>
        </p:spPr>
      </p:pic>
      <p:sp>
        <p:nvSpPr>
          <p:cNvPr id="2" name="TextBox 1" descr="n185 Fb Thu Huong Pham">
            <a:extLst>
              <a:ext uri="{FF2B5EF4-FFF2-40B4-BE49-F238E27FC236}">
                <a16:creationId xmlns:a16="http://schemas.microsoft.com/office/drawing/2014/main" id="{1CE82B1F-52AF-7430-D12D-CDB6C7406BB5}"/>
              </a:ext>
            </a:extLst>
          </p:cNvPr>
          <p:cNvSpPr txBox="1"/>
          <p:nvPr/>
        </p:nvSpPr>
        <p:spPr>
          <a:xfrm>
            <a:off x="618977" y="5162843"/>
            <a:ext cx="5373859" cy="1478353"/>
          </a:xfrm>
          <a:prstGeom prst="rect">
            <a:avLst/>
          </a:prstGeom>
          <a:noFill/>
        </p:spPr>
        <p:txBody>
          <a:bodyPr wrap="square" rtlCol="0">
            <a:spAutoFit/>
          </a:bodyPr>
          <a:lstStyle/>
          <a:p>
            <a:pPr algn="just">
              <a:lnSpc>
                <a:spcPct val="150000"/>
              </a:lnSpc>
            </a:pPr>
            <a:r>
              <a:rPr lang="en-US" sz="3200" b="1">
                <a:solidFill>
                  <a:schemeClr val="bg1"/>
                </a:solidFill>
                <a:latin typeface="Cambria" panose="02040503050406030204" pitchFamily="18" charset="0"/>
                <a:ea typeface="Cambria" panose="02040503050406030204" pitchFamily="18" charset="0"/>
              </a:rPr>
              <a:t>CHÀO MỪNG QUÝ THẦY CÔ</a:t>
            </a:r>
          </a:p>
          <a:p>
            <a:pPr algn="just">
              <a:lnSpc>
                <a:spcPct val="150000"/>
              </a:lnSpc>
            </a:pPr>
            <a:r>
              <a:rPr lang="en-US" sz="3200" b="1">
                <a:solidFill>
                  <a:schemeClr val="bg1"/>
                </a:solidFill>
                <a:latin typeface="Cambria" panose="02040503050406030204" pitchFamily="18" charset="0"/>
                <a:ea typeface="Cambria" panose="02040503050406030204" pitchFamily="18" charset="0"/>
              </a:rPr>
              <a:t>ĐẾN DỰ GIỜ THĂM LỚP</a:t>
            </a:r>
          </a:p>
        </p:txBody>
      </p:sp>
    </p:spTree>
  </p:cSld>
  <p:clrMapOvr>
    <a:masterClrMapping/>
  </p:clrMapOvr>
  <mc:AlternateContent xmlns:mc="http://schemas.openxmlformats.org/markup-compatibility/2006" xmlns:p14="http://schemas.microsoft.com/office/powerpoint/2010/main">
    <mc:Choice Requires="p14">
      <p:transition spd="med" p14:dur="700">
        <p:fade/>
        <p:sndAc>
          <p:stSnd>
            <p:snd r:embed="rId3" name="applause.wav"/>
          </p:stSnd>
        </p:sndAc>
      </p:transition>
    </mc:Choice>
    <mc:Fallback xmlns="">
      <p:transition spd="med">
        <p:fade/>
        <p:sndAc>
          <p:stSnd>
            <p:snd r:embed="rId5" name="applause.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122062" y="471257"/>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270650"/>
            <a:ext cx="10288791" cy="103271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lnSpc>
                <a:spcPct val="115000"/>
              </a:lnSpc>
              <a:spcBef>
                <a:spcPts val="600"/>
              </a:spcBef>
              <a:spcAft>
                <a:spcPts val="600"/>
              </a:spcAft>
            </a:pPr>
            <a:r>
              <a:rPr lang="en-US" sz="3200" b="1" dirty="0">
                <a:solidFill>
                  <a:srgbClr val="2B2B2C"/>
                </a:solidFill>
                <a:latin typeface="Cambria" panose="02040503050406030204" pitchFamily="18" charset="0"/>
                <a:ea typeface="Segoe UI" panose="020B0502040204020203" pitchFamily="34" charset="0"/>
              </a:rPr>
              <a:t>7.</a:t>
            </a:r>
            <a:r>
              <a:rPr lang="en-US" sz="3200" dirty="0">
                <a:solidFill>
                  <a:srgbClr val="2B2B2C"/>
                </a:solidFill>
                <a:latin typeface="Cambria" panose="02040503050406030204" pitchFamily="18" charset="0"/>
                <a:ea typeface="Segoe UI" panose="020B0502040204020203" pitchFamily="34" charset="0"/>
              </a:rPr>
              <a:t> </a:t>
            </a:r>
            <a:r>
              <a:rPr lang="en-US" sz="2800" dirty="0" err="1">
                <a:solidFill>
                  <a:schemeClr val="tx1"/>
                </a:solidFill>
                <a:latin typeface="Cambria" panose="02040503050406030204" pitchFamily="18" charset="0"/>
              </a:rPr>
              <a:t>Một</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vật</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nhỏ</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dao</a:t>
            </a:r>
            <a:r>
              <a:rPr lang="en-US" sz="2800" dirty="0">
                <a:solidFill>
                  <a:schemeClr val="tx1"/>
                </a:solidFill>
                <a:latin typeface="Cambria" panose="02040503050406030204" pitchFamily="18" charset="0"/>
              </a:rPr>
              <a:t> </a:t>
            </a:r>
            <a:r>
              <a:rPr lang="en-US" sz="2800" err="1">
                <a:solidFill>
                  <a:schemeClr val="tx1"/>
                </a:solidFill>
                <a:latin typeface="Cambria" panose="02040503050406030204" pitchFamily="18" charset="0"/>
              </a:rPr>
              <a:t>động</a:t>
            </a:r>
            <a:r>
              <a:rPr lang="en-US" sz="2800">
                <a:solidFill>
                  <a:schemeClr val="tx1"/>
                </a:solidFill>
                <a:latin typeface="Cambria" panose="02040503050406030204" pitchFamily="18" charset="0"/>
              </a:rPr>
              <a:t> theo</a:t>
            </a:r>
            <a:r>
              <a:rPr lang="en-US" sz="2800" dirty="0">
                <a:solidFill>
                  <a:schemeClr val="tx1"/>
                </a:solidFill>
                <a:latin typeface="Cambria" panose="02040503050406030204" pitchFamily="18" charset="0"/>
              </a:rPr>
              <a:t> </a:t>
            </a:r>
            <a:r>
              <a:rPr lang="en-US" sz="2800">
                <a:solidFill>
                  <a:schemeClr val="tx1"/>
                </a:solidFill>
                <a:latin typeface="Cambria" panose="02040503050406030204" pitchFamily="18" charset="0"/>
              </a:rPr>
              <a:t>phương </a:t>
            </a:r>
            <a:r>
              <a:rPr lang="en-US" sz="2800" dirty="0" err="1">
                <a:solidFill>
                  <a:schemeClr val="tx1"/>
                </a:solidFill>
                <a:latin typeface="Cambria" panose="02040503050406030204" pitchFamily="18" charset="0"/>
              </a:rPr>
              <a:t>trình</a:t>
            </a:r>
            <a:r>
              <a:rPr lang="en-US" sz="2800" dirty="0">
                <a:solidFill>
                  <a:schemeClr val="tx1"/>
                </a:solidFill>
                <a:latin typeface="Cambria" panose="02040503050406030204" pitchFamily="18" charset="0"/>
              </a:rPr>
              <a:t> x = 5cos(</a:t>
            </a:r>
            <a:r>
              <a:rPr lang="en-US" sz="2800" dirty="0" err="1">
                <a:solidFill>
                  <a:schemeClr val="tx1"/>
                </a:solidFill>
                <a:latin typeface="Cambria" panose="02040503050406030204" pitchFamily="18" charset="0"/>
              </a:rPr>
              <a:t>ωt</a:t>
            </a:r>
            <a:r>
              <a:rPr lang="en-US" sz="2800" dirty="0">
                <a:solidFill>
                  <a:schemeClr val="tx1"/>
                </a:solidFill>
                <a:latin typeface="Cambria" panose="02040503050406030204" pitchFamily="18" charset="0"/>
              </a:rPr>
              <a:t> + 0,5π) (cm). </a:t>
            </a:r>
            <a:r>
              <a:rPr lang="en-US" sz="2800" dirty="0" err="1">
                <a:solidFill>
                  <a:schemeClr val="tx1"/>
                </a:solidFill>
                <a:latin typeface="Cambria" panose="02040503050406030204" pitchFamily="18" charset="0"/>
              </a:rPr>
              <a:t>Pha</a:t>
            </a:r>
            <a:r>
              <a:rPr lang="en-US" sz="2800" dirty="0">
                <a:solidFill>
                  <a:schemeClr val="tx1"/>
                </a:solidFill>
                <a:latin typeface="Cambria" panose="02040503050406030204" pitchFamily="18" charset="0"/>
              </a:rPr>
              <a:t> ban </a:t>
            </a:r>
            <a:r>
              <a:rPr lang="en-US" sz="2800" dirty="0" err="1">
                <a:solidFill>
                  <a:schemeClr val="tx1"/>
                </a:solidFill>
                <a:latin typeface="Cambria" panose="02040503050406030204" pitchFamily="18" charset="0"/>
              </a:rPr>
              <a:t>đầu</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của</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dao</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động</a:t>
            </a:r>
            <a:r>
              <a:rPr lang="en-US" sz="2800" dirty="0">
                <a:solidFill>
                  <a:schemeClr val="tx1"/>
                </a:solidFill>
                <a:latin typeface="Cambria" panose="02040503050406030204" pitchFamily="18" charset="0"/>
              </a:rPr>
              <a:t> </a:t>
            </a:r>
            <a:r>
              <a:rPr lang="en-US" sz="2800" dirty="0" err="1">
                <a:solidFill>
                  <a:schemeClr val="tx1"/>
                </a:solidFill>
                <a:latin typeface="Cambria" panose="02040503050406030204" pitchFamily="18" charset="0"/>
              </a:rPr>
              <a:t>là</a:t>
            </a:r>
            <a:r>
              <a:rPr lang="en-US" sz="2800" dirty="0">
                <a:solidFill>
                  <a:schemeClr val="tx1"/>
                </a:solidFill>
                <a:latin typeface="Cambria" panose="02040503050406030204" pitchFamily="18" charset="0"/>
              </a:rPr>
              <a:t> </a:t>
            </a:r>
            <a:r>
              <a:rPr lang="en-US" dirty="0">
                <a:latin typeface="Cambria" panose="02040503050406030204" pitchFamily="18" charset="0"/>
              </a:rPr>
              <a:t>:</a:t>
            </a:r>
            <a:endParaRPr lang="en-US" dirty="0">
              <a:solidFill>
                <a:srgbClr val="2B2B2C"/>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0.5 </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890933" y="3507757"/>
            <a:ext cx="1832128" cy="612604"/>
          </a:xfrm>
          <a:prstGeom prst="rect">
            <a:avLst/>
          </a:prstGeom>
        </p:spPr>
        <p:txBody>
          <a:bodyPr wrap="square">
            <a:spAutoFit/>
          </a:bodyPr>
          <a:lstStyle/>
          <a:p>
            <a:pPr algn="ctr">
              <a:lnSpc>
                <a:spcPct val="115000"/>
              </a:lnSpc>
              <a:spcBef>
                <a:spcPts val="600"/>
              </a:spcBef>
              <a:spcAft>
                <a:spcPts val="600"/>
              </a:spcAft>
            </a:pPr>
            <a:r>
              <a:rPr lang="en-US" sz="3200" dirty="0">
                <a:solidFill>
                  <a:srgbClr val="2B2B2C"/>
                </a:solidFill>
                <a:latin typeface="Cambria" panose="02040503050406030204" pitchFamily="18" charset="0"/>
                <a:ea typeface="Segoe UI" panose="020B0502040204020203" pitchFamily="34" charset="0"/>
              </a:rPr>
              <a:t>0.25</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1.5</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42921" y="3507757"/>
            <a:ext cx="1956156" cy="631711"/>
          </a:xfrm>
          <a:prstGeom prst="rect">
            <a:avLst/>
          </a:prstGeom>
        </p:spPr>
        <p:txBody>
          <a:bodyPr wrap="square">
            <a:spAutoFit/>
          </a:bodyPr>
          <a:lstStyle/>
          <a:p>
            <a:pPr algn="ctr">
              <a:lnSpc>
                <a:spcPct val="120000"/>
              </a:lnSpc>
              <a:defRPr/>
            </a:pPr>
            <a:r>
              <a:rPr lang="el-GR" sz="3200" dirty="0">
                <a:solidFill>
                  <a:srgbClr val="2B2B2C"/>
                </a:solidFill>
                <a:latin typeface="Cambria" panose="02040503050406030204" pitchFamily="18" charset="0"/>
                <a:ea typeface="Segoe UI" panose="020B0502040204020203" pitchFamily="34" charset="0"/>
              </a:rPr>
              <a:t>π</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71AD6575-AE9C-022E-A3FC-B4DCAAFA4D9F}"/>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6F95242F-FFAE-4706-7334-CFA321D05736}"/>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4066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6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1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8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3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0"/>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6" grpId="1"/>
      <p:bldP spid="27" grpId="0"/>
      <p:bldP spid="28" grpId="0"/>
      <p:bldP spid="29"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736235"/>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89229"/>
            <a:ext cx="9278175" cy="150810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spcBef>
                <a:spcPts val="600"/>
              </a:spcBef>
              <a:spcAft>
                <a:spcPts val="600"/>
              </a:spcAft>
              <a:tabLst>
                <a:tab pos="413385" algn="l"/>
              </a:tabLst>
            </a:pPr>
            <a:r>
              <a:rPr lang="en-US" sz="2600" b="1" dirty="0">
                <a:solidFill>
                  <a:srgbClr val="2B2B2C"/>
                </a:solidFill>
                <a:latin typeface="Cambria" panose="02040503050406030204" pitchFamily="18" charset="0"/>
                <a:ea typeface="Segoe UI" panose="020B0502040204020203" pitchFamily="34" charset="0"/>
              </a:rPr>
              <a:t>8.</a:t>
            </a:r>
            <a:r>
              <a:rPr lang="en-US" sz="2600" dirty="0">
                <a:solidFill>
                  <a:srgbClr val="2B2B2C"/>
                </a:solidFill>
                <a:latin typeface="Cambria" panose="02040503050406030204" pitchFamily="18" charset="0"/>
                <a:ea typeface="Segoe UI" panose="020B0502040204020203" pitchFamily="34" charset="0"/>
              </a:rPr>
              <a:t> </a:t>
            </a:r>
            <a:r>
              <a:rPr lang="en-US" sz="2600" dirty="0">
                <a:solidFill>
                  <a:schemeClr val="tx1"/>
                </a:solidFill>
                <a:latin typeface="Cambria" panose="02040503050406030204" pitchFamily="18" charset="0"/>
              </a:rPr>
              <a:t>Cho </a:t>
            </a:r>
            <a:r>
              <a:rPr lang="en-US" sz="2600" dirty="0" err="1">
                <a:solidFill>
                  <a:schemeClr val="tx1"/>
                </a:solidFill>
                <a:latin typeface="Cambria" panose="02040503050406030204" pitchFamily="18" charset="0"/>
              </a:rPr>
              <a:t>hai</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dao</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cùng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phương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có</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phương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trình</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lần</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lượt</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là</a:t>
            </a:r>
            <a:r>
              <a:rPr lang="en-US" sz="2600" dirty="0">
                <a:solidFill>
                  <a:schemeClr val="tx1"/>
                </a:solidFill>
                <a:latin typeface="Cambria" panose="02040503050406030204" pitchFamily="18" charset="0"/>
              </a:rPr>
              <a:t>: </a:t>
            </a:r>
          </a:p>
          <a:p>
            <a:pPr>
              <a:spcBef>
                <a:spcPts val="600"/>
              </a:spcBef>
              <a:spcAft>
                <a:spcPts val="600"/>
              </a:spcAft>
              <a:tabLst>
                <a:tab pos="413385" algn="l"/>
              </a:tabLst>
            </a:pPr>
            <a:r>
              <a:rPr lang="en-US" sz="2600" dirty="0">
                <a:solidFill>
                  <a:schemeClr val="tx1"/>
                </a:solidFill>
                <a:latin typeface="Cambria" panose="02040503050406030204" pitchFamily="18" charset="0"/>
              </a:rPr>
              <a:t>x</a:t>
            </a:r>
            <a:r>
              <a:rPr lang="en-US" sz="2600" baseline="-25000" dirty="0">
                <a:solidFill>
                  <a:schemeClr val="tx1"/>
                </a:solidFill>
                <a:latin typeface="Cambria" panose="02040503050406030204" pitchFamily="18" charset="0"/>
              </a:rPr>
              <a:t>1</a:t>
            </a:r>
            <a:r>
              <a:rPr lang="en-US" sz="2600" dirty="0">
                <a:solidFill>
                  <a:schemeClr val="tx1"/>
                </a:solidFill>
                <a:latin typeface="Cambria" panose="02040503050406030204" pitchFamily="18" charset="0"/>
              </a:rPr>
              <a:t> = 10cos(100πt − 0,5π) (cm), x</a:t>
            </a:r>
            <a:r>
              <a:rPr lang="en-US" sz="2600" baseline="-25000" dirty="0">
                <a:solidFill>
                  <a:schemeClr val="tx1"/>
                </a:solidFill>
                <a:latin typeface="Cambria" panose="02040503050406030204" pitchFamily="18" charset="0"/>
              </a:rPr>
              <a:t>2</a:t>
            </a:r>
            <a:r>
              <a:rPr lang="en-US" sz="2600" dirty="0">
                <a:solidFill>
                  <a:schemeClr val="tx1"/>
                </a:solidFill>
                <a:latin typeface="Cambria" panose="02040503050406030204" pitchFamily="18" charset="0"/>
              </a:rPr>
              <a:t> = 10cos(100πt + 0,5π) (cm). </a:t>
            </a:r>
          </a:p>
          <a:p>
            <a:pPr>
              <a:spcBef>
                <a:spcPts val="600"/>
              </a:spcBef>
              <a:spcAft>
                <a:spcPts val="600"/>
              </a:spcAft>
              <a:tabLst>
                <a:tab pos="413385" algn="l"/>
              </a:tabLst>
            </a:pPr>
            <a:r>
              <a:rPr lang="en-US" sz="2600" dirty="0" err="1">
                <a:solidFill>
                  <a:schemeClr val="tx1"/>
                </a:solidFill>
                <a:latin typeface="Cambria" panose="02040503050406030204" pitchFamily="18" charset="0"/>
              </a:rPr>
              <a:t>Độ</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lệch</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pha</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của</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hai</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dao</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động</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có</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độ</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lớn</a:t>
            </a:r>
            <a:r>
              <a:rPr lang="en-US" sz="2600" dirty="0">
                <a:solidFill>
                  <a:schemeClr val="tx1"/>
                </a:solidFill>
                <a:latin typeface="Cambria" panose="02040503050406030204" pitchFamily="18" charset="0"/>
              </a:rPr>
              <a:t> </a:t>
            </a:r>
            <a:r>
              <a:rPr lang="en-US" sz="2600" dirty="0" err="1">
                <a:solidFill>
                  <a:schemeClr val="tx1"/>
                </a:solidFill>
                <a:latin typeface="Cambria" panose="02040503050406030204" pitchFamily="18" charset="0"/>
              </a:rPr>
              <a:t>là</a:t>
            </a:r>
            <a:r>
              <a:rPr lang="en-US" sz="2600" dirty="0">
                <a:solidFill>
                  <a:schemeClr val="tx1"/>
                </a:solidFill>
                <a:latin typeface="Cambria" panose="02040503050406030204" pitchFamily="18" charset="0"/>
              </a:rPr>
              <a:t>: </a:t>
            </a:r>
            <a:endParaRPr lang="en-US" sz="2600" dirty="0">
              <a:solidFill>
                <a:schemeClr val="tx1"/>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2</a:t>
            </a:r>
            <a:r>
              <a:rPr lang="el-GR" sz="3200" dirty="0">
                <a:solidFill>
                  <a:srgbClr val="2B2B2C"/>
                </a:solidFill>
                <a:latin typeface="Cambria" panose="02040503050406030204" pitchFamily="18" charset="0"/>
                <a:ea typeface="Segoe UI" panose="020B0502040204020203" pitchFamily="34" charset="0"/>
              </a:rPr>
              <a:t>π</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4564127" y="3533770"/>
            <a:ext cx="1832128" cy="612604"/>
          </a:xfrm>
          <a:prstGeom prst="rect">
            <a:avLst/>
          </a:prstGeom>
        </p:spPr>
        <p:txBody>
          <a:bodyPr wrap="square">
            <a:spAutoFit/>
          </a:bodyPr>
          <a:lstStyle/>
          <a:p>
            <a:pPr>
              <a:lnSpc>
                <a:spcPct val="115000"/>
              </a:lnSpc>
              <a:spcBef>
                <a:spcPts val="600"/>
              </a:spcBef>
              <a:spcAft>
                <a:spcPts val="600"/>
              </a:spcAft>
              <a:tabLst>
                <a:tab pos="413385" algn="l"/>
              </a:tabLst>
            </a:pPr>
            <a:r>
              <a:rPr lang="en-US" sz="3200" dirty="0">
                <a:solidFill>
                  <a:srgbClr val="2B2B2C"/>
                </a:solidFill>
                <a:latin typeface="Cambria" panose="02040503050406030204" pitchFamily="18" charset="0"/>
                <a:ea typeface="Segoe UI" panose="020B0502040204020203" pitchFamily="34" charset="0"/>
              </a:rPr>
              <a:t>0</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0.5</a:t>
            </a:r>
            <a:r>
              <a:rPr lang="el-GR" sz="3200" dirty="0">
                <a:solidFill>
                  <a:srgbClr val="2B2B2C"/>
                </a:solidFill>
                <a:latin typeface="Cambria" panose="02040503050406030204" pitchFamily="18" charset="0"/>
                <a:ea typeface="Segoe UI" panose="020B0502040204020203" pitchFamily="34" charset="0"/>
              </a:rPr>
              <a:t>π</a:t>
            </a:r>
            <a:r>
              <a:rPr lang="en-US" sz="3200" dirty="0">
                <a:solidFill>
                  <a:srgbClr val="2B2B2C"/>
                </a:solidFill>
                <a:latin typeface="Cambria" panose="02040503050406030204" pitchFamily="18" charset="0"/>
                <a:ea typeface="Segoe UI" panose="020B0502040204020203" pitchFamily="34" charset="0"/>
              </a:rPr>
              <a:t>	</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42921" y="3507757"/>
            <a:ext cx="1956156" cy="631711"/>
          </a:xfrm>
          <a:prstGeom prst="rect">
            <a:avLst/>
          </a:prstGeom>
        </p:spPr>
        <p:txBody>
          <a:bodyPr wrap="square">
            <a:spAutoFit/>
          </a:bodyPr>
          <a:lstStyle/>
          <a:p>
            <a:pPr algn="ctr">
              <a:lnSpc>
                <a:spcPct val="120000"/>
              </a:lnSpc>
              <a:defRPr/>
            </a:pPr>
            <a:r>
              <a:rPr lang="el-GR" sz="3200" dirty="0">
                <a:solidFill>
                  <a:srgbClr val="2B2B2C"/>
                </a:solidFill>
                <a:latin typeface="Cambria" panose="02040503050406030204" pitchFamily="18" charset="0"/>
                <a:ea typeface="Segoe UI" panose="020B0502040204020203" pitchFamily="34" charset="0"/>
              </a:rPr>
              <a:t>π</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29B0A4A7-D2C5-1034-2C68-0F69533CCA70}"/>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04C3E05E-D321-23BC-B986-7BD15E04A713}"/>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9430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5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0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496661"/>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238943"/>
            <a:ext cx="10288791" cy="109613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lnSpc>
                <a:spcPct val="115000"/>
              </a:lnSpc>
              <a:spcBef>
                <a:spcPts val="600"/>
              </a:spcBef>
              <a:spcAft>
                <a:spcPts val="600"/>
              </a:spcAft>
              <a:tabLst>
                <a:tab pos="495935" algn="l"/>
              </a:tabLst>
            </a:pPr>
            <a:r>
              <a:rPr lang="en-US" sz="3200" b="1" dirty="0">
                <a:solidFill>
                  <a:srgbClr val="2B2B2C"/>
                </a:solidFill>
                <a:latin typeface="Cambria" panose="02040503050406030204" pitchFamily="18" charset="0"/>
                <a:ea typeface="Segoe UI" panose="020B0502040204020203" pitchFamily="34" charset="0"/>
              </a:rPr>
              <a:t>9.</a:t>
            </a:r>
            <a:r>
              <a:rPr lang="en-US" sz="3200" dirty="0">
                <a:solidFill>
                  <a:srgbClr val="2B2B2C"/>
                </a:solidFill>
                <a:latin typeface="Cambria" panose="02040503050406030204" pitchFamily="18" charset="0"/>
                <a:ea typeface="Segoe UI" panose="020B0502040204020203" pitchFamily="34" charset="0"/>
              </a:rPr>
              <a:t> </a:t>
            </a:r>
            <a:r>
              <a:rPr lang="en-US" sz="3200" dirty="0" err="1">
                <a:solidFill>
                  <a:schemeClr val="tx1"/>
                </a:solidFill>
                <a:latin typeface="Cambria" panose="02040503050406030204" pitchFamily="18" charset="0"/>
              </a:rPr>
              <a:t>Một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vật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nhỏ</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dao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động</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điều</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hòa</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theo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một</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quỹ</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đạo</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dài</a:t>
            </a:r>
            <a:r>
              <a:rPr lang="en-US" sz="3200" dirty="0">
                <a:solidFill>
                  <a:schemeClr val="tx1"/>
                </a:solidFill>
                <a:latin typeface="Cambria" panose="02040503050406030204" pitchFamily="18" charset="0"/>
              </a:rPr>
              <a:t> 12 cm. Dao </a:t>
            </a:r>
            <a:r>
              <a:rPr lang="en-US" sz="3200" dirty="0" err="1">
                <a:solidFill>
                  <a:schemeClr val="tx1"/>
                </a:solidFill>
                <a:latin typeface="Cambria" panose="02040503050406030204" pitchFamily="18" charset="0"/>
              </a:rPr>
              <a:t>động</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có</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biên</a:t>
            </a:r>
            <a:r>
              <a:rPr lang="en-US" sz="3200" dirty="0">
                <a:solidFill>
                  <a:schemeClr val="tx1"/>
                </a:solidFill>
                <a:latin typeface="Cambria" panose="02040503050406030204" pitchFamily="18" charset="0"/>
              </a:rPr>
              <a:t> </a:t>
            </a:r>
            <a:r>
              <a:rPr lang="en-US" sz="3200" dirty="0" err="1">
                <a:solidFill>
                  <a:schemeClr val="tx1"/>
                </a:solidFill>
                <a:latin typeface="Cambria" panose="02040503050406030204" pitchFamily="18" charset="0"/>
              </a:rPr>
              <a:t>độ</a:t>
            </a:r>
            <a:r>
              <a:rPr lang="en-US" sz="3200" dirty="0">
                <a:solidFill>
                  <a:schemeClr val="tx1"/>
                </a:solidFill>
                <a:latin typeface="Cambria" panose="02040503050406030204" pitchFamily="18" charset="0"/>
              </a:rPr>
              <a:t> :</a:t>
            </a:r>
            <a:endParaRPr lang="en-US" sz="3200" dirty="0">
              <a:solidFill>
                <a:schemeClr val="tx1"/>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314931" y="3549322"/>
            <a:ext cx="1832128"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3 cm</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821658" y="3549322"/>
            <a:ext cx="1932144" cy="612604"/>
          </a:xfrm>
          <a:prstGeom prst="rect">
            <a:avLst/>
          </a:prstGeom>
        </p:spPr>
        <p:txBody>
          <a:bodyPr wrap="square">
            <a:spAutoFit/>
          </a:bodyPr>
          <a:lstStyle/>
          <a:p>
            <a:pPr algn="ctr">
              <a:lnSpc>
                <a:spcPct val="115000"/>
              </a:lnSpc>
              <a:spcBef>
                <a:spcPts val="600"/>
              </a:spcBef>
              <a:spcAft>
                <a:spcPts val="600"/>
              </a:spcAft>
              <a:tabLst>
                <a:tab pos="446405" algn="l"/>
              </a:tabLst>
            </a:pPr>
            <a:r>
              <a:rPr lang="en-US" sz="3200" dirty="0">
                <a:solidFill>
                  <a:srgbClr val="2B2B2C"/>
                </a:solidFill>
                <a:latin typeface="Cambria" panose="02040503050406030204" pitchFamily="18" charset="0"/>
                <a:ea typeface="Segoe UI" panose="020B0502040204020203" pitchFamily="34" charset="0"/>
              </a:rPr>
              <a:t>24 cm</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383805" y="3549322"/>
            <a:ext cx="1932144" cy="612604"/>
          </a:xfrm>
          <a:prstGeom prst="rect">
            <a:avLst/>
          </a:prstGeom>
        </p:spPr>
        <p:txBody>
          <a:bodyPr wrap="square">
            <a:spAutoFit/>
          </a:bodyPr>
          <a:lstStyle/>
          <a:p>
            <a:pPr algn="ctr">
              <a:lnSpc>
                <a:spcPct val="115000"/>
              </a:lnSpc>
              <a:spcBef>
                <a:spcPts val="600"/>
              </a:spcBef>
              <a:spcAft>
                <a:spcPts val="600"/>
              </a:spcAft>
            </a:pPr>
            <a:r>
              <a:rPr lang="en-US" sz="3200" dirty="0">
                <a:solidFill>
                  <a:srgbClr val="2B2B2C"/>
                </a:solidFill>
                <a:latin typeface="Cambria" panose="02040503050406030204" pitchFamily="18" charset="0"/>
                <a:ea typeface="Segoe UI" panose="020B0502040204020203" pitchFamily="34" charset="0"/>
              </a:rPr>
              <a:t>12 cm</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42921" y="3549322"/>
            <a:ext cx="1956156"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6 cm</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52AC720E-F49D-DBDC-8C22-34E00F13A7D5}"/>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A67C992D-D08E-17EC-DF0A-0D1FC317D06B}"/>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3696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6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1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7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2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9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4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185 Fb Thu Huong Pham">
            <a:extLst>
              <a:ext uri="{FF2B5EF4-FFF2-40B4-BE49-F238E27FC236}">
                <a16:creationId xmlns:a16="http://schemas.microsoft.com/office/drawing/2014/main" id="{D846B752-36B4-4EAB-9388-E7E6BBB01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665" y="2438400"/>
            <a:ext cx="4357026" cy="3999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185 Fb Thu Huong Pham">
            <a:extLst>
              <a:ext uri="{FF2B5EF4-FFF2-40B4-BE49-F238E27FC236}">
                <a16:creationId xmlns:a16="http://schemas.microsoft.com/office/drawing/2014/main" id="{77BE94D3-E6BE-46C5-A239-FD62466410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62" t="10419" r="14684"/>
          <a:stretch/>
        </p:blipFill>
        <p:spPr bwMode="auto">
          <a:xfrm>
            <a:off x="345615" y="3052386"/>
            <a:ext cx="339705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185 Fb Thu Huong Pham">
            <a:extLst>
              <a:ext uri="{FF2B5EF4-FFF2-40B4-BE49-F238E27FC236}">
                <a16:creationId xmlns:a16="http://schemas.microsoft.com/office/drawing/2014/main" id="{D799D3FB-AA4B-432F-8F76-79FD3F4C41B5}"/>
              </a:ext>
            </a:extLst>
          </p:cNvPr>
          <p:cNvPicPr>
            <a:picLocks noChangeAspect="1"/>
          </p:cNvPicPr>
          <p:nvPr/>
        </p:nvPicPr>
        <p:blipFill rotWithShape="1">
          <a:blip r:embed="rId4"/>
          <a:srcRect l="4714" t="14169" r="4389" b="24896"/>
          <a:stretch/>
        </p:blipFill>
        <p:spPr>
          <a:xfrm>
            <a:off x="3360055" y="759716"/>
            <a:ext cx="6400800" cy="966598"/>
          </a:xfrm>
          <a:prstGeom prst="rect">
            <a:avLst/>
          </a:prstGeom>
        </p:spPr>
      </p:pic>
      <p:pic>
        <p:nvPicPr>
          <p:cNvPr id="7" name="Picture 6" descr="n185 Fb Thu Huong Pham">
            <a:extLst>
              <a:ext uri="{FF2B5EF4-FFF2-40B4-BE49-F238E27FC236}">
                <a16:creationId xmlns:a16="http://schemas.microsoft.com/office/drawing/2014/main" id="{B7AAAA2F-3D87-4C55-9C66-7498A816EADA}"/>
              </a:ext>
            </a:extLst>
          </p:cNvPr>
          <p:cNvPicPr>
            <a:picLocks noChangeAspect="1"/>
          </p:cNvPicPr>
          <p:nvPr/>
        </p:nvPicPr>
        <p:blipFill rotWithShape="1">
          <a:blip r:embed="rId5"/>
          <a:srcRect r="62380" b="30519"/>
          <a:stretch/>
        </p:blipFill>
        <p:spPr>
          <a:xfrm>
            <a:off x="1805575" y="875676"/>
            <a:ext cx="1554480" cy="734678"/>
          </a:xfrm>
          <a:prstGeom prst="rect">
            <a:avLst/>
          </a:prstGeom>
        </p:spPr>
      </p:pic>
      <p:grpSp>
        <p:nvGrpSpPr>
          <p:cNvPr id="9" name="Group 8" descr="n185 Fb Thu Huong Pham">
            <a:extLst>
              <a:ext uri="{FF2B5EF4-FFF2-40B4-BE49-F238E27FC236}">
                <a16:creationId xmlns:a16="http://schemas.microsoft.com/office/drawing/2014/main" id="{887B8D98-13E7-9988-DF0E-56C4918090BC}"/>
              </a:ext>
            </a:extLst>
          </p:cNvPr>
          <p:cNvGrpSpPr/>
          <p:nvPr/>
        </p:nvGrpSpPr>
        <p:grpSpPr>
          <a:xfrm>
            <a:off x="8099691" y="3052387"/>
            <a:ext cx="3629025" cy="2771775"/>
            <a:chOff x="8445682" y="1537965"/>
            <a:chExt cx="3629025" cy="2771775"/>
          </a:xfrm>
        </p:grpSpPr>
        <p:pic>
          <p:nvPicPr>
            <p:cNvPr id="2054" name="Picture 6">
              <a:extLst>
                <a:ext uri="{FF2B5EF4-FFF2-40B4-BE49-F238E27FC236}">
                  <a16:creationId xmlns:a16="http://schemas.microsoft.com/office/drawing/2014/main" id="{2CB69B49-46AC-453D-BAC6-A66466555CC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445682" y="1537965"/>
              <a:ext cx="3629025" cy="2771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9311938-37BD-4E06-BF4B-DFBFB992FF59}"/>
                </a:ext>
              </a:extLst>
            </p:cNvPr>
            <p:cNvSpPr/>
            <p:nvPr/>
          </p:nvSpPr>
          <p:spPr>
            <a:xfrm>
              <a:off x="10180295" y="1671130"/>
              <a:ext cx="1775534" cy="432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1" name="Rectangle 10">
              <a:extLst>
                <a:ext uri="{FF2B5EF4-FFF2-40B4-BE49-F238E27FC236}">
                  <a16:creationId xmlns:a16="http://schemas.microsoft.com/office/drawing/2014/main" id="{CEBDE18C-ABA7-4CB6-BB3D-3A1009E7FE3E}"/>
                </a:ext>
              </a:extLst>
            </p:cNvPr>
            <p:cNvSpPr/>
            <p:nvPr/>
          </p:nvSpPr>
          <p:spPr>
            <a:xfrm rot="5400000">
              <a:off x="7816677" y="2745814"/>
              <a:ext cx="1686979" cy="18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 name="Rectangle 7">
              <a:extLst>
                <a:ext uri="{FF2B5EF4-FFF2-40B4-BE49-F238E27FC236}">
                  <a16:creationId xmlns:a16="http://schemas.microsoft.com/office/drawing/2014/main" id="{FC921528-076B-40BA-95E9-4E4270218CE3}"/>
                </a:ext>
              </a:extLst>
            </p:cNvPr>
            <p:cNvSpPr/>
            <p:nvPr/>
          </p:nvSpPr>
          <p:spPr>
            <a:xfrm>
              <a:off x="8655728" y="3338005"/>
              <a:ext cx="381518" cy="8198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2" name="TextBox 1" descr="n185 Fb Thu Huong Pham">
            <a:extLst>
              <a:ext uri="{FF2B5EF4-FFF2-40B4-BE49-F238E27FC236}">
                <a16:creationId xmlns:a16="http://schemas.microsoft.com/office/drawing/2014/main" id="{D8646EB2-660C-58F1-396A-4A20E3D010B2}"/>
              </a:ext>
            </a:extLst>
          </p:cNvPr>
          <p:cNvSpPr txBox="1"/>
          <p:nvPr/>
        </p:nvSpPr>
        <p:spPr>
          <a:xfrm>
            <a:off x="349566" y="5780782"/>
            <a:ext cx="3010489" cy="1077218"/>
          </a:xfrm>
          <a:prstGeom prst="rect">
            <a:avLst/>
          </a:prstGeom>
          <a:noFill/>
        </p:spPr>
        <p:txBody>
          <a:bodyPr wrap="square" rtlCol="0">
            <a:spAutoFit/>
          </a:bodyPr>
          <a:lstStyle/>
          <a:p>
            <a:pPr algn="just"/>
            <a:r>
              <a:rPr lang="en-US" sz="3200" b="1">
                <a:solidFill>
                  <a:srgbClr val="FF675A"/>
                </a:solidFill>
                <a:latin typeface="Cambria" panose="02040503050406030204" pitchFamily="18" charset="0"/>
                <a:ea typeface="Cambria" panose="02040503050406030204" pitchFamily="18" charset="0"/>
              </a:rPr>
              <a:t>Cô Nhung Cute</a:t>
            </a:r>
          </a:p>
          <a:p>
            <a:pPr algn="just"/>
            <a:r>
              <a:rPr lang="en-US" sz="3200" b="1">
                <a:solidFill>
                  <a:srgbClr val="FF675A"/>
                </a:solidFill>
                <a:latin typeface="Cambria" panose="02040503050406030204" pitchFamily="18" charset="0"/>
                <a:ea typeface="Cambria" panose="02040503050406030204" pitchFamily="18" charset="0"/>
              </a:rPr>
              <a:t>0972.46.48.52</a:t>
            </a:r>
          </a:p>
        </p:txBody>
      </p:sp>
    </p:spTree>
    <p:extLst>
      <p:ext uri="{BB962C8B-B14F-4D97-AF65-F5344CB8AC3E}">
        <p14:creationId xmlns:p14="http://schemas.microsoft.com/office/powerpoint/2010/main" val="3820151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pic>
        <p:nvPicPr>
          <p:cNvPr id="45" name="Picture 44" descr="n185 Fb Thu Huong Pham">
            <a:extLst>
              <a:ext uri="{FF2B5EF4-FFF2-40B4-BE49-F238E27FC236}">
                <a16:creationId xmlns:a16="http://schemas.microsoft.com/office/drawing/2014/main" id="{0081A07B-A283-4E91-A73D-8F48B73E8F4A}"/>
              </a:ext>
            </a:extLst>
          </p:cNvPr>
          <p:cNvPicPr>
            <a:picLocks noChangeAspect="1"/>
          </p:cNvPicPr>
          <p:nvPr/>
        </p:nvPicPr>
        <p:blipFill>
          <a:blip r:embed="rId3"/>
          <a:stretch>
            <a:fillRect/>
          </a:stretch>
        </p:blipFill>
        <p:spPr>
          <a:xfrm>
            <a:off x="4339004" y="1856783"/>
            <a:ext cx="1202194" cy="1202194"/>
          </a:xfrm>
          <a:prstGeom prst="rect">
            <a:avLst/>
          </a:prstGeom>
        </p:spPr>
      </p:pic>
      <p:sp>
        <p:nvSpPr>
          <p:cNvPr id="52" name="Google Shape;52;p17" descr="n185 Fb Thu Huong Pham"/>
          <p:cNvSpPr/>
          <p:nvPr/>
        </p:nvSpPr>
        <p:spPr>
          <a:xfrm>
            <a:off x="-2602833" y="-25965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3" name="Google Shape;53;p17" descr="n185 Fb Thu Huong Pham"/>
          <p:cNvSpPr/>
          <p:nvPr/>
        </p:nvSpPr>
        <p:spPr>
          <a:xfrm>
            <a:off x="6237649" y="-2906132"/>
            <a:ext cx="7600400" cy="76004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grpSp>
        <p:nvGrpSpPr>
          <p:cNvPr id="56" name="Google Shape;56;p17" descr="n185 Fb Thu Huong Pham"/>
          <p:cNvGrpSpPr/>
          <p:nvPr/>
        </p:nvGrpSpPr>
        <p:grpSpPr>
          <a:xfrm>
            <a:off x="7276558" y="-1065773"/>
            <a:ext cx="4598188" cy="5649616"/>
            <a:chOff x="5457418" y="-427855"/>
            <a:chExt cx="3448641" cy="4237212"/>
          </a:xfrm>
        </p:grpSpPr>
        <p:sp>
          <p:nvSpPr>
            <p:cNvPr id="57" name="Google Shape;57;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8" name="Google Shape;58;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59" name="Google Shape;59;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60" name="Google Shape;60;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61" name="Google Shape;61;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cxnSp>
          <p:nvCxnSpPr>
            <p:cNvPr id="62" name="Google Shape;62;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65" name="Google Shape;65;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66" name="Google Shape;66;p17"/>
            <p:cNvCxnSpPr>
              <a:endCxn id="61" idx="0"/>
            </p:cNvCxnSpPr>
            <p:nvPr/>
          </p:nvCxnSpPr>
          <p:spPr>
            <a:xfrm flipH="1">
              <a:off x="5779468" y="-386898"/>
              <a:ext cx="872100" cy="3382200"/>
            </a:xfrm>
            <a:prstGeom prst="straightConnector1">
              <a:avLst/>
            </a:prstGeom>
            <a:noFill/>
            <a:ln w="9525" cap="flat" cmpd="sng">
              <a:solidFill>
                <a:schemeClr val="accent5"/>
              </a:solidFill>
              <a:prstDash val="solid"/>
              <a:round/>
              <a:headEnd type="none" w="med" len="med"/>
              <a:tailEnd type="none" w="med" len="med"/>
            </a:ln>
          </p:spPr>
        </p:cxnSp>
        <p:cxnSp>
          <p:nvCxnSpPr>
            <p:cNvPr id="67" name="Google Shape;67;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68" name="Google Shape;68;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69" name="Google Shape;69;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70" name="Google Shape;70;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71" name="Google Shape;71;p17"/>
            <p:cNvCxnSpPr>
              <a:endCxn id="61" idx="0"/>
            </p:cNvCxnSpPr>
            <p:nvPr/>
          </p:nvCxnSpPr>
          <p:spPr>
            <a:xfrm flipH="1">
              <a:off x="5779468" y="-427698"/>
              <a:ext cx="761100" cy="3423000"/>
            </a:xfrm>
            <a:prstGeom prst="straightConnector1">
              <a:avLst/>
            </a:prstGeom>
            <a:noFill/>
            <a:ln w="9525" cap="flat" cmpd="sng">
              <a:solidFill>
                <a:schemeClr val="accent5"/>
              </a:solidFill>
              <a:prstDash val="solid"/>
              <a:round/>
              <a:headEnd type="none" w="med" len="med"/>
              <a:tailEnd type="none" w="med" len="med"/>
            </a:ln>
          </p:spPr>
        </p:cxnSp>
      </p:grpSp>
      <p:grpSp>
        <p:nvGrpSpPr>
          <p:cNvPr id="72" name="Google Shape;72;p17" descr="n185 Fb Thu Huong Pham"/>
          <p:cNvGrpSpPr/>
          <p:nvPr/>
        </p:nvGrpSpPr>
        <p:grpSpPr>
          <a:xfrm rot="-1992218">
            <a:off x="-1650841" y="-2936485"/>
            <a:ext cx="4604928" cy="4687455"/>
            <a:chOff x="4743868" y="-427855"/>
            <a:chExt cx="4162191" cy="4237212"/>
          </a:xfrm>
        </p:grpSpPr>
        <p:sp>
          <p:nvSpPr>
            <p:cNvPr id="73" name="Google Shape;73;p17"/>
            <p:cNvSpPr/>
            <p:nvPr/>
          </p:nvSpPr>
          <p:spPr>
            <a:xfrm>
              <a:off x="6330036" y="3165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4" name="Google Shape;74;p17"/>
            <p:cNvSpPr/>
            <p:nvPr/>
          </p:nvSpPr>
          <p:spPr>
            <a:xfrm>
              <a:off x="6974011" y="31652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5" name="Google Shape;75;p17"/>
            <p:cNvSpPr/>
            <p:nvPr/>
          </p:nvSpPr>
          <p:spPr>
            <a:xfrm>
              <a:off x="7617985" y="3165257"/>
              <a:ext cx="644100" cy="644100"/>
            </a:xfrm>
            <a:prstGeom prst="ellipse">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6" name="Google Shape;76;p17"/>
            <p:cNvSpPr/>
            <p:nvPr/>
          </p:nvSpPr>
          <p:spPr>
            <a:xfrm>
              <a:off x="8261960" y="3165257"/>
              <a:ext cx="644100" cy="644100"/>
            </a:xfrm>
            <a:prstGeom prst="ellipse">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77" name="Google Shape;77;p17"/>
            <p:cNvSpPr/>
            <p:nvPr/>
          </p:nvSpPr>
          <p:spPr>
            <a:xfrm>
              <a:off x="5457418" y="2995302"/>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cxnSp>
          <p:nvCxnSpPr>
            <p:cNvPr id="78" name="Google Shape;78;p17"/>
            <p:cNvCxnSpPr/>
            <p:nvPr/>
          </p:nvCxnSpPr>
          <p:spPr>
            <a:xfrm rot="10800000">
              <a:off x="6651432" y="-397855"/>
              <a:ext cx="600" cy="3563100"/>
            </a:xfrm>
            <a:prstGeom prst="straightConnector1">
              <a:avLst/>
            </a:prstGeom>
            <a:noFill/>
            <a:ln w="9525" cap="flat" cmpd="sng">
              <a:solidFill>
                <a:schemeClr val="accent5"/>
              </a:solidFill>
              <a:prstDash val="solid"/>
              <a:round/>
              <a:headEnd type="none" w="med" len="med"/>
              <a:tailEnd type="none" w="med" len="med"/>
            </a:ln>
          </p:spPr>
        </p:cxnSp>
        <p:cxnSp>
          <p:nvCxnSpPr>
            <p:cNvPr id="79" name="Google Shape;79;p17"/>
            <p:cNvCxnSpPr/>
            <p:nvPr/>
          </p:nvCxnSpPr>
          <p:spPr>
            <a:xfrm rot="10800000">
              <a:off x="7296002" y="-410155"/>
              <a:ext cx="0" cy="3575400"/>
            </a:xfrm>
            <a:prstGeom prst="straightConnector1">
              <a:avLst/>
            </a:prstGeom>
            <a:noFill/>
            <a:ln w="9525" cap="flat" cmpd="sng">
              <a:solidFill>
                <a:schemeClr val="accent5"/>
              </a:solidFill>
              <a:prstDash val="solid"/>
              <a:round/>
              <a:headEnd type="none" w="med" len="med"/>
              <a:tailEnd type="none" w="med" len="med"/>
            </a:ln>
          </p:spPr>
        </p:cxnSp>
        <p:cxnSp>
          <p:nvCxnSpPr>
            <p:cNvPr id="80" name="Google Shape;80;p17"/>
            <p:cNvCxnSpPr/>
            <p:nvPr/>
          </p:nvCxnSpPr>
          <p:spPr>
            <a:xfrm rot="10800000">
              <a:off x="7939972" y="-427855"/>
              <a:ext cx="0" cy="3593100"/>
            </a:xfrm>
            <a:prstGeom prst="straightConnector1">
              <a:avLst/>
            </a:prstGeom>
            <a:noFill/>
            <a:ln w="9525" cap="flat" cmpd="sng">
              <a:solidFill>
                <a:schemeClr val="accent5"/>
              </a:solidFill>
              <a:prstDash val="solid"/>
              <a:round/>
              <a:headEnd type="none" w="med" len="med"/>
              <a:tailEnd type="none" w="med" len="med"/>
            </a:ln>
          </p:spPr>
        </p:cxnSp>
        <p:cxnSp>
          <p:nvCxnSpPr>
            <p:cNvPr id="81" name="Google Shape;81;p17"/>
            <p:cNvCxnSpPr/>
            <p:nvPr/>
          </p:nvCxnSpPr>
          <p:spPr>
            <a:xfrm rot="10800000">
              <a:off x="8579141" y="-404755"/>
              <a:ext cx="4800" cy="3570000"/>
            </a:xfrm>
            <a:prstGeom prst="straightConnector1">
              <a:avLst/>
            </a:prstGeom>
            <a:noFill/>
            <a:ln w="9525" cap="flat" cmpd="sng">
              <a:solidFill>
                <a:schemeClr val="accent5"/>
              </a:solidFill>
              <a:prstDash val="solid"/>
              <a:round/>
              <a:headEnd type="none" w="med" len="med"/>
              <a:tailEnd type="none" w="med" len="med"/>
            </a:ln>
          </p:spPr>
        </p:cxnSp>
        <p:cxnSp>
          <p:nvCxnSpPr>
            <p:cNvPr id="82" name="Google Shape;82;p17"/>
            <p:cNvCxnSpPr>
              <a:endCxn id="77" idx="0"/>
            </p:cNvCxnSpPr>
            <p:nvPr/>
          </p:nvCxnSpPr>
          <p:spPr>
            <a:xfrm rot="1992604">
              <a:off x="5654364" y="-349517"/>
              <a:ext cx="1122309" cy="3307437"/>
            </a:xfrm>
            <a:prstGeom prst="straightConnector1">
              <a:avLst/>
            </a:prstGeom>
            <a:noFill/>
            <a:ln w="9525" cap="flat" cmpd="sng">
              <a:solidFill>
                <a:schemeClr val="accent5"/>
              </a:solidFill>
              <a:prstDash val="solid"/>
              <a:round/>
              <a:headEnd type="none" w="med" len="med"/>
              <a:tailEnd type="none" w="med" len="med"/>
            </a:ln>
          </p:spPr>
        </p:cxnSp>
        <p:cxnSp>
          <p:nvCxnSpPr>
            <p:cNvPr id="83" name="Google Shape;83;p17"/>
            <p:cNvCxnSpPr/>
            <p:nvPr/>
          </p:nvCxnSpPr>
          <p:spPr>
            <a:xfrm flipH="1">
              <a:off x="6652098" y="-410243"/>
              <a:ext cx="93300" cy="3575400"/>
            </a:xfrm>
            <a:prstGeom prst="straightConnector1">
              <a:avLst/>
            </a:prstGeom>
            <a:noFill/>
            <a:ln w="9525" cap="flat" cmpd="sng">
              <a:solidFill>
                <a:schemeClr val="accent5"/>
              </a:solidFill>
              <a:prstDash val="solid"/>
              <a:round/>
              <a:headEnd type="none" w="med" len="med"/>
              <a:tailEnd type="none" w="med" len="med"/>
            </a:ln>
          </p:spPr>
        </p:cxnSp>
        <p:cxnSp>
          <p:nvCxnSpPr>
            <p:cNvPr id="84" name="Google Shape;84;p17"/>
            <p:cNvCxnSpPr/>
            <p:nvPr/>
          </p:nvCxnSpPr>
          <p:spPr>
            <a:xfrm rot="10800000" flipH="1">
              <a:off x="7296011" y="-410155"/>
              <a:ext cx="93600" cy="3575400"/>
            </a:xfrm>
            <a:prstGeom prst="straightConnector1">
              <a:avLst/>
            </a:prstGeom>
            <a:noFill/>
            <a:ln w="9525" cap="flat" cmpd="sng">
              <a:solidFill>
                <a:schemeClr val="accent5"/>
              </a:solidFill>
              <a:prstDash val="solid"/>
              <a:round/>
              <a:headEnd type="none" w="med" len="med"/>
              <a:tailEnd type="none" w="med" len="med"/>
            </a:ln>
          </p:spPr>
        </p:cxnSp>
        <p:cxnSp>
          <p:nvCxnSpPr>
            <p:cNvPr id="85" name="Google Shape;85;p17"/>
            <p:cNvCxnSpPr/>
            <p:nvPr/>
          </p:nvCxnSpPr>
          <p:spPr>
            <a:xfrm rot="10800000" flipH="1">
              <a:off x="7939980" y="-392755"/>
              <a:ext cx="102000" cy="3558000"/>
            </a:xfrm>
            <a:prstGeom prst="straightConnector1">
              <a:avLst/>
            </a:prstGeom>
            <a:noFill/>
            <a:ln w="9525" cap="flat" cmpd="sng">
              <a:solidFill>
                <a:schemeClr val="accent5"/>
              </a:solidFill>
              <a:prstDash val="solid"/>
              <a:round/>
              <a:headEnd type="none" w="med" len="med"/>
              <a:tailEnd type="none" w="med" len="med"/>
            </a:ln>
          </p:spPr>
        </p:cxnSp>
        <p:cxnSp>
          <p:nvCxnSpPr>
            <p:cNvPr id="86" name="Google Shape;86;p17"/>
            <p:cNvCxnSpPr/>
            <p:nvPr/>
          </p:nvCxnSpPr>
          <p:spPr>
            <a:xfrm rot="10800000" flipH="1">
              <a:off x="8583950" y="-410155"/>
              <a:ext cx="77100" cy="3575400"/>
            </a:xfrm>
            <a:prstGeom prst="straightConnector1">
              <a:avLst/>
            </a:prstGeom>
            <a:noFill/>
            <a:ln w="9525" cap="flat" cmpd="sng">
              <a:solidFill>
                <a:schemeClr val="accent5"/>
              </a:solidFill>
              <a:prstDash val="solid"/>
              <a:round/>
              <a:headEnd type="none" w="med" len="med"/>
              <a:tailEnd type="none" w="med" len="med"/>
            </a:ln>
          </p:spPr>
        </p:cxnSp>
        <p:cxnSp>
          <p:nvCxnSpPr>
            <p:cNvPr id="87" name="Google Shape;87;p17"/>
            <p:cNvCxnSpPr>
              <a:endCxn id="77" idx="0"/>
            </p:cNvCxnSpPr>
            <p:nvPr/>
          </p:nvCxnSpPr>
          <p:spPr>
            <a:xfrm rot="1992052">
              <a:off x="5541200" y="-356686"/>
              <a:ext cx="1237637" cy="3280976"/>
            </a:xfrm>
            <a:prstGeom prst="straightConnector1">
              <a:avLst/>
            </a:prstGeom>
            <a:noFill/>
            <a:ln w="9525" cap="flat" cmpd="sng">
              <a:solidFill>
                <a:schemeClr val="accent5"/>
              </a:solidFill>
              <a:prstDash val="solid"/>
              <a:round/>
              <a:headEnd type="none" w="med" len="med"/>
              <a:tailEnd type="none" w="med" len="med"/>
            </a:ln>
          </p:spPr>
        </p:cxnSp>
      </p:grpSp>
      <p:sp>
        <p:nvSpPr>
          <p:cNvPr id="88" name="Google Shape;88;p17" descr="n185 Fb Thu Huong Pham"/>
          <p:cNvSpPr/>
          <p:nvPr/>
        </p:nvSpPr>
        <p:spPr>
          <a:xfrm>
            <a:off x="3205100" y="5703400"/>
            <a:ext cx="5206800" cy="5206800"/>
          </a:xfrm>
          <a:prstGeom prst="ellipse">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cs typeface="Arial"/>
              <a:sym typeface="Arial"/>
            </a:endParaRPr>
          </a:p>
        </p:txBody>
      </p:sp>
      <p:sp>
        <p:nvSpPr>
          <p:cNvPr id="44" name="TextBox 43" descr="n185 Fb Thu Huong Pham">
            <a:extLst>
              <a:ext uri="{FF2B5EF4-FFF2-40B4-BE49-F238E27FC236}">
                <a16:creationId xmlns:a16="http://schemas.microsoft.com/office/drawing/2014/main" id="{8289E7F4-F1C8-43B4-B6B1-1812FAB83E53}"/>
              </a:ext>
            </a:extLst>
          </p:cNvPr>
          <p:cNvSpPr txBox="1"/>
          <p:nvPr/>
        </p:nvSpPr>
        <p:spPr>
          <a:xfrm>
            <a:off x="573366" y="3058974"/>
            <a:ext cx="8811261" cy="3664145"/>
          </a:xfrm>
          <a:prstGeom prst="rect">
            <a:avLst/>
          </a:prstGeom>
          <a:noFill/>
        </p:spPr>
        <p:txBody>
          <a:bodyPr wrap="square" rtlCol="0">
            <a:spAutoFit/>
          </a:bodyPr>
          <a:lstStyle/>
          <a:p>
            <a:pPr algn="ctr">
              <a:lnSpc>
                <a:spcPct val="120000"/>
              </a:lnSpc>
            </a:pPr>
            <a:r>
              <a:rPr lang="en-US" sz="2800" b="1" i="1" dirty="0">
                <a:solidFill>
                  <a:srgbClr val="FF0000"/>
                </a:solidFill>
                <a:latin typeface="Cambria" panose="02040503050406030204" pitchFamily="18" charset="0"/>
              </a:rPr>
              <a:t>LÀM VIỆC NHÓM</a:t>
            </a:r>
          </a:p>
          <a:p>
            <a:pPr>
              <a:lnSpc>
                <a:spcPct val="120000"/>
              </a:lnSpc>
            </a:pPr>
            <a:r>
              <a:rPr lang="en-US" sz="2800" b="1" dirty="0" err="1">
                <a:latin typeface="Cambria" panose="02040503050406030204" pitchFamily="18" charset="0"/>
              </a:rPr>
              <a:t>Mỗi</a:t>
            </a:r>
            <a:r>
              <a:rPr lang="en-US" sz="2800" b="1" dirty="0">
                <a:latin typeface="Cambria" panose="02040503050406030204" pitchFamily="18" charset="0"/>
              </a:rPr>
              <a:t> </a:t>
            </a:r>
            <a:r>
              <a:rPr lang="en-US" sz="2800" b="1" dirty="0" err="1">
                <a:latin typeface="Cambria" panose="02040503050406030204" pitchFamily="18" charset="0"/>
              </a:rPr>
              <a:t>nhóm</a:t>
            </a:r>
            <a:r>
              <a:rPr lang="en-US" sz="2800" b="1" dirty="0">
                <a:latin typeface="Cambria" panose="02040503050406030204" pitchFamily="18" charset="0"/>
              </a:rPr>
              <a:t> :</a:t>
            </a:r>
          </a:p>
          <a:p>
            <a:pPr marL="342900" indent="-342900">
              <a:lnSpc>
                <a:spcPct val="120000"/>
              </a:lnSpc>
              <a:buAutoNum type="arabicPeriod"/>
            </a:pPr>
            <a:r>
              <a:rPr lang="en-US" sz="2800" b="1" i="1" dirty="0" err="1">
                <a:latin typeface="Cambria" panose="02040503050406030204" pitchFamily="18" charset="0"/>
              </a:rPr>
              <a:t>Đọc</a:t>
            </a:r>
            <a:r>
              <a:rPr lang="en-US" sz="2800" b="1" i="1" dirty="0">
                <a:latin typeface="Cambria" panose="02040503050406030204" pitchFamily="18" charset="0"/>
              </a:rPr>
              <a:t> </a:t>
            </a:r>
            <a:r>
              <a:rPr lang="en-US" sz="2800" b="1" i="1" dirty="0" err="1">
                <a:latin typeface="Cambria" panose="02040503050406030204" pitchFamily="18" charset="0"/>
              </a:rPr>
              <a:t>sách</a:t>
            </a:r>
            <a:r>
              <a:rPr lang="en-US" sz="2800" b="1" i="1" dirty="0">
                <a:latin typeface="Cambria" panose="02040503050406030204" pitchFamily="18" charset="0"/>
              </a:rPr>
              <a:t> </a:t>
            </a:r>
            <a:r>
              <a:rPr lang="en-US" sz="2800" b="1" i="1" dirty="0" err="1">
                <a:latin typeface="Cambria" panose="02040503050406030204" pitchFamily="18" charset="0"/>
              </a:rPr>
              <a:t>giáo</a:t>
            </a:r>
            <a:r>
              <a:rPr lang="en-US" sz="2800" b="1" i="1" dirty="0">
                <a:latin typeface="Cambria" panose="02040503050406030204" pitchFamily="18" charset="0"/>
              </a:rPr>
              <a:t> khoa</a:t>
            </a:r>
          </a:p>
          <a:p>
            <a:pPr marL="342900" indent="-342900">
              <a:lnSpc>
                <a:spcPct val="120000"/>
              </a:lnSpc>
              <a:buAutoNum type="arabicPeriod"/>
            </a:pPr>
            <a:r>
              <a:rPr lang="en-US" sz="2800" b="1" i="1" dirty="0" err="1">
                <a:latin typeface="Cambria" panose="02040503050406030204" pitchFamily="18" charset="0"/>
              </a:rPr>
              <a:t>Hoàn</a:t>
            </a:r>
            <a:r>
              <a:rPr lang="en-US" sz="2800" b="1" i="1" dirty="0">
                <a:latin typeface="Cambria" panose="02040503050406030204" pitchFamily="18" charset="0"/>
              </a:rPr>
              <a:t> </a:t>
            </a:r>
            <a:r>
              <a:rPr lang="en-US" sz="2800" b="1" i="1" dirty="0" err="1">
                <a:latin typeface="Cambria" panose="02040503050406030204" pitchFamily="18" charset="0"/>
              </a:rPr>
              <a:t>thành</a:t>
            </a:r>
            <a:r>
              <a:rPr lang="en-US" sz="2800" b="1" i="1" dirty="0">
                <a:latin typeface="Cambria" panose="02040503050406030204" pitchFamily="18" charset="0"/>
              </a:rPr>
              <a:t> </a:t>
            </a:r>
            <a:r>
              <a:rPr lang="en-US" sz="2800" b="1" i="1" dirty="0" err="1">
                <a:latin typeface="Cambria" panose="02040503050406030204" pitchFamily="18" charset="0"/>
              </a:rPr>
              <a:t>bảng</a:t>
            </a:r>
            <a:r>
              <a:rPr lang="en-US" sz="2800" b="1" i="1" dirty="0">
                <a:latin typeface="Cambria" panose="02040503050406030204" pitchFamily="18" charset="0"/>
              </a:rPr>
              <a:t> </a:t>
            </a:r>
            <a:r>
              <a:rPr lang="en-US" sz="2800" b="1" i="1" dirty="0" err="1">
                <a:latin typeface="Cambria" panose="02040503050406030204" pitchFamily="18" charset="0"/>
              </a:rPr>
              <a:t>các</a:t>
            </a:r>
            <a:r>
              <a:rPr lang="en-US" sz="2800" b="1" i="1" dirty="0">
                <a:latin typeface="Cambria" panose="02040503050406030204" pitchFamily="18" charset="0"/>
              </a:rPr>
              <a:t> </a:t>
            </a:r>
            <a:r>
              <a:rPr lang="en-US" sz="2800" b="1" i="1" dirty="0" err="1">
                <a:latin typeface="Cambria" panose="02040503050406030204" pitchFamily="18" charset="0"/>
              </a:rPr>
              <a:t>đại</a:t>
            </a:r>
            <a:r>
              <a:rPr lang="en-US" sz="2800" b="1" i="1" dirty="0">
                <a:latin typeface="Cambria" panose="02040503050406030204" pitchFamily="18" charset="0"/>
              </a:rPr>
              <a:t> l</a:t>
            </a:r>
            <a:r>
              <a:rPr lang="vi-VN" sz="2800" b="1" i="1" dirty="0">
                <a:latin typeface="Cambria" panose="02040503050406030204" pitchFamily="18" charset="0"/>
              </a:rPr>
              <a:t>ư</a:t>
            </a:r>
            <a:r>
              <a:rPr lang="en-US" sz="2800" b="1" i="1" dirty="0" err="1">
                <a:latin typeface="Cambria" panose="02040503050406030204" pitchFamily="18" charset="0"/>
              </a:rPr>
              <a:t>ợng</a:t>
            </a:r>
            <a:r>
              <a:rPr lang="en-US" sz="2800" b="1" i="1" dirty="0">
                <a:latin typeface="Cambria" panose="02040503050406030204" pitchFamily="18" charset="0"/>
              </a:rPr>
              <a:t> </a:t>
            </a:r>
            <a:r>
              <a:rPr lang="en-US" sz="2800" b="1" i="1" dirty="0" err="1">
                <a:latin typeface="Cambria" panose="02040503050406030204" pitchFamily="18" charset="0"/>
              </a:rPr>
              <a:t>đặc</a:t>
            </a:r>
            <a:r>
              <a:rPr lang="en-US" sz="2800" b="1" i="1" dirty="0">
                <a:latin typeface="Cambria" panose="02040503050406030204" pitchFamily="18" charset="0"/>
              </a:rPr>
              <a:t> tr</a:t>
            </a:r>
            <a:r>
              <a:rPr lang="vi-VN" sz="2800" b="1" i="1" dirty="0">
                <a:latin typeface="Cambria" panose="02040503050406030204" pitchFamily="18" charset="0"/>
              </a:rPr>
              <a:t>ư</a:t>
            </a:r>
            <a:r>
              <a:rPr lang="en-US" sz="2800" b="1" i="1" dirty="0">
                <a:latin typeface="Cambria" panose="02040503050406030204" pitchFamily="18" charset="0"/>
              </a:rPr>
              <a:t>ng </a:t>
            </a:r>
            <a:r>
              <a:rPr lang="en-US" sz="2800" b="1" i="1" dirty="0" err="1">
                <a:latin typeface="Cambria" panose="02040503050406030204" pitchFamily="18" charset="0"/>
              </a:rPr>
              <a:t>của</a:t>
            </a:r>
            <a:r>
              <a:rPr lang="en-US" sz="2800" b="1" i="1" dirty="0">
                <a:latin typeface="Cambria" panose="02040503050406030204" pitchFamily="18" charset="0"/>
              </a:rPr>
              <a:t> </a:t>
            </a:r>
            <a:r>
              <a:rPr lang="en-US" sz="2800" b="1" i="1" dirty="0" err="1">
                <a:latin typeface="Cambria" panose="02040503050406030204" pitchFamily="18" charset="0"/>
              </a:rPr>
              <a:t>dao</a:t>
            </a:r>
            <a:r>
              <a:rPr lang="en-US" sz="2800" b="1" i="1" dirty="0">
                <a:latin typeface="Cambria" panose="02040503050406030204" pitchFamily="18" charset="0"/>
              </a:rPr>
              <a:t> </a:t>
            </a:r>
            <a:r>
              <a:rPr lang="en-US" sz="2800" b="1" i="1" dirty="0" err="1">
                <a:latin typeface="Cambria" panose="02040503050406030204" pitchFamily="18" charset="0"/>
              </a:rPr>
              <a:t>động</a:t>
            </a:r>
            <a:r>
              <a:rPr lang="en-US" sz="2800" b="1" i="1" dirty="0">
                <a:latin typeface="Cambria" panose="02040503050406030204" pitchFamily="18" charset="0"/>
              </a:rPr>
              <a:t> </a:t>
            </a:r>
            <a:r>
              <a:rPr lang="en-US" sz="2800" b="1" i="1" dirty="0" err="1">
                <a:latin typeface="Cambria" panose="02040503050406030204" pitchFamily="18" charset="0"/>
              </a:rPr>
              <a:t>điều</a:t>
            </a:r>
            <a:r>
              <a:rPr lang="en-US" sz="2800" b="1" i="1" dirty="0">
                <a:latin typeface="Cambria" panose="02040503050406030204" pitchFamily="18" charset="0"/>
              </a:rPr>
              <a:t> </a:t>
            </a:r>
            <a:r>
              <a:rPr lang="en-US" sz="2800" b="1" i="1" dirty="0" err="1">
                <a:latin typeface="Cambria" panose="02040503050406030204" pitchFamily="18" charset="0"/>
              </a:rPr>
              <a:t>hòa</a:t>
            </a:r>
            <a:r>
              <a:rPr lang="en-US" sz="2800" b="1" i="1" dirty="0">
                <a:latin typeface="Cambria" panose="02040503050406030204" pitchFamily="18" charset="0"/>
              </a:rPr>
              <a:t> ( </a:t>
            </a:r>
            <a:r>
              <a:rPr lang="en-US" sz="2800" b="1" i="1" dirty="0" err="1">
                <a:latin typeface="Cambria" panose="02040503050406030204" pitchFamily="18" charset="0"/>
              </a:rPr>
              <a:t>Ghép</a:t>
            </a:r>
            <a:r>
              <a:rPr lang="en-US" sz="2800" b="1" i="1" dirty="0">
                <a:latin typeface="Cambria" panose="02040503050406030204" pitchFamily="18" charset="0"/>
              </a:rPr>
              <a:t> </a:t>
            </a:r>
            <a:r>
              <a:rPr lang="en-US" sz="2800" b="1" i="1" dirty="0" err="1">
                <a:latin typeface="Cambria" panose="02040503050406030204" pitchFamily="18" charset="0"/>
              </a:rPr>
              <a:t>các</a:t>
            </a:r>
            <a:r>
              <a:rPr lang="en-US" sz="2800" b="1" i="1" dirty="0">
                <a:latin typeface="Cambria" panose="02040503050406030204" pitchFamily="18" charset="0"/>
              </a:rPr>
              <a:t> </a:t>
            </a:r>
            <a:r>
              <a:rPr lang="en-US" sz="2800" b="1" i="1" dirty="0" err="1">
                <a:latin typeface="Cambria" panose="02040503050406030204" pitchFamily="18" charset="0"/>
              </a:rPr>
              <a:t>mảnh</a:t>
            </a:r>
            <a:r>
              <a:rPr lang="en-US" sz="2800" b="1" i="1" dirty="0">
                <a:latin typeface="Cambria" panose="02040503050406030204" pitchFamily="18" charset="0"/>
              </a:rPr>
              <a:t> </a:t>
            </a:r>
            <a:r>
              <a:rPr lang="en-US" sz="2800" b="1" i="1" dirty="0" err="1">
                <a:latin typeface="Cambria" panose="02040503050406030204" pitchFamily="18" charset="0"/>
              </a:rPr>
              <a:t>ghép</a:t>
            </a:r>
            <a:r>
              <a:rPr lang="en-US" sz="2800" b="1" i="1" dirty="0">
                <a:latin typeface="Cambria" panose="02040503050406030204" pitchFamily="18" charset="0"/>
              </a:rPr>
              <a:t> </a:t>
            </a:r>
            <a:r>
              <a:rPr lang="en-US" sz="2800" b="1" i="1" dirty="0" err="1">
                <a:latin typeface="Cambria" panose="02040503050406030204" pitchFamily="18" charset="0"/>
              </a:rPr>
              <a:t>vào</a:t>
            </a:r>
            <a:r>
              <a:rPr lang="en-US" sz="2800" b="1" i="1" dirty="0">
                <a:latin typeface="Cambria" panose="02040503050406030204" pitchFamily="18" charset="0"/>
              </a:rPr>
              <a:t> </a:t>
            </a:r>
            <a:r>
              <a:rPr lang="en-US" sz="2800" b="1" i="1" dirty="0" err="1">
                <a:latin typeface="Cambria" panose="02040503050406030204" pitchFamily="18" charset="0"/>
              </a:rPr>
              <a:t>bảng</a:t>
            </a:r>
            <a:r>
              <a:rPr lang="en-US" sz="2800" b="1" i="1" dirty="0">
                <a:latin typeface="Cambria" panose="02040503050406030204" pitchFamily="18" charset="0"/>
              </a:rPr>
              <a:t> </a:t>
            </a:r>
            <a:r>
              <a:rPr lang="en-US" sz="2800" b="1" i="1" dirty="0" err="1">
                <a:latin typeface="Cambria" panose="02040503050406030204" pitchFamily="18" charset="0"/>
              </a:rPr>
              <a:t>cho</a:t>
            </a:r>
            <a:r>
              <a:rPr lang="en-US" sz="2800" b="1" i="1" dirty="0">
                <a:latin typeface="Cambria" panose="02040503050406030204" pitchFamily="18" charset="0"/>
              </a:rPr>
              <a:t> tr</a:t>
            </a:r>
            <a:r>
              <a:rPr lang="vi-VN" sz="2800" b="1" i="1" dirty="0">
                <a:latin typeface="Cambria" panose="02040503050406030204" pitchFamily="18" charset="0"/>
              </a:rPr>
              <a:t>ư</a:t>
            </a:r>
            <a:r>
              <a:rPr lang="en-US" sz="2800" b="1" i="1" dirty="0" err="1">
                <a:latin typeface="Cambria" panose="02040503050406030204" pitchFamily="18" charset="0"/>
              </a:rPr>
              <a:t>ớc</a:t>
            </a:r>
            <a:r>
              <a:rPr lang="en-US" sz="2800" b="1" i="1" dirty="0">
                <a:latin typeface="Cambria" panose="02040503050406030204" pitchFamily="18" charset="0"/>
              </a:rPr>
              <a:t>)</a:t>
            </a:r>
          </a:p>
          <a:p>
            <a:pPr marL="342900" indent="-342900">
              <a:lnSpc>
                <a:spcPct val="120000"/>
              </a:lnSpc>
              <a:buAutoNum type="arabicPeriod"/>
            </a:pPr>
            <a:r>
              <a:rPr lang="en-US" sz="2800" b="1" i="1" dirty="0" err="1">
                <a:latin typeface="Cambria" panose="02040503050406030204" pitchFamily="18" charset="0"/>
              </a:rPr>
              <a:t>Thời</a:t>
            </a:r>
            <a:r>
              <a:rPr lang="en-US" sz="2800" b="1" i="1" dirty="0">
                <a:latin typeface="Cambria" panose="02040503050406030204" pitchFamily="18" charset="0"/>
              </a:rPr>
              <a:t> </a:t>
            </a:r>
            <a:r>
              <a:rPr lang="en-US" sz="2800" b="1" i="1" dirty="0" err="1">
                <a:latin typeface="Cambria" panose="02040503050406030204" pitchFamily="18" charset="0"/>
              </a:rPr>
              <a:t>gian</a:t>
            </a:r>
            <a:r>
              <a:rPr lang="en-US" sz="2800" b="1" i="1" dirty="0">
                <a:latin typeface="Cambria" panose="02040503050406030204" pitchFamily="18" charset="0"/>
              </a:rPr>
              <a:t>: 5 </a:t>
            </a:r>
            <a:r>
              <a:rPr lang="en-US" sz="2800" b="1" i="1" err="1">
                <a:latin typeface="Cambria" panose="02040503050406030204" pitchFamily="18" charset="0"/>
              </a:rPr>
              <a:t>phút</a:t>
            </a:r>
            <a:r>
              <a:rPr lang="en-US" sz="2800" b="1" i="1">
                <a:latin typeface="Cambria" panose="02040503050406030204" pitchFamily="18" charset="0"/>
              </a:rPr>
              <a:t>.</a:t>
            </a:r>
            <a:endParaRPr lang="en-US" sz="2800" b="1" i="1" dirty="0">
              <a:latin typeface="Cambria" panose="02040503050406030204" pitchFamily="18" charset="0"/>
            </a:endParaRPr>
          </a:p>
        </p:txBody>
      </p:sp>
      <p:sp>
        <p:nvSpPr>
          <p:cNvPr id="39" name="TextBox 38" descr="n185 Fb Thu Huong Pham">
            <a:extLst>
              <a:ext uri="{FF2B5EF4-FFF2-40B4-BE49-F238E27FC236}">
                <a16:creationId xmlns:a16="http://schemas.microsoft.com/office/drawing/2014/main" id="{601AEF62-C0DA-473F-BB75-FFE61192ECC5}"/>
              </a:ext>
            </a:extLst>
          </p:cNvPr>
          <p:cNvSpPr txBox="1"/>
          <p:nvPr/>
        </p:nvSpPr>
        <p:spPr>
          <a:xfrm>
            <a:off x="338599" y="483177"/>
            <a:ext cx="5898431" cy="954107"/>
          </a:xfrm>
          <a:prstGeom prst="rect">
            <a:avLst/>
          </a:prstGeom>
          <a:solidFill>
            <a:schemeClr val="accent2">
              <a:lumMod val="60000"/>
              <a:lumOff val="40000"/>
              <a:alpha val="57000"/>
            </a:schemeClr>
          </a:solidFill>
        </p:spPr>
        <p:txBody>
          <a:bodyPr wrap="square" rtlCol="0">
            <a:spAutoFit/>
          </a:bodyPr>
          <a:lstStyle/>
          <a:p>
            <a:pPr marL="290513" indent="-290513"/>
            <a:r>
              <a:rPr lang="en-US" sz="2800" b="1" dirty="0">
                <a:latin typeface="Cambria" panose="02040503050406030204" pitchFamily="18" charset="0"/>
              </a:rPr>
              <a:t>I. CÁC ĐẠI L</a:t>
            </a:r>
            <a:r>
              <a:rPr lang="vi-VN" sz="2800" b="1" dirty="0">
                <a:latin typeface="Cambria" panose="02040503050406030204" pitchFamily="18" charset="0"/>
              </a:rPr>
              <a:t>Ư</a:t>
            </a:r>
            <a:r>
              <a:rPr lang="en-US" sz="2800" b="1" dirty="0">
                <a:latin typeface="Cambria" panose="02040503050406030204" pitchFamily="18" charset="0"/>
              </a:rPr>
              <a:t>ỢNG ĐẶC TR</a:t>
            </a:r>
            <a:r>
              <a:rPr lang="vi-VN" sz="2800" b="1" dirty="0">
                <a:latin typeface="Cambria" panose="02040503050406030204" pitchFamily="18" charset="0"/>
              </a:rPr>
              <a:t>Ư</a:t>
            </a:r>
            <a:r>
              <a:rPr lang="en-US" sz="2800" b="1" dirty="0">
                <a:latin typeface="Cambria" panose="02040503050406030204" pitchFamily="18" charset="0"/>
              </a:rPr>
              <a:t>NG CỦA DAO ĐỘNG ĐIỀU HÒA</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n185 Fb Thu Huong Pham">
                <a:extLst>
                  <a:ext uri="{FF2B5EF4-FFF2-40B4-BE49-F238E27FC236}">
                    <a16:creationId xmlns:a16="http://schemas.microsoft.com/office/drawing/2014/main" id="{AD2A739C-9365-4237-8028-FE29DE04883D}"/>
                  </a:ext>
                </a:extLst>
              </p:cNvPr>
              <p:cNvSpPr/>
              <p:nvPr/>
            </p:nvSpPr>
            <p:spPr>
              <a:xfrm>
                <a:off x="1011864" y="164907"/>
                <a:ext cx="10322380" cy="830997"/>
              </a:xfrm>
              <a:prstGeom prst="rect">
                <a:avLst/>
              </a:prstGeom>
              <a:solidFill>
                <a:srgbClr val="FEE8C5"/>
              </a:solidFill>
            </p:spPr>
            <p:txBody>
              <a:bodyPr wrap="square">
                <a:spAutoFit/>
              </a:bodyPr>
              <a:lstStyle/>
              <a:p>
                <a:pPr algn="ctr"/>
                <a:r>
                  <a:rPr lang="en-US" sz="24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CÁC ĐẠI LƯỢNG ĐẶC TRƯNG CỦA DAO ĐỘNG ĐIỀU HÒA</a:t>
                </a:r>
                <a:endParaRPr lang="en-US" sz="2400" dirty="0">
                  <a:solidFill>
                    <a:schemeClr val="tx1"/>
                  </a:solidFill>
                  <a:latin typeface="Cambria" panose="02040503050406030204" pitchFamily="18" charset="0"/>
                  <a:ea typeface="Cambria" panose="02040503050406030204" pitchFamily="18" charset="0"/>
                </a:endParaRPr>
              </a:p>
              <a:p>
                <a:pPr algn="ctr"/>
                <a:r>
                  <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PTDĐ: </a:t>
                </a:r>
                <a14:m>
                  <m:oMath xmlns:m="http://schemas.openxmlformats.org/officeDocument/2006/math">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𝑨</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𝑪𝒐𝒔</m:t>
                    </m:r>
                    <m:d>
                      <m:d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𝝎</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𝒕</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𝝋</m:t>
                        </m:r>
                      </m:e>
                    </m:d>
                  </m:oMath>
                </a14:m>
                <a:endParaRPr lang="en-US" sz="2400" dirty="0">
                  <a:solidFill>
                    <a:schemeClr val="tx1"/>
                  </a:solidFill>
                  <a:latin typeface="Cambria" panose="02040503050406030204" pitchFamily="18" charset="0"/>
                  <a:ea typeface="Cambria" panose="02040503050406030204" pitchFamily="18" charset="0"/>
                </a:endParaRPr>
              </a:p>
            </p:txBody>
          </p:sp>
        </mc:Choice>
        <mc:Fallback xmlns="">
          <p:sp>
            <p:nvSpPr>
              <p:cNvPr id="2" name="Rectangle 1" descr="n185 Fb Thu Huong Pham">
                <a:extLst>
                  <a:ext uri="{FF2B5EF4-FFF2-40B4-BE49-F238E27FC236}">
                    <a16:creationId xmlns:a16="http://schemas.microsoft.com/office/drawing/2014/main" id="{AD2A739C-9365-4237-8028-FE29DE04883D}"/>
                  </a:ext>
                </a:extLst>
              </p:cNvPr>
              <p:cNvSpPr>
                <a:spLocks noRot="1" noChangeAspect="1" noMove="1" noResize="1" noEditPoints="1" noAdjustHandles="1" noChangeArrowheads="1" noChangeShapeType="1" noTextEdit="1"/>
              </p:cNvSpPr>
              <p:nvPr/>
            </p:nvSpPr>
            <p:spPr>
              <a:xfrm>
                <a:off x="1011864" y="164907"/>
                <a:ext cx="10322380" cy="830997"/>
              </a:xfrm>
              <a:prstGeom prst="rect">
                <a:avLst/>
              </a:prstGeom>
              <a:blipFill>
                <a:blip r:embed="rId2"/>
                <a:stretch>
                  <a:fillRect t="-5882" b="-16176"/>
                </a:stretch>
              </a:blipFill>
            </p:spPr>
            <p:txBody>
              <a:bodyPr/>
              <a:lstStyle/>
              <a:p>
                <a:r>
                  <a:rPr lang="en-US">
                    <a:noFill/>
                  </a:rPr>
                  <a:t> </a:t>
                </a:r>
              </a:p>
            </p:txBody>
          </p:sp>
        </mc:Fallback>
      </mc:AlternateContent>
      <p:graphicFrame>
        <p:nvGraphicFramePr>
          <p:cNvPr id="3" name="Table 2" descr="n185 Fb Thu Huong Pham">
            <a:extLst>
              <a:ext uri="{FF2B5EF4-FFF2-40B4-BE49-F238E27FC236}">
                <a16:creationId xmlns:a16="http://schemas.microsoft.com/office/drawing/2014/main" id="{EA334323-BBDF-45AA-A1DF-1CD0B7508636}"/>
              </a:ext>
            </a:extLst>
          </p:cNvPr>
          <p:cNvGraphicFramePr>
            <a:graphicFrameLocks noGrp="1"/>
          </p:cNvGraphicFramePr>
          <p:nvPr>
            <p:extLst>
              <p:ext uri="{D42A27DB-BD31-4B8C-83A1-F6EECF244321}">
                <p14:modId xmlns:p14="http://schemas.microsoft.com/office/powerpoint/2010/main" val="1839328800"/>
              </p:ext>
            </p:extLst>
          </p:nvPr>
        </p:nvGraphicFramePr>
        <p:xfrm>
          <a:off x="604099" y="1277036"/>
          <a:ext cx="10983802" cy="5193650"/>
        </p:xfrm>
        <a:graphic>
          <a:graphicData uri="http://schemas.openxmlformats.org/drawingml/2006/table">
            <a:tbl>
              <a:tblPr firstRow="1" firstCol="1" bandRow="1">
                <a:tableStyleId>{21E4AEA4-8DFA-4A89-87EB-49C32662AFE0}</a:tableStyleId>
              </a:tblPr>
              <a:tblGrid>
                <a:gridCol w="1430028">
                  <a:extLst>
                    <a:ext uri="{9D8B030D-6E8A-4147-A177-3AD203B41FA5}">
                      <a16:colId xmlns:a16="http://schemas.microsoft.com/office/drawing/2014/main" val="2165082150"/>
                    </a:ext>
                  </a:extLst>
                </a:gridCol>
                <a:gridCol w="1928908">
                  <a:extLst>
                    <a:ext uri="{9D8B030D-6E8A-4147-A177-3AD203B41FA5}">
                      <a16:colId xmlns:a16="http://schemas.microsoft.com/office/drawing/2014/main" val="4284840083"/>
                    </a:ext>
                  </a:extLst>
                </a:gridCol>
                <a:gridCol w="1354417">
                  <a:extLst>
                    <a:ext uri="{9D8B030D-6E8A-4147-A177-3AD203B41FA5}">
                      <a16:colId xmlns:a16="http://schemas.microsoft.com/office/drawing/2014/main" val="807231951"/>
                    </a:ext>
                  </a:extLst>
                </a:gridCol>
                <a:gridCol w="1354417">
                  <a:extLst>
                    <a:ext uri="{9D8B030D-6E8A-4147-A177-3AD203B41FA5}">
                      <a16:colId xmlns:a16="http://schemas.microsoft.com/office/drawing/2014/main" val="2187257959"/>
                    </a:ext>
                  </a:extLst>
                </a:gridCol>
                <a:gridCol w="1186010">
                  <a:extLst>
                    <a:ext uri="{9D8B030D-6E8A-4147-A177-3AD203B41FA5}">
                      <a16:colId xmlns:a16="http://schemas.microsoft.com/office/drawing/2014/main" val="2918157303"/>
                    </a:ext>
                  </a:extLst>
                </a:gridCol>
                <a:gridCol w="1184817">
                  <a:extLst>
                    <a:ext uri="{9D8B030D-6E8A-4147-A177-3AD203B41FA5}">
                      <a16:colId xmlns:a16="http://schemas.microsoft.com/office/drawing/2014/main" val="2527791326"/>
                    </a:ext>
                  </a:extLst>
                </a:gridCol>
                <a:gridCol w="1184817">
                  <a:extLst>
                    <a:ext uri="{9D8B030D-6E8A-4147-A177-3AD203B41FA5}">
                      <a16:colId xmlns:a16="http://schemas.microsoft.com/office/drawing/2014/main" val="3612559444"/>
                    </a:ext>
                  </a:extLst>
                </a:gridCol>
                <a:gridCol w="1360388">
                  <a:extLst>
                    <a:ext uri="{9D8B030D-6E8A-4147-A177-3AD203B41FA5}">
                      <a16:colId xmlns:a16="http://schemas.microsoft.com/office/drawing/2014/main" val="1629674913"/>
                    </a:ext>
                  </a:extLst>
                </a:gridCol>
              </a:tblGrid>
              <a:tr h="804530">
                <a:tc>
                  <a:txBody>
                    <a:bodyPr/>
                    <a:lstStyle/>
                    <a:p>
                      <a:pPr marL="0" marR="0" algn="ctr">
                        <a:spcBef>
                          <a:spcPts val="0"/>
                        </a:spcBef>
                        <a:spcAft>
                          <a:spcPts val="0"/>
                        </a:spcAft>
                      </a:pPr>
                      <a:r>
                        <a:rPr lang="en-US" sz="2400" b="1" dirty="0" err="1">
                          <a:solidFill>
                            <a:schemeClr val="tx1"/>
                          </a:solidFill>
                          <a:effectLst/>
                        </a:rPr>
                        <a:t>Tên</a:t>
                      </a:r>
                      <a:r>
                        <a:rPr lang="en-US" sz="2400" b="1" dirty="0">
                          <a:solidFill>
                            <a:schemeClr val="tx1"/>
                          </a:solidFill>
                          <a:effectLst/>
                        </a:rPr>
                        <a:t> </a:t>
                      </a:r>
                      <a:r>
                        <a:rPr lang="en-US" sz="2400" b="1" dirty="0" err="1">
                          <a:solidFill>
                            <a:schemeClr val="tx1"/>
                          </a:solidFill>
                          <a:effectLst/>
                        </a:rPr>
                        <a:t>đại</a:t>
                      </a:r>
                      <a:r>
                        <a:rPr lang="en-US" sz="2400" b="1" dirty="0">
                          <a:solidFill>
                            <a:schemeClr val="tx1"/>
                          </a:solidFill>
                          <a:effectLst/>
                        </a:rPr>
                        <a:t> </a:t>
                      </a:r>
                      <a:r>
                        <a:rPr lang="en-US" sz="2400" b="1" dirty="0" err="1">
                          <a:solidFill>
                            <a:schemeClr val="tx1"/>
                          </a:solidFill>
                          <a:effectLst/>
                        </a:rPr>
                        <a:t>lượng</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a:solidFill>
                            <a:schemeClr val="tx1"/>
                          </a:solidFill>
                          <a:effectLst/>
                        </a:rPr>
                        <a:t>Li </a:t>
                      </a:r>
                      <a:r>
                        <a:rPr lang="en-US" sz="2400" b="1" dirty="0" err="1">
                          <a:solidFill>
                            <a:schemeClr val="tx1"/>
                          </a:solidFill>
                          <a:effectLst/>
                        </a:rPr>
                        <a:t>độ</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Biên</a:t>
                      </a:r>
                      <a:r>
                        <a:rPr lang="en-US" sz="2400" b="1" dirty="0">
                          <a:solidFill>
                            <a:schemeClr val="tx1"/>
                          </a:solidFill>
                          <a:effectLst/>
                        </a:rPr>
                        <a:t> </a:t>
                      </a:r>
                      <a:r>
                        <a:rPr lang="en-US" sz="2400" b="1" dirty="0" err="1">
                          <a:solidFill>
                            <a:schemeClr val="tx1"/>
                          </a:solidFill>
                          <a:effectLst/>
                        </a:rPr>
                        <a:t>độ</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Tần</a:t>
                      </a:r>
                      <a:r>
                        <a:rPr lang="en-US" sz="2400" b="1" dirty="0">
                          <a:solidFill>
                            <a:schemeClr val="tx1"/>
                          </a:solidFill>
                          <a:effectLst/>
                        </a:rPr>
                        <a:t> </a:t>
                      </a:r>
                      <a:r>
                        <a:rPr lang="en-US" sz="2400" b="1" dirty="0" err="1">
                          <a:solidFill>
                            <a:schemeClr val="tx1"/>
                          </a:solidFill>
                          <a:effectLst/>
                        </a:rPr>
                        <a:t>số</a:t>
                      </a:r>
                      <a:r>
                        <a:rPr lang="en-US" sz="2400" b="1" dirty="0">
                          <a:solidFill>
                            <a:schemeClr val="tx1"/>
                          </a:solidFill>
                          <a:effectLst/>
                        </a:rPr>
                        <a:t> </a:t>
                      </a:r>
                      <a:r>
                        <a:rPr lang="en-US" sz="2400" b="1" dirty="0" err="1">
                          <a:solidFill>
                            <a:schemeClr val="tx1"/>
                          </a:solidFill>
                          <a:effectLst/>
                        </a:rPr>
                        <a:t>góc</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a:solidFill>
                            <a:schemeClr val="tx1"/>
                          </a:solidFill>
                          <a:effectLst/>
                        </a:rPr>
                        <a:t>Chu </a:t>
                      </a:r>
                      <a:r>
                        <a:rPr lang="en-US" sz="2400" b="1" dirty="0" err="1">
                          <a:solidFill>
                            <a:schemeClr val="tx1"/>
                          </a:solidFill>
                          <a:effectLst/>
                        </a:rPr>
                        <a:t>kì</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Tần</a:t>
                      </a:r>
                      <a:r>
                        <a:rPr lang="en-US" sz="2400" b="1" dirty="0">
                          <a:solidFill>
                            <a:schemeClr val="tx1"/>
                          </a:solidFill>
                          <a:effectLst/>
                        </a:rPr>
                        <a:t> </a:t>
                      </a:r>
                      <a:r>
                        <a:rPr lang="en-US" sz="2400" b="1" dirty="0" err="1">
                          <a:solidFill>
                            <a:schemeClr val="tx1"/>
                          </a:solidFill>
                          <a:effectLst/>
                        </a:rPr>
                        <a:t>số</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Pha</a:t>
                      </a:r>
                      <a:r>
                        <a:rPr lang="en-US" sz="2400" b="1" dirty="0">
                          <a:solidFill>
                            <a:schemeClr val="tx1"/>
                          </a:solidFill>
                          <a:effectLst/>
                        </a:rPr>
                        <a:t> ban </a:t>
                      </a:r>
                      <a:r>
                        <a:rPr lang="en-US" sz="2400" b="1" dirty="0" err="1">
                          <a:solidFill>
                            <a:schemeClr val="tx1"/>
                          </a:solidFill>
                          <a:effectLst/>
                        </a:rPr>
                        <a:t>đầu</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r>
                        <a:rPr lang="en-US" sz="2400" b="1" dirty="0" err="1">
                          <a:solidFill>
                            <a:schemeClr val="tx1"/>
                          </a:solidFill>
                          <a:effectLst/>
                        </a:rPr>
                        <a:t>Pha</a:t>
                      </a:r>
                      <a:r>
                        <a:rPr lang="en-US" sz="2400" b="1" dirty="0">
                          <a:solidFill>
                            <a:schemeClr val="tx1"/>
                          </a:solidFill>
                          <a:effectLst/>
                        </a:rPr>
                        <a:t> </a:t>
                      </a:r>
                      <a:r>
                        <a:rPr lang="en-US" sz="2400" b="1" dirty="0" err="1">
                          <a:solidFill>
                            <a:schemeClr val="tx1"/>
                          </a:solidFill>
                          <a:effectLst/>
                        </a:rPr>
                        <a:t>tại</a:t>
                      </a:r>
                      <a:r>
                        <a:rPr lang="en-US" sz="2400" b="1" dirty="0">
                          <a:solidFill>
                            <a:schemeClr val="tx1"/>
                          </a:solidFill>
                          <a:effectLst/>
                        </a:rPr>
                        <a:t> t</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extLst>
                  <a:ext uri="{0D108BD9-81ED-4DB2-BD59-A6C34878D82A}">
                    <a16:rowId xmlns:a16="http://schemas.microsoft.com/office/drawing/2014/main" val="321252881"/>
                  </a:ext>
                </a:extLst>
              </a:tr>
              <a:tr h="231194">
                <a:tc>
                  <a:txBody>
                    <a:bodyPr/>
                    <a:lstStyle/>
                    <a:p>
                      <a:pPr marL="0" marR="0" algn="ctr">
                        <a:spcBef>
                          <a:spcPts val="0"/>
                        </a:spcBef>
                        <a:spcAft>
                          <a:spcPts val="0"/>
                        </a:spcAft>
                      </a:pPr>
                      <a:r>
                        <a:rPr lang="en-US" sz="2400" b="1" dirty="0" err="1">
                          <a:solidFill>
                            <a:schemeClr val="tx1"/>
                          </a:solidFill>
                          <a:effectLst/>
                        </a:rPr>
                        <a:t>Kí</a:t>
                      </a:r>
                      <a:r>
                        <a:rPr lang="en-US" sz="2400" b="1" dirty="0">
                          <a:solidFill>
                            <a:schemeClr val="tx1"/>
                          </a:solidFill>
                          <a:effectLst/>
                        </a:rPr>
                        <a:t> </a:t>
                      </a:r>
                      <a:r>
                        <a:rPr lang="en-US" sz="2400" b="1" dirty="0" err="1">
                          <a:solidFill>
                            <a:schemeClr val="tx1"/>
                          </a:solidFill>
                          <a:effectLst/>
                        </a:rPr>
                        <a:t>hiệu</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25984155"/>
                  </a:ext>
                </a:extLst>
              </a:tr>
              <a:tr h="2080743">
                <a:tc>
                  <a:txBody>
                    <a:bodyPr/>
                    <a:lstStyle/>
                    <a:p>
                      <a:pPr marL="0" marR="0" algn="ctr">
                        <a:spcBef>
                          <a:spcPts val="0"/>
                        </a:spcBef>
                        <a:spcAft>
                          <a:spcPts val="0"/>
                        </a:spcAft>
                      </a:pPr>
                      <a:r>
                        <a:rPr lang="en-US" sz="2400" b="1" dirty="0" err="1">
                          <a:solidFill>
                            <a:schemeClr val="tx1"/>
                          </a:solidFill>
                          <a:effectLst/>
                        </a:rPr>
                        <a:t>Định</a:t>
                      </a:r>
                      <a:r>
                        <a:rPr lang="en-US" sz="2400" b="1" dirty="0">
                          <a:solidFill>
                            <a:schemeClr val="tx1"/>
                          </a:solidFill>
                          <a:effectLst/>
                        </a:rPr>
                        <a:t> </a:t>
                      </a:r>
                      <a:r>
                        <a:rPr lang="en-US" sz="2400" b="1" dirty="0" err="1">
                          <a:solidFill>
                            <a:schemeClr val="tx1"/>
                          </a:solidFill>
                          <a:effectLst/>
                        </a:rPr>
                        <a:t>nghĩa</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solidFill>
                            <a:schemeClr val="tx1"/>
                          </a:solidFill>
                          <a:effectLst/>
                        </a:rPr>
                        <a:t> </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a:solidFill>
                          <a:schemeClr val="tx1"/>
                        </a:solidFill>
                        <a:effectLst/>
                      </a:endParaRPr>
                    </a:p>
                    <a:p>
                      <a:pPr marL="0" marR="0" algn="ctr">
                        <a:spcBef>
                          <a:spcPts val="0"/>
                        </a:spcBef>
                        <a:spcAft>
                          <a:spcPts val="0"/>
                        </a:spcAft>
                      </a:pPr>
                      <a:endParaRPr lang="en-US" sz="2400" dirty="0">
                        <a:solidFill>
                          <a:schemeClr val="tx1"/>
                        </a:solidFill>
                        <a:effectLst/>
                      </a:endParaRPr>
                    </a:p>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605314"/>
                  </a:ext>
                </a:extLst>
              </a:tr>
              <a:tr h="231194">
                <a:tc>
                  <a:txBody>
                    <a:bodyPr/>
                    <a:lstStyle/>
                    <a:p>
                      <a:pPr marL="0" marR="0" algn="ctr">
                        <a:spcBef>
                          <a:spcPts val="0"/>
                        </a:spcBef>
                        <a:spcAft>
                          <a:spcPts val="0"/>
                        </a:spcAft>
                      </a:pPr>
                      <a:r>
                        <a:rPr lang="en-US" sz="2400" b="1" dirty="0" err="1">
                          <a:solidFill>
                            <a:schemeClr val="tx1"/>
                          </a:solidFill>
                          <a:effectLst/>
                        </a:rPr>
                        <a:t>Đơn</a:t>
                      </a:r>
                      <a:r>
                        <a:rPr lang="en-US" sz="2400" b="1" dirty="0">
                          <a:solidFill>
                            <a:schemeClr val="tx1"/>
                          </a:solidFill>
                          <a:effectLst/>
                        </a:rPr>
                        <a:t> </a:t>
                      </a:r>
                      <a:r>
                        <a:rPr lang="en-US" sz="2400" b="1" dirty="0" err="1">
                          <a:solidFill>
                            <a:schemeClr val="tx1"/>
                          </a:solidFill>
                          <a:effectLst/>
                        </a:rPr>
                        <a:t>vị</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4557456"/>
                  </a:ext>
                </a:extLst>
              </a:tr>
              <a:tr h="1021105">
                <a:tc>
                  <a:txBody>
                    <a:bodyPr/>
                    <a:lstStyle/>
                    <a:p>
                      <a:pPr marL="0" marR="0" algn="ctr">
                        <a:spcBef>
                          <a:spcPts val="0"/>
                        </a:spcBef>
                        <a:spcAft>
                          <a:spcPts val="0"/>
                        </a:spcAft>
                      </a:pPr>
                      <a:r>
                        <a:rPr lang="en-US" sz="2400" b="1" dirty="0" err="1">
                          <a:solidFill>
                            <a:schemeClr val="tx1"/>
                          </a:solidFill>
                          <a:effectLst/>
                        </a:rPr>
                        <a:t>Công</a:t>
                      </a:r>
                      <a:r>
                        <a:rPr lang="en-US" sz="2400" b="1" dirty="0">
                          <a:solidFill>
                            <a:schemeClr val="tx1"/>
                          </a:solidFill>
                          <a:effectLst/>
                        </a:rPr>
                        <a:t> </a:t>
                      </a:r>
                      <a:r>
                        <a:rPr lang="en-US" sz="2400" b="1" dirty="0" err="1">
                          <a:solidFill>
                            <a:schemeClr val="tx1"/>
                          </a:solidFill>
                          <a:effectLst/>
                        </a:rPr>
                        <a:t>thức</a:t>
                      </a:r>
                      <a:r>
                        <a:rPr lang="en-US" sz="2400" b="1" dirty="0">
                          <a:solidFill>
                            <a:schemeClr val="tx1"/>
                          </a:solidFill>
                          <a:effectLst/>
                        </a:rPr>
                        <a:t> </a:t>
                      </a:r>
                      <a:r>
                        <a:rPr lang="en-US" sz="2400" b="1" dirty="0" err="1">
                          <a:solidFill>
                            <a:schemeClr val="tx1"/>
                          </a:solidFill>
                          <a:effectLst/>
                        </a:rPr>
                        <a:t>liên</a:t>
                      </a:r>
                      <a:r>
                        <a:rPr lang="en-US" sz="2400" b="1" dirty="0">
                          <a:solidFill>
                            <a:schemeClr val="tx1"/>
                          </a:solidFill>
                          <a:effectLst/>
                        </a:rPr>
                        <a:t> </a:t>
                      </a:r>
                      <a:r>
                        <a:rPr lang="en-US" sz="2400" b="1" dirty="0" err="1">
                          <a:solidFill>
                            <a:schemeClr val="tx1"/>
                          </a:solidFill>
                          <a:effectLst/>
                        </a:rPr>
                        <a:t>hệ</a:t>
                      </a: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rgbClr val="FFC4A9"/>
                    </a:solidFill>
                  </a:tcP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a:solidFill>
                            <a:schemeClr val="tx1"/>
                          </a:solidFill>
                          <a:effectLst/>
                        </a:rPr>
                        <a:t> </a:t>
                      </a:r>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endParaRPr lang="en-US"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endParaRPr lang="en-US" sz="2400" dirty="0">
                        <a:solidFill>
                          <a:schemeClr val="tx1"/>
                        </a:solidFill>
                        <a:latin typeface="Cambria" panose="02040503050406030204" pitchFamily="18" charset="0"/>
                      </a:endParaRPr>
                    </a:p>
                  </a:txBody>
                  <a:tcPr marL="68580" marR="68580" marT="0" marB="0" anchor="ctr"/>
                </a:tc>
                <a:tc>
                  <a:txBody>
                    <a:bodyPr/>
                    <a:lstStyle/>
                    <a:p>
                      <a:endParaRPr lang="en-US" sz="2400" dirty="0">
                        <a:solidFill>
                          <a:schemeClr val="tx1"/>
                        </a:solidFill>
                        <a:latin typeface="Cambria" panose="02040503050406030204" pitchFamily="18" charset="0"/>
                      </a:endParaRPr>
                    </a:p>
                  </a:txBody>
                  <a:tcPr marL="68580" marR="68580" marT="0" marB="0" anchor="ctr"/>
                </a:tc>
                <a:extLst>
                  <a:ext uri="{0D108BD9-81ED-4DB2-BD59-A6C34878D82A}">
                    <a16:rowId xmlns:a16="http://schemas.microsoft.com/office/drawing/2014/main" val="681122835"/>
                  </a:ext>
                </a:extLst>
              </a:tr>
            </a:tbl>
          </a:graphicData>
        </a:graphic>
      </p:graphicFrame>
      <p:sp>
        <p:nvSpPr>
          <p:cNvPr id="6" name="TextBox 5" descr="n185 Fb Thu Huong Pham">
            <a:extLst>
              <a:ext uri="{FF2B5EF4-FFF2-40B4-BE49-F238E27FC236}">
                <a16:creationId xmlns:a16="http://schemas.microsoft.com/office/drawing/2014/main" id="{22C6A42C-5DC7-D057-263C-74FE3C35004B}"/>
              </a:ext>
            </a:extLst>
          </p:cNvPr>
          <p:cNvSpPr txBox="1"/>
          <p:nvPr/>
        </p:nvSpPr>
        <p:spPr>
          <a:xfrm>
            <a:off x="2833914" y="1985221"/>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x</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6" descr="n185 Fb Thu Huong Pham">
            <a:extLst>
              <a:ext uri="{FF2B5EF4-FFF2-40B4-BE49-F238E27FC236}">
                <a16:creationId xmlns:a16="http://schemas.microsoft.com/office/drawing/2014/main" id="{20BE9239-4772-211F-9340-15BA75A7A5DD}"/>
              </a:ext>
            </a:extLst>
          </p:cNvPr>
          <p:cNvSpPr txBox="1"/>
          <p:nvPr/>
        </p:nvSpPr>
        <p:spPr>
          <a:xfrm>
            <a:off x="4546600" y="1985220"/>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A</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descr="n185 Fb Thu Huong Pham">
            <a:extLst>
              <a:ext uri="{FF2B5EF4-FFF2-40B4-BE49-F238E27FC236}">
                <a16:creationId xmlns:a16="http://schemas.microsoft.com/office/drawing/2014/main" id="{CF1D54EF-89A9-EBBB-2EC3-95DECEE1172A}"/>
              </a:ext>
            </a:extLst>
          </p:cNvPr>
          <p:cNvSpPr txBox="1"/>
          <p:nvPr/>
        </p:nvSpPr>
        <p:spPr>
          <a:xfrm>
            <a:off x="5877654"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descr="n185 Fb Thu Huong Pham">
            <a:extLst>
              <a:ext uri="{FF2B5EF4-FFF2-40B4-BE49-F238E27FC236}">
                <a16:creationId xmlns:a16="http://schemas.microsoft.com/office/drawing/2014/main" id="{8D8184BA-6046-746A-75E6-B199DBE83BB8}"/>
              </a:ext>
            </a:extLst>
          </p:cNvPr>
          <p:cNvSpPr txBox="1"/>
          <p:nvPr/>
        </p:nvSpPr>
        <p:spPr>
          <a:xfrm>
            <a:off x="7175419"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descr="n185 Fb Thu Huong Pham">
            <a:extLst>
              <a:ext uri="{FF2B5EF4-FFF2-40B4-BE49-F238E27FC236}">
                <a16:creationId xmlns:a16="http://schemas.microsoft.com/office/drawing/2014/main" id="{2516DCBC-0054-DCC9-024D-46965E74645D}"/>
              </a:ext>
            </a:extLst>
          </p:cNvPr>
          <p:cNvSpPr txBox="1"/>
          <p:nvPr/>
        </p:nvSpPr>
        <p:spPr>
          <a:xfrm>
            <a:off x="8329855"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f</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descr="n185 Fb Thu Huong Pham">
            <a:extLst>
              <a:ext uri="{FF2B5EF4-FFF2-40B4-BE49-F238E27FC236}">
                <a16:creationId xmlns:a16="http://schemas.microsoft.com/office/drawing/2014/main" id="{DC5999D1-CD12-EA89-12FA-2B7F34A171C8}"/>
              </a:ext>
            </a:extLst>
          </p:cNvPr>
          <p:cNvSpPr txBox="1"/>
          <p:nvPr/>
        </p:nvSpPr>
        <p:spPr>
          <a:xfrm>
            <a:off x="9484291" y="1985219"/>
            <a:ext cx="286657"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descr="n185 Fb Thu Huong Pham">
            <a:extLst>
              <a:ext uri="{FF2B5EF4-FFF2-40B4-BE49-F238E27FC236}">
                <a16:creationId xmlns:a16="http://schemas.microsoft.com/office/drawing/2014/main" id="{884911A7-541C-A1FF-6797-B4FFCA755DD5}"/>
              </a:ext>
            </a:extLst>
          </p:cNvPr>
          <p:cNvSpPr txBox="1"/>
          <p:nvPr/>
        </p:nvSpPr>
        <p:spPr>
          <a:xfrm>
            <a:off x="10398312" y="1985218"/>
            <a:ext cx="1043615" cy="461665"/>
          </a:xfrm>
          <a:prstGeom prst="rect">
            <a:avLst/>
          </a:prstGeom>
          <a:noFill/>
        </p:spPr>
        <p:txBody>
          <a:bodyPr wrap="square">
            <a:spAutoFit/>
          </a:bodyPr>
          <a:lstStyle/>
          <a:p>
            <a:pPr marL="0" marR="0" algn="ctr">
              <a:spcBef>
                <a:spcPts val="0"/>
              </a:spcBef>
              <a:spcAft>
                <a:spcPts val="0"/>
              </a:spcAft>
            </a:pP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t + </a:t>
            </a:r>
            <a:r>
              <a:rPr lang="en-US" sz="2400" b="1">
                <a:solidFill>
                  <a:srgbClr val="243763"/>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3" name="TextBox 12" descr="n185 Fb Thu Huong Pham">
            <a:extLst>
              <a:ext uri="{FF2B5EF4-FFF2-40B4-BE49-F238E27FC236}">
                <a16:creationId xmlns:a16="http://schemas.microsoft.com/office/drawing/2014/main" id="{4D7ECD65-75D2-0B8B-BD07-5F8CE699CB06}"/>
              </a:ext>
            </a:extLst>
          </p:cNvPr>
          <p:cNvSpPr txBox="1"/>
          <p:nvPr/>
        </p:nvSpPr>
        <p:spPr>
          <a:xfrm>
            <a:off x="5283201" y="2413265"/>
            <a:ext cx="1407885"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Góc quay mà bán kính quét được trong 1 đơn vị thời gian.</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Box 13" descr="n185 Fb Thu Huong Pham">
            <a:extLst>
              <a:ext uri="{FF2B5EF4-FFF2-40B4-BE49-F238E27FC236}">
                <a16:creationId xmlns:a16="http://schemas.microsoft.com/office/drawing/2014/main" id="{1744C313-B1BD-A30C-1F4E-0998CD8E48C1}"/>
              </a:ext>
            </a:extLst>
          </p:cNvPr>
          <p:cNvSpPr txBox="1"/>
          <p:nvPr/>
        </p:nvSpPr>
        <p:spPr>
          <a:xfrm>
            <a:off x="6581768" y="2413265"/>
            <a:ext cx="1371600" cy="2215991"/>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Thời gian vật thực hiện 1 dao động toàn phần</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descr="n185 Fb Thu Huong Pham">
            <a:extLst>
              <a:ext uri="{FF2B5EF4-FFF2-40B4-BE49-F238E27FC236}">
                <a16:creationId xmlns:a16="http://schemas.microsoft.com/office/drawing/2014/main" id="{99D9AD8F-2EB3-57DE-09AA-13F78E49936F}"/>
              </a:ext>
            </a:extLst>
          </p:cNvPr>
          <p:cNvSpPr txBox="1"/>
          <p:nvPr/>
        </p:nvSpPr>
        <p:spPr>
          <a:xfrm>
            <a:off x="7844513" y="2413265"/>
            <a:ext cx="1212024"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Số dao động vật thực hiện được trong 1 giây</a:t>
            </a:r>
            <a:endParaRPr lang="en-US" sz="23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descr="n185 Fb Thu Huong Pham">
            <a:extLst>
              <a:ext uri="{FF2B5EF4-FFF2-40B4-BE49-F238E27FC236}">
                <a16:creationId xmlns:a16="http://schemas.microsoft.com/office/drawing/2014/main" id="{93E8B7DD-95DF-E536-8B6C-0F80E000BDA7}"/>
              </a:ext>
            </a:extLst>
          </p:cNvPr>
          <p:cNvSpPr txBox="1"/>
          <p:nvPr/>
        </p:nvSpPr>
        <p:spPr>
          <a:xfrm>
            <a:off x="8982258" y="2413265"/>
            <a:ext cx="1280160" cy="2569934"/>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Cho biết trạng thái của vật tại thời điểm</a:t>
            </a:r>
          </a:p>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t = 0</a:t>
            </a:r>
          </a:p>
        </p:txBody>
      </p:sp>
      <p:sp>
        <p:nvSpPr>
          <p:cNvPr id="17" name="TextBox 16" descr="n185 Fb Thu Huong Pham">
            <a:extLst>
              <a:ext uri="{FF2B5EF4-FFF2-40B4-BE49-F238E27FC236}">
                <a16:creationId xmlns:a16="http://schemas.microsoft.com/office/drawing/2014/main" id="{87703C40-A2D8-2F5F-481E-F5D0D041C6CB}"/>
              </a:ext>
            </a:extLst>
          </p:cNvPr>
          <p:cNvSpPr txBox="1"/>
          <p:nvPr/>
        </p:nvSpPr>
        <p:spPr>
          <a:xfrm>
            <a:off x="10258884" y="2413265"/>
            <a:ext cx="1280160" cy="2215991"/>
          </a:xfrm>
          <a:prstGeom prst="rect">
            <a:avLst/>
          </a:prstGeom>
          <a:noFill/>
        </p:spPr>
        <p:txBody>
          <a:bodyPr wrap="square">
            <a:spAutoFit/>
          </a:bodyPr>
          <a:lstStyle/>
          <a:p>
            <a:pPr marL="0" marR="0" algn="ctr">
              <a:spcBef>
                <a:spcPts val="0"/>
              </a:spcBef>
              <a:spcAft>
                <a:spcPts val="0"/>
              </a:spcAft>
            </a:pPr>
            <a:r>
              <a:rPr lang="en-US" sz="2300">
                <a:effectLst/>
                <a:latin typeface="Cambria" panose="02040503050406030204" pitchFamily="18" charset="0"/>
                <a:ea typeface="Cambria" panose="02040503050406030204" pitchFamily="18" charset="0"/>
                <a:cs typeface="Times New Roman" panose="02020603050405020304" pitchFamily="18" charset="0"/>
              </a:rPr>
              <a:t>Cho biết trạng thái của vật tại thời điểm t</a:t>
            </a:r>
          </a:p>
        </p:txBody>
      </p:sp>
      <p:sp>
        <p:nvSpPr>
          <p:cNvPr id="18" name="TextBox 17" descr="n185 Fb Thu Huong Pham">
            <a:extLst>
              <a:ext uri="{FF2B5EF4-FFF2-40B4-BE49-F238E27FC236}">
                <a16:creationId xmlns:a16="http://schemas.microsoft.com/office/drawing/2014/main" id="{10C726EE-8A96-8EBC-BF1E-A5BF0A3D235C}"/>
              </a:ext>
            </a:extLst>
          </p:cNvPr>
          <p:cNvSpPr txBox="1"/>
          <p:nvPr/>
        </p:nvSpPr>
        <p:spPr>
          <a:xfrm>
            <a:off x="2360384"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m, cm...</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descr="n185 Fb Thu Huong Pham">
            <a:extLst>
              <a:ext uri="{FF2B5EF4-FFF2-40B4-BE49-F238E27FC236}">
                <a16:creationId xmlns:a16="http://schemas.microsoft.com/office/drawing/2014/main" id="{1125FB1A-3ACE-C4BC-4BE6-628DF2293E44}"/>
              </a:ext>
            </a:extLst>
          </p:cNvPr>
          <p:cNvSpPr txBox="1"/>
          <p:nvPr/>
        </p:nvSpPr>
        <p:spPr>
          <a:xfrm>
            <a:off x="4073070"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m, cm...</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0" name="TextBox 19" descr="n185 Fb Thu Huong Pham">
            <a:extLst>
              <a:ext uri="{FF2B5EF4-FFF2-40B4-BE49-F238E27FC236}">
                <a16:creationId xmlns:a16="http://schemas.microsoft.com/office/drawing/2014/main" id="{1C2A1960-78D0-0C56-8342-F3A45D15BDC6}"/>
              </a:ext>
            </a:extLst>
          </p:cNvPr>
          <p:cNvSpPr txBox="1"/>
          <p:nvPr/>
        </p:nvSpPr>
        <p:spPr>
          <a:xfrm>
            <a:off x="5404124" y="4924444"/>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rad/s</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descr="n185 Fb Thu Huong Pham">
            <a:extLst>
              <a:ext uri="{FF2B5EF4-FFF2-40B4-BE49-F238E27FC236}">
                <a16:creationId xmlns:a16="http://schemas.microsoft.com/office/drawing/2014/main" id="{4EBDB94D-5929-E319-A5AD-103C9909281A}"/>
              </a:ext>
            </a:extLst>
          </p:cNvPr>
          <p:cNvSpPr txBox="1"/>
          <p:nvPr/>
        </p:nvSpPr>
        <p:spPr>
          <a:xfrm>
            <a:off x="6651564" y="4924444"/>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s</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descr="n185 Fb Thu Huong Pham">
            <a:extLst>
              <a:ext uri="{FF2B5EF4-FFF2-40B4-BE49-F238E27FC236}">
                <a16:creationId xmlns:a16="http://schemas.microsoft.com/office/drawing/2014/main" id="{B660F5B6-03C2-C691-70B1-6F3F42830A36}"/>
              </a:ext>
            </a:extLst>
          </p:cNvPr>
          <p:cNvSpPr txBox="1"/>
          <p:nvPr/>
        </p:nvSpPr>
        <p:spPr>
          <a:xfrm>
            <a:off x="7830485" y="4909749"/>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Hz</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descr="n185 Fb Thu Huong Pham">
            <a:extLst>
              <a:ext uri="{FF2B5EF4-FFF2-40B4-BE49-F238E27FC236}">
                <a16:creationId xmlns:a16="http://schemas.microsoft.com/office/drawing/2014/main" id="{35AC6B26-2804-942D-4AAF-FAF2B1A8E39F}"/>
              </a:ext>
            </a:extLst>
          </p:cNvPr>
          <p:cNvSpPr txBox="1"/>
          <p:nvPr/>
        </p:nvSpPr>
        <p:spPr>
          <a:xfrm>
            <a:off x="9023131" y="4924443"/>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4" name="TextBox 23" descr="n185 Fb Thu Huong Pham">
            <a:extLst>
              <a:ext uri="{FF2B5EF4-FFF2-40B4-BE49-F238E27FC236}">
                <a16:creationId xmlns:a16="http://schemas.microsoft.com/office/drawing/2014/main" id="{85E7983F-E795-6E42-CE24-62E884793AE2}"/>
              </a:ext>
            </a:extLst>
          </p:cNvPr>
          <p:cNvSpPr txBox="1"/>
          <p:nvPr/>
        </p:nvSpPr>
        <p:spPr>
          <a:xfrm>
            <a:off x="10300388" y="4924443"/>
            <a:ext cx="1233715" cy="461665"/>
          </a:xfrm>
          <a:prstGeom prst="rect">
            <a:avLst/>
          </a:prstGeom>
          <a:noFill/>
        </p:spPr>
        <p:txBody>
          <a:bodyPr wrap="square">
            <a:spAutoFit/>
          </a:bodyPr>
          <a:lstStyle/>
          <a:p>
            <a:pPr marL="0" marR="0" algn="ctr">
              <a:spcBef>
                <a:spcPts val="0"/>
              </a:spcBef>
              <a:spcAft>
                <a:spcPts val="0"/>
              </a:spcAft>
            </a:pPr>
            <a:r>
              <a:rPr lang="en-US" sz="2400">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rad</a:t>
            </a:r>
            <a:endParaRPr lang="en-US" sz="2400" dirty="0">
              <a:solidFill>
                <a:srgbClr val="243763"/>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5" name="TextBox 24" descr="n185 Fb Thu Huong Pham">
            <a:extLst>
              <a:ext uri="{FF2B5EF4-FFF2-40B4-BE49-F238E27FC236}">
                <a16:creationId xmlns:a16="http://schemas.microsoft.com/office/drawing/2014/main" id="{5ABE883F-CFF5-7838-D560-68EAF5A6422B}"/>
              </a:ext>
            </a:extLst>
          </p:cNvPr>
          <p:cNvSpPr txBox="1"/>
          <p:nvPr/>
        </p:nvSpPr>
        <p:spPr>
          <a:xfrm>
            <a:off x="2833912" y="5659427"/>
            <a:ext cx="286657" cy="461665"/>
          </a:xfrm>
          <a:prstGeom prst="rect">
            <a:avLst/>
          </a:prstGeom>
          <a:noFill/>
        </p:spPr>
        <p:txBody>
          <a:bodyPr wrap="square">
            <a:spAutoFit/>
          </a:bodyPr>
          <a:lstStyle/>
          <a:p>
            <a:pPr marL="0" marR="0" algn="ctr">
              <a:spcBef>
                <a:spcPts val="0"/>
              </a:spcBef>
              <a:spcAft>
                <a:spcPts val="0"/>
              </a:spcAft>
            </a:pPr>
            <a:r>
              <a:rPr lang="en-US" sz="2400" b="1">
                <a:effectLst/>
                <a:latin typeface="Cambria" panose="02040503050406030204" pitchFamily="18" charset="0"/>
                <a:ea typeface="Cambria" panose="02040503050406030204" pitchFamily="18" charset="0"/>
                <a:cs typeface="Times New Roman" panose="02020603050405020304" pitchFamily="18" charset="0"/>
              </a:rPr>
              <a:t>x</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6" name="TextBox 25" descr="n185 Fb Thu Huong Pham">
            <a:extLst>
              <a:ext uri="{FF2B5EF4-FFF2-40B4-BE49-F238E27FC236}">
                <a16:creationId xmlns:a16="http://schemas.microsoft.com/office/drawing/2014/main" id="{7BD66061-62AE-FBBC-A245-810039306937}"/>
              </a:ext>
            </a:extLst>
          </p:cNvPr>
          <p:cNvSpPr txBox="1"/>
          <p:nvPr/>
        </p:nvSpPr>
        <p:spPr>
          <a:xfrm>
            <a:off x="4049486" y="5659427"/>
            <a:ext cx="1233715" cy="461665"/>
          </a:xfrm>
          <a:prstGeom prst="rect">
            <a:avLst/>
          </a:prstGeom>
          <a:noFill/>
        </p:spPr>
        <p:txBody>
          <a:bodyPr wrap="square">
            <a:spAutoFit/>
          </a:bodyPr>
          <a:lstStyle/>
          <a:p>
            <a:pPr marL="0" marR="0" algn="ctr">
              <a:spcBef>
                <a:spcPts val="0"/>
              </a:spcBef>
              <a:spcAft>
                <a:spcPts val="0"/>
              </a:spcAft>
            </a:pPr>
            <a:r>
              <a:rPr lang="en-US" sz="2400">
                <a:effectLst/>
                <a:latin typeface="Cambria" panose="02040503050406030204" pitchFamily="18" charset="0"/>
                <a:ea typeface="Cambria" panose="02040503050406030204" pitchFamily="18" charset="0"/>
                <a:cs typeface="Times New Roman" panose="02020603050405020304" pitchFamily="18" charset="0"/>
              </a:rPr>
              <a:t>A = x</a:t>
            </a:r>
            <a:r>
              <a:rPr lang="en-US" sz="2400" baseline="-25000">
                <a:effectLst/>
                <a:latin typeface="Cambria" panose="02040503050406030204" pitchFamily="18" charset="0"/>
                <a:ea typeface="Cambria" panose="02040503050406030204" pitchFamily="18" charset="0"/>
                <a:cs typeface="Times New Roman" panose="02020603050405020304" pitchFamily="18" charset="0"/>
              </a:rPr>
              <a:t>max</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descr="n185 Fb Thu Huong Pham">
                <a:extLst>
                  <a:ext uri="{FF2B5EF4-FFF2-40B4-BE49-F238E27FC236}">
                    <a16:creationId xmlns:a16="http://schemas.microsoft.com/office/drawing/2014/main" id="{53A1B3CA-6446-953D-9FA1-EF9287F36FC3}"/>
                  </a:ext>
                </a:extLst>
              </p:cNvPr>
              <p:cNvSpPr txBox="1"/>
              <p:nvPr/>
            </p:nvSpPr>
            <p:spPr>
              <a:xfrm>
                <a:off x="5309780" y="5287341"/>
                <a:ext cx="1384301" cy="1153136"/>
              </a:xfrm>
              <a:prstGeom prst="rect">
                <a:avLst/>
              </a:prstGeom>
              <a:noFill/>
            </p:spPr>
            <p:txBody>
              <a:bodyPr wrap="square">
                <a:sp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4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𝑓</m:t>
                      </m:r>
                    </m:oMath>
                  </m:oMathPara>
                </a14:m>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oMath>
                  </m:oMathPara>
                </a14:m>
                <a:endParaRPr lang="en-US" sz="24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7" name="TextBox 26" descr="n185 Fb Thu Huong Pham">
                <a:extLst>
                  <a:ext uri="{FF2B5EF4-FFF2-40B4-BE49-F238E27FC236}">
                    <a16:creationId xmlns:a16="http://schemas.microsoft.com/office/drawing/2014/main" id="{53A1B3CA-6446-953D-9FA1-EF9287F36FC3}"/>
                  </a:ext>
                </a:extLst>
              </p:cNvPr>
              <p:cNvSpPr txBox="1">
                <a:spLocks noRot="1" noChangeAspect="1" noMove="1" noResize="1" noEditPoints="1" noAdjustHandles="1" noChangeArrowheads="1" noChangeShapeType="1" noTextEdit="1"/>
              </p:cNvSpPr>
              <p:nvPr/>
            </p:nvSpPr>
            <p:spPr>
              <a:xfrm>
                <a:off x="5309780" y="5287341"/>
                <a:ext cx="1384301" cy="11531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descr="n185 Fb Thu Huong Pham">
                <a:extLst>
                  <a:ext uri="{FF2B5EF4-FFF2-40B4-BE49-F238E27FC236}">
                    <a16:creationId xmlns:a16="http://schemas.microsoft.com/office/drawing/2014/main" id="{D6B462AE-71BC-7BA5-F6C1-8FB277F1C4C8}"/>
                  </a:ext>
                </a:extLst>
              </p:cNvPr>
              <p:cNvSpPr txBox="1"/>
              <p:nvPr/>
            </p:nvSpPr>
            <p:spPr>
              <a:xfrm>
                <a:off x="7885279" y="5488464"/>
                <a:ext cx="1115242" cy="78380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𝑓</m:t>
                      </m:r>
                      <m:r>
                        <a:rPr lang="en-US" sz="2400"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𝑇</m:t>
                          </m:r>
                        </m:den>
                      </m:f>
                    </m:oMath>
                  </m:oMathPara>
                </a14:m>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8" name="TextBox 27" descr="n185 Fb Thu Huong Pham">
                <a:extLst>
                  <a:ext uri="{FF2B5EF4-FFF2-40B4-BE49-F238E27FC236}">
                    <a16:creationId xmlns:a16="http://schemas.microsoft.com/office/drawing/2014/main" id="{D6B462AE-71BC-7BA5-F6C1-8FB277F1C4C8}"/>
                  </a:ext>
                </a:extLst>
              </p:cNvPr>
              <p:cNvSpPr txBox="1">
                <a:spLocks noRot="1" noChangeAspect="1" noMove="1" noResize="1" noEditPoints="1" noAdjustHandles="1" noChangeArrowheads="1" noChangeShapeType="1" noTextEdit="1"/>
              </p:cNvSpPr>
              <p:nvPr/>
            </p:nvSpPr>
            <p:spPr>
              <a:xfrm>
                <a:off x="7885279" y="5488464"/>
                <a:ext cx="1115242" cy="783804"/>
              </a:xfrm>
              <a:prstGeom prst="rect">
                <a:avLst/>
              </a:prstGeom>
              <a:blipFill>
                <a:blip r:embed="rId4"/>
                <a:stretch>
                  <a:fillRect/>
                </a:stretch>
              </a:blipFill>
            </p:spPr>
            <p:txBody>
              <a:bodyPr/>
              <a:lstStyle/>
              <a:p>
                <a:r>
                  <a:rPr lang="en-US">
                    <a:noFill/>
                  </a:rPr>
                  <a:t> </a:t>
                </a:r>
              </a:p>
            </p:txBody>
          </p:sp>
        </mc:Fallback>
      </mc:AlternateContent>
      <p:sp>
        <p:nvSpPr>
          <p:cNvPr id="4" name="TextBox 3" descr="n185 Fb Thu Huong Pham">
            <a:extLst>
              <a:ext uri="{FF2B5EF4-FFF2-40B4-BE49-F238E27FC236}">
                <a16:creationId xmlns:a16="http://schemas.microsoft.com/office/drawing/2014/main" id="{F2960BC5-802E-B450-B18F-4D85D2AF5832}"/>
              </a:ext>
            </a:extLst>
          </p:cNvPr>
          <p:cNvSpPr txBox="1"/>
          <p:nvPr/>
        </p:nvSpPr>
        <p:spPr>
          <a:xfrm>
            <a:off x="2076450" y="2448139"/>
            <a:ext cx="1862218" cy="2215991"/>
          </a:xfrm>
          <a:prstGeom prst="rect">
            <a:avLst/>
          </a:prstGeom>
          <a:noFill/>
        </p:spPr>
        <p:txBody>
          <a:bodyPr wrap="square" rtlCol="0">
            <a:spAutoFit/>
          </a:bodyPr>
          <a:lstStyle/>
          <a:p>
            <a:pPr lvl="0" algn="ctr">
              <a:spcBef>
                <a:spcPts val="600"/>
              </a:spcBef>
            </a:pPr>
            <a:r>
              <a:rPr lang="en-US" sz="2300">
                <a:latin typeface="Cambria" panose="02040503050406030204" pitchFamily="18" charset="0"/>
                <a:ea typeface="Cambria" panose="02040503050406030204" pitchFamily="18" charset="0"/>
                <a:cs typeface="Times New Roman" panose="02020603050405020304" pitchFamily="18" charset="0"/>
              </a:rPr>
              <a:t>là </a:t>
            </a:r>
            <a:r>
              <a:rPr lang="en-US" sz="2300" dirty="0" err="1">
                <a:latin typeface="Cambria" panose="02040503050406030204" pitchFamily="18" charset="0"/>
                <a:ea typeface="Cambria" panose="02040503050406030204" pitchFamily="18" charset="0"/>
                <a:cs typeface="Times New Roman" panose="02020603050405020304" pitchFamily="18" charset="0"/>
              </a:rPr>
              <a:t>tọa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độ</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của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vật</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mà</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gốc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tọa</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độ</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được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chọn</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trùng</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với</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vị</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trí</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err="1">
                <a:latin typeface="Cambria" panose="02040503050406030204" pitchFamily="18" charset="0"/>
                <a:ea typeface="Cambria" panose="02040503050406030204" pitchFamily="18" charset="0"/>
                <a:cs typeface="Times New Roman" panose="02020603050405020304" pitchFamily="18" charset="0"/>
              </a:rPr>
              <a:t>cân</a:t>
            </a:r>
            <a:r>
              <a:rPr lang="en-US" sz="2300">
                <a:latin typeface="Cambria" panose="02040503050406030204" pitchFamily="18" charset="0"/>
                <a:ea typeface="Cambria" panose="02040503050406030204" pitchFamily="18" charset="0"/>
                <a:cs typeface="Times New Roman" panose="02020603050405020304" pitchFamily="18" charset="0"/>
              </a:rPr>
              <a:t> bằng</a:t>
            </a:r>
            <a:endParaRPr lang="en-US" sz="23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descr="n185 Fb Thu Huong Pham">
            <a:extLst>
              <a:ext uri="{FF2B5EF4-FFF2-40B4-BE49-F238E27FC236}">
                <a16:creationId xmlns:a16="http://schemas.microsoft.com/office/drawing/2014/main" id="{65159623-CBC5-0918-62BC-B9A86249BF74}"/>
              </a:ext>
            </a:extLst>
          </p:cNvPr>
          <p:cNvSpPr txBox="1"/>
          <p:nvPr/>
        </p:nvSpPr>
        <p:spPr>
          <a:xfrm>
            <a:off x="3952697" y="2448139"/>
            <a:ext cx="1281648" cy="1508105"/>
          </a:xfrm>
          <a:prstGeom prst="rect">
            <a:avLst/>
          </a:prstGeom>
          <a:noFill/>
        </p:spPr>
        <p:txBody>
          <a:bodyPr wrap="square" rtlCol="0">
            <a:spAutoFit/>
          </a:bodyPr>
          <a:lstStyle/>
          <a:p>
            <a:pPr lvl="0" algn="ctr">
              <a:spcBef>
                <a:spcPts val="600"/>
              </a:spcBef>
            </a:pPr>
            <a:r>
              <a:rPr lang="en-US" sz="2300">
                <a:latin typeface="Cambria" panose="02040503050406030204" pitchFamily="18" charset="0"/>
                <a:ea typeface="Cambria" panose="02040503050406030204" pitchFamily="18" charset="0"/>
                <a:cs typeface="Times New Roman" panose="02020603050405020304" pitchFamily="18" charset="0"/>
              </a:rPr>
              <a:t>độ </a:t>
            </a:r>
            <a:r>
              <a:rPr lang="en-US" sz="2300" dirty="0" err="1">
                <a:latin typeface="Cambria" panose="02040503050406030204" pitchFamily="18" charset="0"/>
                <a:ea typeface="Cambria" panose="02040503050406030204" pitchFamily="18" charset="0"/>
                <a:cs typeface="Times New Roman" panose="02020603050405020304" pitchFamily="18" charset="0"/>
              </a:rPr>
              <a:t>lớn</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cực</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đại</a:t>
            </a:r>
            <a:r>
              <a:rPr lang="en-US" sz="2300" dirty="0">
                <a:latin typeface="Cambria" panose="02040503050406030204" pitchFamily="18" charset="0"/>
                <a:ea typeface="Cambria" panose="02040503050406030204" pitchFamily="18" charset="0"/>
                <a:cs typeface="Times New Roman" panose="02020603050405020304" pitchFamily="18" charset="0"/>
              </a:rPr>
              <a:t> </a:t>
            </a:r>
            <a:r>
              <a:rPr lang="en-US" sz="2300" dirty="0" err="1">
                <a:latin typeface="Cambria" panose="02040503050406030204" pitchFamily="18" charset="0"/>
                <a:ea typeface="Cambria" panose="02040503050406030204" pitchFamily="18" charset="0"/>
                <a:cs typeface="Times New Roman" panose="02020603050405020304" pitchFamily="18" charset="0"/>
              </a:rPr>
              <a:t>của</a:t>
            </a:r>
            <a:r>
              <a:rPr lang="en-US" sz="2300" dirty="0">
                <a:latin typeface="Cambria" panose="02040503050406030204" pitchFamily="18" charset="0"/>
                <a:ea typeface="Cambria" panose="02040503050406030204" pitchFamily="18" charset="0"/>
                <a:cs typeface="Times New Roman" panose="02020603050405020304" pitchFamily="18" charset="0"/>
              </a:rPr>
              <a:t> li </a:t>
            </a:r>
            <a:r>
              <a:rPr lang="en-US" sz="2300" err="1">
                <a:latin typeface="Cambria" panose="02040503050406030204" pitchFamily="18" charset="0"/>
                <a:ea typeface="Cambria" panose="02040503050406030204" pitchFamily="18" charset="0"/>
                <a:cs typeface="Times New Roman" panose="02020603050405020304" pitchFamily="18" charset="0"/>
              </a:rPr>
              <a:t>độ</a:t>
            </a:r>
            <a:r>
              <a:rPr lang="en-US" sz="2300">
                <a:latin typeface="Cambria" panose="02040503050406030204" pitchFamily="18" charset="0"/>
                <a:ea typeface="Cambria" panose="02040503050406030204" pitchFamily="18" charset="0"/>
                <a:cs typeface="Times New Roman" panose="02020603050405020304" pitchFamily="18" charset="0"/>
              </a:rPr>
              <a:t>.</a:t>
            </a:r>
            <a:endParaRPr lang="en-US" sz="23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7221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animEffect transition="in" filter="fade">
                                      <p:cBhvr>
                                        <p:cTn id="1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grpSp>
        <p:nvGrpSpPr>
          <p:cNvPr id="878" name="Google Shape;878;p28" descr="n185 Fb Thu Huong Pham"/>
          <p:cNvGrpSpPr/>
          <p:nvPr/>
        </p:nvGrpSpPr>
        <p:grpSpPr>
          <a:xfrm>
            <a:off x="2369136" y="1656237"/>
            <a:ext cx="8844652" cy="2042576"/>
            <a:chOff x="2098909" y="2418117"/>
            <a:chExt cx="6633489" cy="1531931"/>
          </a:xfrm>
        </p:grpSpPr>
        <p:sp>
          <p:nvSpPr>
            <p:cNvPr id="879" name="Google Shape;879;p28"/>
            <p:cNvSpPr txBox="1"/>
            <p:nvPr/>
          </p:nvSpPr>
          <p:spPr>
            <a:xfrm>
              <a:off x="3900450" y="2418117"/>
              <a:ext cx="3309811" cy="644100"/>
            </a:xfrm>
            <a:prstGeom prst="rect">
              <a:avLst/>
            </a:prstGeom>
            <a:noFill/>
            <a:ln w="1905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400" b="1" kern="0" dirty="0">
                  <a:solidFill>
                    <a:srgbClr val="191919"/>
                  </a:solidFill>
                  <a:latin typeface="Cambria" panose="02040503050406030204" pitchFamily="18" charset="0"/>
                  <a:ea typeface="Cambria" panose="02040503050406030204" pitchFamily="18" charset="0"/>
                  <a:cs typeface="Roboto"/>
                  <a:sym typeface="Roboto"/>
                </a:rPr>
                <a:t>Đ</a:t>
              </a:r>
              <a:r>
                <a:rPr lang="en-US" sz="2400" b="1" kern="0" dirty="0">
                  <a:solidFill>
                    <a:srgbClr val="191919"/>
                  </a:solidFill>
                  <a:latin typeface="Cambria" panose="02040503050406030204" pitchFamily="18" charset="0"/>
                  <a:ea typeface="Cambria" panose="02040503050406030204" pitchFamily="18" charset="0"/>
                  <a:cs typeface="Roboto"/>
                  <a:sym typeface="Roboto"/>
                </a:rPr>
                <a:t>ộ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dịch</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chuyển</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cực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đại</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của</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tính</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từ</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vị</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trí</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cân</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bằng</a:t>
              </a:r>
              <a:r>
                <a:rPr lang="en-US" sz="2400" b="1" kern="0" dirty="0">
                  <a:solidFill>
                    <a:srgbClr val="191919"/>
                  </a:solidFill>
                  <a:latin typeface="Cambria" panose="02040503050406030204" pitchFamily="18" charset="0"/>
                  <a:ea typeface="Cambria" panose="02040503050406030204" pitchFamily="18" charset="0"/>
                  <a:cs typeface="Roboto"/>
                  <a:sym typeface="Roboto"/>
                </a:rPr>
                <a:t>.</a:t>
              </a:r>
              <a:endParaRPr sz="24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80" name="Google Shape;880;p28"/>
            <p:cNvSpPr/>
            <p:nvPr/>
          </p:nvSpPr>
          <p:spPr>
            <a:xfrm>
              <a:off x="2746661" y="241815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1</a:t>
              </a:r>
              <a:endParaRPr sz="30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1" name="Google Shape;881;p28"/>
            <p:cNvCxnSpPr>
              <a:cxnSpLocks/>
              <a:stCxn id="916" idx="3"/>
              <a:endCxn id="880" idx="2"/>
            </p:cNvCxnSpPr>
            <p:nvPr/>
          </p:nvCxnSpPr>
          <p:spPr>
            <a:xfrm flipV="1">
              <a:off x="2098909" y="2740207"/>
              <a:ext cx="647752" cy="1209841"/>
            </a:xfrm>
            <a:prstGeom prst="bentConnector3">
              <a:avLst>
                <a:gd name="adj1" fmla="val 50000"/>
              </a:avLst>
            </a:prstGeom>
            <a:noFill/>
            <a:ln w="19050" cap="flat" cmpd="sng">
              <a:solidFill>
                <a:schemeClr val="accent5"/>
              </a:solidFill>
              <a:prstDash val="solid"/>
              <a:round/>
              <a:headEnd type="triangle" w="med" len="med"/>
              <a:tailEnd type="none" w="med" len="med"/>
            </a:ln>
          </p:spPr>
        </p:cxnSp>
        <p:cxnSp>
          <p:nvCxnSpPr>
            <p:cNvPr id="882" name="Google Shape;882;p28"/>
            <p:cNvCxnSpPr>
              <a:cxnSpLocks/>
              <a:stCxn id="880" idx="6"/>
              <a:endCxn id="879" idx="1"/>
            </p:cNvCxnSpPr>
            <p:nvPr/>
          </p:nvCxnSpPr>
          <p:spPr>
            <a:xfrm flipV="1">
              <a:off x="3390761" y="2740167"/>
              <a:ext cx="509689" cy="40"/>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883" name="Google Shape;883;p28"/>
            <p:cNvSpPr txBox="1"/>
            <p:nvPr/>
          </p:nvSpPr>
          <p:spPr>
            <a:xfrm>
              <a:off x="7539603" y="2422212"/>
              <a:ext cx="1192795" cy="640004"/>
            </a:xfrm>
            <a:prstGeom prst="rect">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Bi</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ên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độ</a:t>
              </a: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p>
            <a:p>
              <a:pPr algn="ctr" defTabSz="1219170">
                <a:buClr>
                  <a:srgbClr val="000000"/>
                </a:buClr>
              </a:pP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A</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4" name="Google Shape;884;p28"/>
            <p:cNvCxnSpPr>
              <a:cxnSpLocks/>
              <a:stCxn id="883" idx="1"/>
              <a:endCxn id="879" idx="3"/>
            </p:cNvCxnSpPr>
            <p:nvPr/>
          </p:nvCxnSpPr>
          <p:spPr>
            <a:xfrm rot="10800000">
              <a:off x="7210262" y="2740167"/>
              <a:ext cx="329342" cy="2047"/>
            </a:xfrm>
            <a:prstGeom prst="bentConnector3">
              <a:avLst>
                <a:gd name="adj1" fmla="val 50000"/>
              </a:avLst>
            </a:prstGeom>
            <a:noFill/>
            <a:ln w="19050" cap="flat" cmpd="sng">
              <a:solidFill>
                <a:srgbClr val="FDBD55"/>
              </a:solidFill>
              <a:prstDash val="solid"/>
              <a:round/>
              <a:headEnd type="none" w="med" len="med"/>
              <a:tailEnd type="none" w="med" len="med"/>
            </a:ln>
          </p:spPr>
        </p:cxnSp>
      </p:grpSp>
      <p:grpSp>
        <p:nvGrpSpPr>
          <p:cNvPr id="885" name="Google Shape;885;p28" descr="n185 Fb Thu Huong Pham"/>
          <p:cNvGrpSpPr/>
          <p:nvPr/>
        </p:nvGrpSpPr>
        <p:grpSpPr>
          <a:xfrm>
            <a:off x="2369136" y="2688842"/>
            <a:ext cx="8844651" cy="1009971"/>
            <a:chOff x="2082712" y="3210608"/>
            <a:chExt cx="6633488" cy="757478"/>
          </a:xfrm>
        </p:grpSpPr>
        <p:sp>
          <p:nvSpPr>
            <p:cNvPr id="886" name="Google Shape;886;p28"/>
            <p:cNvSpPr txBox="1"/>
            <p:nvPr/>
          </p:nvSpPr>
          <p:spPr>
            <a:xfrm>
              <a:off x="7523405" y="3210608"/>
              <a:ext cx="1192795" cy="639939"/>
            </a:xfrm>
            <a:prstGeom prst="rect">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Chu </a:t>
              </a:r>
              <a:r>
                <a:rPr lang="en"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k</a:t>
              </a: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ỳ</a:t>
              </a:r>
            </a:p>
            <a:p>
              <a:pPr algn="ctr" defTabSz="1219170">
                <a:buClr>
                  <a:srgbClr val="000000"/>
                </a:buClr>
              </a:pPr>
              <a:r>
                <a:rPr lang="en-US" sz="26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887" name="Google Shape;887;p28"/>
            <p:cNvSpPr txBox="1"/>
            <p:nvPr/>
          </p:nvSpPr>
          <p:spPr>
            <a:xfrm>
              <a:off x="3900449" y="3210608"/>
              <a:ext cx="3293614" cy="644100"/>
            </a:xfrm>
            <a:prstGeom prst="rect">
              <a:avLst/>
            </a:prstGeom>
            <a:noFill/>
            <a:ln w="1905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buSzPts val="1100"/>
              </a:pPr>
              <a:r>
                <a:rPr lang="en" sz="2200" b="1" kern="0" dirty="0">
                  <a:solidFill>
                    <a:srgbClr val="191919"/>
                  </a:solidFill>
                  <a:latin typeface="Cambria" panose="02040503050406030204" pitchFamily="18" charset="0"/>
                  <a:ea typeface="Cambria" panose="02040503050406030204" pitchFamily="18" charset="0"/>
                  <a:cs typeface="Roboto"/>
                  <a:sym typeface="Roboto"/>
                </a:rPr>
                <a:t>Kho</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ảng</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thời</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gian</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để</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thực</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hiện</a:t>
              </a:r>
              <a:r>
                <a:rPr lang="en-US" sz="2200" b="1" kern="0" dirty="0">
                  <a:solidFill>
                    <a:srgbClr val="191919"/>
                  </a:solidFill>
                  <a:latin typeface="Cambria" panose="02040503050406030204" pitchFamily="18" charset="0"/>
                  <a:ea typeface="Cambria" panose="02040503050406030204" pitchFamily="18" charset="0"/>
                  <a:cs typeface="Roboto"/>
                  <a:sym typeface="Roboto"/>
                </a:rPr>
                <a:t> đ</a:t>
              </a:r>
              <a:r>
                <a:rPr lang="vi-VN" sz="2200" b="1" kern="0" dirty="0">
                  <a:solidFill>
                    <a:srgbClr val="191919"/>
                  </a:solidFill>
                  <a:latin typeface="Cambria" panose="02040503050406030204" pitchFamily="18" charset="0"/>
                  <a:ea typeface="Cambria" panose="02040503050406030204" pitchFamily="18" charset="0"/>
                  <a:cs typeface="Roboto"/>
                  <a:sym typeface="Roboto"/>
                </a:rPr>
                <a:t>ư</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ợc</a:t>
              </a:r>
              <a:r>
                <a:rPr lang="en-US" sz="2200" b="1" kern="0" dirty="0">
                  <a:solidFill>
                    <a:srgbClr val="191919"/>
                  </a:solidFill>
                  <a:latin typeface="Cambria" panose="02040503050406030204" pitchFamily="18" charset="0"/>
                  <a:ea typeface="Cambria" panose="02040503050406030204" pitchFamily="18" charset="0"/>
                  <a:cs typeface="Roboto"/>
                  <a:sym typeface="Roboto"/>
                </a:rPr>
                <a:t> 1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dao</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dirty="0" err="1">
                  <a:solidFill>
                    <a:srgbClr val="191919"/>
                  </a:solidFill>
                  <a:latin typeface="Cambria" panose="02040503050406030204" pitchFamily="18" charset="0"/>
                  <a:ea typeface="Cambria" panose="02040503050406030204" pitchFamily="18" charset="0"/>
                  <a:cs typeface="Roboto"/>
                  <a:sym typeface="Roboto"/>
                </a:rPr>
                <a:t>động</a:t>
              </a:r>
              <a:r>
                <a:rPr lang="en-US" sz="2200" b="1" kern="0" dirty="0">
                  <a:solidFill>
                    <a:srgbClr val="191919"/>
                  </a:solidFill>
                  <a:latin typeface="Cambria" panose="02040503050406030204" pitchFamily="18" charset="0"/>
                  <a:ea typeface="Cambria" panose="02040503050406030204" pitchFamily="18" charset="0"/>
                  <a:cs typeface="Roboto"/>
                  <a:sym typeface="Roboto"/>
                </a:rPr>
                <a:t> </a:t>
              </a:r>
              <a:r>
                <a:rPr lang="en-US" sz="2200" b="1" kern="0" err="1">
                  <a:solidFill>
                    <a:srgbClr val="191919"/>
                  </a:solidFill>
                  <a:latin typeface="Cambria" panose="02040503050406030204" pitchFamily="18" charset="0"/>
                  <a:ea typeface="Cambria" panose="02040503050406030204" pitchFamily="18" charset="0"/>
                  <a:cs typeface="Roboto"/>
                  <a:sym typeface="Roboto"/>
                </a:rPr>
                <a:t>toàn</a:t>
              </a:r>
              <a:r>
                <a:rPr lang="en-US" sz="2200" b="1" kern="0">
                  <a:solidFill>
                    <a:srgbClr val="191919"/>
                  </a:solidFill>
                  <a:latin typeface="Cambria" panose="02040503050406030204" pitchFamily="18" charset="0"/>
                  <a:ea typeface="Cambria" panose="02040503050406030204" pitchFamily="18" charset="0"/>
                  <a:cs typeface="Roboto"/>
                  <a:sym typeface="Roboto"/>
                </a:rPr>
                <a:t> phần</a:t>
              </a:r>
              <a:endParaRPr sz="22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88" name="Google Shape;888;p28"/>
            <p:cNvSpPr/>
            <p:nvPr/>
          </p:nvSpPr>
          <p:spPr>
            <a:xfrm>
              <a:off x="2746661" y="32107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2</a:t>
              </a:r>
              <a:endParaRPr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89" name="Google Shape;889;p28"/>
            <p:cNvCxnSpPr>
              <a:cxnSpLocks/>
              <a:stCxn id="916" idx="3"/>
              <a:endCxn id="888" idx="2"/>
            </p:cNvCxnSpPr>
            <p:nvPr/>
          </p:nvCxnSpPr>
          <p:spPr>
            <a:xfrm flipV="1">
              <a:off x="2082712" y="3532757"/>
              <a:ext cx="663949" cy="43532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0" name="Google Shape;890;p28"/>
            <p:cNvCxnSpPr>
              <a:cxnSpLocks/>
              <a:stCxn id="888" idx="6"/>
              <a:endCxn id="887" idx="1"/>
            </p:cNvCxnSpPr>
            <p:nvPr/>
          </p:nvCxnSpPr>
          <p:spPr>
            <a:xfrm flipV="1">
              <a:off x="3390761" y="3532658"/>
              <a:ext cx="509688" cy="9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1" name="Google Shape;891;p28"/>
            <p:cNvCxnSpPr>
              <a:cxnSpLocks/>
              <a:stCxn id="886" idx="1"/>
              <a:endCxn id="887" idx="3"/>
            </p:cNvCxnSpPr>
            <p:nvPr/>
          </p:nvCxnSpPr>
          <p:spPr>
            <a:xfrm rot="10800000" flipV="1">
              <a:off x="7194062" y="3530577"/>
              <a:ext cx="329343" cy="2081"/>
            </a:xfrm>
            <a:prstGeom prst="bentConnector3">
              <a:avLst>
                <a:gd name="adj1" fmla="val 50000"/>
              </a:avLst>
            </a:prstGeom>
            <a:noFill/>
            <a:ln w="19050" cap="flat" cmpd="sng">
              <a:solidFill>
                <a:srgbClr val="FF675A"/>
              </a:solidFill>
              <a:prstDash val="solid"/>
              <a:round/>
              <a:headEnd type="none" w="med" len="med"/>
              <a:tailEnd type="none" w="med" len="med"/>
            </a:ln>
          </p:spPr>
        </p:cxnSp>
      </p:grpSp>
      <p:grpSp>
        <p:nvGrpSpPr>
          <p:cNvPr id="892" name="Google Shape;892;p28" descr="n185 Fb Thu Huong Pham"/>
          <p:cNvGrpSpPr/>
          <p:nvPr/>
        </p:nvGrpSpPr>
        <p:grpSpPr>
          <a:xfrm>
            <a:off x="2369136" y="3698812"/>
            <a:ext cx="8844652" cy="926869"/>
            <a:chOff x="2098910" y="3954694"/>
            <a:chExt cx="6633489" cy="695152"/>
          </a:xfrm>
        </p:grpSpPr>
        <p:sp>
          <p:nvSpPr>
            <p:cNvPr id="893" name="Google Shape;893;p28"/>
            <p:cNvSpPr txBox="1"/>
            <p:nvPr/>
          </p:nvSpPr>
          <p:spPr>
            <a:xfrm>
              <a:off x="7539604" y="4003100"/>
              <a:ext cx="1192795" cy="646746"/>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ần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số</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f</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894" name="Google Shape;894;p28"/>
            <p:cNvSpPr txBox="1"/>
            <p:nvPr/>
          </p:nvSpPr>
          <p:spPr>
            <a:xfrm>
              <a:off x="3900449" y="4003100"/>
              <a:ext cx="3293613" cy="644100"/>
            </a:xfrm>
            <a:prstGeom prst="rect">
              <a:avLst/>
            </a:prstGeom>
            <a:noFill/>
            <a:ln w="1905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sz="2400" b="1" kern="0" dirty="0" err="1">
                  <a:solidFill>
                    <a:srgbClr val="191919"/>
                  </a:solidFill>
                  <a:latin typeface="Cambria" panose="02040503050406030204" pitchFamily="18" charset="0"/>
                  <a:ea typeface="Cambria" panose="02040503050406030204" pitchFamily="18" charset="0"/>
                  <a:cs typeface="Roboto"/>
                  <a:sym typeface="Roboto"/>
                </a:rPr>
                <a:t>Số</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dao</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động</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mà</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vật</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thực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hiện</a:t>
              </a:r>
              <a:r>
                <a:rPr lang="en-US" sz="2400" b="1" kern="0" dirty="0">
                  <a:solidFill>
                    <a:srgbClr val="191919"/>
                  </a:solidFill>
                  <a:latin typeface="Cambria" panose="02040503050406030204" pitchFamily="18" charset="0"/>
                  <a:ea typeface="Cambria" panose="02040503050406030204" pitchFamily="18" charset="0"/>
                  <a:cs typeface="Roboto"/>
                  <a:sym typeface="Roboto"/>
                </a:rPr>
                <a:t> đ</a:t>
              </a:r>
              <a:r>
                <a:rPr lang="vi-VN" sz="2400" b="1" kern="0" dirty="0">
                  <a:solidFill>
                    <a:srgbClr val="191919"/>
                  </a:solidFill>
                  <a:latin typeface="Cambria" panose="02040503050406030204" pitchFamily="18" charset="0"/>
                  <a:ea typeface="Cambria" panose="02040503050406030204" pitchFamily="18" charset="0"/>
                  <a:cs typeface="Roboto"/>
                  <a:sym typeface="Roboto"/>
                </a:rPr>
                <a:t>ư</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ợc</a:t>
              </a:r>
              <a:r>
                <a:rPr lang="en-US" sz="2400" b="1" kern="0" dirty="0">
                  <a:solidFill>
                    <a:srgbClr val="191919"/>
                  </a:solidFill>
                  <a:latin typeface="Cambria" panose="02040503050406030204" pitchFamily="18" charset="0"/>
                  <a:ea typeface="Cambria" panose="02040503050406030204" pitchFamily="18" charset="0"/>
                  <a:cs typeface="Roboto"/>
                  <a:sym typeface="Roboto"/>
                </a:rPr>
                <a:t>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trong</a:t>
              </a:r>
              <a:r>
                <a:rPr lang="en-US" sz="2400" b="1" kern="0" dirty="0">
                  <a:solidFill>
                    <a:srgbClr val="191919"/>
                  </a:solidFill>
                  <a:latin typeface="Cambria" panose="02040503050406030204" pitchFamily="18" charset="0"/>
                  <a:ea typeface="Cambria" panose="02040503050406030204" pitchFamily="18" charset="0"/>
                  <a:cs typeface="Roboto"/>
                  <a:sym typeface="Roboto"/>
                </a:rPr>
                <a:t> 1 </a:t>
              </a:r>
              <a:r>
                <a:rPr lang="en-US" sz="2400" b="1" kern="0" dirty="0" err="1">
                  <a:solidFill>
                    <a:srgbClr val="191919"/>
                  </a:solidFill>
                  <a:latin typeface="Cambria" panose="02040503050406030204" pitchFamily="18" charset="0"/>
                  <a:ea typeface="Cambria" panose="02040503050406030204" pitchFamily="18" charset="0"/>
                  <a:cs typeface="Roboto"/>
                  <a:sym typeface="Roboto"/>
                </a:rPr>
                <a:t>giây</a:t>
              </a:r>
              <a:endParaRPr sz="2400" b="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895" name="Google Shape;895;p28"/>
            <p:cNvSpPr/>
            <p:nvPr/>
          </p:nvSpPr>
          <p:spPr>
            <a:xfrm>
              <a:off x="2746661" y="400325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3</a:t>
              </a:r>
              <a:endParaRPr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896" name="Google Shape;896;p28"/>
            <p:cNvCxnSpPr>
              <a:cxnSpLocks/>
              <a:stCxn id="916" idx="3"/>
              <a:endCxn id="895" idx="2"/>
            </p:cNvCxnSpPr>
            <p:nvPr/>
          </p:nvCxnSpPr>
          <p:spPr>
            <a:xfrm>
              <a:off x="2098910" y="3954694"/>
              <a:ext cx="647751" cy="370613"/>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7" name="Google Shape;897;p28"/>
            <p:cNvCxnSpPr>
              <a:cxnSpLocks/>
              <a:stCxn id="895" idx="6"/>
              <a:endCxn id="894" idx="1"/>
            </p:cNvCxnSpPr>
            <p:nvPr/>
          </p:nvCxnSpPr>
          <p:spPr>
            <a:xfrm flipV="1">
              <a:off x="3390761" y="4325150"/>
              <a:ext cx="509689" cy="157"/>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898" name="Google Shape;898;p28"/>
            <p:cNvCxnSpPr>
              <a:cxnSpLocks/>
              <a:stCxn id="893" idx="1"/>
              <a:endCxn id="894" idx="3"/>
            </p:cNvCxnSpPr>
            <p:nvPr/>
          </p:nvCxnSpPr>
          <p:spPr>
            <a:xfrm rot="10800000">
              <a:off x="7194063" y="4325150"/>
              <a:ext cx="345542" cy="1323"/>
            </a:xfrm>
            <a:prstGeom prst="bentConnector3">
              <a:avLst>
                <a:gd name="adj1" fmla="val 50000"/>
              </a:avLst>
            </a:prstGeom>
            <a:noFill/>
            <a:ln w="19050" cap="flat" cmpd="sng">
              <a:solidFill>
                <a:srgbClr val="5BCC97"/>
              </a:solidFill>
              <a:prstDash val="solid"/>
              <a:round/>
              <a:headEnd type="none" w="med" len="med"/>
              <a:tailEnd type="none" w="med" len="med"/>
            </a:ln>
          </p:spPr>
        </p:cxnSp>
      </p:grpSp>
      <p:sp>
        <p:nvSpPr>
          <p:cNvPr id="916" name="Google Shape;916;p28" descr="n185 Fb Thu Huong Pham"/>
          <p:cNvSpPr txBox="1"/>
          <p:nvPr/>
        </p:nvSpPr>
        <p:spPr>
          <a:xfrm>
            <a:off x="339079" y="2113811"/>
            <a:ext cx="2030057" cy="3169999"/>
          </a:xfrm>
          <a:prstGeom prst="rect">
            <a:avLst/>
          </a:prstGeom>
          <a:solidFill>
            <a:srgbClr val="FFC4A9"/>
          </a:solidFill>
          <a:ln>
            <a:noFill/>
          </a:ln>
        </p:spPr>
        <p:txBody>
          <a:bodyPr spcFirstLastPara="1" wrap="square" lIns="121900" tIns="121900" rIns="121900" bIns="121900" anchor="ctr" anchorCtr="0">
            <a:noAutofit/>
          </a:bodyPr>
          <a:lstStyle/>
          <a:p>
            <a:pPr algn="ctr" defTabSz="1219170">
              <a:lnSpc>
                <a:spcPct val="150000"/>
              </a:lnSpc>
              <a:buClr>
                <a:srgbClr val="000000"/>
              </a:buClr>
            </a:pPr>
            <a:r>
              <a:rPr lang="e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ại</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l</a:t>
            </a:r>
            <a:r>
              <a:rPr lang="vi-V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ư</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ợng</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đặc</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tr</a:t>
            </a:r>
            <a:r>
              <a:rPr lang="vi-VN"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ư</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ng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của</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dao</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động</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điều</a:t>
            </a:r>
            <a:r>
              <a:rPr lang="en-US"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lang="en-US" sz="2800" b="1" i="1" kern="0" dirty="0" err="1">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rPr>
              <a:t>hòa</a:t>
            </a:r>
            <a:endParaRPr sz="2800" b="1" i="1" kern="0" dirty="0">
              <a:solidFill>
                <a:srgbClr val="191919"/>
              </a:solidFill>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sp>
        <p:nvSpPr>
          <p:cNvPr id="50" name="TextBox 49" descr="n185 Fb Thu Huong Pham">
            <a:extLst>
              <a:ext uri="{FF2B5EF4-FFF2-40B4-BE49-F238E27FC236}">
                <a16:creationId xmlns:a16="http://schemas.microsoft.com/office/drawing/2014/main" id="{45F9A970-34CD-404E-AB9C-130FEAA70DC5}"/>
              </a:ext>
            </a:extLst>
          </p:cNvPr>
          <p:cNvSpPr txBox="1"/>
          <p:nvPr/>
        </p:nvSpPr>
        <p:spPr>
          <a:xfrm>
            <a:off x="379165" y="294260"/>
            <a:ext cx="9456219"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 CÁC ĐẠI L</a:t>
            </a:r>
            <a:r>
              <a:rPr lang="vi-VN" sz="2800" b="1" dirty="0">
                <a:latin typeface="Cambria" panose="02040503050406030204" pitchFamily="18" charset="0"/>
              </a:rPr>
              <a:t>Ư</a:t>
            </a:r>
            <a:r>
              <a:rPr lang="en-US" sz="2800" b="1" dirty="0">
                <a:latin typeface="Cambria" panose="02040503050406030204" pitchFamily="18" charset="0"/>
              </a:rPr>
              <a:t>ỢNG ĐẶC TR</a:t>
            </a:r>
            <a:r>
              <a:rPr lang="vi-VN" sz="2800" b="1" dirty="0">
                <a:latin typeface="Cambria" panose="02040503050406030204" pitchFamily="18" charset="0"/>
              </a:rPr>
              <a:t>Ư</a:t>
            </a:r>
            <a:r>
              <a:rPr lang="en-US" sz="2800" b="1" dirty="0">
                <a:latin typeface="Cambria" panose="02040503050406030204" pitchFamily="18" charset="0"/>
              </a:rPr>
              <a:t>NG CỦA DAO ĐỘNG ĐIỀU HÒA</a:t>
            </a:r>
          </a:p>
        </p:txBody>
      </p:sp>
      <p:grpSp>
        <p:nvGrpSpPr>
          <p:cNvPr id="57" name="Google Shape;892;p28" descr="n185 Fb Thu Huong Pham">
            <a:extLst>
              <a:ext uri="{FF2B5EF4-FFF2-40B4-BE49-F238E27FC236}">
                <a16:creationId xmlns:a16="http://schemas.microsoft.com/office/drawing/2014/main" id="{4F9DEB12-7BC3-4D7C-A0E7-A6A42BDC6C47}"/>
              </a:ext>
            </a:extLst>
          </p:cNvPr>
          <p:cNvGrpSpPr/>
          <p:nvPr/>
        </p:nvGrpSpPr>
        <p:grpSpPr>
          <a:xfrm>
            <a:off x="2369136" y="3698811"/>
            <a:ext cx="8844650" cy="2007538"/>
            <a:chOff x="3308231" y="3045062"/>
            <a:chExt cx="6633486" cy="1505651"/>
          </a:xfrm>
        </p:grpSpPr>
        <p:sp>
          <p:nvSpPr>
            <p:cNvPr id="58" name="Google Shape;893;p28">
              <a:extLst>
                <a:ext uri="{FF2B5EF4-FFF2-40B4-BE49-F238E27FC236}">
                  <a16:creationId xmlns:a16="http://schemas.microsoft.com/office/drawing/2014/main" id="{C69DB54E-4056-4AD3-9E45-C7ADA3062C91}"/>
                </a:ext>
              </a:extLst>
            </p:cNvPr>
            <p:cNvSpPr txBox="1"/>
            <p:nvPr/>
          </p:nvSpPr>
          <p:spPr>
            <a:xfrm>
              <a:off x="8748923" y="3904834"/>
              <a:ext cx="1192794" cy="645879"/>
            </a:xfrm>
            <a:prstGeom prst="rect">
              <a:avLst/>
            </a:prstGeom>
            <a:solidFill>
              <a:srgbClr val="0070C0"/>
            </a:solidFill>
            <a:ln>
              <a:noFill/>
            </a:ln>
          </p:spPr>
          <p:txBody>
            <a:bodyPr spcFirstLastPara="1" wrap="square" lIns="121900" tIns="121900" rIns="121900" bIns="121900" anchor="ctr" anchorCtr="0">
              <a:noAutofit/>
            </a:bodyPr>
            <a:lstStyle/>
            <a:p>
              <a:pPr algn="ctr" defTabSz="1219170">
                <a:buClr>
                  <a:srgbClr val="000000"/>
                </a:buClr>
              </a:pPr>
              <a:r>
                <a:rPr lang="en"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T</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ần</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số</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b="1" kern="0" dirty="0" err="1">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góc</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 - </a:t>
              </a:r>
              <a:r>
                <a:rPr lang="en-US" sz="2667" b="1" kern="0" dirty="0">
                  <a:solidFill>
                    <a:srgbClr val="FFFFFF"/>
                  </a:solidFill>
                  <a:latin typeface="Cambria" panose="02040503050406030204" pitchFamily="18" charset="0"/>
                  <a:ea typeface="Cambria" panose="02040503050406030204" pitchFamily="18" charset="0"/>
                  <a:cs typeface="Fira Sans Extra Condensed SemiBold"/>
                  <a:sym typeface="Symbol" panose="05050102010706020507" pitchFamily="18" charset="2"/>
                </a:rPr>
                <a:t></a:t>
              </a:r>
              <a:endParaRPr sz="26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mc:AlternateContent xmlns:mc="http://schemas.openxmlformats.org/markup-compatibility/2006" xmlns:a14="http://schemas.microsoft.com/office/drawing/2010/main">
          <mc:Choice Requires="a14">
            <p:sp>
              <p:nvSpPr>
                <p:cNvPr id="59" name="Google Shape;894;p28">
                  <a:extLst>
                    <a:ext uri="{FF2B5EF4-FFF2-40B4-BE49-F238E27FC236}">
                      <a16:creationId xmlns:a16="http://schemas.microsoft.com/office/drawing/2014/main" id="{D589D64C-EF6A-4FEB-B9BE-5A9EF1815097}"/>
                    </a:ext>
                  </a:extLst>
                </p:cNvPr>
                <p:cNvSpPr txBox="1"/>
                <p:nvPr/>
              </p:nvSpPr>
              <p:spPr>
                <a:xfrm>
                  <a:off x="5116944" y="3898002"/>
                  <a:ext cx="3286437" cy="644100"/>
                </a:xfrm>
                <a:prstGeom prst="rect">
                  <a:avLst/>
                </a:prstGeom>
                <a:noFill/>
                <a:ln w="19050" cap="flat" cmpd="sng">
                  <a:solidFill>
                    <a:schemeClr val="accent5">
                      <a:lumMod val="75000"/>
                    </a:schemeClr>
                  </a:solidFill>
                  <a:prstDash val="solid"/>
                  <a:round/>
                  <a:headEnd type="none" w="sm" len="sm"/>
                  <a:tailEnd type="none" w="sm" len="sm"/>
                </a:ln>
              </p:spPr>
              <p:txBody>
                <a:bodyPr spcFirstLastPara="1" wrap="square" lIns="121900" tIns="121900" rIns="121900" bIns="121900" anchor="ctr" anchorCtr="0">
                  <a:noAutofit/>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𝝎</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𝝅</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𝒇</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𝝅</m:t>
                            </m:r>
                          </m:num>
                          <m:den>
                            <m:r>
                              <a:rPr lang="en-US" sz="2400" b="1"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400" b="1">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9" name="Google Shape;894;p28">
                  <a:extLst>
                    <a:ext uri="{FF2B5EF4-FFF2-40B4-BE49-F238E27FC236}">
                      <a16:creationId xmlns:a16="http://schemas.microsoft.com/office/drawing/2014/main" id="{D589D64C-EF6A-4FEB-B9BE-5A9EF1815097}"/>
                    </a:ext>
                  </a:extLst>
                </p:cNvPr>
                <p:cNvSpPr txBox="1">
                  <a:spLocks noRot="1" noChangeAspect="1" noMove="1" noResize="1" noEditPoints="1" noAdjustHandles="1" noChangeArrowheads="1" noChangeShapeType="1" noTextEdit="1"/>
                </p:cNvSpPr>
                <p:nvPr/>
              </p:nvSpPr>
              <p:spPr>
                <a:xfrm>
                  <a:off x="5116944" y="3898002"/>
                  <a:ext cx="3286437" cy="644100"/>
                </a:xfrm>
                <a:prstGeom prst="rect">
                  <a:avLst/>
                </a:prstGeom>
                <a:blipFill>
                  <a:blip r:embed="rId3"/>
                  <a:stretch>
                    <a:fillRect/>
                  </a:stretch>
                </a:blipFill>
                <a:ln w="19050" cap="flat" cmpd="sng">
                  <a:solidFill>
                    <a:schemeClr val="accent5">
                      <a:lumMod val="75000"/>
                    </a:schemeClr>
                  </a:solidFill>
                  <a:prstDash val="solid"/>
                  <a:round/>
                  <a:headEnd type="none" w="sm" len="sm"/>
                  <a:tailEnd type="none" w="sm" len="sm"/>
                </a:ln>
              </p:spPr>
              <p:txBody>
                <a:bodyPr/>
                <a:lstStyle/>
                <a:p>
                  <a:r>
                    <a:rPr lang="en-US">
                      <a:noFill/>
                    </a:rPr>
                    <a:t> </a:t>
                  </a:r>
                </a:p>
              </p:txBody>
            </p:sp>
          </mc:Fallback>
        </mc:AlternateContent>
        <p:sp>
          <p:nvSpPr>
            <p:cNvPr id="60" name="Google Shape;895;p28">
              <a:extLst>
                <a:ext uri="{FF2B5EF4-FFF2-40B4-BE49-F238E27FC236}">
                  <a16:creationId xmlns:a16="http://schemas.microsoft.com/office/drawing/2014/main" id="{0791BA29-D868-45E4-AD6E-FE43059E29EA}"/>
                </a:ext>
              </a:extLst>
            </p:cNvPr>
            <p:cNvSpPr/>
            <p:nvPr/>
          </p:nvSpPr>
          <p:spPr>
            <a:xfrm>
              <a:off x="3955981" y="3906613"/>
              <a:ext cx="644100" cy="644100"/>
            </a:xfrm>
            <a:prstGeom prst="ellipse">
              <a:avLst/>
            </a:prstGeom>
            <a:solidFill>
              <a:srgbClr val="0070C0"/>
            </a:solidFill>
            <a:ln>
              <a:noFill/>
            </a:ln>
          </p:spPr>
          <p:txBody>
            <a:bodyPr spcFirstLastPara="1" wrap="square" lIns="121900" tIns="121900" rIns="121900" bIns="121900" anchor="ctr" anchorCtr="0">
              <a:noAutofit/>
            </a:bodyPr>
            <a:lstStyle/>
            <a:p>
              <a:pPr algn="ctr" defTabSz="1219170">
                <a:buClr>
                  <a:srgbClr val="000000"/>
                </a:buClr>
              </a:pPr>
              <a:r>
                <a:rPr lang="en" sz="3067" b="1"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4</a:t>
              </a:r>
              <a:endParaRPr sz="3067" b="1" kern="0" dirty="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1" name="Google Shape;896;p28">
              <a:extLst>
                <a:ext uri="{FF2B5EF4-FFF2-40B4-BE49-F238E27FC236}">
                  <a16:creationId xmlns:a16="http://schemas.microsoft.com/office/drawing/2014/main" id="{29EE2554-0458-4C45-BF00-A7D548FE1ECD}"/>
                </a:ext>
              </a:extLst>
            </p:cNvPr>
            <p:cNvCxnSpPr>
              <a:cxnSpLocks/>
              <a:stCxn id="916" idx="3"/>
              <a:endCxn id="60" idx="2"/>
            </p:cNvCxnSpPr>
            <p:nvPr/>
          </p:nvCxnSpPr>
          <p:spPr>
            <a:xfrm>
              <a:off x="3308231" y="3045062"/>
              <a:ext cx="647750" cy="1183602"/>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62" name="Google Shape;897;p28">
              <a:extLst>
                <a:ext uri="{FF2B5EF4-FFF2-40B4-BE49-F238E27FC236}">
                  <a16:creationId xmlns:a16="http://schemas.microsoft.com/office/drawing/2014/main" id="{9E8FB2A3-227A-4C83-AB52-A78777FE77B0}"/>
                </a:ext>
              </a:extLst>
            </p:cNvPr>
            <p:cNvCxnSpPr>
              <a:cxnSpLocks/>
            </p:cNvCxnSpPr>
            <p:nvPr/>
          </p:nvCxnSpPr>
          <p:spPr>
            <a:xfrm flipV="1">
              <a:off x="4595442" y="4188094"/>
              <a:ext cx="519484" cy="23319"/>
            </a:xfrm>
            <a:prstGeom prst="bentConnector3">
              <a:avLst>
                <a:gd name="adj1" fmla="val 97423"/>
              </a:avLst>
            </a:prstGeom>
            <a:noFill/>
            <a:ln w="19050" cap="flat" cmpd="sng">
              <a:solidFill>
                <a:schemeClr val="accent5"/>
              </a:solidFill>
              <a:prstDash val="solid"/>
              <a:round/>
              <a:headEnd type="none" w="med" len="med"/>
              <a:tailEnd type="none" w="med" len="med"/>
            </a:ln>
          </p:spPr>
        </p:cxnSp>
        <p:cxnSp>
          <p:nvCxnSpPr>
            <p:cNvPr id="63" name="Google Shape;898;p28">
              <a:extLst>
                <a:ext uri="{FF2B5EF4-FFF2-40B4-BE49-F238E27FC236}">
                  <a16:creationId xmlns:a16="http://schemas.microsoft.com/office/drawing/2014/main" id="{6DB33DCD-F39A-4DB4-89FE-3B233CEFD605}"/>
                </a:ext>
              </a:extLst>
            </p:cNvPr>
            <p:cNvCxnSpPr>
              <a:cxnSpLocks/>
              <a:stCxn id="58" idx="1"/>
              <a:endCxn id="59" idx="3"/>
            </p:cNvCxnSpPr>
            <p:nvPr/>
          </p:nvCxnSpPr>
          <p:spPr>
            <a:xfrm rot="10800000">
              <a:off x="8403382" y="4220052"/>
              <a:ext cx="345542" cy="7722"/>
            </a:xfrm>
            <a:prstGeom prst="bentConnector3">
              <a:avLst>
                <a:gd name="adj1" fmla="val 50000"/>
              </a:avLst>
            </a:prstGeom>
            <a:noFill/>
            <a:ln w="19050" cap="flat" cmpd="sng">
              <a:solidFill>
                <a:schemeClr val="accent5"/>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6"/>
                                        </p:tgtEl>
                                        <p:attrNameLst>
                                          <p:attrName>style.visibility</p:attrName>
                                        </p:attrNameLst>
                                      </p:cBhvr>
                                      <p:to>
                                        <p:strVal val="visible"/>
                                      </p:to>
                                    </p:set>
                                    <p:animEffect transition="in" filter="fade">
                                      <p:cBhvr>
                                        <p:cTn id="7" dur="500"/>
                                        <p:tgtEl>
                                          <p:spTgt spid="9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8"/>
                                        </p:tgtEl>
                                        <p:attrNameLst>
                                          <p:attrName>style.visibility</p:attrName>
                                        </p:attrNameLst>
                                      </p:cBhvr>
                                      <p:to>
                                        <p:strVal val="visible"/>
                                      </p:to>
                                    </p:set>
                                    <p:animEffect transition="in" filter="fade">
                                      <p:cBhvr>
                                        <p:cTn id="12" dur="500"/>
                                        <p:tgtEl>
                                          <p:spTgt spid="8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85"/>
                                        </p:tgtEl>
                                        <p:attrNameLst>
                                          <p:attrName>style.visibility</p:attrName>
                                        </p:attrNameLst>
                                      </p:cBhvr>
                                      <p:to>
                                        <p:strVal val="visible"/>
                                      </p:to>
                                    </p:set>
                                    <p:animEffect transition="in" filter="barn(inVertical)">
                                      <p:cBhvr>
                                        <p:cTn id="17" dur="500"/>
                                        <p:tgtEl>
                                          <p:spTgt spid="88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92"/>
                                        </p:tgtEl>
                                        <p:attrNameLst>
                                          <p:attrName>style.visibility</p:attrName>
                                        </p:attrNameLst>
                                      </p:cBhvr>
                                      <p:to>
                                        <p:strVal val="visible"/>
                                      </p:to>
                                    </p:set>
                                    <p:animEffect transition="in" filter="circle(in)">
                                      <p:cBhvr>
                                        <p:cTn id="22" dur="2000"/>
                                        <p:tgtEl>
                                          <p:spTgt spid="8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n185 Fb Thu Huong Pham">
            <a:extLst>
              <a:ext uri="{FF2B5EF4-FFF2-40B4-BE49-F238E27FC236}">
                <a16:creationId xmlns:a16="http://schemas.microsoft.com/office/drawing/2014/main" id="{342CE6DC-E197-43B7-8612-BB098133FFFF}"/>
              </a:ext>
            </a:extLst>
          </p:cNvPr>
          <p:cNvPicPr/>
          <p:nvPr/>
        </p:nvPicPr>
        <p:blipFill>
          <a:blip r:embed="rId2"/>
          <a:stretch>
            <a:fillRect/>
          </a:stretch>
        </p:blipFill>
        <p:spPr>
          <a:xfrm>
            <a:off x="292792" y="3551424"/>
            <a:ext cx="4270372" cy="3108808"/>
          </a:xfrm>
          <a:prstGeom prst="rect">
            <a:avLst/>
          </a:prstGeom>
        </p:spPr>
      </p:pic>
      <p:sp>
        <p:nvSpPr>
          <p:cNvPr id="2" name="TextBox 1" descr="n185 Fb Thu Huong Pham">
            <a:extLst>
              <a:ext uri="{FF2B5EF4-FFF2-40B4-BE49-F238E27FC236}">
                <a16:creationId xmlns:a16="http://schemas.microsoft.com/office/drawing/2014/main" id="{3B1863FB-C494-4CCC-8741-3B700BEF9991}"/>
              </a:ext>
            </a:extLst>
          </p:cNvPr>
          <p:cNvSpPr txBox="1"/>
          <p:nvPr/>
        </p:nvSpPr>
        <p:spPr>
          <a:xfrm>
            <a:off x="292792" y="1834347"/>
            <a:ext cx="4110164" cy="1815882"/>
          </a:xfrm>
          <a:prstGeom prst="rect">
            <a:avLst/>
          </a:prstGeom>
          <a:noFill/>
        </p:spPr>
        <p:txBody>
          <a:bodyPr wrap="square" rtlCol="0">
            <a:spAutoFit/>
          </a:bodyPr>
          <a:lstStyle/>
          <a:p>
            <a:pPr algn="just"/>
            <a:r>
              <a:rPr lang="en-US" sz="2800" b="1" i="1" dirty="0" err="1">
                <a:latin typeface="Cambria" panose="02040503050406030204" pitchFamily="18" charset="0"/>
                <a:ea typeface="Cambria" panose="02040503050406030204" pitchFamily="18" charset="0"/>
                <a:cs typeface="Tahoma" panose="020B0604030504040204" pitchFamily="34" charset="0"/>
              </a:rPr>
              <a:t>Dựa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vào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các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đại</a:t>
            </a:r>
            <a:r>
              <a:rPr lang="en-US" sz="2800" b="1" i="1" dirty="0">
                <a:latin typeface="Cambria" panose="02040503050406030204" pitchFamily="18" charset="0"/>
                <a:ea typeface="Cambria" panose="02040503050406030204" pitchFamily="18" charset="0"/>
                <a:cs typeface="Tahoma" panose="020B0604030504040204" pitchFamily="34" charset="0"/>
              </a:rPr>
              <a:t> l</a:t>
            </a:r>
            <a:r>
              <a:rPr lang="vi-VN" sz="2800" b="1" i="1" dirty="0">
                <a:latin typeface="Cambria" panose="02040503050406030204" pitchFamily="18" charset="0"/>
                <a:ea typeface="Cambria" panose="02040503050406030204" pitchFamily="18" charset="0"/>
                <a:cs typeface="Tahoma" panose="020B0604030504040204" pitchFamily="34" charset="0"/>
              </a:rPr>
              <a:t>ư</a:t>
            </a:r>
            <a:r>
              <a:rPr lang="en-US" sz="2800" b="1" i="1" dirty="0" err="1">
                <a:latin typeface="Cambria" panose="02040503050406030204" pitchFamily="18" charset="0"/>
                <a:ea typeface="Cambria" panose="02040503050406030204" pitchFamily="18" charset="0"/>
                <a:cs typeface="Tahoma" panose="020B0604030504040204" pitchFamily="34" charset="0"/>
              </a:rPr>
              <a:t>ợng</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đặc</a:t>
            </a:r>
            <a:r>
              <a:rPr lang="en-US" sz="2800" b="1" i="1" dirty="0">
                <a:latin typeface="Cambria" panose="02040503050406030204" pitchFamily="18" charset="0"/>
                <a:ea typeface="Cambria" panose="02040503050406030204" pitchFamily="18" charset="0"/>
                <a:cs typeface="Tahoma" panose="020B0604030504040204" pitchFamily="34" charset="0"/>
              </a:rPr>
              <a:t> tr</a:t>
            </a:r>
            <a:r>
              <a:rPr lang="vi-VN" sz="2800" b="1" i="1" dirty="0">
                <a:latin typeface="Cambria" panose="02040503050406030204" pitchFamily="18" charset="0"/>
                <a:ea typeface="Cambria" panose="02040503050406030204" pitchFamily="18" charset="0"/>
                <a:cs typeface="Tahoma" panose="020B0604030504040204" pitchFamily="34" charset="0"/>
              </a:rPr>
              <a:t>ư</a:t>
            </a:r>
            <a:r>
              <a:rPr lang="en-US" sz="2800" b="1" i="1" dirty="0">
                <a:latin typeface="Cambria" panose="02040503050406030204" pitchFamily="18" charset="0"/>
                <a:ea typeface="Cambria" panose="02040503050406030204" pitchFamily="18" charset="0"/>
                <a:cs typeface="Tahoma" panose="020B0604030504040204" pitchFamily="34" charset="0"/>
              </a:rPr>
              <a:t>ng </a:t>
            </a:r>
            <a:r>
              <a:rPr lang="en-US" sz="2800" b="1" i="1" dirty="0" err="1">
                <a:latin typeface="Cambria" panose="02040503050406030204" pitchFamily="18" charset="0"/>
                <a:ea typeface="Cambria" panose="02040503050406030204" pitchFamily="18" charset="0"/>
                <a:cs typeface="Tahoma" panose="020B0604030504040204" pitchFamily="34" charset="0"/>
              </a:rPr>
              <a:t>của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dao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động</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điều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hòa</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Hãy</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hoàn</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thành</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phiếu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học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tập</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số</a:t>
            </a:r>
            <a:r>
              <a:rPr lang="en-US" sz="2800" b="1" i="1" dirty="0">
                <a:latin typeface="Cambria" panose="02040503050406030204" pitchFamily="18" charset="0"/>
                <a:ea typeface="Cambria" panose="02040503050406030204" pitchFamily="18" charset="0"/>
                <a:cs typeface="Tahoma" panose="020B0604030504040204" pitchFamily="34" charset="0"/>
              </a:rPr>
              <a:t> 1</a:t>
            </a:r>
          </a:p>
        </p:txBody>
      </p:sp>
      <p:pic>
        <p:nvPicPr>
          <p:cNvPr id="10" name="Picture 12" descr="n185 Fb Thu Huong Pham">
            <a:extLst>
              <a:ext uri="{FF2B5EF4-FFF2-40B4-BE49-F238E27FC236}">
                <a16:creationId xmlns:a16="http://schemas.microsoft.com/office/drawing/2014/main" id="{118BB436-D4CE-426A-A98A-77765CD46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85 Fb Thu Huong Pham">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85 Fb Thu Huong Pham">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descr="n185 Fb Thu Huong Pham">
                <a:extLst>
                  <a:ext uri="{FF2B5EF4-FFF2-40B4-BE49-F238E27FC236}">
                    <a16:creationId xmlns:a16="http://schemas.microsoft.com/office/drawing/2014/main" id="{8D95D52C-4A80-4BA4-9DC7-3CF8EE6B8287}"/>
                  </a:ext>
                </a:extLst>
              </p:cNvPr>
              <p:cNvSpPr/>
              <p:nvPr/>
            </p:nvSpPr>
            <p:spPr>
              <a:xfrm>
                <a:off x="4702934" y="1148694"/>
                <a:ext cx="7196274" cy="2029851"/>
              </a:xfrm>
              <a:prstGeom prst="rect">
                <a:avLst/>
              </a:prstGeom>
            </p:spPr>
            <p:txBody>
              <a:bodyPr wrap="square">
                <a:spAutoFit/>
              </a:bodyPr>
              <a:lstStyle/>
              <a:p>
                <a:pPr algn="just"/>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Câu 1:</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điều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hòa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err="1">
                    <a:solidFill>
                      <a:schemeClr val="tx1"/>
                    </a:solidFill>
                    <a:latin typeface="Cambria" panose="02040503050406030204" pitchFamily="18" charset="0"/>
                    <a:ea typeface="Cambria" panose="02040503050406030204" pitchFamily="18" charset="0"/>
                    <a:cs typeface="Times New Roman" panose="02020603050405020304" pitchFamily="18" charset="0"/>
                  </a:rPr>
                  <a:t>phương</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trình </a:t>
                </a:r>
                <a14:m>
                  <m:oMath xmlns:m="http://schemas.openxmlformats.org/officeDocument/2006/math">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cm</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Hãy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Biên</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ban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đầu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li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khi</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latin typeface="Cambria" panose="02040503050406030204" pitchFamily="18" charset="0"/>
                  <a:ea typeface="Cambria" panose="02040503050406030204" pitchFamily="18" charset="0"/>
                </a:endParaRPr>
              </a:p>
            </p:txBody>
          </p:sp>
        </mc:Choice>
        <mc:Fallback xmlns="">
          <p:sp>
            <p:nvSpPr>
              <p:cNvPr id="5" name="Rectangle 4" descr="n185 Fb Thu Huong Pham">
                <a:extLst>
                  <a:ext uri="{FF2B5EF4-FFF2-40B4-BE49-F238E27FC236}">
                    <a16:creationId xmlns:a16="http://schemas.microsoft.com/office/drawing/2014/main" id="{8D95D52C-4A80-4BA4-9DC7-3CF8EE6B8287}"/>
                  </a:ext>
                </a:extLst>
              </p:cNvPr>
              <p:cNvSpPr>
                <a:spLocks noRot="1" noChangeAspect="1" noMove="1" noResize="1" noEditPoints="1" noAdjustHandles="1" noChangeArrowheads="1" noChangeShapeType="1" noTextEdit="1"/>
              </p:cNvSpPr>
              <p:nvPr/>
            </p:nvSpPr>
            <p:spPr>
              <a:xfrm>
                <a:off x="4702934" y="1148694"/>
                <a:ext cx="7196274" cy="2029851"/>
              </a:xfrm>
              <a:prstGeom prst="rect">
                <a:avLst/>
              </a:prstGeom>
              <a:blipFill>
                <a:blip r:embed="rId6"/>
                <a:stretch>
                  <a:fillRect l="-1693" t="-3003" r="-1693" b="-7508"/>
                </a:stretch>
              </a:blipFill>
            </p:spPr>
            <p:txBody>
              <a:bodyPr/>
              <a:lstStyle/>
              <a:p>
                <a:r>
                  <a:rPr lang="en-US">
                    <a:noFill/>
                  </a:rPr>
                  <a:t> </a:t>
                </a:r>
              </a:p>
            </p:txBody>
          </p:sp>
        </mc:Fallback>
      </mc:AlternateContent>
      <p:sp>
        <p:nvSpPr>
          <p:cNvPr id="6" name="Rectangle 5" descr="n185 Fb Thu Huong Pham">
            <a:extLst>
              <a:ext uri="{FF2B5EF4-FFF2-40B4-BE49-F238E27FC236}">
                <a16:creationId xmlns:a16="http://schemas.microsoft.com/office/drawing/2014/main" id="{32FD2E1D-E530-4212-A75D-BD6E369A306B}"/>
              </a:ext>
            </a:extLst>
          </p:cNvPr>
          <p:cNvSpPr/>
          <p:nvPr/>
        </p:nvSpPr>
        <p:spPr>
          <a:xfrm>
            <a:off x="4702935" y="3201053"/>
            <a:ext cx="7196273" cy="3539430"/>
          </a:xfrm>
          <a:prstGeom prst="rect">
            <a:avLst/>
          </a:prstGeom>
          <a:solidFill>
            <a:schemeClr val="bg1">
              <a:alpha val="50000"/>
            </a:schemeClr>
          </a:solidFill>
        </p:spPr>
        <p:txBody>
          <a:bodyPr wrap="square">
            <a:spAutoFit/>
          </a:bodyPr>
          <a:lstStyle/>
          <a:p>
            <a:pPr algn="just"/>
            <a:r>
              <a:rPr lang="en-US" sz="2800" b="1" dirty="0" err="1">
                <a:latin typeface="Cambria" panose="02040503050406030204" pitchFamily="18" charset="0"/>
                <a:ea typeface="Cambria" panose="02040503050406030204" pitchFamily="18" charset="0"/>
                <a:cs typeface="Times New Roman" panose="02020603050405020304" pitchFamily="18" charset="0"/>
              </a:rPr>
              <a:t>Câu</a:t>
            </a:r>
            <a:r>
              <a:rPr lang="en-US" sz="2800" b="1" dirty="0">
                <a:latin typeface="Cambria" panose="02040503050406030204" pitchFamily="18" charset="0"/>
                <a:ea typeface="Cambria" panose="02040503050406030204" pitchFamily="18" charset="0"/>
                <a:cs typeface="Times New Roman" panose="02020603050405020304" pitchFamily="18" charset="0"/>
              </a:rPr>
              <a:t> 2:</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điều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hòa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có</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sự</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phụ</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thuộc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giữa</a:t>
            </a:r>
            <a:r>
              <a:rPr lang="en-US" sz="2800" dirty="0">
                <a:latin typeface="Cambria" panose="02040503050406030204" pitchFamily="18" charset="0"/>
                <a:ea typeface="Cambria" panose="02040503050406030204" pitchFamily="18" charset="0"/>
                <a:cs typeface="Times New Roman" panose="02020603050405020304" pitchFamily="18" charset="0"/>
              </a:rPr>
              <a:t> li </a:t>
            </a:r>
            <a:r>
              <a:rPr lang="en-US" sz="2800" dirty="0" err="1">
                <a:latin typeface="Cambria" panose="02040503050406030204" pitchFamily="18" charset="0"/>
                <a:ea typeface="Cambria" panose="02040503050406030204" pitchFamily="18" charset="0"/>
                <a:cs typeface="Times New Roman" panose="02020603050405020304" pitchFamily="18" charset="0"/>
              </a:rPr>
              <a:t>độ</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thời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gian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như</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hình</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Tại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mỗi</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đang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đang</a:t>
            </a:r>
            <a:r>
              <a:rPr lang="en-US" sz="2800" dirty="0">
                <a:latin typeface="Cambria" panose="02040503050406030204" pitchFamily="18" charset="0"/>
                <a:ea typeface="Cambria" panose="02040503050406030204" pitchFamily="18" charset="0"/>
                <a:cs typeface="Times New Roman" panose="02020603050405020304" pitchFamily="18" charset="0"/>
              </a:rPr>
              <a:t> ở </a:t>
            </a:r>
            <a:r>
              <a:rPr lang="en-US" sz="2800" dirty="0" err="1">
                <a:latin typeface="Cambria" panose="02040503050406030204" pitchFamily="18" charset="0"/>
                <a:ea typeface="Cambria" panose="02040503050406030204" pitchFamily="18" charset="0"/>
                <a:cs typeface="Times New Roman" panose="02020603050405020304" pitchFamily="18" charset="0"/>
              </a:rPr>
              <a:t>đâu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và</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chuyển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theo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chiều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nào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Xét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từ</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1 (x = A) </a:t>
            </a:r>
            <a:r>
              <a:rPr lang="en-US" sz="2800" dirty="0" err="1">
                <a:latin typeface="Cambria" panose="02040503050406030204" pitchFamily="18" charset="0"/>
                <a:ea typeface="Cambria" panose="02040503050406030204" pitchFamily="18" charset="0"/>
                <a:cs typeface="Times New Roman" panose="02020603050405020304" pitchFamily="18" charset="0"/>
              </a:rPr>
              <a:t>đến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các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vị</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trí</a:t>
            </a:r>
            <a:r>
              <a:rPr lang="en-US" sz="2800" dirty="0">
                <a:latin typeface="Cambria" panose="02040503050406030204" pitchFamily="18" charset="0"/>
                <a:ea typeface="Cambria" panose="02040503050406030204" pitchFamily="18" charset="0"/>
                <a:cs typeface="Times New Roman" panose="02020603050405020304" pitchFamily="18" charset="0"/>
              </a:rPr>
              <a:t> 2 ( x = 0) , 3 ( x = -A) , 4 ( x = 0) , 5 ( x = A) </a:t>
            </a:r>
            <a:r>
              <a:rPr lang="en-US" sz="2800" dirty="0" err="1">
                <a:latin typeface="Cambria" panose="02040503050406030204" pitchFamily="18" charset="0"/>
                <a:ea typeface="Cambria" panose="02040503050406030204" pitchFamily="18" charset="0"/>
                <a:cs typeface="Times New Roman" panose="02020603050405020304" pitchFamily="18" charset="0"/>
              </a:rPr>
              <a:t>vật</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đã</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thực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hiện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được</a:t>
            </a:r>
            <a:r>
              <a:rPr lang="en-US" sz="2800" dirty="0">
                <a:latin typeface="Cambria" panose="02040503050406030204" pitchFamily="18" charset="0"/>
                <a:ea typeface="Cambria" panose="02040503050406030204" pitchFamily="18" charset="0"/>
                <a:cs typeface="Times New Roman" panose="02020603050405020304" pitchFamily="18" charset="0"/>
              </a:rPr>
              <a:t> bao </a:t>
            </a:r>
            <a:r>
              <a:rPr lang="en-US" sz="2800" dirty="0" err="1">
                <a:latin typeface="Cambria" panose="02040503050406030204" pitchFamily="18" charset="0"/>
                <a:ea typeface="Cambria" panose="02040503050406030204" pitchFamily="18" charset="0"/>
                <a:cs typeface="Times New Roman" panose="02020603050405020304" pitchFamily="18" charset="0"/>
              </a:rPr>
              <a:t>nhiêu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Tương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ứng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với</a:t>
            </a:r>
            <a:r>
              <a:rPr lang="en-US" sz="2800" dirty="0">
                <a:latin typeface="Cambria" panose="02040503050406030204" pitchFamily="18" charset="0"/>
                <a:ea typeface="Cambria" panose="02040503050406030204" pitchFamily="18" charset="0"/>
                <a:cs typeface="Times New Roman" panose="02020603050405020304" pitchFamily="18" charset="0"/>
              </a:rPr>
              <a:t> bao </a:t>
            </a:r>
            <a:r>
              <a:rPr lang="en-US" sz="2800" dirty="0" err="1">
                <a:latin typeface="Cambria" panose="02040503050406030204" pitchFamily="18" charset="0"/>
                <a:ea typeface="Cambria" panose="02040503050406030204" pitchFamily="18" charset="0"/>
                <a:cs typeface="Times New Roman" panose="02020603050405020304" pitchFamily="18" charset="0"/>
              </a:rPr>
              <a:t>nhiêu</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của</a:t>
            </a:r>
            <a:r>
              <a:rPr lang="en-US" sz="2800" dirty="0">
                <a:latin typeface="Cambria" panose="02040503050406030204" pitchFamily="18" charset="0"/>
                <a:ea typeface="Cambria" panose="02040503050406030204" pitchFamily="18" charset="0"/>
                <a:cs typeface="Times New Roman" panose="02020603050405020304" pitchFamily="18" charset="0"/>
              </a:rPr>
              <a:t> chu </a:t>
            </a:r>
            <a:r>
              <a:rPr lang="en-US" sz="2800" dirty="0" err="1">
                <a:latin typeface="Cambria" panose="02040503050406030204" pitchFamily="18" charset="0"/>
                <a:ea typeface="Cambria" panose="02040503050406030204" pitchFamily="18" charset="0"/>
                <a:cs typeface="Times New Roman" panose="02020603050405020304" pitchFamily="18" charset="0"/>
              </a:rPr>
              <a:t>kì</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dao</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động</a:t>
            </a:r>
            <a:r>
              <a:rPr lang="en-US" sz="2800" dirty="0">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endParaRPr>
          </a:p>
        </p:txBody>
      </p:sp>
      <p:pic>
        <p:nvPicPr>
          <p:cNvPr id="14" name="Google Shape;204;p4" descr="n185 Fb Thu Huong Pham">
            <a:extLst>
              <a:ext uri="{FF2B5EF4-FFF2-40B4-BE49-F238E27FC236}">
                <a16:creationId xmlns:a16="http://schemas.microsoft.com/office/drawing/2014/main" id="{70E28BA0-B729-49F2-8F35-F580E738958D}"/>
              </a:ext>
            </a:extLst>
          </p:cNvPr>
          <p:cNvPicPr preferRelativeResize="0"/>
          <p:nvPr/>
        </p:nvPicPr>
        <p:blipFill rotWithShape="1">
          <a:blip r:embed="rId7">
            <a:alphaModFix/>
          </a:blip>
          <a:srcRect/>
          <a:stretch/>
        </p:blipFill>
        <p:spPr>
          <a:xfrm>
            <a:off x="61467" y="148802"/>
            <a:ext cx="772474" cy="1685545"/>
          </a:xfrm>
          <a:prstGeom prst="rect">
            <a:avLst/>
          </a:prstGeom>
          <a:noFill/>
          <a:ln>
            <a:noFill/>
          </a:ln>
        </p:spPr>
      </p:pic>
      <p:sp>
        <p:nvSpPr>
          <p:cNvPr id="7" name="TextBox 6" descr="n185 Fb Thu Huong Pham">
            <a:extLst>
              <a:ext uri="{FF2B5EF4-FFF2-40B4-BE49-F238E27FC236}">
                <a16:creationId xmlns:a16="http://schemas.microsoft.com/office/drawing/2014/main" id="{B54A13DD-8E23-49CE-B7F8-ECF97B020D5F}"/>
              </a:ext>
            </a:extLst>
          </p:cNvPr>
          <p:cNvSpPr txBox="1"/>
          <p:nvPr/>
        </p:nvSpPr>
        <p:spPr>
          <a:xfrm>
            <a:off x="7014409" y="62432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p:spTree>
    <p:extLst>
      <p:ext uri="{BB962C8B-B14F-4D97-AF65-F5344CB8AC3E}">
        <p14:creationId xmlns:p14="http://schemas.microsoft.com/office/powerpoint/2010/main" val="2801873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n185 Fb Thu Huong Pham">
            <a:extLst>
              <a:ext uri="{FF2B5EF4-FFF2-40B4-BE49-F238E27FC236}">
                <a16:creationId xmlns:a16="http://schemas.microsoft.com/office/drawing/2014/main" id="{118BB436-D4CE-426A-A98A-77765CD4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85 Fb Thu Huong Pham">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85 Fb Thu Huong Pham">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descr="n185 Fb Thu Huong Pham">
                <a:extLst>
                  <a:ext uri="{FF2B5EF4-FFF2-40B4-BE49-F238E27FC236}">
                    <a16:creationId xmlns:a16="http://schemas.microsoft.com/office/drawing/2014/main" id="{8D95D52C-4A80-4BA4-9DC7-3CF8EE6B8287}"/>
                  </a:ext>
                </a:extLst>
              </p:cNvPr>
              <p:cNvSpPr/>
              <p:nvPr/>
            </p:nvSpPr>
            <p:spPr>
              <a:xfrm>
                <a:off x="158794" y="2357567"/>
                <a:ext cx="4270372" cy="3753400"/>
              </a:xfrm>
              <a:prstGeom prst="rect">
                <a:avLst/>
              </a:prstGeom>
            </p:spPr>
            <p:txBody>
              <a:bodyPr wrap="square">
                <a:spAutoFit/>
              </a:bodyPr>
              <a:lstStyle/>
              <a:p>
                <a:pPr algn="just"/>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Câu 1:</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Một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vật</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điều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hòa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err="1">
                    <a:solidFill>
                      <a:schemeClr val="tx1"/>
                    </a:solidFill>
                    <a:latin typeface="Cambria" panose="02040503050406030204" pitchFamily="18" charset="0"/>
                    <a:ea typeface="Cambria" panose="02040503050406030204" pitchFamily="18" charset="0"/>
                    <a:cs typeface="Times New Roman" panose="02020603050405020304" pitchFamily="18" charset="0"/>
                  </a:rPr>
                  <a:t>phương</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trình </a:t>
                </a:r>
                <a14:m>
                  <m:oMath xmlns:m="http://schemas.openxmlformats.org/officeDocument/2006/math">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𝑡</m:t>
                        </m:r>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8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b="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cm</a:t>
                </a: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Hãy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xác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định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Biên</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ban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đầu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chemeClr val="tx1"/>
                  </a:solidFill>
                  <a:latin typeface="Cambria" panose="02040503050406030204" pitchFamily="18" charset="0"/>
                  <a:ea typeface="Cambria" panose="02040503050406030204" pitchFamily="18" charset="0"/>
                </a:endParaRPr>
              </a:p>
              <a:p>
                <a:pPr marL="571500" marR="0" lvl="0" indent="-285750" algn="just">
                  <a:spcBef>
                    <a:spcPts val="0"/>
                  </a:spcBef>
                  <a:spcAft>
                    <a:spcPts val="0"/>
                  </a:spcAft>
                  <a:buFont typeface="+mj-lt"/>
                  <a:buAutoNum type="alphaLcPeriod"/>
                </a:pPr>
                <a:r>
                  <a:rPr lang="en-US" sz="2800">
                    <a:solidFill>
                      <a:schemeClr val="tx1"/>
                    </a:solidFill>
                    <a:latin typeface="Cambria" panose="02040503050406030204" pitchFamily="18" charset="0"/>
                    <a:ea typeface="Cambria" panose="02040503050406030204" pitchFamily="18" charset="0"/>
                    <a:cs typeface="Times New Roman" panose="02020603050405020304" pitchFamily="18" charset="0"/>
                  </a:rPr>
                  <a:t> Pha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li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khi</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t = 2s</a:t>
                </a:r>
                <a:endParaRPr lang="en-US" sz="2800" dirty="0">
                  <a:solidFill>
                    <a:schemeClr val="tx1"/>
                  </a:solidFill>
                  <a:latin typeface="Cambria" panose="02040503050406030204" pitchFamily="18" charset="0"/>
                  <a:ea typeface="Cambria" panose="02040503050406030204" pitchFamily="18" charset="0"/>
                </a:endParaRPr>
              </a:p>
            </p:txBody>
          </p:sp>
        </mc:Choice>
        <mc:Fallback xmlns="">
          <p:sp>
            <p:nvSpPr>
              <p:cNvPr id="5" name="Rectangle 4" descr="n185 Fb Thu Huong Pham">
                <a:extLst>
                  <a:ext uri="{FF2B5EF4-FFF2-40B4-BE49-F238E27FC236}">
                    <a16:creationId xmlns:a16="http://schemas.microsoft.com/office/drawing/2014/main" id="{8D95D52C-4A80-4BA4-9DC7-3CF8EE6B8287}"/>
                  </a:ext>
                </a:extLst>
              </p:cNvPr>
              <p:cNvSpPr>
                <a:spLocks noRot="1" noChangeAspect="1" noMove="1" noResize="1" noEditPoints="1" noAdjustHandles="1" noChangeArrowheads="1" noChangeShapeType="1" noTextEdit="1"/>
              </p:cNvSpPr>
              <p:nvPr/>
            </p:nvSpPr>
            <p:spPr>
              <a:xfrm>
                <a:off x="158794" y="2357567"/>
                <a:ext cx="4270372" cy="3753400"/>
              </a:xfrm>
              <a:prstGeom prst="rect">
                <a:avLst/>
              </a:prstGeom>
              <a:blipFill>
                <a:blip r:embed="rId5"/>
                <a:stretch>
                  <a:fillRect l="-2853" t="-1789" r="-2853" b="-3740"/>
                </a:stretch>
              </a:blipFill>
            </p:spPr>
            <p:txBody>
              <a:bodyPr/>
              <a:lstStyle/>
              <a:p>
                <a:r>
                  <a:rPr lang="en-US">
                    <a:noFill/>
                  </a:rPr>
                  <a:t> </a:t>
                </a:r>
              </a:p>
            </p:txBody>
          </p:sp>
        </mc:Fallback>
      </mc:AlternateContent>
      <p:pic>
        <p:nvPicPr>
          <p:cNvPr id="14" name="Google Shape;204;p4" descr="n185 Fb Thu Huong Pham">
            <a:extLst>
              <a:ext uri="{FF2B5EF4-FFF2-40B4-BE49-F238E27FC236}">
                <a16:creationId xmlns:a16="http://schemas.microsoft.com/office/drawing/2014/main" id="{70E28BA0-B729-49F2-8F35-F580E738958D}"/>
              </a:ext>
            </a:extLst>
          </p:cNvPr>
          <p:cNvPicPr preferRelativeResize="0"/>
          <p:nvPr/>
        </p:nvPicPr>
        <p:blipFill rotWithShape="1">
          <a:blip r:embed="rId6">
            <a:alphaModFix/>
          </a:blip>
          <a:srcRect/>
          <a:stretch/>
        </p:blipFill>
        <p:spPr>
          <a:xfrm>
            <a:off x="61467" y="148802"/>
            <a:ext cx="772474" cy="1685545"/>
          </a:xfrm>
          <a:prstGeom prst="rect">
            <a:avLst/>
          </a:prstGeom>
          <a:noFill/>
          <a:ln>
            <a:noFill/>
          </a:ln>
        </p:spPr>
      </p:pic>
      <p:sp>
        <p:nvSpPr>
          <p:cNvPr id="7" name="TextBox 6" descr="n185 Fb Thu Huong Pham">
            <a:extLst>
              <a:ext uri="{FF2B5EF4-FFF2-40B4-BE49-F238E27FC236}">
                <a16:creationId xmlns:a16="http://schemas.microsoft.com/office/drawing/2014/main" id="{B54A13DD-8E23-49CE-B7F8-ECF97B020D5F}"/>
              </a:ext>
            </a:extLst>
          </p:cNvPr>
          <p:cNvSpPr txBox="1"/>
          <p:nvPr/>
        </p:nvSpPr>
        <p:spPr>
          <a:xfrm>
            <a:off x="833941" y="183434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mc:AlternateContent xmlns:mc="http://schemas.openxmlformats.org/markup-compatibility/2006" xmlns:a14="http://schemas.microsoft.com/office/drawing/2010/main">
        <mc:Choice Requires="a14">
          <p:sp>
            <p:nvSpPr>
              <p:cNvPr id="9" name="TextBox 8" descr="n185 Fb Thu Huong Pham">
                <a:extLst>
                  <a:ext uri="{FF2B5EF4-FFF2-40B4-BE49-F238E27FC236}">
                    <a16:creationId xmlns:a16="http://schemas.microsoft.com/office/drawing/2014/main" id="{35120124-C906-AE2D-6124-EAB9F17B3D4C}"/>
                  </a:ext>
                </a:extLst>
              </p:cNvPr>
              <p:cNvSpPr txBox="1"/>
              <p:nvPr/>
            </p:nvSpPr>
            <p:spPr>
              <a:xfrm>
                <a:off x="4832553" y="1650835"/>
                <a:ext cx="6651671" cy="4460132"/>
              </a:xfrm>
              <a:prstGeom prst="rect">
                <a:avLst/>
              </a:prstGeom>
              <a:noFill/>
            </p:spPr>
            <p:txBody>
              <a:bodyPr wrap="square">
                <a:spAutoFit/>
              </a:bodyPr>
              <a:lstStyle/>
              <a:p>
                <a:pPr marL="0" marR="0">
                  <a:lnSpc>
                    <a:spcPct val="115000"/>
                  </a:lnSpc>
                  <a:spcBef>
                    <a:spcPts val="0"/>
                  </a:spcBef>
                  <a:spcAft>
                    <a:spcPts val="0"/>
                  </a:spcAft>
                </a:pPr>
                <a:r>
                  <a:rPr lang="en-US" sz="2800" b="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Hướng dẫn giải:</a:t>
                </a:r>
                <a:r>
                  <a:rPr lang="en-US" sz="28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p>
              <a:p>
                <a:pPr marL="0" marR="0">
                  <a:lnSpc>
                    <a:spcPct val="115000"/>
                  </a:lnSpc>
                  <a:spcBef>
                    <a:spcPts val="0"/>
                  </a:spcBef>
                  <a:spcAft>
                    <a:spcPts val="0"/>
                  </a:spcAft>
                </a:pPr>
                <a:r>
                  <a:rPr lang="en-US" sz="28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 </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Biên độ A = 2 cm, pha ban đầu </a:t>
                </a:r>
                <a14:m>
                  <m:oMath xmlns:m="http://schemas.openxmlformats.org/officeDocument/2006/math">
                    <m:r>
                      <a:rPr lang="en-US" sz="280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sym typeface="Symbol" panose="05050102010706020507" pitchFamily="18" charset="2"/>
                      </a:rPr>
                      <m:t>=</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2800">
                  <a:solidFill>
                    <a:schemeClr val="tx1"/>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800" b="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 </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Pha của dao động khi t = 2s</a:t>
                </a:r>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𝜑</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2+</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17</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Li độ của dao động khi t = 2s</a:t>
                </a:r>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 </m:t>
                      </m:r>
                      <m:r>
                        <a:rPr lang="en-US" sz="28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𝑐</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𝑜𝑠</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2+ </m:t>
                          </m:r>
                          <m:f>
                            <m:fPr>
                              <m:ctrlP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2800">
                  <a:solidFill>
                    <a:schemeClr val="tx1"/>
                  </a:solidFill>
                  <a:effectLst/>
                  <a:latin typeface="Cambria" panose="02040503050406030204" pitchFamily="18" charset="0"/>
                  <a:ea typeface="Cambria" panose="02040503050406030204" pitchFamily="18" charset="0"/>
                </a:endParaRPr>
              </a:p>
              <a:p>
                <a:pPr marL="171450" marR="0">
                  <a:lnSpc>
                    <a:spcPct val="115000"/>
                  </a:lnSpc>
                  <a:spcBef>
                    <a:spcPts val="0"/>
                  </a:spcBef>
                  <a:spcAft>
                    <a:spcPts val="0"/>
                  </a:spcAft>
                </a:pP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i="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Vật ở vị trí cân bằng.</a:t>
                </a:r>
                <a:endParaRPr lang="en-US" sz="2800">
                  <a:solidFill>
                    <a:schemeClr val="tx1"/>
                  </a:solidFill>
                  <a:effectLst/>
                  <a:latin typeface="Cambria" panose="02040503050406030204" pitchFamily="18" charset="0"/>
                  <a:ea typeface="Cambria" panose="02040503050406030204" pitchFamily="18" charset="0"/>
                </a:endParaRPr>
              </a:p>
            </p:txBody>
          </p:sp>
        </mc:Choice>
        <mc:Fallback xmlns="">
          <p:sp>
            <p:nvSpPr>
              <p:cNvPr id="9" name="TextBox 8" descr="n185 Fb Thu Huong Pham">
                <a:extLst>
                  <a:ext uri="{FF2B5EF4-FFF2-40B4-BE49-F238E27FC236}">
                    <a16:creationId xmlns:a16="http://schemas.microsoft.com/office/drawing/2014/main" id="{35120124-C906-AE2D-6124-EAB9F17B3D4C}"/>
                  </a:ext>
                </a:extLst>
              </p:cNvPr>
              <p:cNvSpPr txBox="1">
                <a:spLocks noRot="1" noChangeAspect="1" noMove="1" noResize="1" noEditPoints="1" noAdjustHandles="1" noChangeArrowheads="1" noChangeShapeType="1" noTextEdit="1"/>
              </p:cNvSpPr>
              <p:nvPr/>
            </p:nvSpPr>
            <p:spPr>
              <a:xfrm>
                <a:off x="4832553" y="1650835"/>
                <a:ext cx="6651671" cy="4460132"/>
              </a:xfrm>
              <a:prstGeom prst="rect">
                <a:avLst/>
              </a:prstGeom>
              <a:blipFill>
                <a:blip r:embed="rId7"/>
                <a:stretch>
                  <a:fillRect l="-1925" t="-1094" b="-2873"/>
                </a:stretch>
              </a:blipFill>
            </p:spPr>
            <p:txBody>
              <a:bodyPr/>
              <a:lstStyle/>
              <a:p>
                <a:r>
                  <a:rPr lang="en-US">
                    <a:noFill/>
                  </a:rPr>
                  <a:t> </a:t>
                </a:r>
              </a:p>
            </p:txBody>
          </p:sp>
        </mc:Fallback>
      </mc:AlternateContent>
    </p:spTree>
    <p:extLst>
      <p:ext uri="{BB962C8B-B14F-4D97-AF65-F5344CB8AC3E}">
        <p14:creationId xmlns:p14="http://schemas.microsoft.com/office/powerpoint/2010/main" val="2953100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wipe(left)">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n185 Fb Thu Huong Pham">
            <a:extLst>
              <a:ext uri="{FF2B5EF4-FFF2-40B4-BE49-F238E27FC236}">
                <a16:creationId xmlns:a16="http://schemas.microsoft.com/office/drawing/2014/main" id="{118BB436-D4CE-426A-A98A-77765CD46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654" y="624327"/>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descr="n185 Fb Thu Huong Pham">
            <a:extLst>
              <a:ext uri="{FF2B5EF4-FFF2-40B4-BE49-F238E27FC236}">
                <a16:creationId xmlns:a16="http://schemas.microsoft.com/office/drawing/2014/main" id="{65912C06-7F0C-4819-BEB7-A37ABA1E18C1}"/>
              </a:ext>
            </a:extLst>
          </p:cNvPr>
          <p:cNvSpPr/>
          <p:nvPr/>
        </p:nvSpPr>
        <p:spPr>
          <a:xfrm>
            <a:off x="4831161" y="2742288"/>
            <a:ext cx="5839798" cy="68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074" name="Picture 2" descr="n185 Fb Thu Huong Pham">
            <a:extLst>
              <a:ext uri="{FF2B5EF4-FFF2-40B4-BE49-F238E27FC236}">
                <a16:creationId xmlns:a16="http://schemas.microsoft.com/office/drawing/2014/main" id="{465AD210-4B35-4C61-9428-5F450AA4B74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80" b="96387" l="2837" r="95745">
                        <a14:foregroundMark x1="16135" y1="13403" x2="67199" y2="45338"/>
                        <a14:foregroundMark x1="8333" y1="14569" x2="26950" y2="87646"/>
                        <a14:foregroundMark x1="26596" y1="12354" x2="47163" y2="13986"/>
                        <a14:foregroundMark x1="47163" y1="13986" x2="73936" y2="12238"/>
                        <a14:foregroundMark x1="73936" y1="12238" x2="75887" y2="12238"/>
                        <a14:foregroundMark x1="91844" y1="12587" x2="87766" y2="85897"/>
                        <a14:foregroundMark x1="87766" y1="85897" x2="82272" y2="91807"/>
                        <a14:foregroundMark x1="73742" y1="93103" x2="72518" y2="93240"/>
                        <a14:foregroundMark x1="75000" y1="92963" x2="74635" y2="93004"/>
                        <a14:foregroundMark x1="72518" y1="93240" x2="65780" y2="92075"/>
                        <a14:foregroundMark x1="8865" y1="61888" x2="30674" y2="49883"/>
                        <a14:foregroundMark x1="30674" y1="49883" x2="72872" y2="34382"/>
                        <a14:foregroundMark x1="57801" y1="54662" x2="45922" y2="67716"/>
                        <a14:foregroundMark x1="45922" y1="67716" x2="32092" y2="75874"/>
                        <a14:foregroundMark x1="32092" y1="75874" x2="13652" y2="82051"/>
                        <a14:foregroundMark x1="13652" y1="82051" x2="7447" y2="86131"/>
                        <a14:foregroundMark x1="7447" y1="86131" x2="7005" y2="87358"/>
                        <a14:foregroundMark x1="82270" y1="80186" x2="71454" y2="87762"/>
                        <a14:foregroundMark x1="85284" y1="81469" x2="83688" y2="85082"/>
                        <a14:foregroundMark x1="81206" y1="76923" x2="65603" y2="81469"/>
                        <a14:foregroundMark x1="65603" y1="81469" x2="63121" y2="86480"/>
                        <a14:foregroundMark x1="90292" y1="93003" x2="90780" y2="93240"/>
                        <a14:foregroundMark x1="90957" y1="88811" x2="92553" y2="82401"/>
                        <a14:foregroundMark x1="61525" y1="82284" x2="64007" y2="90676"/>
                        <a14:foregroundMark x1="59752" y1="81119" x2="71454" y2="77273"/>
                        <a14:foregroundMark x1="62589" y1="88578" x2="65780" y2="89977"/>
                        <a14:foregroundMark x1="64362" y1="94289" x2="68262" y2="93357"/>
                        <a14:foregroundMark x1="90932" y1="90192" x2="92553" y2="87762"/>
                        <a14:foregroundMark x1="84603" y1="91556" x2="87766" y2="89860"/>
                        <a14:foregroundMark x1="87766" y1="89860" x2="95745" y2="77389"/>
                        <a14:foregroundMark x1="88652" y1="11538" x2="87589" y2="10490"/>
                        <a14:foregroundMark x1="81915" y1="8974" x2="82624" y2="7459"/>
                        <a14:foregroundMark x1="71809" y1="9557" x2="71809" y2="7925"/>
                        <a14:foregroundMark x1="60106" y1="9790" x2="60993" y2="7576"/>
                        <a14:foregroundMark x1="50000" y1="11189" x2="50709" y2="8741"/>
                        <a14:foregroundMark x1="40603" y1="11189" x2="40603" y2="8042"/>
                        <a14:foregroundMark x1="31738" y1="10490" x2="30851" y2="8392"/>
                        <a14:foregroundMark x1="8865" y1="11305" x2="13652" y2="10723"/>
                        <a14:foregroundMark x1="11525" y1="5828" x2="11702" y2="5828"/>
                        <a14:foregroundMark x1="21631" y1="5245" x2="21631" y2="5245"/>
                        <a14:foregroundMark x1="21986" y1="10723" x2="21809" y2="8974"/>
                        <a14:foregroundMark x1="17730" y1="6760" x2="17730" y2="6061"/>
                        <a14:foregroundMark x1="12943" y1="4779" x2="12943" y2="4662"/>
                        <a14:foregroundMark x1="26950" y1="7110" x2="27305" y2="6061"/>
                        <a14:foregroundMark x1="22518" y1="4429" x2="23582" y2="3963"/>
                        <a14:foregroundMark x1="26950" y1="5128" x2="25355" y2="3963"/>
                        <a14:foregroundMark x1="30142" y1="7692" x2="30142" y2="5944"/>
                        <a14:foregroundMark x1="36879" y1="6993" x2="36879" y2="5361"/>
                        <a14:foregroundMark x1="40248" y1="7110" x2="40426" y2="5478"/>
                        <a14:foregroundMark x1="46631" y1="6527" x2="46631" y2="4779"/>
                        <a14:foregroundMark x1="50177" y1="7110" x2="51241" y2="4312"/>
                        <a14:foregroundMark x1="56206" y1="7110" x2="56738" y2="4895"/>
                        <a14:foregroundMark x1="41489" y1="4196" x2="43262" y2="3380"/>
                        <a14:foregroundMark x1="60106" y1="6760" x2="60284" y2="4895"/>
                        <a14:foregroundMark x1="67021" y1="6527" x2="67021" y2="5245"/>
                        <a14:foregroundMark x1="71809" y1="7226" x2="72163" y2="5128"/>
                        <a14:foregroundMark x1="78191" y1="6993" x2="78546" y2="5828"/>
                        <a14:foregroundMark x1="88121" y1="7925" x2="88475" y2="6527"/>
                        <a14:foregroundMark x1="81915" y1="6760" x2="83333" y2="5361"/>
                        <a14:foregroundMark x1="17908" y1="6294" x2="18262" y2="5128"/>
                        <a14:foregroundMark x1="4224" y1="63054" x2="4234" y2="62910"/>
                        <a14:foregroundMark x1="89894" y1="81119" x2="93972" y2="79371"/>
                        <a14:foregroundMark x1="89362" y1="81352" x2="95390" y2="78904"/>
                        <a14:foregroundMark x1="85106" y1="92890" x2="89539" y2="91608"/>
                        <a14:foregroundMark x1="70567" y1="95105" x2="78723" y2="95105"/>
                        <a14:foregroundMark x1="78723" y1="95105" x2="81738" y2="93939"/>
                        <a14:foregroundMark x1="74645" y1="94289" x2="82270" y2="92541"/>
                        <a14:foregroundMark x1="82801" y1="94056" x2="90603" y2="93357"/>
                        <a14:foregroundMark x1="90603" y1="93357" x2="92730" y2="92424"/>
                        <a14:foregroundMark x1="81738" y1="95338" x2="91667" y2="95921"/>
                        <a14:foregroundMark x1="92908" y1="96387" x2="93617" y2="83217"/>
                        <a14:backgroundMark x1="3723" y1="39977" x2="2837" y2="45105"/>
                        <a14:backgroundMark x1="4787" y1="39744" x2="2305" y2="62821"/>
                        <a14:backgroundMark x1="3546" y1="63287" x2="4078" y2="76573"/>
                        <a14:backgroundMark x1="2837" y1="80769" x2="3191" y2="88112"/>
                        <a14:backgroundMark x1="3191" y1="88112" x2="6383" y2="94872"/>
                        <a14:backgroundMark x1="6383" y1="94872" x2="6560" y2="94872"/>
                        <a14:backgroundMark x1="3369" y1="77389" x2="3723" y2="80536"/>
                        <a14:backgroundMark x1="4433" y1="37995" x2="4433" y2="40793"/>
                        <a14:backgroundMark x1="4255" y1="63054" x2="4255" y2="65152"/>
                        <a14:backgroundMark x1="3723" y1="76457" x2="4078" y2="78438"/>
                        <a14:backgroundMark x1="3369" y1="80536" x2="2482" y2="84848"/>
                        <a14:backgroundMark x1="66844" y1="95105" x2="70402" y2="95276"/>
                        <a14:backgroundMark x1="81700" y1="93991" x2="83134" y2="93682"/>
                        <a14:backgroundMark x1="83052" y1="93774" x2="81805" y2="93847"/>
                      </a14:backgroundRemoval>
                    </a14:imgEffect>
                  </a14:imgLayer>
                </a14:imgProps>
              </a:ext>
              <a:ext uri="{28A0092B-C50C-407E-A947-70E740481C1C}">
                <a14:useLocalDpi xmlns:a14="http://schemas.microsoft.com/office/drawing/2010/main" val="0"/>
              </a:ext>
            </a:extLst>
          </a:blip>
          <a:srcRect l="2937" t="2848" r="6227" b="4078"/>
          <a:stretch/>
        </p:blipFill>
        <p:spPr bwMode="auto">
          <a:xfrm>
            <a:off x="4563164" y="0"/>
            <a:ext cx="7628836" cy="6854653"/>
          </a:xfrm>
          <a:prstGeom prst="rect">
            <a:avLst/>
          </a:prstGeom>
          <a:noFill/>
          <a:ln w="38100">
            <a:solidFill>
              <a:srgbClr val="C7C0F4"/>
            </a:solidFill>
          </a:ln>
          <a:extLst>
            <a:ext uri="{909E8E84-426E-40DD-AFC4-6F175D3DCCD1}">
              <a14:hiddenFill xmlns:a14="http://schemas.microsoft.com/office/drawing/2010/main">
                <a:solidFill>
                  <a:srgbClr val="FFFFFF"/>
                </a:solidFill>
              </a14:hiddenFill>
            </a:ext>
          </a:extLst>
        </p:spPr>
      </p:pic>
      <p:pic>
        <p:nvPicPr>
          <p:cNvPr id="14" name="Google Shape;204;p4" descr="n185 Fb Thu Huong Pham">
            <a:extLst>
              <a:ext uri="{FF2B5EF4-FFF2-40B4-BE49-F238E27FC236}">
                <a16:creationId xmlns:a16="http://schemas.microsoft.com/office/drawing/2014/main" id="{70E28BA0-B729-49F2-8F35-F580E738958D}"/>
              </a:ext>
            </a:extLst>
          </p:cNvPr>
          <p:cNvPicPr preferRelativeResize="0"/>
          <p:nvPr/>
        </p:nvPicPr>
        <p:blipFill rotWithShape="1">
          <a:blip r:embed="rId5">
            <a:alphaModFix/>
          </a:blip>
          <a:srcRect/>
          <a:stretch/>
        </p:blipFill>
        <p:spPr>
          <a:xfrm>
            <a:off x="61467" y="148802"/>
            <a:ext cx="772474" cy="1685545"/>
          </a:xfrm>
          <a:prstGeom prst="rect">
            <a:avLst/>
          </a:prstGeom>
          <a:noFill/>
          <a:ln>
            <a:noFill/>
          </a:ln>
        </p:spPr>
      </p:pic>
      <p:sp>
        <p:nvSpPr>
          <p:cNvPr id="7" name="TextBox 6" descr="n185 Fb Thu Huong Pham">
            <a:extLst>
              <a:ext uri="{FF2B5EF4-FFF2-40B4-BE49-F238E27FC236}">
                <a16:creationId xmlns:a16="http://schemas.microsoft.com/office/drawing/2014/main" id="{B54A13DD-8E23-49CE-B7F8-ECF97B020D5F}"/>
              </a:ext>
            </a:extLst>
          </p:cNvPr>
          <p:cNvSpPr txBox="1"/>
          <p:nvPr/>
        </p:nvSpPr>
        <p:spPr>
          <a:xfrm>
            <a:off x="833941" y="1834347"/>
            <a:ext cx="3146711" cy="523220"/>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rPr>
              <a:t>PHIẾU HỌC TẬP 1</a:t>
            </a:r>
          </a:p>
        </p:txBody>
      </p:sp>
      <p:sp>
        <p:nvSpPr>
          <p:cNvPr id="9" name="TextBox 8" descr="n185 Fb Thu Huong Pham">
            <a:extLst>
              <a:ext uri="{FF2B5EF4-FFF2-40B4-BE49-F238E27FC236}">
                <a16:creationId xmlns:a16="http://schemas.microsoft.com/office/drawing/2014/main" id="{35120124-C906-AE2D-6124-EAB9F17B3D4C}"/>
              </a:ext>
            </a:extLst>
          </p:cNvPr>
          <p:cNvSpPr txBox="1"/>
          <p:nvPr/>
        </p:nvSpPr>
        <p:spPr>
          <a:xfrm>
            <a:off x="4646362" y="991574"/>
            <a:ext cx="7315200" cy="5687711"/>
          </a:xfrm>
          <a:prstGeom prst="rect">
            <a:avLst/>
          </a:prstGeom>
          <a:solidFill>
            <a:schemeClr val="bg1">
              <a:alpha val="70000"/>
            </a:schemeClr>
          </a:solidFill>
        </p:spPr>
        <p:txBody>
          <a:bodyPr wrap="square">
            <a:spAutoFit/>
          </a:bodyPr>
          <a:lstStyle/>
          <a:p>
            <a:pPr marL="0" marR="0">
              <a:lnSpc>
                <a:spcPct val="115000"/>
              </a:lnSpc>
              <a:spcBef>
                <a:spcPts val="0"/>
              </a:spcBef>
              <a:spcAft>
                <a:spcPts val="0"/>
              </a:spcAft>
            </a:pPr>
            <a:r>
              <a:rPr lang="en-US" sz="2400" b="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Hướng dẫn giải:</a:t>
            </a:r>
            <a:r>
              <a:rPr lang="en-US" sz="24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1: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dương A và bắt đầu dao động ( v = 0)</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2: </a:t>
            </a:r>
            <a:r>
              <a:rPr lang="en-US" sz="2400">
                <a:latin typeface="Cambria" panose="02040503050406030204" pitchFamily="18" charset="0"/>
                <a:ea typeface="Cambria" panose="02040503050406030204" pitchFamily="18" charset="0"/>
                <a:cs typeface="Times New Roman" panose="02020603050405020304" pitchFamily="18" charset="0"/>
              </a:rPr>
              <a:t>Vật đang ở VTCB 0, chuyển động theo chiều âm. Vật thực hiện được ¼ dao động tương ứng với ¼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3: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âm, v = 0. Vật thực hiện được ½ dao động tương ứng với ½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4: </a:t>
            </a:r>
            <a:r>
              <a:rPr lang="en-US" sz="2400">
                <a:latin typeface="Cambria" panose="02040503050406030204" pitchFamily="18" charset="0"/>
                <a:ea typeface="Cambria" panose="02040503050406030204" pitchFamily="18" charset="0"/>
                <a:cs typeface="Times New Roman" panose="02020603050405020304" pitchFamily="18" charset="0"/>
              </a:rPr>
              <a:t>Vật đang ở VTCB 0, chuyển động theo chiều dương. Vật thực hiện được ¾ dao động tương ứng với ¾ chu kì.</a:t>
            </a:r>
          </a:p>
          <a:p>
            <a:pPr marL="457200" indent="-457200" algn="just">
              <a:buFont typeface="Wingdings" panose="05000000000000000000" pitchFamily="2" charset="2"/>
              <a:buChar char="ü"/>
            </a:pPr>
            <a:r>
              <a:rPr lang="en-US" sz="2400" b="1">
                <a:latin typeface="Cambria" panose="02040503050406030204" pitchFamily="18" charset="0"/>
                <a:ea typeface="Cambria" panose="02040503050406030204" pitchFamily="18" charset="0"/>
                <a:cs typeface="Times New Roman" panose="02020603050405020304" pitchFamily="18" charset="0"/>
              </a:rPr>
              <a:t>Tại vị trí 5: </a:t>
            </a:r>
            <a:r>
              <a:rPr lang="en-US" sz="2400">
                <a:latin typeface="Cambria" panose="02040503050406030204" pitchFamily="18" charset="0"/>
                <a:ea typeface="Cambria" panose="02040503050406030204" pitchFamily="18" charset="0"/>
                <a:cs typeface="Times New Roman" panose="02020603050405020304" pitchFamily="18" charset="0"/>
              </a:rPr>
              <a:t>Vật đang ở vị trí biên dương, v = 0. Vật thực hiện được tròn 1 dao động tương ứng với 1 chu kì.</a:t>
            </a:r>
          </a:p>
        </p:txBody>
      </p:sp>
      <p:pic>
        <p:nvPicPr>
          <p:cNvPr id="2" name="Picture 1" descr="n185 Fb Thu Huong Pham">
            <a:extLst>
              <a:ext uri="{FF2B5EF4-FFF2-40B4-BE49-F238E27FC236}">
                <a16:creationId xmlns:a16="http://schemas.microsoft.com/office/drawing/2014/main" id="{A07477E6-6C08-04F4-1961-8747C868C851}"/>
              </a:ext>
            </a:extLst>
          </p:cNvPr>
          <p:cNvPicPr/>
          <p:nvPr/>
        </p:nvPicPr>
        <p:blipFill>
          <a:blip r:embed="rId6"/>
          <a:stretch>
            <a:fillRect/>
          </a:stretch>
        </p:blipFill>
        <p:spPr>
          <a:xfrm>
            <a:off x="230438" y="3085644"/>
            <a:ext cx="4270372" cy="3108808"/>
          </a:xfrm>
          <a:prstGeom prst="rect">
            <a:avLst/>
          </a:prstGeom>
        </p:spPr>
      </p:pic>
      <p:sp>
        <p:nvSpPr>
          <p:cNvPr id="4" name="Rectangle 3" descr="n185 Fb Thu Huong Pham">
            <a:extLst>
              <a:ext uri="{FF2B5EF4-FFF2-40B4-BE49-F238E27FC236}">
                <a16:creationId xmlns:a16="http://schemas.microsoft.com/office/drawing/2014/main" id="{60CC8344-1A06-E0BF-5331-29D0403B883C}"/>
              </a:ext>
            </a:extLst>
          </p:cNvPr>
          <p:cNvSpPr/>
          <p:nvPr/>
        </p:nvSpPr>
        <p:spPr>
          <a:xfrm>
            <a:off x="230438" y="2357567"/>
            <a:ext cx="1290603" cy="523220"/>
          </a:xfrm>
          <a:prstGeom prst="rect">
            <a:avLst/>
          </a:prstGeom>
          <a:solidFill>
            <a:schemeClr val="bg1">
              <a:alpha val="50000"/>
            </a:schemeClr>
          </a:solidFill>
        </p:spPr>
        <p:txBody>
          <a:bodyPr wrap="square">
            <a:spAutoFit/>
          </a:bodyPr>
          <a:lstStyle/>
          <a:p>
            <a:pPr algn="just"/>
            <a:r>
              <a:rPr lang="en-US" sz="2800" b="1" dirty="0" err="1">
                <a:latin typeface="Cambria" panose="02040503050406030204" pitchFamily="18" charset="0"/>
                <a:ea typeface="Cambria" panose="02040503050406030204" pitchFamily="18" charset="0"/>
                <a:cs typeface="Times New Roman" panose="02020603050405020304" pitchFamily="18" charset="0"/>
              </a:rPr>
              <a:t>Câu</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a:latin typeface="Cambria" panose="02040503050406030204" pitchFamily="18" charset="0"/>
                <a:ea typeface="Cambria" panose="02040503050406030204" pitchFamily="18" charset="0"/>
                <a:cs typeface="Times New Roman" panose="02020603050405020304" pitchFamily="18" charset="0"/>
              </a:rPr>
              <a:t>2:</a:t>
            </a:r>
            <a:endParaRPr lang="en-US"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2952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185 Fb Thu Huong Pham">
            <a:extLst>
              <a:ext uri="{FF2B5EF4-FFF2-40B4-BE49-F238E27FC236}">
                <a16:creationId xmlns:a16="http://schemas.microsoft.com/office/drawing/2014/main" id="{631200A9-8D63-CE34-186A-14BC85D7A0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8639" y="1280258"/>
            <a:ext cx="6921304" cy="4892405"/>
          </a:xfrm>
          <a:prstGeom prst="rect">
            <a:avLst/>
          </a:prstGeom>
          <a:noFill/>
          <a:ln>
            <a:solidFill>
              <a:schemeClr val="accent1"/>
            </a:solidFill>
          </a:ln>
        </p:spPr>
      </p:pic>
      <p:sp>
        <p:nvSpPr>
          <p:cNvPr id="2" name="Title 1" descr="n185 Fb Thu Huong Pham">
            <a:extLst>
              <a:ext uri="{FF2B5EF4-FFF2-40B4-BE49-F238E27FC236}">
                <a16:creationId xmlns:a16="http://schemas.microsoft.com/office/drawing/2014/main" id="{C13178FE-3AF9-8493-FDF2-B12E409B5487}"/>
              </a:ext>
            </a:extLst>
          </p:cNvPr>
          <p:cNvSpPr>
            <a:spLocks noGrp="1"/>
          </p:cNvSpPr>
          <p:nvPr>
            <p:ph type="title"/>
          </p:nvPr>
        </p:nvSpPr>
        <p:spPr>
          <a:xfrm>
            <a:off x="1873826" y="62437"/>
            <a:ext cx="8444348" cy="618548"/>
          </a:xfrm>
          <a:solidFill>
            <a:srgbClr val="FEE8C5"/>
          </a:solidFill>
        </p:spPr>
        <p:txBody>
          <a:bodyPr>
            <a:normAutofit/>
          </a:bodyPr>
          <a:lstStyle/>
          <a:p>
            <a:pPr algn="ctr"/>
            <a:r>
              <a:rPr lang="en-US" sz="2800" b="1" dirty="0">
                <a:latin typeface="Cambria" panose="02040503050406030204" pitchFamily="18" charset="0"/>
                <a:cs typeface="Times New Roman" panose="02020603050405020304" pitchFamily="18" charset="0"/>
              </a:rPr>
              <a:t>KIỂM TRA </a:t>
            </a:r>
            <a:r>
              <a:rPr lang="en-US" sz="2800" b="1">
                <a:latin typeface="Cambria" panose="02040503050406030204" pitchFamily="18" charset="0"/>
                <a:cs typeface="Times New Roman" panose="02020603050405020304" pitchFamily="18" charset="0"/>
              </a:rPr>
              <a:t>BÀI CŨ –  TRÒ </a:t>
            </a:r>
            <a:r>
              <a:rPr lang="en-US" sz="2800" b="1" dirty="0">
                <a:latin typeface="Cambria" panose="02040503050406030204" pitchFamily="18" charset="0"/>
                <a:cs typeface="Times New Roman" panose="02020603050405020304" pitchFamily="18" charset="0"/>
              </a:rPr>
              <a:t>CHƠI “MẢNH GHÉP”</a:t>
            </a:r>
          </a:p>
        </p:txBody>
      </p:sp>
      <p:sp>
        <p:nvSpPr>
          <p:cNvPr id="3" name="Rectangle 2" descr="n185 Fb Thu Huong Pham">
            <a:hlinkClick r:id="rId4" action="ppaction://hlinksldjump"/>
            <a:extLst>
              <a:ext uri="{FF2B5EF4-FFF2-40B4-BE49-F238E27FC236}">
                <a16:creationId xmlns:a16="http://schemas.microsoft.com/office/drawing/2014/main" id="{6323680D-B10C-B231-0CE7-A36FA68833A3}"/>
              </a:ext>
            </a:extLst>
          </p:cNvPr>
          <p:cNvSpPr/>
          <p:nvPr/>
        </p:nvSpPr>
        <p:spPr>
          <a:xfrm>
            <a:off x="4646352" y="985582"/>
            <a:ext cx="2377440" cy="1828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1</a:t>
            </a:r>
          </a:p>
        </p:txBody>
      </p:sp>
      <p:sp>
        <p:nvSpPr>
          <p:cNvPr id="6" name="Rectangle 5" descr="n185 Fb Thu Huong Pham">
            <a:hlinkClick r:id="rId5" action="ppaction://hlinksldjump"/>
            <a:extLst>
              <a:ext uri="{FF2B5EF4-FFF2-40B4-BE49-F238E27FC236}">
                <a16:creationId xmlns:a16="http://schemas.microsoft.com/office/drawing/2014/main" id="{84FFB16B-6394-6645-C819-E6431FFAAC61}"/>
              </a:ext>
            </a:extLst>
          </p:cNvPr>
          <p:cNvSpPr/>
          <p:nvPr/>
        </p:nvSpPr>
        <p:spPr>
          <a:xfrm>
            <a:off x="4642614" y="2814382"/>
            <a:ext cx="2377440" cy="1828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4</a:t>
            </a:r>
          </a:p>
        </p:txBody>
      </p:sp>
      <p:sp>
        <p:nvSpPr>
          <p:cNvPr id="7" name="Rectangle 6" descr="n185 Fb Thu Huong Pham">
            <a:hlinkClick r:id="rId6" action="ppaction://hlinksldjump"/>
            <a:extLst>
              <a:ext uri="{FF2B5EF4-FFF2-40B4-BE49-F238E27FC236}">
                <a16:creationId xmlns:a16="http://schemas.microsoft.com/office/drawing/2014/main" id="{CD56705D-E953-90C7-51A0-0A847D025256}"/>
              </a:ext>
            </a:extLst>
          </p:cNvPr>
          <p:cNvSpPr/>
          <p:nvPr/>
        </p:nvSpPr>
        <p:spPr>
          <a:xfrm>
            <a:off x="4642890" y="4632738"/>
            <a:ext cx="2377440" cy="1828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7</a:t>
            </a:r>
          </a:p>
        </p:txBody>
      </p:sp>
      <p:sp>
        <p:nvSpPr>
          <p:cNvPr id="8" name="Rectangle 7" descr="n185 Fb Thu Huong Pham">
            <a:hlinkClick r:id="rId7" action="ppaction://hlinksldjump"/>
            <a:extLst>
              <a:ext uri="{FF2B5EF4-FFF2-40B4-BE49-F238E27FC236}">
                <a16:creationId xmlns:a16="http://schemas.microsoft.com/office/drawing/2014/main" id="{4782DA7A-1E1A-2721-9613-EB836355E23C}"/>
              </a:ext>
            </a:extLst>
          </p:cNvPr>
          <p:cNvSpPr/>
          <p:nvPr/>
        </p:nvSpPr>
        <p:spPr>
          <a:xfrm>
            <a:off x="7020054" y="991383"/>
            <a:ext cx="237744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2</a:t>
            </a:r>
          </a:p>
        </p:txBody>
      </p:sp>
      <p:sp>
        <p:nvSpPr>
          <p:cNvPr id="9" name="Rectangle 8" descr="n185 Fb Thu Huong Pham">
            <a:hlinkClick r:id="rId8" action="ppaction://hlinksldjump"/>
            <a:extLst>
              <a:ext uri="{FF2B5EF4-FFF2-40B4-BE49-F238E27FC236}">
                <a16:creationId xmlns:a16="http://schemas.microsoft.com/office/drawing/2014/main" id="{0382CDFC-44E2-7887-BFCE-8E68ACC08426}"/>
              </a:ext>
            </a:extLst>
          </p:cNvPr>
          <p:cNvSpPr/>
          <p:nvPr/>
        </p:nvSpPr>
        <p:spPr>
          <a:xfrm>
            <a:off x="7016316" y="2810124"/>
            <a:ext cx="2377440" cy="1828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latin typeface="Cambria" panose="02040503050406030204" pitchFamily="18" charset="0"/>
                <a:cs typeface="Times New Roman" panose="02020603050405020304" pitchFamily="18" charset="0"/>
              </a:rPr>
              <a:t>5</a:t>
            </a:r>
            <a:endParaRPr lang="en-US" sz="8000" b="1" dirty="0">
              <a:latin typeface="Cambria" panose="02040503050406030204" pitchFamily="18" charset="0"/>
              <a:cs typeface="Times New Roman" panose="02020603050405020304" pitchFamily="18" charset="0"/>
            </a:endParaRPr>
          </a:p>
        </p:txBody>
      </p:sp>
      <p:sp>
        <p:nvSpPr>
          <p:cNvPr id="10" name="Rectangle 9" descr="n185 Fb Thu Huong Pham">
            <a:hlinkClick r:id="rId9" action="ppaction://hlinksldjump"/>
            <a:extLst>
              <a:ext uri="{FF2B5EF4-FFF2-40B4-BE49-F238E27FC236}">
                <a16:creationId xmlns:a16="http://schemas.microsoft.com/office/drawing/2014/main" id="{61AB36F5-D61D-2BF0-DDBE-3AD5392924D0}"/>
              </a:ext>
            </a:extLst>
          </p:cNvPr>
          <p:cNvSpPr/>
          <p:nvPr/>
        </p:nvSpPr>
        <p:spPr>
          <a:xfrm>
            <a:off x="7023792" y="4632738"/>
            <a:ext cx="237744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8</a:t>
            </a:r>
          </a:p>
        </p:txBody>
      </p:sp>
      <p:sp>
        <p:nvSpPr>
          <p:cNvPr id="11" name="Rectangle 10" descr="n185 Fb Thu Huong Pham">
            <a:hlinkClick r:id="rId10" action="ppaction://hlinksldjump"/>
            <a:extLst>
              <a:ext uri="{FF2B5EF4-FFF2-40B4-BE49-F238E27FC236}">
                <a16:creationId xmlns:a16="http://schemas.microsoft.com/office/drawing/2014/main" id="{90924788-700E-CC82-424F-565692984560}"/>
              </a:ext>
            </a:extLst>
          </p:cNvPr>
          <p:cNvSpPr/>
          <p:nvPr/>
        </p:nvSpPr>
        <p:spPr>
          <a:xfrm>
            <a:off x="9397494" y="985582"/>
            <a:ext cx="2377440" cy="18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3</a:t>
            </a:r>
          </a:p>
        </p:txBody>
      </p:sp>
      <p:sp>
        <p:nvSpPr>
          <p:cNvPr id="12" name="Rectangle 11" descr="n185 Fb Thu Huong Pham">
            <a:hlinkClick r:id="rId11" action="ppaction://hlinksldjump"/>
            <a:extLst>
              <a:ext uri="{FF2B5EF4-FFF2-40B4-BE49-F238E27FC236}">
                <a16:creationId xmlns:a16="http://schemas.microsoft.com/office/drawing/2014/main" id="{F233BC4B-9643-A3C2-551A-97289D46EC20}"/>
              </a:ext>
            </a:extLst>
          </p:cNvPr>
          <p:cNvSpPr/>
          <p:nvPr/>
        </p:nvSpPr>
        <p:spPr>
          <a:xfrm>
            <a:off x="9393756" y="2814382"/>
            <a:ext cx="2381178"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6</a:t>
            </a:r>
          </a:p>
        </p:txBody>
      </p:sp>
      <p:sp>
        <p:nvSpPr>
          <p:cNvPr id="13" name="Rectangle 12" descr="n185 Fb Thu Huong Pham">
            <a:hlinkClick r:id="rId12" action="ppaction://hlinksldjump"/>
            <a:extLst>
              <a:ext uri="{FF2B5EF4-FFF2-40B4-BE49-F238E27FC236}">
                <a16:creationId xmlns:a16="http://schemas.microsoft.com/office/drawing/2014/main" id="{A480D1BD-D76F-E292-3821-122AA578AC60}"/>
              </a:ext>
            </a:extLst>
          </p:cNvPr>
          <p:cNvSpPr/>
          <p:nvPr/>
        </p:nvSpPr>
        <p:spPr>
          <a:xfrm>
            <a:off x="9397494" y="4632738"/>
            <a:ext cx="2377440" cy="1828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latin typeface="Cambria" panose="02040503050406030204" pitchFamily="18" charset="0"/>
                <a:cs typeface="Times New Roman" panose="02020603050405020304" pitchFamily="18" charset="0"/>
              </a:rPr>
              <a:t>9</a:t>
            </a:r>
          </a:p>
        </p:txBody>
      </p:sp>
      <p:sp>
        <p:nvSpPr>
          <p:cNvPr id="14" name="Rectangle 13" descr="n185 Fb Thu Huong Pham">
            <a:extLst>
              <a:ext uri="{FF2B5EF4-FFF2-40B4-BE49-F238E27FC236}">
                <a16:creationId xmlns:a16="http://schemas.microsoft.com/office/drawing/2014/main" id="{F706E285-90A7-4B19-90CA-A0155B692497}"/>
              </a:ext>
            </a:extLst>
          </p:cNvPr>
          <p:cNvSpPr/>
          <p:nvPr/>
        </p:nvSpPr>
        <p:spPr>
          <a:xfrm>
            <a:off x="435609" y="1840178"/>
            <a:ext cx="935990" cy="10697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1</a:t>
            </a:r>
          </a:p>
        </p:txBody>
      </p:sp>
      <p:sp>
        <p:nvSpPr>
          <p:cNvPr id="15" name="Rectangle 14" descr="n185 Fb Thu Huong Pham">
            <a:extLst>
              <a:ext uri="{FF2B5EF4-FFF2-40B4-BE49-F238E27FC236}">
                <a16:creationId xmlns:a16="http://schemas.microsoft.com/office/drawing/2014/main" id="{9D64602C-8587-0706-5A49-20A52C4C03E7}"/>
              </a:ext>
            </a:extLst>
          </p:cNvPr>
          <p:cNvSpPr/>
          <p:nvPr/>
        </p:nvSpPr>
        <p:spPr>
          <a:xfrm>
            <a:off x="435609" y="3149429"/>
            <a:ext cx="935990" cy="1069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4</a:t>
            </a:r>
          </a:p>
        </p:txBody>
      </p:sp>
      <p:sp>
        <p:nvSpPr>
          <p:cNvPr id="16" name="Rectangle 15" descr="n185 Fb Thu Huong Pham">
            <a:extLst>
              <a:ext uri="{FF2B5EF4-FFF2-40B4-BE49-F238E27FC236}">
                <a16:creationId xmlns:a16="http://schemas.microsoft.com/office/drawing/2014/main" id="{1BD609A0-CAA1-7AEE-4302-F075E0CF9D4D}"/>
              </a:ext>
            </a:extLst>
          </p:cNvPr>
          <p:cNvSpPr/>
          <p:nvPr/>
        </p:nvSpPr>
        <p:spPr>
          <a:xfrm>
            <a:off x="441717" y="4458681"/>
            <a:ext cx="935990" cy="106972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7</a:t>
            </a:r>
          </a:p>
        </p:txBody>
      </p:sp>
      <p:sp>
        <p:nvSpPr>
          <p:cNvPr id="17" name="Rectangle 16" descr="n185 Fb Thu Huong Pham">
            <a:extLst>
              <a:ext uri="{FF2B5EF4-FFF2-40B4-BE49-F238E27FC236}">
                <a16:creationId xmlns:a16="http://schemas.microsoft.com/office/drawing/2014/main" id="{B7E17392-5916-D962-F1B2-F419910B0D5A}"/>
              </a:ext>
            </a:extLst>
          </p:cNvPr>
          <p:cNvSpPr/>
          <p:nvPr/>
        </p:nvSpPr>
        <p:spPr>
          <a:xfrm>
            <a:off x="1724080" y="1403761"/>
            <a:ext cx="935990" cy="1069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2</a:t>
            </a:r>
          </a:p>
        </p:txBody>
      </p:sp>
      <p:sp>
        <p:nvSpPr>
          <p:cNvPr id="18" name="Rectangle 17" descr="n185 Fb Thu Huong Pham">
            <a:extLst>
              <a:ext uri="{FF2B5EF4-FFF2-40B4-BE49-F238E27FC236}">
                <a16:creationId xmlns:a16="http://schemas.microsoft.com/office/drawing/2014/main" id="{F168AD44-5856-21EF-E36F-30F146D58171}"/>
              </a:ext>
            </a:extLst>
          </p:cNvPr>
          <p:cNvSpPr/>
          <p:nvPr/>
        </p:nvSpPr>
        <p:spPr>
          <a:xfrm>
            <a:off x="1724080" y="2713012"/>
            <a:ext cx="935990" cy="10697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5</a:t>
            </a:r>
          </a:p>
        </p:txBody>
      </p:sp>
      <p:sp>
        <p:nvSpPr>
          <p:cNvPr id="19" name="Rectangle 18" descr="n185 Fb Thu Huong Pham">
            <a:extLst>
              <a:ext uri="{FF2B5EF4-FFF2-40B4-BE49-F238E27FC236}">
                <a16:creationId xmlns:a16="http://schemas.microsoft.com/office/drawing/2014/main" id="{C2E54703-6293-048E-1932-0451E796BC22}"/>
              </a:ext>
            </a:extLst>
          </p:cNvPr>
          <p:cNvSpPr/>
          <p:nvPr/>
        </p:nvSpPr>
        <p:spPr>
          <a:xfrm>
            <a:off x="1730188" y="4022263"/>
            <a:ext cx="935990" cy="1069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8</a:t>
            </a:r>
          </a:p>
        </p:txBody>
      </p:sp>
      <p:sp>
        <p:nvSpPr>
          <p:cNvPr id="20" name="Rectangle 19" descr="n185 Fb Thu Huong Pham">
            <a:extLst>
              <a:ext uri="{FF2B5EF4-FFF2-40B4-BE49-F238E27FC236}">
                <a16:creationId xmlns:a16="http://schemas.microsoft.com/office/drawing/2014/main" id="{DC8C7CDC-163D-CF89-B04A-F61F0A8DEEE2}"/>
              </a:ext>
            </a:extLst>
          </p:cNvPr>
          <p:cNvSpPr/>
          <p:nvPr/>
        </p:nvSpPr>
        <p:spPr>
          <a:xfrm>
            <a:off x="2929424" y="967344"/>
            <a:ext cx="935990" cy="1069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3</a:t>
            </a:r>
          </a:p>
        </p:txBody>
      </p:sp>
      <p:sp>
        <p:nvSpPr>
          <p:cNvPr id="21" name="Rectangle 20" descr="n185 Fb Thu Huong Pham">
            <a:extLst>
              <a:ext uri="{FF2B5EF4-FFF2-40B4-BE49-F238E27FC236}">
                <a16:creationId xmlns:a16="http://schemas.microsoft.com/office/drawing/2014/main" id="{DB94C68C-E749-9BF5-D4CD-C5EA9A8276B8}"/>
              </a:ext>
            </a:extLst>
          </p:cNvPr>
          <p:cNvSpPr/>
          <p:nvPr/>
        </p:nvSpPr>
        <p:spPr>
          <a:xfrm>
            <a:off x="2929424" y="2276595"/>
            <a:ext cx="935990" cy="10697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6</a:t>
            </a:r>
          </a:p>
        </p:txBody>
      </p:sp>
      <p:sp>
        <p:nvSpPr>
          <p:cNvPr id="22" name="Rectangle 21" descr="n185 Fb Thu Huong Pham">
            <a:extLst>
              <a:ext uri="{FF2B5EF4-FFF2-40B4-BE49-F238E27FC236}">
                <a16:creationId xmlns:a16="http://schemas.microsoft.com/office/drawing/2014/main" id="{BB72BC0F-7594-E234-DF35-F148B6409B5D}"/>
              </a:ext>
            </a:extLst>
          </p:cNvPr>
          <p:cNvSpPr/>
          <p:nvPr/>
        </p:nvSpPr>
        <p:spPr>
          <a:xfrm>
            <a:off x="2935532" y="3585846"/>
            <a:ext cx="935990" cy="10697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Cambria" panose="02040503050406030204" pitchFamily="18" charset="0"/>
                <a:cs typeface="Times New Roman" panose="02020603050405020304" pitchFamily="18" charset="0"/>
              </a:rPr>
              <a:t>9</a:t>
            </a:r>
          </a:p>
        </p:txBody>
      </p:sp>
      <p:cxnSp>
        <p:nvCxnSpPr>
          <p:cNvPr id="24" name="Straight Connector 23" descr="n185 Fb Thu Huong Pham">
            <a:extLst>
              <a:ext uri="{FF2B5EF4-FFF2-40B4-BE49-F238E27FC236}">
                <a16:creationId xmlns:a16="http://schemas.microsoft.com/office/drawing/2014/main" id="{3065888B-4CFA-39C5-0BBB-317500606C09}"/>
              </a:ext>
            </a:extLst>
          </p:cNvPr>
          <p:cNvCxnSpPr>
            <a:cxnSpLocks/>
          </p:cNvCxnSpPr>
          <p:nvPr/>
        </p:nvCxnSpPr>
        <p:spPr>
          <a:xfrm>
            <a:off x="4176692" y="868680"/>
            <a:ext cx="0" cy="566928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5" name="Flowchart: Process 24" descr="n185 Fb Thu Huong Pham">
            <a:extLst>
              <a:ext uri="{FF2B5EF4-FFF2-40B4-BE49-F238E27FC236}">
                <a16:creationId xmlns:a16="http://schemas.microsoft.com/office/drawing/2014/main" id="{0AF63A36-EF85-B836-CBCA-DB3E5DC57CA1}"/>
              </a:ext>
            </a:extLst>
          </p:cNvPr>
          <p:cNvSpPr/>
          <p:nvPr/>
        </p:nvSpPr>
        <p:spPr>
          <a:xfrm>
            <a:off x="435609" y="5872124"/>
            <a:ext cx="3429804" cy="612648"/>
          </a:xfrm>
          <a:prstGeom prst="flowChartProcess">
            <a:avLst/>
          </a:prstGeom>
          <a:solidFill>
            <a:srgbClr val="FFC4A9"/>
          </a:solidFill>
          <a:ln>
            <a:solidFill>
              <a:srgbClr val="85A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cs typeface="Times New Roman" panose="02020603050405020304" pitchFamily="18" charset="0"/>
              </a:rPr>
              <a:t>HÌNH ẢNH BÍ MẬT</a:t>
            </a:r>
          </a:p>
        </p:txBody>
      </p:sp>
      <p:pic>
        <p:nvPicPr>
          <p:cNvPr id="35" name="Graphic 34" descr="n185 Fb Thu Huong Pham">
            <a:hlinkClick r:id="rId13" action="ppaction://hlinksldjump"/>
            <a:extLst>
              <a:ext uri="{FF2B5EF4-FFF2-40B4-BE49-F238E27FC236}">
                <a16:creationId xmlns:a16="http://schemas.microsoft.com/office/drawing/2014/main" id="{46570445-2BA6-A9F8-4840-16046DCFD2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153250" y="0"/>
            <a:ext cx="1038750" cy="1038750"/>
          </a:xfrm>
          <a:prstGeom prst="rect">
            <a:avLst/>
          </a:prstGeom>
        </p:spPr>
      </p:pic>
    </p:spTree>
    <p:extLst>
      <p:ext uri="{BB962C8B-B14F-4D97-AF65-F5344CB8AC3E}">
        <p14:creationId xmlns:p14="http://schemas.microsoft.com/office/powerpoint/2010/main" val="917299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70588" l="0"/>
                                      </p:by>
                                    </p:animClr>
                                    <p:animClr clrSpc="hsl" dir="cw">
                                      <p:cBhvr>
                                        <p:cTn id="7" dur="500" fill="hold"/>
                                        <p:tgtEl>
                                          <p:spTgt spid="3"/>
                                        </p:tgtEl>
                                        <p:attrNameLst>
                                          <p:attrName>fillcolor</p:attrName>
                                        </p:attrNameLst>
                                      </p:cBhvr>
                                      <p:by>
                                        <p:hsl h="0" s="-70588" l="0"/>
                                      </p:by>
                                    </p:animClr>
                                    <p:animClr clrSpc="hsl" dir="cw">
                                      <p:cBhvr>
                                        <p:cTn id="8" dur="500" fill="hold"/>
                                        <p:tgtEl>
                                          <p:spTgt spid="3"/>
                                        </p:tgtEl>
                                        <p:attrNameLst>
                                          <p:attrName>stroke.color</p:attrName>
                                        </p:attrNameLst>
                                      </p:cBhvr>
                                      <p:by>
                                        <p:hsl h="0" s="-70588" l="0"/>
                                      </p:by>
                                    </p:animClr>
                                    <p:set>
                                      <p:cBhvr>
                                        <p:cTn id="9" dur="500" fill="hold"/>
                                        <p:tgtEl>
                                          <p:spTgt spid="3"/>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5" presetClass="exit" presetSubtype="10" fill="hold" grpId="1" nodeType="withEffect">
                                  <p:stCondLst>
                                    <p:cond delay="0"/>
                                  </p:stCondLst>
                                  <p:childTnLst>
                                    <p:animEffect transition="out" filter="checkerboard(across)">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5" presetClass="emph" presetSubtype="0" fill="hold" grpId="0" nodeType="clickEffect">
                                  <p:stCondLst>
                                    <p:cond delay="0"/>
                                  </p:stCondLst>
                                  <p:childTnLst>
                                    <p:animClr clrSpc="hsl" dir="cw">
                                      <p:cBhvr override="childStyle">
                                        <p:cTn id="22" dur="500" fill="hold"/>
                                        <p:tgtEl>
                                          <p:spTgt spid="8"/>
                                        </p:tgtEl>
                                        <p:attrNameLst>
                                          <p:attrName>style.color</p:attrName>
                                        </p:attrNameLst>
                                      </p:cBhvr>
                                      <p:by>
                                        <p:hsl h="0" s="-70588" l="0"/>
                                      </p:by>
                                    </p:animClr>
                                    <p:animClr clrSpc="hsl" dir="cw">
                                      <p:cBhvr>
                                        <p:cTn id="23" dur="500" fill="hold"/>
                                        <p:tgtEl>
                                          <p:spTgt spid="8"/>
                                        </p:tgtEl>
                                        <p:attrNameLst>
                                          <p:attrName>fillcolor</p:attrName>
                                        </p:attrNameLst>
                                      </p:cBhvr>
                                      <p:by>
                                        <p:hsl h="0" s="-70588" l="0"/>
                                      </p:by>
                                    </p:animClr>
                                    <p:animClr clrSpc="hsl" dir="cw">
                                      <p:cBhvr>
                                        <p:cTn id="24" dur="500" fill="hold"/>
                                        <p:tgtEl>
                                          <p:spTgt spid="8"/>
                                        </p:tgtEl>
                                        <p:attrNameLst>
                                          <p:attrName>stroke.color</p:attrName>
                                        </p:attrNameLst>
                                      </p:cBhvr>
                                      <p:by>
                                        <p:hsl h="0" s="-70588" l="0"/>
                                      </p:by>
                                    </p:animClr>
                                    <p:set>
                                      <p:cBhvr>
                                        <p:cTn id="25" dur="500" fill="hold"/>
                                        <p:tgtEl>
                                          <p:spTgt spid="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11"/>
                                        </p:tgtEl>
                                        <p:attrNameLst>
                                          <p:attrName>style.color</p:attrName>
                                        </p:attrNameLst>
                                      </p:cBhvr>
                                      <p:by>
                                        <p:hsl h="0" s="-70588" l="0"/>
                                      </p:by>
                                    </p:animClr>
                                    <p:animClr clrSpc="hsl" dir="cw">
                                      <p:cBhvr>
                                        <p:cTn id="39" dur="500" fill="hold"/>
                                        <p:tgtEl>
                                          <p:spTgt spid="11"/>
                                        </p:tgtEl>
                                        <p:attrNameLst>
                                          <p:attrName>fillcolor</p:attrName>
                                        </p:attrNameLst>
                                      </p:cBhvr>
                                      <p:by>
                                        <p:hsl h="0" s="-70588" l="0"/>
                                      </p:by>
                                    </p:animClr>
                                    <p:animClr clrSpc="hsl" dir="cw">
                                      <p:cBhvr>
                                        <p:cTn id="40" dur="500" fill="hold"/>
                                        <p:tgtEl>
                                          <p:spTgt spid="11"/>
                                        </p:tgtEl>
                                        <p:attrNameLst>
                                          <p:attrName>stroke.color</p:attrName>
                                        </p:attrNameLst>
                                      </p:cBhvr>
                                      <p:by>
                                        <p:hsl h="0" s="-70588" l="0"/>
                                      </p:by>
                                    </p:animClr>
                                    <p:set>
                                      <p:cBhvr>
                                        <p:cTn id="41"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5" presetClass="exit" presetSubtype="10" fill="hold" grpId="1" nodeType="withEffect">
                                  <p:stCondLst>
                                    <p:cond delay="0"/>
                                  </p:stCondLst>
                                  <p:childTnLst>
                                    <p:animEffect transition="out" filter="checkerboard(across)">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5" presetClass="emph" presetSubtype="0" fill="hold" grpId="0" nodeType="clickEffect">
                                  <p:stCondLst>
                                    <p:cond delay="0"/>
                                  </p:stCondLst>
                                  <p:childTnLst>
                                    <p:animClr clrSpc="hsl" dir="cw">
                                      <p:cBhvr override="childStyle">
                                        <p:cTn id="54" dur="500" fill="hold"/>
                                        <p:tgtEl>
                                          <p:spTgt spid="6"/>
                                        </p:tgtEl>
                                        <p:attrNameLst>
                                          <p:attrName>style.color</p:attrName>
                                        </p:attrNameLst>
                                      </p:cBhvr>
                                      <p:by>
                                        <p:hsl h="0" s="-70588" l="0"/>
                                      </p:by>
                                    </p:animClr>
                                    <p:animClr clrSpc="hsl" dir="cw">
                                      <p:cBhvr>
                                        <p:cTn id="55" dur="500" fill="hold"/>
                                        <p:tgtEl>
                                          <p:spTgt spid="6"/>
                                        </p:tgtEl>
                                        <p:attrNameLst>
                                          <p:attrName>fillcolor</p:attrName>
                                        </p:attrNameLst>
                                      </p:cBhvr>
                                      <p:by>
                                        <p:hsl h="0" s="-70588" l="0"/>
                                      </p:by>
                                    </p:animClr>
                                    <p:animClr clrSpc="hsl" dir="cw">
                                      <p:cBhvr>
                                        <p:cTn id="56" dur="500" fill="hold"/>
                                        <p:tgtEl>
                                          <p:spTgt spid="6"/>
                                        </p:tgtEl>
                                        <p:attrNameLst>
                                          <p:attrName>stroke.color</p:attrName>
                                        </p:attrNameLst>
                                      </p:cBhvr>
                                      <p:by>
                                        <p:hsl h="0" s="-70588" l="0"/>
                                      </p:by>
                                    </p:animClr>
                                    <p:set>
                                      <p:cBhvr>
                                        <p:cTn id="5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58" restart="whenNotActive" fill="hold" evtFilter="cancelBubble" nodeType="interactiveSeq">
                <p:stCondLst>
                  <p:cond evt="onClick" delay="0">
                    <p:tgtEl>
                      <p:spTgt spid="15"/>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hidden"/>
                                      </p:to>
                                    </p:set>
                                  </p:childTnLst>
                                </p:cTn>
                              </p:par>
                              <p:par>
                                <p:cTn id="63" presetID="5" presetClass="exit" presetSubtype="10" fill="hold" grpId="1" nodeType="withEffect">
                                  <p:stCondLst>
                                    <p:cond delay="0"/>
                                  </p:stCondLst>
                                  <p:childTnLst>
                                    <p:animEffect transition="out" filter="checkerboard(across)">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25" presetClass="emph" presetSubtype="0" fill="hold" grpId="0" nodeType="clickEffect">
                                  <p:stCondLst>
                                    <p:cond delay="0"/>
                                  </p:stCondLst>
                                  <p:childTnLst>
                                    <p:animClr clrSpc="hsl" dir="cw">
                                      <p:cBhvr override="childStyle">
                                        <p:cTn id="70" dur="500" fill="hold"/>
                                        <p:tgtEl>
                                          <p:spTgt spid="9"/>
                                        </p:tgtEl>
                                        <p:attrNameLst>
                                          <p:attrName>style.color</p:attrName>
                                        </p:attrNameLst>
                                      </p:cBhvr>
                                      <p:by>
                                        <p:hsl h="0" s="-70588" l="0"/>
                                      </p:by>
                                    </p:animClr>
                                    <p:animClr clrSpc="hsl" dir="cw">
                                      <p:cBhvr>
                                        <p:cTn id="71" dur="500" fill="hold"/>
                                        <p:tgtEl>
                                          <p:spTgt spid="9"/>
                                        </p:tgtEl>
                                        <p:attrNameLst>
                                          <p:attrName>fillcolor</p:attrName>
                                        </p:attrNameLst>
                                      </p:cBhvr>
                                      <p:by>
                                        <p:hsl h="0" s="-70588" l="0"/>
                                      </p:by>
                                    </p:animClr>
                                    <p:animClr clrSpc="hsl" dir="cw">
                                      <p:cBhvr>
                                        <p:cTn id="72" dur="500" fill="hold"/>
                                        <p:tgtEl>
                                          <p:spTgt spid="9"/>
                                        </p:tgtEl>
                                        <p:attrNameLst>
                                          <p:attrName>stroke.color</p:attrName>
                                        </p:attrNameLst>
                                      </p:cBhvr>
                                      <p:by>
                                        <p:hsl h="0" s="-70588" l="0"/>
                                      </p:by>
                                    </p:animClr>
                                    <p:set>
                                      <p:cBhvr>
                                        <p:cTn id="73" dur="500" fill="hold"/>
                                        <p:tgtEl>
                                          <p:spTgt spid="9"/>
                                        </p:tgtEl>
                                        <p:attrNameLst>
                                          <p:attrName>fill.type</p:attrName>
                                        </p:attrNameLst>
                                      </p:cBhvr>
                                      <p:to>
                                        <p:strVal val="solid"/>
                                      </p:to>
                                    </p:set>
                                  </p:childTnLst>
                                </p:cTn>
                              </p:par>
                            </p:childTnLst>
                          </p:cTn>
                        </p:par>
                      </p:childTnLst>
                    </p:cTn>
                  </p:par>
                </p:childTnLst>
              </p:cTn>
              <p:nextCondLst>
                <p:cond evt="onClick" delay="0">
                  <p:tgtEl>
                    <p:spTgt spid="9"/>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hidden"/>
                                      </p:to>
                                    </p:set>
                                  </p:childTnLst>
                                </p:cTn>
                              </p:par>
                              <p:par>
                                <p:cTn id="79" presetID="5" presetClass="exit" presetSubtype="10" fill="hold" grpId="1" nodeType="withEffect">
                                  <p:stCondLst>
                                    <p:cond delay="0"/>
                                  </p:stCondLst>
                                  <p:childTnLst>
                                    <p:animEffect transition="out" filter="checkerboard(across)">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2" restart="whenNotActive" fill="hold" evtFilter="cancelBubble" nodeType="interactiveSeq">
                <p:stCondLst>
                  <p:cond evt="onClick" delay="0">
                    <p:tgtEl>
                      <p:spTgt spid="12"/>
                    </p:tgtEl>
                  </p:cond>
                </p:stCondLst>
                <p:endSync evt="end" delay="0">
                  <p:rtn val="all"/>
                </p:endSync>
                <p:childTnLst>
                  <p:par>
                    <p:cTn id="83" fill="hold">
                      <p:stCondLst>
                        <p:cond delay="0"/>
                      </p:stCondLst>
                      <p:childTnLst>
                        <p:par>
                          <p:cTn id="84" fill="hold">
                            <p:stCondLst>
                              <p:cond delay="0"/>
                            </p:stCondLst>
                            <p:childTnLst>
                              <p:par>
                                <p:cTn id="85" presetID="25" presetClass="emph" presetSubtype="0" fill="hold" grpId="0" nodeType="clickEffect">
                                  <p:stCondLst>
                                    <p:cond delay="0"/>
                                  </p:stCondLst>
                                  <p:childTnLst>
                                    <p:animClr clrSpc="hsl" dir="cw">
                                      <p:cBhvr override="childStyle">
                                        <p:cTn id="86" dur="500" fill="hold"/>
                                        <p:tgtEl>
                                          <p:spTgt spid="12"/>
                                        </p:tgtEl>
                                        <p:attrNameLst>
                                          <p:attrName>style.color</p:attrName>
                                        </p:attrNameLst>
                                      </p:cBhvr>
                                      <p:by>
                                        <p:hsl h="0" s="-70588" l="0"/>
                                      </p:by>
                                    </p:animClr>
                                    <p:animClr clrSpc="hsl" dir="cw">
                                      <p:cBhvr>
                                        <p:cTn id="87" dur="500" fill="hold"/>
                                        <p:tgtEl>
                                          <p:spTgt spid="12"/>
                                        </p:tgtEl>
                                        <p:attrNameLst>
                                          <p:attrName>fillcolor</p:attrName>
                                        </p:attrNameLst>
                                      </p:cBhvr>
                                      <p:by>
                                        <p:hsl h="0" s="-70588" l="0"/>
                                      </p:by>
                                    </p:animClr>
                                    <p:animClr clrSpc="hsl" dir="cw">
                                      <p:cBhvr>
                                        <p:cTn id="88" dur="500" fill="hold"/>
                                        <p:tgtEl>
                                          <p:spTgt spid="12"/>
                                        </p:tgtEl>
                                        <p:attrNameLst>
                                          <p:attrName>stroke.color</p:attrName>
                                        </p:attrNameLst>
                                      </p:cBhvr>
                                      <p:by>
                                        <p:hsl h="0" s="-70588" l="0"/>
                                      </p:by>
                                    </p:animClr>
                                    <p:set>
                                      <p:cBhvr>
                                        <p:cTn id="89"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90" restart="whenNotActive" fill="hold" evtFilter="cancelBubble" nodeType="interactiveSeq">
                <p:stCondLst>
                  <p:cond evt="onClick" delay="0">
                    <p:tgtEl>
                      <p:spTgt spid="21"/>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hidden"/>
                                      </p:to>
                                    </p:set>
                                  </p:childTnLst>
                                </p:cTn>
                              </p:par>
                              <p:par>
                                <p:cTn id="95" presetID="5" presetClass="exit" presetSubtype="10" fill="hold" grpId="1" nodeType="withEffect">
                                  <p:stCondLst>
                                    <p:cond delay="0"/>
                                  </p:stCondLst>
                                  <p:childTnLst>
                                    <p:animEffect transition="out" filter="checkerboard(across)">
                                      <p:cBhvr>
                                        <p:cTn id="96" dur="500"/>
                                        <p:tgtEl>
                                          <p:spTgt spid="12"/>
                                        </p:tgtEl>
                                      </p:cBhvr>
                                    </p:animEffect>
                                    <p:set>
                                      <p:cBhvr>
                                        <p:cTn id="9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98" restart="whenNotActive" fill="hold" evtFilter="cancelBubble" nodeType="interactiveSeq">
                <p:stCondLst>
                  <p:cond evt="onClick" delay="0">
                    <p:tgtEl>
                      <p:spTgt spid="7"/>
                    </p:tgtEl>
                  </p:cond>
                </p:stCondLst>
                <p:endSync evt="end" delay="0">
                  <p:rtn val="all"/>
                </p:endSync>
                <p:childTnLst>
                  <p:par>
                    <p:cTn id="99" fill="hold">
                      <p:stCondLst>
                        <p:cond delay="0"/>
                      </p:stCondLst>
                      <p:childTnLst>
                        <p:par>
                          <p:cTn id="100" fill="hold">
                            <p:stCondLst>
                              <p:cond delay="0"/>
                            </p:stCondLst>
                            <p:childTnLst>
                              <p:par>
                                <p:cTn id="101" presetID="25" presetClass="emph" presetSubtype="0" fill="hold" grpId="0" nodeType="clickEffect">
                                  <p:stCondLst>
                                    <p:cond delay="0"/>
                                  </p:stCondLst>
                                  <p:childTnLst>
                                    <p:animClr clrSpc="hsl" dir="cw">
                                      <p:cBhvr override="childStyle">
                                        <p:cTn id="102" dur="500" fill="hold"/>
                                        <p:tgtEl>
                                          <p:spTgt spid="7"/>
                                        </p:tgtEl>
                                        <p:attrNameLst>
                                          <p:attrName>style.color</p:attrName>
                                        </p:attrNameLst>
                                      </p:cBhvr>
                                      <p:by>
                                        <p:hsl h="0" s="-70588" l="0"/>
                                      </p:by>
                                    </p:animClr>
                                    <p:animClr clrSpc="hsl" dir="cw">
                                      <p:cBhvr>
                                        <p:cTn id="103" dur="500" fill="hold"/>
                                        <p:tgtEl>
                                          <p:spTgt spid="7"/>
                                        </p:tgtEl>
                                        <p:attrNameLst>
                                          <p:attrName>fillcolor</p:attrName>
                                        </p:attrNameLst>
                                      </p:cBhvr>
                                      <p:by>
                                        <p:hsl h="0" s="-70588" l="0"/>
                                      </p:by>
                                    </p:animClr>
                                    <p:animClr clrSpc="hsl" dir="cw">
                                      <p:cBhvr>
                                        <p:cTn id="104" dur="500" fill="hold"/>
                                        <p:tgtEl>
                                          <p:spTgt spid="7"/>
                                        </p:tgtEl>
                                        <p:attrNameLst>
                                          <p:attrName>stroke.color</p:attrName>
                                        </p:attrNameLst>
                                      </p:cBhvr>
                                      <p:by>
                                        <p:hsl h="0" s="-70588" l="0"/>
                                      </p:by>
                                    </p:animClr>
                                    <p:set>
                                      <p:cBhvr>
                                        <p:cTn id="105"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106" restart="whenNotActive" fill="hold" evtFilter="cancelBubble" nodeType="interactiveSeq">
                <p:stCondLst>
                  <p:cond evt="onClick" delay="0">
                    <p:tgtEl>
                      <p:spTgt spid="16"/>
                    </p:tgtEl>
                  </p:cond>
                </p:stCondLst>
                <p:endSync evt="end" delay="0">
                  <p:rtn val="all"/>
                </p:endSync>
                <p:childTnLst>
                  <p:par>
                    <p:cTn id="107" fill="hold">
                      <p:stCondLst>
                        <p:cond delay="0"/>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16"/>
                                        </p:tgtEl>
                                        <p:attrNameLst>
                                          <p:attrName>style.visibility</p:attrName>
                                        </p:attrNameLst>
                                      </p:cBhvr>
                                      <p:to>
                                        <p:strVal val="hidden"/>
                                      </p:to>
                                    </p:set>
                                  </p:childTnLst>
                                </p:cTn>
                              </p:par>
                              <p:par>
                                <p:cTn id="111" presetID="5" presetClass="exit" presetSubtype="10" fill="hold" grpId="1" nodeType="withEffect">
                                  <p:stCondLst>
                                    <p:cond delay="0"/>
                                  </p:stCondLst>
                                  <p:childTnLst>
                                    <p:animEffect transition="out" filter="checkerboard(across)">
                                      <p:cBhvr>
                                        <p:cTn id="112" dur="500"/>
                                        <p:tgtEl>
                                          <p:spTgt spid="7"/>
                                        </p:tgtEl>
                                      </p:cBhvr>
                                    </p:animEffect>
                                    <p:set>
                                      <p:cBhvr>
                                        <p:cTn id="1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4" restart="whenNotActive" fill="hold" evtFilter="cancelBubble" nodeType="interactiveSeq">
                <p:stCondLst>
                  <p:cond evt="onClick" delay="0">
                    <p:tgtEl>
                      <p:spTgt spid="10"/>
                    </p:tgtEl>
                  </p:cond>
                </p:stCondLst>
                <p:endSync evt="end" delay="0">
                  <p:rtn val="all"/>
                </p:endSync>
                <p:childTnLst>
                  <p:par>
                    <p:cTn id="115" fill="hold">
                      <p:stCondLst>
                        <p:cond delay="0"/>
                      </p:stCondLst>
                      <p:childTnLst>
                        <p:par>
                          <p:cTn id="116" fill="hold">
                            <p:stCondLst>
                              <p:cond delay="0"/>
                            </p:stCondLst>
                            <p:childTnLst>
                              <p:par>
                                <p:cTn id="117" presetID="25" presetClass="emph" presetSubtype="0" fill="hold" grpId="0" nodeType="clickEffect">
                                  <p:stCondLst>
                                    <p:cond delay="0"/>
                                  </p:stCondLst>
                                  <p:childTnLst>
                                    <p:animClr clrSpc="hsl" dir="cw">
                                      <p:cBhvr override="childStyle">
                                        <p:cTn id="118" dur="500" fill="hold"/>
                                        <p:tgtEl>
                                          <p:spTgt spid="10"/>
                                        </p:tgtEl>
                                        <p:attrNameLst>
                                          <p:attrName>style.color</p:attrName>
                                        </p:attrNameLst>
                                      </p:cBhvr>
                                      <p:by>
                                        <p:hsl h="0" s="-70588" l="0"/>
                                      </p:by>
                                    </p:animClr>
                                    <p:animClr clrSpc="hsl" dir="cw">
                                      <p:cBhvr>
                                        <p:cTn id="119" dur="500" fill="hold"/>
                                        <p:tgtEl>
                                          <p:spTgt spid="10"/>
                                        </p:tgtEl>
                                        <p:attrNameLst>
                                          <p:attrName>fillcolor</p:attrName>
                                        </p:attrNameLst>
                                      </p:cBhvr>
                                      <p:by>
                                        <p:hsl h="0" s="-70588" l="0"/>
                                      </p:by>
                                    </p:animClr>
                                    <p:animClr clrSpc="hsl" dir="cw">
                                      <p:cBhvr>
                                        <p:cTn id="120" dur="500" fill="hold"/>
                                        <p:tgtEl>
                                          <p:spTgt spid="10"/>
                                        </p:tgtEl>
                                        <p:attrNameLst>
                                          <p:attrName>stroke.color</p:attrName>
                                        </p:attrNameLst>
                                      </p:cBhvr>
                                      <p:by>
                                        <p:hsl h="0" s="-70588" l="0"/>
                                      </p:by>
                                    </p:animClr>
                                    <p:set>
                                      <p:cBhvr>
                                        <p:cTn id="121"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122" restart="whenNotActive" fill="hold" evtFilter="cancelBubble" nodeType="interactiveSeq">
                <p:stCondLst>
                  <p:cond evt="onClick" delay="0">
                    <p:tgtEl>
                      <p:spTgt spid="19"/>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9"/>
                                        </p:tgtEl>
                                        <p:attrNameLst>
                                          <p:attrName>style.visibility</p:attrName>
                                        </p:attrNameLst>
                                      </p:cBhvr>
                                      <p:to>
                                        <p:strVal val="hidden"/>
                                      </p:to>
                                    </p:set>
                                  </p:childTnLst>
                                </p:cTn>
                              </p:par>
                              <p:par>
                                <p:cTn id="127" presetID="5" presetClass="exit" presetSubtype="10" fill="hold" grpId="1" nodeType="withEffect">
                                  <p:stCondLst>
                                    <p:cond delay="0"/>
                                  </p:stCondLst>
                                  <p:childTnLst>
                                    <p:animEffect transition="out" filter="checkerboard(across)">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0" restart="whenNotActive" fill="hold" evtFilter="cancelBubble" nodeType="interactiveSeq">
                <p:stCondLst>
                  <p:cond evt="onClick" delay="0">
                    <p:tgtEl>
                      <p:spTgt spid="13"/>
                    </p:tgtEl>
                  </p:cond>
                </p:stCondLst>
                <p:endSync evt="end" delay="0">
                  <p:rtn val="all"/>
                </p:endSync>
                <p:childTnLst>
                  <p:par>
                    <p:cTn id="131" fill="hold">
                      <p:stCondLst>
                        <p:cond delay="0"/>
                      </p:stCondLst>
                      <p:childTnLst>
                        <p:par>
                          <p:cTn id="132" fill="hold">
                            <p:stCondLst>
                              <p:cond delay="0"/>
                            </p:stCondLst>
                            <p:childTnLst>
                              <p:par>
                                <p:cTn id="133" presetID="25" presetClass="emph" presetSubtype="0" fill="hold" grpId="0" nodeType="clickEffect">
                                  <p:stCondLst>
                                    <p:cond delay="0"/>
                                  </p:stCondLst>
                                  <p:childTnLst>
                                    <p:animClr clrSpc="hsl" dir="cw">
                                      <p:cBhvr override="childStyle">
                                        <p:cTn id="134" dur="500" fill="hold"/>
                                        <p:tgtEl>
                                          <p:spTgt spid="13"/>
                                        </p:tgtEl>
                                        <p:attrNameLst>
                                          <p:attrName>style.color</p:attrName>
                                        </p:attrNameLst>
                                      </p:cBhvr>
                                      <p:by>
                                        <p:hsl h="0" s="-70588" l="0"/>
                                      </p:by>
                                    </p:animClr>
                                    <p:animClr clrSpc="hsl" dir="cw">
                                      <p:cBhvr>
                                        <p:cTn id="135" dur="500" fill="hold"/>
                                        <p:tgtEl>
                                          <p:spTgt spid="13"/>
                                        </p:tgtEl>
                                        <p:attrNameLst>
                                          <p:attrName>fillcolor</p:attrName>
                                        </p:attrNameLst>
                                      </p:cBhvr>
                                      <p:by>
                                        <p:hsl h="0" s="-70588" l="0"/>
                                      </p:by>
                                    </p:animClr>
                                    <p:animClr clrSpc="hsl" dir="cw">
                                      <p:cBhvr>
                                        <p:cTn id="136" dur="500" fill="hold"/>
                                        <p:tgtEl>
                                          <p:spTgt spid="13"/>
                                        </p:tgtEl>
                                        <p:attrNameLst>
                                          <p:attrName>stroke.color</p:attrName>
                                        </p:attrNameLst>
                                      </p:cBhvr>
                                      <p:by>
                                        <p:hsl h="0" s="-70588" l="0"/>
                                      </p:by>
                                    </p:animClr>
                                    <p:set>
                                      <p:cBhvr>
                                        <p:cTn id="137"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138" restart="whenNotActive" fill="hold" evtFilter="cancelBubble" nodeType="interactiveSeq">
                <p:stCondLst>
                  <p:cond evt="onClick" delay="0">
                    <p:tgtEl>
                      <p:spTgt spid="22"/>
                    </p:tgtEl>
                  </p:cond>
                </p:stCondLst>
                <p:endSync evt="end" delay="0">
                  <p:rtn val="all"/>
                </p:endSync>
                <p:childTnLst>
                  <p:par>
                    <p:cTn id="139" fill="hold">
                      <p:stCondLst>
                        <p:cond delay="0"/>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22"/>
                                        </p:tgtEl>
                                        <p:attrNameLst>
                                          <p:attrName>style.visibility</p:attrName>
                                        </p:attrNameLst>
                                      </p:cBhvr>
                                      <p:to>
                                        <p:strVal val="hidden"/>
                                      </p:to>
                                    </p:set>
                                  </p:childTnLst>
                                </p:cTn>
                              </p:par>
                              <p:par>
                                <p:cTn id="143" presetID="5" presetClass="exit" presetSubtype="10" fill="hold" grpId="1" nodeType="withEffect">
                                  <p:stCondLst>
                                    <p:cond delay="0"/>
                                  </p:stCondLst>
                                  <p:childTnLst>
                                    <p:animEffect transition="out" filter="checkerboard(across)">
                                      <p:cBhvr>
                                        <p:cTn id="144" dur="500"/>
                                        <p:tgtEl>
                                          <p:spTgt spid="13"/>
                                        </p:tgtEl>
                                      </p:cBhvr>
                                    </p:animEffect>
                                    <p:set>
                                      <p:cBhvr>
                                        <p:cTn id="14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6" restart="whenNotActive" fill="hold" evtFilter="cancelBubble" nodeType="interactiveSeq">
                <p:stCondLst>
                  <p:cond evt="onClick" delay="0">
                    <p:tgtEl>
                      <p:spTgt spid="25"/>
                    </p:tgtEl>
                  </p:cond>
                </p:stCondLst>
                <p:endSync evt="end" delay="0">
                  <p:rtn val="all"/>
                </p:endSync>
                <p:childTnLst>
                  <p:par>
                    <p:cTn id="147" fill="hold">
                      <p:stCondLst>
                        <p:cond delay="0"/>
                      </p:stCondLst>
                      <p:childTnLst>
                        <p:par>
                          <p:cTn id="148" fill="hold">
                            <p:stCondLst>
                              <p:cond delay="0"/>
                            </p:stCondLst>
                            <p:childTnLst>
                              <p:par>
                                <p:cTn id="149" presetID="47" presetClass="exit" presetSubtype="0" fill="hold" grpId="0" nodeType="clickEffect">
                                  <p:stCondLst>
                                    <p:cond delay="0"/>
                                  </p:stCondLst>
                                  <p:childTnLst>
                                    <p:animEffect transition="out" filter="fade">
                                      <p:cBhvr>
                                        <p:cTn id="150" dur="1000"/>
                                        <p:tgtEl>
                                          <p:spTgt spid="25"/>
                                        </p:tgtEl>
                                      </p:cBhvr>
                                    </p:animEffect>
                                    <p:anim calcmode="lin" valueType="num">
                                      <p:cBhvr>
                                        <p:cTn id="151" dur="1000"/>
                                        <p:tgtEl>
                                          <p:spTgt spid="25"/>
                                        </p:tgtEl>
                                        <p:attrNameLst>
                                          <p:attrName>ppt_x</p:attrName>
                                        </p:attrNameLst>
                                      </p:cBhvr>
                                      <p:tavLst>
                                        <p:tav tm="0">
                                          <p:val>
                                            <p:strVal val="ppt_x"/>
                                          </p:val>
                                        </p:tav>
                                        <p:tav tm="100000">
                                          <p:val>
                                            <p:strVal val="ppt_x"/>
                                          </p:val>
                                        </p:tav>
                                      </p:tavLst>
                                    </p:anim>
                                    <p:anim calcmode="lin" valueType="num">
                                      <p:cBhvr>
                                        <p:cTn id="152" dur="1000"/>
                                        <p:tgtEl>
                                          <p:spTgt spid="25"/>
                                        </p:tgtEl>
                                        <p:attrNameLst>
                                          <p:attrName>ppt_y</p:attrName>
                                        </p:attrNameLst>
                                      </p:cBhvr>
                                      <p:tavLst>
                                        <p:tav tm="0">
                                          <p:val>
                                            <p:strVal val="ppt_y"/>
                                          </p:val>
                                        </p:tav>
                                        <p:tav tm="100000">
                                          <p:val>
                                            <p:strVal val="ppt_y-.1"/>
                                          </p:val>
                                        </p:tav>
                                      </p:tavLst>
                                    </p:anim>
                                    <p:set>
                                      <p:cBhvr>
                                        <p:cTn id="15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506" name="Google Shape;506;p25" descr="n185 Fb Thu Huong Pham"/>
          <p:cNvGrpSpPr/>
          <p:nvPr/>
        </p:nvGrpSpPr>
        <p:grpSpPr>
          <a:xfrm>
            <a:off x="8726542" y="2983859"/>
            <a:ext cx="3080964" cy="1256065"/>
            <a:chOff x="6704551" y="2394664"/>
            <a:chExt cx="2310723" cy="942049"/>
          </a:xfrm>
        </p:grpSpPr>
        <p:sp>
          <p:nvSpPr>
            <p:cNvPr id="507" name="Google Shape;507;p25"/>
            <p:cNvSpPr txBox="1"/>
            <p:nvPr/>
          </p:nvSpPr>
          <p:spPr>
            <a:xfrm>
              <a:off x="6704551" y="2851913"/>
              <a:ext cx="2310723" cy="4848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i="1" kern="0" dirty="0" err="1">
                  <a:solidFill>
                    <a:srgbClr val="191919"/>
                  </a:solidFill>
                  <a:latin typeface="Cambria" panose="02040503050406030204" pitchFamily="18" charset="0"/>
                  <a:ea typeface="Cambria" panose="02040503050406030204" pitchFamily="18" charset="0"/>
                  <a:cs typeface="Roboto"/>
                  <a:sym typeface="Roboto"/>
                </a:rPr>
                <a:t>Chú</a:t>
              </a:r>
              <a:r>
                <a:rPr lang="en-US" sz="2000" b="1" i="1" kern="0" dirty="0">
                  <a:solidFill>
                    <a:srgbClr val="191919"/>
                  </a:solidFill>
                  <a:latin typeface="Cambria" panose="02040503050406030204" pitchFamily="18" charset="0"/>
                  <a:ea typeface="Cambria" panose="02040503050406030204" pitchFamily="18" charset="0"/>
                  <a:cs typeface="Roboto"/>
                  <a:sym typeface="Roboto"/>
                </a:rPr>
                <a:t> </a:t>
              </a:r>
              <a:r>
                <a:rPr lang="en-US" sz="2000" b="1" i="1" kern="0">
                  <a:solidFill>
                    <a:srgbClr val="191919"/>
                  </a:solidFill>
                  <a:latin typeface="Cambria" panose="02040503050406030204" pitchFamily="18" charset="0"/>
                  <a:ea typeface="Cambria" panose="02040503050406030204" pitchFamily="18" charset="0"/>
                  <a:cs typeface="Roboto"/>
                  <a:sym typeface="Roboto"/>
                </a:rPr>
                <a:t>ý chiều chuyển động để </a:t>
              </a:r>
              <a:r>
                <a:rPr lang="en-US" sz="2000" b="1" i="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chọn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giá</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trị</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pha</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ban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đầu</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phù</a:t>
              </a:r>
              <a:r>
                <a:rPr lang="en-US" sz="2000" b="1" i="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a:t>
              </a:r>
              <a:r>
                <a:rPr lang="en-US" sz="2000" b="1" i="1" kern="0" dirty="0" err="1">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hợp</a:t>
              </a:r>
              <a:endParaRPr sz="2000" b="1" i="1"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508" name="Google Shape;508;p25"/>
            <p:cNvSpPr txBox="1"/>
            <p:nvPr/>
          </p:nvSpPr>
          <p:spPr>
            <a:xfrm>
              <a:off x="7137159" y="2394664"/>
              <a:ext cx="1492200" cy="336893"/>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Kết</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luận</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grpSp>
      <p:grpSp>
        <p:nvGrpSpPr>
          <p:cNvPr id="509" name="Google Shape;509;p25" descr="n185 Fb Thu Huong Pham"/>
          <p:cNvGrpSpPr/>
          <p:nvPr/>
        </p:nvGrpSpPr>
        <p:grpSpPr>
          <a:xfrm>
            <a:off x="267409" y="2969126"/>
            <a:ext cx="3243769" cy="1669001"/>
            <a:chOff x="457199" y="2456346"/>
            <a:chExt cx="2432827" cy="1251750"/>
          </a:xfrm>
        </p:grpSpPr>
        <p:sp>
          <p:nvSpPr>
            <p:cNvPr id="510" name="Google Shape;510;p25"/>
            <p:cNvSpPr txBox="1"/>
            <p:nvPr/>
          </p:nvSpPr>
          <p:spPr>
            <a:xfrm>
              <a:off x="457199" y="2456346"/>
              <a:ext cx="2432827"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Tìm</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li đ</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ộ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tại</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t =0</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511" name="Google Shape;511;p25"/>
            <p:cNvSpPr txBox="1"/>
            <p:nvPr/>
          </p:nvSpPr>
          <p:spPr>
            <a:xfrm>
              <a:off x="739392" y="2780475"/>
              <a:ext cx="1859992" cy="927621"/>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kern="0" dirty="0" err="1">
                  <a:solidFill>
                    <a:srgbClr val="191919"/>
                  </a:solidFill>
                  <a:latin typeface="Cambria" panose="02040503050406030204" pitchFamily="18" charset="0"/>
                  <a:ea typeface="Cambria" panose="02040503050406030204" pitchFamily="18" charset="0"/>
                  <a:cs typeface="Roboto"/>
                  <a:sym typeface="Roboto"/>
                </a:rPr>
                <a:t>Dựa</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vào</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đề</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bài</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hoặc</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đồ</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r>
                <a:rPr lang="en-US" sz="2000" b="1" kern="0" dirty="0" err="1">
                  <a:solidFill>
                    <a:srgbClr val="191919"/>
                  </a:solidFill>
                  <a:latin typeface="Cambria" panose="02040503050406030204" pitchFamily="18" charset="0"/>
                  <a:ea typeface="Cambria" panose="02040503050406030204" pitchFamily="18" charset="0"/>
                  <a:cs typeface="Roboto"/>
                  <a:sym typeface="Roboto"/>
                </a:rPr>
                <a:t>thị</a:t>
              </a:r>
              <a:r>
                <a:rPr lang="en-US" sz="2000" b="1" kern="0" dirty="0">
                  <a:solidFill>
                    <a:srgbClr val="191919"/>
                  </a:solidFill>
                  <a:latin typeface="Cambria" panose="02040503050406030204" pitchFamily="18" charset="0"/>
                  <a:ea typeface="Cambria" panose="02040503050406030204" pitchFamily="18" charset="0"/>
                  <a:cs typeface="Roboto"/>
                  <a:sym typeface="Roboto"/>
                </a:rPr>
                <a:t> :</a:t>
              </a:r>
            </a:p>
            <a:p>
              <a:pPr algn="just" defTabSz="1219170">
                <a:buClr>
                  <a:srgbClr val="000000"/>
                </a:buClr>
                <a:buSzPts val="1100"/>
              </a:pPr>
              <a:r>
                <a:rPr lang="en-US" sz="2000" b="1" kern="0" dirty="0">
                  <a:solidFill>
                    <a:srgbClr val="191919"/>
                  </a:solidFill>
                  <a:latin typeface="Cambria" panose="02040503050406030204" pitchFamily="18" charset="0"/>
                  <a:ea typeface="Cambria" panose="02040503050406030204" pitchFamily="18" charset="0"/>
                  <a:cs typeface="Roboto"/>
                  <a:sym typeface="Roboto"/>
                </a:rPr>
                <a:t> t </a:t>
              </a:r>
              <a:r>
                <a:rPr lang="en-US" sz="2000" b="1" kern="0">
                  <a:solidFill>
                    <a:srgbClr val="191919"/>
                  </a:solidFill>
                  <a:latin typeface="Cambria" panose="02040503050406030204" pitchFamily="18" charset="0"/>
                  <a:ea typeface="Cambria" panose="02040503050406030204" pitchFamily="18" charset="0"/>
                  <a:cs typeface="Roboto"/>
                  <a:sym typeface="Roboto"/>
                </a:rPr>
                <a:t>= 0: x =? ;</a:t>
              </a:r>
            </a:p>
            <a:p>
              <a:pPr algn="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Roboto"/>
                </a:rPr>
                <a:t>v &gt; 0 hay v &lt; 0</a:t>
              </a:r>
              <a:endParaRPr sz="2000" b="1" kern="0" dirty="0">
                <a:solidFill>
                  <a:srgbClr val="191919"/>
                </a:solidFill>
                <a:latin typeface="Cambria" panose="02040503050406030204" pitchFamily="18" charset="0"/>
                <a:ea typeface="Cambria" panose="02040503050406030204" pitchFamily="18" charset="0"/>
                <a:cs typeface="Roboto"/>
                <a:sym typeface="Roboto"/>
              </a:endParaRPr>
            </a:p>
          </p:txBody>
        </p:sp>
      </p:grpSp>
      <p:grpSp>
        <p:nvGrpSpPr>
          <p:cNvPr id="512" name="Google Shape;512;p25" descr="n185 Fb Thu Huong Pham"/>
          <p:cNvGrpSpPr/>
          <p:nvPr/>
        </p:nvGrpSpPr>
        <p:grpSpPr>
          <a:xfrm>
            <a:off x="3349608" y="2953444"/>
            <a:ext cx="2648000" cy="2207825"/>
            <a:chOff x="2547848" y="2408785"/>
            <a:chExt cx="1986000" cy="1655868"/>
          </a:xfrm>
        </p:grpSpPr>
        <p:sp>
          <p:nvSpPr>
            <p:cNvPr id="513" name="Google Shape;513;p25"/>
            <p:cNvSpPr txBox="1"/>
            <p:nvPr/>
          </p:nvSpPr>
          <p:spPr>
            <a:xfrm>
              <a:off x="2547848" y="2408785"/>
              <a:ext cx="1986000"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Thay</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vào</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PT</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514" name="Google Shape;514;p25"/>
            <p:cNvSpPr txBox="1"/>
            <p:nvPr/>
          </p:nvSpPr>
          <p:spPr>
            <a:xfrm>
              <a:off x="2772153" y="2790302"/>
              <a:ext cx="1652225" cy="1274351"/>
            </a:xfrm>
            <a:prstGeom prst="rect">
              <a:avLst/>
            </a:prstGeom>
            <a:noFill/>
            <a:ln>
              <a:noFill/>
            </a:ln>
          </p:spPr>
          <p:txBody>
            <a:bodyPr spcFirstLastPara="1" wrap="square" lIns="121900" tIns="121900" rIns="121900" bIns="121900" anchor="ctr" anchorCtr="0">
              <a:noAutofit/>
            </a:bodyPr>
            <a:lstStyle/>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Roboto"/>
                </a:rPr>
                <a:t>x = </a:t>
              </a:r>
              <a:r>
                <a:rPr lang="en-US" sz="2000" b="1" kern="0" dirty="0">
                  <a:solidFill>
                    <a:srgbClr val="191919"/>
                  </a:solidFill>
                  <a:latin typeface="Cambria" panose="02040503050406030204" pitchFamily="18" charset="0"/>
                  <a:ea typeface="Cambria" panose="02040503050406030204" pitchFamily="18" charset="0"/>
                  <a:cs typeface="Roboto"/>
                  <a:sym typeface="Roboto"/>
                </a:rPr>
                <a:t>A</a:t>
              </a:r>
              <a:r>
                <a:rPr lang="en-US" sz="2000" b="1" kern="0">
                  <a:solidFill>
                    <a:srgbClr val="191919"/>
                  </a:solidFill>
                  <a:latin typeface="Cambria" panose="02040503050406030204" pitchFamily="18" charset="0"/>
                  <a:ea typeface="Cambria" panose="02040503050406030204" pitchFamily="18" charset="0"/>
                  <a:cs typeface="Roboto"/>
                  <a:sym typeface="Roboto"/>
                </a:rPr>
                <a:t>. cos </a:t>
              </a:r>
              <a:r>
                <a:rPr lang="en-US" sz="2000" b="1"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c</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Dựa vào vòng tròn lượng giác: </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v &gt; 0 thì  &lt; 0</a:t>
              </a:r>
            </a:p>
            <a:p>
              <a:pPr algn="ctr" defTabSz="1219170">
                <a:buClr>
                  <a:srgbClr val="000000"/>
                </a:buClr>
                <a:buSzPts val="1100"/>
              </a:pPr>
              <a:r>
                <a:rPr lang="en-US" sz="2000" b="1"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v &lt; 0 thì  &gt; 0</a:t>
              </a:r>
            </a:p>
            <a:p>
              <a:pPr algn="ctr" defTabSz="1219170">
                <a:buClr>
                  <a:srgbClr val="000000"/>
                </a:buClr>
                <a:buSzPts val="1100"/>
              </a:pPr>
              <a:endParaRPr sz="2000" b="1" kern="0" dirty="0">
                <a:solidFill>
                  <a:srgbClr val="191919"/>
                </a:solidFill>
                <a:latin typeface="Cambria" panose="02040503050406030204" pitchFamily="18" charset="0"/>
                <a:ea typeface="Cambria" panose="02040503050406030204" pitchFamily="18" charset="0"/>
                <a:cs typeface="Roboto"/>
                <a:sym typeface="Roboto"/>
              </a:endParaRPr>
            </a:p>
          </p:txBody>
        </p:sp>
      </p:grpSp>
      <p:grpSp>
        <p:nvGrpSpPr>
          <p:cNvPr id="515" name="Google Shape;515;p25" descr="n185 Fb Thu Huong Pham"/>
          <p:cNvGrpSpPr/>
          <p:nvPr/>
        </p:nvGrpSpPr>
        <p:grpSpPr>
          <a:xfrm>
            <a:off x="6096000" y="2926240"/>
            <a:ext cx="2651760" cy="1117010"/>
            <a:chOff x="4625921" y="2484368"/>
            <a:chExt cx="1988820" cy="837758"/>
          </a:xfrm>
        </p:grpSpPr>
        <p:sp>
          <p:nvSpPr>
            <p:cNvPr id="516" name="Google Shape;516;p25"/>
            <p:cNvSpPr txBox="1"/>
            <p:nvPr/>
          </p:nvSpPr>
          <p:spPr>
            <a:xfrm>
              <a:off x="4791559" y="2837326"/>
              <a:ext cx="1652226" cy="484800"/>
            </a:xfrm>
            <a:prstGeom prst="rect">
              <a:avLst/>
            </a:prstGeom>
            <a:noFill/>
            <a:ln>
              <a:noFill/>
            </a:ln>
          </p:spPr>
          <p:txBody>
            <a:bodyPr spcFirstLastPara="1" wrap="square" lIns="121900" tIns="121900" rIns="121900" bIns="121900" anchor="ctr" anchorCtr="0">
              <a:noAutofit/>
            </a:bodyPr>
            <a:lstStyle/>
            <a:p>
              <a:pPr marL="285750" indent="-285750" algn="ctr" defTabSz="1219170">
                <a:buClr>
                  <a:srgbClr val="000000"/>
                </a:buClr>
                <a:buFont typeface="Symbol" panose="05050102010706020507" pitchFamily="18" charset="2"/>
                <a:buChar char="Þ"/>
              </a:pPr>
              <a:r>
                <a:rPr lang="en-US" sz="2400" kern="0">
                  <a:solidFill>
                    <a:srgbClr val="191919"/>
                  </a:solidFill>
                  <a:latin typeface="Cambria" panose="02040503050406030204" pitchFamily="18" charset="0"/>
                  <a:ea typeface="Cambria" panose="02040503050406030204" pitchFamily="18" charset="0"/>
                  <a:cs typeface="Roboto"/>
                  <a:sym typeface="Roboto"/>
                </a:rPr>
                <a:t> Cos </a:t>
              </a:r>
              <a:r>
                <a:rPr lang="en-US" sz="2400"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a:t>
              </a:r>
            </a:p>
            <a:p>
              <a:pPr marL="285750" indent="-285750" algn="ctr" defTabSz="1219170">
                <a:buClr>
                  <a:srgbClr val="000000"/>
                </a:buClr>
                <a:buFont typeface="Symbol" panose="05050102010706020507" pitchFamily="18" charset="2"/>
                <a:buChar char="Þ"/>
              </a:pPr>
              <a:r>
                <a:rPr lang="en-US" sz="2400" kern="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  </a:t>
              </a:r>
              <a:r>
                <a:rPr lang="en-US" sz="2400" kern="0" dirty="0">
                  <a:solidFill>
                    <a:srgbClr val="191919"/>
                  </a:solidFill>
                  <a:latin typeface="Cambria" panose="02040503050406030204" pitchFamily="18" charset="0"/>
                  <a:ea typeface="Cambria" panose="02040503050406030204" pitchFamily="18" charset="0"/>
                  <a:cs typeface="Roboto"/>
                  <a:sym typeface="Symbol" panose="05050102010706020507" pitchFamily="18" charset="2"/>
                </a:rPr>
                <a:t>=……….</a:t>
              </a:r>
              <a:endParaRPr sz="2400" kern="0" dirty="0">
                <a:solidFill>
                  <a:srgbClr val="191919"/>
                </a:solidFill>
                <a:latin typeface="Cambria" panose="02040503050406030204" pitchFamily="18" charset="0"/>
                <a:ea typeface="Cambria" panose="02040503050406030204" pitchFamily="18" charset="0"/>
                <a:cs typeface="Roboto"/>
                <a:sym typeface="Roboto"/>
              </a:endParaRPr>
            </a:p>
          </p:txBody>
        </p:sp>
        <p:sp>
          <p:nvSpPr>
            <p:cNvPr id="517" name="Google Shape;517;p25"/>
            <p:cNvSpPr txBox="1"/>
            <p:nvPr/>
          </p:nvSpPr>
          <p:spPr>
            <a:xfrm>
              <a:off x="4625921" y="2484368"/>
              <a:ext cx="1988820" cy="3369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D</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ùng</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l</a:t>
              </a:r>
              <a:r>
                <a:rPr lang="vi-VN"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ư</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ợng</a:t>
              </a:r>
              <a:r>
                <a:rPr lang="en-US"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667" i="1" kern="0" dirty="0" err="1">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rPr>
                <a:t>giác</a:t>
              </a:r>
              <a:endParaRPr sz="2667" i="1" kern="0" dirty="0">
                <a:solidFill>
                  <a:srgbClr val="191919"/>
                </a:solidFill>
                <a:latin typeface="Cambria" panose="02040503050406030204" pitchFamily="18" charset="0"/>
                <a:ea typeface="Cambria" panose="02040503050406030204" pitchFamily="18" charset="0"/>
                <a:cs typeface="Fira Sans Extra Condensed SemiBold"/>
                <a:sym typeface="Fira Sans Extra Condensed SemiBold"/>
              </a:endParaRPr>
            </a:p>
          </p:txBody>
        </p:sp>
      </p:grpSp>
      <p:grpSp>
        <p:nvGrpSpPr>
          <p:cNvPr id="623" name="Google Shape;623;p25" descr="n185 Fb Thu Huong Pham"/>
          <p:cNvGrpSpPr/>
          <p:nvPr/>
        </p:nvGrpSpPr>
        <p:grpSpPr>
          <a:xfrm>
            <a:off x="1465881" y="2110326"/>
            <a:ext cx="9260251" cy="858800"/>
            <a:chOff x="1099411" y="1625607"/>
            <a:chExt cx="6945188" cy="644100"/>
          </a:xfrm>
        </p:grpSpPr>
        <p:sp>
          <p:nvSpPr>
            <p:cNvPr id="624" name="Google Shape;624;p25"/>
            <p:cNvSpPr/>
            <p:nvPr/>
          </p:nvSpPr>
          <p:spPr>
            <a:xfrm>
              <a:off x="1099411" y="1625607"/>
              <a:ext cx="644100" cy="644100"/>
            </a:xfrm>
            <a:prstGeom prst="ellipse">
              <a:avLst/>
            </a:prstGeom>
            <a:solidFill>
              <a:schemeClr val="accent5"/>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1</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5" name="Google Shape;625;p25"/>
            <p:cNvSpPr/>
            <p:nvPr/>
          </p:nvSpPr>
          <p:spPr>
            <a:xfrm>
              <a:off x="3181861" y="1625607"/>
              <a:ext cx="644100" cy="644100"/>
            </a:xfrm>
            <a:prstGeom prst="ellipse">
              <a:avLst/>
            </a:pr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2</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6" name="Google Shape;626;p25"/>
            <p:cNvSpPr/>
            <p:nvPr/>
          </p:nvSpPr>
          <p:spPr>
            <a:xfrm>
              <a:off x="5264311" y="1625607"/>
              <a:ext cx="644100" cy="644100"/>
            </a:xfrm>
            <a:prstGeom prst="ellipse">
              <a:avLst/>
            </a:prstGeom>
            <a:solidFill>
              <a:schemeClr val="lt2"/>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3</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27" name="Google Shape;627;p25"/>
            <p:cNvSpPr/>
            <p:nvPr/>
          </p:nvSpPr>
          <p:spPr>
            <a:xfrm>
              <a:off x="7400499" y="1625607"/>
              <a:ext cx="644100" cy="644100"/>
            </a:xfrm>
            <a:prstGeom prst="ellipse">
              <a:avLst/>
            </a:prstGeom>
            <a:solidFill>
              <a:schemeClr val="accent3"/>
            </a:solidFill>
            <a:ln>
              <a:noFill/>
            </a:ln>
          </p:spPr>
          <p:txBody>
            <a:bodyPr spcFirstLastPara="1" wrap="square" lIns="121900" tIns="121900" rIns="121900" bIns="121900" anchor="ctr" anchorCtr="0">
              <a:noAutofit/>
            </a:bodyPr>
            <a:lstStyle/>
            <a:p>
              <a:pPr algn="ctr" defTabSz="1219170">
                <a:buClr>
                  <a:srgbClr val="000000"/>
                </a:buClr>
              </a:pPr>
              <a:r>
                <a:rPr lang="en"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rPr>
                <a:t>4</a:t>
              </a:r>
              <a:endParaRPr sz="3067" kern="0">
                <a:solidFill>
                  <a:srgbClr val="FFFFFF"/>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28" name="Google Shape;628;p25"/>
            <p:cNvCxnSpPr>
              <a:stCxn id="624" idx="6"/>
              <a:endCxn id="625" idx="2"/>
            </p:cNvCxnSpPr>
            <p:nvPr/>
          </p:nvCxnSpPr>
          <p:spPr>
            <a:xfrm>
              <a:off x="1743511" y="1947657"/>
              <a:ext cx="1438500" cy="0"/>
            </a:xfrm>
            <a:prstGeom prst="straightConnector1">
              <a:avLst/>
            </a:prstGeom>
            <a:noFill/>
            <a:ln w="19050" cap="flat" cmpd="sng">
              <a:solidFill>
                <a:schemeClr val="accent5"/>
              </a:solidFill>
              <a:prstDash val="solid"/>
              <a:round/>
              <a:headEnd type="none" w="med" len="med"/>
              <a:tailEnd type="none" w="med" len="med"/>
            </a:ln>
          </p:spPr>
        </p:cxnSp>
        <p:cxnSp>
          <p:nvCxnSpPr>
            <p:cNvPr id="629" name="Google Shape;629;p25"/>
            <p:cNvCxnSpPr>
              <a:stCxn id="625" idx="6"/>
              <a:endCxn id="626" idx="2"/>
            </p:cNvCxnSpPr>
            <p:nvPr/>
          </p:nvCxnSpPr>
          <p:spPr>
            <a:xfrm>
              <a:off x="3825961" y="1947657"/>
              <a:ext cx="1438500" cy="0"/>
            </a:xfrm>
            <a:prstGeom prst="straightConnector1">
              <a:avLst/>
            </a:prstGeom>
            <a:noFill/>
            <a:ln w="19050" cap="flat" cmpd="sng">
              <a:solidFill>
                <a:schemeClr val="accent5"/>
              </a:solidFill>
              <a:prstDash val="solid"/>
              <a:round/>
              <a:headEnd type="none" w="med" len="med"/>
              <a:tailEnd type="none" w="med" len="med"/>
            </a:ln>
          </p:spPr>
        </p:cxnSp>
        <p:cxnSp>
          <p:nvCxnSpPr>
            <p:cNvPr id="630" name="Google Shape;630;p25"/>
            <p:cNvCxnSpPr>
              <a:endCxn id="627" idx="2"/>
            </p:cNvCxnSpPr>
            <p:nvPr/>
          </p:nvCxnSpPr>
          <p:spPr>
            <a:xfrm>
              <a:off x="5908299" y="1947657"/>
              <a:ext cx="1492200" cy="0"/>
            </a:xfrm>
            <a:prstGeom prst="straightConnector1">
              <a:avLst/>
            </a:prstGeom>
            <a:noFill/>
            <a:ln w="19050" cap="flat" cmpd="sng">
              <a:solidFill>
                <a:schemeClr val="accent5"/>
              </a:solidFill>
              <a:prstDash val="solid"/>
              <a:round/>
              <a:headEnd type="none" w="med" len="med"/>
              <a:tailEnd type="none" w="med" len="med"/>
            </a:ln>
          </p:spPr>
        </p:cxnSp>
      </p:grpSp>
      <p:sp>
        <p:nvSpPr>
          <p:cNvPr id="631" name="Google Shape;631;p25" descr="n185 Fb Thu Huong Pham"/>
          <p:cNvSpPr txBox="1"/>
          <p:nvPr/>
        </p:nvSpPr>
        <p:spPr>
          <a:xfrm>
            <a:off x="3148800" y="1555476"/>
            <a:ext cx="5894400" cy="4492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C</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ách</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xác</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định</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pha</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 ban </a:t>
            </a:r>
            <a:r>
              <a:rPr lang="en-US" sz="2800" b="1" i="1" kern="0" dirty="0" err="1">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đầu</a:t>
            </a:r>
            <a:r>
              <a:rPr lang="en-US"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rPr>
              <a:t>?</a:t>
            </a:r>
            <a:endParaRPr sz="2800" b="1" i="1" kern="0" dirty="0">
              <a:solidFill>
                <a:srgbClr val="002060"/>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131" name="TextBox 130" descr="n185 Fb Thu Huong Pham">
            <a:extLst>
              <a:ext uri="{FF2B5EF4-FFF2-40B4-BE49-F238E27FC236}">
                <a16:creationId xmlns:a16="http://schemas.microsoft.com/office/drawing/2014/main" id="{73C26A1B-1B1E-468A-B027-1649FCE99A26}"/>
              </a:ext>
            </a:extLst>
          </p:cNvPr>
          <p:cNvSpPr txBox="1"/>
          <p:nvPr/>
        </p:nvSpPr>
        <p:spPr>
          <a:xfrm>
            <a:off x="369952" y="135291"/>
            <a:ext cx="5726048"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 PHA BAN ĐẦU VÀ ĐỘ LỆCH PHA</a:t>
            </a:r>
          </a:p>
        </p:txBody>
      </p:sp>
      <p:sp>
        <p:nvSpPr>
          <p:cNvPr id="132" name="TextBox 131" descr="n185 Fb Thu Huong Pham">
            <a:extLst>
              <a:ext uri="{FF2B5EF4-FFF2-40B4-BE49-F238E27FC236}">
                <a16:creationId xmlns:a16="http://schemas.microsoft.com/office/drawing/2014/main" id="{A0C465F7-6FD9-4E25-945A-8C3916572627}"/>
              </a:ext>
            </a:extLst>
          </p:cNvPr>
          <p:cNvSpPr txBox="1"/>
          <p:nvPr/>
        </p:nvSpPr>
        <p:spPr>
          <a:xfrm>
            <a:off x="668809" y="880495"/>
            <a:ext cx="2979872" cy="523220"/>
          </a:xfrm>
          <a:prstGeom prst="rect">
            <a:avLst/>
          </a:prstGeom>
          <a:solidFill>
            <a:srgbClr val="FFC4A9"/>
          </a:solidFill>
        </p:spPr>
        <p:txBody>
          <a:bodyPr wrap="square" rtlCol="0">
            <a:spAutoFit/>
          </a:bodyPr>
          <a:lstStyle/>
          <a:p>
            <a:r>
              <a:rPr lang="en-US" sz="2800" b="1" dirty="0">
                <a:latin typeface="Cambria" panose="02040503050406030204" pitchFamily="18" charset="0"/>
              </a:rPr>
              <a:t>1. PHA BAN ĐẦU</a:t>
            </a:r>
          </a:p>
        </p:txBody>
      </p:sp>
      <p:pic>
        <p:nvPicPr>
          <p:cNvPr id="1026" name="Picture 2" descr="n185 Fb Thu Huong Pham">
            <a:extLst>
              <a:ext uri="{FF2B5EF4-FFF2-40B4-BE49-F238E27FC236}">
                <a16:creationId xmlns:a16="http://schemas.microsoft.com/office/drawing/2014/main" id="{15F3CC1D-8DFD-4D42-8716-5A72B81850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12" r="23684"/>
          <a:stretch/>
        </p:blipFill>
        <p:spPr bwMode="auto">
          <a:xfrm>
            <a:off x="236406" y="5127450"/>
            <a:ext cx="1369191" cy="1529050"/>
          </a:xfrm>
          <a:prstGeom prst="rect">
            <a:avLst/>
          </a:prstGeom>
          <a:noFill/>
          <a:extLst>
            <a:ext uri="{909E8E84-426E-40DD-AFC4-6F175D3DCCD1}">
              <a14:hiddenFill xmlns:a14="http://schemas.microsoft.com/office/drawing/2010/main">
                <a:solidFill>
                  <a:srgbClr val="FFFFFF"/>
                </a:solidFill>
              </a14:hiddenFill>
            </a:ext>
          </a:extLst>
        </p:spPr>
      </p:pic>
      <p:sp>
        <p:nvSpPr>
          <p:cNvPr id="138" name="Google Shape;672;p26" descr="n185 Fb Thu Huong Pham">
            <a:extLst>
              <a:ext uri="{FF2B5EF4-FFF2-40B4-BE49-F238E27FC236}">
                <a16:creationId xmlns:a16="http://schemas.microsoft.com/office/drawing/2014/main" id="{85DD39D3-D0C5-422D-85D2-10BF9EA4ADCE}"/>
              </a:ext>
            </a:extLst>
          </p:cNvPr>
          <p:cNvSpPr txBox="1"/>
          <p:nvPr/>
        </p:nvSpPr>
        <p:spPr>
          <a:xfrm>
            <a:off x="3746500" y="6056900"/>
            <a:ext cx="4206240" cy="548640"/>
          </a:xfrm>
          <a:prstGeom prst="rect">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ật</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đi</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về</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phía</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nào</a:t>
            </a:r>
            <a:endParaRPr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142" name="Google Shape;676;p26" descr="n185 Fb Thu Huong Pham">
            <a:extLst>
              <a:ext uri="{FF2B5EF4-FFF2-40B4-BE49-F238E27FC236}">
                <a16:creationId xmlns:a16="http://schemas.microsoft.com/office/drawing/2014/main" id="{E9EBB880-E14D-456E-B55E-A41EAF4AB70B}"/>
              </a:ext>
            </a:extLst>
          </p:cNvPr>
          <p:cNvSpPr txBox="1"/>
          <p:nvPr/>
        </p:nvSpPr>
        <p:spPr>
          <a:xfrm>
            <a:off x="3748449" y="5090101"/>
            <a:ext cx="4206240" cy="54864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V</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ật</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dao</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động</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điều</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hòa</a:t>
            </a:r>
            <a:r>
              <a:rPr lang="en-US"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 ở </a:t>
            </a:r>
            <a:r>
              <a:rPr lang="en-US" sz="2400" b="1" dirty="0" err="1">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rPr>
              <a:t>đâu</a:t>
            </a:r>
            <a:endParaRPr sz="2400" b="1" dirty="0">
              <a:solidFill>
                <a:schemeClr val="lt1"/>
              </a:solidFill>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143" name="Google Shape;683;p26" descr="n185 Fb Thu Huong Pham">
            <a:extLst>
              <a:ext uri="{FF2B5EF4-FFF2-40B4-BE49-F238E27FC236}">
                <a16:creationId xmlns:a16="http://schemas.microsoft.com/office/drawing/2014/main" id="{8792B3AC-EA69-4AEE-AD4C-4BE9E05772E6}"/>
              </a:ext>
            </a:extLst>
          </p:cNvPr>
          <p:cNvCxnSpPr>
            <a:cxnSpLocks/>
            <a:stCxn id="142" idx="1"/>
            <a:endCxn id="10" idx="3"/>
          </p:cNvCxnSpPr>
          <p:nvPr/>
        </p:nvCxnSpPr>
        <p:spPr>
          <a:xfrm rot="10800000" flipV="1">
            <a:off x="3273025" y="5364421"/>
            <a:ext cx="475424" cy="507248"/>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144" name="Google Shape;684;p26" descr="n185 Fb Thu Huong Pham">
            <a:extLst>
              <a:ext uri="{FF2B5EF4-FFF2-40B4-BE49-F238E27FC236}">
                <a16:creationId xmlns:a16="http://schemas.microsoft.com/office/drawing/2014/main" id="{0CE1BD8B-D15E-4114-8276-C55D6018C86B}"/>
              </a:ext>
            </a:extLst>
          </p:cNvPr>
          <p:cNvCxnSpPr>
            <a:cxnSpLocks/>
            <a:stCxn id="138" idx="1"/>
            <a:endCxn id="10" idx="3"/>
          </p:cNvCxnSpPr>
          <p:nvPr/>
        </p:nvCxnSpPr>
        <p:spPr>
          <a:xfrm rot="10800000">
            <a:off x="3273026" y="5871670"/>
            <a:ext cx="473475" cy="459551"/>
          </a:xfrm>
          <a:prstGeom prst="bentConnector3">
            <a:avLst>
              <a:gd name="adj1" fmla="val 50000"/>
            </a:avLst>
          </a:prstGeom>
          <a:noFill/>
          <a:ln w="19050" cap="flat" cmpd="sng">
            <a:solidFill>
              <a:schemeClr val="accent5"/>
            </a:solidFill>
            <a:prstDash val="solid"/>
            <a:round/>
            <a:headEnd type="none" w="med" len="med"/>
            <a:tailEnd type="none" w="med" len="med"/>
          </a:ln>
        </p:spPr>
      </p:cxnSp>
      <p:sp>
        <p:nvSpPr>
          <p:cNvPr id="10" name="TextBox 9" descr="n185 Fb Thu Huong Pham">
            <a:extLst>
              <a:ext uri="{FF2B5EF4-FFF2-40B4-BE49-F238E27FC236}">
                <a16:creationId xmlns:a16="http://schemas.microsoft.com/office/drawing/2014/main" id="{5E1DF166-7CFD-4982-8962-A785318E4D4C}"/>
              </a:ext>
            </a:extLst>
          </p:cNvPr>
          <p:cNvSpPr txBox="1"/>
          <p:nvPr/>
        </p:nvSpPr>
        <p:spPr>
          <a:xfrm>
            <a:off x="1605597" y="5086839"/>
            <a:ext cx="1667428" cy="1569660"/>
          </a:xfrm>
          <a:prstGeom prst="rect">
            <a:avLst/>
          </a:prstGeom>
          <a:solidFill>
            <a:srgbClr val="FFC4A9">
              <a:alpha val="47000"/>
            </a:srgbClr>
          </a:solidFill>
        </p:spPr>
        <p:txBody>
          <a:bodyPr wrap="square" rtlCol="0">
            <a:spAutoFit/>
          </a:bodyPr>
          <a:lstStyle/>
          <a:p>
            <a:pPr algn="ctr"/>
            <a:r>
              <a:rPr lang="en-US" sz="2400" b="1" i="1" dirty="0" err="1">
                <a:latin typeface="Cambria" panose="02040503050406030204" pitchFamily="18" charset="0"/>
              </a:rPr>
              <a:t>Tại</a:t>
            </a:r>
            <a:r>
              <a:rPr lang="en-US" sz="2400" b="1" i="1" dirty="0">
                <a:latin typeface="Cambria" panose="02040503050406030204" pitchFamily="18" charset="0"/>
              </a:rPr>
              <a:t> </a:t>
            </a:r>
            <a:r>
              <a:rPr lang="en-US" sz="2400" b="1" i="1" dirty="0" err="1">
                <a:latin typeface="Cambria" panose="02040503050406030204" pitchFamily="18" charset="0"/>
              </a:rPr>
              <a:t>thời</a:t>
            </a:r>
            <a:r>
              <a:rPr lang="en-US" sz="2400" b="1" i="1" dirty="0">
                <a:latin typeface="Cambria" panose="02040503050406030204" pitchFamily="18" charset="0"/>
              </a:rPr>
              <a:t> </a:t>
            </a:r>
            <a:r>
              <a:rPr lang="en-US" sz="2400" b="1" i="1" dirty="0" err="1">
                <a:latin typeface="Cambria" panose="02040503050406030204" pitchFamily="18" charset="0"/>
              </a:rPr>
              <a:t>điểm</a:t>
            </a:r>
            <a:r>
              <a:rPr lang="en-US" sz="2400" b="1" i="1" dirty="0">
                <a:latin typeface="Cambria" panose="02040503050406030204" pitchFamily="18" charset="0"/>
              </a:rPr>
              <a:t> </a:t>
            </a:r>
            <a:r>
              <a:rPr lang="en-US" sz="2400" b="1" i="1" dirty="0" err="1">
                <a:latin typeface="Cambria" panose="02040503050406030204" pitchFamily="18" charset="0"/>
              </a:rPr>
              <a:t>bắt</a:t>
            </a:r>
            <a:r>
              <a:rPr lang="en-US" sz="2400" b="1" i="1" dirty="0">
                <a:latin typeface="Cambria" panose="02040503050406030204" pitchFamily="18" charset="0"/>
              </a:rPr>
              <a:t> </a:t>
            </a:r>
            <a:r>
              <a:rPr lang="en-US" sz="2400" b="1" i="1" dirty="0" err="1">
                <a:latin typeface="Cambria" panose="02040503050406030204" pitchFamily="18" charset="0"/>
              </a:rPr>
              <a:t>đầu</a:t>
            </a:r>
            <a:r>
              <a:rPr lang="en-US" sz="2400" b="1" i="1" dirty="0">
                <a:latin typeface="Cambria" panose="02040503050406030204" pitchFamily="18" charset="0"/>
              </a:rPr>
              <a:t> </a:t>
            </a:r>
            <a:r>
              <a:rPr lang="en-US" sz="2400" b="1" i="1" dirty="0" err="1">
                <a:latin typeface="Cambria" panose="02040503050406030204" pitchFamily="18" charset="0"/>
              </a:rPr>
              <a:t>quan</a:t>
            </a:r>
            <a:r>
              <a:rPr lang="en-US" sz="2400" b="1" i="1" dirty="0">
                <a:latin typeface="Cambria" panose="02040503050406030204" pitchFamily="18" charset="0"/>
              </a:rPr>
              <a:t> </a:t>
            </a:r>
            <a:r>
              <a:rPr lang="en-US" sz="2400" b="1" i="1" dirty="0" err="1">
                <a:latin typeface="Cambria" panose="02040503050406030204" pitchFamily="18" charset="0"/>
              </a:rPr>
              <a:t>sát</a:t>
            </a:r>
            <a:r>
              <a:rPr lang="en-US" sz="2400" b="1" i="1" dirty="0">
                <a:latin typeface="Cambria" panose="02040503050406030204" pitchFamily="18" charset="0"/>
              </a:rPr>
              <a:t> </a:t>
            </a:r>
            <a:r>
              <a:rPr lang="en-US" sz="2400" b="1" i="1">
                <a:latin typeface="Cambria" panose="02040503050406030204" pitchFamily="18" charset="0"/>
              </a:rPr>
              <a:t>( t = 0</a:t>
            </a:r>
            <a:r>
              <a:rPr lang="en-US" sz="2400" b="1" i="1" dirty="0">
                <a:latin typeface="Cambria" panose="02040503050406030204" pitchFamily="18" charset="0"/>
              </a:rPr>
              <a:t>)</a:t>
            </a:r>
          </a:p>
        </p:txBody>
      </p:sp>
      <p:pic>
        <p:nvPicPr>
          <p:cNvPr id="152" name="Google Shape;202;p4" descr="n185 Fb Thu Huong Pham">
            <a:extLst>
              <a:ext uri="{FF2B5EF4-FFF2-40B4-BE49-F238E27FC236}">
                <a16:creationId xmlns:a16="http://schemas.microsoft.com/office/drawing/2014/main" id="{09A25B05-7C52-42FF-8FBB-1E2C7952F361}"/>
              </a:ext>
            </a:extLst>
          </p:cNvPr>
          <p:cNvPicPr preferRelativeResize="0"/>
          <p:nvPr/>
        </p:nvPicPr>
        <p:blipFill rotWithShape="1">
          <a:blip r:embed="rId4">
            <a:alphaModFix/>
          </a:blip>
          <a:srcRect/>
          <a:stretch/>
        </p:blipFill>
        <p:spPr>
          <a:xfrm>
            <a:off x="8010902" y="16403"/>
            <a:ext cx="4156510" cy="1233503"/>
          </a:xfrm>
          <a:prstGeom prst="rect">
            <a:avLst/>
          </a:prstGeom>
          <a:noFill/>
          <a:ln>
            <a:noFill/>
          </a:ln>
        </p:spPr>
      </p:pic>
      <p:pic>
        <p:nvPicPr>
          <p:cNvPr id="153" name="Google Shape;229;p6" descr="n185 Fb Thu Huong Pham">
            <a:extLst>
              <a:ext uri="{FF2B5EF4-FFF2-40B4-BE49-F238E27FC236}">
                <a16:creationId xmlns:a16="http://schemas.microsoft.com/office/drawing/2014/main" id="{4F1FF11C-A0F9-41AD-83B8-7F5A9592D3A5}"/>
              </a:ext>
            </a:extLst>
          </p:cNvPr>
          <p:cNvPicPr preferRelativeResize="0"/>
          <p:nvPr/>
        </p:nvPicPr>
        <p:blipFill rotWithShape="1">
          <a:blip r:embed="rId5">
            <a:alphaModFix/>
          </a:blip>
          <a:srcRect/>
          <a:stretch/>
        </p:blipFill>
        <p:spPr>
          <a:xfrm>
            <a:off x="8131846" y="5020075"/>
            <a:ext cx="3914622" cy="17417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5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9"/>
                                        </p:tgtEl>
                                        <p:attrNameLst>
                                          <p:attrName>style.visibility</p:attrName>
                                        </p:attrNameLst>
                                      </p:cBhvr>
                                      <p:to>
                                        <p:strVal val="visible"/>
                                      </p:to>
                                    </p:set>
                                    <p:animEffect transition="in" filter="barn(inVertical)">
                                      <p:cBhvr>
                                        <p:cTn id="12" dur="500"/>
                                        <p:tgtEl>
                                          <p:spTgt spid="50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
                                        </p:tgtEl>
                                        <p:attrNameLst>
                                          <p:attrName>style.visibility</p:attrName>
                                        </p:attrNameLst>
                                      </p:cBhvr>
                                      <p:to>
                                        <p:strVal val="visible"/>
                                      </p:to>
                                    </p:set>
                                    <p:animEffect transition="in" filter="wheel(1)">
                                      <p:cBhvr>
                                        <p:cTn id="17" dur="2000"/>
                                        <p:tgtEl>
                                          <p:spTgt spid="5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5"/>
                                        </p:tgtEl>
                                        <p:attrNameLst>
                                          <p:attrName>style.visibility</p:attrName>
                                        </p:attrNameLst>
                                      </p:cBhvr>
                                      <p:to>
                                        <p:strVal val="visible"/>
                                      </p:to>
                                    </p:set>
                                    <p:animEffect transition="in" filter="fade">
                                      <p:cBhvr>
                                        <p:cTn id="22" dur="500"/>
                                        <p:tgtEl>
                                          <p:spTgt spid="5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06"/>
                                        </p:tgtEl>
                                        <p:attrNameLst>
                                          <p:attrName>style.visibility</p:attrName>
                                        </p:attrNameLst>
                                      </p:cBhvr>
                                      <p:to>
                                        <p:strVal val="visible"/>
                                      </p:to>
                                    </p:set>
                                    <p:animEffect transition="in" filter="fade">
                                      <p:cBhvr>
                                        <p:cTn id="27" dur="1000"/>
                                        <p:tgtEl>
                                          <p:spTgt spid="506"/>
                                        </p:tgtEl>
                                      </p:cBhvr>
                                    </p:animEffect>
                                    <p:anim calcmode="lin" valueType="num">
                                      <p:cBhvr>
                                        <p:cTn id="28" dur="1000" fill="hold"/>
                                        <p:tgtEl>
                                          <p:spTgt spid="506"/>
                                        </p:tgtEl>
                                        <p:attrNameLst>
                                          <p:attrName>ppt_x</p:attrName>
                                        </p:attrNameLst>
                                      </p:cBhvr>
                                      <p:tavLst>
                                        <p:tav tm="0">
                                          <p:val>
                                            <p:strVal val="#ppt_x"/>
                                          </p:val>
                                        </p:tav>
                                        <p:tav tm="100000">
                                          <p:val>
                                            <p:strVal val="#ppt_x"/>
                                          </p:val>
                                        </p:tav>
                                      </p:tavLst>
                                    </p:anim>
                                    <p:anim calcmode="lin" valueType="num">
                                      <p:cBhvr>
                                        <p:cTn id="29" dur="1000" fill="hold"/>
                                        <p:tgtEl>
                                          <p:spTgt spid="50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fade">
                                      <p:cBhvr>
                                        <p:cTn id="40" dur="500"/>
                                        <p:tgtEl>
                                          <p:spTgt spid="15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fade">
                                      <p:cBhvr>
                                        <p:cTn id="45" dur="500"/>
                                        <p:tgtEl>
                                          <p:spTgt spid="142"/>
                                        </p:tgtEl>
                                      </p:cBhvr>
                                    </p:animEffect>
                                  </p:childTnLst>
                                </p:cTn>
                              </p:par>
                              <p:par>
                                <p:cTn id="46" presetID="10" presetClass="entr" presetSubtype="0" fill="hold" nodeType="withEffect">
                                  <p:stCondLst>
                                    <p:cond delay="0"/>
                                  </p:stCondLst>
                                  <p:childTnLst>
                                    <p:set>
                                      <p:cBhvr>
                                        <p:cTn id="47" dur="1" fill="hold">
                                          <p:stCondLst>
                                            <p:cond delay="0"/>
                                          </p:stCondLst>
                                        </p:cTn>
                                        <p:tgtEl>
                                          <p:spTgt spid="143"/>
                                        </p:tgtEl>
                                        <p:attrNameLst>
                                          <p:attrName>style.visibility</p:attrName>
                                        </p:attrNameLst>
                                      </p:cBhvr>
                                      <p:to>
                                        <p:strVal val="visible"/>
                                      </p:to>
                                    </p:set>
                                    <p:animEffect transition="in" filter="fade">
                                      <p:cBhvr>
                                        <p:cTn id="48" dur="500"/>
                                        <p:tgtEl>
                                          <p:spTgt spid="1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44"/>
                                        </p:tgtEl>
                                        <p:attrNameLst>
                                          <p:attrName>style.visibility</p:attrName>
                                        </p:attrNameLst>
                                      </p:cBhvr>
                                      <p:to>
                                        <p:strVal val="visible"/>
                                      </p:to>
                                    </p:set>
                                    <p:animEffect transition="in" filter="fade">
                                      <p:cBhvr>
                                        <p:cTn id="53" dur="500"/>
                                        <p:tgtEl>
                                          <p:spTgt spid="14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fade">
                                      <p:cBhvr>
                                        <p:cTn id="5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2"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descr="n185 Fb Thu Huong Pham">
            <a:extLst>
              <a:ext uri="{FF2B5EF4-FFF2-40B4-BE49-F238E27FC236}">
                <a16:creationId xmlns:a16="http://schemas.microsoft.com/office/drawing/2014/main" id="{5AABF570-C2FF-4AAB-9755-D2F9826857D1}"/>
              </a:ext>
            </a:extLst>
          </p:cNvPr>
          <p:cNvSpPr txBox="1"/>
          <p:nvPr/>
        </p:nvSpPr>
        <p:spPr>
          <a:xfrm>
            <a:off x="7950709" y="4388475"/>
            <a:ext cx="3955165" cy="1305037"/>
          </a:xfrm>
          <a:prstGeom prst="rect">
            <a:avLst/>
          </a:prstGeom>
          <a:noFill/>
        </p:spPr>
        <p:txBody>
          <a:bodyPr wrap="square" rtlCol="0">
            <a:spAutoFit/>
          </a:bodyPr>
          <a:lstStyle/>
          <a:p>
            <a:pPr algn="ctr">
              <a:lnSpc>
                <a:spcPct val="150000"/>
              </a:lnSpc>
            </a:pPr>
            <a:r>
              <a:rPr lang="en-US" sz="2800" b="1" i="1" dirty="0" err="1">
                <a:latin typeface="Cambria" panose="02040503050406030204" pitchFamily="18" charset="0"/>
                <a:ea typeface="Cambria" panose="02040503050406030204" pitchFamily="18" charset="0"/>
                <a:cs typeface="Tahoma" panose="020B0604030504040204" pitchFamily="34" charset="0"/>
              </a:rPr>
              <a:t>Hãy</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hoàn</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thành</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phiếu</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học</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tập</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số</a:t>
            </a:r>
            <a:r>
              <a:rPr lang="en-US" sz="2800" b="1" i="1" dirty="0">
                <a:latin typeface="Cambria" panose="02040503050406030204" pitchFamily="18" charset="0"/>
                <a:ea typeface="Cambria" panose="02040503050406030204" pitchFamily="18" charset="0"/>
                <a:cs typeface="Tahoma" panose="020B0604030504040204" pitchFamily="34" charset="0"/>
              </a:rPr>
              <a:t> 2 </a:t>
            </a:r>
            <a:r>
              <a:rPr lang="en-US" sz="2800" b="1" i="1" dirty="0" err="1">
                <a:latin typeface="Cambria" panose="02040503050406030204" pitchFamily="18" charset="0"/>
                <a:ea typeface="Cambria" panose="02040503050406030204" pitchFamily="18" charset="0"/>
                <a:cs typeface="Tahoma" panose="020B0604030504040204" pitchFamily="34" charset="0"/>
              </a:rPr>
              <a:t>theo</a:t>
            </a:r>
            <a:r>
              <a:rPr lang="en-US" sz="2800" b="1" i="1" dirty="0">
                <a:latin typeface="Cambria" panose="02040503050406030204" pitchFamily="18" charset="0"/>
                <a:ea typeface="Cambria" panose="02040503050406030204" pitchFamily="18" charset="0"/>
                <a:cs typeface="Tahoma" panose="020B0604030504040204" pitchFamily="34" charset="0"/>
              </a:rPr>
              <a:t> </a:t>
            </a:r>
            <a:r>
              <a:rPr lang="en-US" sz="2800" b="1" i="1" dirty="0" err="1">
                <a:latin typeface="Cambria" panose="02040503050406030204" pitchFamily="18" charset="0"/>
                <a:ea typeface="Cambria" panose="02040503050406030204" pitchFamily="18" charset="0"/>
                <a:cs typeface="Tahoma" panose="020B0604030504040204" pitchFamily="34" charset="0"/>
              </a:rPr>
              <a:t>nhóm</a:t>
            </a:r>
            <a:endParaRPr lang="en-US" sz="2800" b="1" i="1" dirty="0">
              <a:latin typeface="Cambria" panose="02040503050406030204" pitchFamily="18" charset="0"/>
              <a:ea typeface="Cambria" panose="02040503050406030204" pitchFamily="18" charset="0"/>
              <a:cs typeface="Tahoma" panose="020B0604030504040204" pitchFamily="34" charset="0"/>
            </a:endParaRPr>
          </a:p>
        </p:txBody>
      </p:sp>
      <p:pic>
        <p:nvPicPr>
          <p:cNvPr id="4098" name="Picture 2" descr="n185 Fb Thu Huong Pham">
            <a:extLst>
              <a:ext uri="{FF2B5EF4-FFF2-40B4-BE49-F238E27FC236}">
                <a16:creationId xmlns:a16="http://schemas.microsoft.com/office/drawing/2014/main" id="{D25C1018-CF1D-49ED-A464-7D7D451889B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48" t="6923" r="8198" b="9185"/>
          <a:stretch/>
        </p:blipFill>
        <p:spPr bwMode="auto">
          <a:xfrm>
            <a:off x="-229760" y="-394367"/>
            <a:ext cx="8180469" cy="7395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5 Fb Thu Huong Pham">
            <a:extLst>
              <a:ext uri="{FF2B5EF4-FFF2-40B4-BE49-F238E27FC236}">
                <a16:creationId xmlns:a16="http://schemas.microsoft.com/office/drawing/2014/main" id="{01F5B73B-9EEA-49C3-9287-CA35953D00EB}"/>
              </a:ext>
            </a:extLst>
          </p:cNvPr>
          <p:cNvSpPr/>
          <p:nvPr/>
        </p:nvSpPr>
        <p:spPr>
          <a:xfrm rot="21102175">
            <a:off x="1011044" y="1032019"/>
            <a:ext cx="6096000" cy="2179764"/>
          </a:xfrm>
          <a:prstGeom prst="rect">
            <a:avLst/>
          </a:prstGeom>
        </p:spPr>
        <p:txBody>
          <a:bodyPr>
            <a:spAutoFit/>
          </a:bodyPr>
          <a:lstStyle/>
          <a:p>
            <a:pPr marL="0" marR="0" algn="just">
              <a:lnSpc>
                <a:spcPct val="115000"/>
              </a:lnSpc>
              <a:spcBef>
                <a:spcPts val="0"/>
              </a:spcBef>
              <a:spcAft>
                <a:spcPts val="0"/>
              </a:spcAft>
            </a:pPr>
            <a:r>
              <a:rPr lang="en-US" sz="24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1: </a:t>
            </a:r>
            <a:r>
              <a:rPr lang="en-US" sz="24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lang="en-US" sz="2400">
              <a:solidFill>
                <a:srgbClr val="003300"/>
              </a:solidFill>
              <a:effectLst/>
              <a:latin typeface="Cambria" panose="02040503050406030204" pitchFamily="18" charset="0"/>
              <a:ea typeface="Cambria" panose="02040503050406030204" pitchFamily="18" charset="0"/>
            </a:endParaRPr>
          </a:p>
        </p:txBody>
      </p:sp>
      <p:pic>
        <p:nvPicPr>
          <p:cNvPr id="10" name="Picture 9" descr="n185 Fb Thu Huong Pham">
            <a:extLst>
              <a:ext uri="{FF2B5EF4-FFF2-40B4-BE49-F238E27FC236}">
                <a16:creationId xmlns:a16="http://schemas.microsoft.com/office/drawing/2014/main" id="{9529BB49-4A61-4B45-859B-6CE23F1F7ED0}"/>
              </a:ext>
            </a:extLst>
          </p:cNvPr>
          <p:cNvPicPr/>
          <p:nvPr/>
        </p:nvPicPr>
        <p:blipFill>
          <a:blip r:embed="rId4"/>
          <a:stretch>
            <a:fillRect/>
          </a:stretch>
        </p:blipFill>
        <p:spPr>
          <a:xfrm rot="21106442">
            <a:off x="2252644" y="3162422"/>
            <a:ext cx="4317449" cy="2540790"/>
          </a:xfrm>
          <a:prstGeom prst="rect">
            <a:avLst/>
          </a:prstGeom>
        </p:spPr>
      </p:pic>
      <p:sp>
        <p:nvSpPr>
          <p:cNvPr id="3" name="Rectangle 2" descr="n185 Fb Thu Huong Pham">
            <a:extLst>
              <a:ext uri="{FF2B5EF4-FFF2-40B4-BE49-F238E27FC236}">
                <a16:creationId xmlns:a16="http://schemas.microsoft.com/office/drawing/2014/main" id="{B568BB5E-FD36-42FB-9BAA-114A56D2A0AB}"/>
              </a:ext>
            </a:extLst>
          </p:cNvPr>
          <p:cNvSpPr/>
          <p:nvPr/>
        </p:nvSpPr>
        <p:spPr>
          <a:xfrm rot="21253981">
            <a:off x="1696102" y="5628072"/>
            <a:ext cx="5876703" cy="905569"/>
          </a:xfrm>
          <a:prstGeom prst="rect">
            <a:avLst/>
          </a:prstGeom>
        </p:spPr>
        <p:txBody>
          <a:bodyPr wrap="square">
            <a:spAutoFit/>
          </a:bodyPr>
          <a:lstStyle/>
          <a:p>
            <a:pPr algn="just">
              <a:lnSpc>
                <a:spcPct val="115000"/>
              </a:lnSpc>
            </a:pPr>
            <a:r>
              <a:rPr lang="en-US" sz="2400"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Câu</a:t>
            </a:r>
            <a:r>
              <a:rPr lang="en-US" sz="24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2</a:t>
            </a:r>
            <a:r>
              <a:rPr lang="en-US" sz="2400" b="1">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sz="2400">
                <a:solidFill>
                  <a:srgbClr val="000000"/>
                </a:solidFill>
                <a:latin typeface="Cambria" panose="02040503050406030204" pitchFamily="18" charset="0"/>
                <a:ea typeface="Cambria" panose="02040503050406030204" pitchFamily="18" charset="0"/>
                <a:cs typeface="Times New Roman" panose="02020603050405020304" pitchFamily="18" charset="0"/>
              </a:rPr>
              <a:t>Hãy tính pha dao động của các vị trí ở câu 2 trong phiếu học tập số 1?</a:t>
            </a:r>
            <a:endParaRPr lang="en-US" sz="2400" dirty="0">
              <a:solidFill>
                <a:srgbClr val="003300"/>
              </a:solidFill>
              <a:latin typeface="Cambria" panose="02040503050406030204" pitchFamily="18" charset="0"/>
              <a:ea typeface="Cambria" panose="02040503050406030204" pitchFamily="18" charset="0"/>
            </a:endParaRPr>
          </a:p>
        </p:txBody>
      </p:sp>
      <p:sp>
        <p:nvSpPr>
          <p:cNvPr id="5" name="TextBox 4" descr="n185 Fb Thu Huong Pham">
            <a:extLst>
              <a:ext uri="{FF2B5EF4-FFF2-40B4-BE49-F238E27FC236}">
                <a16:creationId xmlns:a16="http://schemas.microsoft.com/office/drawing/2014/main" id="{EF304310-3546-4DB7-A897-A56FCF9F2DBA}"/>
              </a:ext>
            </a:extLst>
          </p:cNvPr>
          <p:cNvSpPr txBox="1"/>
          <p:nvPr/>
        </p:nvSpPr>
        <p:spPr>
          <a:xfrm rot="21110243">
            <a:off x="2564915" y="565377"/>
            <a:ext cx="2801374" cy="461665"/>
          </a:xfrm>
          <a:prstGeom prst="rect">
            <a:avLst/>
          </a:prstGeom>
          <a:noFill/>
        </p:spPr>
        <p:txBody>
          <a:bodyPr wrap="square" rtlCol="0">
            <a:spAutoFit/>
          </a:bodyPr>
          <a:lstStyle/>
          <a:p>
            <a:r>
              <a:rPr lang="en-US" sz="2400" b="1" dirty="0">
                <a:solidFill>
                  <a:srgbClr val="FF0000"/>
                </a:solidFill>
                <a:latin typeface="Cambria" panose="02040503050406030204" pitchFamily="18" charset="0"/>
              </a:rPr>
              <a:t>PHIẾU HỌC TẬP 2</a:t>
            </a:r>
          </a:p>
        </p:txBody>
      </p:sp>
      <p:pic>
        <p:nvPicPr>
          <p:cNvPr id="9" name="Picture 12" descr="n185 Fb Thu Huong Pham">
            <a:extLst>
              <a:ext uri="{FF2B5EF4-FFF2-40B4-BE49-F238E27FC236}">
                <a16:creationId xmlns:a16="http://schemas.microsoft.com/office/drawing/2014/main" id="{63386F8F-2C65-7FA9-2172-88FB4B69AA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8910" y="3303868"/>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n185 Fb Thu Huong Pham">
            <a:extLst>
              <a:ext uri="{FF2B5EF4-FFF2-40B4-BE49-F238E27FC236}">
                <a16:creationId xmlns:a16="http://schemas.microsoft.com/office/drawing/2014/main" id="{894A8D7B-E96C-F95B-52C6-A93E032A4C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13779" y="309338"/>
            <a:ext cx="3629025"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2999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descr="n185 Fb Thu Huong Pham">
            <a:extLst>
              <a:ext uri="{FF2B5EF4-FFF2-40B4-BE49-F238E27FC236}">
                <a16:creationId xmlns:a16="http://schemas.microsoft.com/office/drawing/2014/main" id="{01F5B73B-9EEA-49C3-9287-CA35953D00EB}"/>
              </a:ext>
            </a:extLst>
          </p:cNvPr>
          <p:cNvSpPr/>
          <p:nvPr/>
        </p:nvSpPr>
        <p:spPr>
          <a:xfrm>
            <a:off x="699807" y="858993"/>
            <a:ext cx="6062943" cy="2353721"/>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Câu 1: </a:t>
            </a:r>
            <a:r>
              <a:rPr kumimoji="0" lang="en-US" sz="26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kumimoji="0" lang="en-US" sz="2600" b="0" i="0" u="none" strike="noStrike" kern="1200" cap="none" spc="0" normalizeH="0" baseline="0" noProof="0">
              <a:ln>
                <a:noFill/>
              </a:ln>
              <a:solidFill>
                <a:srgbClr val="003300"/>
              </a:solidFill>
              <a:effectLst/>
              <a:uLnTx/>
              <a:uFillTx/>
              <a:latin typeface="Cambria" panose="02040503050406030204" pitchFamily="18" charset="0"/>
              <a:ea typeface="Cambria" panose="02040503050406030204" pitchFamily="18" charset="0"/>
              <a:cs typeface="+mn-cs"/>
            </a:endParaRPr>
          </a:p>
        </p:txBody>
      </p:sp>
      <p:pic>
        <p:nvPicPr>
          <p:cNvPr id="10" name="Picture 9" descr="n185 Fb Thu Huong Pham">
            <a:extLst>
              <a:ext uri="{FF2B5EF4-FFF2-40B4-BE49-F238E27FC236}">
                <a16:creationId xmlns:a16="http://schemas.microsoft.com/office/drawing/2014/main" id="{9529BB49-4A61-4B45-859B-6CE23F1F7ED0}"/>
              </a:ext>
            </a:extLst>
          </p:cNvPr>
          <p:cNvPicPr/>
          <p:nvPr/>
        </p:nvPicPr>
        <p:blipFill>
          <a:blip r:embed="rId2"/>
          <a:stretch>
            <a:fillRect/>
          </a:stretch>
        </p:blipFill>
        <p:spPr>
          <a:xfrm>
            <a:off x="7221821" y="858993"/>
            <a:ext cx="4270372" cy="2353720"/>
          </a:xfrm>
          <a:prstGeom prst="rect">
            <a:avLst/>
          </a:prstGeom>
        </p:spPr>
      </p:pic>
      <p:sp>
        <p:nvSpPr>
          <p:cNvPr id="5" name="TextBox 4" descr="n185 Fb Thu Huong Pham">
            <a:extLst>
              <a:ext uri="{FF2B5EF4-FFF2-40B4-BE49-F238E27FC236}">
                <a16:creationId xmlns:a16="http://schemas.microsoft.com/office/drawing/2014/main" id="{EF304310-3546-4DB7-A897-A56FCF9F2DBA}"/>
              </a:ext>
            </a:extLst>
          </p:cNvPr>
          <p:cNvSpPr txBox="1"/>
          <p:nvPr/>
        </p:nvSpPr>
        <p:spPr>
          <a:xfrm>
            <a:off x="4259219" y="150846"/>
            <a:ext cx="36735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PHIẾU HỌC TẬP 2</a:t>
            </a:r>
          </a:p>
        </p:txBody>
      </p:sp>
      <p:pic>
        <p:nvPicPr>
          <p:cNvPr id="9" name="Picture 12" descr="n185 Fb Thu Huong Pham">
            <a:extLst>
              <a:ext uri="{FF2B5EF4-FFF2-40B4-BE49-F238E27FC236}">
                <a16:creationId xmlns:a16="http://schemas.microsoft.com/office/drawing/2014/main" id="{63386F8F-2C65-7FA9-2172-88FB4B69A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5" y="29028"/>
            <a:ext cx="654648" cy="10846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descr="n185 Fb Thu Huong Pham">
                <a:extLst>
                  <a:ext uri="{FF2B5EF4-FFF2-40B4-BE49-F238E27FC236}">
                    <a16:creationId xmlns:a16="http://schemas.microsoft.com/office/drawing/2014/main" id="{46D45EB6-34E9-EB9A-13DF-B04CB9C80E14}"/>
                  </a:ext>
                </a:extLst>
              </p:cNvPr>
              <p:cNvSpPr/>
              <p:nvPr/>
            </p:nvSpPr>
            <p:spPr>
              <a:xfrm>
                <a:off x="699807" y="3752238"/>
                <a:ext cx="10792386" cy="2677656"/>
              </a:xfrm>
              <a:prstGeom prst="rect">
                <a:avLst/>
              </a:prstGeom>
              <a:ln w="28575">
                <a:solidFill>
                  <a:srgbClr val="5BCC97"/>
                </a:solidFill>
              </a:ln>
            </p:spPr>
            <p:txBody>
              <a:bodyPr wrap="square">
                <a:spAutoFit/>
              </a:bodyPr>
              <a:lstStyle/>
              <a:p>
                <a:r>
                  <a:rPr lang="en-US" sz="2800" i="1">
                    <a:latin typeface="Cambria" panose="02040503050406030204" pitchFamily="18" charset="0"/>
                    <a:ea typeface="Cambria" panose="02040503050406030204" pitchFamily="18" charset="0"/>
                  </a:rPr>
                  <a:t>+ Ban đầu lúc t = 0, vật đang ở vị trí biên âm.</a:t>
                </a:r>
                <a:endParaRPr lang="en-US" sz="2800">
                  <a:latin typeface="Cambria" panose="02040503050406030204" pitchFamily="18" charset="0"/>
                  <a:ea typeface="Cambria" panose="02040503050406030204" pitchFamily="18" charset="0"/>
                </a:endParaRPr>
              </a:p>
              <a:p>
                <a:pPr algn="just"/>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 cho biết tại thời điểm ban đầu vật đang ở đâu và chuyển động theo chiều nào. </a:t>
                </a:r>
                <a:endParaRPr lang="en-US" sz="2800">
                  <a:latin typeface="Cambria" panose="02040503050406030204" pitchFamily="18" charset="0"/>
                  <a:ea typeface="Cambria" panose="02040503050406030204" pitchFamily="18" charset="0"/>
                </a:endParaRPr>
              </a:p>
              <a:p>
                <a:r>
                  <a:rPr lang="en-US" sz="2800" i="1">
                    <a:latin typeface="Cambria" panose="02040503050406030204" pitchFamily="18" charset="0"/>
                    <a:ea typeface="Cambria" panose="02040503050406030204" pitchFamily="18" charset="0"/>
                  </a:rPr>
                  <a:t>+ Trên đồ thị t = 0: </a:t>
                </a:r>
                <a:endParaRPr lang="en-US" sz="2800">
                  <a:latin typeface="Cambria" panose="02040503050406030204" pitchFamily="18" charset="0"/>
                  <a:ea typeface="Cambria" panose="02040503050406030204" pitchFamily="18" charset="0"/>
                </a:endParaRPr>
              </a:p>
              <a:p>
                <a:pPr algn="ctr"/>
                <a:r>
                  <a:rPr lang="en-US" sz="2800" i="1">
                    <a:latin typeface="Cambria" panose="02040503050406030204" pitchFamily="18" charset="0"/>
                    <a:ea typeface="Cambria" panose="02040503050406030204" pitchFamily="18" charset="0"/>
                  </a:rPr>
                  <a:t>x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Acos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-1 </a:t>
                </a:r>
              </a:p>
              <a:p>
                <a:pPr algn="ct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𝜑</m:t>
                        </m:r>
                      </m:e>
                      <m:sub>
                        <m:r>
                          <a:rPr lang="en-US" sz="2800" i="1">
                            <a:latin typeface="Cambria Math" panose="02040503050406030204" pitchFamily="18" charset="0"/>
                          </a:rPr>
                          <m:t>1</m:t>
                        </m:r>
                      </m:sub>
                    </m:sSub>
                    <m:r>
                      <a:rPr lang="en-US" sz="2800" i="1">
                        <a:latin typeface="Cambria Math" panose="02040503050406030204" pitchFamily="18" charset="0"/>
                      </a:rPr>
                      <m:t>=± </m:t>
                    </m:r>
                    <m:r>
                      <a:rPr lang="en-US" sz="2800" i="1">
                        <a:latin typeface="Cambria Math" panose="02040503050406030204" pitchFamily="18" charset="0"/>
                      </a:rPr>
                      <m:t>𝜋</m:t>
                    </m:r>
                  </m:oMath>
                </a14:m>
                <a:r>
                  <a:rPr lang="en-US" sz="2800" i="1">
                    <a:latin typeface="Cambria" panose="02040503050406030204" pitchFamily="18" charset="0"/>
                    <a:ea typeface="Cambria" panose="02040503050406030204" pitchFamily="18" charset="0"/>
                  </a:rPr>
                  <a:t> (rad)</a:t>
                </a:r>
                <a:endParaRPr lang="en-US" sz="2800">
                  <a:latin typeface="Cambria" panose="02040503050406030204" pitchFamily="18" charset="0"/>
                  <a:ea typeface="Cambria" panose="02040503050406030204" pitchFamily="18" charset="0"/>
                </a:endParaRPr>
              </a:p>
            </p:txBody>
          </p:sp>
        </mc:Choice>
        <mc:Fallback xmlns="">
          <p:sp>
            <p:nvSpPr>
              <p:cNvPr id="6" name="Rectangle 5" descr="n185 Fb Thu Huong Pham">
                <a:extLst>
                  <a:ext uri="{FF2B5EF4-FFF2-40B4-BE49-F238E27FC236}">
                    <a16:creationId xmlns:a16="http://schemas.microsoft.com/office/drawing/2014/main" id="{46D45EB6-34E9-EB9A-13DF-B04CB9C80E14}"/>
                  </a:ext>
                </a:extLst>
              </p:cNvPr>
              <p:cNvSpPr>
                <a:spLocks noRot="1" noChangeAspect="1" noMove="1" noResize="1" noEditPoints="1" noAdjustHandles="1" noChangeArrowheads="1" noChangeShapeType="1" noTextEdit="1"/>
              </p:cNvSpPr>
              <p:nvPr/>
            </p:nvSpPr>
            <p:spPr>
              <a:xfrm>
                <a:off x="699807" y="3752238"/>
                <a:ext cx="10792386" cy="2677656"/>
              </a:xfrm>
              <a:prstGeom prst="rect">
                <a:avLst/>
              </a:prstGeom>
              <a:blipFill>
                <a:blip r:embed="rId4"/>
                <a:stretch>
                  <a:fillRect l="-1070" t="-2027" r="-958" b="-4730"/>
                </a:stretch>
              </a:blipFill>
              <a:ln w="28575">
                <a:solidFill>
                  <a:srgbClr val="5BCC97"/>
                </a:solidFill>
              </a:ln>
            </p:spPr>
            <p:txBody>
              <a:bodyPr/>
              <a:lstStyle/>
              <a:p>
                <a:r>
                  <a:rPr lang="en-US">
                    <a:noFill/>
                  </a:rPr>
                  <a:t> </a:t>
                </a:r>
              </a:p>
            </p:txBody>
          </p:sp>
        </mc:Fallback>
      </mc:AlternateContent>
    </p:spTree>
    <p:extLst>
      <p:ext uri="{BB962C8B-B14F-4D97-AF65-F5344CB8AC3E}">
        <p14:creationId xmlns:p14="http://schemas.microsoft.com/office/powerpoint/2010/main" val="617733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left)">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left)">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descr="n185 Fb Thu Huong Pham">
            <a:extLst>
              <a:ext uri="{FF2B5EF4-FFF2-40B4-BE49-F238E27FC236}">
                <a16:creationId xmlns:a16="http://schemas.microsoft.com/office/drawing/2014/main" id="{01F5B73B-9EEA-49C3-9287-CA35953D00EB}"/>
              </a:ext>
            </a:extLst>
          </p:cNvPr>
          <p:cNvSpPr/>
          <p:nvPr/>
        </p:nvSpPr>
        <p:spPr>
          <a:xfrm>
            <a:off x="699807" y="1517756"/>
            <a:ext cx="4270372" cy="1536639"/>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pPr>
            <a:r>
              <a:rPr lang="en-US" sz="2800" b="1">
                <a:solidFill>
                  <a:srgbClr val="000000"/>
                </a:solidFill>
                <a:latin typeface="Cambria" panose="02040503050406030204" pitchFamily="18" charset="0"/>
                <a:ea typeface="Cambria" panose="02040503050406030204" pitchFamily="18" charset="0"/>
                <a:cs typeface="Times New Roman" panose="02020603050405020304" pitchFamily="18" charset="0"/>
              </a:rPr>
              <a:t>Câu 2: </a:t>
            </a:r>
            <a:r>
              <a:rPr lang="en-US" sz="2800">
                <a:solidFill>
                  <a:srgbClr val="000000"/>
                </a:solidFill>
                <a:latin typeface="Cambria" panose="02040503050406030204" pitchFamily="18" charset="0"/>
                <a:ea typeface="Cambria" panose="02040503050406030204" pitchFamily="18" charset="0"/>
                <a:cs typeface="Times New Roman" panose="02020603050405020304" pitchFamily="18" charset="0"/>
              </a:rPr>
              <a:t>Hãy tính pha dao động của các vị trí ở câu 2 trong phiếu học tập số 1?</a:t>
            </a:r>
            <a:endParaRPr lang="en-US" sz="2800" dirty="0">
              <a:solidFill>
                <a:srgbClr val="003300"/>
              </a:solidFill>
              <a:latin typeface="Cambria" panose="02040503050406030204" pitchFamily="18" charset="0"/>
              <a:ea typeface="Cambria" panose="02040503050406030204" pitchFamily="18" charset="0"/>
            </a:endParaRPr>
          </a:p>
        </p:txBody>
      </p:sp>
      <p:sp>
        <p:nvSpPr>
          <p:cNvPr id="5" name="TextBox 4" descr="n185 Fb Thu Huong Pham">
            <a:extLst>
              <a:ext uri="{FF2B5EF4-FFF2-40B4-BE49-F238E27FC236}">
                <a16:creationId xmlns:a16="http://schemas.microsoft.com/office/drawing/2014/main" id="{EF304310-3546-4DB7-A897-A56FCF9F2DBA}"/>
              </a:ext>
            </a:extLst>
          </p:cNvPr>
          <p:cNvSpPr txBox="1"/>
          <p:nvPr/>
        </p:nvSpPr>
        <p:spPr>
          <a:xfrm>
            <a:off x="4259219" y="150846"/>
            <a:ext cx="367356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PHIẾU HỌC TẬP 2</a:t>
            </a:r>
          </a:p>
        </p:txBody>
      </p:sp>
      <p:pic>
        <p:nvPicPr>
          <p:cNvPr id="9" name="Picture 12" descr="n185 Fb Thu Huong Pham">
            <a:extLst>
              <a:ext uri="{FF2B5EF4-FFF2-40B4-BE49-F238E27FC236}">
                <a16:creationId xmlns:a16="http://schemas.microsoft.com/office/drawing/2014/main" id="{63386F8F-2C65-7FA9-2172-88FB4B69A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5" y="29028"/>
            <a:ext cx="654648" cy="10846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descr="n185 Fb Thu Huong Pham">
                <a:extLst>
                  <a:ext uri="{FF2B5EF4-FFF2-40B4-BE49-F238E27FC236}">
                    <a16:creationId xmlns:a16="http://schemas.microsoft.com/office/drawing/2014/main" id="{46D45EB6-34E9-EB9A-13DF-B04CB9C80E14}"/>
                  </a:ext>
                </a:extLst>
              </p:cNvPr>
              <p:cNvSpPr/>
              <p:nvPr/>
            </p:nvSpPr>
            <p:spPr>
              <a:xfrm>
                <a:off x="699807" y="4183125"/>
                <a:ext cx="10792386" cy="1815882"/>
              </a:xfrm>
              <a:prstGeom prst="rect">
                <a:avLst/>
              </a:prstGeom>
              <a:ln w="28575">
                <a:solidFill>
                  <a:srgbClr val="5BCC97"/>
                </a:solidFill>
              </a:ln>
            </p:spPr>
            <p:txBody>
              <a:bodyPr wrap="square">
                <a:spAutoFit/>
              </a:bodyPr>
              <a:lstStyle/>
              <a:p>
                <a:r>
                  <a:rPr lang="en-US" sz="2800" i="1">
                    <a:latin typeface="Cambria" panose="02040503050406030204" pitchFamily="18" charset="0"/>
                    <a:ea typeface="Cambria" panose="02040503050406030204" pitchFamily="18" charset="0"/>
                  </a:rPr>
                  <a:t>+ Trên đồ thị t = 0: x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Acos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A </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cos</a:t>
                </a: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 1 </a:t>
                </a:r>
              </a:p>
              <a:p>
                <a:pPr algn="ctr"/>
                <a:r>
                  <a:rPr lang="en-US" sz="2800" i="1">
                    <a:latin typeface="Cambria" panose="02040503050406030204" pitchFamily="18" charset="0"/>
                    <a:ea typeface="Cambria" panose="02040503050406030204" pitchFamily="18" charset="0"/>
                    <a:sym typeface="Symbol" panose="05050102010706020507" pitchFamily="18" charset="2"/>
                  </a:rPr>
                  <a:t></a:t>
                </a:r>
                <a:r>
                  <a:rPr lang="en-US" sz="2800" i="1">
                    <a:latin typeface="Cambria" panose="02040503050406030204" pitchFamily="18" charset="0"/>
                    <a:ea typeface="Cambria" panose="02040503050406030204" pitchFamily="18" charset="0"/>
                  </a:rPr>
                  <a:t> pha ban đầu:</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𝜑</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b="0" i="1" smtClean="0">
                        <a:latin typeface="Cambria Math" panose="02040503050406030204" pitchFamily="18" charset="0"/>
                      </a:rPr>
                      <m:t>0</m:t>
                    </m:r>
                  </m:oMath>
                </a14:m>
                <a:r>
                  <a:rPr lang="en-US" sz="2800" i="1">
                    <a:latin typeface="Cambria" panose="02040503050406030204" pitchFamily="18" charset="0"/>
                    <a:ea typeface="Cambria" panose="02040503050406030204" pitchFamily="18" charset="0"/>
                  </a:rPr>
                  <a:t>(rad)</a:t>
                </a:r>
                <a:endParaRPr lang="en-US" sz="2800">
                  <a:latin typeface="Cambria" panose="02040503050406030204" pitchFamily="18" charset="0"/>
                  <a:ea typeface="Cambria" panose="02040503050406030204" pitchFamily="18" charset="0"/>
                </a:endParaRPr>
              </a:p>
              <a:p>
                <a:pPr lvl="0" algn="just"/>
                <a:r>
                  <a:rPr lang="en-US" sz="2800">
                    <a:latin typeface="Cambria" panose="02040503050406030204" pitchFamily="18" charset="0"/>
                    <a:ea typeface="Cambria" panose="02040503050406030204" pitchFamily="18" charset="0"/>
                    <a:sym typeface="Symbol" panose="05050102010706020507" pitchFamily="18" charset="2"/>
                  </a:rPr>
                  <a:t> </a:t>
                </a:r>
                <a:r>
                  <a:rPr lang="en-US" sz="2800">
                    <a:latin typeface="Cambria" panose="02040503050406030204" pitchFamily="18" charset="0"/>
                    <a:ea typeface="Cambria" panose="02040503050406030204" pitchFamily="18" charset="0"/>
                  </a:rPr>
                  <a:t>Tương ứng với câu 1 trong phiếu học tập ta có pha dao động lần lượt ở các vị trí 1, 2, 3, 4, 5 lần lượt là: 0, π/2, π,  3π/2, 2π.</a:t>
                </a:r>
                <a:endParaRPr kumimoji="0" lang="en-US" sz="2800" b="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6" name="Rectangle 5" descr="n185 Fb Thu Huong Pham">
                <a:extLst>
                  <a:ext uri="{FF2B5EF4-FFF2-40B4-BE49-F238E27FC236}">
                    <a16:creationId xmlns:a16="http://schemas.microsoft.com/office/drawing/2014/main" id="{46D45EB6-34E9-EB9A-13DF-B04CB9C80E14}"/>
                  </a:ext>
                </a:extLst>
              </p:cNvPr>
              <p:cNvSpPr>
                <a:spLocks noRot="1" noChangeAspect="1" noMove="1" noResize="1" noEditPoints="1" noAdjustHandles="1" noChangeArrowheads="1" noChangeShapeType="1" noTextEdit="1"/>
              </p:cNvSpPr>
              <p:nvPr/>
            </p:nvSpPr>
            <p:spPr>
              <a:xfrm>
                <a:off x="699807" y="4183125"/>
                <a:ext cx="10792386" cy="1815882"/>
              </a:xfrm>
              <a:prstGeom prst="rect">
                <a:avLst/>
              </a:prstGeom>
              <a:blipFill>
                <a:blip r:embed="rId3"/>
                <a:stretch>
                  <a:fillRect l="-1070" t="-2640" r="-958" b="-7261"/>
                </a:stretch>
              </a:blipFill>
              <a:ln w="28575">
                <a:solidFill>
                  <a:srgbClr val="5BCC97"/>
                </a:solidFill>
              </a:ln>
            </p:spPr>
            <p:txBody>
              <a:bodyPr/>
              <a:lstStyle/>
              <a:p>
                <a:r>
                  <a:rPr lang="en-US">
                    <a:noFill/>
                  </a:rPr>
                  <a:t> </a:t>
                </a:r>
              </a:p>
            </p:txBody>
          </p:sp>
        </mc:Fallback>
      </mc:AlternateContent>
      <p:pic>
        <p:nvPicPr>
          <p:cNvPr id="3" name="Picture 2" descr="n185 Fb Thu Huong Pham">
            <a:extLst>
              <a:ext uri="{FF2B5EF4-FFF2-40B4-BE49-F238E27FC236}">
                <a16:creationId xmlns:a16="http://schemas.microsoft.com/office/drawing/2014/main" id="{E637478A-BAD7-E069-74A5-79DF9142E44B}"/>
              </a:ext>
            </a:extLst>
          </p:cNvPr>
          <p:cNvPicPr/>
          <p:nvPr/>
        </p:nvPicPr>
        <p:blipFill rotWithShape="1">
          <a:blip r:embed="rId4"/>
          <a:srcRect t="8191"/>
          <a:stretch/>
        </p:blipFill>
        <p:spPr>
          <a:xfrm>
            <a:off x="5429249" y="858993"/>
            <a:ext cx="6062943" cy="2854166"/>
          </a:xfrm>
          <a:prstGeom prst="rect">
            <a:avLst/>
          </a:prstGeom>
          <a:ln>
            <a:solidFill>
              <a:srgbClr val="FDBD55"/>
            </a:solidFill>
          </a:ln>
        </p:spPr>
      </p:pic>
    </p:spTree>
    <p:extLst>
      <p:ext uri="{BB962C8B-B14F-4D97-AF65-F5344CB8AC3E}">
        <p14:creationId xmlns:p14="http://schemas.microsoft.com/office/powerpoint/2010/main" val="6638294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72" name="Google Shape;672;p26" descr="n185 Fb Thu Huong Pham"/>
          <p:cNvSpPr txBox="1"/>
          <p:nvPr/>
        </p:nvSpPr>
        <p:spPr>
          <a:xfrm>
            <a:off x="3260049" y="1952263"/>
            <a:ext cx="2547892" cy="1646453"/>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Không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phụ</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thuộc</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vào</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thời</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điểm</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quan</a:t>
            </a:r>
            <a:r>
              <a:rPr kumimoji="0" lang="en-US"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sát</a:t>
            </a:r>
            <a:endParaRPr kumimoji="0"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endParaRPr>
          </a:p>
        </p:txBody>
      </p:sp>
      <p:sp>
        <p:nvSpPr>
          <p:cNvPr id="676" name="Google Shape;676;p26" descr="n185 Fb Thu Huong Pham"/>
          <p:cNvSpPr txBox="1"/>
          <p:nvPr/>
        </p:nvSpPr>
        <p:spPr>
          <a:xfrm>
            <a:off x="3260049" y="1061606"/>
            <a:ext cx="2547892" cy="449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Không </a:t>
            </a:r>
            <a:r>
              <a:rPr kumimoji="0" lang="en-US" sz="28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rPr>
              <a:t>đổi</a:t>
            </a:r>
            <a:endParaRPr kumimoji="0" sz="28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Fira Sans Extra Condensed SemiBold"/>
              <a:sym typeface="Fira Sans Extra Condensed SemiBold"/>
            </a:endParaRPr>
          </a:p>
        </p:txBody>
      </p:sp>
      <p:cxnSp>
        <p:nvCxnSpPr>
          <p:cNvPr id="683" name="Google Shape;683;p26" descr="n185 Fb Thu Huong Pham"/>
          <p:cNvCxnSpPr>
            <a:cxnSpLocks/>
            <a:stCxn id="676" idx="1"/>
            <a:endCxn id="53" idx="3"/>
          </p:cNvCxnSpPr>
          <p:nvPr/>
        </p:nvCxnSpPr>
        <p:spPr>
          <a:xfrm rot="10800000" flipV="1">
            <a:off x="2105095" y="1286205"/>
            <a:ext cx="1154954" cy="766129"/>
          </a:xfrm>
          <a:prstGeom prst="bentConnector3">
            <a:avLst>
              <a:gd name="adj1" fmla="val 50000"/>
            </a:avLst>
          </a:prstGeom>
          <a:noFill/>
          <a:ln w="19050" cap="flat" cmpd="sng">
            <a:solidFill>
              <a:schemeClr val="accent5"/>
            </a:solidFill>
            <a:prstDash val="solid"/>
            <a:round/>
            <a:headEnd type="none" w="med" len="med"/>
            <a:tailEnd type="none" w="med" len="med"/>
          </a:ln>
        </p:spPr>
      </p:cxnSp>
      <p:cxnSp>
        <p:nvCxnSpPr>
          <p:cNvPr id="684" name="Google Shape;684;p26" descr="n185 Fb Thu Huong Pham"/>
          <p:cNvCxnSpPr>
            <a:cxnSpLocks/>
            <a:stCxn id="672" idx="1"/>
          </p:cNvCxnSpPr>
          <p:nvPr/>
        </p:nvCxnSpPr>
        <p:spPr>
          <a:xfrm rot="10800000">
            <a:off x="2686929" y="1735394"/>
            <a:ext cx="573120" cy="1040097"/>
          </a:xfrm>
          <a:prstGeom prst="bentConnector2">
            <a:avLst/>
          </a:prstGeom>
          <a:noFill/>
          <a:ln w="19050" cap="flat" cmpd="sng">
            <a:solidFill>
              <a:schemeClr val="accent5"/>
            </a:solidFill>
            <a:prstDash val="solid"/>
            <a:round/>
            <a:headEnd type="none" w="med" len="med"/>
            <a:tailEnd type="none" w="med" len="med"/>
          </a:ln>
        </p:spPr>
      </p:cxnSp>
      <p:pic>
        <p:nvPicPr>
          <p:cNvPr id="53" name="Picture 2" descr="n185 Fb Thu Huong Pham">
            <a:extLst>
              <a:ext uri="{FF2B5EF4-FFF2-40B4-BE49-F238E27FC236}">
                <a16:creationId xmlns:a16="http://schemas.microsoft.com/office/drawing/2014/main" id="{20673EF7-3BA7-4F99-9F17-E440EBDD4B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02" r="48989" b="12622"/>
          <a:stretch/>
        </p:blipFill>
        <p:spPr bwMode="auto">
          <a:xfrm>
            <a:off x="793095" y="1399816"/>
            <a:ext cx="1312000" cy="1305038"/>
          </a:xfrm>
          <a:prstGeom prst="rect">
            <a:avLst/>
          </a:prstGeom>
          <a:solidFill>
            <a:srgbClr val="FF9C6F"/>
          </a:solidFill>
          <a:ln>
            <a:solidFill>
              <a:srgbClr val="FF9C6F"/>
            </a:solidFill>
          </a:ln>
        </p:spPr>
      </p:pic>
      <p:sp>
        <p:nvSpPr>
          <p:cNvPr id="56" name="TextBox 55" descr="n185 Fb Thu Huong Pham">
            <a:extLst>
              <a:ext uri="{FF2B5EF4-FFF2-40B4-BE49-F238E27FC236}">
                <a16:creationId xmlns:a16="http://schemas.microsoft.com/office/drawing/2014/main" id="{55FB60D4-0D46-49A7-A5A9-2FB6436A04C5}"/>
              </a:ext>
            </a:extLst>
          </p:cNvPr>
          <p:cNvSpPr txBox="1"/>
          <p:nvPr/>
        </p:nvSpPr>
        <p:spPr>
          <a:xfrm>
            <a:off x="793095" y="187778"/>
            <a:ext cx="8618191" cy="523220"/>
          </a:xfrm>
          <a:prstGeom prst="rect">
            <a:avLst/>
          </a:prstGeom>
          <a:solidFill>
            <a:srgbClr val="FFC4A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1919"/>
                </a:solidFill>
                <a:effectLst/>
                <a:uLnTx/>
                <a:uFillTx/>
                <a:latin typeface="Cambria" panose="02040503050406030204" pitchFamily="18" charset="0"/>
                <a:ea typeface="+mn-ea"/>
                <a:cs typeface="+mn-cs"/>
              </a:rPr>
              <a:t>2. ĐỘ LỆCH PHA GIỮA HAI DAO ĐỘNG CÙNG CHU KÌ</a:t>
            </a:r>
          </a:p>
        </p:txBody>
      </p:sp>
      <p:sp>
        <p:nvSpPr>
          <p:cNvPr id="65" name="Rectangle 64" descr="n185 Fb Thu Huong Pham">
            <a:extLst>
              <a:ext uri="{FF2B5EF4-FFF2-40B4-BE49-F238E27FC236}">
                <a16:creationId xmlns:a16="http://schemas.microsoft.com/office/drawing/2014/main" id="{6EFCA66C-DC83-405E-87D2-A80A858558DD}"/>
              </a:ext>
            </a:extLst>
          </p:cNvPr>
          <p:cNvSpPr/>
          <p:nvPr/>
        </p:nvSpPr>
        <p:spPr>
          <a:xfrm>
            <a:off x="793095" y="3753536"/>
            <a:ext cx="5544294" cy="954107"/>
          </a:xfrm>
          <a:prstGeom prst="rect">
            <a:avLst/>
          </a:prstGeom>
          <a:solidFill>
            <a:srgbClr val="5BCC97"/>
          </a:solid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pt-BR"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Trong khoa học và kĩ thuật, độ lệch pha quan trong h</a:t>
            </a:r>
            <a:r>
              <a:rPr kumimoji="0" lang="vi-VN"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ơ</a:t>
            </a:r>
            <a:r>
              <a:rPr kumimoji="0" lang="en-US"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n </a:t>
            </a:r>
            <a:r>
              <a:rPr kumimoji="0" lang="en-US" sz="2800" b="1" i="1"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pha</a:t>
            </a:r>
            <a:r>
              <a:rPr kumimoji="0" lang="en-US" sz="2800" b="1" i="1"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pic>
        <p:nvPicPr>
          <p:cNvPr id="9" name="Picture 8" descr="n185 Fb Thu Huong Pham">
            <a:extLst>
              <a:ext uri="{FF2B5EF4-FFF2-40B4-BE49-F238E27FC236}">
                <a16:creationId xmlns:a16="http://schemas.microsoft.com/office/drawing/2014/main" id="{C8D0C9B5-6923-59A3-489D-783A65191D80}"/>
              </a:ext>
            </a:extLst>
          </p:cNvPr>
          <p:cNvPicPr>
            <a:picLocks noChangeAspect="1"/>
          </p:cNvPicPr>
          <p:nvPr/>
        </p:nvPicPr>
        <p:blipFill rotWithShape="1">
          <a:blip r:embed="rId4">
            <a:extLst>
              <a:ext uri="{28A0092B-C50C-407E-A947-70E740481C1C}">
                <a14:useLocalDpi xmlns:a14="http://schemas.microsoft.com/office/drawing/2010/main" val="0"/>
              </a:ext>
            </a:extLst>
          </a:blip>
          <a:srcRect l="2289" t="2736" r="2841" b="34107"/>
          <a:stretch/>
        </p:blipFill>
        <p:spPr>
          <a:xfrm>
            <a:off x="6337389" y="1066348"/>
            <a:ext cx="5437221" cy="2155154"/>
          </a:xfrm>
          <a:prstGeom prst="roundRect">
            <a:avLst>
              <a:gd name="adj" fmla="val 9065"/>
            </a:avLst>
          </a:prstGeom>
          <a:ln w="28575">
            <a:solidFill>
              <a:srgbClr val="044C73"/>
            </a:solidFill>
          </a:ln>
        </p:spPr>
      </p:pic>
      <p:cxnSp>
        <p:nvCxnSpPr>
          <p:cNvPr id="10" name="Straight Arrow Connector 9" descr="n185 Fb Thu Huong Pham">
            <a:extLst>
              <a:ext uri="{FF2B5EF4-FFF2-40B4-BE49-F238E27FC236}">
                <a16:creationId xmlns:a16="http://schemas.microsoft.com/office/drawing/2014/main" id="{AF9E0FCF-1CE2-9AB6-7F15-E2998AA846B6}"/>
              </a:ext>
            </a:extLst>
          </p:cNvPr>
          <p:cNvCxnSpPr>
            <a:cxnSpLocks/>
          </p:cNvCxnSpPr>
          <p:nvPr/>
        </p:nvCxnSpPr>
        <p:spPr>
          <a:xfrm flipH="1">
            <a:off x="6780015" y="2383284"/>
            <a:ext cx="36576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TextBox 10" descr="n185 Fb Thu Huong Pham">
            <a:extLst>
              <a:ext uri="{FF2B5EF4-FFF2-40B4-BE49-F238E27FC236}">
                <a16:creationId xmlns:a16="http://schemas.microsoft.com/office/drawing/2014/main" id="{E2F5CEA1-A3F1-9F03-762F-3092BD26E4C8}"/>
              </a:ext>
            </a:extLst>
          </p:cNvPr>
          <p:cNvSpPr txBox="1"/>
          <p:nvPr/>
        </p:nvSpPr>
        <p:spPr>
          <a:xfrm>
            <a:off x="8296395" y="3884431"/>
            <a:ext cx="2362200" cy="523220"/>
          </a:xfrm>
          <a:prstGeom prst="borderCallout2">
            <a:avLst>
              <a:gd name="adj1" fmla="val 51518"/>
              <a:gd name="adj2" fmla="val -661"/>
              <a:gd name="adj3" fmla="val 51518"/>
              <a:gd name="adj4" fmla="val -14726"/>
              <a:gd name="adj5" fmla="val -286773"/>
              <a:gd name="adj6" fmla="val -57501"/>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gian </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sym typeface="Symbol" panose="05050102010706020507" pitchFamily="18" charset="2"/>
              </a:rPr>
              <a:t>t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 name="TextBox 13" descr="n185 Fb Thu Huong Pham">
                <a:extLst>
                  <a:ext uri="{FF2B5EF4-FFF2-40B4-BE49-F238E27FC236}">
                    <a16:creationId xmlns:a16="http://schemas.microsoft.com/office/drawing/2014/main" id="{552F9570-033A-AA16-9832-19686B307CBA}"/>
                  </a:ext>
                </a:extLst>
              </p:cNvPr>
              <p:cNvSpPr txBox="1"/>
              <p:nvPr/>
            </p:nvSpPr>
            <p:spPr>
              <a:xfrm>
                <a:off x="793095" y="4838295"/>
                <a:ext cx="10912477" cy="1760738"/>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8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 lệch pha giữa hai dao động điều hòa cùng chu kì (cùng tần số) được xác định theo công thức:</a:t>
                </a:r>
                <a:endParaRPr lang="en-US" sz="2800">
                  <a:solidFill>
                    <a:srgbClr val="003300"/>
                  </a:solidFill>
                  <a:effectLst/>
                  <a:latin typeface="Cambria" panose="02040503050406030204" pitchFamily="18" charset="0"/>
                  <a:ea typeface="Cambria" panose="02040503050406030204" pitchFamily="18" charset="0"/>
                </a:endParaRPr>
              </a:p>
              <a:p>
                <a:pPr marL="89535" marR="0" indent="-89535" algn="ctr">
                  <a:spcBef>
                    <a:spcPts val="0"/>
                  </a:spcBef>
                  <a:spcAft>
                    <a:spcPts val="0"/>
                  </a:spcAft>
                </a:pPr>
                <a14:m>
                  <m:oMathPara xmlns:m="http://schemas.openxmlformats.org/officeDocument/2006/math">
                    <m:oMathParaPr>
                      <m:jc m:val="centerGroup"/>
                    </m:oMathParaPr>
                    <m:oMath xmlns:m="http://schemas.openxmlformats.org/officeDocument/2006/math">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𝜟𝝋</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𝝅</m:t>
                      </m:r>
                      <m:f>
                        <m:fPr>
                          <m:ctrlP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num>
                        <m:den>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800" b="1">
                  <a:solidFill>
                    <a:srgbClr val="003300"/>
                  </a:solidFill>
                  <a:effectLst/>
                  <a:latin typeface="Cambria" panose="02040503050406030204" pitchFamily="18" charset="0"/>
                  <a:ea typeface="Cambria" panose="02040503050406030204" pitchFamily="18" charset="0"/>
                </a:endParaRPr>
              </a:p>
            </p:txBody>
          </p:sp>
        </mc:Choice>
        <mc:Fallback xmlns="">
          <p:sp>
            <p:nvSpPr>
              <p:cNvPr id="14" name="TextBox 13" descr="n185 Fb Thu Huong Pham">
                <a:extLst>
                  <a:ext uri="{FF2B5EF4-FFF2-40B4-BE49-F238E27FC236}">
                    <a16:creationId xmlns:a16="http://schemas.microsoft.com/office/drawing/2014/main" id="{552F9570-033A-AA16-9832-19686B307CBA}"/>
                  </a:ext>
                </a:extLst>
              </p:cNvPr>
              <p:cNvSpPr txBox="1">
                <a:spLocks noRot="1" noChangeAspect="1" noMove="1" noResize="1" noEditPoints="1" noAdjustHandles="1" noChangeArrowheads="1" noChangeShapeType="1" noTextEdit="1"/>
              </p:cNvSpPr>
              <p:nvPr/>
            </p:nvSpPr>
            <p:spPr>
              <a:xfrm>
                <a:off x="793095" y="4838295"/>
                <a:ext cx="10912477" cy="1760738"/>
              </a:xfrm>
              <a:prstGeom prst="rect">
                <a:avLst/>
              </a:prstGeom>
              <a:blipFill>
                <a:blip r:embed="rId5"/>
                <a:stretch>
                  <a:fillRect l="-1173" t="-4152" r="-1173"/>
                </a:stretch>
              </a:blipFill>
            </p:spPr>
            <p:txBody>
              <a:bodyPr/>
              <a:lstStyle/>
              <a:p>
                <a:r>
                  <a:rPr lang="en-US">
                    <a:noFill/>
                  </a:rPr>
                  <a:t> </a:t>
                </a:r>
              </a:p>
            </p:txBody>
          </p:sp>
        </mc:Fallback>
      </mc:AlternateContent>
      <p:sp>
        <p:nvSpPr>
          <p:cNvPr id="16" name="Rectangle: Rounded Corners 15" descr="n185 Fb Thu Huong Pham">
            <a:extLst>
              <a:ext uri="{FF2B5EF4-FFF2-40B4-BE49-F238E27FC236}">
                <a16:creationId xmlns:a16="http://schemas.microsoft.com/office/drawing/2014/main" id="{87B71DC1-48FA-D8F6-06BF-26A07EA5552B}"/>
              </a:ext>
            </a:extLst>
          </p:cNvPr>
          <p:cNvSpPr/>
          <p:nvPr/>
        </p:nvSpPr>
        <p:spPr>
          <a:xfrm>
            <a:off x="5176911" y="5718664"/>
            <a:ext cx="2124221" cy="880369"/>
          </a:xfrm>
          <a:prstGeom prst="roundRect">
            <a:avLst/>
          </a:prstGeom>
          <a:noFill/>
          <a:ln w="28575">
            <a:solidFill>
              <a:srgbClr val="FF6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3568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6"/>
                                        </p:tgtEl>
                                        <p:attrNameLst>
                                          <p:attrName>style.visibility</p:attrName>
                                        </p:attrNameLst>
                                      </p:cBhvr>
                                      <p:to>
                                        <p:strVal val="visible"/>
                                      </p:to>
                                    </p:set>
                                    <p:animEffect transition="in" filter="fade">
                                      <p:cBhvr>
                                        <p:cTn id="12" dur="500"/>
                                        <p:tgtEl>
                                          <p:spTgt spid="676"/>
                                        </p:tgtEl>
                                      </p:cBhvr>
                                    </p:animEffect>
                                  </p:childTnLst>
                                </p:cTn>
                              </p:par>
                              <p:par>
                                <p:cTn id="13" presetID="10" presetClass="entr" presetSubtype="0" fill="hold" nodeType="withEffect">
                                  <p:stCondLst>
                                    <p:cond delay="0"/>
                                  </p:stCondLst>
                                  <p:childTnLst>
                                    <p:set>
                                      <p:cBhvr>
                                        <p:cTn id="14" dur="1" fill="hold">
                                          <p:stCondLst>
                                            <p:cond delay="0"/>
                                          </p:stCondLst>
                                        </p:cTn>
                                        <p:tgtEl>
                                          <p:spTgt spid="683"/>
                                        </p:tgtEl>
                                        <p:attrNameLst>
                                          <p:attrName>style.visibility</p:attrName>
                                        </p:attrNameLst>
                                      </p:cBhvr>
                                      <p:to>
                                        <p:strVal val="visible"/>
                                      </p:to>
                                    </p:set>
                                    <p:animEffect transition="in" filter="fade">
                                      <p:cBhvr>
                                        <p:cTn id="15" dur="500"/>
                                        <p:tgtEl>
                                          <p:spTgt spid="6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4"/>
                                        </p:tgtEl>
                                        <p:attrNameLst>
                                          <p:attrName>style.visibility</p:attrName>
                                        </p:attrNameLst>
                                      </p:cBhvr>
                                      <p:to>
                                        <p:strVal val="visible"/>
                                      </p:to>
                                    </p:set>
                                    <p:animEffect transition="in" filter="fade">
                                      <p:cBhvr>
                                        <p:cTn id="20" dur="500"/>
                                        <p:tgtEl>
                                          <p:spTgt spid="68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2"/>
                                        </p:tgtEl>
                                        <p:attrNameLst>
                                          <p:attrName>style.visibility</p:attrName>
                                        </p:attrNameLst>
                                      </p:cBhvr>
                                      <p:to>
                                        <p:strVal val="visible"/>
                                      </p:to>
                                    </p:set>
                                    <p:animEffect transition="in" filter="fade">
                                      <p:cBhvr>
                                        <p:cTn id="23" dur="500"/>
                                        <p:tgtEl>
                                          <p:spTgt spid="6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outVertical)">
                                      <p:cBhvr>
                                        <p:cTn id="28" dur="500"/>
                                        <p:tgtEl>
                                          <p:spTgt spid="10"/>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animBg="1"/>
      <p:bldP spid="676" grpId="0" animBg="1"/>
      <p:bldP spid="65" grpId="0" animBg="1"/>
      <p:bldP spid="11" grpId="0" animBg="1"/>
      <p:bldP spid="14"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5 Fb Thu Huong Pham">
            <a:extLst>
              <a:ext uri="{FF2B5EF4-FFF2-40B4-BE49-F238E27FC236}">
                <a16:creationId xmlns:a16="http://schemas.microsoft.com/office/drawing/2014/main" id="{2F6B735A-0769-44DC-B1DD-59DAC5BB32EA}"/>
              </a:ext>
            </a:extLst>
          </p:cNvPr>
          <p:cNvSpPr/>
          <p:nvPr/>
        </p:nvSpPr>
        <p:spPr>
          <a:xfrm>
            <a:off x="4375053" y="540096"/>
            <a:ext cx="7695027" cy="168745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Câu 1:</a:t>
            </a:r>
            <a:r>
              <a:rPr lang="en-US" sz="2800">
                <a:effectLst/>
                <a:latin typeface="Cambria" panose="02040503050406030204" pitchFamily="18" charset="0"/>
                <a:ea typeface="Cambria" panose="02040503050406030204" pitchFamily="18" charset="0"/>
                <a:cs typeface="Times New Roman" panose="02020603050405020304" pitchFamily="18" charset="0"/>
              </a:rPr>
              <a:t> Hãy chứng minh rằng độ lệch pha giữa hai dao động cùng chu kì bằng độ lệch pha ban đầu.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7" name="Google Shape;916;p28" descr="n185 Fb Thu Huong Pham">
            <a:extLst>
              <a:ext uri="{FF2B5EF4-FFF2-40B4-BE49-F238E27FC236}">
                <a16:creationId xmlns:a16="http://schemas.microsoft.com/office/drawing/2014/main" id="{33D7FC81-7384-46E6-8006-A0A3A373270F}"/>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5" name="Picture 12" descr="n185 Fb Thu Huong Pham">
            <a:extLst>
              <a:ext uri="{FF2B5EF4-FFF2-40B4-BE49-F238E27FC236}">
                <a16:creationId xmlns:a16="http://schemas.microsoft.com/office/drawing/2014/main" id="{B79CA178-D0ED-EB99-69E0-959803A8D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n185 Fb Thu Huong Pham">
            <a:extLst>
              <a:ext uri="{FF2B5EF4-FFF2-40B4-BE49-F238E27FC236}">
                <a16:creationId xmlns:a16="http://schemas.microsoft.com/office/drawing/2014/main" id="{C14D1497-2787-2AB1-3335-D3BFB17D82C1}"/>
              </a:ext>
            </a:extLst>
          </p:cNvPr>
          <p:cNvSpPr txBox="1"/>
          <p:nvPr/>
        </p:nvSpPr>
        <p:spPr>
          <a:xfrm>
            <a:off x="4375053" y="2529404"/>
            <a:ext cx="7695027" cy="4014240"/>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Vì hai dao động cùng chu kì nên cùng tần số góc ω</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Độ lệch pha ban đầu: Δφ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Pha của dao động 1 là: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Pha của dao động 2 là: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 </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Độ lệch pha của 2 dao động trong thời gian t là: </a:t>
            </a:r>
            <a:endParaRPr lang="en-US" sz="2800">
              <a:solidFill>
                <a:srgbClr val="0070C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Δφ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1</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ωt − φ</a:t>
            </a:r>
            <a:r>
              <a:rPr lang="en-US" sz="2800" i="1" baseline="-250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 Δφ</a:t>
            </a:r>
            <a:endParaRPr lang="en-US" sz="28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800" b="1" i="1">
                <a:solidFill>
                  <a:srgbClr val="FF675A"/>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1" i="1">
                <a:solidFill>
                  <a:srgbClr val="FF675A"/>
                </a:solidFill>
                <a:effectLst/>
                <a:latin typeface="Cambria" panose="02040503050406030204" pitchFamily="18" charset="0"/>
                <a:ea typeface="Cambria" panose="02040503050406030204" pitchFamily="18" charset="0"/>
                <a:cs typeface="Times New Roman" panose="02020603050405020304" pitchFamily="18" charset="0"/>
              </a:rPr>
              <a:t> Độ lệch pha là đại lượng không đổi, không phụ thuộc vào thời điểm quan sát.</a:t>
            </a:r>
            <a:endParaRPr lang="en-US" sz="2800" b="1">
              <a:solidFill>
                <a:srgbClr val="FF675A"/>
              </a:solidFill>
              <a:effectLst/>
              <a:latin typeface="Cambria" panose="02040503050406030204" pitchFamily="18" charset="0"/>
              <a:ea typeface="Cambria" panose="02040503050406030204" pitchFamily="18" charset="0"/>
            </a:endParaRPr>
          </a:p>
        </p:txBody>
      </p:sp>
      <p:pic>
        <p:nvPicPr>
          <p:cNvPr id="2050" name="Picture 2" descr="n185 Fb Thu Huong Pham">
            <a:extLst>
              <a:ext uri="{FF2B5EF4-FFF2-40B4-BE49-F238E27FC236}">
                <a16:creationId xmlns:a16="http://schemas.microsoft.com/office/drawing/2014/main" id="{E517B445-8CA9-333F-1A41-2CA6BD8F4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99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5 Fb Thu Huong Pham">
            <a:extLst>
              <a:ext uri="{FF2B5EF4-FFF2-40B4-BE49-F238E27FC236}">
                <a16:creationId xmlns:a16="http://schemas.microsoft.com/office/drawing/2014/main" id="{2F6B735A-0769-44DC-B1DD-59DAC5BB32EA}"/>
              </a:ext>
            </a:extLst>
          </p:cNvPr>
          <p:cNvSpPr/>
          <p:nvPr/>
        </p:nvSpPr>
        <p:spPr>
          <a:xfrm>
            <a:off x="4375053" y="540096"/>
            <a:ext cx="7695027" cy="366869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Câu 2:</a:t>
            </a:r>
            <a:r>
              <a:rPr lang="en-US" sz="2800">
                <a:effectLst/>
                <a:latin typeface="Cambria" panose="02040503050406030204" pitchFamily="18" charset="0"/>
                <a:ea typeface="Cambria" panose="02040503050406030204" pitchFamily="18" charset="0"/>
                <a:cs typeface="Times New Roman" panose="02020603050405020304" pitchFamily="18" charset="0"/>
              </a:rPr>
              <a:t> Nhận xét về pha của 2 dao động trong các trường hợp:</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a.</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&gt;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b.</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&lt;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c.</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endParaRPr lang="en-US" sz="280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cs typeface="Times New Roman" panose="02020603050405020304" pitchFamily="18" charset="0"/>
              </a:rPr>
              <a:t>d.</a:t>
            </a:r>
            <a:r>
              <a:rPr lang="en-US" sz="2800">
                <a:effectLst/>
                <a:latin typeface="Cambria" panose="02040503050406030204" pitchFamily="18" charset="0"/>
                <a:ea typeface="Cambria" panose="02040503050406030204" pitchFamily="18" charset="0"/>
                <a:cs typeface="Times New Roman" panose="02020603050405020304" pitchFamily="18" charset="0"/>
              </a:rPr>
              <a:t>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 </a:t>
            </a:r>
            <a:r>
              <a:rPr lang="en-US" sz="2800">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800">
                <a:effectLst/>
                <a:latin typeface="Cambria" panose="02040503050406030204" pitchFamily="18" charset="0"/>
                <a:ea typeface="Cambria" panose="02040503050406030204" pitchFamily="18" charset="0"/>
                <a:cs typeface="Times New Roman" panose="02020603050405020304" pitchFamily="18" charset="0"/>
              </a:rPr>
              <a:t>:</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6" name="TextBox 5" descr="n185 Fb Thu Huong Pham">
            <a:extLst>
              <a:ext uri="{FF2B5EF4-FFF2-40B4-BE49-F238E27FC236}">
                <a16:creationId xmlns:a16="http://schemas.microsoft.com/office/drawing/2014/main" id="{CC0007B6-80AC-361F-E699-3C61CA6BF75F}"/>
              </a:ext>
            </a:extLst>
          </p:cNvPr>
          <p:cNvSpPr txBox="1"/>
          <p:nvPr/>
        </p:nvSpPr>
        <p:spPr>
          <a:xfrm>
            <a:off x="6030278" y="2157916"/>
            <a:ext cx="6039802"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sớm pha hơn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8" name="Google Shape;916;p28" descr="n185 Fb Thu Huong Pham">
            <a:extLst>
              <a:ext uri="{FF2B5EF4-FFF2-40B4-BE49-F238E27FC236}">
                <a16:creationId xmlns:a16="http://schemas.microsoft.com/office/drawing/2014/main" id="{1B798AD1-6D71-692F-F199-5C506D9F5E69}"/>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9" name="Picture 12" descr="n185 Fb Thu Huong Pham">
            <a:extLst>
              <a:ext uri="{FF2B5EF4-FFF2-40B4-BE49-F238E27FC236}">
                <a16:creationId xmlns:a16="http://schemas.microsoft.com/office/drawing/2014/main" id="{D8DC5EAC-D315-AE7B-0023-137939A4A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185 Fb Thu Huong Pham">
            <a:extLst>
              <a:ext uri="{FF2B5EF4-FFF2-40B4-BE49-F238E27FC236}">
                <a16:creationId xmlns:a16="http://schemas.microsoft.com/office/drawing/2014/main" id="{EA5C993B-4271-1A31-09B5-1E35FBB47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descr="n185 Fb Thu Huong Pham">
            <a:extLst>
              <a:ext uri="{FF2B5EF4-FFF2-40B4-BE49-F238E27FC236}">
                <a16:creationId xmlns:a16="http://schemas.microsoft.com/office/drawing/2014/main" id="{C5CECD9A-1C40-FF0C-6660-F9ED15C207DC}"/>
              </a:ext>
            </a:extLst>
          </p:cNvPr>
          <p:cNvSpPr txBox="1"/>
          <p:nvPr/>
        </p:nvSpPr>
        <p:spPr>
          <a:xfrm>
            <a:off x="6030278" y="2658592"/>
            <a:ext cx="6039802"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trễ pha hơn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12" name="TextBox 11" descr="n185 Fb Thu Huong Pham">
            <a:extLst>
              <a:ext uri="{FF2B5EF4-FFF2-40B4-BE49-F238E27FC236}">
                <a16:creationId xmlns:a16="http://schemas.microsoft.com/office/drawing/2014/main" id="{298B4EAD-797D-1CD3-8E79-96654170487B}"/>
              </a:ext>
            </a:extLst>
          </p:cNvPr>
          <p:cNvSpPr txBox="1"/>
          <p:nvPr/>
        </p:nvSpPr>
        <p:spPr>
          <a:xfrm>
            <a:off x="6033601" y="3150265"/>
            <a:ext cx="5108011" cy="54559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đồng với dao động 2.</a:t>
            </a:r>
            <a:endParaRPr lang="en-US" sz="2800">
              <a:solidFill>
                <a:srgbClr val="0070C0"/>
              </a:solidFill>
              <a:effectLst/>
              <a:latin typeface="Cambria" panose="02040503050406030204" pitchFamily="18" charset="0"/>
              <a:ea typeface="Cambria" panose="02040503050406030204" pitchFamily="18" charset="0"/>
            </a:endParaRPr>
          </a:p>
        </p:txBody>
      </p:sp>
      <p:sp>
        <p:nvSpPr>
          <p:cNvPr id="13" name="TextBox 12" descr="n185 Fb Thu Huong Pham">
            <a:extLst>
              <a:ext uri="{FF2B5EF4-FFF2-40B4-BE49-F238E27FC236}">
                <a16:creationId xmlns:a16="http://schemas.microsoft.com/office/drawing/2014/main" id="{84D5C0E6-B7AE-CA4B-452F-3E827ADA209B}"/>
              </a:ext>
            </a:extLst>
          </p:cNvPr>
          <p:cNvSpPr txBox="1"/>
          <p:nvPr/>
        </p:nvSpPr>
        <p:spPr>
          <a:xfrm>
            <a:off x="6555472" y="3646859"/>
            <a:ext cx="5108011" cy="1041119"/>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dao động 1 ngược pha với dao động 2.</a:t>
            </a:r>
            <a:endParaRPr lang="en-US" sz="280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19321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5 Fb Thu Huong Pham">
            <a:extLst>
              <a:ext uri="{FF2B5EF4-FFF2-40B4-BE49-F238E27FC236}">
                <a16:creationId xmlns:a16="http://schemas.microsoft.com/office/drawing/2014/main" id="{F1662663-DF67-291A-E15E-92D22DC2303C}"/>
              </a:ext>
            </a:extLst>
          </p:cNvPr>
          <p:cNvSpPr/>
          <p:nvPr/>
        </p:nvSpPr>
        <p:spPr>
          <a:xfrm>
            <a:off x="4375053" y="540096"/>
            <a:ext cx="7695027" cy="26784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solidFill>
                  <a:srgbClr val="000000"/>
                </a:solidFill>
                <a:effectLst/>
                <a:latin typeface="Cambria" panose="02040503050406030204" pitchFamily="18" charset="0"/>
                <a:ea typeface="Cambria" panose="02040503050406030204" pitchFamily="18" charset="0"/>
              </a:rPr>
              <a:t>Câu 3: </a:t>
            </a:r>
            <a:r>
              <a:rPr lang="en-US" sz="2800">
                <a:solidFill>
                  <a:srgbClr val="000000"/>
                </a:solidFill>
                <a:effectLst/>
                <a:latin typeface="Cambria" panose="02040503050406030204" pitchFamily="18" charset="0"/>
                <a:ea typeface="Cambria" panose="02040503050406030204" pitchFamily="18" charset="0"/>
              </a:rPr>
              <a:t>Xét hai vật dao động điều hòa với đồ thị như hình vẽ. Pha ban đầu dao động có giá trị bao nhiêu? Độ lệch pha của hai dao động là bao nhiêu?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pic>
        <p:nvPicPr>
          <p:cNvPr id="4" name="Picture 3" descr="n185 Fb Thu Huong Pham">
            <a:extLst>
              <a:ext uri="{FF2B5EF4-FFF2-40B4-BE49-F238E27FC236}">
                <a16:creationId xmlns:a16="http://schemas.microsoft.com/office/drawing/2014/main" id="{65ED5395-7516-F0D1-9058-A0EC452A1653}"/>
              </a:ext>
            </a:extLst>
          </p:cNvPr>
          <p:cNvPicPr>
            <a:picLocks noChangeAspect="1"/>
          </p:cNvPicPr>
          <p:nvPr/>
        </p:nvPicPr>
        <p:blipFill rotWithShape="1">
          <a:blip r:embed="rId4"/>
          <a:srcRect l="2234" t="4820" r="3277" b="3574"/>
          <a:stretch/>
        </p:blipFill>
        <p:spPr bwMode="auto">
          <a:xfrm>
            <a:off x="308630" y="3348150"/>
            <a:ext cx="3873574" cy="2500287"/>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3" name="TextBox 12" descr="n185 Fb Thu Huong Pham">
                <a:extLst>
                  <a:ext uri="{FF2B5EF4-FFF2-40B4-BE49-F238E27FC236}">
                    <a16:creationId xmlns:a16="http://schemas.microsoft.com/office/drawing/2014/main" id="{6ED8F3BF-C428-1A8B-EEB5-30262AFF5AE0}"/>
                  </a:ext>
                </a:extLst>
              </p:cNvPr>
              <p:cNvSpPr txBox="1"/>
              <p:nvPr/>
            </p:nvSpPr>
            <p:spPr>
              <a:xfrm>
                <a:off x="4389060" y="3207470"/>
                <a:ext cx="7681019" cy="3497561"/>
              </a:xfrm>
              <a:prstGeom prst="rect">
                <a:avLst/>
              </a:prstGeom>
              <a:noFill/>
            </p:spPr>
            <p:txBody>
              <a:bodyPr wrap="square">
                <a:spAutoFit/>
              </a:bodyPr>
              <a:lstStyle/>
              <a:p>
                <a:pPr marL="0" marR="0" algn="just">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rPr>
                  <a:t>Xét tại vị trí x = 0, dao động 1 luôn cách dao động 2 khoảng cách là 2 ô, tương ứng với T/4 chu kỳ.</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i="1">
                    <a:solidFill>
                      <a:srgbClr val="0070C0"/>
                    </a:solidFill>
                    <a:effectLst/>
                    <a:latin typeface="Times New Roman" panose="02020603050405020304" pitchFamily="18" charset="0"/>
                    <a:ea typeface="Times New Roman" panose="02020603050405020304" pitchFamily="18" charset="0"/>
                  </a:rPr>
                  <a:t> Độ lệch thời gian của hai dao động khi cùng trạng thái là T/4.</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i="1">
                    <a:solidFill>
                      <a:srgbClr val="0070C0"/>
                    </a:solidFill>
                    <a:effectLst/>
                    <a:latin typeface="Times New Roman" panose="02020603050405020304" pitchFamily="18" charset="0"/>
                    <a:ea typeface="Times New Roman" panose="02020603050405020304" pitchFamily="18" charset="0"/>
                    <a:sym typeface="Symbol" panose="05050102010706020507" pitchFamily="18" charset="2"/>
                  </a:rPr>
                  <a:t></a:t>
                </a:r>
                <a:r>
                  <a:rPr lang="en-US" sz="2800" i="1">
                    <a:solidFill>
                      <a:srgbClr val="0070C0"/>
                    </a:solidFill>
                    <a:effectLst/>
                    <a:latin typeface="Times New Roman" panose="02020603050405020304" pitchFamily="18" charset="0"/>
                    <a:ea typeface="Times New Roman" panose="02020603050405020304" pitchFamily="18" charset="0"/>
                  </a:rPr>
                  <a:t> Độ lệch pha là:</a:t>
                </a:r>
                <a:endParaRPr lang="en-US" sz="2800">
                  <a:solidFill>
                    <a:srgbClr val="0070C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i="1">
                          <a:solidFill>
                            <a:srgbClr val="0070C0"/>
                          </a:solidFill>
                          <a:effectLst/>
                          <a:latin typeface="Cambria Math" panose="02040503050406030204" pitchFamily="18" charset="0"/>
                          <a:ea typeface="Times New Roman" panose="02020603050405020304" pitchFamily="18" charset="0"/>
                        </a:rPr>
                        <m:t>∆</m:t>
                      </m:r>
                      <m:r>
                        <a:rPr lang="en-US" sz="2800" i="1">
                          <a:solidFill>
                            <a:srgbClr val="0070C0"/>
                          </a:solidFill>
                          <a:effectLst/>
                          <a:latin typeface="Cambria Math" panose="02040503050406030204" pitchFamily="18" charset="0"/>
                          <a:ea typeface="Times New Roman" panose="02020603050405020304" pitchFamily="18" charset="0"/>
                        </a:rPr>
                        <m:t>𝜑</m:t>
                      </m:r>
                      <m:r>
                        <a:rPr lang="en-US" sz="2800" i="1">
                          <a:solidFill>
                            <a:srgbClr val="0070C0"/>
                          </a:solidFill>
                          <a:effectLst/>
                          <a:latin typeface="Cambria Math" panose="02040503050406030204" pitchFamily="18" charset="0"/>
                          <a:ea typeface="Times New Roman" panose="02020603050405020304" pitchFamily="18" charset="0"/>
                        </a:rPr>
                        <m:t>=2</m:t>
                      </m:r>
                      <m:f>
                        <m:fPr>
                          <m:ctrlPr>
                            <a:rPr lang="en-US" sz="2800" i="1">
                              <a:solidFill>
                                <a:srgbClr val="0070C0"/>
                              </a:solidFill>
                              <a:effectLst/>
                              <a:latin typeface="Cambria Math" panose="02040503050406030204" pitchFamily="18" charset="0"/>
                              <a:ea typeface="Times New Roman" panose="02020603050405020304" pitchFamily="18" charset="0"/>
                            </a:rPr>
                          </m:ctrlPr>
                        </m:fPr>
                        <m:num>
                          <m:r>
                            <a:rPr lang="en-US" sz="2800" i="1">
                              <a:solidFill>
                                <a:srgbClr val="0070C0"/>
                              </a:solidFill>
                              <a:effectLst/>
                              <a:latin typeface="Cambria Math" panose="02040503050406030204" pitchFamily="18" charset="0"/>
                              <a:ea typeface="Times New Roman" panose="02020603050405020304" pitchFamily="18" charset="0"/>
                            </a:rPr>
                            <m:t>∆</m:t>
                          </m:r>
                          <m:r>
                            <a:rPr lang="en-US" sz="2800" i="1">
                              <a:solidFill>
                                <a:srgbClr val="0070C0"/>
                              </a:solidFill>
                              <a:effectLst/>
                              <a:latin typeface="Cambria Math" panose="02040503050406030204" pitchFamily="18" charset="0"/>
                              <a:ea typeface="Times New Roman" panose="02020603050405020304" pitchFamily="18" charset="0"/>
                            </a:rPr>
                            <m:t>𝑡</m:t>
                          </m:r>
                        </m:num>
                        <m:den>
                          <m:r>
                            <a:rPr lang="en-US" sz="2800" i="1">
                              <a:solidFill>
                                <a:srgbClr val="0070C0"/>
                              </a:solidFill>
                              <a:effectLst/>
                              <a:latin typeface="Cambria Math" panose="02040503050406030204" pitchFamily="18" charset="0"/>
                              <a:ea typeface="Times New Roman" panose="02020603050405020304" pitchFamily="18" charset="0"/>
                            </a:rPr>
                            <m:t>𝑇</m:t>
                          </m:r>
                        </m:den>
                      </m:f>
                      <m:r>
                        <a:rPr lang="en-US" sz="2800" i="1">
                          <a:solidFill>
                            <a:srgbClr val="0070C0"/>
                          </a:solidFill>
                          <a:effectLst/>
                          <a:latin typeface="Cambria Math" panose="02040503050406030204" pitchFamily="18" charset="0"/>
                          <a:ea typeface="Times New Roman" panose="02020603050405020304" pitchFamily="18" charset="0"/>
                        </a:rPr>
                        <m:t>=</m:t>
                      </m:r>
                      <m:f>
                        <m:fPr>
                          <m:ctrlPr>
                            <a:rPr lang="en-US" sz="2800" i="1">
                              <a:solidFill>
                                <a:srgbClr val="0070C0"/>
                              </a:solidFill>
                              <a:effectLst/>
                              <a:latin typeface="Cambria Math" panose="02040503050406030204" pitchFamily="18" charset="0"/>
                              <a:ea typeface="Times New Roman" panose="02020603050405020304" pitchFamily="18" charset="0"/>
                            </a:rPr>
                          </m:ctrlPr>
                        </m:fPr>
                        <m:num>
                          <m:r>
                            <a:rPr lang="en-US" sz="2800" i="1">
                              <a:solidFill>
                                <a:srgbClr val="0070C0"/>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800" i="1">
                              <a:solidFill>
                                <a:srgbClr val="0070C0"/>
                              </a:solidFill>
                              <a:effectLst/>
                              <a:latin typeface="Cambria Math" panose="02040503050406030204" pitchFamily="18" charset="0"/>
                              <a:ea typeface="Times New Roman" panose="02020603050405020304" pitchFamily="18" charset="0"/>
                            </a:rPr>
                            <m:t>2</m:t>
                          </m:r>
                        </m:den>
                      </m:f>
                      <m:r>
                        <a:rPr lang="en-US" sz="2800" i="1">
                          <a:solidFill>
                            <a:srgbClr val="0070C0"/>
                          </a:solidFill>
                          <a:effectLst/>
                          <a:latin typeface="Cambria Math" panose="02040503050406030204" pitchFamily="18" charset="0"/>
                          <a:ea typeface="Times New Roman" panose="02020603050405020304" pitchFamily="18" charset="0"/>
                        </a:rPr>
                        <m:t> </m:t>
                      </m:r>
                      <m:r>
                        <a:rPr lang="en-US" sz="2800" i="1">
                          <a:solidFill>
                            <a:srgbClr val="0070C0"/>
                          </a:solidFill>
                          <a:effectLst/>
                          <a:latin typeface="Cambria Math" panose="02040503050406030204" pitchFamily="18" charset="0"/>
                          <a:ea typeface="Times New Roman" panose="02020603050405020304" pitchFamily="18" charset="0"/>
                        </a:rPr>
                        <m:t>𝑟𝑎𝑑</m:t>
                      </m:r>
                      <m:r>
                        <a:rPr lang="en-US" sz="2800" i="1">
                          <a:solidFill>
                            <a:srgbClr val="0070C0"/>
                          </a:solidFill>
                          <a:effectLst/>
                          <a:latin typeface="Cambria Math" panose="02040503050406030204" pitchFamily="18" charset="0"/>
                          <a:ea typeface="Times New Roman" panose="02020603050405020304" pitchFamily="18" charset="0"/>
                        </a:rPr>
                        <m:t>. </m:t>
                      </m:r>
                    </m:oMath>
                  </m:oMathPara>
                </a14:m>
                <a:endParaRPr lang="en-US" sz="2800">
                  <a:solidFill>
                    <a:srgbClr val="0070C0"/>
                  </a:solidFill>
                  <a:effectLst/>
                  <a:latin typeface="Times New Roman" panose="02020603050405020304" pitchFamily="18" charset="0"/>
                  <a:ea typeface="Times New Roman" panose="02020603050405020304" pitchFamily="18" charset="0"/>
                </a:endParaRPr>
              </a:p>
            </p:txBody>
          </p:sp>
        </mc:Choice>
        <mc:Fallback xmlns="">
          <p:sp>
            <p:nvSpPr>
              <p:cNvPr id="13" name="TextBox 12" descr="n185 Fb Thu Huong Pham">
                <a:extLst>
                  <a:ext uri="{FF2B5EF4-FFF2-40B4-BE49-F238E27FC236}">
                    <a16:creationId xmlns:a16="http://schemas.microsoft.com/office/drawing/2014/main" id="{6ED8F3BF-C428-1A8B-EEB5-30262AFF5AE0}"/>
                  </a:ext>
                </a:extLst>
              </p:cNvPr>
              <p:cNvSpPr txBox="1">
                <a:spLocks noRot="1" noChangeAspect="1" noMove="1" noResize="1" noEditPoints="1" noAdjustHandles="1" noChangeArrowheads="1" noChangeShapeType="1" noTextEdit="1"/>
              </p:cNvSpPr>
              <p:nvPr/>
            </p:nvSpPr>
            <p:spPr>
              <a:xfrm>
                <a:off x="4389060" y="3207470"/>
                <a:ext cx="7681019" cy="3497561"/>
              </a:xfrm>
              <a:prstGeom prst="rect">
                <a:avLst/>
              </a:prstGeom>
              <a:blipFill>
                <a:blip r:embed="rId5"/>
                <a:stretch>
                  <a:fillRect l="-1667" t="-1045" r="-1587"/>
                </a:stretch>
              </a:blipFill>
            </p:spPr>
            <p:txBody>
              <a:bodyPr/>
              <a:lstStyle/>
              <a:p>
                <a:r>
                  <a:rPr lang="en-US">
                    <a:noFill/>
                  </a:rPr>
                  <a:t> </a:t>
                </a:r>
              </a:p>
            </p:txBody>
          </p:sp>
        </mc:Fallback>
      </mc:AlternateContent>
      <p:sp>
        <p:nvSpPr>
          <p:cNvPr id="14" name="Google Shape;916;p28" descr="n185 Fb Thu Huong Pham">
            <a:extLst>
              <a:ext uri="{FF2B5EF4-FFF2-40B4-BE49-F238E27FC236}">
                <a16:creationId xmlns:a16="http://schemas.microsoft.com/office/drawing/2014/main" id="{D010C580-27C8-86CB-3893-549CFD0E0198}"/>
              </a:ext>
            </a:extLst>
          </p:cNvPr>
          <p:cNvSpPr txBox="1"/>
          <p:nvPr/>
        </p:nvSpPr>
        <p:spPr>
          <a:xfrm>
            <a:off x="308630" y="15100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5" name="Picture 12" descr="n185 Fb Thu Huong Pham">
            <a:extLst>
              <a:ext uri="{FF2B5EF4-FFF2-40B4-BE49-F238E27FC236}">
                <a16:creationId xmlns:a16="http://schemas.microsoft.com/office/drawing/2014/main" id="{A9F747C9-D0A4-F57F-52D3-0E56E957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8093" y="425487"/>
            <a:ext cx="654648" cy="108460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descr="n185 Fb Thu Huong Pham">
            <a:extLst>
              <a:ext uri="{FF2B5EF4-FFF2-40B4-BE49-F238E27FC236}">
                <a16:creationId xmlns:a16="http://schemas.microsoft.com/office/drawing/2014/main" id="{0EFFB0D5-AC98-7332-18CC-155FABCB99C8}"/>
              </a:ext>
            </a:extLst>
          </p:cNvPr>
          <p:cNvCxnSpPr>
            <a:cxnSpLocks/>
          </p:cNvCxnSpPr>
          <p:nvPr/>
        </p:nvCxnSpPr>
        <p:spPr>
          <a:xfrm flipH="1">
            <a:off x="728095" y="3860067"/>
            <a:ext cx="45720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TextBox 16" descr="n185 Fb Thu Huong Pham">
            <a:extLst>
              <a:ext uri="{FF2B5EF4-FFF2-40B4-BE49-F238E27FC236}">
                <a16:creationId xmlns:a16="http://schemas.microsoft.com/office/drawing/2014/main" id="{3BDCAE31-A280-831A-0691-38A0D73AA522}"/>
              </a:ext>
            </a:extLst>
          </p:cNvPr>
          <p:cNvSpPr txBox="1"/>
          <p:nvPr/>
        </p:nvSpPr>
        <p:spPr>
          <a:xfrm>
            <a:off x="1527026" y="2695366"/>
            <a:ext cx="2362200" cy="523220"/>
          </a:xfrm>
          <a:prstGeom prst="borderCallout2">
            <a:avLst>
              <a:gd name="adj1" fmla="val 51518"/>
              <a:gd name="adj2" fmla="val -661"/>
              <a:gd name="adj3" fmla="val 51518"/>
              <a:gd name="adj4" fmla="val -26041"/>
              <a:gd name="adj5" fmla="val 216010"/>
              <a:gd name="adj6" fmla="val -25342"/>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Thời</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gian </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sym typeface="Symbol" panose="05050102010706020507" pitchFamily="18" charset="2"/>
              </a:rPr>
              <a:t>t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573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left)">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wipe(left)">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wipe(left)">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wipe(left)">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5 Fb Thu Huong Pham">
            <a:extLst>
              <a:ext uri="{FF2B5EF4-FFF2-40B4-BE49-F238E27FC236}">
                <a16:creationId xmlns:a16="http://schemas.microsoft.com/office/drawing/2014/main" id="{F1662663-DF67-291A-E15E-92D22DC2303C}"/>
              </a:ext>
            </a:extLst>
          </p:cNvPr>
          <p:cNvSpPr/>
          <p:nvPr/>
        </p:nvSpPr>
        <p:spPr>
          <a:xfrm>
            <a:off x="4375053" y="540096"/>
            <a:ext cx="7695027" cy="168745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solidFill>
                  <a:srgbClr val="000000"/>
                </a:solidFill>
                <a:effectLst/>
                <a:latin typeface="Cambria" panose="02040503050406030204" pitchFamily="18" charset="0"/>
                <a:ea typeface="Cambria" panose="02040503050406030204" pitchFamily="18" charset="0"/>
              </a:rPr>
              <a:t>Câu 4: </a:t>
            </a:r>
            <a:r>
              <a:rPr lang="en-US" sz="2800">
                <a:solidFill>
                  <a:srgbClr val="000000"/>
                </a:solidFill>
                <a:effectLst/>
                <a:latin typeface="Cambria" panose="02040503050406030204" pitchFamily="18" charset="0"/>
                <a:ea typeface="Cambria" panose="02040503050406030204" pitchFamily="18" charset="0"/>
              </a:rPr>
              <a:t>Hãy nhận xét về mối liên hệ về pha giữa hai dao động sau? Giải thích?</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pic>
        <p:nvPicPr>
          <p:cNvPr id="9" name="Picture 8" descr="n185 Fb Thu Huong Pham">
            <a:extLst>
              <a:ext uri="{FF2B5EF4-FFF2-40B4-BE49-F238E27FC236}">
                <a16:creationId xmlns:a16="http://schemas.microsoft.com/office/drawing/2014/main" id="{6CBEA259-DDB8-11B3-A77F-5679F0EE7E6F}"/>
              </a:ext>
            </a:extLst>
          </p:cNvPr>
          <p:cNvPicPr>
            <a:picLocks noChangeAspect="1"/>
          </p:cNvPicPr>
          <p:nvPr/>
        </p:nvPicPr>
        <p:blipFill rotWithShape="1">
          <a:blip r:embed="rId4"/>
          <a:srcRect l="2538" t="6548"/>
          <a:stretch/>
        </p:blipFill>
        <p:spPr bwMode="auto">
          <a:xfrm>
            <a:off x="212753" y="3312154"/>
            <a:ext cx="4033734" cy="2050266"/>
          </a:xfrm>
          <a:prstGeom prst="rect">
            <a:avLst/>
          </a:prstGeom>
          <a:ln>
            <a:noFill/>
          </a:ln>
          <a:extLst>
            <a:ext uri="{53640926-AAD7-44D8-BBD7-CCE9431645EC}">
              <a14:shadowObscured xmlns:a14="http://schemas.microsoft.com/office/drawing/2010/main"/>
            </a:ext>
          </a:extLst>
        </p:spPr>
      </p:pic>
      <p:sp>
        <p:nvSpPr>
          <p:cNvPr id="6" name="TextBox 5" descr="n185 Fb Thu Huong Pham">
            <a:extLst>
              <a:ext uri="{FF2B5EF4-FFF2-40B4-BE49-F238E27FC236}">
                <a16:creationId xmlns:a16="http://schemas.microsoft.com/office/drawing/2014/main" id="{D229D26A-706F-46FF-0905-E4CB52C9258C}"/>
              </a:ext>
            </a:extLst>
          </p:cNvPr>
          <p:cNvSpPr txBox="1"/>
          <p:nvPr/>
        </p:nvSpPr>
        <p:spPr>
          <a:xfrm>
            <a:off x="4375052" y="2137428"/>
            <a:ext cx="7695027" cy="4493538"/>
          </a:xfrm>
          <a:prstGeom prst="rect">
            <a:avLst/>
          </a:prstGeom>
          <a:noFill/>
        </p:spPr>
        <p:txBody>
          <a:bodyPr wrap="square">
            <a:spAutoFit/>
          </a:bodyPr>
          <a:lstStyle/>
          <a:p>
            <a:pPr marL="0" marR="0">
              <a:spcBef>
                <a:spcPts val="0"/>
              </a:spcBef>
              <a:spcAft>
                <a:spcPts val="0"/>
              </a:spcAft>
            </a:pPr>
            <a:r>
              <a:rPr lang="en-US" sz="26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Nhận thấy: </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just">
              <a:spcBef>
                <a:spcPts val="0"/>
              </a:spcBef>
              <a:spcAft>
                <a:spcPts val="0"/>
              </a:spcAft>
            </a:pPr>
            <a:r>
              <a:rPr lang="en-US" sz="2600" b="1"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 dao động điều hòa trên cùng chu kì nhưng khác biên độ.</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just">
              <a:spcBef>
                <a:spcPts val="0"/>
              </a:spcBef>
              <a:spcAft>
                <a:spcPts val="0"/>
              </a:spcAf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Tại mỗi thời điểm hai vật dao động điều hòa có trạng thái giống nhau: </a:t>
            </a:r>
          </a:p>
          <a:p>
            <a:pPr marL="338138" marR="0" indent="-338138" algn="just">
              <a:spcBef>
                <a:spcPts val="0"/>
              </a:spcBef>
              <a:spcAft>
                <a:spcPts val="0"/>
              </a:spcAft>
              <a:tabLst>
                <a:tab pos="633413" algn="l"/>
              </a:tabLst>
            </a:pP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Tại thời điểm t</a:t>
            </a:r>
            <a:r>
              <a:rPr lang="en-US" sz="2600" i="1" baseline="-2500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hai vật đều đang ở vị trí cân bằng 	và di chuyển theo chiều dương của trục tọa độ.</a:t>
            </a:r>
          </a:p>
          <a:p>
            <a:pPr marL="338138" marR="0" indent="-338138" algn="just">
              <a:spcBef>
                <a:spcPts val="0"/>
              </a:spcBef>
              <a:spcAft>
                <a:spcPts val="0"/>
              </a:spcAft>
              <a:tabLst>
                <a:tab pos="633413" algn="l"/>
              </a:tabLst>
            </a:pP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a:solidFill>
                  <a:srgbClr val="243763"/>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Tại thời điểm t</a:t>
            </a:r>
            <a:r>
              <a:rPr lang="en-US" sz="2600" i="1" baseline="-25000">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600" i="1">
                <a:solidFill>
                  <a:srgbClr val="243763"/>
                </a:solidFill>
                <a:effectLst/>
                <a:latin typeface="Times New Roman" panose="02020603050405020304" pitchFamily="18" charset="0"/>
                <a:ea typeface="Times New Roman" panose="02020603050405020304" pitchFamily="18" charset="0"/>
                <a:cs typeface="Times New Roman" panose="02020603050405020304" pitchFamily="18" charset="0"/>
              </a:rPr>
              <a:t> hai vật đều đang ở li độ cực đại x 	= +A. </a:t>
            </a:r>
          </a:p>
          <a:p>
            <a:pPr marL="338138" marR="0" indent="-338138" algn="just">
              <a:spcBef>
                <a:spcPts val="0"/>
              </a:spcBef>
              <a:spcAft>
                <a:spcPts val="0"/>
              </a:spcAft>
            </a:pPr>
            <a:r>
              <a:rPr lang="en-US" sz="2600" b="1" i="1">
                <a:solidFill>
                  <a:srgbClr val="FF675A"/>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b="1" i="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Hai dao động cùng pha</a:t>
            </a:r>
            <a:r>
              <a:rPr lang="en-US" sz="2600" i="1">
                <a:solidFill>
                  <a:srgbClr val="FF675A"/>
                </a:solidFill>
                <a:effectLst/>
                <a:latin typeface="Times New Roman" panose="02020603050405020304" pitchFamily="18" charset="0"/>
                <a:ea typeface="Times New Roman" panose="02020603050405020304" pitchFamily="18" charset="0"/>
                <a:cs typeface="Times New Roman" panose="02020603050405020304" pitchFamily="18" charset="0"/>
              </a:rPr>
              <a:t>. Li độ của chúng luôn cùng dấu nhau.</a:t>
            </a:r>
            <a:endParaRPr lang="en-US" sz="2600">
              <a:solidFill>
                <a:srgbClr val="FF675A"/>
              </a:solidFill>
              <a:effectLst/>
              <a:latin typeface="Times New Roman" panose="02020603050405020304" pitchFamily="18" charset="0"/>
              <a:ea typeface="Times New Roman" panose="02020603050405020304" pitchFamily="18" charset="0"/>
            </a:endParaRPr>
          </a:p>
        </p:txBody>
      </p:sp>
      <p:sp>
        <p:nvSpPr>
          <p:cNvPr id="8" name="Google Shape;916;p28" descr="n185 Fb Thu Huong Pham">
            <a:extLst>
              <a:ext uri="{FF2B5EF4-FFF2-40B4-BE49-F238E27FC236}">
                <a16:creationId xmlns:a16="http://schemas.microsoft.com/office/drawing/2014/main" id="{1060C8D7-A011-55BD-3558-B20056C232F5}"/>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85 Fb Thu Huong Pham">
            <a:extLst>
              <a:ext uri="{FF2B5EF4-FFF2-40B4-BE49-F238E27FC236}">
                <a16:creationId xmlns:a16="http://schemas.microsoft.com/office/drawing/2014/main" id="{B4345DD9-83FB-332A-2B04-682D99B59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3696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40633"/>
            <a:ext cx="7945513" cy="68048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descr="n185 Fb Thu Huong Pham">
            <a:extLst>
              <a:ext uri="{FF2B5EF4-FFF2-40B4-BE49-F238E27FC236}">
                <a16:creationId xmlns:a16="http://schemas.microsoft.com/office/drawing/2014/main" id="{2F6B735A-0769-44DC-B1DD-59DAC5BB32EA}"/>
              </a:ext>
            </a:extLst>
          </p:cNvPr>
          <p:cNvSpPr/>
          <p:nvPr/>
        </p:nvSpPr>
        <p:spPr>
          <a:xfrm>
            <a:off x="4360985" y="586712"/>
            <a:ext cx="7709095" cy="26784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3</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endParaRPr>
          </a:p>
          <a:p>
            <a:pPr marL="0" marR="0" algn="just">
              <a:lnSpc>
                <a:spcPct val="115000"/>
              </a:lnSpc>
              <a:spcBef>
                <a:spcPts val="0"/>
              </a:spcBef>
              <a:spcAft>
                <a:spcPts val="0"/>
              </a:spcAft>
              <a:tabLst>
                <a:tab pos="5772150" algn="l"/>
              </a:tabLst>
            </a:pPr>
            <a:r>
              <a:rPr lang="en-US" sz="2800" b="1">
                <a:effectLst/>
                <a:latin typeface="Cambria" panose="02040503050406030204" pitchFamily="18" charset="0"/>
                <a:ea typeface="Cambria" panose="02040503050406030204" pitchFamily="18" charset="0"/>
              </a:rPr>
              <a:t>Câu 5:</a:t>
            </a:r>
            <a:r>
              <a:rPr lang="en-US" sz="2800">
                <a:effectLst/>
                <a:latin typeface="Cambria" panose="02040503050406030204" pitchFamily="18" charset="0"/>
                <a:ea typeface="Cambria" panose="02040503050406030204" pitchFamily="18" charset="0"/>
              </a:rPr>
              <a:t> Hai con lắc 1 và 2 dao động điều hòa tại cùng thời điểm quan sát vị trí của chúng được biểu diễn trên hình 2.5 a, b. Hỏi dao động của con lắc nào sớm pha hơn và sớm hơn bao nhiêu?</a:t>
            </a:r>
            <a:r>
              <a:rPr lang="en-US" sz="2800">
                <a:solidFill>
                  <a:srgbClr val="0033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a:solidFill>
                <a:srgbClr val="003300"/>
              </a:solidFill>
              <a:effectLst/>
              <a:latin typeface="Cambria" panose="02040503050406030204" pitchFamily="18" charset="0"/>
              <a:ea typeface="Cambria" panose="02040503050406030204" pitchFamily="18" charset="0"/>
            </a:endParaRPr>
          </a:p>
        </p:txBody>
      </p:sp>
      <p:sp>
        <p:nvSpPr>
          <p:cNvPr id="7" name="Google Shape;916;p28" descr="n185 Fb Thu Huong Pham">
            <a:extLst>
              <a:ext uri="{FF2B5EF4-FFF2-40B4-BE49-F238E27FC236}">
                <a16:creationId xmlns:a16="http://schemas.microsoft.com/office/drawing/2014/main" id="{33D7FC81-7384-46E6-8006-A0A3A373270F}"/>
              </a:ext>
            </a:extLst>
          </p:cNvPr>
          <p:cNvSpPr txBox="1"/>
          <p:nvPr/>
        </p:nvSpPr>
        <p:spPr>
          <a:xfrm>
            <a:off x="240968" y="1333694"/>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5" name="Picture 12" descr="n185 Fb Thu Huong Pham">
            <a:extLst>
              <a:ext uri="{FF2B5EF4-FFF2-40B4-BE49-F238E27FC236}">
                <a16:creationId xmlns:a16="http://schemas.microsoft.com/office/drawing/2014/main" id="{B79CA178-D0ED-EB99-69E0-959803A8D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431" y="249087"/>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185 Fb Thu Huong Pham">
            <a:extLst>
              <a:ext uri="{FF2B5EF4-FFF2-40B4-BE49-F238E27FC236}">
                <a16:creationId xmlns:a16="http://schemas.microsoft.com/office/drawing/2014/main" id="{E7180F12-1313-3749-7C6F-E939682F6FF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4556515" y="3428998"/>
            <a:ext cx="4442590" cy="2842290"/>
          </a:xfrm>
          <a:prstGeom prst="rect">
            <a:avLst/>
          </a:prstGeom>
          <a:noFill/>
          <a:ln>
            <a:noFill/>
          </a:ln>
        </p:spPr>
      </p:pic>
      <p:pic>
        <p:nvPicPr>
          <p:cNvPr id="8" name="Picture 7" descr="n185 Fb Thu Huong Pham">
            <a:extLst>
              <a:ext uri="{FF2B5EF4-FFF2-40B4-BE49-F238E27FC236}">
                <a16:creationId xmlns:a16="http://schemas.microsoft.com/office/drawing/2014/main" id="{E315CB97-4524-E5B2-B44A-5F950E93728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99104" y="3429002"/>
            <a:ext cx="3070976" cy="3112476"/>
          </a:xfrm>
          <a:prstGeom prst="rect">
            <a:avLst/>
          </a:prstGeom>
          <a:noFill/>
          <a:ln>
            <a:noFill/>
          </a:ln>
        </p:spPr>
      </p:pic>
      <mc:AlternateContent xmlns:mc="http://schemas.openxmlformats.org/markup-compatibility/2006" xmlns:a14="http://schemas.microsoft.com/office/drawing/2010/main">
        <mc:Choice Requires="a14">
          <p:sp>
            <p:nvSpPr>
              <p:cNvPr id="12" name="TextBox 11" descr="n185 Fb Thu Huong Pham">
                <a:extLst>
                  <a:ext uri="{FF2B5EF4-FFF2-40B4-BE49-F238E27FC236}">
                    <a16:creationId xmlns:a16="http://schemas.microsoft.com/office/drawing/2014/main" id="{CB67CCE7-76EF-36F7-5EB9-F3C3960D773A}"/>
                  </a:ext>
                </a:extLst>
              </p:cNvPr>
              <p:cNvSpPr txBox="1"/>
              <p:nvPr/>
            </p:nvSpPr>
            <p:spPr>
              <a:xfrm>
                <a:off x="240968" y="2509364"/>
                <a:ext cx="3998097" cy="3860672"/>
              </a:xfrm>
              <a:prstGeom prst="rect">
                <a:avLst/>
              </a:prstGeom>
              <a:noFill/>
              <a:ln>
                <a:solidFill>
                  <a:srgbClr val="FF675A"/>
                </a:solidFill>
              </a:ln>
            </p:spPr>
            <p:txBody>
              <a:bodyPr wrap="square">
                <a:spAutoFit/>
              </a:bodyPr>
              <a:lstStyle/>
              <a:p>
                <a:pPr marL="0" marR="0" algn="just">
                  <a:lnSpc>
                    <a:spcPct val="115000"/>
                  </a:lnSpc>
                  <a:spcBef>
                    <a:spcPts val="0"/>
                  </a:spcBef>
                  <a:spcAft>
                    <a:spcPts val="0"/>
                  </a:spcAft>
                </a:pP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Tại cùng một thời điểm:</a:t>
                </a:r>
              </a:p>
              <a:p>
                <a:pPr marL="0" marR="0" algn="just">
                  <a:lnSpc>
                    <a:spcPct val="115000"/>
                  </a:lnSpc>
                  <a:spcBef>
                    <a:spcPts val="0"/>
                  </a:spcBef>
                  <a:spcAft>
                    <a:spcPts val="0"/>
                  </a:spcAft>
                </a:pPr>
                <a:r>
                  <a:rPr lang="en-US" sz="2400" i="1">
                    <a:solidFill>
                      <a:srgbClr val="243763"/>
                    </a:solidFill>
                    <a:latin typeface="Cambria" panose="02040503050406030204" pitchFamily="18" charset="0"/>
                    <a:ea typeface="Cambria" panose="02040503050406030204" pitchFamily="18" charset="0"/>
                    <a:cs typeface="Times New Roman" panose="02020603050405020304" pitchFamily="18" charset="0"/>
                  </a:rPr>
                  <a:t>+ </a:t>
                </a:r>
                <a:r>
                  <a:rPr lang="en-US" sz="2400" i="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Con lắc 1 đang ở vị trí Biên;</a:t>
                </a:r>
              </a:p>
              <a:p>
                <a:pPr marL="0" marR="0" algn="just">
                  <a:lnSpc>
                    <a:spcPct val="115000"/>
                  </a:lnSpc>
                  <a:spcBef>
                    <a:spcPts val="0"/>
                  </a:spcBef>
                  <a:spcAft>
                    <a:spcPts val="0"/>
                  </a:spcAft>
                </a:pPr>
                <a:r>
                  <a:rPr lang="en-US" sz="2400" i="1">
                    <a:solidFill>
                      <a:srgbClr val="243763"/>
                    </a:solidFill>
                    <a:latin typeface="Cambria" panose="02040503050406030204" pitchFamily="18" charset="0"/>
                    <a:ea typeface="Cambria" panose="02040503050406030204" pitchFamily="18" charset="0"/>
                    <a:cs typeface="Times New Roman" panose="02020603050405020304" pitchFamily="18" charset="0"/>
                  </a:rPr>
                  <a:t>+</a:t>
                </a:r>
                <a:r>
                  <a:rPr lang="en-US" sz="2400" i="1">
                    <a:solidFill>
                      <a:srgbClr val="243763"/>
                    </a:solidFill>
                    <a:effectLst/>
                    <a:latin typeface="Cambria" panose="02040503050406030204" pitchFamily="18" charset="0"/>
                    <a:ea typeface="Cambria" panose="02040503050406030204" pitchFamily="18" charset="0"/>
                    <a:cs typeface="Times New Roman" panose="02020603050405020304" pitchFamily="18" charset="0"/>
                  </a:rPr>
                  <a:t> Cọn lắc 2 ở vị trí cân bằng, cùng chuyển động về bên trái</a:t>
                </a:r>
              </a:p>
              <a:p>
                <a:pPr marL="0" marR="0" algn="just">
                  <a:lnSpc>
                    <a:spcPct val="115000"/>
                  </a:lnSpc>
                  <a:spcBef>
                    <a:spcPts val="0"/>
                  </a:spcBef>
                  <a:spcAft>
                    <a:spcPts val="0"/>
                  </a:spcAft>
                </a:pP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2 dao động lệch nhau một khoảng thời gian: </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t = T/4</a:t>
                </a:r>
                <a:endParaRPr lang="en-US" sz="24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i="1">
                    <a:solidFill>
                      <a:srgbClr val="FF675A"/>
                    </a:solidFill>
                    <a:effectLst/>
                    <a:latin typeface="Cambria" panose="02040503050406030204" pitchFamily="18" charset="0"/>
                    <a:ea typeface="Cambria" panose="02040503050406030204" pitchFamily="18" charset="0"/>
                    <a:cs typeface="Times New Roman" panose="02020603050405020304" pitchFamily="18" charset="0"/>
                    <a:sym typeface="Symbol" panose="05050102010706020507" pitchFamily="18" charset="2"/>
                  </a:rPr>
                  <a:t></a:t>
                </a:r>
                <a:r>
                  <a:rPr lang="en-US" sz="2400" i="1">
                    <a:solidFill>
                      <a:srgbClr val="FF675A"/>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i="1">
                    <a:solidFill>
                      <a:srgbClr val="FF675A"/>
                    </a:solidFill>
                    <a:effectLst/>
                    <a:latin typeface="Cambria" panose="02040503050406030204" pitchFamily="18" charset="0"/>
                    <a:ea typeface="Cambria" panose="02040503050406030204" pitchFamily="18" charset="0"/>
                  </a:rPr>
                  <a:t>Độ lệch pha là:</a:t>
                </a:r>
                <a:endParaRPr lang="en-US" sz="2400">
                  <a:solidFill>
                    <a:srgbClr val="FF675A"/>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i="1">
                          <a:solidFill>
                            <a:srgbClr val="FF675A"/>
                          </a:solidFill>
                          <a:effectLst/>
                          <a:latin typeface="Cambria Math" panose="02040503050406030204" pitchFamily="18" charset="0"/>
                          <a:ea typeface="Times New Roman" panose="02020603050405020304" pitchFamily="18" charset="0"/>
                        </a:rPr>
                        <m:t>∆</m:t>
                      </m:r>
                      <m:r>
                        <a:rPr lang="en-US" sz="2400" i="1">
                          <a:solidFill>
                            <a:srgbClr val="FF675A"/>
                          </a:solidFill>
                          <a:effectLst/>
                          <a:latin typeface="Cambria Math" panose="02040503050406030204" pitchFamily="18" charset="0"/>
                          <a:ea typeface="Times New Roman" panose="02020603050405020304" pitchFamily="18" charset="0"/>
                        </a:rPr>
                        <m:t>𝜑</m:t>
                      </m:r>
                      <m:r>
                        <a:rPr lang="en-US" sz="2400" i="1">
                          <a:solidFill>
                            <a:srgbClr val="FF675A"/>
                          </a:solidFill>
                          <a:effectLst/>
                          <a:latin typeface="Cambria Math" panose="02040503050406030204" pitchFamily="18" charset="0"/>
                          <a:ea typeface="Times New Roman" panose="02020603050405020304" pitchFamily="18" charset="0"/>
                        </a:rPr>
                        <m:t>=2</m:t>
                      </m:r>
                      <m:f>
                        <m:fPr>
                          <m:ctrlPr>
                            <a:rPr lang="en-US" sz="2400" i="1">
                              <a:solidFill>
                                <a:srgbClr val="FF675A"/>
                              </a:solidFill>
                              <a:effectLst/>
                              <a:latin typeface="Cambria Math" panose="02040503050406030204" pitchFamily="18" charset="0"/>
                              <a:ea typeface="Times New Roman" panose="02020603050405020304" pitchFamily="18" charset="0"/>
                            </a:rPr>
                          </m:ctrlPr>
                        </m:fPr>
                        <m:num>
                          <m:r>
                            <a:rPr lang="en-US" sz="2400" i="1">
                              <a:solidFill>
                                <a:srgbClr val="FF675A"/>
                              </a:solidFill>
                              <a:effectLst/>
                              <a:latin typeface="Cambria Math" panose="02040503050406030204" pitchFamily="18" charset="0"/>
                              <a:ea typeface="Times New Roman" panose="02020603050405020304" pitchFamily="18" charset="0"/>
                            </a:rPr>
                            <m:t>∆</m:t>
                          </m:r>
                          <m:r>
                            <a:rPr lang="en-US" sz="2400" i="1">
                              <a:solidFill>
                                <a:srgbClr val="FF675A"/>
                              </a:solidFill>
                              <a:effectLst/>
                              <a:latin typeface="Cambria Math" panose="02040503050406030204" pitchFamily="18" charset="0"/>
                              <a:ea typeface="Times New Roman" panose="02020603050405020304" pitchFamily="18" charset="0"/>
                            </a:rPr>
                            <m:t>𝑡</m:t>
                          </m:r>
                        </m:num>
                        <m:den>
                          <m:r>
                            <a:rPr lang="en-US" sz="2400" i="1">
                              <a:solidFill>
                                <a:srgbClr val="FF675A"/>
                              </a:solidFill>
                              <a:effectLst/>
                              <a:latin typeface="Cambria Math" panose="02040503050406030204" pitchFamily="18" charset="0"/>
                              <a:ea typeface="Times New Roman" panose="02020603050405020304" pitchFamily="18" charset="0"/>
                            </a:rPr>
                            <m:t>𝑇</m:t>
                          </m:r>
                        </m:den>
                      </m:f>
                      <m:r>
                        <a:rPr lang="en-US" sz="2400" i="1">
                          <a:solidFill>
                            <a:srgbClr val="FF675A"/>
                          </a:solidFill>
                          <a:effectLst/>
                          <a:latin typeface="Cambria Math" panose="02040503050406030204" pitchFamily="18" charset="0"/>
                          <a:ea typeface="Times New Roman" panose="02020603050405020304" pitchFamily="18" charset="0"/>
                        </a:rPr>
                        <m:t>=</m:t>
                      </m:r>
                      <m:f>
                        <m:fPr>
                          <m:ctrlPr>
                            <a:rPr lang="en-US" sz="2400" i="1">
                              <a:solidFill>
                                <a:srgbClr val="FF675A"/>
                              </a:solidFill>
                              <a:effectLst/>
                              <a:latin typeface="Cambria Math" panose="02040503050406030204" pitchFamily="18" charset="0"/>
                              <a:ea typeface="Times New Roman" panose="02020603050405020304" pitchFamily="18" charset="0"/>
                            </a:rPr>
                          </m:ctrlPr>
                        </m:fPr>
                        <m:num>
                          <m:r>
                            <a:rPr lang="en-US" sz="2400" i="1">
                              <a:solidFill>
                                <a:srgbClr val="FF675A"/>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400" i="1">
                              <a:solidFill>
                                <a:srgbClr val="FF675A"/>
                              </a:solidFill>
                              <a:effectLst/>
                              <a:latin typeface="Cambria Math" panose="02040503050406030204" pitchFamily="18" charset="0"/>
                              <a:ea typeface="Times New Roman" panose="02020603050405020304" pitchFamily="18" charset="0"/>
                            </a:rPr>
                            <m:t>2</m:t>
                          </m:r>
                        </m:den>
                      </m:f>
                      <m:r>
                        <a:rPr lang="en-US" sz="2400" i="1">
                          <a:solidFill>
                            <a:srgbClr val="FF675A"/>
                          </a:solidFill>
                          <a:effectLst/>
                          <a:latin typeface="Cambria Math" panose="02040503050406030204" pitchFamily="18" charset="0"/>
                          <a:ea typeface="Times New Roman" panose="02020603050405020304" pitchFamily="18" charset="0"/>
                        </a:rPr>
                        <m:t> </m:t>
                      </m:r>
                      <m:r>
                        <a:rPr lang="en-US" sz="2400" i="1">
                          <a:solidFill>
                            <a:srgbClr val="FF675A"/>
                          </a:solidFill>
                          <a:effectLst/>
                          <a:latin typeface="Cambria Math" panose="02040503050406030204" pitchFamily="18" charset="0"/>
                          <a:ea typeface="Times New Roman" panose="02020603050405020304" pitchFamily="18" charset="0"/>
                        </a:rPr>
                        <m:t>𝑟𝑎𝑑</m:t>
                      </m:r>
                      <m:r>
                        <a:rPr lang="en-US" sz="2400" i="1">
                          <a:solidFill>
                            <a:srgbClr val="FF675A"/>
                          </a:solidFill>
                          <a:effectLst/>
                          <a:latin typeface="Cambria Math" panose="02040503050406030204" pitchFamily="18" charset="0"/>
                          <a:ea typeface="Times New Roman" panose="02020603050405020304" pitchFamily="18" charset="0"/>
                        </a:rPr>
                        <m:t>. </m:t>
                      </m:r>
                    </m:oMath>
                  </m:oMathPara>
                </a14:m>
                <a:endParaRPr lang="en-US" sz="2400">
                  <a:solidFill>
                    <a:srgbClr val="FF675A"/>
                  </a:solidFill>
                  <a:effectLst/>
                  <a:latin typeface="Cambria" panose="02040503050406030204" pitchFamily="18" charset="0"/>
                  <a:ea typeface="Cambria" panose="02040503050406030204" pitchFamily="18" charset="0"/>
                </a:endParaRPr>
              </a:p>
            </p:txBody>
          </p:sp>
        </mc:Choice>
        <mc:Fallback xmlns="">
          <p:sp>
            <p:nvSpPr>
              <p:cNvPr id="12" name="TextBox 11" descr="n185 Fb Thu Huong Pham">
                <a:extLst>
                  <a:ext uri="{FF2B5EF4-FFF2-40B4-BE49-F238E27FC236}">
                    <a16:creationId xmlns:a16="http://schemas.microsoft.com/office/drawing/2014/main" id="{CB67CCE7-76EF-36F7-5EB9-F3C3960D773A}"/>
                  </a:ext>
                </a:extLst>
              </p:cNvPr>
              <p:cNvSpPr txBox="1">
                <a:spLocks noRot="1" noChangeAspect="1" noMove="1" noResize="1" noEditPoints="1" noAdjustHandles="1" noChangeArrowheads="1" noChangeShapeType="1" noTextEdit="1"/>
              </p:cNvSpPr>
              <p:nvPr/>
            </p:nvSpPr>
            <p:spPr>
              <a:xfrm>
                <a:off x="240968" y="2509364"/>
                <a:ext cx="3998097" cy="3860672"/>
              </a:xfrm>
              <a:prstGeom prst="rect">
                <a:avLst/>
              </a:prstGeom>
              <a:blipFill>
                <a:blip r:embed="rId7"/>
                <a:stretch>
                  <a:fillRect l="-2283" t="-630" r="-2283"/>
                </a:stretch>
              </a:blipFill>
              <a:ln>
                <a:solidFill>
                  <a:srgbClr val="FF675A"/>
                </a:solidFill>
              </a:ln>
            </p:spPr>
            <p:txBody>
              <a:bodyPr/>
              <a:lstStyle/>
              <a:p>
                <a:r>
                  <a:rPr lang="en-US">
                    <a:noFill/>
                  </a:rPr>
                  <a:t> </a:t>
                </a:r>
              </a:p>
            </p:txBody>
          </p:sp>
        </mc:Fallback>
      </mc:AlternateContent>
    </p:spTree>
    <p:extLst>
      <p:ext uri="{BB962C8B-B14F-4D97-AF65-F5344CB8AC3E}">
        <p14:creationId xmlns:p14="http://schemas.microsoft.com/office/powerpoint/2010/main" val="40673358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185 Fb Thu Huong Pham">
            <a:extLst>
              <a:ext uri="{FF2B5EF4-FFF2-40B4-BE49-F238E27FC236}">
                <a16:creationId xmlns:a16="http://schemas.microsoft.com/office/drawing/2014/main" id="{29397EF5-B873-2DEA-AF8F-F01F214870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348" y="640776"/>
            <a:ext cx="3944512" cy="2788224"/>
          </a:xfrm>
          <a:prstGeom prst="rect">
            <a:avLst/>
          </a:prstGeom>
          <a:noFill/>
          <a:ln>
            <a:solidFill>
              <a:schemeClr val="accent1"/>
            </a:solidFill>
          </a:ln>
        </p:spPr>
      </p:pic>
      <p:pic>
        <p:nvPicPr>
          <p:cNvPr id="1026" name="Picture 2" descr="n185 Fb Thu Huong Pham">
            <a:extLst>
              <a:ext uri="{FF2B5EF4-FFF2-40B4-BE49-F238E27FC236}">
                <a16:creationId xmlns:a16="http://schemas.microsoft.com/office/drawing/2014/main" id="{4D88B478-66E3-3E62-DFCA-3C4079710C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32" b="16340"/>
          <a:stretch/>
        </p:blipFill>
        <p:spPr bwMode="auto">
          <a:xfrm>
            <a:off x="5893095" y="640776"/>
            <a:ext cx="5344557" cy="27882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Picture 4" descr="n185 Fb Thu Huong Pham">
            <a:extLst>
              <a:ext uri="{FF2B5EF4-FFF2-40B4-BE49-F238E27FC236}">
                <a16:creationId xmlns:a16="http://schemas.microsoft.com/office/drawing/2014/main" id="{99244FE8-4B6C-453D-733E-ABFDAD296893}"/>
              </a:ext>
            </a:extLst>
          </p:cNvPr>
          <p:cNvPicPr>
            <a:picLocks noChangeAspect="1"/>
          </p:cNvPicPr>
          <p:nvPr/>
        </p:nvPicPr>
        <p:blipFill rotWithShape="1">
          <a:blip r:embed="rId4"/>
          <a:srcRect l="9345" t="32304" r="37030" b="25664"/>
          <a:stretch/>
        </p:blipFill>
        <p:spPr bwMode="auto">
          <a:xfrm>
            <a:off x="2926604" y="3851725"/>
            <a:ext cx="6338792" cy="2793302"/>
          </a:xfrm>
          <a:prstGeom prst="rect">
            <a:avLst/>
          </a:prstGeom>
          <a:ln>
            <a:noFill/>
          </a:ln>
          <a:extLst>
            <a:ext uri="{53640926-AAD7-44D8-BBD7-CCE9431645EC}">
              <a14:shadowObscured xmlns:a14="http://schemas.microsoft.com/office/drawing/2010/main"/>
            </a:ext>
          </a:extLst>
        </p:spPr>
      </p:pic>
      <p:sp>
        <p:nvSpPr>
          <p:cNvPr id="6" name="Title 1" descr="n185 Fb Thu Huong Pham">
            <a:extLst>
              <a:ext uri="{FF2B5EF4-FFF2-40B4-BE49-F238E27FC236}">
                <a16:creationId xmlns:a16="http://schemas.microsoft.com/office/drawing/2014/main" id="{132F8285-66E4-FAB8-BABA-A06D07AA51DA}"/>
              </a:ext>
            </a:extLst>
          </p:cNvPr>
          <p:cNvSpPr>
            <a:spLocks noGrp="1"/>
          </p:cNvSpPr>
          <p:nvPr>
            <p:ph type="title"/>
          </p:nvPr>
        </p:nvSpPr>
        <p:spPr>
          <a:xfrm>
            <a:off x="1873826" y="62437"/>
            <a:ext cx="8444348" cy="444000"/>
          </a:xfrm>
          <a:solidFill>
            <a:srgbClr val="FEE8C5"/>
          </a:solidFill>
        </p:spPr>
        <p:txBody>
          <a:bodyPr>
            <a:normAutofit fontScale="90000"/>
          </a:bodyPr>
          <a:lstStyle/>
          <a:p>
            <a:pPr algn="ctr"/>
            <a:r>
              <a:rPr lang="en-US" sz="2800" b="1">
                <a:latin typeface="Cambria" panose="02040503050406030204" pitchFamily="18" charset="0"/>
                <a:cs typeface="Times New Roman" panose="02020603050405020304" pitchFamily="18" charset="0"/>
              </a:rPr>
              <a:t>ĐỘNG CƠ ĐỐT TRONG</a:t>
            </a:r>
            <a:endParaRPr lang="en-US" sz="2800" b="1" dirty="0">
              <a:latin typeface="Cambria" panose="02040503050406030204" pitchFamily="18" charset="0"/>
              <a:cs typeface="Times New Roman" panose="02020603050405020304" pitchFamily="18" charset="0"/>
            </a:endParaRPr>
          </a:p>
        </p:txBody>
      </p:sp>
      <p:sp>
        <p:nvSpPr>
          <p:cNvPr id="7" name="Title 1" descr="n185 Fb Thu Huong Pham">
            <a:extLst>
              <a:ext uri="{FF2B5EF4-FFF2-40B4-BE49-F238E27FC236}">
                <a16:creationId xmlns:a16="http://schemas.microsoft.com/office/drawing/2014/main" id="{97C04437-E68A-247F-0731-6C29B1E9D7D2}"/>
              </a:ext>
            </a:extLst>
          </p:cNvPr>
          <p:cNvSpPr txBox="1">
            <a:spLocks/>
          </p:cNvSpPr>
          <p:nvPr/>
        </p:nvSpPr>
        <p:spPr>
          <a:xfrm>
            <a:off x="9622301" y="4734906"/>
            <a:ext cx="1913207" cy="1026940"/>
          </a:xfrm>
          <a:prstGeom prst="rect">
            <a:avLst/>
          </a:prstGeom>
          <a:solidFill>
            <a:srgbClr val="FEE8C5"/>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a:latin typeface="Cambria" panose="02040503050406030204" pitchFamily="18" charset="0"/>
                <a:cs typeface="Times New Roman" panose="02020603050405020304" pitchFamily="18" charset="0"/>
              </a:rPr>
              <a:t>ĐỘNG CƠ </a:t>
            </a:r>
          </a:p>
          <a:p>
            <a:pPr algn="ctr">
              <a:lnSpc>
                <a:spcPct val="100000"/>
              </a:lnSpc>
            </a:pPr>
            <a:r>
              <a:rPr lang="en-US" sz="2800" b="1">
                <a:latin typeface="Cambria" panose="02040503050406030204" pitchFamily="18" charset="0"/>
                <a:cs typeface="Times New Roman" panose="02020603050405020304" pitchFamily="18" charset="0"/>
              </a:rPr>
              <a:t>ĐIỆN</a:t>
            </a:r>
            <a:endParaRPr lang="en-US" sz="2800" b="1" dirty="0">
              <a:latin typeface="Cambria" panose="02040503050406030204" pitchFamily="18" charset="0"/>
              <a:cs typeface="Times New Roman" panose="02020603050405020304" pitchFamily="18" charset="0"/>
            </a:endParaRPr>
          </a:p>
        </p:txBody>
      </p:sp>
      <p:pic>
        <p:nvPicPr>
          <p:cNvPr id="9" name="Graphic 8" descr="n185 Fb Thu Huong Pham">
            <a:extLst>
              <a:ext uri="{FF2B5EF4-FFF2-40B4-BE49-F238E27FC236}">
                <a16:creationId xmlns:a16="http://schemas.microsoft.com/office/drawing/2014/main" id="{CB9D3695-2F21-7D2B-B3A1-FB47928148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88179">
            <a:off x="931347" y="3925746"/>
            <a:ext cx="1884956" cy="1152579"/>
          </a:xfrm>
          <a:prstGeom prst="rect">
            <a:avLst/>
          </a:prstGeom>
        </p:spPr>
      </p:pic>
      <p:pic>
        <p:nvPicPr>
          <p:cNvPr id="10" name="Graphic 9" descr="n185 Fb Thu Huong Pham">
            <a:hlinkClick r:id="rId7" action="ppaction://hlinksldjump"/>
            <a:extLst>
              <a:ext uri="{FF2B5EF4-FFF2-40B4-BE49-F238E27FC236}">
                <a16:creationId xmlns:a16="http://schemas.microsoft.com/office/drawing/2014/main" id="{0E7EBF68-314A-FBF3-7827-1377BF6642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53250" y="0"/>
            <a:ext cx="1038750" cy="1038750"/>
          </a:xfrm>
          <a:prstGeom prst="rect">
            <a:avLst/>
          </a:prstGeom>
        </p:spPr>
      </p:pic>
    </p:spTree>
    <p:extLst>
      <p:ext uri="{BB962C8B-B14F-4D97-AF65-F5344CB8AC3E}">
        <p14:creationId xmlns:p14="http://schemas.microsoft.com/office/powerpoint/2010/main" val="1546902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 name="Rectangle 63" descr="n185 Fb Thu Huong Pham">
                <a:extLst>
                  <a:ext uri="{FF2B5EF4-FFF2-40B4-BE49-F238E27FC236}">
                    <a16:creationId xmlns:a16="http://schemas.microsoft.com/office/drawing/2014/main" id="{1298C7E6-8BB9-4CF8-80E8-10759D6D48AA}"/>
                  </a:ext>
                </a:extLst>
              </p:cNvPr>
              <p:cNvSpPr/>
              <p:nvPr/>
            </p:nvSpPr>
            <p:spPr>
              <a:xfrm>
                <a:off x="793094" y="2656831"/>
                <a:ext cx="10826819" cy="1815882"/>
              </a:xfrm>
              <a:prstGeom prst="rect">
                <a:avLst/>
              </a:prstGeom>
              <a:solidFill>
                <a:srgbClr val="6B96FF"/>
              </a:solidFill>
            </p:spPr>
            <p:txBody>
              <a:bodyPr wrap="square">
                <a:spAutoFit/>
              </a:bodyPr>
              <a:lstStyle/>
              <a:p>
                <a:pPr algn="just"/>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Nếu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sớm</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hơn</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trễ</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hơn</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đồng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với</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endParaRPr lang="en-US" sz="2800" dirty="0">
                  <a:solidFill>
                    <a:schemeClr val="bg1"/>
                  </a:solidFill>
                  <a:effectLst/>
                  <a:latin typeface="Cambria" panose="02040503050406030204" pitchFamily="18" charset="0"/>
                  <a:ea typeface="Cambria" panose="02040503050406030204" pitchFamily="18" charset="0"/>
                </a:endParaRPr>
              </a:p>
              <a:p>
                <a:pPr algn="just"/>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Nếu</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𝜑</m:t>
                        </m:r>
                      </m:e>
                      <m: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𝜋</m:t>
                    </m:r>
                  </m:oMath>
                </a14:m>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thì</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1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ngược</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pha</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với</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dao</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bg1"/>
                    </a:solidFill>
                    <a:latin typeface="Cambria" panose="02040503050406030204" pitchFamily="18" charset="0"/>
                    <a:ea typeface="Cambria" panose="02040503050406030204" pitchFamily="18" charset="0"/>
                    <a:cs typeface="Times New Roman" panose="02020603050405020304" pitchFamily="18" charset="0"/>
                  </a:rPr>
                  <a:t>động</a:t>
                </a:r>
                <a:r>
                  <a:rPr lang="en-US" sz="2800" dirty="0">
                    <a:solidFill>
                      <a:schemeClr val="bg1"/>
                    </a:solidFill>
                    <a:latin typeface="Cambria" panose="02040503050406030204" pitchFamily="18" charset="0"/>
                    <a:ea typeface="Cambria" panose="02040503050406030204" pitchFamily="18" charset="0"/>
                    <a:cs typeface="Times New Roman" panose="02020603050405020304" pitchFamily="18" charset="0"/>
                  </a:rPr>
                  <a:t> 2</a:t>
                </a:r>
                <a:r>
                  <a:rPr lang="en-US"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en-US" sz="2800" dirty="0">
                  <a:solidFill>
                    <a:srgbClr val="002060"/>
                  </a:solidFill>
                  <a:effectLst/>
                  <a:latin typeface="Cambria" panose="02040503050406030204" pitchFamily="18" charset="0"/>
                  <a:ea typeface="Cambria" panose="02040503050406030204" pitchFamily="18" charset="0"/>
                </a:endParaRPr>
              </a:p>
            </p:txBody>
          </p:sp>
        </mc:Choice>
        <mc:Fallback xmlns="">
          <p:sp>
            <p:nvSpPr>
              <p:cNvPr id="64" name="Rectangle 63" descr="n185 Fb Thu Huong Pham">
                <a:extLst>
                  <a:ext uri="{FF2B5EF4-FFF2-40B4-BE49-F238E27FC236}">
                    <a16:creationId xmlns:a16="http://schemas.microsoft.com/office/drawing/2014/main" id="{1298C7E6-8BB9-4CF8-80E8-10759D6D48AA}"/>
                  </a:ext>
                </a:extLst>
              </p:cNvPr>
              <p:cNvSpPr>
                <a:spLocks noRot="1" noChangeAspect="1" noMove="1" noResize="1" noEditPoints="1" noAdjustHandles="1" noChangeArrowheads="1" noChangeShapeType="1" noTextEdit="1"/>
              </p:cNvSpPr>
              <p:nvPr/>
            </p:nvSpPr>
            <p:spPr>
              <a:xfrm>
                <a:off x="793094" y="2656831"/>
                <a:ext cx="10826819" cy="1815882"/>
              </a:xfrm>
              <a:prstGeom prst="rect">
                <a:avLst/>
              </a:prstGeom>
              <a:blipFill>
                <a:blip r:embed="rId3"/>
                <a:stretch>
                  <a:fillRect l="-1126" t="-3691" b="-8389"/>
                </a:stretch>
              </a:blipFill>
            </p:spPr>
            <p:txBody>
              <a:bodyPr/>
              <a:lstStyle/>
              <a:p>
                <a:r>
                  <a:rPr lang="en-US">
                    <a:noFill/>
                  </a:rPr>
                  <a:t> </a:t>
                </a:r>
              </a:p>
            </p:txBody>
          </p:sp>
        </mc:Fallback>
      </mc:AlternateContent>
      <p:grpSp>
        <p:nvGrpSpPr>
          <p:cNvPr id="15" name="Group 14" descr="n185 Fb Thu Huong Pham">
            <a:extLst>
              <a:ext uri="{FF2B5EF4-FFF2-40B4-BE49-F238E27FC236}">
                <a16:creationId xmlns:a16="http://schemas.microsoft.com/office/drawing/2014/main" id="{E6678E6D-3A85-0A73-CC74-66DFCC7CD2F8}"/>
              </a:ext>
            </a:extLst>
          </p:cNvPr>
          <p:cNvGrpSpPr/>
          <p:nvPr/>
        </p:nvGrpSpPr>
        <p:grpSpPr>
          <a:xfrm>
            <a:off x="793094" y="4726801"/>
            <a:ext cx="5263200" cy="1691745"/>
            <a:chOff x="793094" y="4726801"/>
            <a:chExt cx="5263200" cy="1691745"/>
          </a:xfrm>
        </p:grpSpPr>
        <p:pic>
          <p:nvPicPr>
            <p:cNvPr id="5" name="Picture 4">
              <a:extLst>
                <a:ext uri="{FF2B5EF4-FFF2-40B4-BE49-F238E27FC236}">
                  <a16:creationId xmlns:a16="http://schemas.microsoft.com/office/drawing/2014/main" id="{6A63695F-13F9-17FF-3BEA-FA0A38F75D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726801"/>
              <a:ext cx="3617894" cy="1691745"/>
            </a:xfrm>
            <a:prstGeom prst="rect">
              <a:avLst/>
            </a:prstGeom>
            <a:noFill/>
            <a:ln>
              <a:noFill/>
            </a:ln>
          </p:spPr>
        </p:pic>
        <p:sp>
          <p:nvSpPr>
            <p:cNvPr id="9" name="TextBox 8">
              <a:extLst>
                <a:ext uri="{FF2B5EF4-FFF2-40B4-BE49-F238E27FC236}">
                  <a16:creationId xmlns:a16="http://schemas.microsoft.com/office/drawing/2014/main" id="{21149BD0-26F5-666E-849C-C68DF2273C44}"/>
                </a:ext>
              </a:extLst>
            </p:cNvPr>
            <p:cNvSpPr txBox="1"/>
            <p:nvPr/>
          </p:nvSpPr>
          <p:spPr>
            <a:xfrm>
              <a:off x="793094" y="5030863"/>
              <a:ext cx="1563119" cy="1330301"/>
            </a:xfrm>
            <a:prstGeom prst="rect">
              <a:avLst/>
            </a:prstGeom>
            <a:solidFill>
              <a:srgbClr val="5BCC97"/>
            </a:solidFill>
          </p:spPr>
          <p:txBody>
            <a:bodyPr wrap="square">
              <a:spAutoFit/>
            </a:bodyPr>
            <a:lstStyle/>
            <a:p>
              <a:pPr marL="0" marR="0" algn="ctr">
                <a:lnSpc>
                  <a:spcPct val="115000"/>
                </a:lnSpc>
                <a:spcBef>
                  <a:spcPts val="0"/>
                </a:spcBef>
                <a:spcAft>
                  <a:spcPts val="0"/>
                </a:spcAft>
              </a:pPr>
              <a:r>
                <a:rPr lang="en-US" sz="2400" b="1" i="1">
                  <a:solidFill>
                    <a:schemeClr val="bg1"/>
                  </a:solidFill>
                  <a:effectLst/>
                  <a:latin typeface="Cambria" panose="02040503050406030204" pitchFamily="18" charset="0"/>
                  <a:ea typeface="Cambria" panose="02040503050406030204" pitchFamily="18" charset="0"/>
                </a:rPr>
                <a:t>a. Hai dao động đồng pha</a:t>
              </a:r>
            </a:p>
          </p:txBody>
        </p:sp>
      </p:grpSp>
      <p:sp>
        <p:nvSpPr>
          <p:cNvPr id="10" name="TextBox 9" descr="n185 Fb Thu Huong Pham">
            <a:extLst>
              <a:ext uri="{FF2B5EF4-FFF2-40B4-BE49-F238E27FC236}">
                <a16:creationId xmlns:a16="http://schemas.microsoft.com/office/drawing/2014/main" id="{56A62962-7B94-D6CB-B4CB-9C91F0730C51}"/>
              </a:ext>
            </a:extLst>
          </p:cNvPr>
          <p:cNvSpPr txBox="1"/>
          <p:nvPr/>
        </p:nvSpPr>
        <p:spPr>
          <a:xfrm>
            <a:off x="793095" y="187778"/>
            <a:ext cx="8618191" cy="523220"/>
          </a:xfrm>
          <a:prstGeom prst="rect">
            <a:avLst/>
          </a:prstGeom>
          <a:solidFill>
            <a:srgbClr val="FFC4A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1919"/>
                </a:solidFill>
                <a:effectLst/>
                <a:uLnTx/>
                <a:uFillTx/>
                <a:latin typeface="Cambria" panose="02040503050406030204" pitchFamily="18" charset="0"/>
                <a:ea typeface="+mn-ea"/>
                <a:cs typeface="+mn-cs"/>
              </a:rPr>
              <a:t>2. ĐỘ LỆCH PHA GIỮA HAI DAO ĐỘNG CÙNG CHU KÌ</a:t>
            </a:r>
          </a:p>
        </p:txBody>
      </p:sp>
      <mc:AlternateContent xmlns:mc="http://schemas.openxmlformats.org/markup-compatibility/2006" xmlns:a14="http://schemas.microsoft.com/office/drawing/2010/main">
        <mc:Choice Requires="a14">
          <p:sp>
            <p:nvSpPr>
              <p:cNvPr id="11" name="TextBox 10" descr="n185 Fb Thu Huong Pham">
                <a:extLst>
                  <a:ext uri="{FF2B5EF4-FFF2-40B4-BE49-F238E27FC236}">
                    <a16:creationId xmlns:a16="http://schemas.microsoft.com/office/drawing/2014/main" id="{BFD8A9DB-D012-20FC-BDF1-30384D18A778}"/>
                  </a:ext>
                </a:extLst>
              </p:cNvPr>
              <p:cNvSpPr txBox="1"/>
              <p:nvPr/>
            </p:nvSpPr>
            <p:spPr>
              <a:xfrm>
                <a:off x="793095" y="729289"/>
                <a:ext cx="10826819" cy="1760738"/>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8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Độ lệch pha giữa hai dao động điều hòa cùng chu kì (cùng tần số) được xác định theo công thức:</a:t>
                </a:r>
                <a:endParaRPr lang="en-US" sz="2800">
                  <a:solidFill>
                    <a:srgbClr val="003300"/>
                  </a:solidFill>
                  <a:effectLst/>
                  <a:latin typeface="Cambria" panose="02040503050406030204" pitchFamily="18" charset="0"/>
                  <a:ea typeface="Cambria" panose="02040503050406030204" pitchFamily="18" charset="0"/>
                </a:endParaRPr>
              </a:p>
              <a:p>
                <a:pPr marL="89535" marR="0" indent="-89535" algn="ctr">
                  <a:spcBef>
                    <a:spcPts val="0"/>
                  </a:spcBef>
                  <a:spcAft>
                    <a:spcPts val="0"/>
                  </a:spcAft>
                </a:pPr>
                <a14:m>
                  <m:oMathPara xmlns:m="http://schemas.openxmlformats.org/officeDocument/2006/math">
                    <m:oMathParaPr>
                      <m:jc m:val="centerGroup"/>
                    </m:oMathParaPr>
                    <m:oMath xmlns:m="http://schemas.openxmlformats.org/officeDocument/2006/math">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𝜟𝝋</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𝝅</m:t>
                      </m:r>
                      <m:f>
                        <m:fPr>
                          <m:ctrlP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𝜟</m:t>
                          </m:r>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𝒕</m:t>
                          </m:r>
                        </m:num>
                        <m:den>
                          <m:r>
                            <a:rPr lang="en-US" sz="28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𝑻</m:t>
                          </m:r>
                        </m:den>
                      </m:f>
                    </m:oMath>
                  </m:oMathPara>
                </a14:m>
                <a:endParaRPr lang="en-US" sz="2800" b="1">
                  <a:solidFill>
                    <a:srgbClr val="003300"/>
                  </a:solidFill>
                  <a:effectLst/>
                  <a:latin typeface="Cambria" panose="02040503050406030204" pitchFamily="18" charset="0"/>
                  <a:ea typeface="Cambria" panose="02040503050406030204" pitchFamily="18" charset="0"/>
                </a:endParaRPr>
              </a:p>
            </p:txBody>
          </p:sp>
        </mc:Choice>
        <mc:Fallback xmlns="">
          <p:sp>
            <p:nvSpPr>
              <p:cNvPr id="11" name="TextBox 10" descr="n185 Fb Thu Huong Pham">
                <a:extLst>
                  <a:ext uri="{FF2B5EF4-FFF2-40B4-BE49-F238E27FC236}">
                    <a16:creationId xmlns:a16="http://schemas.microsoft.com/office/drawing/2014/main" id="{BFD8A9DB-D012-20FC-BDF1-30384D18A778}"/>
                  </a:ext>
                </a:extLst>
              </p:cNvPr>
              <p:cNvSpPr txBox="1">
                <a:spLocks noRot="1" noChangeAspect="1" noMove="1" noResize="1" noEditPoints="1" noAdjustHandles="1" noChangeArrowheads="1" noChangeShapeType="1" noTextEdit="1"/>
              </p:cNvSpPr>
              <p:nvPr/>
            </p:nvSpPr>
            <p:spPr>
              <a:xfrm>
                <a:off x="793095" y="729289"/>
                <a:ext cx="10826819" cy="1760738"/>
              </a:xfrm>
              <a:prstGeom prst="rect">
                <a:avLst/>
              </a:prstGeom>
              <a:blipFill>
                <a:blip r:embed="rId5"/>
                <a:stretch>
                  <a:fillRect l="-1182" t="-4167" r="-1182"/>
                </a:stretch>
              </a:blipFill>
            </p:spPr>
            <p:txBody>
              <a:bodyPr/>
              <a:lstStyle/>
              <a:p>
                <a:r>
                  <a:rPr lang="en-US">
                    <a:noFill/>
                  </a:rPr>
                  <a:t> </a:t>
                </a:r>
              </a:p>
            </p:txBody>
          </p:sp>
        </mc:Fallback>
      </mc:AlternateContent>
      <p:sp>
        <p:nvSpPr>
          <p:cNvPr id="12" name="Rectangle: Rounded Corners 11" descr="n185 Fb Thu Huong Pham">
            <a:extLst>
              <a:ext uri="{FF2B5EF4-FFF2-40B4-BE49-F238E27FC236}">
                <a16:creationId xmlns:a16="http://schemas.microsoft.com/office/drawing/2014/main" id="{0E64B1AB-66F6-2E6C-37DB-5DDBBE95DBCF}"/>
              </a:ext>
            </a:extLst>
          </p:cNvPr>
          <p:cNvSpPr/>
          <p:nvPr/>
        </p:nvSpPr>
        <p:spPr>
          <a:xfrm>
            <a:off x="5176911" y="1609658"/>
            <a:ext cx="2124221" cy="880369"/>
          </a:xfrm>
          <a:prstGeom prst="roundRect">
            <a:avLst/>
          </a:prstGeom>
          <a:noFill/>
          <a:ln w="28575">
            <a:solidFill>
              <a:srgbClr val="FF6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descr="n185 Fb Thu Huong Pham">
            <a:extLst>
              <a:ext uri="{FF2B5EF4-FFF2-40B4-BE49-F238E27FC236}">
                <a16:creationId xmlns:a16="http://schemas.microsoft.com/office/drawing/2014/main" id="{C3957B5D-0016-E8A6-7644-1E61F3C2A240}"/>
              </a:ext>
            </a:extLst>
          </p:cNvPr>
          <p:cNvGrpSpPr/>
          <p:nvPr/>
        </p:nvGrpSpPr>
        <p:grpSpPr>
          <a:xfrm>
            <a:off x="6135709" y="4777431"/>
            <a:ext cx="5484204" cy="1692026"/>
            <a:chOff x="6135709" y="4777431"/>
            <a:chExt cx="5484204" cy="1692026"/>
          </a:xfrm>
        </p:grpSpPr>
        <p:pic>
          <p:nvPicPr>
            <p:cNvPr id="6" name="Picture 5">
              <a:extLst>
                <a:ext uri="{FF2B5EF4-FFF2-40B4-BE49-F238E27FC236}">
                  <a16:creationId xmlns:a16="http://schemas.microsoft.com/office/drawing/2014/main" id="{7C6ADB5D-216F-EA4D-5B31-2CA18C48484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5709" y="4777431"/>
              <a:ext cx="3617892" cy="1692026"/>
            </a:xfrm>
            <a:prstGeom prst="rect">
              <a:avLst/>
            </a:prstGeom>
            <a:noFill/>
            <a:ln>
              <a:noFill/>
            </a:ln>
          </p:spPr>
        </p:pic>
        <p:sp>
          <p:nvSpPr>
            <p:cNvPr id="13" name="TextBox 12">
              <a:extLst>
                <a:ext uri="{FF2B5EF4-FFF2-40B4-BE49-F238E27FC236}">
                  <a16:creationId xmlns:a16="http://schemas.microsoft.com/office/drawing/2014/main" id="{D5E98568-6AEF-C383-C0A0-3BFB363600BD}"/>
                </a:ext>
              </a:extLst>
            </p:cNvPr>
            <p:cNvSpPr txBox="1"/>
            <p:nvPr/>
          </p:nvSpPr>
          <p:spPr>
            <a:xfrm>
              <a:off x="9882553" y="5030862"/>
              <a:ext cx="1737360" cy="1330301"/>
            </a:xfrm>
            <a:prstGeom prst="rect">
              <a:avLst/>
            </a:prstGeom>
            <a:solidFill>
              <a:srgbClr val="5BCC97"/>
            </a:solidFill>
          </p:spPr>
          <p:txBody>
            <a:bodyPr wrap="square">
              <a:spAutoFit/>
            </a:bodyPr>
            <a:lstStyle/>
            <a:p>
              <a:pPr marL="0" marR="0" algn="ctr">
                <a:lnSpc>
                  <a:spcPct val="115000"/>
                </a:lnSpc>
                <a:spcBef>
                  <a:spcPts val="0"/>
                </a:spcBef>
                <a:spcAft>
                  <a:spcPts val="0"/>
                </a:spcAft>
              </a:pPr>
              <a:r>
                <a:rPr lang="en-US" sz="2400" b="1" i="1">
                  <a:solidFill>
                    <a:schemeClr val="bg1"/>
                  </a:solidFill>
                  <a:effectLst/>
                  <a:latin typeface="Cambria" panose="02040503050406030204" pitchFamily="18" charset="0"/>
                  <a:ea typeface="Cambria" panose="02040503050406030204" pitchFamily="18" charset="0"/>
                </a:rPr>
                <a:t>b. Hai dao động ngược pha</a:t>
              </a:r>
              <a:endParaRPr lang="en-US" sz="2400" b="1">
                <a:solidFill>
                  <a:schemeClr val="bg1"/>
                </a:solidFill>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5 Fb Thu Huong Pham">
            <a:extLst>
              <a:ext uri="{FF2B5EF4-FFF2-40B4-BE49-F238E27FC236}">
                <a16:creationId xmlns:a16="http://schemas.microsoft.com/office/drawing/2014/main" id="{F1662663-DF67-291A-E15E-92D22DC2303C}"/>
              </a:ext>
            </a:extLst>
          </p:cNvPr>
          <p:cNvSpPr/>
          <p:nvPr/>
        </p:nvSpPr>
        <p:spPr>
          <a:xfrm>
            <a:off x="4375053" y="779251"/>
            <a:ext cx="7695027" cy="2677656"/>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tabLst>
                <a:tab pos="180340" algn="l"/>
                <a:tab pos="1800225" algn="l"/>
                <a:tab pos="3420745" algn="l"/>
                <a:tab pos="5040630" algn="l"/>
              </a:tabLst>
            </a:pPr>
            <a:r>
              <a:rPr lang="en-US" sz="2800" b="1">
                <a:latin typeface="Cambria" panose="02040503050406030204" pitchFamily="18" charset="0"/>
                <a:ea typeface="Cambria" panose="02040503050406030204" pitchFamily="18" charset="0"/>
                <a:cs typeface="Times New Roman" panose="02020603050405020304" pitchFamily="18" charset="0"/>
              </a:rPr>
              <a:t>Câu 1: </a:t>
            </a:r>
            <a:r>
              <a:rPr lang="en-US" sz="2800">
                <a:latin typeface="Cambria" panose="02040503050406030204" pitchFamily="18" charset="0"/>
                <a:ea typeface="Cambria" panose="02040503050406030204" pitchFamily="18" charset="0"/>
              </a:rPr>
              <a:t>Cho hai dao động cùng phương, có phương trình lần lượt là: x</a:t>
            </a:r>
            <a:r>
              <a:rPr lang="en-US" sz="2800" baseline="-25000">
                <a:latin typeface="Cambria" panose="02040503050406030204" pitchFamily="18" charset="0"/>
                <a:ea typeface="Cambria" panose="02040503050406030204" pitchFamily="18" charset="0"/>
              </a:rPr>
              <a:t>1</a:t>
            </a:r>
            <a:r>
              <a:rPr lang="en-US" sz="2800">
                <a:latin typeface="Cambria" panose="02040503050406030204" pitchFamily="18" charset="0"/>
                <a:ea typeface="Cambria" panose="02040503050406030204" pitchFamily="18" charset="0"/>
              </a:rPr>
              <a:t> = 10cos(100πt − π) (cm), x</a:t>
            </a:r>
            <a:r>
              <a:rPr lang="en-US" sz="2800" baseline="-25000">
                <a:latin typeface="Cambria" panose="02040503050406030204" pitchFamily="18" charset="0"/>
                <a:ea typeface="Cambria" panose="02040503050406030204" pitchFamily="18" charset="0"/>
              </a:rPr>
              <a:t>2</a:t>
            </a:r>
            <a:r>
              <a:rPr lang="en-US" sz="2800">
                <a:latin typeface="Cambria" panose="02040503050406030204" pitchFamily="18" charset="0"/>
                <a:ea typeface="Cambria" panose="02040503050406030204" pitchFamily="18" charset="0"/>
              </a:rPr>
              <a:t> = 10cos(100πt + π) (cm). Độ lệch pha của hai dao động có độ lớn là: </a:t>
            </a:r>
          </a:p>
          <a:p>
            <a:pPr algn="just">
              <a:tabLst>
                <a:tab pos="633413" algn="l"/>
                <a:tab pos="2222500" algn="l"/>
                <a:tab pos="4572000" algn="l"/>
                <a:tab pos="6062663" algn="l"/>
              </a:tabLst>
            </a:pPr>
            <a:r>
              <a:rPr lang="en-US" sz="2800">
                <a:latin typeface="Cambria" panose="02040503050406030204" pitchFamily="18" charset="0"/>
                <a:ea typeface="Cambria" panose="02040503050406030204" pitchFamily="18" charset="0"/>
              </a:rPr>
              <a:t>	</a:t>
            </a:r>
            <a:r>
              <a:rPr lang="en-US" sz="2800" b="1">
                <a:latin typeface="Cambria" panose="02040503050406030204" pitchFamily="18" charset="0"/>
                <a:ea typeface="Cambria" panose="02040503050406030204" pitchFamily="18" charset="0"/>
              </a:rPr>
              <a:t>A. </a:t>
            </a:r>
            <a:r>
              <a:rPr lang="en-US" sz="2800">
                <a:latin typeface="Cambria" panose="02040503050406030204" pitchFamily="18" charset="0"/>
                <a:ea typeface="Cambria" panose="02040503050406030204" pitchFamily="18" charset="0"/>
              </a:rPr>
              <a:t>0. 	</a:t>
            </a:r>
            <a:r>
              <a:rPr lang="en-US" sz="2800" b="1">
                <a:latin typeface="Cambria" panose="02040503050406030204" pitchFamily="18" charset="0"/>
                <a:ea typeface="Cambria" panose="02040503050406030204" pitchFamily="18" charset="0"/>
              </a:rPr>
              <a:t>B. </a:t>
            </a:r>
            <a:r>
              <a:rPr lang="en-US" sz="2800">
                <a:latin typeface="Cambria" panose="02040503050406030204" pitchFamily="18" charset="0"/>
                <a:ea typeface="Cambria" panose="02040503050406030204" pitchFamily="18" charset="0"/>
              </a:rPr>
              <a:t>0,25π. 	</a:t>
            </a:r>
            <a:r>
              <a:rPr lang="en-US" sz="2800" b="1">
                <a:latin typeface="Cambria" panose="02040503050406030204" pitchFamily="18" charset="0"/>
                <a:ea typeface="Cambria" panose="02040503050406030204" pitchFamily="18" charset="0"/>
              </a:rPr>
              <a:t>C. </a:t>
            </a:r>
            <a:r>
              <a:rPr lang="en-US" sz="2800">
                <a:latin typeface="Cambria" panose="02040503050406030204" pitchFamily="18" charset="0"/>
                <a:ea typeface="Cambria" panose="02040503050406030204" pitchFamily="18" charset="0"/>
              </a:rPr>
              <a:t>π. 	</a:t>
            </a:r>
            <a:r>
              <a:rPr lang="en-US" sz="2800" b="1">
                <a:latin typeface="Cambria" panose="02040503050406030204" pitchFamily="18" charset="0"/>
                <a:ea typeface="Cambria" panose="02040503050406030204" pitchFamily="18" charset="0"/>
              </a:rPr>
              <a:t>D. </a:t>
            </a:r>
            <a:r>
              <a:rPr lang="en-US" sz="2800">
                <a:latin typeface="Cambria" panose="02040503050406030204" pitchFamily="18" charset="0"/>
                <a:ea typeface="Cambria" panose="02040503050406030204" pitchFamily="18" charset="0"/>
              </a:rPr>
              <a:t>2π. </a:t>
            </a:r>
          </a:p>
        </p:txBody>
      </p:sp>
      <p:sp>
        <p:nvSpPr>
          <p:cNvPr id="3" name="TextBox 2" descr="n185 Fb Thu Huong Pham">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sp>
        <p:nvSpPr>
          <p:cNvPr id="7" name="TextBox 6" descr="n185 Fb Thu Huong Pham">
            <a:extLst>
              <a:ext uri="{FF2B5EF4-FFF2-40B4-BE49-F238E27FC236}">
                <a16:creationId xmlns:a16="http://schemas.microsoft.com/office/drawing/2014/main" id="{4E57AAFB-EB4C-1FAD-C8A2-8E99C1BCBE67}"/>
              </a:ext>
            </a:extLst>
          </p:cNvPr>
          <p:cNvSpPr txBox="1"/>
          <p:nvPr/>
        </p:nvSpPr>
        <p:spPr>
          <a:xfrm>
            <a:off x="4375053" y="3738260"/>
            <a:ext cx="7695027" cy="1219565"/>
          </a:xfrm>
          <a:prstGeom prst="rect">
            <a:avLst/>
          </a:prstGeom>
          <a:noFill/>
        </p:spPr>
        <p:txBody>
          <a:bodyPr wrap="square">
            <a:spAutoFit/>
          </a:bodyPr>
          <a:lstStyle/>
          <a:p>
            <a:pPr marL="0" marR="0">
              <a:lnSpc>
                <a:spcPct val="150000"/>
              </a:lnSpc>
              <a:spcBef>
                <a:spcPts val="0"/>
              </a:spcBef>
              <a:spcAft>
                <a:spcPts val="0"/>
              </a:spcAft>
            </a:pPr>
            <a:r>
              <a:rPr lang="en-US" sz="2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 lệch pha của hai dao động</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solidFill>
                <a:srgbClr val="0070C0"/>
              </a:solidFill>
              <a:effectLst/>
              <a:latin typeface="Times New Roman" panose="02020603050405020304" pitchFamily="18" charset="0"/>
              <a:ea typeface="Times New Roman" panose="02020603050405020304" pitchFamily="18" charset="0"/>
            </a:endParaRPr>
          </a:p>
          <a:p>
            <a:pPr marL="338138" marR="0" indent="-338138" algn="ctr">
              <a:lnSpc>
                <a:spcPct val="150000"/>
              </a:lnSpc>
              <a:spcBef>
                <a:spcPts val="0"/>
              </a:spcBef>
              <a:spcAft>
                <a:spcPts val="0"/>
              </a:spcAft>
            </a:pP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b="1" baseline="-25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2</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a:t>
            </a:r>
            <a:r>
              <a:rPr lang="en-US" sz="2600" b="1" baseline="-250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1</a:t>
            </a:r>
            <a:r>
              <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  - (- ) =  +  = 2 </a:t>
            </a:r>
            <a:endParaRPr lang="en-US" sz="26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Google Shape;916;p28" descr="n185 Fb Thu Huong Pham">
            <a:extLst>
              <a:ext uri="{FF2B5EF4-FFF2-40B4-BE49-F238E27FC236}">
                <a16:creationId xmlns:a16="http://schemas.microsoft.com/office/drawing/2014/main" id="{C77C176E-86AB-13D8-19A3-54ECBA1D46FF}"/>
              </a:ext>
            </a:extLst>
          </p:cNvPr>
          <p:cNvSpPr txBox="1"/>
          <p:nvPr/>
        </p:nvSpPr>
        <p:spPr>
          <a:xfrm>
            <a:off x="308630" y="2227546"/>
            <a:ext cx="3873574" cy="108460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3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3" name="Picture 12" descr="n185 Fb Thu Huong Pham">
            <a:extLst>
              <a:ext uri="{FF2B5EF4-FFF2-40B4-BE49-F238E27FC236}">
                <a16:creationId xmlns:a16="http://schemas.microsoft.com/office/drawing/2014/main" id="{6F667DD2-FA82-84E0-0C2C-7CAD22D0B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185 Fb Thu Huong Pham">
            <a:extLst>
              <a:ext uri="{FF2B5EF4-FFF2-40B4-BE49-F238E27FC236}">
                <a16:creationId xmlns:a16="http://schemas.microsoft.com/office/drawing/2014/main" id="{ADB3E952-A55C-E558-F6B7-E18B6F730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68" y="3429000"/>
            <a:ext cx="4005519" cy="21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977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5 Fb Thu Huong Pham">
            <a:extLst>
              <a:ext uri="{FF2B5EF4-FFF2-40B4-BE49-F238E27FC236}">
                <a16:creationId xmlns:a16="http://schemas.microsoft.com/office/drawing/2014/main" id="{F1662663-DF67-291A-E15E-92D22DC2303C}"/>
              </a:ext>
            </a:extLst>
          </p:cNvPr>
          <p:cNvSpPr/>
          <p:nvPr/>
        </p:nvSpPr>
        <p:spPr>
          <a:xfrm>
            <a:off x="4375053" y="787746"/>
            <a:ext cx="7695027" cy="2123658"/>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Câu 2: </a:t>
            </a:r>
          </a:p>
          <a:p>
            <a:pPr marL="338138" indent="-338138"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a. </a:t>
            </a:r>
            <a:r>
              <a:rPr lang="en-US" sz="2600">
                <a:solidFill>
                  <a:srgbClr val="000000"/>
                </a:solidFill>
                <a:latin typeface="Cambria" panose="02040503050406030204" pitchFamily="18" charset="0"/>
                <a:ea typeface="Cambria" panose="02040503050406030204" pitchFamily="18" charset="0"/>
                <a:cs typeface="Times New Roman" panose="02020603050405020304" pitchFamily="18" charset="0"/>
              </a:rPr>
              <a:t>Xác định biên độ, chu kì, tần số, tần số góc, pha ban đầu và viết phương trình của dao động?</a:t>
            </a:r>
            <a:endParaRPr lang="en-US" sz="2600">
              <a:solidFill>
                <a:srgbClr val="003300"/>
              </a:solidFill>
              <a:latin typeface="Cambria" panose="02040503050406030204" pitchFamily="18" charset="0"/>
              <a:ea typeface="Cambria" panose="02040503050406030204" pitchFamily="18" charset="0"/>
            </a:endParaRPr>
          </a:p>
          <a:p>
            <a:pPr marL="338138" indent="-338138" algn="just"/>
            <a:r>
              <a:rPr lang="en-US" sz="2600" b="1">
                <a:solidFill>
                  <a:srgbClr val="000000"/>
                </a:solidFill>
                <a:latin typeface="Cambria" panose="02040503050406030204" pitchFamily="18" charset="0"/>
                <a:ea typeface="Cambria" panose="02040503050406030204" pitchFamily="18" charset="0"/>
                <a:cs typeface="Times New Roman" panose="02020603050405020304" pitchFamily="18" charset="0"/>
              </a:rPr>
              <a:t>b. </a:t>
            </a:r>
            <a:r>
              <a:rPr lang="en-US" sz="2600">
                <a:solidFill>
                  <a:srgbClr val="000000"/>
                </a:solidFill>
                <a:latin typeface="Cambria" panose="02040503050406030204" pitchFamily="18" charset="0"/>
                <a:ea typeface="Cambria" panose="02040503050406030204" pitchFamily="18" charset="0"/>
                <a:cs typeface="Times New Roman" panose="02020603050405020304" pitchFamily="18" charset="0"/>
              </a:rPr>
              <a:t>Xác định pha của dao động tại thời điểm t = 2,5 s </a:t>
            </a:r>
            <a:endParaRPr lang="en-US" sz="2600">
              <a:solidFill>
                <a:srgbClr val="00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8" name="Google Shape;916;p28" descr="n185 Fb Thu Huong Pham">
            <a:extLst>
              <a:ext uri="{FF2B5EF4-FFF2-40B4-BE49-F238E27FC236}">
                <a16:creationId xmlns:a16="http://schemas.microsoft.com/office/drawing/2014/main" id="{1060C8D7-A011-55BD-3558-B20056C232F5}"/>
              </a:ext>
            </a:extLst>
          </p:cNvPr>
          <p:cNvSpPr txBox="1"/>
          <p:nvPr/>
        </p:nvSpPr>
        <p:spPr>
          <a:xfrm>
            <a:off x="308630" y="2227546"/>
            <a:ext cx="3873574" cy="835427"/>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4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85 Fb Thu Huong Pham">
            <a:extLst>
              <a:ext uri="{FF2B5EF4-FFF2-40B4-BE49-F238E27FC236}">
                <a16:creationId xmlns:a16="http://schemas.microsoft.com/office/drawing/2014/main" id="{B4345DD9-83FB-332A-2B04-682D99B59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185 Fb Thu Huong Pham">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pic>
        <p:nvPicPr>
          <p:cNvPr id="4" name="Picture 3" descr="n185 Fb Thu Huong Pham">
            <a:extLst>
              <a:ext uri="{FF2B5EF4-FFF2-40B4-BE49-F238E27FC236}">
                <a16:creationId xmlns:a16="http://schemas.microsoft.com/office/drawing/2014/main" id="{B882C5F3-D3DC-C12F-6C3B-4FC5EA514CD4}"/>
              </a:ext>
            </a:extLst>
          </p:cNvPr>
          <p:cNvPicPr/>
          <p:nvPr/>
        </p:nvPicPr>
        <p:blipFill>
          <a:blip r:embed="rId5"/>
          <a:stretch>
            <a:fillRect/>
          </a:stretch>
        </p:blipFill>
        <p:spPr>
          <a:xfrm>
            <a:off x="192319" y="3339821"/>
            <a:ext cx="4074602" cy="2910829"/>
          </a:xfrm>
          <a:prstGeom prst="rect">
            <a:avLst/>
          </a:prstGeom>
        </p:spPr>
      </p:pic>
      <mc:AlternateContent xmlns:mc="http://schemas.openxmlformats.org/markup-compatibility/2006" xmlns:a14="http://schemas.microsoft.com/office/drawing/2010/main">
        <mc:Choice Requires="a14">
          <p:sp>
            <p:nvSpPr>
              <p:cNvPr id="2" name="Rectangle 1" descr="n185 Fb Thu Huong Pham">
                <a:extLst>
                  <a:ext uri="{FF2B5EF4-FFF2-40B4-BE49-F238E27FC236}">
                    <a16:creationId xmlns:a16="http://schemas.microsoft.com/office/drawing/2014/main" id="{98DFE4DB-64AE-A5B4-300F-C91BA85C145D}"/>
                  </a:ext>
                </a:extLst>
              </p:cNvPr>
              <p:cNvSpPr/>
              <p:nvPr/>
            </p:nvSpPr>
            <p:spPr>
              <a:xfrm>
                <a:off x="4388858" y="3275700"/>
                <a:ext cx="7695027" cy="3252878"/>
              </a:xfrm>
              <a:prstGeom prst="rect">
                <a:avLst/>
              </a:prstGeom>
            </p:spPr>
            <p:txBody>
              <a:bodyPr wrap="square">
                <a:spAutoFit/>
              </a:bodyPr>
              <a:lstStyle/>
              <a:p>
                <a:pPr algn="just"/>
                <a:r>
                  <a:rPr lang="en-US" sz="2600" b="1" i="1">
                    <a:solidFill>
                      <a:srgbClr val="0070C0"/>
                    </a:solidFill>
                    <a:latin typeface="Cambria" panose="02040503050406030204" pitchFamily="18" charset="0"/>
                    <a:ea typeface="Cambria" panose="02040503050406030204" pitchFamily="18" charset="0"/>
                    <a:cs typeface="Times New Roman" panose="02020603050405020304" pitchFamily="18" charset="0"/>
                  </a:rPr>
                  <a:t>a.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Biên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 = 20 cm. Chu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kì</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T = 2 s</a:t>
                </a:r>
                <a:endParaRPr lang="en-US" sz="2600" dirty="0">
                  <a:solidFill>
                    <a:srgbClr val="0070C0"/>
                  </a:solidFill>
                  <a:effectLst/>
                  <a:latin typeface="Cambria" panose="02040503050406030204" pitchFamily="18" charset="0"/>
                  <a:ea typeface="Cambria" panose="02040503050406030204" pitchFamily="18" charset="0"/>
                </a:endParaRPr>
              </a:p>
              <a:p>
                <a:pPr marL="0" marR="0">
                  <a:spcBef>
                    <a:spcPts val="0"/>
                  </a:spcBef>
                  <a:spcAft>
                    <a:spcPts val="0"/>
                  </a:spcAf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Tần số góc:</a:t>
                </a:r>
                <a:endParaRPr lang="en-US" sz="260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𝜔</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𝜋</m:t>
                      </m:r>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𝑟𝑎𝑑</m:t>
                          </m:r>
                        </m:num>
                        <m:den>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𝑠</m:t>
                          </m:r>
                        </m:den>
                      </m:f>
                      <m:r>
                        <a:rPr lang="en-US" sz="26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60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46685" algn="l"/>
                  </a:tabLst>
                </a:pP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Khi t </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0 s </a:t>
                </a:r>
                <a:r>
                  <a:rPr lang="en-US" sz="2600" i="1" err="1">
                    <a:solidFill>
                      <a:srgbClr val="0070C0"/>
                    </a:solidFill>
                    <a:latin typeface="Cambria" panose="02040503050406030204" pitchFamily="18" charset="0"/>
                    <a:ea typeface="Cambria" panose="02040503050406030204" pitchFamily="18" charset="0"/>
                    <a:cs typeface="Times New Roman" panose="02020603050405020304" pitchFamily="18" charset="0"/>
                  </a:rPr>
                  <a:t>thì</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 x = A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Acos</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cos</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1 </a:t>
                </a:r>
                <a:endParaRPr lang="en-US" sz="2600">
                  <a:solidFill>
                    <a:srgbClr val="0070C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146685" algn="l"/>
                  </a:tabLst>
                </a:pP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pha ban đầu </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600" i="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0</a:t>
                </a:r>
                <a:endParaRPr lang="en-US" sz="2600">
                  <a:solidFill>
                    <a:srgbClr val="0070C0"/>
                  </a:solidFill>
                  <a:effectLst/>
                  <a:latin typeface="Times New Roman" panose="02020603050405020304" pitchFamily="18" charset="0"/>
                  <a:ea typeface="Times New Roman" panose="02020603050405020304" pitchFamily="18" charset="0"/>
                </a:endParaRPr>
              </a:p>
              <a:p>
                <a:pPr algn="just"/>
                <a:r>
                  <a:rPr lang="en-US" sz="26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Phương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trình</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=20. </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𝐶𝑜𝑠</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𝜋</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600" i="1">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𝑡</m:t>
                        </m:r>
                      </m:e>
                    </m:d>
                  </m:oMath>
                </a14:m>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endParaRPr lang="en-US" sz="2600" dirty="0">
                  <a:solidFill>
                    <a:srgbClr val="0070C0"/>
                  </a:solidFill>
                  <a:effectLst/>
                  <a:latin typeface="Cambria" panose="02040503050406030204" pitchFamily="18" charset="0"/>
                  <a:ea typeface="Cambria" panose="02040503050406030204" pitchFamily="18" charset="0"/>
                </a:endParaRPr>
              </a:p>
              <a:p>
                <a:pPr algn="just"/>
                <a:r>
                  <a:rPr lang="en-US" sz="2600" b="1" i="1">
                    <a:solidFill>
                      <a:srgbClr val="0070C0"/>
                    </a:solidFill>
                    <a:latin typeface="Cambria" panose="02040503050406030204" pitchFamily="18" charset="0"/>
                    <a:ea typeface="Cambria" panose="02040503050406030204" pitchFamily="18" charset="0"/>
                    <a:cs typeface="Times New Roman" panose="02020603050405020304" pitchFamily="18" charset="0"/>
                  </a:rPr>
                  <a:t>b. </a:t>
                </a:r>
                <a:r>
                  <a:rPr lang="en-US" sz="2600" i="1">
                    <a:solidFill>
                      <a:srgbClr val="0070C0"/>
                    </a:solidFill>
                    <a:latin typeface="Cambria" panose="02040503050406030204" pitchFamily="18" charset="0"/>
                    <a:ea typeface="Cambria" panose="02040503050406030204" pitchFamily="18" charset="0"/>
                    <a:cs typeface="Times New Roman" panose="02020603050405020304" pitchFamily="18" charset="0"/>
                  </a:rPr>
                  <a:t>Pha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của</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dao</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động</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tại</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thời</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điểm</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2,5 s </a:t>
                </a:r>
                <a:r>
                  <a:rPr lang="en-US" sz="2600" i="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là</a:t>
                </a:r>
                <a:r>
                  <a:rPr lang="en-US" sz="2600" i="1" dirty="0">
                    <a:solidFill>
                      <a:srgbClr val="0070C0"/>
                    </a:solidFill>
                    <a:latin typeface="Cambria" panose="02040503050406030204" pitchFamily="18" charset="0"/>
                    <a:ea typeface="Cambria" panose="02040503050406030204" pitchFamily="18" charset="0"/>
                    <a:cs typeface="Times New Roman" panose="02020603050405020304" pitchFamily="18" charset="0"/>
                  </a:rPr>
                  <a:t>: 2,5π   (rad)</a:t>
                </a:r>
                <a:endParaRPr lang="en-US" sz="2600" dirty="0">
                  <a:solidFill>
                    <a:srgbClr val="0070C0"/>
                  </a:solidFill>
                  <a:effectLst/>
                  <a:latin typeface="Cambria" panose="02040503050406030204" pitchFamily="18" charset="0"/>
                  <a:ea typeface="Cambria" panose="02040503050406030204" pitchFamily="18" charset="0"/>
                </a:endParaRPr>
              </a:p>
            </p:txBody>
          </p:sp>
        </mc:Choice>
        <mc:Fallback xmlns="">
          <p:sp>
            <p:nvSpPr>
              <p:cNvPr id="2" name="Rectangle 1" descr="n185 Fb Thu Huong Pham">
                <a:extLst>
                  <a:ext uri="{FF2B5EF4-FFF2-40B4-BE49-F238E27FC236}">
                    <a16:creationId xmlns:a16="http://schemas.microsoft.com/office/drawing/2014/main" id="{98DFE4DB-64AE-A5B4-300F-C91BA85C145D}"/>
                  </a:ext>
                </a:extLst>
              </p:cNvPr>
              <p:cNvSpPr>
                <a:spLocks noRot="1" noChangeAspect="1" noMove="1" noResize="1" noEditPoints="1" noAdjustHandles="1" noChangeArrowheads="1" noChangeShapeType="1" noTextEdit="1"/>
              </p:cNvSpPr>
              <p:nvPr/>
            </p:nvSpPr>
            <p:spPr>
              <a:xfrm>
                <a:off x="4388858" y="3275700"/>
                <a:ext cx="7695027" cy="3252878"/>
              </a:xfrm>
              <a:prstGeom prst="rect">
                <a:avLst/>
              </a:prstGeom>
              <a:blipFill>
                <a:blip r:embed="rId6"/>
                <a:stretch>
                  <a:fillRect l="-1426" t="-1685" b="-3745"/>
                </a:stretch>
              </a:blipFill>
            </p:spPr>
            <p:txBody>
              <a:bodyPr/>
              <a:lstStyle/>
              <a:p>
                <a:r>
                  <a:rPr lang="en-US">
                    <a:noFill/>
                  </a:rPr>
                  <a:t> </a:t>
                </a:r>
              </a:p>
            </p:txBody>
          </p:sp>
        </mc:Fallback>
      </mc:AlternateContent>
      <p:sp>
        <p:nvSpPr>
          <p:cNvPr id="6" name="TextBox 5" descr="n185 Fb Thu Huong Pham">
            <a:extLst>
              <a:ext uri="{FF2B5EF4-FFF2-40B4-BE49-F238E27FC236}">
                <a16:creationId xmlns:a16="http://schemas.microsoft.com/office/drawing/2014/main" id="{5480318B-9ECA-ED37-188D-8252DD6174F1}"/>
              </a:ext>
            </a:extLst>
          </p:cNvPr>
          <p:cNvSpPr txBox="1"/>
          <p:nvPr/>
        </p:nvSpPr>
        <p:spPr>
          <a:xfrm>
            <a:off x="7669078" y="2856280"/>
            <a:ext cx="1093719" cy="492443"/>
          </a:xfrm>
          <a:prstGeom prst="rect">
            <a:avLst/>
          </a:prstGeom>
          <a:noFill/>
        </p:spPr>
        <p:txBody>
          <a:bodyPr wrap="square" rtlCol="0">
            <a:spAutoFit/>
          </a:bodyPr>
          <a:lstStyle/>
          <a:p>
            <a:r>
              <a:rPr lang="en-US" sz="2600" b="1">
                <a:solidFill>
                  <a:srgbClr val="FF0000"/>
                </a:solidFill>
                <a:latin typeface="Cambria" panose="02040503050406030204" pitchFamily="18" charset="0"/>
                <a:ea typeface="Cambria" panose="02040503050406030204" pitchFamily="18" charset="0"/>
              </a:rPr>
              <a:t>Giải:</a:t>
            </a:r>
            <a:endParaRPr lang="en-US" sz="2600" b="1" dirty="0">
              <a:solidFill>
                <a:srgbClr val="FF0000"/>
              </a:solidFill>
              <a:latin typeface="Cambria" panose="02040503050406030204" pitchFamily="18" charset="0"/>
              <a:ea typeface="Cambria" panose="02040503050406030204" pitchFamily="18" charset="0"/>
            </a:endParaRPr>
          </a:p>
        </p:txBody>
      </p:sp>
      <p:cxnSp>
        <p:nvCxnSpPr>
          <p:cNvPr id="7" name="Straight Arrow Connector 6" descr="n185 Fb Thu Huong Pham">
            <a:extLst>
              <a:ext uri="{FF2B5EF4-FFF2-40B4-BE49-F238E27FC236}">
                <a16:creationId xmlns:a16="http://schemas.microsoft.com/office/drawing/2014/main" id="{1BD50580-AF9C-3358-C817-49953A59164D}"/>
              </a:ext>
            </a:extLst>
          </p:cNvPr>
          <p:cNvCxnSpPr>
            <a:cxnSpLocks/>
          </p:cNvCxnSpPr>
          <p:nvPr/>
        </p:nvCxnSpPr>
        <p:spPr>
          <a:xfrm flipH="1">
            <a:off x="784368" y="5857401"/>
            <a:ext cx="137160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descr="n185 Fb Thu Huong Pham">
            <a:extLst>
              <a:ext uri="{FF2B5EF4-FFF2-40B4-BE49-F238E27FC236}">
                <a16:creationId xmlns:a16="http://schemas.microsoft.com/office/drawing/2014/main" id="{A64737D7-BB04-9EAC-BAA9-A07B80901C73}"/>
              </a:ext>
            </a:extLst>
          </p:cNvPr>
          <p:cNvSpPr txBox="1"/>
          <p:nvPr/>
        </p:nvSpPr>
        <p:spPr>
          <a:xfrm>
            <a:off x="2215846" y="6278318"/>
            <a:ext cx="1624136" cy="523220"/>
          </a:xfrm>
          <a:prstGeom prst="borderCallout2">
            <a:avLst>
              <a:gd name="adj1" fmla="val 51518"/>
              <a:gd name="adj2" fmla="val -661"/>
              <a:gd name="adj3" fmla="val 51518"/>
              <a:gd name="adj4" fmla="val -26041"/>
              <a:gd name="adj5" fmla="val -79744"/>
              <a:gd name="adj6" fmla="val -46020"/>
            </a:avLst>
          </a:prstGeom>
          <a:noFill/>
          <a:ln w="38100">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Chu kì</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4439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wipe(left)">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wipe(left)">
                                      <p:cBhvr>
                                        <p:cTn id="4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185 Fb Thu Huong Pham">
            <a:extLst>
              <a:ext uri="{FF2B5EF4-FFF2-40B4-BE49-F238E27FC236}">
                <a16:creationId xmlns:a16="http://schemas.microsoft.com/office/drawing/2014/main" id="{3EE3B7A2-2148-4C63-19AB-4698E1A284AC}"/>
              </a:ext>
            </a:extLst>
          </p:cNvPr>
          <p:cNvPicPr/>
          <p:nvPr/>
        </p:nvPicPr>
        <p:blipFill>
          <a:blip r:embed="rId2"/>
          <a:stretch>
            <a:fillRect/>
          </a:stretch>
        </p:blipFill>
        <p:spPr>
          <a:xfrm>
            <a:off x="212752" y="3312153"/>
            <a:ext cx="4074602" cy="2910828"/>
          </a:xfrm>
          <a:prstGeom prst="rect">
            <a:avLst/>
          </a:prstGeom>
        </p:spPr>
      </p:pic>
      <p:pic>
        <p:nvPicPr>
          <p:cNvPr id="1026" name="Picture 2" descr="n185 Fb Thu Huong Pham">
            <a:extLst>
              <a:ext uri="{FF2B5EF4-FFF2-40B4-BE49-F238E27FC236}">
                <a16:creationId xmlns:a16="http://schemas.microsoft.com/office/drawing/2014/main" id="{65276E92-C0A1-45C7-AA03-3ACA676117C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383" b="91726" l="7979" r="92376">
                        <a14:foregroundMark x1="15780" y1="12648" x2="68794" y2="51182"/>
                        <a14:foregroundMark x1="68794" y1="51182" x2="81560" y2="75177"/>
                        <a14:foregroundMark x1="81560" y1="75177" x2="81915" y2="82270"/>
                        <a14:foregroundMark x1="81915" y1="82270" x2="50000" y2="89362"/>
                        <a14:foregroundMark x1="50000" y1="89362" x2="36702" y2="89953"/>
                        <a14:foregroundMark x1="36702" y1="89953" x2="26241" y2="88298"/>
                        <a14:foregroundMark x1="26241" y1="88298" x2="14716" y2="82624"/>
                        <a14:foregroundMark x1="14716" y1="82624" x2="6560" y2="62411"/>
                        <a14:foregroundMark x1="6560" y1="62411" x2="8333" y2="46217"/>
                        <a14:foregroundMark x1="8333" y1="46217" x2="9752" y2="42790"/>
                        <a14:foregroundMark x1="36702" y1="6383" x2="58156" y2="10284"/>
                        <a14:foregroundMark x1="58156" y1="10284" x2="58156" y2="10284"/>
                        <a14:foregroundMark x1="22163" y1="11820" x2="50355" y2="20095"/>
                        <a14:foregroundMark x1="50355" y1="20095" x2="62234" y2="18440"/>
                        <a14:foregroundMark x1="62234" y1="18440" x2="74113" y2="10638"/>
                        <a14:foregroundMark x1="78014" y1="9929" x2="84574" y2="28723"/>
                        <a14:foregroundMark x1="84574" y1="28723" x2="80674" y2="62530"/>
                        <a14:foregroundMark x1="89007" y1="15721" x2="92553" y2="45154"/>
                        <a14:foregroundMark x1="92553" y1="45154" x2="84574" y2="71040"/>
                        <a14:foregroundMark x1="9752" y1="14421" x2="34220" y2="63948"/>
                        <a14:foregroundMark x1="34220" y1="63948" x2="43972" y2="73877"/>
                        <a14:foregroundMark x1="39716" y1="41017" x2="65957" y2="65839"/>
                        <a14:foregroundMark x1="14007" y1="88416" x2="40603" y2="91726"/>
                      </a14:backgroundRemoval>
                    </a14:imgEffect>
                  </a14:imgLayer>
                </a14:imgProps>
              </a:ext>
              <a:ext uri="{28A0092B-C50C-407E-A947-70E740481C1C}">
                <a14:useLocalDpi xmlns:a14="http://schemas.microsoft.com/office/drawing/2010/main" val="0"/>
              </a:ext>
            </a:extLst>
          </a:blip>
          <a:srcRect l="2557" t="5348" r="2492" b="4296"/>
          <a:stretch/>
        </p:blipFill>
        <p:spPr bwMode="auto">
          <a:xfrm>
            <a:off x="4246487" y="0"/>
            <a:ext cx="7945513" cy="68455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n185 Fb Thu Huong Pham">
            <a:extLst>
              <a:ext uri="{FF2B5EF4-FFF2-40B4-BE49-F238E27FC236}">
                <a16:creationId xmlns:a16="http://schemas.microsoft.com/office/drawing/2014/main" id="{F1662663-DF67-291A-E15E-92D22DC2303C}"/>
              </a:ext>
            </a:extLst>
          </p:cNvPr>
          <p:cNvSpPr/>
          <p:nvPr/>
        </p:nvSpPr>
        <p:spPr>
          <a:xfrm>
            <a:off x="4375053" y="787746"/>
            <a:ext cx="7695027" cy="1384995"/>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PHIẾU HỌC TẬP </a:t>
            </a:r>
            <a:r>
              <a:rPr kumimoji="0" lang="en-US" sz="28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 4</a:t>
            </a:r>
            <a:endParaRPr kumimoji="0" lang="en-US" sz="2800" b="0" i="0" u="none" strike="noStrike" kern="1200" cap="none" spc="0" normalizeH="0" baseline="0" noProof="0" dirty="0">
              <a:ln>
                <a:noFill/>
              </a:ln>
              <a:solidFill>
                <a:srgbClr val="003300"/>
              </a:solidFill>
              <a:effectLst/>
              <a:uLnTx/>
              <a:uFillTx/>
              <a:latin typeface="Cambria" panose="02040503050406030204" pitchFamily="18" charset="0"/>
              <a:ea typeface="Cambria" panose="02040503050406030204" pitchFamily="18" charset="0"/>
              <a:cs typeface="+mn-cs"/>
            </a:endParaRPr>
          </a:p>
          <a:p>
            <a:pPr algn="just"/>
            <a:r>
              <a:rPr lang="en-US" sz="2800" b="1">
                <a:solidFill>
                  <a:srgbClr val="000000"/>
                </a:solidFill>
                <a:latin typeface="Cambria" panose="02040503050406030204" pitchFamily="18" charset="0"/>
                <a:ea typeface="Cambria" panose="02040503050406030204" pitchFamily="18" charset="0"/>
              </a:rPr>
              <a:t>Câu 3: </a:t>
            </a:r>
            <a:r>
              <a:rPr lang="en-US" sz="2800">
                <a:solidFill>
                  <a:srgbClr val="000000"/>
                </a:solidFill>
                <a:latin typeface="Cambria" panose="02040503050406030204" pitchFamily="18" charset="0"/>
                <a:ea typeface="Cambria" panose="02040503050406030204" pitchFamily="18" charset="0"/>
              </a:rPr>
              <a:t>Xác đinh độ lệch pha giữa hai dao động sau? Giải thích?</a:t>
            </a:r>
            <a:endParaRPr lang="en-US" sz="2800">
              <a:latin typeface="Cambria" panose="02040503050406030204" pitchFamily="18" charset="0"/>
            </a:endParaRPr>
          </a:p>
        </p:txBody>
      </p:sp>
      <p:sp>
        <p:nvSpPr>
          <p:cNvPr id="8" name="Google Shape;916;p28" descr="n185 Fb Thu Huong Pham">
            <a:extLst>
              <a:ext uri="{FF2B5EF4-FFF2-40B4-BE49-F238E27FC236}">
                <a16:creationId xmlns:a16="http://schemas.microsoft.com/office/drawing/2014/main" id="{1060C8D7-A011-55BD-3558-B20056C232F5}"/>
              </a:ext>
            </a:extLst>
          </p:cNvPr>
          <p:cNvSpPr txBox="1"/>
          <p:nvPr/>
        </p:nvSpPr>
        <p:spPr>
          <a:xfrm>
            <a:off x="308630" y="2227547"/>
            <a:ext cx="3873574" cy="907419"/>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Hãy</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hoàn</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thành</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phiếu</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học</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tập</a:t>
            </a:r>
            <a:r>
              <a:rPr kumimoji="0" lang="en-US" sz="2800" b="1" i="1" u="none" strike="noStrike" kern="0" cap="none" spc="0" normalizeH="0" baseline="0" noProof="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4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theo</a:t>
            </a:r>
            <a:r>
              <a:rPr kumimoji="0" lang="en-US"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 </a:t>
            </a:r>
            <a:r>
              <a:rPr kumimoji="0" lang="en-US" sz="2800" b="1" i="1" u="none" strike="noStrike" kern="0" cap="none" spc="0" normalizeH="0" baseline="0" noProof="0" dirty="0" err="1">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rPr>
              <a:t>nhóm</a:t>
            </a:r>
            <a:endParaRPr kumimoji="0" sz="2800" b="1" i="1" u="none" strike="noStrike" kern="0" cap="none" spc="0" normalizeH="0" baseline="0" noProof="0" dirty="0">
              <a:ln>
                <a:noFill/>
              </a:ln>
              <a:solidFill>
                <a:srgbClr val="191919"/>
              </a:solidFill>
              <a:effectLst/>
              <a:uLnTx/>
              <a:uFillTx/>
              <a:latin typeface="Cambria" panose="02040503050406030204" pitchFamily="18" charset="0"/>
              <a:ea typeface="Cambria" panose="02040503050406030204" pitchFamily="18" charset="0"/>
              <a:cs typeface="Times New Roman" panose="02020603050405020304" pitchFamily="18" charset="0"/>
              <a:sym typeface="Fira Sans Extra Condensed SemiBold"/>
            </a:endParaRPr>
          </a:p>
        </p:txBody>
      </p:sp>
      <p:pic>
        <p:nvPicPr>
          <p:cNvPr id="11" name="Picture 12" descr="n185 Fb Thu Huong Pham">
            <a:extLst>
              <a:ext uri="{FF2B5EF4-FFF2-40B4-BE49-F238E27FC236}">
                <a16:creationId xmlns:a16="http://schemas.microsoft.com/office/drawing/2014/main" id="{B4345DD9-83FB-332A-2B04-682D99B59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093" y="1142939"/>
            <a:ext cx="654648" cy="10846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descr="n185 Fb Thu Huong Pham">
            <a:extLst>
              <a:ext uri="{FF2B5EF4-FFF2-40B4-BE49-F238E27FC236}">
                <a16:creationId xmlns:a16="http://schemas.microsoft.com/office/drawing/2014/main" id="{62D5E7DB-7820-C2FE-F618-C8985ED2FB2C}"/>
              </a:ext>
            </a:extLst>
          </p:cNvPr>
          <p:cNvSpPr txBox="1"/>
          <p:nvPr/>
        </p:nvSpPr>
        <p:spPr>
          <a:xfrm>
            <a:off x="212753" y="221243"/>
            <a:ext cx="4033734" cy="523220"/>
          </a:xfrm>
          <a:prstGeom prst="rect">
            <a:avLst/>
          </a:prstGeom>
          <a:solidFill>
            <a:schemeClr val="accent2">
              <a:lumMod val="60000"/>
              <a:lumOff val="40000"/>
              <a:alpha val="57000"/>
            </a:schemeClr>
          </a:solidFill>
        </p:spPr>
        <p:txBody>
          <a:bodyPr wrap="square" rtlCol="0">
            <a:spAutoFit/>
          </a:bodyPr>
          <a:lstStyle/>
          <a:p>
            <a:r>
              <a:rPr lang="en-US" sz="2800" b="1" dirty="0">
                <a:latin typeface="Cambria" panose="02040503050406030204" pitchFamily="18" charset="0"/>
              </a:rPr>
              <a:t>III. BÀI TẬP LUYỆN TẬP</a:t>
            </a:r>
          </a:p>
        </p:txBody>
      </p:sp>
      <p:sp>
        <p:nvSpPr>
          <p:cNvPr id="2" name="TextBox 1" descr="n185 Fb Thu Huong Pham">
            <a:extLst>
              <a:ext uri="{FF2B5EF4-FFF2-40B4-BE49-F238E27FC236}">
                <a16:creationId xmlns:a16="http://schemas.microsoft.com/office/drawing/2014/main" id="{B1B2C61B-EA75-9EA0-4AFE-0333CEE34295}"/>
              </a:ext>
            </a:extLst>
          </p:cNvPr>
          <p:cNvSpPr txBox="1"/>
          <p:nvPr/>
        </p:nvSpPr>
        <p:spPr>
          <a:xfrm>
            <a:off x="7731682" y="2099581"/>
            <a:ext cx="975121"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Giải:</a:t>
            </a:r>
            <a:endParaRPr lang="en-US" sz="2800" b="1"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Rectangle 5" descr="n185 Fb Thu Huong Pham">
                <a:extLst>
                  <a:ext uri="{FF2B5EF4-FFF2-40B4-BE49-F238E27FC236}">
                    <a16:creationId xmlns:a16="http://schemas.microsoft.com/office/drawing/2014/main" id="{1DCE9D17-126A-FF4E-297B-4189A93A5A1C}"/>
                  </a:ext>
                </a:extLst>
              </p:cNvPr>
              <p:cNvSpPr/>
              <p:nvPr/>
            </p:nvSpPr>
            <p:spPr>
              <a:xfrm>
                <a:off x="4383232" y="2547697"/>
                <a:ext cx="7686848" cy="3726982"/>
              </a:xfrm>
              <a:prstGeom prst="rect">
                <a:avLst/>
              </a:prstGeom>
            </p:spPr>
            <p:txBody>
              <a:bodyPr wrap="square">
                <a:spAutoFit/>
              </a:bodyPr>
              <a:lstStyle/>
              <a:p>
                <a:pPr marL="0" marR="0">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rPr>
                  <a:t>+ Chu kì dao động: T = 20 s.</a:t>
                </a:r>
                <a:endParaRPr lang="en-US" sz="26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rPr>
                  <a:t>+ Xét tại vị trí x = 0, hai dao động luôn cách nhau khoảng cách là 1 ô, tương ứng với 2,5 s</a:t>
                </a:r>
                <a:endParaRPr lang="en-US" sz="2600">
                  <a:solidFill>
                    <a:srgbClr val="0070C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sym typeface="Symbol" panose="05050102010706020507" pitchFamily="18" charset="2"/>
                  </a:rPr>
                  <a:t></a:t>
                </a:r>
                <a:r>
                  <a:rPr lang="en-US" sz="2600" i="1">
                    <a:solidFill>
                      <a:srgbClr val="0070C0"/>
                    </a:solidFill>
                    <a:effectLst/>
                    <a:latin typeface="Cambria" panose="02040503050406030204" pitchFamily="18" charset="0"/>
                    <a:ea typeface="Cambria" panose="02040503050406030204" pitchFamily="18" charset="0"/>
                  </a:rPr>
                  <a:t> Độ lệch thời gian của hai dao động khi cùng trạng thái là </a:t>
                </a:r>
                <a14:m>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𝑡</m:t>
                    </m:r>
                    <m:r>
                      <a:rPr lang="en-US" sz="2600" i="1">
                        <a:solidFill>
                          <a:srgbClr val="0070C0"/>
                        </a:solidFill>
                        <a:effectLst/>
                        <a:latin typeface="Cambria Math" panose="02040503050406030204" pitchFamily="18" charset="0"/>
                        <a:ea typeface="Times New Roman" panose="02020603050405020304" pitchFamily="18" charset="0"/>
                      </a:rPr>
                      <m:t>=2,5 </m:t>
                    </m:r>
                    <m:r>
                      <a:rPr lang="en-US" sz="2600" i="1">
                        <a:solidFill>
                          <a:srgbClr val="0070C0"/>
                        </a:solidFill>
                        <a:effectLst/>
                        <a:latin typeface="Cambria Math" panose="02040503050406030204" pitchFamily="18" charset="0"/>
                        <a:ea typeface="Times New Roman" panose="02020603050405020304" pitchFamily="18" charset="0"/>
                      </a:rPr>
                      <m:t>𝑠</m:t>
                    </m:r>
                  </m:oMath>
                </a14:m>
                <a:r>
                  <a:rPr lang="en-US" sz="2600" i="1">
                    <a:solidFill>
                      <a:srgbClr val="0070C0"/>
                    </a:solidFill>
                    <a:effectLst/>
                    <a:latin typeface="Cambria" panose="02040503050406030204" pitchFamily="18" charset="0"/>
                    <a:ea typeface="Cambria" panose="02040503050406030204" pitchFamily="18" charset="0"/>
                  </a:rPr>
                  <a:t>  </a:t>
                </a:r>
                <a:endParaRPr lang="en-US" sz="26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600" i="1">
                    <a:solidFill>
                      <a:srgbClr val="0070C0"/>
                    </a:solidFill>
                    <a:effectLst/>
                    <a:latin typeface="Cambria" panose="02040503050406030204" pitchFamily="18" charset="0"/>
                    <a:ea typeface="Cambria" panose="02040503050406030204" pitchFamily="18" charset="0"/>
                    <a:sym typeface="Symbol" panose="05050102010706020507" pitchFamily="18" charset="2"/>
                  </a:rPr>
                  <a:t></a:t>
                </a:r>
                <a:r>
                  <a:rPr lang="en-US" sz="2600" i="1">
                    <a:solidFill>
                      <a:srgbClr val="0070C0"/>
                    </a:solidFill>
                    <a:effectLst/>
                    <a:latin typeface="Cambria" panose="02040503050406030204" pitchFamily="18" charset="0"/>
                    <a:ea typeface="Cambria" panose="02040503050406030204" pitchFamily="18" charset="0"/>
                  </a:rPr>
                  <a:t> Độ lệch pha là: </a:t>
                </a:r>
                <a:endParaRPr lang="en-US" sz="2600">
                  <a:solidFill>
                    <a:srgbClr val="0070C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𝜑</m:t>
                      </m:r>
                      <m:r>
                        <a:rPr lang="en-US" sz="2600" i="1">
                          <a:solidFill>
                            <a:srgbClr val="0070C0"/>
                          </a:solidFill>
                          <a:effectLst/>
                          <a:latin typeface="Cambria Math" panose="02040503050406030204" pitchFamily="18" charset="0"/>
                          <a:ea typeface="Times New Roman" panose="02020603050405020304" pitchFamily="18" charset="0"/>
                        </a:rPr>
                        <m:t>=2</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rPr>
                            <m:t>∆</m:t>
                          </m:r>
                          <m:r>
                            <a:rPr lang="en-US" sz="2600" i="1">
                              <a:solidFill>
                                <a:srgbClr val="0070C0"/>
                              </a:solidFill>
                              <a:effectLst/>
                              <a:latin typeface="Cambria Math" panose="02040503050406030204" pitchFamily="18" charset="0"/>
                              <a:ea typeface="Times New Roman" panose="02020603050405020304" pitchFamily="18" charset="0"/>
                            </a:rPr>
                            <m:t>𝑡</m:t>
                          </m:r>
                        </m:num>
                        <m:den>
                          <m:r>
                            <a:rPr lang="en-US" sz="2600" i="1">
                              <a:solidFill>
                                <a:srgbClr val="0070C0"/>
                              </a:solidFill>
                              <a:effectLst/>
                              <a:latin typeface="Cambria Math" panose="02040503050406030204" pitchFamily="18" charset="0"/>
                              <a:ea typeface="Times New Roman" panose="02020603050405020304" pitchFamily="18" charset="0"/>
                            </a:rPr>
                            <m:t>𝑇</m:t>
                          </m:r>
                        </m:den>
                      </m:f>
                      <m:r>
                        <a:rPr lang="en-US" sz="2600" i="1">
                          <a:solidFill>
                            <a:srgbClr val="0070C0"/>
                          </a:solidFill>
                          <a:effectLst/>
                          <a:latin typeface="Cambria Math" panose="02040503050406030204" pitchFamily="18" charset="0"/>
                          <a:ea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rPr>
                            <m:t>0,5</m:t>
                          </m:r>
                        </m:num>
                        <m:den>
                          <m:r>
                            <a:rPr lang="en-US" sz="2600" i="1">
                              <a:solidFill>
                                <a:srgbClr val="0070C0"/>
                              </a:solidFill>
                              <a:effectLst/>
                              <a:latin typeface="Cambria Math" panose="02040503050406030204" pitchFamily="18" charset="0"/>
                              <a:ea typeface="Times New Roman" panose="02020603050405020304" pitchFamily="18" charset="0"/>
                            </a:rPr>
                            <m:t>20</m:t>
                          </m:r>
                        </m:den>
                      </m:f>
                      <m:r>
                        <a:rPr lang="en-US" sz="2600" i="1">
                          <a:solidFill>
                            <a:srgbClr val="0070C0"/>
                          </a:solidFill>
                          <a:effectLst/>
                          <a:latin typeface="Cambria Math" panose="02040503050406030204" pitchFamily="18" charset="0"/>
                          <a:ea typeface="Times New Roman" panose="02020603050405020304" pitchFamily="18" charset="0"/>
                        </a:rPr>
                        <m:t>=</m:t>
                      </m:r>
                      <m:f>
                        <m:fPr>
                          <m:ctrlPr>
                            <a:rPr lang="en-US" sz="2600" i="1">
                              <a:solidFill>
                                <a:srgbClr val="0070C0"/>
                              </a:solidFill>
                              <a:effectLst/>
                              <a:latin typeface="Cambria Math" panose="02040503050406030204" pitchFamily="18" charset="0"/>
                              <a:ea typeface="Times New Roman" panose="02020603050405020304" pitchFamily="18" charset="0"/>
                            </a:rPr>
                          </m:ctrlPr>
                        </m:fPr>
                        <m:num>
                          <m:r>
                            <a:rPr lang="en-US" sz="2600" i="1">
                              <a:solidFill>
                                <a:srgbClr val="0070C0"/>
                              </a:solidFill>
                              <a:effectLst/>
                              <a:latin typeface="Cambria Math" panose="02040503050406030204" pitchFamily="18" charset="0"/>
                              <a:ea typeface="Times New Roman" panose="02020603050405020304" pitchFamily="18" charset="0"/>
                              <a:sym typeface="Symbol" panose="05050102010706020507" pitchFamily="18" charset="2"/>
                            </a:rPr>
                            <m:t></m:t>
                          </m:r>
                        </m:num>
                        <m:den>
                          <m:r>
                            <a:rPr lang="en-US" sz="2600" i="1">
                              <a:solidFill>
                                <a:srgbClr val="0070C0"/>
                              </a:solidFill>
                              <a:effectLst/>
                              <a:latin typeface="Cambria Math" panose="02040503050406030204" pitchFamily="18" charset="0"/>
                              <a:ea typeface="Times New Roman" panose="02020603050405020304" pitchFamily="18" charset="0"/>
                            </a:rPr>
                            <m:t>4</m:t>
                          </m:r>
                        </m:den>
                      </m:f>
                      <m:r>
                        <a:rPr lang="en-US" sz="2600" i="1">
                          <a:solidFill>
                            <a:srgbClr val="0070C0"/>
                          </a:solidFill>
                          <a:effectLst/>
                          <a:latin typeface="Cambria Math" panose="02040503050406030204" pitchFamily="18" charset="0"/>
                          <a:ea typeface="Times New Roman" panose="02020603050405020304" pitchFamily="18" charset="0"/>
                        </a:rPr>
                        <m:t> (</m:t>
                      </m:r>
                      <m:r>
                        <a:rPr lang="en-US" sz="2600" i="1">
                          <a:solidFill>
                            <a:srgbClr val="0070C0"/>
                          </a:solidFill>
                          <a:effectLst/>
                          <a:latin typeface="Cambria Math" panose="02040503050406030204" pitchFamily="18" charset="0"/>
                          <a:ea typeface="Times New Roman" panose="02020603050405020304" pitchFamily="18" charset="0"/>
                        </a:rPr>
                        <m:t>𝑟𝑎𝑑</m:t>
                      </m:r>
                    </m:oMath>
                  </m:oMathPara>
                </a14:m>
                <a:endParaRPr lang="en-US" sz="2600">
                  <a:solidFill>
                    <a:srgbClr val="0070C0"/>
                  </a:solidFill>
                  <a:effectLst/>
                  <a:latin typeface="Cambria" panose="02040503050406030204" pitchFamily="18" charset="0"/>
                  <a:ea typeface="Cambria" panose="02040503050406030204" pitchFamily="18" charset="0"/>
                </a:endParaRPr>
              </a:p>
            </p:txBody>
          </p:sp>
        </mc:Choice>
        <mc:Fallback xmlns="">
          <p:sp>
            <p:nvSpPr>
              <p:cNvPr id="6" name="Rectangle 5" descr="n185 Fb Thu Huong Pham">
                <a:extLst>
                  <a:ext uri="{FF2B5EF4-FFF2-40B4-BE49-F238E27FC236}">
                    <a16:creationId xmlns:a16="http://schemas.microsoft.com/office/drawing/2014/main" id="{1DCE9D17-126A-FF4E-297B-4189A93A5A1C}"/>
                  </a:ext>
                </a:extLst>
              </p:cNvPr>
              <p:cNvSpPr>
                <a:spLocks noRot="1" noChangeAspect="1" noMove="1" noResize="1" noEditPoints="1" noAdjustHandles="1" noChangeArrowheads="1" noChangeShapeType="1" noTextEdit="1"/>
              </p:cNvSpPr>
              <p:nvPr/>
            </p:nvSpPr>
            <p:spPr>
              <a:xfrm>
                <a:off x="4383232" y="2547697"/>
                <a:ext cx="7686848" cy="3726982"/>
              </a:xfrm>
              <a:prstGeom prst="rect">
                <a:avLst/>
              </a:prstGeom>
              <a:blipFill>
                <a:blip r:embed="rId6"/>
                <a:stretch>
                  <a:fillRect l="-1427" t="-982" r="-1427"/>
                </a:stretch>
              </a:blipFill>
            </p:spPr>
            <p:txBody>
              <a:bodyPr/>
              <a:lstStyle/>
              <a:p>
                <a:r>
                  <a:rPr lang="en-US">
                    <a:noFill/>
                  </a:rPr>
                  <a:t> </a:t>
                </a:r>
              </a:p>
            </p:txBody>
          </p:sp>
        </mc:Fallback>
      </mc:AlternateContent>
      <p:cxnSp>
        <p:nvCxnSpPr>
          <p:cNvPr id="7" name="Straight Arrow Connector 6" descr="n185 Fb Thu Huong Pham">
            <a:extLst>
              <a:ext uri="{FF2B5EF4-FFF2-40B4-BE49-F238E27FC236}">
                <a16:creationId xmlns:a16="http://schemas.microsoft.com/office/drawing/2014/main" id="{9DB61990-7943-9B0B-26CD-C821683CA362}"/>
              </a:ext>
            </a:extLst>
          </p:cNvPr>
          <p:cNvCxnSpPr>
            <a:cxnSpLocks/>
          </p:cNvCxnSpPr>
          <p:nvPr/>
        </p:nvCxnSpPr>
        <p:spPr>
          <a:xfrm flipH="1">
            <a:off x="939111" y="5702656"/>
            <a:ext cx="2377440" cy="0"/>
          </a:xfrm>
          <a:prstGeom prst="straightConnector1">
            <a:avLst/>
          </a:prstGeom>
          <a:ln w="28575">
            <a:solidFill>
              <a:srgbClr val="FF0000"/>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descr="n185 Fb Thu Huong Pham">
            <a:extLst>
              <a:ext uri="{FF2B5EF4-FFF2-40B4-BE49-F238E27FC236}">
                <a16:creationId xmlns:a16="http://schemas.microsoft.com/office/drawing/2014/main" id="{E396541D-F971-71E0-A575-3DC2640869A9}"/>
              </a:ext>
            </a:extLst>
          </p:cNvPr>
          <p:cNvSpPr txBox="1"/>
          <p:nvPr/>
        </p:nvSpPr>
        <p:spPr>
          <a:xfrm>
            <a:off x="2215846" y="6278318"/>
            <a:ext cx="1624136" cy="523220"/>
          </a:xfrm>
          <a:prstGeom prst="borderCallout2">
            <a:avLst>
              <a:gd name="adj1" fmla="val 51518"/>
              <a:gd name="adj2" fmla="val -661"/>
              <a:gd name="adj3" fmla="val 51518"/>
              <a:gd name="adj4" fmla="val -26041"/>
              <a:gd name="adj5" fmla="val -109320"/>
              <a:gd name="adj6" fmla="val -23500"/>
            </a:avLst>
          </a:prstGeom>
          <a:noFill/>
          <a:ln w="28575">
            <a:solidFill>
              <a:srgbClr val="EF633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Chu kì</a:t>
            </a:r>
            <a:r>
              <a:rPr kumimoji="0" lang="pt-BR" sz="2800" b="1" i="0" u="none" strike="noStrike" kern="1200" cap="none" spc="0" normalizeH="0" noProof="0">
                <a:ln>
                  <a:noFill/>
                </a:ln>
                <a:solidFill>
                  <a:prstClr val="black"/>
                </a:solidFill>
                <a:effectLst/>
                <a:uLnTx/>
                <a:uFillTx/>
                <a:latin typeface="Cambria" panose="02040503050406030204" pitchFamily="18" charset="0"/>
                <a:ea typeface="Cambria" panose="02040503050406030204" pitchFamily="18" charset="0"/>
                <a:cs typeface="+mn-cs"/>
              </a:rPr>
              <a:t> T</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 name="Straight Arrow Connector 11" descr="n185 Fb Thu Huong Pham">
            <a:extLst>
              <a:ext uri="{FF2B5EF4-FFF2-40B4-BE49-F238E27FC236}">
                <a16:creationId xmlns:a16="http://schemas.microsoft.com/office/drawing/2014/main" id="{C53C8A73-D259-6B17-BF1A-FB710E74E79A}"/>
              </a:ext>
            </a:extLst>
          </p:cNvPr>
          <p:cNvCxnSpPr>
            <a:cxnSpLocks/>
          </p:cNvCxnSpPr>
          <p:nvPr/>
        </p:nvCxnSpPr>
        <p:spPr>
          <a:xfrm flipH="1">
            <a:off x="654334" y="4764593"/>
            <a:ext cx="274320" cy="0"/>
          </a:xfrm>
          <a:prstGeom prst="straightConnector1">
            <a:avLst/>
          </a:prstGeom>
          <a:ln w="28575">
            <a:solidFill>
              <a:srgbClr val="5BCC97"/>
            </a:solidFill>
            <a:headEnd type="triangle" w="med" len="med"/>
            <a:tailEnd type="triangle" w="med" len="med"/>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Box 12" descr="n185 Fb Thu Huong Pham">
            <a:extLst>
              <a:ext uri="{FF2B5EF4-FFF2-40B4-BE49-F238E27FC236}">
                <a16:creationId xmlns:a16="http://schemas.microsoft.com/office/drawing/2014/main" id="{FEA9C34F-C51F-1E94-7418-945B1E7C11C1}"/>
              </a:ext>
            </a:extLst>
          </p:cNvPr>
          <p:cNvSpPr txBox="1"/>
          <p:nvPr/>
        </p:nvSpPr>
        <p:spPr>
          <a:xfrm>
            <a:off x="1216728" y="3221294"/>
            <a:ext cx="3044584" cy="461665"/>
          </a:xfrm>
          <a:prstGeom prst="borderCallout2">
            <a:avLst>
              <a:gd name="adj1" fmla="val 51518"/>
              <a:gd name="adj2" fmla="val -661"/>
              <a:gd name="adj3" fmla="val 51518"/>
              <a:gd name="adj4" fmla="val -8945"/>
              <a:gd name="adj5" fmla="val 325170"/>
              <a:gd name="adj6" fmla="val -13552"/>
            </a:avLst>
          </a:prstGeom>
          <a:noFill/>
          <a:ln w="28575">
            <a:solidFill>
              <a:srgbClr val="5BCC97"/>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a:solidFill>
                  <a:prstClr val="black"/>
                </a:solidFill>
                <a:latin typeface="Cambria" panose="02040503050406030204" pitchFamily="18" charset="0"/>
                <a:ea typeface="Cambria" panose="02040503050406030204" pitchFamily="18" charset="0"/>
              </a:rPr>
              <a:t>Độ lệch thời gian </a:t>
            </a:r>
            <a:r>
              <a:rPr lang="pt-BR" sz="2400" b="1">
                <a:solidFill>
                  <a:prstClr val="black"/>
                </a:solidFill>
                <a:latin typeface="Cambria" panose="02040503050406030204" pitchFamily="18" charset="0"/>
                <a:ea typeface="Cambria" panose="02040503050406030204" pitchFamily="18" charset="0"/>
                <a:sym typeface="Symbol" panose="05050102010706020507" pitchFamily="18" charset="2"/>
              </a:rPr>
              <a:t>t</a:t>
            </a:r>
            <a:endParaRPr kumimoji="0" lang="en-US" sz="2400" b="1" i="0" u="none" strike="noStrike" kern="1200" cap="none" spc="0" normalizeH="0" baseline="0" noProof="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3766873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outVertical)">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left)">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left)">
                                      <p:cBhvr>
                                        <p:cTn id="4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185 Fb Thu Huong Pham">
            <a:extLst>
              <a:ext uri="{FF2B5EF4-FFF2-40B4-BE49-F238E27FC236}">
                <a16:creationId xmlns:a16="http://schemas.microsoft.com/office/drawing/2014/main" id="{3D79EE59-EA15-456B-A71C-635EE8F21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0883" y="201303"/>
            <a:ext cx="2010381" cy="20103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descr="n185 Fb Thu Huong Pham">
            <a:extLst>
              <a:ext uri="{FF2B5EF4-FFF2-40B4-BE49-F238E27FC236}">
                <a16:creationId xmlns:a16="http://schemas.microsoft.com/office/drawing/2014/main" id="{E4E7E8CA-2C06-4FF3-B911-D98BD2A7796B}"/>
              </a:ext>
            </a:extLst>
          </p:cNvPr>
          <p:cNvSpPr/>
          <p:nvPr/>
        </p:nvSpPr>
        <p:spPr>
          <a:xfrm>
            <a:off x="4665833" y="135291"/>
            <a:ext cx="2860334" cy="655244"/>
          </a:xfrm>
          <a:prstGeom prst="rect">
            <a:avLst/>
          </a:prstGeom>
          <a:solidFill>
            <a:srgbClr val="FFC4A9"/>
          </a:solidFill>
        </p:spPr>
        <p:txBody>
          <a:bodyPr wrap="none">
            <a:spAutoFit/>
          </a:bodyPr>
          <a:lstStyle/>
          <a:p>
            <a:pPr algn="ctr">
              <a:lnSpc>
                <a:spcPct val="107000"/>
              </a:lnSpc>
              <a:spcAft>
                <a:spcPts val="800"/>
              </a:spcAft>
            </a:pPr>
            <a:r>
              <a:rPr lang="en-US" sz="36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BÍ ẨN Ô CHỮ</a:t>
            </a:r>
            <a:endParaRPr lang="en-US" sz="36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 name="Picture 1" descr="n185 Fb Thu Huong Pham">
            <a:extLst>
              <a:ext uri="{FF2B5EF4-FFF2-40B4-BE49-F238E27FC236}">
                <a16:creationId xmlns:a16="http://schemas.microsoft.com/office/drawing/2014/main" id="{D54CC321-EF35-4347-BE55-4147818092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51183" y="1041076"/>
            <a:ext cx="4089633" cy="3266108"/>
          </a:xfrm>
          <a:prstGeom prst="rect">
            <a:avLst/>
          </a:prstGeom>
          <a:noFill/>
          <a:ln>
            <a:noFill/>
          </a:ln>
        </p:spPr>
      </p:pic>
      <p:pic>
        <p:nvPicPr>
          <p:cNvPr id="1033" name="Picture 9" descr="n185 Fb Thu Huong Pham">
            <a:extLst>
              <a:ext uri="{FF2B5EF4-FFF2-40B4-BE49-F238E27FC236}">
                <a16:creationId xmlns:a16="http://schemas.microsoft.com/office/drawing/2014/main" id="{325CC4BF-50B0-4E09-BB2F-D949936C7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36" y="2211684"/>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descr="n185 Fb Thu Huong Pham">
            <a:extLst>
              <a:ext uri="{FF2B5EF4-FFF2-40B4-BE49-F238E27FC236}">
                <a16:creationId xmlns:a16="http://schemas.microsoft.com/office/drawing/2014/main" id="{1CE90F82-0AE1-4F68-95F3-AD635FDE7D4A}"/>
              </a:ext>
            </a:extLst>
          </p:cNvPr>
          <p:cNvSpPr txBox="1"/>
          <p:nvPr/>
        </p:nvSpPr>
        <p:spPr>
          <a:xfrm>
            <a:off x="580736" y="201303"/>
            <a:ext cx="2488022" cy="523220"/>
          </a:xfrm>
          <a:prstGeom prst="rect">
            <a:avLst/>
          </a:prstGeom>
          <a:solidFill>
            <a:schemeClr val="accent2">
              <a:lumMod val="60000"/>
              <a:lumOff val="40000"/>
              <a:alpha val="57000"/>
            </a:schemeClr>
          </a:solidFill>
        </p:spPr>
        <p:txBody>
          <a:bodyPr wrap="square" rtlCol="0">
            <a:spAutoFit/>
          </a:bodyPr>
          <a:lstStyle/>
          <a:p>
            <a:r>
              <a:rPr lang="en-US" sz="2800" b="1">
                <a:latin typeface="Cambria" panose="02040503050406030204" pitchFamily="18" charset="0"/>
              </a:rPr>
              <a:t>IV. </a:t>
            </a:r>
            <a:r>
              <a:rPr lang="en-US" sz="2800" b="1" dirty="0">
                <a:latin typeface="Cambria" panose="02040503050406030204" pitchFamily="18" charset="0"/>
              </a:rPr>
              <a:t>VẬN DỤNG</a:t>
            </a:r>
          </a:p>
        </p:txBody>
      </p:sp>
      <p:graphicFrame>
        <p:nvGraphicFramePr>
          <p:cNvPr id="5" name="Table 7" descr="n185 Fb Thu Huong Pham">
            <a:extLst>
              <a:ext uri="{FF2B5EF4-FFF2-40B4-BE49-F238E27FC236}">
                <a16:creationId xmlns:a16="http://schemas.microsoft.com/office/drawing/2014/main" id="{3BC3D17C-6C45-7420-2A89-C57789687D50}"/>
              </a:ext>
            </a:extLst>
          </p:cNvPr>
          <p:cNvGraphicFramePr>
            <a:graphicFrameLocks noGrp="1"/>
          </p:cNvGraphicFramePr>
          <p:nvPr>
            <p:extLst>
              <p:ext uri="{D42A27DB-BD31-4B8C-83A1-F6EECF244321}">
                <p14:modId xmlns:p14="http://schemas.microsoft.com/office/powerpoint/2010/main" val="729144737"/>
              </p:ext>
            </p:extLst>
          </p:nvPr>
        </p:nvGraphicFramePr>
        <p:xfrm>
          <a:off x="580736" y="4345269"/>
          <a:ext cx="11030528" cy="2377440"/>
        </p:xfrm>
        <a:graphic>
          <a:graphicData uri="http://schemas.openxmlformats.org/drawingml/2006/table">
            <a:tbl>
              <a:tblPr firstRow="1" bandRow="1">
                <a:tableStyleId>{5C22544A-7EE6-4342-B048-85BDC9FD1C3A}</a:tableStyleId>
              </a:tblPr>
              <a:tblGrid>
                <a:gridCol w="4300753">
                  <a:extLst>
                    <a:ext uri="{9D8B030D-6E8A-4147-A177-3AD203B41FA5}">
                      <a16:colId xmlns:a16="http://schemas.microsoft.com/office/drawing/2014/main" val="3576292600"/>
                    </a:ext>
                  </a:extLst>
                </a:gridCol>
                <a:gridCol w="6729775">
                  <a:extLst>
                    <a:ext uri="{9D8B030D-6E8A-4147-A177-3AD203B41FA5}">
                      <a16:colId xmlns:a16="http://schemas.microsoft.com/office/drawing/2014/main" val="2239406479"/>
                    </a:ext>
                  </a:extLst>
                </a:gridCol>
              </a:tblGrid>
              <a:tr h="204498">
                <a:tc>
                  <a:txBody>
                    <a:bodyPr/>
                    <a:lstStyle/>
                    <a:p>
                      <a:r>
                        <a:rPr lang="en-US" sz="2400">
                          <a:latin typeface="Cambria" panose="02040503050406030204" pitchFamily="18" charset="0"/>
                          <a:ea typeface="Cambria" panose="02040503050406030204" pitchFamily="18" charset="0"/>
                        </a:rPr>
                        <a:t>Hàng dọc</a:t>
                      </a:r>
                    </a:p>
                  </a:txBody>
                  <a:tcPr>
                    <a:lnL w="12700" cap="flat" cmpd="sng" algn="ctr">
                      <a:solidFill>
                        <a:srgbClr val="FF675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tcPr>
                </a:tc>
                <a:tc>
                  <a:txBody>
                    <a:bodyPr/>
                    <a:lstStyle/>
                    <a:p>
                      <a:r>
                        <a:rPr lang="en-US" sz="2400">
                          <a:latin typeface="Cambria" panose="02040503050406030204" pitchFamily="18" charset="0"/>
                          <a:ea typeface="Cambria" panose="02040503050406030204" pitchFamily="18" charset="0"/>
                        </a:rPr>
                        <a:t>Hàng ngang</a:t>
                      </a:r>
                    </a:p>
                  </a:txBody>
                  <a:tcPr>
                    <a:lnL w="12700" cap="flat" cmpd="sng" algn="ctr">
                      <a:solidFill>
                        <a:schemeClr val="bg1"/>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tcPr>
                </a:tc>
                <a:extLst>
                  <a:ext uri="{0D108BD9-81ED-4DB2-BD59-A6C34878D82A}">
                    <a16:rowId xmlns:a16="http://schemas.microsoft.com/office/drawing/2014/main" val="2392595488"/>
                  </a:ext>
                </a:extLst>
              </a:tr>
              <a:tr h="370840">
                <a:tc>
                  <a:txBody>
                    <a:bodyPr/>
                    <a:lstStyle/>
                    <a:p>
                      <a:pPr marL="338138" marR="0" lvl="0" indent="-33813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1. </a:t>
                      </a:r>
                      <a:r>
                        <a:rPr lang="en-US" sz="2400">
                          <a:effectLst/>
                          <a:latin typeface="Cambria" panose="02040503050406030204" pitchFamily="18" charset="0"/>
                          <a:ea typeface="Cambria" panose="02040503050406030204" pitchFamily="18" charset="0"/>
                          <a:cs typeface="Times New Roman" panose="02020603050405020304" pitchFamily="18" charset="0"/>
                        </a:rPr>
                        <a:t>Độ dịch chuyển cực đại của vật tính từ vị trí cân bằng.</a:t>
                      </a:r>
                    </a:p>
                    <a:p>
                      <a:pPr marL="338138" marR="0" lvl="0" indent="-33813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4. </a:t>
                      </a:r>
                      <a:r>
                        <a:rPr lang="en-US" sz="2400">
                          <a:effectLst/>
                          <a:latin typeface="Cambria" panose="02040503050406030204" pitchFamily="18" charset="0"/>
                          <a:ea typeface="Cambria" panose="02040503050406030204" pitchFamily="18" charset="0"/>
                          <a:cs typeface="Times New Roman" panose="02020603050405020304" pitchFamily="18" charset="0"/>
                        </a:rPr>
                        <a:t>Khoảng thời gian để vật thực hiện được 1 dao động toàn phần.</a:t>
                      </a:r>
                    </a:p>
                  </a:txBody>
                  <a:tcPr>
                    <a:lnL w="12700" cap="flat" cmpd="sng" algn="ctr">
                      <a:solidFill>
                        <a:srgbClr val="FF675A"/>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solidFill>
                      <a:schemeClr val="bg1"/>
                    </a:solidFill>
                  </a:tcPr>
                </a:tc>
                <a:tc>
                  <a:txBody>
                    <a:bodyPr/>
                    <a:lstStyle/>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effectLst/>
                          <a:latin typeface="Cambria" panose="02040503050406030204" pitchFamily="18" charset="0"/>
                          <a:ea typeface="Cambria" panose="02040503050406030204" pitchFamily="18" charset="0"/>
                          <a:cs typeface="Times New Roman" panose="02020603050405020304" pitchFamily="18" charset="0"/>
                        </a:rPr>
                        <a:t>2. </a:t>
                      </a:r>
                      <a:r>
                        <a:rPr lang="en-US" sz="2400">
                          <a:effectLst/>
                          <a:latin typeface="Cambria" panose="02040503050406030204" pitchFamily="18" charset="0"/>
                          <a:ea typeface="Cambria" panose="02040503050406030204" pitchFamily="18" charset="0"/>
                          <a:cs typeface="Times New Roman" panose="02020603050405020304" pitchFamily="18" charset="0"/>
                        </a:rPr>
                        <a:t>Độ dịch chuyển từ VTCB đến vị trí của vật tại thời điểm t.</a:t>
                      </a:r>
                    </a:p>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3. </a:t>
                      </a:r>
                      <a:r>
                        <a:rPr lang="en-US" sz="2400">
                          <a:effectLst/>
                          <a:latin typeface="Cambria" panose="02040503050406030204" pitchFamily="18" charset="0"/>
                          <a:ea typeface="Cambria" panose="02040503050406030204" pitchFamily="18" charset="0"/>
                          <a:cs typeface="Times New Roman" panose="02020603050405020304" pitchFamily="18" charset="0"/>
                        </a:rPr>
                        <a:t>Số dao động mà vật thực hiện được trong 1 giây</a:t>
                      </a:r>
                    </a:p>
                    <a:p>
                      <a:pPr marL="280988" marR="0" lvl="0" indent="-280988" algn="just" defTabSz="914400" rtl="0" eaLnBrk="1" fontAlgn="auto" latinLnBrk="0" hangingPunct="1">
                        <a:lnSpc>
                          <a:spcPct val="100000"/>
                        </a:lnSpc>
                        <a:spcBef>
                          <a:spcPts val="0"/>
                        </a:spcBef>
                        <a:spcAft>
                          <a:spcPts val="0"/>
                        </a:spcAft>
                        <a:buClrTx/>
                        <a:buSzTx/>
                        <a:buFontTx/>
                        <a:buNone/>
                        <a:tabLst/>
                        <a:defRPr/>
                      </a:pPr>
                      <a:r>
                        <a:rPr lang="en-US" sz="2400" b="1">
                          <a:latin typeface="Cambria" panose="02040503050406030204" pitchFamily="18" charset="0"/>
                          <a:ea typeface="Cambria" panose="02040503050406030204" pitchFamily="18" charset="0"/>
                        </a:rPr>
                        <a:t>5. </a:t>
                      </a:r>
                      <a:r>
                        <a:rPr lang="en-US" sz="2400">
                          <a:effectLst/>
                          <a:latin typeface="Cambria" panose="02040503050406030204" pitchFamily="18" charset="0"/>
                          <a:ea typeface="Cambria" panose="02040503050406030204" pitchFamily="18" charset="0"/>
                          <a:cs typeface="Times New Roman" panose="02020603050405020304" pitchFamily="18" charset="0"/>
                        </a:rPr>
                        <a:t>Đại lượng cho biết vật dao động đang ở đâu và chuyển động theo chiều nào</a:t>
                      </a:r>
                    </a:p>
                  </a:txBody>
                  <a:tcPr>
                    <a:lnL w="12700" cap="flat" cmpd="sng" algn="ctr">
                      <a:solidFill>
                        <a:srgbClr val="FF675A"/>
                      </a:solidFill>
                      <a:prstDash val="solid"/>
                      <a:round/>
                      <a:headEnd type="none" w="med" len="med"/>
                      <a:tailEnd type="none" w="med" len="med"/>
                    </a:lnL>
                    <a:lnR w="12700" cap="flat" cmpd="sng" algn="ctr">
                      <a:solidFill>
                        <a:srgbClr val="FF675A"/>
                      </a:solidFill>
                      <a:prstDash val="solid"/>
                      <a:round/>
                      <a:headEnd type="none" w="med" len="med"/>
                      <a:tailEnd type="none" w="med" len="med"/>
                    </a:lnR>
                    <a:lnT w="12700" cap="flat" cmpd="sng" algn="ctr">
                      <a:solidFill>
                        <a:srgbClr val="FF675A"/>
                      </a:solidFill>
                      <a:prstDash val="solid"/>
                      <a:round/>
                      <a:headEnd type="none" w="med" len="med"/>
                      <a:tailEnd type="none" w="med" len="med"/>
                    </a:lnT>
                    <a:lnB w="12700" cap="flat" cmpd="sng" algn="ctr">
                      <a:solidFill>
                        <a:srgbClr val="FF675A"/>
                      </a:solidFill>
                      <a:prstDash val="solid"/>
                      <a:round/>
                      <a:headEnd type="none" w="med" len="med"/>
                      <a:tailEnd type="none" w="med" len="med"/>
                    </a:lnB>
                    <a:solidFill>
                      <a:schemeClr val="bg1"/>
                    </a:solidFill>
                  </a:tcPr>
                </a:tc>
                <a:extLst>
                  <a:ext uri="{0D108BD9-81ED-4DB2-BD59-A6C34878D82A}">
                    <a16:rowId xmlns:a16="http://schemas.microsoft.com/office/drawing/2014/main" val="3556731271"/>
                  </a:ext>
                </a:extLst>
              </a:tr>
            </a:tbl>
          </a:graphicData>
        </a:graphic>
      </p:graphicFrame>
    </p:spTree>
    <p:extLst>
      <p:ext uri="{BB962C8B-B14F-4D97-AF65-F5344CB8AC3E}">
        <p14:creationId xmlns:p14="http://schemas.microsoft.com/office/powerpoint/2010/main" val="837065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185 Fb Thu Huong Pham">
            <a:extLst>
              <a:ext uri="{FF2B5EF4-FFF2-40B4-BE49-F238E27FC236}">
                <a16:creationId xmlns:a16="http://schemas.microsoft.com/office/drawing/2014/main" id="{D650E1E9-870B-24D0-0EC2-234E0BB419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45051" y="787614"/>
            <a:ext cx="7200900" cy="5924550"/>
          </a:xfrm>
          <a:prstGeom prst="rect">
            <a:avLst/>
          </a:prstGeom>
          <a:noFill/>
          <a:ln>
            <a:noFill/>
          </a:ln>
        </p:spPr>
      </p:pic>
      <p:pic>
        <p:nvPicPr>
          <p:cNvPr id="2050" name="Picture 2" descr="n185 Fb Thu Huong Pham">
            <a:extLst>
              <a:ext uri="{FF2B5EF4-FFF2-40B4-BE49-F238E27FC236}">
                <a16:creationId xmlns:a16="http://schemas.microsoft.com/office/drawing/2014/main" id="{7BB01DEE-C059-41A3-80E5-395127242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0"/>
            <a:ext cx="2143125" cy="21431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descr="n185 Fb Thu Huong Pham">
            <a:extLst>
              <a:ext uri="{FF2B5EF4-FFF2-40B4-BE49-F238E27FC236}">
                <a16:creationId xmlns:a16="http://schemas.microsoft.com/office/drawing/2014/main" id="{99C8923D-BC5A-DF9C-D906-76C68EFA5626}"/>
              </a:ext>
            </a:extLst>
          </p:cNvPr>
          <p:cNvGrpSpPr/>
          <p:nvPr/>
        </p:nvGrpSpPr>
        <p:grpSpPr>
          <a:xfrm>
            <a:off x="2856181" y="868717"/>
            <a:ext cx="6985763" cy="5741498"/>
            <a:chOff x="2856181" y="868717"/>
            <a:chExt cx="6985763" cy="5741498"/>
          </a:xfrm>
        </p:grpSpPr>
        <p:sp>
          <p:nvSpPr>
            <p:cNvPr id="3" name="TextBox 2">
              <a:extLst>
                <a:ext uri="{FF2B5EF4-FFF2-40B4-BE49-F238E27FC236}">
                  <a16:creationId xmlns:a16="http://schemas.microsoft.com/office/drawing/2014/main" id="{82F9F216-025C-ADA6-9262-361BC76D138F}"/>
                </a:ext>
              </a:extLst>
            </p:cNvPr>
            <p:cNvSpPr txBox="1"/>
            <p:nvPr/>
          </p:nvSpPr>
          <p:spPr>
            <a:xfrm>
              <a:off x="7851540" y="868717"/>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B</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A5941C-C3EC-136A-F95E-9E7D31868B95}"/>
                </a:ext>
              </a:extLst>
            </p:cNvPr>
            <p:cNvSpPr txBox="1"/>
            <p:nvPr/>
          </p:nvSpPr>
          <p:spPr>
            <a:xfrm>
              <a:off x="7851540" y="1522883"/>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I</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4763B97-0D01-3631-9D27-23F1D590D2F7}"/>
                </a:ext>
              </a:extLst>
            </p:cNvPr>
            <p:cNvSpPr txBox="1"/>
            <p:nvPr/>
          </p:nvSpPr>
          <p:spPr>
            <a:xfrm>
              <a:off x="7851540" y="2185992"/>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Ê</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E1095F8-C02A-1A24-7288-8062BBBFC852}"/>
                </a:ext>
              </a:extLst>
            </p:cNvPr>
            <p:cNvSpPr txBox="1"/>
            <p:nvPr/>
          </p:nvSpPr>
          <p:spPr>
            <a:xfrm>
              <a:off x="7862349"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N</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FA4C7E1-117E-CE0E-181E-B08217F27186}"/>
                </a:ext>
              </a:extLst>
            </p:cNvPr>
            <p:cNvSpPr txBox="1"/>
            <p:nvPr/>
          </p:nvSpPr>
          <p:spPr>
            <a:xfrm>
              <a:off x="7859090" y="3483898"/>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5A53E2C-2048-D598-81A6-F7FA4CD299BB}"/>
                </a:ext>
              </a:extLst>
            </p:cNvPr>
            <p:cNvSpPr txBox="1"/>
            <p:nvPr/>
          </p:nvSpPr>
          <p:spPr>
            <a:xfrm>
              <a:off x="7859090"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Ộ</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9AB6C13-9C45-4DBE-984A-0BBEAC1A8D01}"/>
                </a:ext>
              </a:extLst>
            </p:cNvPr>
            <p:cNvSpPr txBox="1"/>
            <p:nvPr/>
          </p:nvSpPr>
          <p:spPr>
            <a:xfrm>
              <a:off x="7138986" y="1536951"/>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L</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65B9014-BE59-5B81-5B9C-8A035E40E20C}"/>
                </a:ext>
              </a:extLst>
            </p:cNvPr>
            <p:cNvSpPr txBox="1"/>
            <p:nvPr/>
          </p:nvSpPr>
          <p:spPr>
            <a:xfrm>
              <a:off x="8582696" y="1522883"/>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DA60698-2600-857F-C385-F09F66A05DE0}"/>
                </a:ext>
              </a:extLst>
            </p:cNvPr>
            <p:cNvSpPr txBox="1"/>
            <p:nvPr/>
          </p:nvSpPr>
          <p:spPr>
            <a:xfrm>
              <a:off x="9289290" y="1536951"/>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Ộ</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E8DB8E6-23DC-87CA-9607-F51E8EACC9CB}"/>
                </a:ext>
              </a:extLst>
            </p:cNvPr>
            <p:cNvSpPr txBox="1"/>
            <p:nvPr/>
          </p:nvSpPr>
          <p:spPr>
            <a:xfrm>
              <a:off x="6434340"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T</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444261-A030-85A5-12CA-68C468854136}"/>
                </a:ext>
              </a:extLst>
            </p:cNvPr>
            <p:cNvSpPr txBox="1"/>
            <p:nvPr/>
          </p:nvSpPr>
          <p:spPr>
            <a:xfrm>
              <a:off x="7138986"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Ầ</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B252BE3-F3E5-3234-2902-1A1E51E299CD}"/>
                </a:ext>
              </a:extLst>
            </p:cNvPr>
            <p:cNvSpPr txBox="1"/>
            <p:nvPr/>
          </p:nvSpPr>
          <p:spPr>
            <a:xfrm>
              <a:off x="8582696"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S</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1CAA12-2606-C6E8-227C-F0D83DDF2148}"/>
                </a:ext>
              </a:extLst>
            </p:cNvPr>
            <p:cNvSpPr txBox="1"/>
            <p:nvPr/>
          </p:nvSpPr>
          <p:spPr>
            <a:xfrm>
              <a:off x="9289290" y="282078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DD04230-7FA1-496A-9B33-E9C49F85F8E7}"/>
                </a:ext>
              </a:extLst>
            </p:cNvPr>
            <p:cNvSpPr txBox="1"/>
            <p:nvPr/>
          </p:nvSpPr>
          <p:spPr>
            <a:xfrm>
              <a:off x="3560511" y="3482948"/>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C</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EFEFE839-70CA-B446-DDE3-76A6C4075F23}"/>
                </a:ext>
              </a:extLst>
            </p:cNvPr>
            <p:cNvSpPr txBox="1"/>
            <p:nvPr/>
          </p:nvSpPr>
          <p:spPr>
            <a:xfrm>
              <a:off x="3575025"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H</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2D78FB4-903A-00C5-5CB9-1ED68E791AFF}"/>
                </a:ext>
              </a:extLst>
            </p:cNvPr>
            <p:cNvSpPr txBox="1"/>
            <p:nvPr/>
          </p:nvSpPr>
          <p:spPr>
            <a:xfrm>
              <a:off x="3560511" y="4792404"/>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U</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694D30E-C3FE-842A-B3D5-EEEA1311226E}"/>
                </a:ext>
              </a:extLst>
            </p:cNvPr>
            <p:cNvSpPr txBox="1"/>
            <p:nvPr/>
          </p:nvSpPr>
          <p:spPr>
            <a:xfrm>
              <a:off x="3560511" y="5415429"/>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K</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1663516C-7B2B-D3BD-F13B-5E22E04F9D12}"/>
                </a:ext>
              </a:extLst>
            </p:cNvPr>
            <p:cNvSpPr txBox="1"/>
            <p:nvPr/>
          </p:nvSpPr>
          <p:spPr>
            <a:xfrm>
              <a:off x="3575025" y="60869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Ì</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DAFF54B2-0069-AC9D-CA03-8DA90EF7C41E}"/>
                </a:ext>
              </a:extLst>
            </p:cNvPr>
            <p:cNvSpPr txBox="1"/>
            <p:nvPr/>
          </p:nvSpPr>
          <p:spPr>
            <a:xfrm>
              <a:off x="2856181"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P</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509ECA69-8F0B-0625-3BC1-770D07DB7CA6}"/>
                </a:ext>
              </a:extLst>
            </p:cNvPr>
            <p:cNvSpPr txBox="1"/>
            <p:nvPr/>
          </p:nvSpPr>
          <p:spPr>
            <a:xfrm>
              <a:off x="4286477"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A</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93C9CC9-6ED1-11BB-D51A-07DB7DF41D12}"/>
                </a:ext>
              </a:extLst>
            </p:cNvPr>
            <p:cNvSpPr txBox="1"/>
            <p:nvPr/>
          </p:nvSpPr>
          <p:spPr>
            <a:xfrm>
              <a:off x="4998213"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D</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C503CCE6-9EB9-F95D-5F65-F5DC39096293}"/>
                </a:ext>
              </a:extLst>
            </p:cNvPr>
            <p:cNvSpPr txBox="1"/>
            <p:nvPr/>
          </p:nvSpPr>
          <p:spPr>
            <a:xfrm>
              <a:off x="5737427"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A</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FD890696-1291-4B86-FD09-53B364A161A0}"/>
                </a:ext>
              </a:extLst>
            </p:cNvPr>
            <p:cNvSpPr txBox="1"/>
            <p:nvPr/>
          </p:nvSpPr>
          <p:spPr>
            <a:xfrm>
              <a:off x="6392744"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O</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31A24DD-68B7-69B0-B695-FB0B649AC36D}"/>
                </a:ext>
              </a:extLst>
            </p:cNvPr>
            <p:cNvSpPr txBox="1"/>
            <p:nvPr/>
          </p:nvSpPr>
          <p:spPr>
            <a:xfrm>
              <a:off x="7138986"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Đ</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AFF99196-C584-71AE-CDFC-EB363CDD252F}"/>
                </a:ext>
              </a:extLst>
            </p:cNvPr>
            <p:cNvSpPr txBox="1"/>
            <p:nvPr/>
          </p:nvSpPr>
          <p:spPr>
            <a:xfrm>
              <a:off x="8587556"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N</a:t>
              </a:r>
              <a:endParaRPr lang="en-US" sz="2800" b="1" dirty="0">
                <a:solidFill>
                  <a:srgbClr val="0070C0"/>
                </a:solidFill>
                <a:latin typeface="Cambria" panose="020405030504060302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BFBC3F5F-4600-8D40-6B6D-C5A719808AD8}"/>
                </a:ext>
              </a:extLst>
            </p:cNvPr>
            <p:cNvSpPr txBox="1"/>
            <p:nvPr/>
          </p:nvSpPr>
          <p:spPr>
            <a:xfrm>
              <a:off x="9289290" y="4118695"/>
              <a:ext cx="552654" cy="523220"/>
            </a:xfrm>
            <a:prstGeom prst="rect">
              <a:avLst/>
            </a:prstGeom>
            <a:noFill/>
          </p:spPr>
          <p:txBody>
            <a:bodyPr wrap="square" rtlCol="0">
              <a:spAutoFit/>
            </a:bodyPr>
            <a:lstStyle/>
            <a:p>
              <a:pPr algn="ctr"/>
              <a:r>
                <a:rPr lang="en-US" sz="2800" b="1">
                  <a:solidFill>
                    <a:srgbClr val="0070C0"/>
                  </a:solidFill>
                  <a:latin typeface="Cambria" panose="02040503050406030204" pitchFamily="18" charset="0"/>
                  <a:cs typeface="Times New Roman" panose="02020603050405020304" pitchFamily="18" charset="0"/>
                </a:rPr>
                <a:t>G</a:t>
              </a:r>
              <a:endParaRPr lang="en-US" sz="2800" b="1" dirty="0">
                <a:solidFill>
                  <a:srgbClr val="0070C0"/>
                </a:solidFill>
                <a:latin typeface="Cambria" panose="02040503050406030204" pitchFamily="18" charset="0"/>
                <a:cs typeface="Times New Roman" panose="02020603050405020304" pitchFamily="18" charset="0"/>
              </a:endParaRPr>
            </a:p>
          </p:txBody>
        </p:sp>
      </p:grpSp>
      <p:sp>
        <p:nvSpPr>
          <p:cNvPr id="5" name="TextBox 4" descr="n185 Fb Thu Huong Pham">
            <a:extLst>
              <a:ext uri="{FF2B5EF4-FFF2-40B4-BE49-F238E27FC236}">
                <a16:creationId xmlns:a16="http://schemas.microsoft.com/office/drawing/2014/main" id="{6059D1A6-D050-4323-8959-295481199AE7}"/>
              </a:ext>
            </a:extLst>
          </p:cNvPr>
          <p:cNvSpPr txBox="1"/>
          <p:nvPr/>
        </p:nvSpPr>
        <p:spPr>
          <a:xfrm>
            <a:off x="2408241" y="375662"/>
            <a:ext cx="3931920" cy="1384995"/>
          </a:xfrm>
          <a:prstGeom prst="rect">
            <a:avLst/>
          </a:prstGeom>
          <a:solidFill>
            <a:srgbClr val="F5E2A5"/>
          </a:solidFill>
        </p:spPr>
        <p:txBody>
          <a:bodyPr wrap="square" rtlCol="0">
            <a:spAutoFit/>
          </a:bodyPr>
          <a:lstStyle/>
          <a:p>
            <a:pPr algn="ctr"/>
            <a:r>
              <a:rPr lang="en-US" sz="2800" b="1" dirty="0">
                <a:solidFill>
                  <a:srgbClr val="FF0000"/>
                </a:solidFill>
                <a:latin typeface="Cambria" panose="02040503050406030204" pitchFamily="18" charset="0"/>
                <a:cs typeface="Times New Roman" panose="02020603050405020304" pitchFamily="18" charset="0"/>
              </a:rPr>
              <a:t>CÁC ĐẠI LƯỢNG CƠ BẢN MÔ TẢ DAO ĐỘNG ĐIỀU HÒA</a:t>
            </a:r>
          </a:p>
        </p:txBody>
      </p:sp>
    </p:spTree>
    <p:extLst>
      <p:ext uri="{BB962C8B-B14F-4D97-AF65-F5344CB8AC3E}">
        <p14:creationId xmlns:p14="http://schemas.microsoft.com/office/powerpoint/2010/main" val="3077415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754A7746-58A4-A7DF-C33C-7807DB96B736}"/>
              </a:ext>
            </a:extLst>
          </p:cNvPr>
          <p:cNvPicPr>
            <a:picLocks noChangeAspect="1"/>
          </p:cNvPicPr>
          <p:nvPr/>
        </p:nvPicPr>
        <p:blipFill rotWithShape="1">
          <a:blip r:embed="rId2">
            <a:extLst>
              <a:ext uri="{28A0092B-C50C-407E-A947-70E740481C1C}">
                <a14:useLocalDpi xmlns:a14="http://schemas.microsoft.com/office/drawing/2010/main" val="0"/>
              </a:ext>
            </a:extLst>
          </a:blip>
          <a:srcRect t="4231" b="12930"/>
          <a:stretch/>
        </p:blipFill>
        <p:spPr bwMode="auto">
          <a:xfrm>
            <a:off x="3162277" y="3975886"/>
            <a:ext cx="5867446" cy="2720118"/>
          </a:xfrm>
          <a:prstGeom prst="rect">
            <a:avLst/>
          </a:prstGeom>
          <a:noFill/>
          <a:ln w="28575">
            <a:solidFill>
              <a:srgbClr val="FFC4A9"/>
            </a:solidFill>
          </a:ln>
          <a:extLst>
            <a:ext uri="{53640926-AAD7-44D8-BBD7-CCE9431645EC}">
              <a14:shadowObscured xmlns:a14="http://schemas.microsoft.com/office/drawing/2010/main"/>
            </a:ext>
          </a:extLst>
        </p:spPr>
      </p:pic>
      <p:sp>
        <p:nvSpPr>
          <p:cNvPr id="4" name="Rectangle 3" descr="n185 Fb Thu Huong Pham">
            <a:extLst>
              <a:ext uri="{FF2B5EF4-FFF2-40B4-BE49-F238E27FC236}">
                <a16:creationId xmlns:a16="http://schemas.microsoft.com/office/drawing/2014/main" id="{E0237C20-8633-4877-B39C-C943B3C171C5}"/>
              </a:ext>
            </a:extLst>
          </p:cNvPr>
          <p:cNvSpPr/>
          <p:nvPr/>
        </p:nvSpPr>
        <p:spPr>
          <a:xfrm>
            <a:off x="633046" y="1458651"/>
            <a:ext cx="10958731" cy="2351285"/>
          </a:xfrm>
          <a:prstGeom prst="rect">
            <a:avLst/>
          </a:prstGeom>
          <a:ln w="28575">
            <a:solidFill>
              <a:srgbClr val="5BCC97"/>
            </a:solidFill>
          </a:ln>
        </p:spPr>
        <p:txBody>
          <a:bodyPr wrap="square">
            <a:spAutoFit/>
          </a:bodyPr>
          <a:lstStyle/>
          <a:p>
            <a:pPr algn="just">
              <a:lnSpc>
                <a:spcPct val="150000"/>
              </a:lnSpc>
            </a:pPr>
            <a:r>
              <a:rPr lang="nl-NL" sz="2000" b="1" i="1" dirty="0">
                <a:solidFill>
                  <a:srgbClr val="000000"/>
                </a:solidFill>
                <a:latin typeface="Cambria" panose="02040503050406030204" pitchFamily="18" charset="0"/>
                <a:ea typeface="Cambria" panose="02040503050406030204" pitchFamily="18" charset="0"/>
              </a:rPr>
              <a:t>Tim co bóp theo nhịp do được điều khiển bằng một hệ thống các xung điện dẫn truyền trong cơ tim. Máy điện tim ghi nhận những xung điện này và hiện thị dưới dạng đường điện tâm đồ. Đó là những đường gấp khúc, lên xuống biến thiên theo nhịp co bóp của tim. Dựa vào hình ảnh điện tâm đồ dưới đây hãy xác định chu kì đập của tim, biết mỗi khoảng vuông theo chiều ngang tương ứng 0,12 s</a:t>
            </a:r>
            <a:endParaRPr lang="en-US" sz="2000" b="1" i="1" dirty="0">
              <a:latin typeface="Cambria" panose="02040503050406030204" pitchFamily="18" charset="0"/>
            </a:endParaRPr>
          </a:p>
        </p:txBody>
      </p:sp>
      <p:sp>
        <p:nvSpPr>
          <p:cNvPr id="6" name="TextBox 5" descr="n185 Fb Thu Huong Pham">
            <a:extLst>
              <a:ext uri="{FF2B5EF4-FFF2-40B4-BE49-F238E27FC236}">
                <a16:creationId xmlns:a16="http://schemas.microsoft.com/office/drawing/2014/main" id="{BA3856B1-838D-4FB9-A6BE-634F9010F572}"/>
              </a:ext>
            </a:extLst>
          </p:cNvPr>
          <p:cNvSpPr txBox="1"/>
          <p:nvPr/>
        </p:nvSpPr>
        <p:spPr>
          <a:xfrm>
            <a:off x="1392314" y="831036"/>
            <a:ext cx="9407372" cy="461665"/>
          </a:xfrm>
          <a:prstGeom prst="rect">
            <a:avLst/>
          </a:prstGeom>
          <a:solidFill>
            <a:srgbClr val="0070C0"/>
          </a:solidFill>
        </p:spPr>
        <p:txBody>
          <a:bodyPr wrap="square" rtlCol="0">
            <a:spAutoFit/>
          </a:bodyPr>
          <a:lstStyle/>
          <a:p>
            <a:pPr algn="ctr"/>
            <a:r>
              <a:rPr lang="en-US" sz="2400" b="1" i="1" dirty="0">
                <a:solidFill>
                  <a:schemeClr val="bg1"/>
                </a:solidFill>
                <a:latin typeface="Cambria" panose="02040503050406030204" pitchFamily="18" charset="0"/>
                <a:cs typeface="Times New Roman" panose="02020603050405020304" pitchFamily="18" charset="0"/>
              </a:rPr>
              <a:t>Ta </a:t>
            </a:r>
            <a:r>
              <a:rPr lang="en-US" sz="2400" b="1" i="1" dirty="0" err="1">
                <a:solidFill>
                  <a:schemeClr val="bg1"/>
                </a:solidFill>
                <a:latin typeface="Cambria" panose="02040503050406030204" pitchFamily="18" charset="0"/>
                <a:cs typeface="Times New Roman" panose="02020603050405020304" pitchFamily="18" charset="0"/>
              </a:rPr>
              <a:t>có</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thể</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mô</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tả</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nhịp</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đập</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Trái</a:t>
            </a:r>
            <a:r>
              <a:rPr lang="en-US" sz="2400" b="1" i="1" dirty="0">
                <a:solidFill>
                  <a:schemeClr val="bg1"/>
                </a:solidFill>
                <a:latin typeface="Cambria" panose="02040503050406030204" pitchFamily="18" charset="0"/>
                <a:cs typeface="Times New Roman" panose="02020603050405020304" pitchFamily="18" charset="0"/>
              </a:rPr>
              <a:t> Tim qua </a:t>
            </a:r>
            <a:r>
              <a:rPr lang="en-US" sz="2400" b="1" i="1" dirty="0" err="1">
                <a:solidFill>
                  <a:schemeClr val="bg1"/>
                </a:solidFill>
                <a:latin typeface="Cambria" panose="02040503050406030204" pitchFamily="18" charset="0"/>
                <a:cs typeface="Times New Roman" panose="02020603050405020304" pitchFamily="18" charset="0"/>
              </a:rPr>
              <a:t>các</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máy</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điện</a:t>
            </a:r>
            <a:r>
              <a:rPr lang="en-US" sz="2400" b="1" i="1" dirty="0">
                <a:solidFill>
                  <a:schemeClr val="bg1"/>
                </a:solidFill>
                <a:latin typeface="Cambria" panose="02040503050406030204" pitchFamily="18" charset="0"/>
                <a:cs typeface="Times New Roman" panose="02020603050405020304" pitchFamily="18" charset="0"/>
              </a:rPr>
              <a:t> </a:t>
            </a:r>
            <a:r>
              <a:rPr lang="en-US" sz="2400" b="1" i="1" dirty="0" err="1">
                <a:solidFill>
                  <a:schemeClr val="bg1"/>
                </a:solidFill>
                <a:latin typeface="Cambria" panose="02040503050406030204" pitchFamily="18" charset="0"/>
                <a:cs typeface="Times New Roman" panose="02020603050405020304" pitchFamily="18" charset="0"/>
              </a:rPr>
              <a:t>tim</a:t>
            </a:r>
            <a:endParaRPr lang="en-US" sz="2400" b="1" i="1" dirty="0">
              <a:solidFill>
                <a:schemeClr val="bg1"/>
              </a:solidFill>
              <a:latin typeface="Cambria" panose="02040503050406030204" pitchFamily="18" charset="0"/>
              <a:cs typeface="Times New Roman" panose="02020603050405020304" pitchFamily="18" charset="0"/>
            </a:endParaRPr>
          </a:p>
        </p:txBody>
      </p:sp>
      <p:pic>
        <p:nvPicPr>
          <p:cNvPr id="2" name="Picture 1" descr="n185 Fb Thu Huong Pham">
            <a:extLst>
              <a:ext uri="{FF2B5EF4-FFF2-40B4-BE49-F238E27FC236}">
                <a16:creationId xmlns:a16="http://schemas.microsoft.com/office/drawing/2014/main" id="{8B83A6C8-90CE-F7F8-D028-805D38794F54}"/>
              </a:ext>
            </a:extLst>
          </p:cNvPr>
          <p:cNvPicPr>
            <a:picLocks noChangeAspect="1"/>
          </p:cNvPicPr>
          <p:nvPr/>
        </p:nvPicPr>
        <p:blipFill>
          <a:blip r:embed="rId3"/>
          <a:stretch>
            <a:fillRect/>
          </a:stretch>
        </p:blipFill>
        <p:spPr>
          <a:xfrm>
            <a:off x="0" y="12777"/>
            <a:ext cx="5364945" cy="963251"/>
          </a:xfrm>
          <a:prstGeom prst="rect">
            <a:avLst/>
          </a:prstGeom>
        </p:spPr>
      </p:pic>
    </p:spTree>
    <p:extLst>
      <p:ext uri="{BB962C8B-B14F-4D97-AF65-F5344CB8AC3E}">
        <p14:creationId xmlns:p14="http://schemas.microsoft.com/office/powerpoint/2010/main" val="2111153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n185 Fb Thu Huong Pham">
            <a:extLst>
              <a:ext uri="{FF2B5EF4-FFF2-40B4-BE49-F238E27FC236}">
                <a16:creationId xmlns:a16="http://schemas.microsoft.com/office/drawing/2014/main" id="{42BC06F9-3A4F-AABD-B5B0-FABAAD6A0A43}"/>
              </a:ext>
            </a:extLst>
          </p:cNvPr>
          <p:cNvPicPr>
            <a:picLocks noChangeAspect="1"/>
          </p:cNvPicPr>
          <p:nvPr/>
        </p:nvPicPr>
        <p:blipFill>
          <a:blip r:embed="rId3"/>
          <a:stretch>
            <a:fillRect/>
          </a:stretch>
        </p:blipFill>
        <p:spPr>
          <a:xfrm>
            <a:off x="0" y="16307"/>
            <a:ext cx="12192000" cy="1387557"/>
          </a:xfrm>
          <a:prstGeom prst="rect">
            <a:avLst/>
          </a:prstGeom>
        </p:spPr>
      </p:pic>
      <p:sp>
        <p:nvSpPr>
          <p:cNvPr id="8" name="Action Button: Go Home 7" descr="n185 Fb Thu Huong Pham">
            <a:hlinkClick r:id="rId4" action="ppaction://hlinksldjump" highlightClick="1"/>
            <a:extLst>
              <a:ext uri="{FF2B5EF4-FFF2-40B4-BE49-F238E27FC236}">
                <a16:creationId xmlns:a16="http://schemas.microsoft.com/office/drawing/2014/main" id="{5BD08B59-CAA9-1561-B5CE-F50A35471A94}"/>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190903" y="235801"/>
            <a:ext cx="9560047" cy="58682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r>
              <a:rPr lang="en-US" sz="32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Dao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sau</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đây</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dao</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tuần</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hoàn</a:t>
            </a:r>
            <a:r>
              <a:rPr lang="en-US" sz="32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r>
              <a:rPr lang="en-US" sz="32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zh-CN" altLang="en-US" sz="3200" b="1" spc="-300" dirty="0">
              <a:solidFill>
                <a:schemeClr val="tx1"/>
              </a:solidFill>
              <a:latin typeface="Cambria" panose="02040503050406030204" pitchFamily="18" charset="0"/>
              <a:ea typeface="+mj-ea"/>
              <a:cs typeface="Times New Roman" panose="02020603050405020304" pitchFamily="18" charset="0"/>
              <a:sym typeface="Arial" panose="020B0604020202020204"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222194"/>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222194"/>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222194"/>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222194"/>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190904" y="2903353"/>
            <a:ext cx="2080181" cy="2554545"/>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chiếc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thuyền</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nhấp</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nhô</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trên</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err="1">
                <a:solidFill>
                  <a:srgbClr val="2B2B2C"/>
                </a:solidFill>
                <a:latin typeface="Cambria" panose="02040503050406030204" pitchFamily="18" charset="0"/>
                <a:ea typeface="Segoe UI" panose="020B0502040204020203" pitchFamily="34" charset="0"/>
                <a:cs typeface="Times New Roman" panose="02020603050405020304" pitchFamily="18" charset="0"/>
              </a:rPr>
              <a:t>biển</a:t>
            </a: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766906" y="2903353"/>
            <a:ext cx="2080181" cy="1569660"/>
          </a:xfrm>
          <a:prstGeom prst="rect">
            <a:avLst/>
          </a:prstGeom>
        </p:spPr>
        <p:txBody>
          <a:bodyPr wrap="square">
            <a:spAutoFit/>
          </a:bodyPr>
          <a:lstStyle/>
          <a:p>
            <a:pPr algn="ctr">
              <a:defRPr/>
            </a:pP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Dao động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con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lắc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đồng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hồ</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342908" y="2903353"/>
            <a:ext cx="2080181" cy="2062103"/>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cành</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cây</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khi</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gió</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err="1">
                <a:solidFill>
                  <a:srgbClr val="2B2B2C"/>
                </a:solidFill>
                <a:latin typeface="Cambria" panose="02040503050406030204" pitchFamily="18" charset="0"/>
                <a:ea typeface="Segoe UI" panose="020B0502040204020203" pitchFamily="34" charset="0"/>
                <a:cs typeface="Times New Roman" panose="02020603050405020304" pitchFamily="18" charset="0"/>
              </a:rPr>
              <a:t>thổi</a:t>
            </a:r>
            <a:r>
              <a:rPr lang="en-US" sz="320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18910" y="2903353"/>
            <a:ext cx="2080181" cy="2554545"/>
          </a:xfrm>
          <a:prstGeom prst="rect">
            <a:avLst/>
          </a:prstGeom>
        </p:spPr>
        <p:txBody>
          <a:bodyPr wrap="square">
            <a:spAutoFit/>
          </a:bodyPr>
          <a:lstStyle/>
          <a:p>
            <a:pPr algn="ctr">
              <a:defRPr/>
            </a:pP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Dao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động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của</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chiếc</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xích</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đu</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em</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bé</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đang</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 </a:t>
            </a:r>
            <a:r>
              <a:rPr lang="en-US" sz="3200" dirty="0" err="1">
                <a:solidFill>
                  <a:srgbClr val="2B2B2C"/>
                </a:solidFill>
                <a:latin typeface="Cambria" panose="02040503050406030204" pitchFamily="18" charset="0"/>
                <a:ea typeface="Segoe UI" panose="020B0502040204020203" pitchFamily="34" charset="0"/>
                <a:cs typeface="Times New Roman" panose="02020603050405020304" pitchFamily="18" charset="0"/>
              </a:rPr>
              <a:t>chơi</a:t>
            </a:r>
            <a:r>
              <a:rPr lang="en-US" sz="3200" dirty="0">
                <a:solidFill>
                  <a:srgbClr val="2B2B2C"/>
                </a:solidFill>
                <a:latin typeface="Cambria" panose="02040503050406030204" pitchFamily="18" charset="0"/>
                <a:ea typeface="Segoe UI" panose="020B0502040204020203" pitchFamily="34" charset="0"/>
                <a:cs typeface="Times New Roman" panose="02020603050405020304" pitchFamily="18" charset="0"/>
              </a:rPr>
              <a:t>.</a:t>
            </a:r>
            <a:endParaRPr lang="zh-CN" altLang="en-US" sz="3200" dirty="0">
              <a:solidFill>
                <a:schemeClr val="tx2"/>
              </a:solidFill>
              <a:latin typeface="Cambria" panose="02040503050406030204" pitchFamily="18" charset="0"/>
              <a:cs typeface="Times New Roman" panose="02020603050405020304" pitchFamily="18" charset="0"/>
            </a:endParaRPr>
          </a:p>
        </p:txBody>
      </p:sp>
      <p:sp>
        <p:nvSpPr>
          <p:cNvPr id="3" name="Arrow: Pentagon 2" descr="n185 Fb Thu Huong Pham">
            <a:extLst>
              <a:ext uri="{FF2B5EF4-FFF2-40B4-BE49-F238E27FC236}">
                <a16:creationId xmlns:a16="http://schemas.microsoft.com/office/drawing/2014/main" id="{0D3B75D2-8C4A-F86D-27F7-CE5ABB36C531}"/>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Tree>
    <p:extLst>
      <p:ext uri="{BB962C8B-B14F-4D97-AF65-F5344CB8AC3E}">
        <p14:creationId xmlns:p14="http://schemas.microsoft.com/office/powerpoint/2010/main" val="10772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33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38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54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59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77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82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3"/>
                                        </p:tgtEl>
                                        <p:attrNameLst>
                                          <p:attrName>style.color</p:attrName>
                                        </p:attrNameLst>
                                      </p:cBhvr>
                                      <p:by>
                                        <p:hsl h="0" s="-70588" l="0"/>
                                      </p:by>
                                    </p:animClr>
                                    <p:animClr clrSpc="hsl" dir="cw">
                                      <p:cBhvr>
                                        <p:cTn id="50" dur="500" fill="hold"/>
                                        <p:tgtEl>
                                          <p:spTgt spid="3"/>
                                        </p:tgtEl>
                                        <p:attrNameLst>
                                          <p:attrName>fillcolor</p:attrName>
                                        </p:attrNameLst>
                                      </p:cBhvr>
                                      <p:by>
                                        <p:hsl h="0" s="-70588" l="0"/>
                                      </p:by>
                                    </p:animClr>
                                    <p:animClr clrSpc="hsl" dir="cw">
                                      <p:cBhvr>
                                        <p:cTn id="51" dur="500" fill="hold"/>
                                        <p:tgtEl>
                                          <p:spTgt spid="3"/>
                                        </p:tgtEl>
                                        <p:attrNameLst>
                                          <p:attrName>stroke.color</p:attrName>
                                        </p:attrNameLst>
                                      </p:cBhvr>
                                      <p:by>
                                        <p:hsl h="0" s="-70588" l="0"/>
                                      </p:by>
                                    </p:animClr>
                                    <p:set>
                                      <p:cBhvr>
                                        <p:cTn id="52" dur="500" fill="hold"/>
                                        <p:tgtEl>
                                          <p:spTgt spid="3"/>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3"/>
                  </p:tgtEl>
                </p:cond>
              </p:nextCondLst>
            </p:seq>
          </p:childTnLst>
        </p:cTn>
      </p:par>
    </p:tnLst>
    <p:bldLst>
      <p:bldP spid="9" grpId="0" animBg="1"/>
      <p:bldP spid="26" grpId="0"/>
      <p:bldP spid="27" grpId="0"/>
      <p:bldP spid="27" grpId="1"/>
      <p:bldP spid="28" grpId="0"/>
      <p:bldP spid="29"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746AE9B8-2DB0-6A07-B3B3-50F507A4E54B}"/>
              </a:ext>
            </a:extLst>
          </p:cNvPr>
          <p:cNvPicPr>
            <a:picLocks noChangeAspect="1"/>
          </p:cNvPicPr>
          <p:nvPr/>
        </p:nvPicPr>
        <p:blipFill>
          <a:blip r:embed="rId4"/>
          <a:stretch>
            <a:fillRect/>
          </a:stretch>
        </p:blipFill>
        <p:spPr>
          <a:xfrm>
            <a:off x="-2226" y="488889"/>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631747" y="737003"/>
            <a:ext cx="9950653" cy="5202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200" b="1" dirty="0">
                <a:solidFill>
                  <a:srgbClr val="2B2B2C"/>
                </a:solidFill>
                <a:latin typeface="Cambria" panose="02040503050406030204" pitchFamily="18" charset="0"/>
                <a:ea typeface="Segoe UI" panose="020B0502040204020203" pitchFamily="34" charset="0"/>
              </a:rPr>
              <a:t>2. </a:t>
            </a:r>
            <a:r>
              <a:rPr lang="en-US" sz="3200" b="1" dirty="0">
                <a:solidFill>
                  <a:srgbClr val="000000"/>
                </a:solidFill>
                <a:latin typeface="Cambria" panose="02040503050406030204" pitchFamily="18" charset="0"/>
                <a:ea typeface="Cambria" panose="02040503050406030204" pitchFamily="18" charset="0"/>
              </a:rPr>
              <a:t>Dao </a:t>
            </a:r>
            <a:r>
              <a:rPr lang="en-US" sz="3200" b="1" dirty="0" err="1">
                <a:solidFill>
                  <a:srgbClr val="000000"/>
                </a:solidFill>
                <a:latin typeface="Cambria" panose="02040503050406030204" pitchFamily="18" charset="0"/>
                <a:ea typeface="Cambria" panose="02040503050406030204" pitchFamily="18" charset="0"/>
              </a:rPr>
              <a:t>động</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000000"/>
                </a:solidFill>
                <a:latin typeface="Cambria" panose="02040503050406030204" pitchFamily="18" charset="0"/>
                <a:ea typeface="Cambria" panose="02040503050406030204" pitchFamily="18" charset="0"/>
              </a:rPr>
              <a:t>cơ</a:t>
            </a:r>
            <a:r>
              <a:rPr lang="en-US" sz="3200" b="1" dirty="0">
                <a:solidFill>
                  <a:srgbClr val="000000"/>
                </a:solidFill>
                <a:latin typeface="Cambria" panose="02040503050406030204" pitchFamily="18" charset="0"/>
                <a:ea typeface="Cambria" panose="02040503050406030204" pitchFamily="18" charset="0"/>
              </a:rPr>
              <a:t> </a:t>
            </a:r>
            <a:r>
              <a:rPr lang="en-US" sz="3200" b="1" dirty="0" err="1">
                <a:solidFill>
                  <a:srgbClr val="000000"/>
                </a:solidFill>
                <a:latin typeface="Cambria" panose="02040503050406030204" pitchFamily="18" charset="0"/>
                <a:ea typeface="Cambria" panose="02040503050406030204" pitchFamily="18" charset="0"/>
              </a:rPr>
              <a:t>là</a:t>
            </a:r>
            <a:r>
              <a:rPr lang="en-US" sz="3200" b="1" dirty="0">
                <a:solidFill>
                  <a:srgbClr val="000000"/>
                </a:solidFill>
                <a:latin typeface="Cambria" panose="02040503050406030204" pitchFamily="18" charset="0"/>
                <a:ea typeface="Cambria" panose="02040503050406030204" pitchFamily="18" charset="0"/>
              </a:rPr>
              <a:t>:</a:t>
            </a:r>
            <a:endParaRPr lang="en-US" b="1" dirty="0">
              <a:solidFill>
                <a:srgbClr val="2B2B2C"/>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155207" y="3593077"/>
            <a:ext cx="2080182" cy="2246769"/>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xa</a:t>
            </a:r>
            <a:r>
              <a:rPr lang="en-US" sz="2800" dirty="0">
                <a:latin typeface="Cambria" panose="02040503050406030204" pitchFamily="18" charset="0"/>
              </a:rPr>
              <a:t> </a:t>
            </a:r>
            <a:r>
              <a:rPr lang="en-US" sz="2800" dirty="0" err="1">
                <a:latin typeface="Cambria" panose="02040503050406030204" pitchFamily="18" charset="0"/>
              </a:rPr>
              <a:t>nhất</a:t>
            </a:r>
            <a:r>
              <a:rPr lang="en-US" sz="2800" dirty="0">
                <a:latin typeface="Cambria" panose="02040503050406030204" pitchFamily="18" charset="0"/>
              </a:rPr>
              <a:t> </a:t>
            </a:r>
            <a:r>
              <a:rPr lang="en-US" sz="2800" dirty="0" err="1">
                <a:latin typeface="Cambria" panose="02040503050406030204" pitchFamily="18" charset="0"/>
              </a:rPr>
              <a:t>mà</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a:t>
            </a:r>
            <a:r>
              <a:rPr lang="en-US" sz="2800" dirty="0" err="1">
                <a:latin typeface="Cambria" panose="02040503050406030204" pitchFamily="18" charset="0"/>
              </a:rPr>
              <a:t>đi</a:t>
            </a:r>
            <a:r>
              <a:rPr lang="en-US" sz="2800" dirty="0">
                <a:latin typeface="Cambria" panose="02040503050406030204" pitchFamily="18" charset="0"/>
              </a:rPr>
              <a:t> </a:t>
            </a:r>
            <a:r>
              <a:rPr lang="en-US" sz="2800" dirty="0" err="1">
                <a:latin typeface="Cambria" panose="02040503050406030204" pitchFamily="18" charset="0"/>
              </a:rPr>
              <a:t>được</a:t>
            </a:r>
            <a:r>
              <a:rPr lang="en-US" sz="2800" dirty="0">
                <a:latin typeface="Cambria" panose="02040503050406030204" pitchFamily="18" charset="0"/>
              </a:rPr>
              <a:t>.</a:t>
            </a: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601681" y="3593077"/>
            <a:ext cx="2410632" cy="1815882"/>
          </a:xfrm>
          <a:prstGeom prst="rect">
            <a:avLst/>
          </a:prstGeom>
        </p:spPr>
        <p:txBody>
          <a:bodyPr wrap="square">
            <a:spAutoFit/>
          </a:bodyPr>
          <a:lstStyle/>
          <a:p>
            <a:pPr algn="ctr">
              <a:defRPr/>
            </a:pP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quanh</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cân</a:t>
            </a:r>
            <a:r>
              <a:rPr lang="en-US" sz="2800" dirty="0">
                <a:latin typeface="Cambria" panose="02040503050406030204" pitchFamily="18" charset="0"/>
              </a:rPr>
              <a:t> </a:t>
            </a:r>
            <a:r>
              <a:rPr lang="en-US" sz="2800" dirty="0" err="1">
                <a:latin typeface="Cambria" panose="02040503050406030204" pitchFamily="18" charset="0"/>
              </a:rPr>
              <a:t>bằng</a:t>
            </a:r>
            <a:r>
              <a:rPr lang="en-US" sz="2800" dirty="0">
                <a:latin typeface="Cambria" panose="02040503050406030204" pitchFamily="18" charset="0"/>
              </a:rPr>
              <a:t>.</a:t>
            </a: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177683" y="3589715"/>
            <a:ext cx="2410632" cy="2246769"/>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của</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qua </a:t>
            </a:r>
            <a:r>
              <a:rPr lang="en-US" sz="2800" dirty="0" err="1">
                <a:latin typeface="Cambria" panose="02040503050406030204" pitchFamily="18" charset="0"/>
              </a:rPr>
              <a:t>lại</a:t>
            </a:r>
            <a:r>
              <a:rPr lang="en-US" sz="2800" dirty="0">
                <a:latin typeface="Cambria" panose="02040503050406030204" pitchFamily="18" charset="0"/>
              </a:rPr>
              <a:t> </a:t>
            </a:r>
            <a:r>
              <a:rPr lang="en-US" sz="2800" dirty="0" err="1">
                <a:latin typeface="Cambria" panose="02040503050406030204" pitchFamily="18" charset="0"/>
              </a:rPr>
              <a:t>quanh</a:t>
            </a:r>
            <a:r>
              <a:rPr lang="en-US" sz="2800" dirty="0">
                <a:latin typeface="Cambria" panose="02040503050406030204" pitchFamily="18" charset="0"/>
              </a:rPr>
              <a:t> </a:t>
            </a:r>
            <a:r>
              <a:rPr lang="en-US" sz="2800" dirty="0" err="1">
                <a:latin typeface="Cambria" panose="02040503050406030204" pitchFamily="18" charset="0"/>
              </a:rPr>
              <a:t>vị</a:t>
            </a:r>
            <a:r>
              <a:rPr lang="en-US" sz="2800" dirty="0">
                <a:latin typeface="Cambria" panose="02040503050406030204" pitchFamily="18" charset="0"/>
              </a:rPr>
              <a:t> </a:t>
            </a:r>
            <a:r>
              <a:rPr lang="en-US" sz="2800" dirty="0" err="1">
                <a:latin typeface="Cambria" panose="02040503050406030204" pitchFamily="18" charset="0"/>
              </a:rPr>
              <a:t>trí</a:t>
            </a:r>
            <a:r>
              <a:rPr lang="en-US" sz="2800" dirty="0">
                <a:latin typeface="Cambria" panose="02040503050406030204" pitchFamily="18" charset="0"/>
              </a:rPr>
              <a:t> </a:t>
            </a:r>
            <a:r>
              <a:rPr lang="en-US" sz="2800" dirty="0" err="1">
                <a:latin typeface="Cambria" panose="02040503050406030204" pitchFamily="18" charset="0"/>
              </a:rPr>
              <a:t>gần</a:t>
            </a:r>
            <a:r>
              <a:rPr lang="en-US" sz="2800" dirty="0">
                <a:latin typeface="Cambria" panose="02040503050406030204" pitchFamily="18" charset="0"/>
              </a:rPr>
              <a:t> </a:t>
            </a:r>
            <a:r>
              <a:rPr lang="en-US" sz="2800" dirty="0" err="1">
                <a:latin typeface="Cambria" panose="02040503050406030204" pitchFamily="18" charset="0"/>
              </a:rPr>
              <a:t>nhất</a:t>
            </a:r>
            <a:r>
              <a:rPr lang="en-US" sz="2800" dirty="0">
                <a:latin typeface="Cambria" panose="02040503050406030204" pitchFamily="18" charset="0"/>
              </a:rPr>
              <a:t> </a:t>
            </a:r>
            <a:r>
              <a:rPr lang="en-US" sz="2800" dirty="0" err="1">
                <a:latin typeface="Cambria" panose="02040503050406030204" pitchFamily="18" charset="0"/>
              </a:rPr>
              <a:t>mà</a:t>
            </a:r>
            <a:r>
              <a:rPr lang="en-US" sz="2800" dirty="0">
                <a:latin typeface="Cambria" panose="02040503050406030204" pitchFamily="18" charset="0"/>
              </a:rPr>
              <a:t> </a:t>
            </a:r>
            <a:r>
              <a:rPr lang="en-US" sz="2800" dirty="0" err="1">
                <a:latin typeface="Cambria" panose="02040503050406030204" pitchFamily="18" charset="0"/>
              </a:rPr>
              <a:t>vật</a:t>
            </a:r>
            <a:r>
              <a:rPr lang="en-US" sz="2800" dirty="0">
                <a:latin typeface="Cambria" panose="02040503050406030204" pitchFamily="18" charset="0"/>
              </a:rPr>
              <a:t> </a:t>
            </a:r>
            <a:r>
              <a:rPr lang="en-US" sz="2800" dirty="0" err="1">
                <a:latin typeface="Cambria" panose="02040503050406030204" pitchFamily="18" charset="0"/>
              </a:rPr>
              <a:t>đi</a:t>
            </a:r>
            <a:r>
              <a:rPr lang="en-US" sz="2800" dirty="0">
                <a:latin typeface="Cambria" panose="02040503050406030204" pitchFamily="18" charset="0"/>
              </a:rPr>
              <a:t> </a:t>
            </a:r>
            <a:r>
              <a:rPr lang="en-US" sz="2800" dirty="0" err="1">
                <a:latin typeface="Cambria" panose="02040503050406030204" pitchFamily="18" charset="0"/>
              </a:rPr>
              <a:t>được</a:t>
            </a:r>
            <a:r>
              <a:rPr lang="en-US" sz="2800" dirty="0">
                <a:latin typeface="Cambria" panose="02040503050406030204" pitchFamily="18" charset="0"/>
              </a:rPr>
              <a:t>.</a:t>
            </a: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9042938" y="3595855"/>
            <a:ext cx="1832128" cy="954107"/>
          </a:xfrm>
          <a:prstGeom prst="rect">
            <a:avLst/>
          </a:prstGeom>
        </p:spPr>
        <p:txBody>
          <a:bodyPr wrap="square">
            <a:spAutoFit/>
          </a:bodyPr>
          <a:lstStyle/>
          <a:p>
            <a:pPr lvl="0" algn="ctr"/>
            <a:r>
              <a:rPr lang="en-US" sz="2800" dirty="0">
                <a:latin typeface="Cambria" panose="02040503050406030204" pitchFamily="18" charset="0"/>
              </a:rPr>
              <a:t>Dao </a:t>
            </a:r>
            <a:r>
              <a:rPr lang="en-US" sz="2800" dirty="0" err="1">
                <a:latin typeface="Cambria" panose="02040503050406030204" pitchFamily="18" charset="0"/>
              </a:rPr>
              <a:t>động</a:t>
            </a:r>
            <a:r>
              <a:rPr lang="en-US" sz="2800" dirty="0">
                <a:latin typeface="Cambria" panose="02040503050406030204" pitchFamily="18" charset="0"/>
              </a:rPr>
              <a:t> </a:t>
            </a:r>
            <a:r>
              <a:rPr lang="en-US" sz="2800" dirty="0" err="1">
                <a:latin typeface="Cambria" panose="02040503050406030204" pitchFamily="18" charset="0"/>
              </a:rPr>
              <a:t>tuần</a:t>
            </a:r>
            <a:r>
              <a:rPr lang="en-US" sz="2800" dirty="0">
                <a:latin typeface="Cambria" panose="02040503050406030204" pitchFamily="18" charset="0"/>
              </a:rPr>
              <a:t> </a:t>
            </a:r>
            <a:r>
              <a:rPr lang="en-US" sz="2800" dirty="0" err="1">
                <a:latin typeface="Cambria" panose="02040503050406030204" pitchFamily="18" charset="0"/>
              </a:rPr>
              <a:t>hoàn</a:t>
            </a:r>
            <a:r>
              <a:rPr lang="en-US" sz="2800" dirty="0">
                <a:latin typeface="Cambria" panose="02040503050406030204" pitchFamily="18" charset="0"/>
              </a:rPr>
              <a:t>.</a:t>
            </a:r>
          </a:p>
        </p:txBody>
      </p:sp>
      <p:sp>
        <p:nvSpPr>
          <p:cNvPr id="21" name="Arrow: Pentagon 20" descr="n185 Fb Thu Huong Pham">
            <a:extLst>
              <a:ext uri="{FF2B5EF4-FFF2-40B4-BE49-F238E27FC236}">
                <a16:creationId xmlns:a16="http://schemas.microsoft.com/office/drawing/2014/main" id="{7FA84B12-E1F1-14CD-8E85-CDC63D61F095}"/>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5" action="ppaction://hlinksldjump" highlightClick="1"/>
            <a:extLst>
              <a:ext uri="{FF2B5EF4-FFF2-40B4-BE49-F238E27FC236}">
                <a16:creationId xmlns:a16="http://schemas.microsoft.com/office/drawing/2014/main" id="{EA71504C-48AB-60E0-413F-4F93FF075CD6}"/>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800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3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4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63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68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9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0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7" grpId="1"/>
      <p:bldP spid="28" grpId="0"/>
      <p:bldP spid="29"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556176"/>
            <a:ext cx="11010526" cy="4616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3000" b="1" dirty="0">
                <a:solidFill>
                  <a:schemeClr val="tx1"/>
                </a:solidFill>
                <a:latin typeface="Cambria" panose="02040503050406030204" pitchFamily="18" charset="0"/>
                <a:cs typeface="Times New Roman" panose="02020603050405020304" pitchFamily="18" charset="0"/>
              </a:rPr>
              <a:t>3.</a:t>
            </a:r>
            <a:r>
              <a:rPr lang="en-US" sz="3000" dirty="0">
                <a:solidFill>
                  <a:schemeClr val="tx1"/>
                </a:solidFill>
                <a:latin typeface="Cambria" panose="02040503050406030204" pitchFamily="18" charset="0"/>
                <a:cs typeface="Times New Roman" panose="02020603050405020304" pitchFamily="18" charset="0"/>
              </a:rPr>
              <a:t> Dao </a:t>
            </a:r>
            <a:r>
              <a:rPr lang="en-US" sz="3000" dirty="0" err="1">
                <a:solidFill>
                  <a:schemeClr val="tx1"/>
                </a:solidFill>
                <a:latin typeface="Cambria" panose="02040503050406030204" pitchFamily="18" charset="0"/>
                <a:cs typeface="Times New Roman" panose="02020603050405020304" pitchFamily="18" charset="0"/>
              </a:rPr>
              <a:t>động</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điều</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hòa</a:t>
            </a:r>
            <a:r>
              <a:rPr lang="en-US" sz="3000" dirty="0">
                <a:solidFill>
                  <a:schemeClr val="tx1"/>
                </a:solidFill>
                <a:latin typeface="Cambria" panose="02040503050406030204" pitchFamily="18" charset="0"/>
                <a:cs typeface="Times New Roman" panose="02020603050405020304" pitchFamily="18" charset="0"/>
              </a:rPr>
              <a:t> </a:t>
            </a:r>
            <a:r>
              <a:rPr lang="en-US" sz="3000" dirty="0" err="1">
                <a:solidFill>
                  <a:schemeClr val="tx1"/>
                </a:solidFill>
                <a:latin typeface="Cambria" panose="02040503050406030204" pitchFamily="18" charset="0"/>
                <a:cs typeface="Times New Roman" panose="02020603050405020304" pitchFamily="18" charset="0"/>
              </a:rPr>
              <a:t>là</a:t>
            </a:r>
            <a:r>
              <a:rPr lang="en-US" sz="3000" dirty="0">
                <a:solidFill>
                  <a:schemeClr val="tx1"/>
                </a:solidFill>
                <a:latin typeface="Cambria" panose="02040503050406030204" pitchFamily="18" charset="0"/>
                <a:cs typeface="Times New Roman" panose="02020603050405020304" pitchFamily="18" charset="0"/>
              </a:rPr>
              <a:t> :</a:t>
            </a: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68431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68431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68431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68431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190904" y="3460548"/>
            <a:ext cx="2080182" cy="2677656"/>
          </a:xfrm>
          <a:prstGeom prst="rect">
            <a:avLst/>
          </a:prstGeom>
        </p:spPr>
        <p:txBody>
          <a:bodyPr wrap="square">
            <a:spAutoFit/>
          </a:bodyPr>
          <a:lstStyle/>
          <a:p>
            <a:pPr algn="ctr"/>
            <a:r>
              <a:rPr lang="pt-BR" sz="2400" dirty="0">
                <a:latin typeface="Cambria" panose="02040503050406030204" pitchFamily="18" charset="0"/>
              </a:rPr>
              <a:t>Dao động được mô tả bằng 1 định luật dạng sin (hay cosin) đối với thời gian</a:t>
            </a:r>
            <a:endParaRPr lang="en-US" sz="2400" dirty="0">
              <a:latin typeface="Cambria" panose="02040503050406030204" pitchFamily="18"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766906" y="3396093"/>
            <a:ext cx="2080181" cy="2677656"/>
          </a:xfrm>
          <a:prstGeom prst="rect">
            <a:avLst/>
          </a:prstGeom>
        </p:spPr>
        <p:txBody>
          <a:bodyPr wrap="square">
            <a:spAutoFit/>
          </a:bodyPr>
          <a:lstStyle/>
          <a:p>
            <a:pPr algn="ctr"/>
            <a:r>
              <a:rPr lang="pt-BR" sz="2400" dirty="0">
                <a:latin typeface="Cambria" panose="02040503050406030204" pitchFamily="18" charset="0"/>
              </a:rPr>
              <a:t>Những chuyển động có trạng thái lặp đi lặp lại như cũ sau những khoảng thời gian bằng nhau.</a:t>
            </a:r>
            <a:endParaRPr lang="en-US" sz="2400" dirty="0">
              <a:latin typeface="Cambria" panose="02040503050406030204" pitchFamily="18" charset="0"/>
              <a:cs typeface="Times New Roman" panose="02020603050405020304" pitchFamily="18"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342908" y="3490245"/>
            <a:ext cx="2080181" cy="1938992"/>
          </a:xfrm>
          <a:prstGeom prst="rect">
            <a:avLst/>
          </a:prstGeom>
        </p:spPr>
        <p:txBody>
          <a:bodyPr wrap="square">
            <a:spAutoFit/>
          </a:bodyPr>
          <a:lstStyle/>
          <a:p>
            <a:pPr algn="ctr"/>
            <a:r>
              <a:rPr lang="pt-BR" sz="2400" dirty="0">
                <a:latin typeface="Cambria" panose="02040503050406030204" pitchFamily="18" charset="0"/>
              </a:rPr>
              <a:t>Dao động có biên độ phụ thuộc vào tần số  riêng của hệ dao động.</a:t>
            </a:r>
            <a:endParaRPr lang="en-US" sz="2400" dirty="0">
              <a:latin typeface="Cambria" panose="02040503050406030204" pitchFamily="18" charset="0"/>
              <a:cs typeface="Times New Roman" panose="02020603050405020304" pitchFamily="18"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18910" y="3485049"/>
            <a:ext cx="2080181" cy="2308324"/>
          </a:xfrm>
          <a:prstGeom prst="rect">
            <a:avLst/>
          </a:prstGeom>
        </p:spPr>
        <p:txBody>
          <a:bodyPr wrap="square">
            <a:spAutoFit/>
          </a:bodyPr>
          <a:lstStyle/>
          <a:p>
            <a:pPr algn="ctr">
              <a:defRPr/>
            </a:pPr>
            <a:r>
              <a:rPr lang="pt-BR" sz="2400" dirty="0">
                <a:latin typeface="Cambria" panose="02040503050406030204" pitchFamily="18" charset="0"/>
              </a:rPr>
              <a:t>Những chuyển động có giới hạn trong không gian, lặp đi lặp lại quanh 1 VTCB</a:t>
            </a:r>
            <a:endParaRPr lang="zh-CN" altLang="en-US" sz="24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43E89D6E-3955-09D1-3002-692AA9A2E118}"/>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C15F1EF5-7C90-0410-6E67-7EF1CDD6CBB1}"/>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7855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44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49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90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95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124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129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0"/>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6" grpId="1"/>
      <p:bldP spid="27" grpId="0"/>
      <p:bldP spid="28" grpId="0"/>
      <p:bldP spid="29"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526873"/>
            <a:ext cx="11010526" cy="52027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200" b="1" dirty="0">
                <a:solidFill>
                  <a:srgbClr val="2B2B2C"/>
                </a:solidFill>
                <a:latin typeface="Cambria" panose="02040503050406030204" pitchFamily="18" charset="0"/>
                <a:ea typeface="Segoe UI" panose="020B0502040204020203" pitchFamily="34" charset="0"/>
              </a:rPr>
              <a:t>4.</a:t>
            </a:r>
            <a:r>
              <a:rPr lang="en-US" sz="3200" dirty="0">
                <a:solidFill>
                  <a:srgbClr val="2B2B2C"/>
                </a:solidFill>
                <a:latin typeface="Cambria" panose="02040503050406030204" pitchFamily="18" charset="0"/>
                <a:ea typeface="Segoe UI" panose="020B0502040204020203" pitchFamily="34" charset="0"/>
              </a:rPr>
              <a:t> </a:t>
            </a:r>
            <a:endParaRPr lang="en-US" dirty="0">
              <a:solidFill>
                <a:srgbClr val="2B2B2C"/>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190904" y="3816359"/>
                <a:ext cx="2080182" cy="827278"/>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r>
                            <a:rPr lang="pt-BR" sz="2800" i="1">
                              <a:latin typeface="Cambria Math" panose="02040503050406030204" pitchFamily="18" charset="0"/>
                            </a:rPr>
                            <m:t>𝜋</m:t>
                          </m:r>
                        </m:num>
                        <m:den>
                          <m:r>
                            <a:rPr lang="pt-BR" sz="2800" i="1">
                              <a:latin typeface="Cambria Math" panose="02040503050406030204" pitchFamily="18" charset="0"/>
                            </a:rPr>
                            <m:t>3</m:t>
                          </m:r>
                        </m:den>
                      </m:f>
                      <m:r>
                        <a:rPr lang="pt-BR" sz="2800" i="1" dirty="0" smtClean="0">
                          <a:latin typeface="Cambria Math" panose="02040503050406030204" pitchFamily="18" charset="0"/>
                        </a:rPr>
                        <m:t> </m:t>
                      </m:r>
                      <m:r>
                        <a:rPr lang="pt-BR" sz="2800" i="1" dirty="0" smtClean="0">
                          <a:latin typeface="Cambria Math" panose="02040503050406030204" pitchFamily="18" charset="0"/>
                        </a:rPr>
                        <m:t>𝑐𝑚</m:t>
                      </m:r>
                    </m:oMath>
                  </m:oMathPara>
                </a14:m>
                <a:endParaRPr lang="en-US" sz="2800" dirty="0">
                  <a:latin typeface="Cambria" panose="02040503050406030204" pitchFamily="18" charset="0"/>
                  <a:cs typeface="Times New Roman" panose="02020603050405020304" pitchFamily="18" charset="0"/>
                </a:endParaRPr>
              </a:p>
            </p:txBody>
          </p:sp>
        </mc:Choice>
        <mc:Fallback xmlns="">
          <p:sp>
            <p:nvSpPr>
              <p:cNvPr id="26" name="矩形 65" descr="n185 Fb Thu Huong Pham">
                <a:extLst>
                  <a:ext uri="{FF2B5EF4-FFF2-40B4-BE49-F238E27FC236}">
                    <a16:creationId xmlns:a16="http://schemas.microsoft.com/office/drawing/2014/main" id="{4B70085D-5950-F1DD-64D4-67BC69BAF297}"/>
                  </a:ext>
                </a:extLst>
              </p:cNvPr>
              <p:cNvSpPr>
                <a:spLocks noRot="1" noChangeAspect="1" noMove="1" noResize="1" noEditPoints="1" noAdjustHandles="1" noChangeArrowheads="1" noChangeShapeType="1" noTextEdit="1"/>
              </p:cNvSpPr>
              <p:nvPr/>
            </p:nvSpPr>
            <p:spPr>
              <a:xfrm>
                <a:off x="1190904" y="3816359"/>
                <a:ext cx="2080182" cy="827278"/>
              </a:xfrm>
              <a:prstGeom prst="rect">
                <a:avLst/>
              </a:prstGeom>
              <a:blipFill>
                <a:blip r:embed="rId4"/>
                <a:stretch>
                  <a:fillRect/>
                </a:stretch>
              </a:blipFill>
            </p:spPr>
            <p:txBody>
              <a:bodyPr/>
              <a:lstStyle/>
              <a:p>
                <a:r>
                  <a:rPr lang="en-US">
                    <a:noFill/>
                  </a:rPr>
                  <a:t> </a:t>
                </a:r>
              </a:p>
            </p:txBody>
          </p:sp>
        </mc:Fallback>
      </mc:AlternateContent>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890933" y="3798535"/>
            <a:ext cx="1832128" cy="584775"/>
          </a:xfrm>
          <a:prstGeom prst="rect">
            <a:avLst/>
          </a:prstGeom>
        </p:spPr>
        <p:txBody>
          <a:bodyPr wrap="square">
            <a:spAutoFit/>
          </a:bodyPr>
          <a:lstStyle/>
          <a:p>
            <a:pPr algn="ctr"/>
            <a:r>
              <a:rPr lang="en-US" sz="3200" dirty="0">
                <a:solidFill>
                  <a:srgbClr val="2B2B2C"/>
                </a:solidFill>
                <a:latin typeface="Cambria" panose="02040503050406030204" pitchFamily="18" charset="0"/>
                <a:ea typeface="Segoe UI" panose="020B0502040204020203" pitchFamily="34" charset="0"/>
              </a:rPr>
              <a:t>10 cm</a:t>
            </a:r>
            <a:endParaRPr lang="en-US" sz="3000" dirty="0">
              <a:latin typeface="Cambria" panose="02040503050406030204" pitchFamily="18" charset="0"/>
              <a:cs typeface="Times New Roman" panose="02020603050405020304" pitchFamily="18"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818201" y="3823612"/>
            <a:ext cx="1832128" cy="612604"/>
          </a:xfrm>
          <a:prstGeom prst="rect">
            <a:avLst/>
          </a:prstGeom>
        </p:spPr>
        <p:txBody>
          <a:bodyPr wrap="square">
            <a:spAutoFit/>
          </a:bodyPr>
          <a:lstStyle/>
          <a:p>
            <a:pPr>
              <a:lnSpc>
                <a:spcPct val="115000"/>
              </a:lnSpc>
              <a:spcBef>
                <a:spcPts val="600"/>
              </a:spcBef>
              <a:spcAft>
                <a:spcPts val="600"/>
              </a:spcAft>
              <a:tabLst>
                <a:tab pos="416560" algn="l"/>
              </a:tabLst>
            </a:pPr>
            <a:r>
              <a:rPr lang="en-US" sz="3200" dirty="0">
                <a:solidFill>
                  <a:srgbClr val="2B2B2C"/>
                </a:solidFill>
                <a:latin typeface="Cambria" panose="02040503050406030204" pitchFamily="18" charset="0"/>
                <a:ea typeface="Segoe UI" panose="020B0502040204020203" pitchFamily="34" charset="0"/>
              </a:rPr>
              <a:t>6 m.</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9084281" y="3798535"/>
            <a:ext cx="1832128"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6 cm.</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0BC899F8-62E8-8145-D3E5-18C093745840}"/>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mc:AlternateContent xmlns:mc="http://schemas.openxmlformats.org/markup-compatibility/2006" xmlns:a14="http://schemas.microsoft.com/office/drawing/2010/main">
        <mc:Choice Requires="a14">
          <p:sp>
            <p:nvSpPr>
              <p:cNvPr id="2" name="Rectangle 1" descr="n185 Fb Thu Huong Pham">
                <a:extLst>
                  <a:ext uri="{FF2B5EF4-FFF2-40B4-BE49-F238E27FC236}">
                    <a16:creationId xmlns:a16="http://schemas.microsoft.com/office/drawing/2014/main" id="{707D3E99-42A5-40D7-B45E-B280C4EA7094}"/>
                  </a:ext>
                </a:extLst>
              </p:cNvPr>
              <p:cNvSpPr/>
              <p:nvPr/>
            </p:nvSpPr>
            <p:spPr>
              <a:xfrm>
                <a:off x="1941361" y="170107"/>
                <a:ext cx="9636350" cy="1091261"/>
              </a:xfrm>
              <a:prstGeom prst="rect">
                <a:avLst/>
              </a:prstGeom>
            </p:spPr>
            <p:txBody>
              <a:bodyPr wrap="square">
                <a:spAutoFit/>
              </a:bodyPr>
              <a:lstStyle/>
              <a:p>
                <a:pPr algn="just"/>
                <a:r>
                  <a:rPr lang="pt-BR" sz="2600" dirty="0">
                    <a:solidFill>
                      <a:schemeClr val="tx1"/>
                    </a:solidFill>
                    <a:latin typeface="Cambria" panose="02040503050406030204" pitchFamily="18" charset="0"/>
                    <a:ea typeface="Cambria" panose="02040503050406030204" pitchFamily="18" charset="0"/>
                  </a:rPr>
                  <a:t>Một vật thực hiện dao động điều hòa theo phương Ox với </a:t>
                </a:r>
                <a:r>
                  <a:rPr lang="pt-BR" sz="2600">
                    <a:solidFill>
                      <a:schemeClr val="tx1"/>
                    </a:solidFill>
                    <a:latin typeface="Cambria" panose="02040503050406030204" pitchFamily="18" charset="0"/>
                    <a:ea typeface="Cambria" panose="02040503050406030204" pitchFamily="18" charset="0"/>
                  </a:rPr>
                  <a:t>phương trình </a:t>
                </a:r>
                <a14:m>
                  <m:oMath xmlns:m="http://schemas.openxmlformats.org/officeDocument/2006/math">
                    <m:r>
                      <a:rPr lang="pt-BR" sz="2600" i="1">
                        <a:solidFill>
                          <a:schemeClr val="tx1"/>
                        </a:solidFill>
                        <a:latin typeface="Cambria Math" panose="02040503050406030204" pitchFamily="18" charset="0"/>
                        <a:ea typeface="Times New Roman" panose="02020603050405020304" pitchFamily="18" charset="0"/>
                      </a:rPr>
                      <m:t>𝑥</m:t>
                    </m:r>
                    <m:r>
                      <a:rPr lang="pt-BR" sz="2600" i="1">
                        <a:solidFill>
                          <a:schemeClr val="tx1"/>
                        </a:solidFill>
                        <a:latin typeface="Cambria Math" panose="02040503050406030204" pitchFamily="18" charset="0"/>
                        <a:ea typeface="Times New Roman" panose="02020603050405020304" pitchFamily="18" charset="0"/>
                      </a:rPr>
                      <m:t>=6.</m:t>
                    </m:r>
                    <m:func>
                      <m:funcPr>
                        <m:ctrlPr>
                          <a:rPr lang="en-US" sz="2600" i="1">
                            <a:solidFill>
                              <a:schemeClr val="tx1"/>
                            </a:solidFill>
                            <a:latin typeface="Cambria Math" panose="02040503050406030204" pitchFamily="18" charset="0"/>
                            <a:ea typeface="Times New Roman" panose="02020603050405020304" pitchFamily="18" charset="0"/>
                          </a:rPr>
                        </m:ctrlPr>
                      </m:funcPr>
                      <m:fName>
                        <m:r>
                          <m:rPr>
                            <m:sty m:val="p"/>
                          </m:rPr>
                          <a:rPr lang="pt-BR" sz="2600">
                            <a:solidFill>
                              <a:schemeClr val="tx1"/>
                            </a:solidFill>
                            <a:latin typeface="Cambria Math" panose="02040503050406030204" pitchFamily="18" charset="0"/>
                            <a:ea typeface="Times New Roman" panose="02020603050405020304" pitchFamily="18" charset="0"/>
                          </a:rPr>
                          <m:t>cos</m:t>
                        </m:r>
                      </m:fName>
                      <m:e>
                        <m:d>
                          <m:dPr>
                            <m:ctrlPr>
                              <a:rPr lang="en-US" sz="2600" i="1">
                                <a:solidFill>
                                  <a:schemeClr val="tx1"/>
                                </a:solidFill>
                                <a:latin typeface="Cambria Math" panose="02040503050406030204" pitchFamily="18" charset="0"/>
                                <a:ea typeface="Times New Roman" panose="02020603050405020304" pitchFamily="18" charset="0"/>
                              </a:rPr>
                            </m:ctrlPr>
                          </m:dPr>
                          <m:e>
                            <m:r>
                              <a:rPr lang="pt-BR" sz="2600" i="1">
                                <a:solidFill>
                                  <a:schemeClr val="tx1"/>
                                </a:solidFill>
                                <a:latin typeface="Cambria Math" panose="02040503050406030204" pitchFamily="18" charset="0"/>
                                <a:ea typeface="Times New Roman" panose="02020603050405020304" pitchFamily="18" charset="0"/>
                              </a:rPr>
                              <m:t>10 </m:t>
                            </m:r>
                            <m:r>
                              <a:rPr lang="pt-BR" sz="2600" i="1">
                                <a:solidFill>
                                  <a:schemeClr val="tx1"/>
                                </a:solidFill>
                                <a:latin typeface="Cambria Math" panose="02040503050406030204" pitchFamily="18" charset="0"/>
                                <a:ea typeface="Times New Roman" panose="02020603050405020304" pitchFamily="18" charset="0"/>
                              </a:rPr>
                              <m:t>𝑡</m:t>
                            </m:r>
                            <m:r>
                              <a:rPr lang="pt-BR" sz="2600" i="1">
                                <a:solidFill>
                                  <a:schemeClr val="tx1"/>
                                </a:solidFill>
                                <a:latin typeface="Cambria Math" panose="02040503050406030204" pitchFamily="18" charset="0"/>
                                <a:ea typeface="Times New Roman" panose="02020603050405020304" pitchFamily="18" charset="0"/>
                              </a:rPr>
                              <m:t>+</m:t>
                            </m:r>
                            <m:f>
                              <m:fPr>
                                <m:ctrlPr>
                                  <a:rPr lang="en-US" sz="2600" i="1">
                                    <a:solidFill>
                                      <a:schemeClr val="tx1"/>
                                    </a:solidFill>
                                    <a:latin typeface="Cambria Math" panose="02040503050406030204" pitchFamily="18" charset="0"/>
                                    <a:ea typeface="Times New Roman" panose="02020603050405020304" pitchFamily="18" charset="0"/>
                                  </a:rPr>
                                </m:ctrlPr>
                              </m:fPr>
                              <m:num>
                                <m:r>
                                  <a:rPr lang="pt-BR" sz="2600" i="1">
                                    <a:solidFill>
                                      <a:schemeClr val="tx1"/>
                                    </a:solidFill>
                                    <a:latin typeface="Cambria Math" panose="02040503050406030204" pitchFamily="18" charset="0"/>
                                    <a:ea typeface="Times New Roman" panose="02020603050405020304" pitchFamily="18" charset="0"/>
                                  </a:rPr>
                                  <m:t>𝜋</m:t>
                                </m:r>
                              </m:num>
                              <m:den>
                                <m:r>
                                  <a:rPr lang="pt-BR" sz="2600" i="1">
                                    <a:solidFill>
                                      <a:schemeClr val="tx1"/>
                                    </a:solidFill>
                                    <a:latin typeface="Cambria Math" panose="02040503050406030204" pitchFamily="18" charset="0"/>
                                    <a:ea typeface="Times New Roman" panose="02020603050405020304" pitchFamily="18" charset="0"/>
                                  </a:rPr>
                                  <m:t>3</m:t>
                                </m:r>
                              </m:den>
                            </m:f>
                          </m:e>
                        </m:d>
                      </m:e>
                    </m:func>
                  </m:oMath>
                </a14:m>
                <a:r>
                  <a:rPr lang="pt-BR" sz="2600" dirty="0">
                    <a:solidFill>
                      <a:schemeClr val="tx1"/>
                    </a:solidFill>
                    <a:latin typeface="Cambria" panose="02040503050406030204" pitchFamily="18" charset="0"/>
                    <a:ea typeface="Cambria" panose="02040503050406030204" pitchFamily="18" charset="0"/>
                  </a:rPr>
                  <a:t> cm. Biên độ dao động của vật là:</a:t>
                </a:r>
                <a:endParaRPr lang="en-US" sz="2600" dirty="0">
                  <a:solidFill>
                    <a:schemeClr val="tx1"/>
                  </a:solidFill>
                  <a:latin typeface="Cambria" panose="02040503050406030204" pitchFamily="18" charset="0"/>
                  <a:ea typeface="Cambria" panose="02040503050406030204" pitchFamily="18" charset="0"/>
                </a:endParaRPr>
              </a:p>
            </p:txBody>
          </p:sp>
        </mc:Choice>
        <mc:Fallback xmlns="">
          <p:sp>
            <p:nvSpPr>
              <p:cNvPr id="2" name="Rectangle 1" descr="n185 Fb Thu Huong Pham">
                <a:extLst>
                  <a:ext uri="{FF2B5EF4-FFF2-40B4-BE49-F238E27FC236}">
                    <a16:creationId xmlns:a16="http://schemas.microsoft.com/office/drawing/2014/main" id="{707D3E99-42A5-40D7-B45E-B280C4EA7094}"/>
                  </a:ext>
                </a:extLst>
              </p:cNvPr>
              <p:cNvSpPr>
                <a:spLocks noRot="1" noChangeAspect="1" noMove="1" noResize="1" noEditPoints="1" noAdjustHandles="1" noChangeArrowheads="1" noChangeShapeType="1" noTextEdit="1"/>
              </p:cNvSpPr>
              <p:nvPr/>
            </p:nvSpPr>
            <p:spPr>
              <a:xfrm>
                <a:off x="1941361" y="170107"/>
                <a:ext cx="9636350" cy="1091261"/>
              </a:xfrm>
              <a:prstGeom prst="rect">
                <a:avLst/>
              </a:prstGeom>
              <a:blipFill>
                <a:blip r:embed="rId5"/>
                <a:stretch>
                  <a:fillRect l="-1139" t="-5028" r="-1139" b="-3352"/>
                </a:stretch>
              </a:blipFill>
            </p:spPr>
            <p:txBody>
              <a:bodyPr/>
              <a:lstStyle/>
              <a:p>
                <a:r>
                  <a:rPr lang="en-US">
                    <a:noFill/>
                  </a:rPr>
                  <a:t> </a:t>
                </a:r>
              </a:p>
            </p:txBody>
          </p:sp>
        </mc:Fallback>
      </mc:AlternateContent>
      <p:sp>
        <p:nvSpPr>
          <p:cNvPr id="4" name="Action Button: Go Home 3" descr="n185 Fb Thu Huong Pham">
            <a:hlinkClick r:id="rId6" action="ppaction://hlinksldjump" highlightClick="1"/>
            <a:extLst>
              <a:ext uri="{FF2B5EF4-FFF2-40B4-BE49-F238E27FC236}">
                <a16:creationId xmlns:a16="http://schemas.microsoft.com/office/drawing/2014/main" id="{5F3147E3-B17B-649A-7627-D587E88375DA}"/>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5559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8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3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9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4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22"/>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9"/>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9" grpId="0"/>
      <p:bldP spid="29" grpId="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82124" y="568459"/>
            <a:ext cx="12109876"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555547" y="243719"/>
            <a:ext cx="10136344" cy="108658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nSpc>
                <a:spcPct val="115000"/>
              </a:lnSpc>
              <a:spcBef>
                <a:spcPts val="600"/>
              </a:spcBef>
              <a:spcAft>
                <a:spcPts val="600"/>
              </a:spcAft>
              <a:tabLst>
                <a:tab pos="416560" algn="l"/>
              </a:tabLst>
            </a:pPr>
            <a:r>
              <a:rPr lang="en-US" sz="3000" b="1" dirty="0">
                <a:solidFill>
                  <a:srgbClr val="2B2B2C"/>
                </a:solidFill>
                <a:latin typeface="Cambria" panose="02040503050406030204" pitchFamily="18" charset="0"/>
                <a:ea typeface="Segoe UI" panose="020B0502040204020203" pitchFamily="34" charset="0"/>
              </a:rPr>
              <a:t>5.</a:t>
            </a:r>
            <a:r>
              <a:rPr lang="en-US" sz="3000" dirty="0">
                <a:solidFill>
                  <a:srgbClr val="2B2B2C"/>
                </a:solidFill>
                <a:latin typeface="Cambria" panose="02040503050406030204" pitchFamily="18" charset="0"/>
                <a:ea typeface="Segoe UI" panose="020B0502040204020203" pitchFamily="34" charset="0"/>
              </a:rPr>
              <a:t> </a:t>
            </a:r>
            <a:r>
              <a:rPr lang="en-US" sz="3200" dirty="0" err="1">
                <a:solidFill>
                  <a:schemeClr val="tx1"/>
                </a:solidFill>
                <a:latin typeface="Cambria" panose="02040503050406030204" pitchFamily="18" charset="0"/>
                <a:ea typeface="Cambria" panose="02040503050406030204" pitchFamily="18" charset="0"/>
              </a:rPr>
              <a:t>Một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chất</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điểm</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dao</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động</a:t>
            </a:r>
            <a:r>
              <a:rPr lang="en-US" sz="3200" dirty="0">
                <a:solidFill>
                  <a:schemeClr val="tx1"/>
                </a:solidFill>
                <a:latin typeface="Cambria" panose="02040503050406030204" pitchFamily="18" charset="0"/>
                <a:ea typeface="Cambria" panose="02040503050406030204" pitchFamily="18" charset="0"/>
              </a:rPr>
              <a:t> x = 10cos2πt (cm) </a:t>
            </a:r>
            <a:r>
              <a:rPr lang="en-US" sz="3200" dirty="0" err="1">
                <a:solidFill>
                  <a:schemeClr val="tx1"/>
                </a:solidFill>
                <a:latin typeface="Cambria" panose="02040503050406030204" pitchFamily="18" charset="0"/>
                <a:ea typeface="Cambria" panose="02040503050406030204" pitchFamily="18" charset="0"/>
              </a:rPr>
              <a:t>có</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pha</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tại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thời</a:t>
            </a:r>
            <a:r>
              <a:rPr lang="en-US" sz="3200" dirty="0">
                <a:solidFill>
                  <a:schemeClr val="tx1"/>
                </a:solidFill>
                <a:latin typeface="Cambria" panose="02040503050406030204" pitchFamily="18" charset="0"/>
                <a:ea typeface="Cambria" panose="02040503050406030204" pitchFamily="18" charset="0"/>
              </a:rPr>
              <a:t> </a:t>
            </a:r>
            <a:r>
              <a:rPr lang="en-US" sz="3200" dirty="0" err="1">
                <a:solidFill>
                  <a:schemeClr val="tx1"/>
                </a:solidFill>
                <a:latin typeface="Cambria" panose="02040503050406030204" pitchFamily="18" charset="0"/>
                <a:ea typeface="Cambria" panose="02040503050406030204" pitchFamily="18" charset="0"/>
              </a:rPr>
              <a:t>điểm</a:t>
            </a:r>
            <a:r>
              <a:rPr lang="en-US" sz="3200" dirty="0">
                <a:solidFill>
                  <a:schemeClr val="tx1"/>
                </a:solidFill>
                <a:latin typeface="Cambria" panose="02040503050406030204" pitchFamily="18" charset="0"/>
                <a:ea typeface="Cambria" panose="02040503050406030204" pitchFamily="18" charset="0"/>
              </a:rPr>
              <a:t> t </a:t>
            </a:r>
            <a:r>
              <a:rPr lang="en-US" sz="3200" dirty="0" err="1">
                <a:solidFill>
                  <a:schemeClr val="tx1"/>
                </a:solidFill>
                <a:latin typeface="Cambria" panose="02040503050406030204" pitchFamily="18" charset="0"/>
                <a:ea typeface="Cambria" panose="02040503050406030204" pitchFamily="18" charset="0"/>
              </a:rPr>
              <a:t>là</a:t>
            </a:r>
            <a:r>
              <a:rPr lang="en-US" sz="3200" dirty="0">
                <a:solidFill>
                  <a:schemeClr val="tx1"/>
                </a:solidFill>
                <a:latin typeface="Cambria" panose="02040503050406030204" pitchFamily="18" charset="0"/>
                <a:ea typeface="Cambria" panose="02040503050406030204" pitchFamily="18" charset="0"/>
              </a:rPr>
              <a:t> :</a:t>
            </a:r>
            <a:endParaRPr lang="en-US" sz="3000" dirty="0">
              <a:solidFill>
                <a:schemeClr val="tx1"/>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314932" y="3760320"/>
            <a:ext cx="1956154" cy="580095"/>
          </a:xfrm>
          <a:prstGeom prst="rect">
            <a:avLst/>
          </a:prstGeom>
        </p:spPr>
        <p:txBody>
          <a:bodyPr wrap="square">
            <a:spAutoFit/>
          </a:bodyPr>
          <a:lstStyle/>
          <a:p>
            <a:pPr algn="ctr">
              <a:lnSpc>
                <a:spcPct val="115000"/>
              </a:lnSpc>
              <a:spcBef>
                <a:spcPts val="600"/>
              </a:spcBef>
              <a:spcAft>
                <a:spcPts val="600"/>
              </a:spcAft>
              <a:tabLst>
                <a:tab pos="459105" algn="l"/>
              </a:tabLst>
            </a:pPr>
            <a:r>
              <a:rPr lang="en-US" sz="3000" dirty="0">
                <a:solidFill>
                  <a:srgbClr val="2B2B2C"/>
                </a:solidFill>
                <a:latin typeface="Cambria" panose="02040503050406030204" pitchFamily="18" charset="0"/>
                <a:ea typeface="Segoe UI" panose="020B0502040204020203" pitchFamily="34" charset="0"/>
              </a:rPr>
              <a:t>2</a:t>
            </a:r>
            <a:r>
              <a:rPr lang="el-GR" sz="3000" dirty="0">
                <a:solidFill>
                  <a:srgbClr val="2B2B2C"/>
                </a:solidFill>
                <a:latin typeface="Cambria" panose="02040503050406030204" pitchFamily="18" charset="0"/>
                <a:ea typeface="Segoe UI" panose="020B0502040204020203" pitchFamily="34" charset="0"/>
              </a:rPr>
              <a:t>π</a:t>
            </a:r>
            <a:endParaRPr lang="en-US" sz="3000" dirty="0">
              <a:solidFill>
                <a:srgbClr val="2B2B2C"/>
              </a:solidFill>
              <a:latin typeface="Segoe UI" panose="020B0502040204020203" pitchFamily="34" charset="0"/>
              <a:ea typeface="Segoe UI" panose="020B0502040204020203" pitchFamily="34"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893535" y="3784557"/>
            <a:ext cx="1956153" cy="580095"/>
          </a:xfrm>
          <a:prstGeom prst="rect">
            <a:avLst/>
          </a:prstGeom>
        </p:spPr>
        <p:txBody>
          <a:bodyPr wrap="square">
            <a:spAutoFit/>
          </a:bodyPr>
          <a:lstStyle/>
          <a:p>
            <a:pPr algn="ctr">
              <a:lnSpc>
                <a:spcPct val="115000"/>
              </a:lnSpc>
              <a:spcBef>
                <a:spcPts val="600"/>
              </a:spcBef>
              <a:spcAft>
                <a:spcPts val="600"/>
              </a:spcAft>
              <a:tabLst>
                <a:tab pos="459105" algn="l"/>
              </a:tabLst>
            </a:pPr>
            <a:r>
              <a:rPr lang="en-US" sz="3000" dirty="0">
                <a:solidFill>
                  <a:srgbClr val="2B2B2C"/>
                </a:solidFill>
                <a:latin typeface="Cambria" panose="02040503050406030204" pitchFamily="18" charset="0"/>
                <a:ea typeface="Segoe UI" panose="020B0502040204020203" pitchFamily="34" charset="0"/>
              </a:rPr>
              <a:t>0 </a:t>
            </a:r>
            <a:endParaRPr lang="en-US" sz="3000" dirty="0">
              <a:solidFill>
                <a:srgbClr val="2B2B2C"/>
              </a:solidFill>
              <a:latin typeface="Segoe UI" panose="020B0502040204020203" pitchFamily="34" charset="0"/>
              <a:ea typeface="Segoe UI" panose="020B0502040204020203" pitchFamily="34"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479898" y="3784557"/>
            <a:ext cx="1832128" cy="555858"/>
          </a:xfrm>
          <a:prstGeom prst="rect">
            <a:avLst/>
          </a:prstGeom>
        </p:spPr>
        <p:txBody>
          <a:bodyPr wrap="square">
            <a:spAutoFit/>
          </a:bodyPr>
          <a:lstStyle/>
          <a:p>
            <a:pPr algn="ctr">
              <a:lnSpc>
                <a:spcPct val="115000"/>
              </a:lnSpc>
              <a:spcBef>
                <a:spcPts val="600"/>
              </a:spcBef>
              <a:spcAft>
                <a:spcPts val="600"/>
              </a:spcAft>
              <a:tabLst>
                <a:tab pos="459105" algn="l"/>
              </a:tabLst>
            </a:pPr>
            <a:r>
              <a:rPr lang="en-US" sz="2800" dirty="0">
                <a:latin typeface="Cambria" panose="02040503050406030204" pitchFamily="18" charset="0"/>
              </a:rPr>
              <a:t>2πt. </a:t>
            </a:r>
            <a:endParaRPr lang="en-US" sz="2800"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8944839" y="3765514"/>
            <a:ext cx="2080182" cy="574901"/>
          </a:xfrm>
          <a:prstGeom prst="rect">
            <a:avLst/>
          </a:prstGeom>
        </p:spPr>
        <p:txBody>
          <a:bodyPr wrap="square">
            <a:spAutoFit/>
          </a:bodyPr>
          <a:lstStyle/>
          <a:p>
            <a:pPr algn="ctr">
              <a:lnSpc>
                <a:spcPct val="120000"/>
              </a:lnSpc>
              <a:defRPr/>
            </a:pPr>
            <a:r>
              <a:rPr lang="en-US" sz="2800" dirty="0">
                <a:latin typeface="Cambria" panose="02040503050406030204" pitchFamily="18" charset="0"/>
              </a:rPr>
              <a:t>π</a:t>
            </a:r>
            <a:r>
              <a:rPr lang="en-US" dirty="0">
                <a:latin typeface="Cambria" panose="02040503050406030204" pitchFamily="18" charset="0"/>
              </a:rPr>
              <a:t>. </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BCC1721C-6CB0-A55E-5F6E-4702A982160A}"/>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D4077B1E-A83E-E481-A27E-56FC9394C6EB}"/>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896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55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55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05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370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2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8"/>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8"/>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8" grpId="0"/>
      <p:bldP spid="28" grpId="1"/>
      <p:bldP spid="29"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185 Fb Thu Huong Pham">
            <a:extLst>
              <a:ext uri="{FF2B5EF4-FFF2-40B4-BE49-F238E27FC236}">
                <a16:creationId xmlns:a16="http://schemas.microsoft.com/office/drawing/2014/main" id="{8CA8AF4E-4184-189B-AC09-9EABCE16B24C}"/>
              </a:ext>
            </a:extLst>
          </p:cNvPr>
          <p:cNvPicPr>
            <a:picLocks noChangeAspect="1"/>
          </p:cNvPicPr>
          <p:nvPr/>
        </p:nvPicPr>
        <p:blipFill>
          <a:blip r:embed="rId3"/>
          <a:stretch>
            <a:fillRect/>
          </a:stretch>
        </p:blipFill>
        <p:spPr>
          <a:xfrm>
            <a:off x="-2226" y="353781"/>
            <a:ext cx="12192000" cy="1387557"/>
          </a:xfrm>
          <a:prstGeom prst="rect">
            <a:avLst/>
          </a:prstGeom>
        </p:spPr>
      </p:pic>
      <p:sp>
        <p:nvSpPr>
          <p:cNvPr id="9" name="MH_Entry_1" descr="n185 Fb Thu Huong Pham">
            <a:extLst>
              <a:ext uri="{FF2B5EF4-FFF2-40B4-BE49-F238E27FC236}">
                <a16:creationId xmlns:a16="http://schemas.microsoft.com/office/drawing/2014/main" id="{066D3AFD-6A84-F7C6-98FD-9FF05992A3A2}"/>
              </a:ext>
            </a:extLst>
          </p:cNvPr>
          <p:cNvSpPr/>
          <p:nvPr>
            <p:custDataLst>
              <p:tags r:id="rId1"/>
            </p:custDataLst>
          </p:nvPr>
        </p:nvSpPr>
        <p:spPr>
          <a:xfrm>
            <a:off x="1314709" y="356123"/>
            <a:ext cx="10206731" cy="86177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just">
              <a:spcBef>
                <a:spcPts val="600"/>
              </a:spcBef>
              <a:spcAft>
                <a:spcPts val="600"/>
              </a:spcAft>
              <a:tabLst>
                <a:tab pos="396240" algn="l"/>
              </a:tabLst>
            </a:pPr>
            <a:r>
              <a:rPr lang="en-US" sz="2800" b="1" dirty="0">
                <a:solidFill>
                  <a:srgbClr val="2B2B2C"/>
                </a:solidFill>
                <a:latin typeface="Cambria" panose="02040503050406030204" pitchFamily="18" charset="0"/>
                <a:ea typeface="Segoe UI" panose="020B0502040204020203" pitchFamily="34" charset="0"/>
              </a:rPr>
              <a:t>6.</a:t>
            </a:r>
            <a:r>
              <a:rPr lang="en-US" sz="2800" dirty="0">
                <a:solidFill>
                  <a:srgbClr val="2B2B2C"/>
                </a:solidFill>
                <a:latin typeface="Cambria" panose="02040503050406030204" pitchFamily="18" charset="0"/>
                <a:ea typeface="Segoe UI" panose="020B0502040204020203" pitchFamily="34" charset="0"/>
              </a:rPr>
              <a:t> </a:t>
            </a:r>
            <a:r>
              <a:rPr lang="en-US" sz="2800" dirty="0" err="1">
                <a:solidFill>
                  <a:schemeClr val="tx1"/>
                </a:solidFill>
                <a:latin typeface="Cambria" panose="02040503050406030204" pitchFamily="18" charset="0"/>
                <a:ea typeface="Cambria" panose="02040503050406030204" pitchFamily="18" charset="0"/>
              </a:rPr>
              <a:t>Một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vật</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nhỏ</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dao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điều</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hòa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theo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phương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trình</a:t>
            </a:r>
            <a:r>
              <a:rPr lang="en-US" sz="2800" dirty="0">
                <a:solidFill>
                  <a:schemeClr val="tx1"/>
                </a:solidFill>
                <a:latin typeface="Cambria" panose="02040503050406030204" pitchFamily="18" charset="0"/>
                <a:ea typeface="Cambria" panose="02040503050406030204" pitchFamily="18" charset="0"/>
              </a:rPr>
              <a:t> x = Acos10t (t </a:t>
            </a:r>
            <a:r>
              <a:rPr lang="en-US" sz="2800" dirty="0" err="1">
                <a:solidFill>
                  <a:schemeClr val="tx1"/>
                </a:solidFill>
                <a:latin typeface="Cambria" panose="02040503050406030204" pitchFamily="18" charset="0"/>
                <a:ea typeface="Cambria" panose="02040503050406030204" pitchFamily="18" charset="0"/>
              </a:rPr>
              <a:t>tính</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bằng</a:t>
            </a:r>
            <a:r>
              <a:rPr lang="en-US" sz="2800" dirty="0">
                <a:solidFill>
                  <a:schemeClr val="tx1"/>
                </a:solidFill>
                <a:latin typeface="Cambria" panose="02040503050406030204" pitchFamily="18" charset="0"/>
                <a:ea typeface="Cambria" panose="02040503050406030204" pitchFamily="18" charset="0"/>
              </a:rPr>
              <a:t> s), A </a:t>
            </a:r>
            <a:r>
              <a:rPr lang="en-US" sz="2800" dirty="0" err="1">
                <a:solidFill>
                  <a:schemeClr val="tx1"/>
                </a:solidFill>
                <a:latin typeface="Cambria" panose="02040503050406030204" pitchFamily="18" charset="0"/>
                <a:ea typeface="Cambria" panose="02040503050406030204" pitchFamily="18" charset="0"/>
              </a:rPr>
              <a:t>là</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biên</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Tại</a:t>
            </a:r>
            <a:r>
              <a:rPr lang="en-US" sz="2800" dirty="0">
                <a:solidFill>
                  <a:schemeClr val="tx1"/>
                </a:solidFill>
                <a:latin typeface="Cambria" panose="02040503050406030204" pitchFamily="18" charset="0"/>
                <a:ea typeface="Cambria" panose="02040503050406030204" pitchFamily="18" charset="0"/>
              </a:rPr>
              <a:t> t = 2 s, </a:t>
            </a:r>
            <a:r>
              <a:rPr lang="en-US" sz="2800" dirty="0" err="1">
                <a:solidFill>
                  <a:schemeClr val="tx1"/>
                </a:solidFill>
                <a:latin typeface="Cambria" panose="02040503050406030204" pitchFamily="18" charset="0"/>
                <a:ea typeface="Cambria" panose="02040503050406030204" pitchFamily="18" charset="0"/>
              </a:rPr>
              <a:t>pha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của</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dao</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động</a:t>
            </a:r>
            <a:r>
              <a:rPr lang="en-US" sz="2800" dirty="0">
                <a:solidFill>
                  <a:schemeClr val="tx1"/>
                </a:solidFill>
                <a:latin typeface="Cambria" panose="02040503050406030204" pitchFamily="18" charset="0"/>
                <a:ea typeface="Cambria" panose="02040503050406030204" pitchFamily="18" charset="0"/>
              </a:rPr>
              <a:t> </a:t>
            </a:r>
            <a:r>
              <a:rPr lang="en-US" sz="2800" dirty="0" err="1">
                <a:solidFill>
                  <a:schemeClr val="tx1"/>
                </a:solidFill>
                <a:latin typeface="Cambria" panose="02040503050406030204" pitchFamily="18" charset="0"/>
                <a:ea typeface="Cambria" panose="02040503050406030204" pitchFamily="18" charset="0"/>
              </a:rPr>
              <a:t>là</a:t>
            </a:r>
            <a:r>
              <a:rPr lang="en-US" sz="2800" dirty="0">
                <a:solidFill>
                  <a:schemeClr val="tx1"/>
                </a:solidFill>
                <a:latin typeface="Cambria" panose="02040503050406030204" pitchFamily="18" charset="0"/>
                <a:ea typeface="Cambria" panose="02040503050406030204" pitchFamily="18" charset="0"/>
              </a:rPr>
              <a:t> :</a:t>
            </a:r>
            <a:endParaRPr lang="en-US" sz="2800" dirty="0">
              <a:solidFill>
                <a:schemeClr val="tx1"/>
              </a:solidFill>
              <a:latin typeface="Segoe UI" panose="020B0502040204020203" pitchFamily="34" charset="0"/>
              <a:ea typeface="Segoe UI" panose="020B0502040204020203" pitchFamily="34" charset="0"/>
            </a:endParaRPr>
          </a:p>
        </p:txBody>
      </p:sp>
      <p:grpSp>
        <p:nvGrpSpPr>
          <p:cNvPr id="10" name="Group 4" descr="n185 Fb Thu Huong Pham">
            <a:extLst>
              <a:ext uri="{FF2B5EF4-FFF2-40B4-BE49-F238E27FC236}">
                <a16:creationId xmlns:a16="http://schemas.microsoft.com/office/drawing/2014/main" id="{B4ED22E5-5D77-61E1-1D77-A306C290079F}"/>
              </a:ext>
            </a:extLst>
          </p:cNvPr>
          <p:cNvGrpSpPr>
            <a:grpSpLocks noChangeAspect="1"/>
          </p:cNvGrpSpPr>
          <p:nvPr/>
        </p:nvGrpSpPr>
        <p:grpSpPr bwMode="auto">
          <a:xfrm>
            <a:off x="1190904" y="1831798"/>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A</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4" name="Group 4" descr="n185 Fb Thu Huong Pham">
            <a:extLst>
              <a:ext uri="{FF2B5EF4-FFF2-40B4-BE49-F238E27FC236}">
                <a16:creationId xmlns:a16="http://schemas.microsoft.com/office/drawing/2014/main" id="{9A1846CE-A048-73D3-0A48-01A8A9EE84AE}"/>
              </a:ext>
            </a:extLst>
          </p:cNvPr>
          <p:cNvGrpSpPr>
            <a:grpSpLocks noChangeAspect="1"/>
          </p:cNvGrpSpPr>
          <p:nvPr/>
        </p:nvGrpSpPr>
        <p:grpSpPr bwMode="auto">
          <a:xfrm>
            <a:off x="3766906" y="1831798"/>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B</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18" name="Group 4" descr="n185 Fb Thu Huong Pham">
            <a:extLst>
              <a:ext uri="{FF2B5EF4-FFF2-40B4-BE49-F238E27FC236}">
                <a16:creationId xmlns:a16="http://schemas.microsoft.com/office/drawing/2014/main" id="{7D62436E-F0E5-EB25-D5C8-3C3D7D7FD741}"/>
              </a:ext>
            </a:extLst>
          </p:cNvPr>
          <p:cNvGrpSpPr>
            <a:grpSpLocks noChangeAspect="1"/>
          </p:cNvGrpSpPr>
          <p:nvPr/>
        </p:nvGrpSpPr>
        <p:grpSpPr bwMode="auto">
          <a:xfrm>
            <a:off x="6342908" y="1831798"/>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C</a:t>
              </a:r>
              <a:endParaRPr lang="zh-CN" altLang="en-US" sz="5400" dirty="0">
                <a:solidFill>
                  <a:schemeClr val="bg1"/>
                </a:solidFill>
                <a:latin typeface="Cambria" panose="02040503050406030204" pitchFamily="18" charset="0"/>
                <a:cs typeface="Times New Roman" panose="02020603050405020304" pitchFamily="18" charset="0"/>
              </a:endParaRPr>
            </a:p>
          </p:txBody>
        </p:sp>
      </p:grpSp>
      <p:grpSp>
        <p:nvGrpSpPr>
          <p:cNvPr id="22" name="Group 4" descr="n185 Fb Thu Huong Pham">
            <a:extLst>
              <a:ext uri="{FF2B5EF4-FFF2-40B4-BE49-F238E27FC236}">
                <a16:creationId xmlns:a16="http://schemas.microsoft.com/office/drawing/2014/main" id="{6DD2FED5-F0AA-DD9E-713F-A01C65CD6A1F}"/>
              </a:ext>
            </a:extLst>
          </p:cNvPr>
          <p:cNvGrpSpPr>
            <a:grpSpLocks noChangeAspect="1"/>
          </p:cNvGrpSpPr>
          <p:nvPr/>
        </p:nvGrpSpPr>
        <p:grpSpPr bwMode="auto">
          <a:xfrm>
            <a:off x="8918911" y="1831798"/>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5400">
                <a:latin typeface="Cambria" panose="02040503050406030204" pitchFamily="18" charset="0"/>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algn="ctr"/>
              <a:r>
                <a:rPr lang="en-US" altLang="zh-CN" sz="5400" dirty="0">
                  <a:solidFill>
                    <a:schemeClr val="bg1"/>
                  </a:solidFill>
                  <a:latin typeface="Cambria" panose="02040503050406030204" pitchFamily="18" charset="0"/>
                  <a:cs typeface="Times New Roman" panose="02020603050405020304" pitchFamily="18" charset="0"/>
                </a:rPr>
                <a:t>D</a:t>
              </a:r>
              <a:endParaRPr lang="zh-CN" altLang="en-US" sz="5400" dirty="0">
                <a:solidFill>
                  <a:schemeClr val="bg1"/>
                </a:solidFill>
                <a:latin typeface="Cambria" panose="02040503050406030204" pitchFamily="18" charset="0"/>
                <a:cs typeface="Times New Roman" panose="02020603050405020304" pitchFamily="18" charset="0"/>
              </a:endParaRPr>
            </a:p>
          </p:txBody>
        </p:sp>
      </p:grpSp>
      <p:sp>
        <p:nvSpPr>
          <p:cNvPr id="26" name="矩形 65" descr="n185 Fb Thu Huong Pham">
            <a:extLst>
              <a:ext uri="{FF2B5EF4-FFF2-40B4-BE49-F238E27FC236}">
                <a16:creationId xmlns:a16="http://schemas.microsoft.com/office/drawing/2014/main" id="{4B70085D-5950-F1DD-64D4-67BC69BAF297}"/>
              </a:ext>
            </a:extLst>
          </p:cNvPr>
          <p:cNvSpPr/>
          <p:nvPr/>
        </p:nvSpPr>
        <p:spPr>
          <a:xfrm>
            <a:off x="1314931"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40 rad</a:t>
            </a:r>
            <a:endParaRPr lang="en-US" dirty="0">
              <a:solidFill>
                <a:srgbClr val="2B2B2C"/>
              </a:solidFill>
              <a:latin typeface="Segoe UI" panose="020B0502040204020203" pitchFamily="34" charset="0"/>
              <a:ea typeface="Segoe UI" panose="020B0502040204020203" pitchFamily="34" charset="0"/>
            </a:endParaRPr>
          </a:p>
        </p:txBody>
      </p:sp>
      <p:sp>
        <p:nvSpPr>
          <p:cNvPr id="27" name="矩形 66" descr="n185 Fb Thu Huong Pham">
            <a:extLst>
              <a:ext uri="{FF2B5EF4-FFF2-40B4-BE49-F238E27FC236}">
                <a16:creationId xmlns:a16="http://schemas.microsoft.com/office/drawing/2014/main" id="{329DEBA0-785F-6553-941B-C59EE28050F5}"/>
              </a:ext>
            </a:extLst>
          </p:cNvPr>
          <p:cNvSpPr/>
          <p:nvPr/>
        </p:nvSpPr>
        <p:spPr>
          <a:xfrm>
            <a:off x="3890933"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20 rad</a:t>
            </a:r>
            <a:endParaRPr lang="en-US" dirty="0">
              <a:solidFill>
                <a:srgbClr val="2B2B2C"/>
              </a:solidFill>
              <a:latin typeface="Segoe UI" panose="020B0502040204020203" pitchFamily="34" charset="0"/>
              <a:ea typeface="Segoe UI" panose="020B0502040204020203" pitchFamily="34" charset="0"/>
            </a:endParaRPr>
          </a:p>
        </p:txBody>
      </p:sp>
      <p:sp>
        <p:nvSpPr>
          <p:cNvPr id="28" name="矩形 67" descr="n185 Fb Thu Huong Pham">
            <a:extLst>
              <a:ext uri="{FF2B5EF4-FFF2-40B4-BE49-F238E27FC236}">
                <a16:creationId xmlns:a16="http://schemas.microsoft.com/office/drawing/2014/main" id="{721FBF81-A079-AE83-184F-AD41D9051E2B}"/>
              </a:ext>
            </a:extLst>
          </p:cNvPr>
          <p:cNvSpPr/>
          <p:nvPr/>
        </p:nvSpPr>
        <p:spPr>
          <a:xfrm>
            <a:off x="6466935" y="3507757"/>
            <a:ext cx="1832128" cy="612604"/>
          </a:xfrm>
          <a:prstGeom prst="rect">
            <a:avLst/>
          </a:prstGeom>
        </p:spPr>
        <p:txBody>
          <a:bodyPr wrap="square">
            <a:spAutoFit/>
          </a:bodyPr>
          <a:lstStyle/>
          <a:p>
            <a:pPr algn="ctr">
              <a:lnSpc>
                <a:spcPct val="115000"/>
              </a:lnSpc>
              <a:spcBef>
                <a:spcPts val="600"/>
              </a:spcBef>
              <a:spcAft>
                <a:spcPts val="600"/>
              </a:spcAft>
              <a:tabLst>
                <a:tab pos="435610" algn="l"/>
              </a:tabLst>
            </a:pPr>
            <a:r>
              <a:rPr lang="en-US" sz="3200" dirty="0">
                <a:solidFill>
                  <a:srgbClr val="2B2B2C"/>
                </a:solidFill>
                <a:latin typeface="Cambria" panose="02040503050406030204" pitchFamily="18" charset="0"/>
                <a:ea typeface="Segoe UI" panose="020B0502040204020203" pitchFamily="34" charset="0"/>
              </a:rPr>
              <a:t>5 rad</a:t>
            </a:r>
            <a:endParaRPr lang="en-US" dirty="0">
              <a:solidFill>
                <a:srgbClr val="2B2B2C"/>
              </a:solidFill>
              <a:latin typeface="Segoe UI" panose="020B0502040204020203" pitchFamily="34" charset="0"/>
              <a:ea typeface="Segoe UI" panose="020B0502040204020203" pitchFamily="34" charset="0"/>
            </a:endParaRPr>
          </a:p>
        </p:txBody>
      </p:sp>
      <p:sp>
        <p:nvSpPr>
          <p:cNvPr id="29" name="矩形 68" descr="n185 Fb Thu Huong Pham">
            <a:extLst>
              <a:ext uri="{FF2B5EF4-FFF2-40B4-BE49-F238E27FC236}">
                <a16:creationId xmlns:a16="http://schemas.microsoft.com/office/drawing/2014/main" id="{0716E4F2-C802-C9B1-744A-4DC717CBD885}"/>
              </a:ext>
            </a:extLst>
          </p:cNvPr>
          <p:cNvSpPr/>
          <p:nvPr/>
        </p:nvSpPr>
        <p:spPr>
          <a:xfrm>
            <a:off x="9042937" y="3507757"/>
            <a:ext cx="1832128" cy="631711"/>
          </a:xfrm>
          <a:prstGeom prst="rect">
            <a:avLst/>
          </a:prstGeom>
        </p:spPr>
        <p:txBody>
          <a:bodyPr wrap="square">
            <a:spAutoFit/>
          </a:bodyPr>
          <a:lstStyle/>
          <a:p>
            <a:pPr algn="ctr">
              <a:lnSpc>
                <a:spcPct val="120000"/>
              </a:lnSpc>
              <a:defRPr/>
            </a:pPr>
            <a:r>
              <a:rPr lang="en-US" sz="3200" dirty="0">
                <a:solidFill>
                  <a:srgbClr val="2B2B2C"/>
                </a:solidFill>
                <a:latin typeface="Cambria" panose="02040503050406030204" pitchFamily="18" charset="0"/>
                <a:ea typeface="Segoe UI" panose="020B0502040204020203" pitchFamily="34" charset="0"/>
              </a:rPr>
              <a:t>10 rad.</a:t>
            </a:r>
            <a:endParaRPr lang="zh-CN" altLang="en-US" sz="3000" dirty="0">
              <a:solidFill>
                <a:schemeClr val="tx2"/>
              </a:solidFill>
              <a:latin typeface="Cambria" panose="02040503050406030204" pitchFamily="18" charset="0"/>
              <a:cs typeface="Times New Roman" panose="02020603050405020304" pitchFamily="18" charset="0"/>
            </a:endParaRPr>
          </a:p>
        </p:txBody>
      </p:sp>
      <p:sp>
        <p:nvSpPr>
          <p:cNvPr id="21" name="Arrow: Pentagon 20" descr="n185 Fb Thu Huong Pham">
            <a:extLst>
              <a:ext uri="{FF2B5EF4-FFF2-40B4-BE49-F238E27FC236}">
                <a16:creationId xmlns:a16="http://schemas.microsoft.com/office/drawing/2014/main" id="{FC414E11-F957-4FED-289A-6F9A369962EB}"/>
              </a:ext>
            </a:extLst>
          </p:cNvPr>
          <p:cNvSpPr/>
          <p:nvPr/>
        </p:nvSpPr>
        <p:spPr>
          <a:xfrm>
            <a:off x="10442558" y="6168956"/>
            <a:ext cx="1749442" cy="672737"/>
          </a:xfrm>
          <a:prstGeom prst="homePlate">
            <a:avLst/>
          </a:prstGeom>
          <a:solidFill>
            <a:srgbClr val="FF6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cs typeface="Times New Roman" panose="02020603050405020304" pitchFamily="18" charset="0"/>
              </a:rPr>
              <a:t>ĐÁP ÁN</a:t>
            </a:r>
          </a:p>
        </p:txBody>
      </p:sp>
      <p:sp>
        <p:nvSpPr>
          <p:cNvPr id="2" name="Action Button: Go Home 1" descr="n185 Fb Thu Huong Pham">
            <a:hlinkClick r:id="rId4" action="ppaction://hlinksldjump" highlightClick="1"/>
            <a:extLst>
              <a:ext uri="{FF2B5EF4-FFF2-40B4-BE49-F238E27FC236}">
                <a16:creationId xmlns:a16="http://schemas.microsoft.com/office/drawing/2014/main" id="{685E20F9-7898-D2FB-1345-44851F3762C7}"/>
              </a:ext>
            </a:extLst>
          </p:cNvPr>
          <p:cNvSpPr/>
          <p:nvPr/>
        </p:nvSpPr>
        <p:spPr>
          <a:xfrm>
            <a:off x="-2226" y="5546305"/>
            <a:ext cx="1316935" cy="1316182"/>
          </a:xfrm>
          <a:prstGeom prst="actionButtonHome">
            <a:avLst/>
          </a:prstGeom>
          <a:solidFill>
            <a:srgbClr val="AD8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Cambria" panose="02040503050406030204" pitchFamily="18" charset="0"/>
              <a:cs typeface="Times New Roman" panose="02020603050405020304" pitchFamily="18" charset="0"/>
            </a:endParaRPr>
          </a:p>
          <a:p>
            <a:pPr algn="ctr"/>
            <a:r>
              <a:rPr lang="en-US" sz="2800" b="1">
                <a:latin typeface="Cambria" panose="02040503050406030204" pitchFamily="18" charset="0"/>
                <a:cs typeface="Times New Roman" panose="02020603050405020304" pitchFamily="18" charset="0"/>
              </a:rPr>
              <a:t>Home</a:t>
            </a:r>
            <a:endParaRPr lang="en-US" sz="2800" b="1"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6133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1000"/>
                            </p:stCondLst>
                            <p:childTnLst>
                              <p:par>
                                <p:cTn id="14" presetID="23" presetClass="entr" presetSubtype="16"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childTnLst>
                                </p:cTn>
                              </p:par>
                            </p:childTnLst>
                          </p:cTn>
                        </p:par>
                        <p:par>
                          <p:cTn id="18" fill="hold">
                            <p:stCondLst>
                              <p:cond delay="17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20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childTnLst>
                                </p:cTn>
                              </p:par>
                            </p:childTnLst>
                          </p:cTn>
                        </p:par>
                        <p:par>
                          <p:cTn id="27" fill="hold">
                            <p:stCondLst>
                              <p:cond delay="2900"/>
                            </p:stCondLst>
                            <p:childTnLst>
                              <p:par>
                                <p:cTn id="28" presetID="22" presetClass="entr" presetSubtype="1"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par>
                          <p:cTn id="31" fill="hold">
                            <p:stCondLst>
                              <p:cond delay="3400"/>
                            </p:stCondLst>
                            <p:childTnLst>
                              <p:par>
                                <p:cTn id="32" presetID="23" presetClass="entr" presetSubtype="16"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4050"/>
                            </p:stCondLst>
                            <p:childTnLst>
                              <p:par>
                                <p:cTn id="37" presetID="22" presetClass="entr" presetSubtype="1"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45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1"/>
                    </p:tgtEl>
                  </p:cond>
                </p:stCondLst>
                <p:endSync evt="end" delay="0">
                  <p:rtn val="all"/>
                </p:endSync>
                <p:childTnLst>
                  <p:par>
                    <p:cTn id="46" fill="hold">
                      <p:stCondLst>
                        <p:cond delay="0"/>
                      </p:stCondLst>
                      <p:childTnLst>
                        <p:par>
                          <p:cTn id="47" fill="hold">
                            <p:stCondLst>
                              <p:cond delay="0"/>
                            </p:stCondLst>
                            <p:childTnLst>
                              <p:par>
                                <p:cTn id="48" presetID="25" presetClass="emph" presetSubtype="0" fill="hold" grpId="0" nodeType="clickEffect">
                                  <p:stCondLst>
                                    <p:cond delay="0"/>
                                  </p:stCondLst>
                                  <p:childTnLst>
                                    <p:animClr clrSpc="hsl" dir="cw">
                                      <p:cBhvr override="childStyle">
                                        <p:cTn id="49" dur="500" fill="hold"/>
                                        <p:tgtEl>
                                          <p:spTgt spid="21"/>
                                        </p:tgtEl>
                                        <p:attrNameLst>
                                          <p:attrName>style.color</p:attrName>
                                        </p:attrNameLst>
                                      </p:cBhvr>
                                      <p:by>
                                        <p:hsl h="0" s="-70588" l="0"/>
                                      </p:by>
                                    </p:animClr>
                                    <p:animClr clrSpc="hsl" dir="cw">
                                      <p:cBhvr>
                                        <p:cTn id="50" dur="500" fill="hold"/>
                                        <p:tgtEl>
                                          <p:spTgt spid="21"/>
                                        </p:tgtEl>
                                        <p:attrNameLst>
                                          <p:attrName>fillcolor</p:attrName>
                                        </p:attrNameLst>
                                      </p:cBhvr>
                                      <p:by>
                                        <p:hsl h="0" s="-70588" l="0"/>
                                      </p:by>
                                    </p:animClr>
                                    <p:animClr clrSpc="hsl" dir="cw">
                                      <p:cBhvr>
                                        <p:cTn id="51" dur="500" fill="hold"/>
                                        <p:tgtEl>
                                          <p:spTgt spid="21"/>
                                        </p:tgtEl>
                                        <p:attrNameLst>
                                          <p:attrName>stroke.color</p:attrName>
                                        </p:attrNameLst>
                                      </p:cBhvr>
                                      <p:by>
                                        <p:hsl h="0" s="-70588" l="0"/>
                                      </p:by>
                                    </p:animClr>
                                    <p:set>
                                      <p:cBhvr>
                                        <p:cTn id="52" dur="500" fill="hold"/>
                                        <p:tgtEl>
                                          <p:spTgt spid="21"/>
                                        </p:tgtEl>
                                        <p:attrNameLst>
                                          <p:attrName>fill.type</p:attrName>
                                        </p:attrNameLst>
                                      </p:cBhvr>
                                      <p:to>
                                        <p:strVal val="solid"/>
                                      </p:to>
                                    </p:set>
                                  </p:childTnLst>
                                </p:cTn>
                              </p:par>
                              <p:par>
                                <p:cTn id="53" presetID="6" presetClass="emph" presetSubtype="0" fill="hold" nodeType="withEffect">
                                  <p:stCondLst>
                                    <p:cond delay="0"/>
                                  </p:stCondLst>
                                  <p:childTnLst>
                                    <p:animScale>
                                      <p:cBhvr>
                                        <p:cTn id="54" dur="2000" fill="hold"/>
                                        <p:tgtEl>
                                          <p:spTgt spid="14"/>
                                        </p:tgtEl>
                                      </p:cBhvr>
                                      <p:by x="150000" y="150000"/>
                                    </p:animScale>
                                  </p:childTnLst>
                                </p:cTn>
                              </p:par>
                              <p:par>
                                <p:cTn id="55" presetID="6" presetClass="emph" presetSubtype="0" fill="hold" grpId="1" nodeType="withEffect">
                                  <p:stCondLst>
                                    <p:cond delay="0"/>
                                  </p:stCondLst>
                                  <p:iterate type="lt">
                                    <p:tmPct val="0"/>
                                  </p:iterate>
                                  <p:childTnLst>
                                    <p:animScale>
                                      <p:cBhvr>
                                        <p:cTn id="56" dur="2000" fill="hold"/>
                                        <p:tgtEl>
                                          <p:spTgt spid="27"/>
                                        </p:tgtEl>
                                      </p:cBhvr>
                                      <p:by x="150000" y="150000"/>
                                    </p:animScale>
                                  </p:childTnLst>
                                </p:cTn>
                              </p:par>
                            </p:childTnLst>
                          </p:cTn>
                        </p:par>
                      </p:childTnLst>
                    </p:cTn>
                  </p:par>
                </p:childTnLst>
              </p:cTn>
              <p:nextCondLst>
                <p:cond evt="onClick" delay="0">
                  <p:tgtEl>
                    <p:spTgt spid="21"/>
                  </p:tgtEl>
                </p:cond>
              </p:nextCondLst>
            </p:seq>
          </p:childTnLst>
        </p:cTn>
      </p:par>
    </p:tnLst>
    <p:bldLst>
      <p:bldP spid="9" grpId="0" animBg="1"/>
      <p:bldP spid="26" grpId="0"/>
      <p:bldP spid="27" grpId="0"/>
      <p:bldP spid="27" grpId="1"/>
      <p:bldP spid="28" grpId="0"/>
      <p:bldP spid="29"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3315</Words>
  <Application>Microsoft Office PowerPoint</Application>
  <PresentationFormat>Widescreen</PresentationFormat>
  <Paragraphs>412</Paragraphs>
  <Slides>36</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36</vt:i4>
      </vt:variant>
    </vt:vector>
  </HeadingPairs>
  <TitlesOfParts>
    <vt:vector size="50" baseType="lpstr">
      <vt:lpstr>Arial</vt:lpstr>
      <vt:lpstr>Calibri</vt:lpstr>
      <vt:lpstr>Calibri Light</vt:lpstr>
      <vt:lpstr>Cambria</vt:lpstr>
      <vt:lpstr>Cambria Math</vt:lpstr>
      <vt:lpstr>Fira Sans Extra Condensed SemiBold</vt:lpstr>
      <vt:lpstr>Roboto</vt:lpstr>
      <vt:lpstr>Roboto Condensed Light</vt:lpstr>
      <vt:lpstr>Segoe UI</vt:lpstr>
      <vt:lpstr>Symbol</vt:lpstr>
      <vt:lpstr>Times New Roman</vt:lpstr>
      <vt:lpstr>Wingdings</vt:lpstr>
      <vt:lpstr>Office Theme</vt:lpstr>
      <vt:lpstr>Newton's Laws Infographics by Slidesgo</vt:lpstr>
      <vt:lpstr>PowerPoint Presentation</vt:lpstr>
      <vt:lpstr>KIỂM TRA BÀI CŨ –  TRÒ CHƠI “MẢNH GHÉP”</vt:lpstr>
      <vt:lpstr>ĐỘNG CƠ ĐỐT TRONG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 Nhung Cute</dc:title>
  <dc:creator>Cô Nhung Cute</dc:creator>
  <cp:lastModifiedBy>Administrator</cp:lastModifiedBy>
  <cp:revision>76</cp:revision>
  <cp:lastPrinted>2023-05-03T04:50:29Z</cp:lastPrinted>
  <dcterms:created xsi:type="dcterms:W3CDTF">2023-03-29T09:09:34Z</dcterms:created>
  <dcterms:modified xsi:type="dcterms:W3CDTF">2024-03-14T05:56:03Z</dcterms:modified>
</cp:coreProperties>
</file>