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 id="2147483708" r:id="rId5"/>
    <p:sldMasterId id="2147483731" r:id="rId6"/>
  </p:sldMasterIdLst>
  <p:notesMasterIdLst>
    <p:notesMasterId r:id="rId55"/>
  </p:notesMasterIdLst>
  <p:sldIdLst>
    <p:sldId id="319" r:id="rId7"/>
    <p:sldId id="256" r:id="rId8"/>
    <p:sldId id="412" r:id="rId9"/>
    <p:sldId id="413" r:id="rId10"/>
    <p:sldId id="285" r:id="rId11"/>
    <p:sldId id="415" r:id="rId12"/>
    <p:sldId id="416" r:id="rId13"/>
    <p:sldId id="418" r:id="rId14"/>
    <p:sldId id="419" r:id="rId15"/>
    <p:sldId id="432" r:id="rId16"/>
    <p:sldId id="424" r:id="rId17"/>
    <p:sldId id="422" r:id="rId18"/>
    <p:sldId id="425" r:id="rId19"/>
    <p:sldId id="426" r:id="rId20"/>
    <p:sldId id="428" r:id="rId21"/>
    <p:sldId id="427" r:id="rId22"/>
    <p:sldId id="429" r:id="rId23"/>
    <p:sldId id="430" r:id="rId24"/>
    <p:sldId id="431" r:id="rId25"/>
    <p:sldId id="433" r:id="rId26"/>
    <p:sldId id="435" r:id="rId27"/>
    <p:sldId id="434" r:id="rId28"/>
    <p:sldId id="436" r:id="rId29"/>
    <p:sldId id="437" r:id="rId30"/>
    <p:sldId id="438" r:id="rId31"/>
    <p:sldId id="439" r:id="rId32"/>
    <p:sldId id="440" r:id="rId33"/>
    <p:sldId id="441" r:id="rId34"/>
    <p:sldId id="442" r:id="rId35"/>
    <p:sldId id="443" r:id="rId36"/>
    <p:sldId id="444" r:id="rId37"/>
    <p:sldId id="445" r:id="rId38"/>
    <p:sldId id="446" r:id="rId39"/>
    <p:sldId id="447" r:id="rId40"/>
    <p:sldId id="264" r:id="rId41"/>
    <p:sldId id="449" r:id="rId42"/>
    <p:sldId id="450" r:id="rId43"/>
    <p:sldId id="265" r:id="rId44"/>
    <p:sldId id="451" r:id="rId45"/>
    <p:sldId id="452" r:id="rId46"/>
    <p:sldId id="453" r:id="rId47"/>
    <p:sldId id="454" r:id="rId48"/>
    <p:sldId id="268" r:id="rId49"/>
    <p:sldId id="270" r:id="rId50"/>
    <p:sldId id="455" r:id="rId51"/>
    <p:sldId id="406" r:id="rId52"/>
    <p:sldId id="316" r:id="rId53"/>
    <p:sldId id="404" r:id="rId54"/>
  </p:sldIdLst>
  <p:sldSz cx="12192000" cy="6858000"/>
  <p:notesSz cx="6858000" cy="9144000"/>
  <p:embeddedFontLst>
    <p:embeddedFont>
      <p:font typeface="Cambria Math" panose="02040503050406030204" pitchFamily="18" charset="0"/>
      <p:regular r:id="rId56"/>
    </p:embeddedFont>
    <p:embeddedFont>
      <p:font typeface="Verdana" panose="020B0604030504040204" pitchFamily="34" charset="0"/>
      <p:regular r:id="rId57"/>
      <p:bold r:id="rId58"/>
      <p:italic r:id="rId59"/>
      <p:boldItalic r:id="rId60"/>
    </p:embeddedFont>
    <p:embeddedFont>
      <p:font typeface="VNI-Times" pitchFamily="2" charset="0"/>
      <p:regular r:id="rId61"/>
      <p:bold r:id="rId62"/>
      <p:italic r:id="rId63"/>
      <p:boldItalic r:id="rId64"/>
    </p:embeddedFont>
    <p:embeddedFont>
      <p:font typeface="Wingdings 2" panose="05020102010507070707" pitchFamily="18" charset="2"/>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823B"/>
    <a:srgbClr val="281C13"/>
    <a:srgbClr val="342012"/>
    <a:srgbClr val="92D050"/>
    <a:srgbClr val="C55A11"/>
    <a:srgbClr val="7C7C7C"/>
    <a:srgbClr val="D9D9D9"/>
    <a:srgbClr val="DEEBF7"/>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94660"/>
  </p:normalViewPr>
  <p:slideViewPr>
    <p:cSldViewPr snapToGrid="0">
      <p:cViewPr varScale="1">
        <p:scale>
          <a:sx n="69" d="100"/>
          <a:sy n="69" d="100"/>
        </p:scale>
        <p:origin x="80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3.fntdata"/><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4.fntdata"/><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F7D6B-6E14-4B8F-B974-31E4AA73FD8B}"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C9FEA-08D7-4270-905C-739C171B179D}" type="slidenum">
              <a:rPr lang="en-US" smtClean="0"/>
              <a:t>‹#›</a:t>
            </a:fld>
            <a:endParaRPr lang="en-US"/>
          </a:p>
        </p:txBody>
      </p:sp>
    </p:spTree>
    <p:extLst>
      <p:ext uri="{BB962C8B-B14F-4D97-AF65-F5344CB8AC3E}">
        <p14:creationId xmlns:p14="http://schemas.microsoft.com/office/powerpoint/2010/main" val="1078358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C9FEA-08D7-4270-905C-739C171B179D}" type="slidenum">
              <a:rPr lang="en-US" smtClean="0"/>
              <a:t>1</a:t>
            </a:fld>
            <a:endParaRPr lang="en-US"/>
          </a:p>
        </p:txBody>
      </p:sp>
    </p:spTree>
    <p:extLst>
      <p:ext uri="{BB962C8B-B14F-4D97-AF65-F5344CB8AC3E}">
        <p14:creationId xmlns:p14="http://schemas.microsoft.com/office/powerpoint/2010/main" val="1116009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5516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8559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33624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64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5943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7204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95585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270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2497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770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4296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8452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502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2771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24043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343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7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0642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26442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3340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1937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33598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4333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2681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ounded Rectangle 9"/>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9D508925-70D8-4602-8FF8-86A278A733BC}" type="slidenum">
              <a:rPr lang="en-US" smtClean="0"/>
              <a:pPr/>
              <a:t>‹#›</a:t>
            </a:fld>
            <a:endParaRPr lang="en-US"/>
          </a:p>
        </p:txBody>
      </p:sp>
    </p:spTree>
    <p:extLst>
      <p:ext uri="{BB962C8B-B14F-4D97-AF65-F5344CB8AC3E}">
        <p14:creationId xmlns:p14="http://schemas.microsoft.com/office/powerpoint/2010/main" val="639212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670560" y="530352"/>
            <a:ext cx="1091184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1E16D-8579-4BD6-A0AE-CDA38E4B8CE6}" type="slidenum">
              <a:rPr lang="en-US" smtClean="0"/>
              <a:pPr/>
              <a:t>‹#›</a:t>
            </a:fld>
            <a:endParaRPr lang="en-US"/>
          </a:p>
        </p:txBody>
      </p:sp>
    </p:spTree>
    <p:extLst>
      <p:ext uri="{BB962C8B-B14F-4D97-AF65-F5344CB8AC3E}">
        <p14:creationId xmlns:p14="http://schemas.microsoft.com/office/powerpoint/2010/main" val="322353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5"/>
            <a:ext cx="26416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711200" y="533403"/>
            <a:ext cx="79248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4257-C777-4923-9C35-003C58D6AA90}" type="slidenum">
              <a:rPr lang="en-US" smtClean="0"/>
              <a:pPr/>
              <a:t>‹#›</a:t>
            </a:fld>
            <a:endParaRPr lang="en-US"/>
          </a:p>
        </p:txBody>
      </p:sp>
    </p:spTree>
    <p:extLst>
      <p:ext uri="{BB962C8B-B14F-4D97-AF65-F5344CB8AC3E}">
        <p14:creationId xmlns:p14="http://schemas.microsoft.com/office/powerpoint/2010/main" val="147533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49145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0762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034370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286900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305201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81533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416294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04477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kumimoji="0" lang="en-US"/>
              <a:t>Click to edit Master title style</a:t>
            </a:r>
          </a:p>
        </p:txBody>
      </p:sp>
      <p:sp>
        <p:nvSpPr>
          <p:cNvPr id="3" name="Content Placeholder 2"/>
          <p:cNvSpPr>
            <a:spLocks noGrp="1"/>
          </p:cNvSpPr>
          <p:nvPr>
            <p:ph idx="1"/>
          </p:nvPr>
        </p:nvSpPr>
        <p:spPr>
          <a:xfrm>
            <a:off x="670560" y="530352"/>
            <a:ext cx="1091184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EDD84-89BF-4D62-80BF-E5DA6416B843}" type="slidenum">
              <a:rPr lang="en-US" smtClean="0"/>
              <a:pPr/>
              <a:t>‹#›</a:t>
            </a:fld>
            <a:endParaRPr lang="en-US"/>
          </a:p>
        </p:txBody>
      </p:sp>
    </p:spTree>
    <p:extLst>
      <p:ext uri="{BB962C8B-B14F-4D97-AF65-F5344CB8AC3E}">
        <p14:creationId xmlns:p14="http://schemas.microsoft.com/office/powerpoint/2010/main" val="2098400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707979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2262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746587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343470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209285-D8D9-4A23-9894-E88C6C56C7B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136712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262943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09285-D8D9-4A23-9894-E88C6C56C7B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047472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09285-D8D9-4A23-9894-E88C6C56C7B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85379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209285-D8D9-4A23-9894-E88C6C56C7B5}"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08810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09285-D8D9-4A23-9894-E88C6C56C7B5}"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016558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ounded Rectangle 10"/>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E9135-FBDB-48C7-8552-01B74D4A4285}" type="slidenum">
              <a:rPr lang="en-US" smtClean="0"/>
              <a:pPr/>
              <a:t>‹#›</a:t>
            </a:fld>
            <a:endParaRPr lang="en-US"/>
          </a:p>
        </p:txBody>
      </p:sp>
    </p:spTree>
    <p:extLst>
      <p:ext uri="{BB962C8B-B14F-4D97-AF65-F5344CB8AC3E}">
        <p14:creationId xmlns:p14="http://schemas.microsoft.com/office/powerpoint/2010/main" val="749970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09285-D8D9-4A23-9894-E88C6C56C7B5}"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546820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82014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358782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531195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272528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209285-D8D9-4A23-9894-E88C6C56C7B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634329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267274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09285-D8D9-4A23-9894-E88C6C56C7B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860275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09285-D8D9-4A23-9894-E88C6C56C7B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944302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209285-D8D9-4A23-9894-E88C6C56C7B5}"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48618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E2EFF-A043-4E97-AEE7-1BC7675A9D30}" type="slidenum">
              <a:rPr lang="en-US" smtClean="0"/>
              <a:pPr/>
              <a:t>‹#›</a:t>
            </a:fld>
            <a:endParaRPr lang="en-US"/>
          </a:p>
        </p:txBody>
      </p:sp>
    </p:spTree>
    <p:extLst>
      <p:ext uri="{BB962C8B-B14F-4D97-AF65-F5344CB8AC3E}">
        <p14:creationId xmlns:p14="http://schemas.microsoft.com/office/powerpoint/2010/main" val="3945263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09285-D8D9-4A23-9894-E88C6C56C7B5}"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961775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09285-D8D9-4A23-9894-E88C6C56C7B5}"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063836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151248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168055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800795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683884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71422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51077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690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FE3B4E-D51E-4474-BC0A-8D7DBC01EECC}"/>
              </a:ext>
            </a:extLst>
          </p:cNvPr>
          <p:cNvSpPr/>
          <p:nvPr userDrawn="1"/>
        </p:nvSpPr>
        <p:spPr>
          <a:xfrm>
            <a:off x="0" y="0"/>
            <a:ext cx="12192000" cy="6858000"/>
          </a:xfrm>
          <a:prstGeom prst="rect">
            <a:avLst/>
          </a:prstGeom>
          <a:gradFill flip="none" rotWithShape="1">
            <a:gsLst>
              <a:gs pos="0">
                <a:schemeClr val="bg1">
                  <a:alpha val="80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387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E68E8-D751-48A8-A2E9-E757D74B2B25}" type="slidenum">
              <a:rPr lang="en-US" smtClean="0"/>
              <a:pPr/>
              <a:t>‹#›</a:t>
            </a:fld>
            <a:endParaRPr lang="en-US"/>
          </a:p>
        </p:txBody>
      </p:sp>
    </p:spTree>
    <p:extLst>
      <p:ext uri="{BB962C8B-B14F-4D97-AF65-F5344CB8AC3E}">
        <p14:creationId xmlns:p14="http://schemas.microsoft.com/office/powerpoint/2010/main" val="3312338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2138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750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265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161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512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202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C3C9FE5-AB1E-404E-9EB5-81D274A71722}"/>
              </a:ext>
            </a:extLst>
          </p:cNvPr>
          <p:cNvGrpSpPr/>
          <p:nvPr userDrawn="1"/>
        </p:nvGrpSpPr>
        <p:grpSpPr>
          <a:xfrm>
            <a:off x="9426469" y="2035643"/>
            <a:ext cx="1576801" cy="1576800"/>
            <a:chOff x="1201728" y="2038507"/>
            <a:chExt cx="1576801" cy="1576800"/>
          </a:xfrm>
        </p:grpSpPr>
        <p:sp>
          <p:nvSpPr>
            <p:cNvPr id="25" name="Rounded Rectangle 21">
              <a:extLst>
                <a:ext uri="{FF2B5EF4-FFF2-40B4-BE49-F238E27FC236}">
                  <a16:creationId xmlns:a16="http://schemas.microsoft.com/office/drawing/2014/main" id="{3961A115-70CC-45BB-98A0-A28E7D8DDCF9}"/>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26" name="Rounded Rectangle 8">
              <a:extLst>
                <a:ext uri="{FF2B5EF4-FFF2-40B4-BE49-F238E27FC236}">
                  <a16:creationId xmlns:a16="http://schemas.microsoft.com/office/drawing/2014/main" id="{E21298D3-FC3A-4D25-9A8C-EEA6B80608B2}"/>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grpSp>
        <p:nvGrpSpPr>
          <p:cNvPr id="20" name="Group 19">
            <a:extLst>
              <a:ext uri="{FF2B5EF4-FFF2-40B4-BE49-F238E27FC236}">
                <a16:creationId xmlns:a16="http://schemas.microsoft.com/office/drawing/2014/main" id="{4794BB16-9568-49E9-A76B-B41333C99C28}"/>
              </a:ext>
            </a:extLst>
          </p:cNvPr>
          <p:cNvGrpSpPr/>
          <p:nvPr userDrawn="1"/>
        </p:nvGrpSpPr>
        <p:grpSpPr>
          <a:xfrm>
            <a:off x="5307598" y="2037075"/>
            <a:ext cx="1576801" cy="1576800"/>
            <a:chOff x="1201728" y="2038507"/>
            <a:chExt cx="1576801" cy="1576800"/>
          </a:xfrm>
        </p:grpSpPr>
        <p:sp>
          <p:nvSpPr>
            <p:cNvPr id="21" name="Rounded Rectangle 21">
              <a:extLst>
                <a:ext uri="{FF2B5EF4-FFF2-40B4-BE49-F238E27FC236}">
                  <a16:creationId xmlns:a16="http://schemas.microsoft.com/office/drawing/2014/main" id="{9EAAAE1F-6210-443C-B7B8-E98E8FB4A2BA}"/>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23" name="Rounded Rectangle 8">
              <a:extLst>
                <a:ext uri="{FF2B5EF4-FFF2-40B4-BE49-F238E27FC236}">
                  <a16:creationId xmlns:a16="http://schemas.microsoft.com/office/drawing/2014/main" id="{4B681E53-94D9-4E5B-BBE0-45FD7873B434}"/>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grpSp>
        <p:nvGrpSpPr>
          <p:cNvPr id="3" name="Group 2">
            <a:extLst>
              <a:ext uri="{FF2B5EF4-FFF2-40B4-BE49-F238E27FC236}">
                <a16:creationId xmlns:a16="http://schemas.microsoft.com/office/drawing/2014/main" id="{511C3C90-83A3-4219-984E-0C27B4722780}"/>
              </a:ext>
            </a:extLst>
          </p:cNvPr>
          <p:cNvGrpSpPr/>
          <p:nvPr userDrawn="1"/>
        </p:nvGrpSpPr>
        <p:grpSpPr>
          <a:xfrm>
            <a:off x="1201728" y="2038507"/>
            <a:ext cx="1576801" cy="1576800"/>
            <a:chOff x="1201728" y="2038507"/>
            <a:chExt cx="1576801" cy="1576800"/>
          </a:xfrm>
        </p:grpSpPr>
        <p:sp>
          <p:nvSpPr>
            <p:cNvPr id="5" name="Rounded Rectangle 21">
              <a:extLst>
                <a:ext uri="{FF2B5EF4-FFF2-40B4-BE49-F238E27FC236}">
                  <a16:creationId xmlns:a16="http://schemas.microsoft.com/office/drawing/2014/main" id="{8D3E9FE6-8B38-47E1-BEA9-70052ACAE703}"/>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6" name="Rounded Rectangle 8">
              <a:extLst>
                <a:ext uri="{FF2B5EF4-FFF2-40B4-BE49-F238E27FC236}">
                  <a16:creationId xmlns:a16="http://schemas.microsoft.com/office/drawing/2014/main" id="{DA3D73F9-826B-4421-B93C-2444DD2AAEAF}"/>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sp>
        <p:nvSpPr>
          <p:cNvPr id="13" name="Picture Placeholder 2">
            <a:extLst>
              <a:ext uri="{FF2B5EF4-FFF2-40B4-BE49-F238E27FC236}">
                <a16:creationId xmlns:a16="http://schemas.microsoft.com/office/drawing/2014/main" id="{CF5452AA-88DA-404B-9070-237F302CC413}"/>
              </a:ext>
            </a:extLst>
          </p:cNvPr>
          <p:cNvSpPr>
            <a:spLocks noGrp="1"/>
          </p:cNvSpPr>
          <p:nvPr userDrawn="1">
            <p:ph type="pic" idx="1" hasCustomPrompt="1"/>
          </p:nvPr>
        </p:nvSpPr>
        <p:spPr>
          <a:xfrm>
            <a:off x="892129"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4" name="Picture Placeholder 2">
            <a:extLst>
              <a:ext uri="{FF2B5EF4-FFF2-40B4-BE49-F238E27FC236}">
                <a16:creationId xmlns:a16="http://schemas.microsoft.com/office/drawing/2014/main" id="{FE5A71D8-2DE6-4888-9D28-BA9A6A477128}"/>
              </a:ext>
            </a:extLst>
          </p:cNvPr>
          <p:cNvSpPr>
            <a:spLocks noGrp="1"/>
          </p:cNvSpPr>
          <p:nvPr userDrawn="1">
            <p:ph type="pic" idx="11" hasCustomPrompt="1"/>
          </p:nvPr>
        </p:nvSpPr>
        <p:spPr>
          <a:xfrm>
            <a:off x="5004500"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5" name="Picture Placeholder 2">
            <a:extLst>
              <a:ext uri="{FF2B5EF4-FFF2-40B4-BE49-F238E27FC236}">
                <a16:creationId xmlns:a16="http://schemas.microsoft.com/office/drawing/2014/main" id="{F5C10DDF-04C5-44D7-83B8-C2946E6C368F}"/>
              </a:ext>
            </a:extLst>
          </p:cNvPr>
          <p:cNvSpPr>
            <a:spLocks noGrp="1"/>
          </p:cNvSpPr>
          <p:nvPr userDrawn="1">
            <p:ph type="pic" idx="12" hasCustomPrompt="1"/>
          </p:nvPr>
        </p:nvSpPr>
        <p:spPr>
          <a:xfrm>
            <a:off x="9116870"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Rectangle 16">
            <a:extLst>
              <a:ext uri="{FF2B5EF4-FFF2-40B4-BE49-F238E27FC236}">
                <a16:creationId xmlns:a16="http://schemas.microsoft.com/office/drawing/2014/main" id="{0EA33FD7-78A1-4A67-82B2-A73F2B9D7930}"/>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8CED0DD5-72D0-4ECD-A39F-EE1ACB348793}"/>
              </a:ext>
            </a:extLst>
          </p:cNvPr>
          <p:cNvSpPr>
            <a:spLocks noGrp="1"/>
          </p:cNvSpPr>
          <p:nvPr userDrawn="1">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15465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2C9A214-9DA2-47C3-BE60-018A16769CDC}"/>
              </a:ext>
            </a:extLst>
          </p:cNvPr>
          <p:cNvSpPr>
            <a:spLocks noGrp="1"/>
          </p:cNvSpPr>
          <p:nvPr>
            <p:ph type="pic" idx="14" hasCustomPrompt="1"/>
          </p:nvPr>
        </p:nvSpPr>
        <p:spPr>
          <a:xfrm>
            <a:off x="0" y="-9526"/>
            <a:ext cx="7184425" cy="6886575"/>
          </a:xfrm>
          <a:custGeom>
            <a:avLst/>
            <a:gdLst>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304398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0 w 7155850"/>
              <a:gd name="connsiteY14" fmla="*/ 6858000 h 6877050"/>
              <a:gd name="connsiteX15" fmla="*/ 0 w 7155850"/>
              <a:gd name="connsiteY15"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1329860 w 7155850"/>
              <a:gd name="connsiteY12" fmla="*/ 6877050 h 6877050"/>
              <a:gd name="connsiteX13" fmla="*/ 0 w 7155850"/>
              <a:gd name="connsiteY13" fmla="*/ 6858000 h 6877050"/>
              <a:gd name="connsiteX14" fmla="*/ 0 w 7155850"/>
              <a:gd name="connsiteY14"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0 w 7155850"/>
              <a:gd name="connsiteY12" fmla="*/ 6858000 h 6877050"/>
              <a:gd name="connsiteX13" fmla="*/ 0 w 7155850"/>
              <a:gd name="connsiteY13"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0 w 7155850"/>
              <a:gd name="connsiteY11" fmla="*/ 6858000 h 6877050"/>
              <a:gd name="connsiteX12" fmla="*/ 0 w 7155850"/>
              <a:gd name="connsiteY12"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2945517 w 7155850"/>
              <a:gd name="connsiteY7" fmla="*/ 6877050 h 6877050"/>
              <a:gd name="connsiteX8" fmla="*/ 2928567 w 7155850"/>
              <a:gd name="connsiteY8" fmla="*/ 6849441 h 6877050"/>
              <a:gd name="connsiteX9" fmla="*/ 2911768 w 7155850"/>
              <a:gd name="connsiteY9" fmla="*/ 6877050 h 6877050"/>
              <a:gd name="connsiteX10" fmla="*/ 0 w 7155850"/>
              <a:gd name="connsiteY10" fmla="*/ 6858000 h 6877050"/>
              <a:gd name="connsiteX11" fmla="*/ 0 w 7155850"/>
              <a:gd name="connsiteY11"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2945517 w 7155850"/>
              <a:gd name="connsiteY6" fmla="*/ 6877050 h 6877050"/>
              <a:gd name="connsiteX7" fmla="*/ 2928567 w 7155850"/>
              <a:gd name="connsiteY7" fmla="*/ 6849441 h 6877050"/>
              <a:gd name="connsiteX8" fmla="*/ 2911768 w 7155850"/>
              <a:gd name="connsiteY8" fmla="*/ 6877050 h 6877050"/>
              <a:gd name="connsiteX9" fmla="*/ 0 w 7155850"/>
              <a:gd name="connsiteY9" fmla="*/ 6858000 h 6877050"/>
              <a:gd name="connsiteX10" fmla="*/ 0 w 7155850"/>
              <a:gd name="connsiteY10"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2945517 w 7155850"/>
              <a:gd name="connsiteY5" fmla="*/ 6877050 h 6877050"/>
              <a:gd name="connsiteX6" fmla="*/ 2928567 w 7155850"/>
              <a:gd name="connsiteY6" fmla="*/ 6849441 h 6877050"/>
              <a:gd name="connsiteX7" fmla="*/ 2911768 w 7155850"/>
              <a:gd name="connsiteY7" fmla="*/ 6877050 h 6877050"/>
              <a:gd name="connsiteX8" fmla="*/ 0 w 7155850"/>
              <a:gd name="connsiteY8" fmla="*/ 6858000 h 6877050"/>
              <a:gd name="connsiteX9" fmla="*/ 0 w 7155850"/>
              <a:gd name="connsiteY9"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2945517 w 7155850"/>
              <a:gd name="connsiteY4" fmla="*/ 6877050 h 6877050"/>
              <a:gd name="connsiteX5" fmla="*/ 2928567 w 7155850"/>
              <a:gd name="connsiteY5" fmla="*/ 6849441 h 6877050"/>
              <a:gd name="connsiteX6" fmla="*/ 2911768 w 7155850"/>
              <a:gd name="connsiteY6" fmla="*/ 6877050 h 6877050"/>
              <a:gd name="connsiteX7" fmla="*/ 0 w 7155850"/>
              <a:gd name="connsiteY7" fmla="*/ 6858000 h 6877050"/>
              <a:gd name="connsiteX8" fmla="*/ 0 w 7155850"/>
              <a:gd name="connsiteY8" fmla="*/ 0 h 6877050"/>
              <a:gd name="connsiteX0" fmla="*/ 0 w 7155850"/>
              <a:gd name="connsiteY0" fmla="*/ 0 h 6877050"/>
              <a:gd name="connsiteX1" fmla="*/ 7096125 w 7155850"/>
              <a:gd name="connsiteY1" fmla="*/ 0 h 6877050"/>
              <a:gd name="connsiteX2" fmla="*/ 7155850 w 7155850"/>
              <a:gd name="connsiteY2" fmla="*/ 19050 h 6877050"/>
              <a:gd name="connsiteX3" fmla="*/ 2945517 w 7155850"/>
              <a:gd name="connsiteY3" fmla="*/ 6877050 h 6877050"/>
              <a:gd name="connsiteX4" fmla="*/ 2928567 w 7155850"/>
              <a:gd name="connsiteY4" fmla="*/ 6849441 h 6877050"/>
              <a:gd name="connsiteX5" fmla="*/ 2911768 w 7155850"/>
              <a:gd name="connsiteY5" fmla="*/ 6877050 h 6877050"/>
              <a:gd name="connsiteX6" fmla="*/ 0 w 7155850"/>
              <a:gd name="connsiteY6" fmla="*/ 6858000 h 6877050"/>
              <a:gd name="connsiteX7" fmla="*/ 0 w 7155850"/>
              <a:gd name="connsiteY7" fmla="*/ 0 h 6877050"/>
              <a:gd name="connsiteX0" fmla="*/ 0 w 7155850"/>
              <a:gd name="connsiteY0" fmla="*/ 0 h 6877050"/>
              <a:gd name="connsiteX1" fmla="*/ 7155850 w 7155850"/>
              <a:gd name="connsiteY1" fmla="*/ 19050 h 6877050"/>
              <a:gd name="connsiteX2" fmla="*/ 2945517 w 7155850"/>
              <a:gd name="connsiteY2" fmla="*/ 6877050 h 6877050"/>
              <a:gd name="connsiteX3" fmla="*/ 2928567 w 7155850"/>
              <a:gd name="connsiteY3" fmla="*/ 6849441 h 6877050"/>
              <a:gd name="connsiteX4" fmla="*/ 2911768 w 7155850"/>
              <a:gd name="connsiteY4" fmla="*/ 6877050 h 6877050"/>
              <a:gd name="connsiteX5" fmla="*/ 0 w 7155850"/>
              <a:gd name="connsiteY5" fmla="*/ 6858000 h 6877050"/>
              <a:gd name="connsiteX6" fmla="*/ 0 w 7155850"/>
              <a:gd name="connsiteY6" fmla="*/ 0 h 6877050"/>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2911768 w 7184425"/>
              <a:gd name="connsiteY4" fmla="*/ 6886575 h 6886575"/>
              <a:gd name="connsiteX5" fmla="*/ 0 w 7184425"/>
              <a:gd name="connsiteY5" fmla="*/ 6867525 h 6886575"/>
              <a:gd name="connsiteX6" fmla="*/ 0 w 7184425"/>
              <a:gd name="connsiteY6"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0 w 7184425"/>
              <a:gd name="connsiteY4" fmla="*/ 6867525 h 6886575"/>
              <a:gd name="connsiteX5" fmla="*/ 0 w 7184425"/>
              <a:gd name="connsiteY5"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0 w 7184425"/>
              <a:gd name="connsiteY3" fmla="*/ 6867525 h 6886575"/>
              <a:gd name="connsiteX4" fmla="*/ 0 w 7184425"/>
              <a:gd name="connsiteY4" fmla="*/ 9525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425" h="6886575">
                <a:moveTo>
                  <a:pt x="0" y="9525"/>
                </a:moveTo>
                <a:lnTo>
                  <a:pt x="7184425" y="0"/>
                </a:lnTo>
                <a:lnTo>
                  <a:pt x="2945517" y="6886575"/>
                </a:lnTo>
                <a:lnTo>
                  <a:pt x="0" y="6867525"/>
                </a:lnTo>
                <a:lnTo>
                  <a:pt x="0" y="9525"/>
                </a:lnTo>
                <a:close/>
              </a:path>
            </a:pathLst>
          </a:custGeom>
          <a:solidFill>
            <a:schemeClr val="bg1">
              <a:lumMod val="95000"/>
            </a:schemeClr>
          </a:solidFill>
        </p:spPr>
        <p:txBody>
          <a:bodyPr wrap="square" anchor="ctr">
            <a:noAutofit/>
          </a:bodyPr>
          <a:lstStyle>
            <a:lvl1pPr marL="0" indent="0" algn="ctr">
              <a:buNone/>
              <a:defRPr sz="18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3904791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8672015-9EB8-4432-88B6-7F04596A16A3}"/>
              </a:ext>
            </a:extLst>
          </p:cNvPr>
          <p:cNvSpPr>
            <a:spLocks noGrp="1"/>
          </p:cNvSpPr>
          <p:nvPr>
            <p:ph type="pic" sz="quarter" idx="10" hasCustomPrompt="1"/>
          </p:nvPr>
        </p:nvSpPr>
        <p:spPr>
          <a:xfrm>
            <a:off x="0" y="0"/>
            <a:ext cx="5903383" cy="6858000"/>
          </a:xfrm>
          <a:prstGeom prst="rect">
            <a:avLst/>
          </a:prstGeom>
          <a:solidFill>
            <a:schemeClr val="bg1">
              <a:lumMod val="95000"/>
            </a:schemeClr>
          </a:solidFill>
        </p:spPr>
        <p:txBody>
          <a:bodyPr tIns="190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Place Your Picture Here And Send To Back</a:t>
            </a:r>
            <a:endParaRPr lang="ko-KR" altLang="en-US" dirty="0"/>
          </a:p>
        </p:txBody>
      </p:sp>
      <p:sp>
        <p:nvSpPr>
          <p:cNvPr id="8" name="Picture Placeholder 5">
            <a:extLst>
              <a:ext uri="{FF2B5EF4-FFF2-40B4-BE49-F238E27FC236}">
                <a16:creationId xmlns:a16="http://schemas.microsoft.com/office/drawing/2014/main" id="{F00C50F2-81AD-4E1A-A9B1-7A68EB7994CC}"/>
              </a:ext>
            </a:extLst>
          </p:cNvPr>
          <p:cNvSpPr>
            <a:spLocks noGrp="1"/>
          </p:cNvSpPr>
          <p:nvPr>
            <p:ph type="pic" sz="quarter" idx="11" hasCustomPrompt="1"/>
          </p:nvPr>
        </p:nvSpPr>
        <p:spPr>
          <a:xfrm>
            <a:off x="6455342" y="764189"/>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a:extLst>
              <a:ext uri="{FF2B5EF4-FFF2-40B4-BE49-F238E27FC236}">
                <a16:creationId xmlns:a16="http://schemas.microsoft.com/office/drawing/2014/main" id="{23B902C7-8AEF-4A99-A35E-C4E754D4ECDA}"/>
              </a:ext>
            </a:extLst>
          </p:cNvPr>
          <p:cNvSpPr>
            <a:spLocks noGrp="1"/>
          </p:cNvSpPr>
          <p:nvPr>
            <p:ph type="pic" sz="quarter" idx="12" hasCustomPrompt="1"/>
          </p:nvPr>
        </p:nvSpPr>
        <p:spPr>
          <a:xfrm>
            <a:off x="9307482" y="764190"/>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538882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648806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4EFF2C-3971-4DAF-A5A7-146027119F59}" type="slidenum">
              <a:rPr lang="en-US" smtClean="0"/>
              <a:pPr/>
              <a:t>‹#›</a:t>
            </a:fld>
            <a:endParaRPr lang="en-US"/>
          </a:p>
        </p:txBody>
      </p:sp>
    </p:spTree>
    <p:extLst>
      <p:ext uri="{BB962C8B-B14F-4D97-AF65-F5344CB8AC3E}">
        <p14:creationId xmlns:p14="http://schemas.microsoft.com/office/powerpoint/2010/main" val="17174922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C84DF9-D037-45BD-8FD1-FC052EA0D381}"/>
              </a:ext>
            </a:extLst>
          </p:cNvPr>
          <p:cNvSpPr/>
          <p:nvPr userDrawn="1"/>
        </p:nvSpPr>
        <p:spPr>
          <a:xfrm>
            <a:off x="3397776" y="2717708"/>
            <a:ext cx="8794226" cy="240487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3">
            <a:extLst>
              <a:ext uri="{FF2B5EF4-FFF2-40B4-BE49-F238E27FC236}">
                <a16:creationId xmlns:a16="http://schemas.microsoft.com/office/drawing/2014/main" id="{EAB2CE11-41A3-4695-A4AD-933F01A3740B}"/>
              </a:ext>
            </a:extLst>
          </p:cNvPr>
          <p:cNvGrpSpPr/>
          <p:nvPr userDrawn="1"/>
        </p:nvGrpSpPr>
        <p:grpSpPr>
          <a:xfrm>
            <a:off x="733478" y="1571013"/>
            <a:ext cx="2664296" cy="4683693"/>
            <a:chOff x="445712" y="1449040"/>
            <a:chExt cx="2113018" cy="3924176"/>
          </a:xfrm>
        </p:grpSpPr>
        <p:sp>
          <p:nvSpPr>
            <p:cNvPr id="6" name="Rounded Rectangle 4">
              <a:extLst>
                <a:ext uri="{FF2B5EF4-FFF2-40B4-BE49-F238E27FC236}">
                  <a16:creationId xmlns:a16="http://schemas.microsoft.com/office/drawing/2014/main" id="{2077F0CB-74CC-44DA-B0A3-6B32D359FF65}"/>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ectangle 5">
              <a:extLst>
                <a:ext uri="{FF2B5EF4-FFF2-40B4-BE49-F238E27FC236}">
                  <a16:creationId xmlns:a16="http://schemas.microsoft.com/office/drawing/2014/main" id="{40EF6CD2-4A74-45AA-9688-00853EAC84F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8" name="Group 6">
              <a:extLst>
                <a:ext uri="{FF2B5EF4-FFF2-40B4-BE49-F238E27FC236}">
                  <a16:creationId xmlns:a16="http://schemas.microsoft.com/office/drawing/2014/main" id="{D3F02DAD-26CE-4969-9C71-236E7BD76B4E}"/>
                </a:ext>
              </a:extLst>
            </p:cNvPr>
            <p:cNvGrpSpPr/>
            <p:nvPr userDrawn="1"/>
          </p:nvGrpSpPr>
          <p:grpSpPr>
            <a:xfrm>
              <a:off x="1407705" y="5045834"/>
              <a:ext cx="211967" cy="211967"/>
              <a:chOff x="1549420" y="5712364"/>
              <a:chExt cx="312583" cy="312583"/>
            </a:xfrm>
          </p:grpSpPr>
          <p:sp>
            <p:nvSpPr>
              <p:cNvPr id="9" name="Oval 7">
                <a:extLst>
                  <a:ext uri="{FF2B5EF4-FFF2-40B4-BE49-F238E27FC236}">
                    <a16:creationId xmlns:a16="http://schemas.microsoft.com/office/drawing/2014/main" id="{37268947-67E4-4F53-8D2A-001290B0285C}"/>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ounded Rectangle 8">
                <a:extLst>
                  <a:ext uri="{FF2B5EF4-FFF2-40B4-BE49-F238E27FC236}">
                    <a16:creationId xmlns:a16="http://schemas.microsoft.com/office/drawing/2014/main" id="{8FB939D9-61E8-4287-B74F-BD947882E67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1" name="Picture Placeholder 2">
            <a:extLst>
              <a:ext uri="{FF2B5EF4-FFF2-40B4-BE49-F238E27FC236}">
                <a16:creationId xmlns:a16="http://schemas.microsoft.com/office/drawing/2014/main" id="{65AD63DB-3B29-46CA-B871-B48A85A25DDB}"/>
              </a:ext>
            </a:extLst>
          </p:cNvPr>
          <p:cNvSpPr>
            <a:spLocks noGrp="1"/>
          </p:cNvSpPr>
          <p:nvPr>
            <p:ph type="pic" idx="12" hasCustomPrompt="1"/>
          </p:nvPr>
        </p:nvSpPr>
        <p:spPr>
          <a:xfrm>
            <a:off x="921396" y="1982583"/>
            <a:ext cx="2288460"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2" name="Rectangle 11">
            <a:extLst>
              <a:ext uri="{FF2B5EF4-FFF2-40B4-BE49-F238E27FC236}">
                <a16:creationId xmlns:a16="http://schemas.microsoft.com/office/drawing/2014/main" id="{B6269FE5-023F-4561-8BA8-426E61BDB51A}"/>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4841331A-2854-4C6D-9077-CB1D2F42132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08495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7E4757-8097-45D7-8EA5-8EBA3BC2364F}"/>
              </a:ext>
            </a:extLst>
          </p:cNvPr>
          <p:cNvGrpSpPr/>
          <p:nvPr userDrawn="1"/>
        </p:nvGrpSpPr>
        <p:grpSpPr>
          <a:xfrm>
            <a:off x="3631989" y="3294209"/>
            <a:ext cx="4928023" cy="2707615"/>
            <a:chOff x="-548507" y="477868"/>
            <a:chExt cx="11570449" cy="6357177"/>
          </a:xfrm>
        </p:grpSpPr>
        <p:sp>
          <p:nvSpPr>
            <p:cNvPr id="5" name="Freeform: Shape 4">
              <a:extLst>
                <a:ext uri="{FF2B5EF4-FFF2-40B4-BE49-F238E27FC236}">
                  <a16:creationId xmlns:a16="http://schemas.microsoft.com/office/drawing/2014/main" id="{DBA3B8B5-DDA8-4D52-A08B-D4FCFB1EFADA}"/>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1933EC2-C4E3-4F09-9B9E-6D9229ACE3F9}"/>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C54F712-4E18-4362-998E-FA1A69B6827A}"/>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52E08CB-EA13-4237-B12D-09F626F146E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C32F5F06-05AB-4423-AC6C-C4482C2ED1B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812065C9-FDF8-4219-88B0-F40F83873FBE}"/>
                </a:ext>
              </a:extLst>
            </p:cNvPr>
            <p:cNvGrpSpPr/>
            <p:nvPr/>
          </p:nvGrpSpPr>
          <p:grpSpPr>
            <a:xfrm>
              <a:off x="1606" y="6382978"/>
              <a:ext cx="413937" cy="115242"/>
              <a:chOff x="5955" y="6353672"/>
              <a:chExt cx="413937" cy="115242"/>
            </a:xfrm>
          </p:grpSpPr>
          <p:sp>
            <p:nvSpPr>
              <p:cNvPr id="15" name="Rectangle: Rounded Corners 14">
                <a:extLst>
                  <a:ext uri="{FF2B5EF4-FFF2-40B4-BE49-F238E27FC236}">
                    <a16:creationId xmlns:a16="http://schemas.microsoft.com/office/drawing/2014/main" id="{F05894DC-55A3-44E5-AA52-6D37CFC7C4D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AB3E9F2-BB5E-4CD6-9E55-16A7DF162FD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542699D-DEF5-47FE-8F4B-F75C394A08A4}"/>
                </a:ext>
              </a:extLst>
            </p:cNvPr>
            <p:cNvGrpSpPr/>
            <p:nvPr/>
          </p:nvGrpSpPr>
          <p:grpSpPr>
            <a:xfrm>
              <a:off x="9855291" y="6381600"/>
              <a:ext cx="885989" cy="115242"/>
              <a:chOff x="5955" y="6353672"/>
              <a:chExt cx="413937" cy="115242"/>
            </a:xfrm>
          </p:grpSpPr>
          <p:sp>
            <p:nvSpPr>
              <p:cNvPr id="13" name="Rectangle: Rounded Corners 12">
                <a:extLst>
                  <a:ext uri="{FF2B5EF4-FFF2-40B4-BE49-F238E27FC236}">
                    <a16:creationId xmlns:a16="http://schemas.microsoft.com/office/drawing/2014/main" id="{0B930AEF-92FB-4586-9CCC-289C31313EF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BA0D98E-596D-4B10-96EA-2F55BC31AB3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Shape 11">
              <a:extLst>
                <a:ext uri="{FF2B5EF4-FFF2-40B4-BE49-F238E27FC236}">
                  <a16:creationId xmlns:a16="http://schemas.microsoft.com/office/drawing/2014/main" id="{A363A919-5974-4276-9518-2745A1C75489}"/>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4331991" y="3448211"/>
            <a:ext cx="3528018" cy="2175491"/>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7" name="Rectangle 16">
            <a:extLst>
              <a:ext uri="{FF2B5EF4-FFF2-40B4-BE49-F238E27FC236}">
                <a16:creationId xmlns:a16="http://schemas.microsoft.com/office/drawing/2014/main" id="{A1B101E8-381D-4D31-AD1A-8A29457825B9}"/>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2AA06F9E-CDC4-4FD7-8F09-87BC24D7CCD3}"/>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62072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BB639B-5E7D-4134-8E11-18554BE1EBAE}"/>
              </a:ext>
            </a:extLst>
          </p:cNvPr>
          <p:cNvSpPr>
            <a:spLocks noGrp="1"/>
          </p:cNvSpPr>
          <p:nvPr>
            <p:ph type="pic" idx="10" hasCustomPrompt="1"/>
          </p:nvPr>
        </p:nvSpPr>
        <p:spPr>
          <a:xfrm>
            <a:off x="3" y="2"/>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003958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Images &amp; Contents Layout">
    <p:spTree>
      <p:nvGrpSpPr>
        <p:cNvPr id="1" name=""/>
        <p:cNvGrpSpPr/>
        <p:nvPr/>
      </p:nvGrpSpPr>
      <p:grpSpPr>
        <a:xfrm>
          <a:off x="0" y="0"/>
          <a:ext cx="0" cy="0"/>
          <a:chOff x="0" y="0"/>
          <a:chExt cx="0" cy="0"/>
        </a:xfrm>
      </p:grpSpPr>
      <p:sp>
        <p:nvSpPr>
          <p:cNvPr id="5" name="Picture Placeholder 2"/>
          <p:cNvSpPr>
            <a:spLocks noGrp="1"/>
          </p:cNvSpPr>
          <p:nvPr>
            <p:ph type="pic" idx="10" hasCustomPrompt="1"/>
          </p:nvPr>
        </p:nvSpPr>
        <p:spPr>
          <a:xfrm>
            <a:off x="0" y="0"/>
            <a:ext cx="6096000" cy="6858000"/>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6863436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6508203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523263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624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61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D7252B-52A3-47FF-A8FA-B8AD6F7D134A}" type="slidenum">
              <a:rPr lang="en-US" smtClean="0"/>
              <a:pPr/>
              <a:t>‹#›</a:t>
            </a:fld>
            <a:endParaRPr lang="en-US"/>
          </a:p>
        </p:txBody>
      </p:sp>
    </p:spTree>
    <p:extLst>
      <p:ext uri="{BB962C8B-B14F-4D97-AF65-F5344CB8AC3E}">
        <p14:creationId xmlns:p14="http://schemas.microsoft.com/office/powerpoint/2010/main" val="4259155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4621A-B6D3-4FAF-BDC1-7E604B3E55CC}" type="slidenum">
              <a:rPr lang="en-US" smtClean="0"/>
              <a:pPr/>
              <a:t>‹#›</a:t>
            </a:fld>
            <a:endParaRPr lang="en-US"/>
          </a:p>
        </p:txBody>
      </p:sp>
    </p:spTree>
    <p:extLst>
      <p:ext uri="{BB962C8B-B14F-4D97-AF65-F5344CB8AC3E}">
        <p14:creationId xmlns:p14="http://schemas.microsoft.com/office/powerpoint/2010/main" val="3030265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ound Single Corner Rectangle 10"/>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5706D-30F1-4111-8ACF-7B0781EB4F58}" type="slidenum">
              <a:rPr lang="en-US" smtClean="0"/>
              <a:pPr/>
              <a:t>‹#›</a:t>
            </a:fld>
            <a:endParaRPr lang="en-US"/>
          </a:p>
        </p:txBody>
      </p:sp>
      <p:sp>
        <p:nvSpPr>
          <p:cNvPr id="3" name="Picture Placeholder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extLst>
      <p:ext uri="{BB962C8B-B14F-4D97-AF65-F5344CB8AC3E}">
        <p14:creationId xmlns:p14="http://schemas.microsoft.com/office/powerpoint/2010/main" val="344582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ounded Rectangle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Title Placeholder 12"/>
          <p:cNvSpPr>
            <a:spLocks noGrp="1"/>
          </p:cNvSpPr>
          <p:nvPr>
            <p:ph type="title"/>
          </p:nvPr>
        </p:nvSpPr>
        <p:spPr>
          <a:xfrm>
            <a:off x="670560" y="4985590"/>
            <a:ext cx="1091184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670560" y="530352"/>
            <a:ext cx="1091184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endParaRPr lang="en-US"/>
          </a:p>
        </p:txBody>
      </p:sp>
      <p:sp>
        <p:nvSpPr>
          <p:cNvPr id="18" name="Footer Placeholder 17"/>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4178D8A-4916-4A6E-9F3F-526929A41061}" type="slidenum">
              <a:rPr lang="en-US" smtClean="0"/>
              <a:pPr/>
              <a:t>‹#›</a:t>
            </a:fld>
            <a:endParaRPr lang="en-US"/>
          </a:p>
        </p:txBody>
      </p:sp>
    </p:spTree>
    <p:extLst>
      <p:ext uri="{BB962C8B-B14F-4D97-AF65-F5344CB8AC3E}">
        <p14:creationId xmlns:p14="http://schemas.microsoft.com/office/powerpoint/2010/main" val="3479560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9" r:id="rId12"/>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3/14/2024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3802407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0209285-D8D9-4A23-9894-E88C6C56C7B5}" type="datetimeFigureOut">
              <a:rPr lang="en-US" smtClean="0"/>
              <a:t>3/14/2024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2682CC9-3461-4354-890F-E0F734FCD719}" type="slidenum">
              <a:rPr lang="en-US" smtClean="0"/>
              <a:t>‹#›</a:t>
            </a:fld>
            <a:endParaRPr lang="en-US"/>
          </a:p>
        </p:txBody>
      </p:sp>
    </p:spTree>
    <p:extLst>
      <p:ext uri="{BB962C8B-B14F-4D97-AF65-F5344CB8AC3E}">
        <p14:creationId xmlns:p14="http://schemas.microsoft.com/office/powerpoint/2010/main" val="22563462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0209285-D8D9-4A23-9894-E88C6C56C7B5}" type="datetimeFigureOut">
              <a:rPr lang="en-US" smtClean="0"/>
              <a:t>3/14/2024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2682CC9-3461-4354-890F-E0F734FCD719}" type="slidenum">
              <a:rPr lang="en-US" smtClean="0"/>
              <a:t>‹#›</a:t>
            </a:fld>
            <a:endParaRPr lang="en-US"/>
          </a:p>
        </p:txBody>
      </p:sp>
    </p:spTree>
    <p:extLst>
      <p:ext uri="{BB962C8B-B14F-4D97-AF65-F5344CB8AC3E}">
        <p14:creationId xmlns:p14="http://schemas.microsoft.com/office/powerpoint/2010/main" val="12883997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0"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6910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5" r:id="rId16"/>
    <p:sldLayoutId id="2147483726" r:id="rId17"/>
    <p:sldLayoutId id="2147483727" r:id="rId18"/>
    <p:sldLayoutId id="214748372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765077"/>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4.png"/><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7.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8.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49.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notesSlide" Target="../notesSlides/notesSlide11.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90.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5.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2.xml"/><Relationship Id="rId7" Type="http://schemas.openxmlformats.org/officeDocument/2006/relationships/image" Target="../media/image540.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10.png"/><Relationship Id="rId5" Type="http://schemas.openxmlformats.org/officeDocument/2006/relationships/image" Target="../media/image490.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57.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4a"/><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slideLayout" Target="../slideLayouts/slideLayout35.xml"/><Relationship Id="rId10"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57.jpeg"/><Relationship Id="rId5" Type="http://schemas.openxmlformats.org/officeDocument/2006/relationships/image" Target="../media/image56.gif"/><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gif"/></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17.xml"/><Relationship Id="rId7"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5.xml"/><Relationship Id="rId7" Type="http://schemas.openxmlformats.org/officeDocument/2006/relationships/image" Target="../media/image16.png"/><Relationship Id="rId12" Type="http://schemas.openxmlformats.org/officeDocument/2006/relationships/image" Target="../media/image2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63.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71.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6.xml"/><Relationship Id="rId1" Type="http://schemas.openxmlformats.org/officeDocument/2006/relationships/tags" Target="../tags/tag18.xml"/></Relationships>
</file>

<file path=ppt/slides/_rels/slide35.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slideLayout" Target="../slideLayouts/slideLayout13.xml"/><Relationship Id="rId7" Type="http://schemas.openxmlformats.org/officeDocument/2006/relationships/image" Target="../media/image66.gif"/><Relationship Id="rId12"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gif"/><Relationship Id="rId11" Type="http://schemas.openxmlformats.org/officeDocument/2006/relationships/image" Target="../media/image73.png"/><Relationship Id="rId5" Type="http://schemas.openxmlformats.org/officeDocument/2006/relationships/image" Target="../media/image64.PNG"/><Relationship Id="rId10" Type="http://schemas.openxmlformats.org/officeDocument/2006/relationships/image" Target="../media/image72.png"/><Relationship Id="rId4" Type="http://schemas.openxmlformats.org/officeDocument/2006/relationships/notesSlide" Target="../notesSlides/notesSlide26.xml"/><Relationship Id="rId9" Type="http://schemas.openxmlformats.org/officeDocument/2006/relationships/image" Target="../media/image68.gif"/></Relationships>
</file>

<file path=ppt/slides/_rels/slide36.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3.wav"/><Relationship Id="rId7" Type="http://schemas.openxmlformats.org/officeDocument/2006/relationships/image" Target="../media/image67.gif"/><Relationship Id="rId12"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5.png"/><Relationship Id="rId5" Type="http://schemas.openxmlformats.org/officeDocument/2006/relationships/image" Target="../media/image65.gif"/><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3.wav"/><Relationship Id="rId7" Type="http://schemas.openxmlformats.org/officeDocument/2006/relationships/image" Target="../media/image67.gif"/><Relationship Id="rId12"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5.png"/><Relationship Id="rId5" Type="http://schemas.openxmlformats.org/officeDocument/2006/relationships/image" Target="../media/image65.gif"/><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3.wav"/><Relationship Id="rId7" Type="http://schemas.openxmlformats.org/officeDocument/2006/relationships/image" Target="../media/image67.gif"/><Relationship Id="rId12"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5.png"/><Relationship Id="rId5" Type="http://schemas.openxmlformats.org/officeDocument/2006/relationships/image" Target="../media/image65.gif"/><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3.wav"/><Relationship Id="rId7" Type="http://schemas.openxmlformats.org/officeDocument/2006/relationships/image" Target="../media/image67.gif"/><Relationship Id="rId12"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5.png"/><Relationship Id="rId5" Type="http://schemas.openxmlformats.org/officeDocument/2006/relationships/image" Target="../media/image65.gif"/><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8.xml"/><Relationship Id="rId1" Type="http://schemas.openxmlformats.org/officeDocument/2006/relationships/tags" Target="../tags/tag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3.wav"/><Relationship Id="rId7" Type="http://schemas.openxmlformats.org/officeDocument/2006/relationships/image" Target="../media/image67.gif"/><Relationship Id="rId12"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5.png"/><Relationship Id="rId5" Type="http://schemas.openxmlformats.org/officeDocument/2006/relationships/image" Target="../media/image65.gif"/><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3.wav"/><Relationship Id="rId7" Type="http://schemas.openxmlformats.org/officeDocument/2006/relationships/image" Target="../media/image67.gif"/><Relationship Id="rId12"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5.png"/><Relationship Id="rId5" Type="http://schemas.openxmlformats.org/officeDocument/2006/relationships/image" Target="../media/image65.gif"/><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2.png"/></Relationships>
</file>

<file path=ppt/slides/_rels/slide42.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3.wav"/><Relationship Id="rId7" Type="http://schemas.openxmlformats.org/officeDocument/2006/relationships/image" Target="../media/image67.gif"/><Relationship Id="rId12"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5.png"/><Relationship Id="rId5" Type="http://schemas.openxmlformats.org/officeDocument/2006/relationships/image" Target="../media/image65.gif"/><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2.png"/></Relationships>
</file>

<file path=ppt/slides/_rels/slide43.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3.wav"/><Relationship Id="rId7" Type="http://schemas.openxmlformats.org/officeDocument/2006/relationships/image" Target="../media/image67.gif"/><Relationship Id="rId12"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5.png"/><Relationship Id="rId5" Type="http://schemas.openxmlformats.org/officeDocument/2006/relationships/image" Target="../media/image65.gif"/><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3.wav"/><Relationship Id="rId7" Type="http://schemas.openxmlformats.org/officeDocument/2006/relationships/image" Target="../media/image67.gif"/><Relationship Id="rId12"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5.png"/><Relationship Id="rId5" Type="http://schemas.openxmlformats.org/officeDocument/2006/relationships/image" Target="../media/image65.gif"/><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67.gif"/><Relationship Id="rId12"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5.png"/><Relationship Id="rId5" Type="http://schemas.openxmlformats.org/officeDocument/2006/relationships/image" Target="../media/image65.gif"/><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gif"/></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39.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ÀO MỪNG QUÝ THẦY CÔ" descr="n100 Fb Thu Huong Pham">
            <a:hlinkClick r:id="" action="ppaction://media"/>
            <a:extLst>
              <a:ext uri="{FF2B5EF4-FFF2-40B4-BE49-F238E27FC236}">
                <a16:creationId xmlns:a16="http://schemas.microsoft.com/office/drawing/2014/main" id="{C7592974-2666-4A1A-B329-5CFDAF207C2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875"/>
            <a:ext cx="12192000" cy="6875875"/>
          </a:xfrm>
          <a:prstGeom prst="rect">
            <a:avLst/>
          </a:prstGeom>
        </p:spPr>
      </p:pic>
    </p:spTree>
    <p:extLst>
      <p:ext uri="{BB962C8B-B14F-4D97-AF65-F5344CB8AC3E}">
        <p14:creationId xmlns:p14="http://schemas.microsoft.com/office/powerpoint/2010/main" val="9250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subTnLst>
                                    <p:audio>
                                      <p:cMediaNode>
                                        <p:cTn display="0" masterRel="sameClick">
                                          <p:stCondLst>
                                            <p:cond evt="begin" delay="0">
                                              <p:tn val="7"/>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225" objId="5"/>
        <p14:stopEvt time="5236"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descr="n100 Fb Thu Huong Pham">
                <a:extLst>
                  <a:ext uri="{FF2B5EF4-FFF2-40B4-BE49-F238E27FC236}">
                    <a16:creationId xmlns:a16="http://schemas.microsoft.com/office/drawing/2014/main" id="{946DD68C-5CDC-0443-4282-0ABF8E9FB0B9}"/>
                  </a:ext>
                </a:extLst>
              </p:cNvPr>
              <p:cNvSpPr txBox="1"/>
              <p:nvPr/>
            </p:nvSpPr>
            <p:spPr>
              <a:xfrm>
                <a:off x="-5218542" y="-2129756"/>
                <a:ext cx="2936037" cy="16685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12" name="TextBox 11" descr="n100 Fb Thu Huong Pham">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218542" y="-2129756"/>
                <a:ext cx="2936037" cy="1668598"/>
              </a:xfrm>
              <a:prstGeom prst="rect">
                <a:avLst/>
              </a:prstGeom>
              <a:blipFill>
                <a:blip r:embed="rId4"/>
                <a:stretch>
                  <a:fillRect l="-2282" t="-2198" r="-2075" b="-5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n100 Fb Thu Huong Pham">
                <a:extLst>
                  <a:ext uri="{FF2B5EF4-FFF2-40B4-BE49-F238E27FC236}">
                    <a16:creationId xmlns:a16="http://schemas.microsoft.com/office/drawing/2014/main" id="{DA072378-911A-0016-D6B3-9683932B62D6}"/>
                  </a:ext>
                </a:extLst>
              </p:cNvPr>
              <p:cNvSpPr txBox="1"/>
              <p:nvPr/>
            </p:nvSpPr>
            <p:spPr>
              <a:xfrm>
                <a:off x="588485" y="972705"/>
                <a:ext cx="9440415" cy="21871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4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xmlns="">
          <p:sp>
            <p:nvSpPr>
              <p:cNvPr id="13" name="TextBox 12" descr="n100 Fb Thu Huong Pham">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588485" y="972705"/>
                <a:ext cx="9440415" cy="2187137"/>
              </a:xfrm>
              <a:prstGeom prst="rect">
                <a:avLst/>
              </a:prstGeom>
              <a:blipFill>
                <a:blip r:embed="rId5"/>
                <a:stretch>
                  <a:fillRect l="-1034" t="-2235" r="-969" b="-5587"/>
                </a:stretch>
              </a:blipFill>
            </p:spPr>
            <p:txBody>
              <a:bodyPr/>
              <a:lstStyle/>
              <a:p>
                <a:r>
                  <a:rPr lang="en-US">
                    <a:noFill/>
                  </a:rPr>
                  <a:t> </a:t>
                </a:r>
              </a:p>
            </p:txBody>
          </p:sp>
        </mc:Fallback>
      </mc:AlternateContent>
      <p:sp>
        <p:nvSpPr>
          <p:cNvPr id="16" name="TextBox 15" descr="n100 Fb Thu Huong Pham">
            <a:extLst>
              <a:ext uri="{FF2B5EF4-FFF2-40B4-BE49-F238E27FC236}">
                <a16:creationId xmlns:a16="http://schemas.microsoft.com/office/drawing/2014/main" id="{7F4670EC-D72B-54CC-4264-A07DA48538C7}"/>
              </a:ext>
            </a:extLst>
          </p:cNvPr>
          <p:cNvSpPr txBox="1"/>
          <p:nvPr/>
        </p:nvSpPr>
        <p:spPr>
          <a:xfrm>
            <a:off x="12192000" y="-1841273"/>
            <a:ext cx="5083137" cy="18412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100 Fb Thu Huong Pham">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986" y="-2557220"/>
            <a:ext cx="1974986" cy="2557220"/>
          </a:xfrm>
          <a:prstGeom prst="rect">
            <a:avLst/>
          </a:prstGeom>
          <a:noFill/>
        </p:spPr>
      </p:pic>
      <p:pic>
        <p:nvPicPr>
          <p:cNvPr id="18" name="Picture 17" descr="n100 Fb Thu Huong Pham">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10203065" y="965904"/>
            <a:ext cx="1398998" cy="2193938"/>
          </a:xfrm>
          <a:prstGeom prst="rect">
            <a:avLst/>
          </a:prstGeom>
          <a:noFill/>
          <a:ln>
            <a:noFill/>
          </a:ln>
          <a:extLst>
            <a:ext uri="{53640926-AAD7-44D8-BBD7-CCE9431645EC}">
              <a14:shadowObscured xmlns:a14="http://schemas.microsoft.com/office/drawing/2010/main"/>
            </a:ext>
          </a:extLst>
        </p:spPr>
      </p:pic>
      <p:pic>
        <p:nvPicPr>
          <p:cNvPr id="19" name="Picture 18" descr="n100 Fb Thu Huong Pham">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16003151" y="6901749"/>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100 Fb Thu Huong Pham">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15931019" y="8230032"/>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100 Fb Thu Huong Pham">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1" name="TextBox 30" descr="n100 Fb Thu Huong Pham">
            <a:extLst>
              <a:ext uri="{FF2B5EF4-FFF2-40B4-BE49-F238E27FC236}">
                <a16:creationId xmlns:a16="http://schemas.microsoft.com/office/drawing/2014/main" id="{FA8A66C6-6596-0207-0D08-A4DDF59ED243}"/>
              </a:ext>
            </a:extLst>
          </p:cNvPr>
          <p:cNvSpPr txBox="1"/>
          <p:nvPr/>
        </p:nvSpPr>
        <p:spPr>
          <a:xfrm>
            <a:off x="12192000" y="6762136"/>
            <a:ext cx="368515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4" name="TextBox 13" descr="n100 Fb Thu Huong Pham">
                <a:extLst>
                  <a:ext uri="{FF2B5EF4-FFF2-40B4-BE49-F238E27FC236}">
                    <a16:creationId xmlns:a16="http://schemas.microsoft.com/office/drawing/2014/main" id="{25570EA7-50F3-663B-28D1-DA503944DD4D}"/>
                  </a:ext>
                </a:extLst>
              </p:cNvPr>
              <p:cNvSpPr txBox="1"/>
              <p:nvPr/>
            </p:nvSpPr>
            <p:spPr>
              <a:xfrm>
                <a:off x="588485" y="3275228"/>
                <a:ext cx="11013572" cy="3091744"/>
              </a:xfrm>
              <a:prstGeom prst="rect">
                <a:avLst/>
              </a:prstGeom>
              <a:noFill/>
              <a:ln w="28575">
                <a:solidFill>
                  <a:srgbClr val="FFC000"/>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Cho đinh vào đầu búa, tay cầm vào đuôi cán búa, càng cách xa đầu búa thì càng nhổ dễ, dùng một lực từ cánh tay hướng xuống dưới và nhổ đinh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đuôi cán búa để nhổ đinh được dễ dàng. Khi đó cánh tay đòn (d) của lực lớn.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vào những yếu tố:</a:t>
                </a: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(d)</a:t>
                </a: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Độ lớn của lực</a:t>
                </a: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Giá của lực</a:t>
                </a:r>
              </a:p>
            </p:txBody>
          </p:sp>
        </mc:Choice>
        <mc:Fallback xmlns="">
          <p:sp>
            <p:nvSpPr>
              <p:cNvPr id="14" name="TextBox 13" descr="n100 Fb Thu Huong Pham">
                <a:extLst>
                  <a:ext uri="{FF2B5EF4-FFF2-40B4-BE49-F238E27FC236}">
                    <a16:creationId xmlns:a16="http://schemas.microsoft.com/office/drawing/2014/main" id="{25570EA7-50F3-663B-28D1-DA503944DD4D}"/>
                  </a:ext>
                </a:extLst>
              </p:cNvPr>
              <p:cNvSpPr txBox="1">
                <a:spLocks noRot="1" noChangeAspect="1" noMove="1" noResize="1" noEditPoints="1" noAdjustHandles="1" noChangeArrowheads="1" noChangeShapeType="1" noTextEdit="1"/>
              </p:cNvSpPr>
              <p:nvPr/>
            </p:nvSpPr>
            <p:spPr>
              <a:xfrm>
                <a:off x="588485" y="3275228"/>
                <a:ext cx="11013572" cy="3091744"/>
              </a:xfrm>
              <a:prstGeom prst="rect">
                <a:avLst/>
              </a:prstGeom>
              <a:blipFill>
                <a:blip r:embed="rId10"/>
                <a:stretch>
                  <a:fillRect l="-773" t="-1172" r="-718" b="-2930"/>
                </a:stretch>
              </a:blipFill>
              <a:ln w="28575">
                <a:solidFill>
                  <a:srgbClr val="FFC000"/>
                </a:solidFill>
                <a:prstDash val="sysDash"/>
              </a:ln>
            </p:spPr>
            <p:txBody>
              <a:bodyPr/>
              <a:lstStyle/>
              <a:p>
                <a:r>
                  <a:rPr lang="en-US">
                    <a:noFill/>
                  </a:rPr>
                  <a:t> </a:t>
                </a:r>
              </a:p>
            </p:txBody>
          </p:sp>
        </mc:Fallback>
      </mc:AlternateContent>
      <p:pic>
        <p:nvPicPr>
          <p:cNvPr id="15" name="Picture 17" descr="n100 Fb Thu Huong Pham">
            <a:extLst>
              <a:ext uri="{FF2B5EF4-FFF2-40B4-BE49-F238E27FC236}">
                <a16:creationId xmlns:a16="http://schemas.microsoft.com/office/drawing/2014/main" id="{C4AB7DCD-9641-354D-6667-75D58E50F0A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53" t="3270" r="5568" b="4952"/>
          <a:stretch/>
        </p:blipFill>
        <p:spPr bwMode="auto">
          <a:xfrm>
            <a:off x="9048749" y="4529051"/>
            <a:ext cx="2328617" cy="17676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descr="n100 Fb Thu Huong Pham">
            <a:extLst>
              <a:ext uri="{FF2B5EF4-FFF2-40B4-BE49-F238E27FC236}">
                <a16:creationId xmlns:a16="http://schemas.microsoft.com/office/drawing/2014/main" id="{9D745347-376D-CCC3-7480-EE7824B0B122}"/>
              </a:ext>
            </a:extLst>
          </p:cNvPr>
          <p:cNvSpPr txBox="1"/>
          <p:nvPr/>
        </p:nvSpPr>
        <p:spPr>
          <a:xfrm>
            <a:off x="5931807" y="5403664"/>
            <a:ext cx="2678793" cy="769441"/>
          </a:xfrm>
          <a:prstGeom prst="rect">
            <a:avLst/>
          </a:prstGeom>
          <a:solidFill>
            <a:schemeClr val="accent1">
              <a:lumMod val="60000"/>
              <a:lumOff val="40000"/>
            </a:schemeClr>
          </a:solidFill>
        </p:spPr>
        <p:txBody>
          <a:bodyPr wrap="square" rtlCol="0">
            <a:spAutoFit/>
          </a:bodyPr>
          <a:lstStyle/>
          <a:p>
            <a:pPr algn="ctr" fontAlgn="base">
              <a:spcBef>
                <a:spcPct val="0"/>
              </a:spcBef>
              <a:spcAft>
                <a:spcPct val="0"/>
              </a:spcAft>
            </a:pPr>
            <a:r>
              <a:rPr lang="en-US" sz="2200">
                <a:solidFill>
                  <a:schemeClr val="bg1"/>
                </a:solidFill>
                <a:latin typeface="Calibri" panose="020F0502020204030204" pitchFamily="34" charset="0"/>
                <a:cs typeface="Calibri" panose="020F0502020204030204" pitchFamily="34" charset="0"/>
              </a:rPr>
              <a:t>Giá của lực // với trục không làm vật quay</a:t>
            </a:r>
          </a:p>
        </p:txBody>
      </p:sp>
    </p:spTree>
    <p:custDataLst>
      <p:tags r:id="rId1"/>
    </p:custDataLst>
    <p:extLst>
      <p:ext uri="{BB962C8B-B14F-4D97-AF65-F5344CB8AC3E}">
        <p14:creationId xmlns:p14="http://schemas.microsoft.com/office/powerpoint/2010/main" val="225080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500"/>
                                        <p:tgtEl>
                                          <p:spTgt spid="1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wipe(left)">
                                      <p:cBhvr>
                                        <p:cTn id="32" dur="500"/>
                                        <p:tgtEl>
                                          <p:spTgt spid="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trips(downRight)">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5"/>
                                        </p:tgtEl>
                                      </p:cBhvr>
                                    </p:animEffect>
                                    <p:anim calcmode="lin" valueType="num">
                                      <p:cBhvr>
                                        <p:cTn id="47" dur="1000"/>
                                        <p:tgtEl>
                                          <p:spTgt spid="15"/>
                                        </p:tgtEl>
                                        <p:attrNameLst>
                                          <p:attrName>ppt_x</p:attrName>
                                        </p:attrNameLst>
                                      </p:cBhvr>
                                      <p:tavLst>
                                        <p:tav tm="0">
                                          <p:val>
                                            <p:strVal val="ppt_x"/>
                                          </p:val>
                                        </p:tav>
                                        <p:tav tm="100000">
                                          <p:val>
                                            <p:strVal val="ppt_x"/>
                                          </p:val>
                                        </p:tav>
                                      </p:tavLst>
                                    </p:anim>
                                    <p:anim calcmode="lin" valueType="num">
                                      <p:cBhvr>
                                        <p:cTn id="48" dur="1000"/>
                                        <p:tgtEl>
                                          <p:spTgt spid="15"/>
                                        </p:tgtEl>
                                        <p:attrNameLst>
                                          <p:attrName>ppt_y</p:attrName>
                                        </p:attrNameLst>
                                      </p:cBhvr>
                                      <p:tavLst>
                                        <p:tav tm="0">
                                          <p:val>
                                            <p:strVal val="ppt_y"/>
                                          </p:val>
                                        </p:tav>
                                        <p:tav tm="100000">
                                          <p:val>
                                            <p:strVal val="ppt_y+.1"/>
                                          </p:val>
                                        </p:tav>
                                      </p:tavLst>
                                    </p:anim>
                                    <p:set>
                                      <p:cBhvr>
                                        <p:cTn id="49" dur="1" fill="hold">
                                          <p:stCondLst>
                                            <p:cond delay="999"/>
                                          </p:stCondLst>
                                        </p:cTn>
                                        <p:tgtEl>
                                          <p:spTgt spid="15"/>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23"/>
                                        </p:tgtEl>
                                      </p:cBhvr>
                                    </p:animEffect>
                                    <p:anim calcmode="lin" valueType="num">
                                      <p:cBhvr>
                                        <p:cTn id="52" dur="1000"/>
                                        <p:tgtEl>
                                          <p:spTgt spid="23"/>
                                        </p:tgtEl>
                                        <p:attrNameLst>
                                          <p:attrName>ppt_x</p:attrName>
                                        </p:attrNameLst>
                                      </p:cBhvr>
                                      <p:tavLst>
                                        <p:tav tm="0">
                                          <p:val>
                                            <p:strVal val="ppt_x"/>
                                          </p:val>
                                        </p:tav>
                                        <p:tav tm="100000">
                                          <p:val>
                                            <p:strVal val="ppt_x"/>
                                          </p:val>
                                        </p:tav>
                                      </p:tavLst>
                                    </p:anim>
                                    <p:anim calcmode="lin" valueType="num">
                                      <p:cBhvr>
                                        <p:cTn id="53" dur="1000"/>
                                        <p:tgtEl>
                                          <p:spTgt spid="23"/>
                                        </p:tgtEl>
                                        <p:attrNameLst>
                                          <p:attrName>ppt_y</p:attrName>
                                        </p:attrNameLst>
                                      </p:cBhvr>
                                      <p:tavLst>
                                        <p:tav tm="0">
                                          <p:val>
                                            <p:strVal val="ppt_y"/>
                                          </p:val>
                                        </p:tav>
                                        <p:tav tm="100000">
                                          <p:val>
                                            <p:strVal val="ppt_y+.1"/>
                                          </p:val>
                                        </p:tav>
                                      </p:tavLst>
                                    </p:anim>
                                    <p:set>
                                      <p:cBhvr>
                                        <p:cTn id="54" dur="1" fill="hold">
                                          <p:stCondLst>
                                            <p:cond delay="999"/>
                                          </p:stCondLst>
                                        </p:cTn>
                                        <p:tgtEl>
                                          <p:spTgt spid="23"/>
                                        </p:tgtEl>
                                        <p:attrNameLst>
                                          <p:attrName>style.visibility</p:attrName>
                                        </p:attrNameLst>
                                      </p:cBhvr>
                                      <p:to>
                                        <p:strVal val="hidden"/>
                                      </p:to>
                                    </p:set>
                                  </p:childTnLst>
                                </p:cTn>
                              </p:par>
                              <p:par>
                                <p:cTn id="55" presetID="22" presetClass="entr" presetSubtype="8" fill="hold" nodeType="withEffect">
                                  <p:stCondLst>
                                    <p:cond delay="0"/>
                                  </p:stCondLst>
                                  <p:childTnLst>
                                    <p:set>
                                      <p:cBhvr>
                                        <p:cTn id="56" dur="1" fill="hold">
                                          <p:stCondLst>
                                            <p:cond delay="0"/>
                                          </p:stCondLst>
                                        </p:cTn>
                                        <p:tgtEl>
                                          <p:spTgt spid="14">
                                            <p:txEl>
                                              <p:pRg st="5" end="5"/>
                                            </p:txEl>
                                          </p:spTgt>
                                        </p:tgtEl>
                                        <p:attrNameLst>
                                          <p:attrName>style.visibility</p:attrName>
                                        </p:attrNameLst>
                                      </p:cBhvr>
                                      <p:to>
                                        <p:strVal val="visible"/>
                                      </p:to>
                                    </p:set>
                                    <p:animEffect transition="in" filter="wipe(left)">
                                      <p:cBhvr>
                                        <p:cTn id="5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descr="n100 Fb Thu Huong Pham">
                <a:extLst>
                  <a:ext uri="{FF2B5EF4-FFF2-40B4-BE49-F238E27FC236}">
                    <a16:creationId xmlns:a16="http://schemas.microsoft.com/office/drawing/2014/main" id="{946DD68C-5CDC-0443-4282-0ABF8E9FB0B9}"/>
                  </a:ext>
                </a:extLst>
              </p:cNvPr>
              <p:cNvSpPr txBox="1"/>
              <p:nvPr/>
            </p:nvSpPr>
            <p:spPr>
              <a:xfrm>
                <a:off x="-5218542" y="-2204583"/>
                <a:ext cx="2936037" cy="16685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12" name="TextBox 11" descr="n100 Fb Thu Huong Pham">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218542" y="-2204583"/>
                <a:ext cx="2936037" cy="1668598"/>
              </a:xfrm>
              <a:prstGeom prst="rect">
                <a:avLst/>
              </a:prstGeom>
              <a:blipFill>
                <a:blip r:embed="rId4"/>
                <a:stretch>
                  <a:fillRect l="-2282" t="-1825" r="-2075" b="-5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n100 Fb Thu Huong Pham">
                <a:extLst>
                  <a:ext uri="{FF2B5EF4-FFF2-40B4-BE49-F238E27FC236}">
                    <a16:creationId xmlns:a16="http://schemas.microsoft.com/office/drawing/2014/main" id="{DA072378-911A-0016-D6B3-9683932B62D6}"/>
                  </a:ext>
                </a:extLst>
              </p:cNvPr>
              <p:cNvSpPr txBox="1"/>
              <p:nvPr/>
            </p:nvSpPr>
            <p:spPr>
              <a:xfrm>
                <a:off x="-4968265" y="7044735"/>
                <a:ext cx="4379528" cy="2899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0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xmlns="">
          <p:sp>
            <p:nvSpPr>
              <p:cNvPr id="13" name="TextBox 12" descr="n100 Fb Thu Huong Pham">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4968265" y="7044735"/>
                <a:ext cx="4379528" cy="2899896"/>
              </a:xfrm>
              <a:prstGeom prst="rect">
                <a:avLst/>
              </a:prstGeom>
              <a:blipFill>
                <a:blip r:embed="rId5"/>
                <a:stretch>
                  <a:fillRect l="-1532" t="-1263" r="-1393" b="-2947"/>
                </a:stretch>
              </a:blipFill>
            </p:spPr>
            <p:txBody>
              <a:bodyPr/>
              <a:lstStyle/>
              <a:p>
                <a:r>
                  <a:rPr lang="en-US">
                    <a:noFill/>
                  </a:rPr>
                  <a:t> </a:t>
                </a:r>
              </a:p>
            </p:txBody>
          </p:sp>
        </mc:Fallback>
      </mc:AlternateContent>
      <p:sp>
        <p:nvSpPr>
          <p:cNvPr id="16" name="TextBox 15" descr="n100 Fb Thu Huong Pham">
            <a:extLst>
              <a:ext uri="{FF2B5EF4-FFF2-40B4-BE49-F238E27FC236}">
                <a16:creationId xmlns:a16="http://schemas.microsoft.com/office/drawing/2014/main" id="{7F4670EC-D72B-54CC-4264-A07DA48538C7}"/>
              </a:ext>
            </a:extLst>
          </p:cNvPr>
          <p:cNvSpPr txBox="1"/>
          <p:nvPr/>
        </p:nvSpPr>
        <p:spPr>
          <a:xfrm>
            <a:off x="537527" y="1193534"/>
            <a:ext cx="11006771" cy="134158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100 Fb Thu Huong Pham">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986" y="-2632047"/>
            <a:ext cx="1974986" cy="2557220"/>
          </a:xfrm>
          <a:prstGeom prst="rect">
            <a:avLst/>
          </a:prstGeom>
          <a:noFill/>
        </p:spPr>
      </p:pic>
      <p:pic>
        <p:nvPicPr>
          <p:cNvPr id="18" name="Picture 17" descr="n100 Fb Thu Huong Pham">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537528" y="7626977"/>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100 Fb Thu Huong Pham">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16003151" y="7012467"/>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100 Fb Thu Huong Pham">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15931019" y="8340750"/>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100 Fb Thu Huong Pham">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1" name="TextBox 30" descr="n100 Fb Thu Huong Pham">
            <a:extLst>
              <a:ext uri="{FF2B5EF4-FFF2-40B4-BE49-F238E27FC236}">
                <a16:creationId xmlns:a16="http://schemas.microsoft.com/office/drawing/2014/main" id="{FA8A66C6-6596-0207-0D08-A4DDF59ED243}"/>
              </a:ext>
            </a:extLst>
          </p:cNvPr>
          <p:cNvSpPr txBox="1"/>
          <p:nvPr/>
        </p:nvSpPr>
        <p:spPr>
          <a:xfrm>
            <a:off x="12192000" y="6872854"/>
            <a:ext cx="368515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descr="n100 Fb Thu Huong Pham">
            <a:extLst>
              <a:ext uri="{FF2B5EF4-FFF2-40B4-BE49-F238E27FC236}">
                <a16:creationId xmlns:a16="http://schemas.microsoft.com/office/drawing/2014/main" id="{0B8013F4-7381-A176-183C-B4EFFDF0354F}"/>
              </a:ext>
            </a:extLst>
          </p:cNvPr>
          <p:cNvSpPr txBox="1"/>
          <p:nvPr/>
        </p:nvSpPr>
        <p:spPr>
          <a:xfrm>
            <a:off x="990600" y="3082346"/>
            <a:ext cx="10058397" cy="1766317"/>
          </a:xfrm>
          <a:prstGeom prst="rect">
            <a:avLst/>
          </a:prstGeom>
          <a:noFill/>
          <a:ln w="28575">
            <a:solidFill>
              <a:srgbClr val="FFC000"/>
            </a:solidFill>
          </a:ln>
        </p:spPr>
        <p:txBody>
          <a:bodyPr wrap="square">
            <a:spAutoFit/>
          </a:bodyPr>
          <a:lstStyle/>
          <a:p>
            <a:pPr algn="just">
              <a:lnSpc>
                <a:spcPct val="115000"/>
              </a:lnSpc>
              <a:tabLst>
                <a:tab pos="11430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Môment lực đối với một trục quay là đại lượng đặc trưng cho tác dụng làm quay của lực và được đo bằng tích của lực với cánh tay đòn của nó.</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tabLst>
                <a:tab pos="228600" algn="l"/>
                <a:tab pos="85725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F.d</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indent="114300" algn="just">
              <a:lnSpc>
                <a:spcPct val="115000"/>
              </a:lnSpc>
              <a:tabLst>
                <a:tab pos="228600" algn="l"/>
              </a:tabLst>
            </a:pPr>
            <a:r>
              <a:rPr lang="pt-BR" sz="2400">
                <a:solidFill>
                  <a:srgbClr val="00B050"/>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Đơn vị của momen của lực là Niu-tơn mét (N.m)</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678317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descr="n100 Fb Thu Huong Pham">
                <a:extLst>
                  <a:ext uri="{FF2B5EF4-FFF2-40B4-BE49-F238E27FC236}">
                    <a16:creationId xmlns:a16="http://schemas.microsoft.com/office/drawing/2014/main" id="{946DD68C-5CDC-0443-4282-0ABF8E9FB0B9}"/>
                  </a:ext>
                </a:extLst>
              </p:cNvPr>
              <p:cNvSpPr txBox="1"/>
              <p:nvPr/>
            </p:nvSpPr>
            <p:spPr>
              <a:xfrm>
                <a:off x="-5218542" y="-2129756"/>
                <a:ext cx="2936037" cy="16685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12" name="TextBox 11" descr="n100 Fb Thu Huong Pham">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218542" y="-2129756"/>
                <a:ext cx="2936037" cy="1668598"/>
              </a:xfrm>
              <a:prstGeom prst="rect">
                <a:avLst/>
              </a:prstGeom>
              <a:blipFill>
                <a:blip r:embed="rId4"/>
                <a:stretch>
                  <a:fillRect l="-2282" t="-2198" r="-2075" b="-5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n100 Fb Thu Huong Pham">
                <a:extLst>
                  <a:ext uri="{FF2B5EF4-FFF2-40B4-BE49-F238E27FC236}">
                    <a16:creationId xmlns:a16="http://schemas.microsoft.com/office/drawing/2014/main" id="{DA072378-911A-0016-D6B3-9683932B62D6}"/>
                  </a:ext>
                </a:extLst>
              </p:cNvPr>
              <p:cNvSpPr txBox="1"/>
              <p:nvPr/>
            </p:nvSpPr>
            <p:spPr>
              <a:xfrm>
                <a:off x="-4968265" y="7015238"/>
                <a:ext cx="4379528" cy="2899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0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xmlns="">
          <p:sp>
            <p:nvSpPr>
              <p:cNvPr id="13" name="TextBox 12" descr="n100 Fb Thu Huong Pham">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4968265" y="7015238"/>
                <a:ext cx="4379528" cy="2899896"/>
              </a:xfrm>
              <a:prstGeom prst="rect">
                <a:avLst/>
              </a:prstGeom>
              <a:blipFill>
                <a:blip r:embed="rId5"/>
                <a:stretch>
                  <a:fillRect l="-1532" t="-1263" r="-1393" b="-2947"/>
                </a:stretch>
              </a:blipFill>
            </p:spPr>
            <p:txBody>
              <a:bodyPr/>
              <a:lstStyle/>
              <a:p>
                <a:r>
                  <a:rPr lang="en-US">
                    <a:noFill/>
                  </a:rPr>
                  <a:t> </a:t>
                </a:r>
              </a:p>
            </p:txBody>
          </p:sp>
        </mc:Fallback>
      </mc:AlternateContent>
      <p:sp>
        <p:nvSpPr>
          <p:cNvPr id="16" name="TextBox 15" descr="n100 Fb Thu Huong Pham">
            <a:extLst>
              <a:ext uri="{FF2B5EF4-FFF2-40B4-BE49-F238E27FC236}">
                <a16:creationId xmlns:a16="http://schemas.microsoft.com/office/drawing/2014/main" id="{7F4670EC-D72B-54CC-4264-A07DA48538C7}"/>
              </a:ext>
            </a:extLst>
          </p:cNvPr>
          <p:cNvSpPr txBox="1"/>
          <p:nvPr/>
        </p:nvSpPr>
        <p:spPr>
          <a:xfrm>
            <a:off x="12192000" y="-1841273"/>
            <a:ext cx="5083137" cy="18412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100 Fb Thu Huong Pham">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986" y="-2557220"/>
            <a:ext cx="1974986" cy="2557220"/>
          </a:xfrm>
          <a:prstGeom prst="rect">
            <a:avLst/>
          </a:prstGeom>
          <a:noFill/>
        </p:spPr>
      </p:pic>
      <p:pic>
        <p:nvPicPr>
          <p:cNvPr id="18" name="Picture 17" descr="n100 Fb Thu Huong Pham">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537528" y="7597480"/>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100 Fb Thu Huong Pham">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8661250" y="1074972"/>
            <a:ext cx="2923661" cy="1828800"/>
          </a:xfrm>
          <a:prstGeom prst="rect">
            <a:avLst/>
          </a:prstGeom>
          <a:noFill/>
          <a:ln>
            <a:noFill/>
          </a:ln>
          <a:extLst>
            <a:ext uri="{53640926-AAD7-44D8-BBD7-CCE9431645EC}">
              <a14:shadowObscured xmlns:a14="http://schemas.microsoft.com/office/drawing/2010/main"/>
            </a:ext>
          </a:extLst>
        </p:spPr>
      </p:pic>
      <p:pic>
        <p:nvPicPr>
          <p:cNvPr id="20" name="Picture 19" descr="n100 Fb Thu Huong Pham">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8591689" y="2903772"/>
            <a:ext cx="3062784" cy="1828800"/>
          </a:xfrm>
          <a:prstGeom prst="rect">
            <a:avLst/>
          </a:prstGeom>
          <a:noFill/>
          <a:ln>
            <a:noFill/>
          </a:ln>
          <a:extLst>
            <a:ext uri="{53640926-AAD7-44D8-BBD7-CCE9431645EC}">
              <a14:shadowObscured xmlns:a14="http://schemas.microsoft.com/office/drawing/2010/main"/>
            </a:ext>
          </a:extLst>
        </p:spPr>
      </p:pic>
      <p:sp>
        <p:nvSpPr>
          <p:cNvPr id="21" name="TextBox 20" descr="n100 Fb Thu Huong Pham">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1" name="TextBox 30" descr="n100 Fb Thu Huong Pham">
            <a:extLst>
              <a:ext uri="{FF2B5EF4-FFF2-40B4-BE49-F238E27FC236}">
                <a16:creationId xmlns:a16="http://schemas.microsoft.com/office/drawing/2014/main" id="{FA8A66C6-6596-0207-0D08-A4DDF59ED243}"/>
              </a:ext>
            </a:extLst>
          </p:cNvPr>
          <p:cNvSpPr txBox="1"/>
          <p:nvPr/>
        </p:nvSpPr>
        <p:spPr>
          <a:xfrm>
            <a:off x="537527" y="1006727"/>
            <a:ext cx="8054161"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descr="n100 Fb Thu Huong Pham">
            <a:extLst>
              <a:ext uri="{FF2B5EF4-FFF2-40B4-BE49-F238E27FC236}">
                <a16:creationId xmlns:a16="http://schemas.microsoft.com/office/drawing/2014/main" id="{9D33DCBC-8D6C-F0A3-5F6B-2A3E9E3DC7E8}"/>
              </a:ext>
            </a:extLst>
          </p:cNvPr>
          <p:cNvSpPr txBox="1"/>
          <p:nvPr/>
        </p:nvSpPr>
        <p:spPr>
          <a:xfrm>
            <a:off x="704055" y="3212316"/>
            <a:ext cx="7721103" cy="3040512"/>
          </a:xfrm>
          <a:prstGeom prst="rect">
            <a:avLst/>
          </a:prstGeom>
          <a:noFill/>
          <a:ln w="28575">
            <a:solidFill>
              <a:srgbClr val="FFC000"/>
            </a:solidFill>
            <a:prstDash val="sysDash"/>
          </a:ln>
        </p:spPr>
        <p:txBody>
          <a:bodyPr wrap="square">
            <a:spAutoFit/>
          </a:bodyPr>
          <a:lstStyle/>
          <a:p>
            <a:pPr>
              <a:lnSpc>
                <a:spcPct val="115000"/>
              </a:lnSpc>
            </a:pPr>
            <a:r>
              <a:rPr lang="en-US"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 Hình 21.2a, thước OA quay theo chiều kim đồng hồ</a:t>
            </a:r>
          </a:p>
          <a:p>
            <a:pPr>
              <a:lnSpc>
                <a:spcPct val="115000"/>
              </a:lnSpc>
              <a:tabLst>
                <a:tab pos="290513" algn="l"/>
              </a:tabLst>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 Hình 21.2b, thước OA quay ngược chiều kim đồng hồ</a:t>
            </a:r>
          </a:p>
          <a:p>
            <a:pPr>
              <a:lnSpc>
                <a:spcPct val="115000"/>
              </a:lnSpc>
            </a:pPr>
            <a:r>
              <a:rPr lang="en-US"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Hình 21.2a: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có F = 4 N; d = 50 cm = 0,5 m</a:t>
            </a:r>
          </a:p>
          <a:p>
            <a:pPr>
              <a:lnSpc>
                <a:spcPct val="115000"/>
              </a:lnSpc>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Moment lực trong hình 21.2a là: M = F.d = 4.0,5 = 2 (N.m)</a:t>
            </a:r>
          </a:p>
          <a:p>
            <a:pPr>
              <a:lnSpc>
                <a:spcPct val="115000"/>
              </a:lnSpc>
            </a:pPr>
            <a:r>
              <a:rPr lang="en-US"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Hình 21.2b: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có F = 2 N; d = 50.cos20</a:t>
            </a:r>
            <a:r>
              <a:rPr lang="en-US" sz="2400" baseline="30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0 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cm = 0,5. cos20</a:t>
            </a:r>
            <a:r>
              <a:rPr lang="en-US" sz="2400" baseline="30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0 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a:t>
            </a:r>
          </a:p>
          <a:p>
            <a:pPr>
              <a:lnSpc>
                <a:spcPct val="115000"/>
              </a:lnSpc>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Moment lực trong hình 21.2b là:</a:t>
            </a:r>
          </a:p>
          <a:p>
            <a:pPr algn="ctr">
              <a:lnSpc>
                <a:spcPct val="115000"/>
              </a:lnSpc>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F.d = 2.0,5.cos20</a:t>
            </a:r>
            <a:r>
              <a:rPr lang="en-US" sz="2400" baseline="30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0 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0,94 (N.m)</a:t>
            </a:r>
          </a:p>
        </p:txBody>
      </p:sp>
    </p:spTree>
    <p:custDataLst>
      <p:tags r:id="rId1"/>
    </p:custDataLst>
    <p:extLst>
      <p:ext uri="{BB962C8B-B14F-4D97-AF65-F5344CB8AC3E}">
        <p14:creationId xmlns:p14="http://schemas.microsoft.com/office/powerpoint/2010/main" val="35221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wipe(left)">
                                      <p:cBhvr>
                                        <p:cTn id="32" dur="500"/>
                                        <p:tgtEl>
                                          <p:spTgt spid="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Effect transition="in" filter="wipe(left)">
                                      <p:cBhvr>
                                        <p:cTn id="37" dur="500"/>
                                        <p:tgtEl>
                                          <p:spTgt spid="1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xEl>
                                              <p:pRg st="6" end="6"/>
                                            </p:txEl>
                                          </p:spTgt>
                                        </p:tgtEl>
                                        <p:attrNameLst>
                                          <p:attrName>style.visibility</p:attrName>
                                        </p:attrNameLst>
                                      </p:cBhvr>
                                      <p:to>
                                        <p:strVal val="visible"/>
                                      </p:to>
                                    </p:set>
                                    <p:animEffect transition="in" filter="wipe(left)">
                                      <p:cBhvr>
                                        <p:cTn id="4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8" name="Group 7" descr="n100 Fb Thu Huong Pham">
            <a:extLst>
              <a:ext uri="{FF2B5EF4-FFF2-40B4-BE49-F238E27FC236}">
                <a16:creationId xmlns:a16="http://schemas.microsoft.com/office/drawing/2014/main" id="{2E3CE24E-BDFE-46D8-5C8D-96EC3F3BBD76}"/>
              </a:ext>
            </a:extLst>
          </p:cNvPr>
          <p:cNvGrpSpPr/>
          <p:nvPr/>
        </p:nvGrpSpPr>
        <p:grpSpPr>
          <a:xfrm>
            <a:off x="545434" y="977699"/>
            <a:ext cx="3157631" cy="684069"/>
            <a:chOff x="4145884" y="2050325"/>
            <a:chExt cx="3157631" cy="684069"/>
          </a:xfrm>
        </p:grpSpPr>
        <p:sp>
          <p:nvSpPr>
            <p:cNvPr id="9" name="TextBox 8">
              <a:extLst>
                <a:ext uri="{FF2B5EF4-FFF2-40B4-BE49-F238E27FC236}">
                  <a16:creationId xmlns:a16="http://schemas.microsoft.com/office/drawing/2014/main" id="{21F3263B-CEAB-AB7A-9027-3175C4E65AA4}"/>
                </a:ext>
              </a:extLst>
            </p:cNvPr>
            <p:cNvSpPr txBox="1"/>
            <p:nvPr/>
          </p:nvSpPr>
          <p:spPr>
            <a:xfrm>
              <a:off x="4888484" y="2187834"/>
              <a:ext cx="2415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rPr>
                <a:t>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11" name="Group 38">
              <a:extLst>
                <a:ext uri="{FF2B5EF4-FFF2-40B4-BE49-F238E27FC236}">
                  <a16:creationId xmlns:a16="http://schemas.microsoft.com/office/drawing/2014/main" id="{03ABD24A-ADAC-C865-848D-4C029E1D220B}"/>
                </a:ext>
              </a:extLst>
            </p:cNvPr>
            <p:cNvGrpSpPr/>
            <p:nvPr/>
          </p:nvGrpSpPr>
          <p:grpSpPr>
            <a:xfrm>
              <a:off x="4145884" y="2050325"/>
              <a:ext cx="684069" cy="684069"/>
              <a:chOff x="3218806" y="1961572"/>
              <a:chExt cx="684068" cy="684068"/>
            </a:xfrm>
          </p:grpSpPr>
          <p:sp>
            <p:nvSpPr>
              <p:cNvPr id="14" name="Diamond 36">
                <a:extLst>
                  <a:ext uri="{FF2B5EF4-FFF2-40B4-BE49-F238E27FC236}">
                    <a16:creationId xmlns:a16="http://schemas.microsoft.com/office/drawing/2014/main" id="{89AF26F5-3585-333B-6D85-A182739F2A7A}"/>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15" name="TextBox 14">
                <a:extLst>
                  <a:ext uri="{FF2B5EF4-FFF2-40B4-BE49-F238E27FC236}">
                    <a16:creationId xmlns:a16="http://schemas.microsoft.com/office/drawing/2014/main" id="{7268B194-E18A-B00E-B23D-AB0524DEEB37}"/>
                  </a:ext>
                </a:extLst>
              </p:cNvPr>
              <p:cNvSpPr txBox="1"/>
              <p:nvPr/>
            </p:nvSpPr>
            <p:spPr>
              <a:xfrm>
                <a:off x="3348375" y="2102594"/>
                <a:ext cx="421990"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rPr>
                  <a:t>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grpSp>
      <p:sp>
        <p:nvSpPr>
          <p:cNvPr id="10" name="Text Box 14" descr="n100 Fb Thu Huong Pham">
            <a:extLst>
              <a:ext uri="{FF2B5EF4-FFF2-40B4-BE49-F238E27FC236}">
                <a16:creationId xmlns:a16="http://schemas.microsoft.com/office/drawing/2014/main" id="{4606C5CE-EB40-510E-7A7C-53F6FB0C8FFB}"/>
              </a:ext>
            </a:extLst>
          </p:cNvPr>
          <p:cNvSpPr txBox="1">
            <a:spLocks noChangeArrowheads="1"/>
          </p:cNvSpPr>
          <p:nvPr/>
        </p:nvSpPr>
        <p:spPr bwMode="auto">
          <a:xfrm>
            <a:off x="703140" y="1661768"/>
            <a:ext cx="8749026" cy="1723549"/>
          </a:xfrm>
          <a:prstGeom prst="rect">
            <a:avLst/>
          </a:prstGeom>
          <a:noFill/>
          <a:ln w="28575">
            <a:no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ts val="600"/>
              </a:spcBef>
              <a:spcAft>
                <a:spcPct val="0"/>
              </a:spcAft>
            </a:pPr>
            <a:r>
              <a:rPr lang="pt-BR" sz="2400">
                <a:solidFill>
                  <a:srgbClr val="00B050"/>
                </a:solidFill>
                <a:latin typeface="Calibri" panose="020F0502020204030204" pitchFamily="34" charset="0"/>
                <a:cs typeface="Calibri" panose="020F0502020204030204" pitchFamily="34" charset="0"/>
              </a:rPr>
              <a:t>+ Cánh tay đòn (tay đòn) của lực: là khoảng cách từ trục quay tới giá của lực.</a:t>
            </a:r>
          </a:p>
          <a:p>
            <a:pPr indent="225425" algn="just" eaLnBrk="0" fontAlgn="base" hangingPunct="0">
              <a:spcBef>
                <a:spcPts val="600"/>
              </a:spcBef>
              <a:spcAft>
                <a:spcPct val="0"/>
              </a:spcAft>
            </a:pPr>
            <a:r>
              <a:rPr lang="pt-BR" sz="24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400">
                <a:solidFill>
                  <a:srgbClr val="00B050"/>
                </a:solidFill>
                <a:latin typeface="Calibri" panose="020F0502020204030204" pitchFamily="34" charset="0"/>
                <a:cs typeface="Calibri" panose="020F0502020204030204" pitchFamily="34" charset="0"/>
              </a:rPr>
              <a:t>Kí hiệu là d</a:t>
            </a:r>
          </a:p>
          <a:p>
            <a:pPr indent="225425" algn="just" eaLnBrk="0" fontAlgn="base" hangingPunct="0">
              <a:spcBef>
                <a:spcPts val="600"/>
              </a:spcBef>
              <a:spcAft>
                <a:spcPct val="0"/>
              </a:spcAft>
            </a:pPr>
            <a:r>
              <a:rPr lang="pt-BR" sz="24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400">
                <a:solidFill>
                  <a:srgbClr val="00B050"/>
                </a:solidFill>
                <a:latin typeface="Calibri" panose="020F0502020204030204" pitchFamily="34" charset="0"/>
                <a:cs typeface="Calibri" panose="020F0502020204030204" pitchFamily="34" charset="0"/>
              </a:rPr>
              <a:t>Đơn vị là mét (m).</a:t>
            </a:r>
            <a:endParaRPr lang="en-US" sz="2400" i="1">
              <a:solidFill>
                <a:srgbClr val="00B050"/>
              </a:solidFill>
              <a:latin typeface="Calibri" panose="020F0502020204030204" pitchFamily="34" charset="0"/>
              <a:cs typeface="Calibri" panose="020F0502020204030204" pitchFamily="34" charset="0"/>
            </a:endParaRPr>
          </a:p>
        </p:txBody>
      </p:sp>
      <p:sp>
        <p:nvSpPr>
          <p:cNvPr id="12" name="TextBox 11" descr="n100 Fb Thu Huong Pham">
            <a:extLst>
              <a:ext uri="{FF2B5EF4-FFF2-40B4-BE49-F238E27FC236}">
                <a16:creationId xmlns:a16="http://schemas.microsoft.com/office/drawing/2014/main" id="{2F957199-6851-C8A6-5227-43DBC81BD504}"/>
              </a:ext>
            </a:extLst>
          </p:cNvPr>
          <p:cNvSpPr txBox="1"/>
          <p:nvPr/>
        </p:nvSpPr>
        <p:spPr>
          <a:xfrm>
            <a:off x="703139" y="3415847"/>
            <a:ext cx="10943426" cy="1723549"/>
          </a:xfrm>
          <a:prstGeom prst="rect">
            <a:avLst/>
          </a:prstGeom>
          <a:noFill/>
          <a:ln w="28575">
            <a:noFill/>
          </a:ln>
        </p:spPr>
        <p:txBody>
          <a:bodyPr wrap="square">
            <a:spAutoFit/>
          </a:bodyPr>
          <a:lstStyle/>
          <a:p>
            <a:pPr algn="just">
              <a:spcBef>
                <a:spcPts val="600"/>
              </a:spcBef>
              <a:tabLst>
                <a:tab pos="11430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Môment lực đối với một trục quay là đại lượng đặc trưng cho tác dụng làm quay của lực và được đo bằng tích của lực với cánh tay đòn của nó.</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algn="ctr">
              <a:spcBef>
                <a:spcPts val="600"/>
              </a:spcBef>
              <a:tabLst>
                <a:tab pos="228600" algn="l"/>
                <a:tab pos="85725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F.d</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indent="225425" algn="just">
              <a:spcBef>
                <a:spcPts val="600"/>
              </a:spcBef>
            </a:pPr>
            <a:r>
              <a:rPr lang="pt-BR" sz="2400">
                <a:solidFill>
                  <a:srgbClr val="00B050"/>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Đơn vị của momen của lực là Niu-tơn mét (N.m)</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Rectangle: Rounded Corners 1" descr="n100 Fb Thu Huong Pham">
            <a:extLst>
              <a:ext uri="{FF2B5EF4-FFF2-40B4-BE49-F238E27FC236}">
                <a16:creationId xmlns:a16="http://schemas.microsoft.com/office/drawing/2014/main" id="{97BAC1DB-6CC2-ECF0-7142-5461D21EF2AF}"/>
              </a:ext>
            </a:extLst>
          </p:cNvPr>
          <p:cNvSpPr/>
          <p:nvPr/>
        </p:nvSpPr>
        <p:spPr>
          <a:xfrm>
            <a:off x="5584875" y="4234375"/>
            <a:ext cx="1209822" cy="42203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n100 Fb Thu Huong Pham">
            <a:extLst>
              <a:ext uri="{FF2B5EF4-FFF2-40B4-BE49-F238E27FC236}">
                <a16:creationId xmlns:a16="http://schemas.microsoft.com/office/drawing/2014/main" id="{E20A0165-EE2F-EC89-BBAF-AB41D1D575E2}"/>
              </a:ext>
            </a:extLst>
          </p:cNvPr>
          <p:cNvPicPr>
            <a:picLocks noChangeAspect="1"/>
          </p:cNvPicPr>
          <p:nvPr/>
        </p:nvPicPr>
        <p:blipFill>
          <a:blip r:embed="rId3"/>
          <a:stretch>
            <a:fillRect/>
          </a:stretch>
        </p:blipFill>
        <p:spPr>
          <a:xfrm>
            <a:off x="9452164" y="1577299"/>
            <a:ext cx="2194401" cy="1895385"/>
          </a:xfrm>
          <a:prstGeom prst="rect">
            <a:avLst/>
          </a:prstGeom>
        </p:spPr>
      </p:pic>
    </p:spTree>
    <p:extLst>
      <p:ext uri="{BB962C8B-B14F-4D97-AF65-F5344CB8AC3E}">
        <p14:creationId xmlns:p14="http://schemas.microsoft.com/office/powerpoint/2010/main" val="42550916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100 Fb Thu Huong Pham">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100 Fb Thu Huong Pham">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100 Fb Thu Huong Pham">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100 Fb Thu Huong Pham">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100 Fb Thu Huong Pham">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100 Fb Thu Huong Pham">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100 Fb Thu Huong Pham">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100 Fb Thu Huong Pham">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3689324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100 Fb Thu Huong Pham">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100 Fb Thu Huong Pham">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1. </a:t>
            </a:r>
            <a:r>
              <a:rPr kumimoji="0" lang="en-US" sz="2400" b="1" i="0" u="sng"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Thí nghiệm</a:t>
            </a:r>
          </a:p>
        </p:txBody>
      </p:sp>
      <p:grpSp>
        <p:nvGrpSpPr>
          <p:cNvPr id="22" name="Group 54" descr="n100 Fb Thu Huong Pham">
            <a:extLst>
              <a:ext uri="{FF2B5EF4-FFF2-40B4-BE49-F238E27FC236}">
                <a16:creationId xmlns:a16="http://schemas.microsoft.com/office/drawing/2014/main" id="{1A410771-2724-E42A-5C3A-6CBCAD24AD4A}"/>
              </a:ext>
            </a:extLst>
          </p:cNvPr>
          <p:cNvGrpSpPr>
            <a:grpSpLocks/>
          </p:cNvGrpSpPr>
          <p:nvPr/>
        </p:nvGrpSpPr>
        <p:grpSpPr bwMode="auto">
          <a:xfrm>
            <a:off x="7815775" y="2144298"/>
            <a:ext cx="4953000" cy="4121150"/>
            <a:chOff x="672" y="1632"/>
            <a:chExt cx="3120" cy="2596"/>
          </a:xfrm>
        </p:grpSpPr>
        <p:sp>
          <p:nvSpPr>
            <p:cNvPr id="23" name="Text Box 28">
              <a:extLst>
                <a:ext uri="{FF2B5EF4-FFF2-40B4-BE49-F238E27FC236}">
                  <a16:creationId xmlns:a16="http://schemas.microsoft.com/office/drawing/2014/main" id="{495C1BA5-4955-2DE7-BC91-B95736884D6C}"/>
                </a:ext>
              </a:extLst>
            </p:cNvPr>
            <p:cNvSpPr txBox="1">
              <a:spLocks noChangeArrowheads="1"/>
            </p:cNvSpPr>
            <p:nvPr/>
          </p:nvSpPr>
          <p:spPr bwMode="auto">
            <a:xfrm>
              <a:off x="768" y="3744"/>
              <a:ext cx="30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endParaRPr kumimoji="0" lang="en-US" sz="3600" b="1" i="1" u="none" strike="noStrike" kern="1200" cap="none" spc="0" normalizeH="0" baseline="0" noProof="0">
                <a:ln>
                  <a:noFill/>
                </a:ln>
                <a:solidFill>
                  <a:srgbClr val="CC0099"/>
                </a:solidFill>
                <a:effectLst/>
                <a:uLnTx/>
                <a:uFillTx/>
                <a:latin typeface="VNI-Times" pitchFamily="2" charset="0"/>
                <a:ea typeface="+mn-ea"/>
                <a:cs typeface="+mn-cs"/>
              </a:endParaRPr>
            </a:p>
          </p:txBody>
        </p:sp>
        <p:sp>
          <p:nvSpPr>
            <p:cNvPr id="24" name="Rectangle 23">
              <a:extLst>
                <a:ext uri="{FF2B5EF4-FFF2-40B4-BE49-F238E27FC236}">
                  <a16:creationId xmlns:a16="http://schemas.microsoft.com/office/drawing/2014/main" id="{7F7CF6B8-7062-32F4-EBA0-1B489C589CAC}"/>
                </a:ext>
              </a:extLst>
            </p:cNvPr>
            <p:cNvSpPr>
              <a:spLocks noChangeArrowheads="1"/>
            </p:cNvSpPr>
            <p:nvPr/>
          </p:nvSpPr>
          <p:spPr bwMode="auto">
            <a:xfrm>
              <a:off x="1046" y="3614"/>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5" name="Rectangle 24" descr="Small confetti">
              <a:extLst>
                <a:ext uri="{FF2B5EF4-FFF2-40B4-BE49-F238E27FC236}">
                  <a16:creationId xmlns:a16="http://schemas.microsoft.com/office/drawing/2014/main" id="{796C35E5-4679-5AC8-91B6-D29B9CB1A7F8}"/>
                </a:ext>
              </a:extLst>
            </p:cNvPr>
            <p:cNvSpPr>
              <a:spLocks noChangeArrowheads="1"/>
            </p:cNvSpPr>
            <p:nvPr/>
          </p:nvSpPr>
          <p:spPr bwMode="auto">
            <a:xfrm>
              <a:off x="1046" y="3504"/>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6" name="Rectangle 25" descr="Small confetti">
              <a:extLst>
                <a:ext uri="{FF2B5EF4-FFF2-40B4-BE49-F238E27FC236}">
                  <a16:creationId xmlns:a16="http://schemas.microsoft.com/office/drawing/2014/main" id="{9C02BE9F-8A73-89D4-C70C-E8113EB7F167}"/>
                </a:ext>
              </a:extLst>
            </p:cNvPr>
            <p:cNvSpPr>
              <a:spLocks noChangeArrowheads="1"/>
            </p:cNvSpPr>
            <p:nvPr/>
          </p:nvSpPr>
          <p:spPr bwMode="auto">
            <a:xfrm>
              <a:off x="2596" y="3542"/>
              <a:ext cx="131" cy="109"/>
            </a:xfrm>
            <a:prstGeom prst="rect">
              <a:avLst/>
            </a:prstGeom>
            <a:solidFill>
              <a:srgbClr val="6666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7" name="Rectangle 33" descr="Medium wood">
              <a:extLst>
                <a:ext uri="{FF2B5EF4-FFF2-40B4-BE49-F238E27FC236}">
                  <a16:creationId xmlns:a16="http://schemas.microsoft.com/office/drawing/2014/main" id="{0D5D4B2D-6B30-4926-F20F-C33652B79B64}"/>
                </a:ext>
              </a:extLst>
            </p:cNvPr>
            <p:cNvSpPr>
              <a:spLocks noChangeArrowheads="1"/>
            </p:cNvSpPr>
            <p:nvPr/>
          </p:nvSpPr>
          <p:spPr bwMode="auto">
            <a:xfrm>
              <a:off x="1344" y="1632"/>
              <a:ext cx="144" cy="2409"/>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8" name="Oval 34">
              <a:extLst>
                <a:ext uri="{FF2B5EF4-FFF2-40B4-BE49-F238E27FC236}">
                  <a16:creationId xmlns:a16="http://schemas.microsoft.com/office/drawing/2014/main" id="{9ABB025D-58E6-B024-DBD7-3F8A71E23B9A}"/>
                </a:ext>
              </a:extLst>
            </p:cNvPr>
            <p:cNvSpPr>
              <a:spLocks noChangeArrowheads="1"/>
            </p:cNvSpPr>
            <p:nvPr/>
          </p:nvSpPr>
          <p:spPr bwMode="auto">
            <a:xfrm>
              <a:off x="720" y="1968"/>
              <a:ext cx="1389" cy="1392"/>
            </a:xfrm>
            <a:prstGeom prst="ellipse">
              <a:avLst/>
            </a:prstGeom>
            <a:gradFill rotWithShape="1">
              <a:gsLst>
                <a:gs pos="0">
                  <a:srgbClr val="996633"/>
                </a:gs>
                <a:gs pos="100000">
                  <a:schemeClr val="tx1"/>
                </a:gs>
              </a:gsLst>
              <a:path path="shape">
                <a:fillToRect l="50000" t="50000" r="50000" b="50000"/>
              </a:path>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9" name="AutoShape 35">
              <a:extLst>
                <a:ext uri="{FF2B5EF4-FFF2-40B4-BE49-F238E27FC236}">
                  <a16:creationId xmlns:a16="http://schemas.microsoft.com/office/drawing/2014/main" id="{080DC503-FED4-F7B1-6F38-89447E6E034B}"/>
                </a:ext>
              </a:extLst>
            </p:cNvPr>
            <p:cNvSpPr>
              <a:spLocks noChangeArrowheads="1"/>
            </p:cNvSpPr>
            <p:nvPr/>
          </p:nvSpPr>
          <p:spPr bwMode="auto">
            <a:xfrm>
              <a:off x="1114" y="2372"/>
              <a:ext cx="595" cy="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8 w 21600"/>
                <a:gd name="T25" fmla="*/ 3145 h 21600"/>
                <a:gd name="T26" fmla="*/ 18442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77" y="10800"/>
                  </a:moveTo>
                  <a:cubicBezTo>
                    <a:pt x="5177" y="13905"/>
                    <a:pt x="7695" y="16423"/>
                    <a:pt x="10800" y="16423"/>
                  </a:cubicBezTo>
                  <a:cubicBezTo>
                    <a:pt x="13905" y="16423"/>
                    <a:pt x="16423" y="13905"/>
                    <a:pt x="16423" y="10800"/>
                  </a:cubicBezTo>
                  <a:cubicBezTo>
                    <a:pt x="16423" y="7695"/>
                    <a:pt x="13905" y="5177"/>
                    <a:pt x="10800" y="5177"/>
                  </a:cubicBezTo>
                  <a:cubicBezTo>
                    <a:pt x="7695" y="5177"/>
                    <a:pt x="5177" y="7695"/>
                    <a:pt x="5177" y="10800"/>
                  </a:cubicBezTo>
                  <a:close/>
                </a:path>
              </a:pathLst>
            </a:custGeom>
            <a:solidFill>
              <a:schemeClr val="bg2"/>
            </a:soli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0" name="AutoShape 36">
              <a:extLst>
                <a:ext uri="{FF2B5EF4-FFF2-40B4-BE49-F238E27FC236}">
                  <a16:creationId xmlns:a16="http://schemas.microsoft.com/office/drawing/2014/main" id="{9451AA45-E09B-34F7-3103-6A4D3E9D3E71}"/>
                </a:ext>
              </a:extLst>
            </p:cNvPr>
            <p:cNvSpPr>
              <a:spLocks noChangeArrowheads="1"/>
            </p:cNvSpPr>
            <p:nvPr/>
          </p:nvSpPr>
          <p:spPr bwMode="auto">
            <a:xfrm>
              <a:off x="864" y="2112"/>
              <a:ext cx="1102" cy="11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3 h 21600"/>
                <a:gd name="T26" fmla="*/ 18444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71" y="10800"/>
                  </a:moveTo>
                  <a:cubicBezTo>
                    <a:pt x="2571" y="15345"/>
                    <a:pt x="6255" y="19029"/>
                    <a:pt x="10800" y="19029"/>
                  </a:cubicBezTo>
                  <a:cubicBezTo>
                    <a:pt x="15345" y="19029"/>
                    <a:pt x="19029" y="15345"/>
                    <a:pt x="19029" y="10800"/>
                  </a:cubicBezTo>
                  <a:cubicBezTo>
                    <a:pt x="19029" y="6255"/>
                    <a:pt x="15345" y="2571"/>
                    <a:pt x="10800" y="2571"/>
                  </a:cubicBezTo>
                  <a:cubicBezTo>
                    <a:pt x="6255" y="2571"/>
                    <a:pt x="2571" y="6255"/>
                    <a:pt x="2571" y="10800"/>
                  </a:cubicBezTo>
                  <a:close/>
                </a:path>
              </a:pathLst>
            </a:custGeom>
            <a:gradFill rotWithShape="1">
              <a:gsLst>
                <a:gs pos="0">
                  <a:srgbClr val="666633"/>
                </a:gs>
                <a:gs pos="100000">
                  <a:srgbClr val="FFFFFF"/>
                </a:gs>
              </a:gsLst>
              <a:lin ang="5400000" scaled="1"/>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1" name="Oval 37">
              <a:extLst>
                <a:ext uri="{FF2B5EF4-FFF2-40B4-BE49-F238E27FC236}">
                  <a16:creationId xmlns:a16="http://schemas.microsoft.com/office/drawing/2014/main" id="{A272E816-489B-2F78-F34F-1D3AC287999B}"/>
                </a:ext>
              </a:extLst>
            </p:cNvPr>
            <p:cNvSpPr>
              <a:spLocks noChangeArrowheads="1"/>
            </p:cNvSpPr>
            <p:nvPr/>
          </p:nvSpPr>
          <p:spPr bwMode="auto">
            <a:xfrm>
              <a:off x="1389" y="2631"/>
              <a:ext cx="50" cy="50"/>
            </a:xfrm>
            <a:prstGeom prst="ellipse">
              <a:avLst/>
            </a:prstGeom>
            <a:solidFill>
              <a:srgbClr val="FF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2" name="Rectangle 38" descr="Medium wood">
              <a:extLst>
                <a:ext uri="{FF2B5EF4-FFF2-40B4-BE49-F238E27FC236}">
                  <a16:creationId xmlns:a16="http://schemas.microsoft.com/office/drawing/2014/main" id="{C9F09090-8ABF-604B-F920-3C5234CB7CFE}"/>
                </a:ext>
              </a:extLst>
            </p:cNvPr>
            <p:cNvSpPr>
              <a:spLocks noChangeArrowheads="1"/>
            </p:cNvSpPr>
            <p:nvPr/>
          </p:nvSpPr>
          <p:spPr bwMode="auto">
            <a:xfrm>
              <a:off x="843" y="4010"/>
              <a:ext cx="1143" cy="218"/>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3" name="Line 39">
              <a:extLst>
                <a:ext uri="{FF2B5EF4-FFF2-40B4-BE49-F238E27FC236}">
                  <a16:creationId xmlns:a16="http://schemas.microsoft.com/office/drawing/2014/main" id="{908730F5-C147-96E0-06D9-7B3A13B328AD}"/>
                </a:ext>
              </a:extLst>
            </p:cNvPr>
            <p:cNvSpPr>
              <a:spLocks noChangeShapeType="1"/>
            </p:cNvSpPr>
            <p:nvPr/>
          </p:nvSpPr>
          <p:spPr bwMode="auto">
            <a:xfrm>
              <a:off x="2529" y="4205"/>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4" name="Line 40">
              <a:extLst>
                <a:ext uri="{FF2B5EF4-FFF2-40B4-BE49-F238E27FC236}">
                  <a16:creationId xmlns:a16="http://schemas.microsoft.com/office/drawing/2014/main" id="{91DB9993-0692-F990-D94F-B64552F43216}"/>
                </a:ext>
              </a:extLst>
            </p:cNvPr>
            <p:cNvSpPr>
              <a:spLocks noChangeShapeType="1"/>
            </p:cNvSpPr>
            <p:nvPr/>
          </p:nvSpPr>
          <p:spPr bwMode="auto">
            <a:xfrm>
              <a:off x="2558" y="3139"/>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5" name="Oval 41">
              <a:extLst>
                <a:ext uri="{FF2B5EF4-FFF2-40B4-BE49-F238E27FC236}">
                  <a16:creationId xmlns:a16="http://schemas.microsoft.com/office/drawing/2014/main" id="{CE7A85BB-DF12-3924-69B0-68DEEA3560F2}"/>
                </a:ext>
              </a:extLst>
            </p:cNvPr>
            <p:cNvSpPr>
              <a:spLocks noChangeArrowheads="1"/>
            </p:cNvSpPr>
            <p:nvPr/>
          </p:nvSpPr>
          <p:spPr bwMode="auto">
            <a:xfrm>
              <a:off x="2471" y="3023"/>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6" name="Line 42">
              <a:extLst>
                <a:ext uri="{FF2B5EF4-FFF2-40B4-BE49-F238E27FC236}">
                  <a16:creationId xmlns:a16="http://schemas.microsoft.com/office/drawing/2014/main" id="{77FB97AC-50DD-6FF1-DEE5-D8441FFC7FC7}"/>
                </a:ext>
              </a:extLst>
            </p:cNvPr>
            <p:cNvSpPr>
              <a:spLocks noChangeShapeType="1"/>
            </p:cNvSpPr>
            <p:nvPr/>
          </p:nvSpPr>
          <p:spPr bwMode="auto">
            <a:xfrm rot="18584975" flipV="1">
              <a:off x="2186" y="2064"/>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7" name="Line 43">
              <a:extLst>
                <a:ext uri="{FF2B5EF4-FFF2-40B4-BE49-F238E27FC236}">
                  <a16:creationId xmlns:a16="http://schemas.microsoft.com/office/drawing/2014/main" id="{336FA123-884D-ACF3-C517-780867F1AD7F}"/>
                </a:ext>
              </a:extLst>
            </p:cNvPr>
            <p:cNvSpPr>
              <a:spLocks noChangeShapeType="1"/>
            </p:cNvSpPr>
            <p:nvPr/>
          </p:nvSpPr>
          <p:spPr bwMode="auto">
            <a:xfrm>
              <a:off x="2673" y="3139"/>
              <a:ext cx="0" cy="40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8" name="Line 44">
              <a:extLst>
                <a:ext uri="{FF2B5EF4-FFF2-40B4-BE49-F238E27FC236}">
                  <a16:creationId xmlns:a16="http://schemas.microsoft.com/office/drawing/2014/main" id="{ABAA5FA7-B1B4-271A-3CAE-696E9F7F4617}"/>
                </a:ext>
              </a:extLst>
            </p:cNvPr>
            <p:cNvSpPr>
              <a:spLocks noChangeShapeType="1"/>
            </p:cNvSpPr>
            <p:nvPr/>
          </p:nvSpPr>
          <p:spPr bwMode="auto">
            <a:xfrm rot="-2700000">
              <a:off x="1824" y="2160"/>
              <a:ext cx="0" cy="31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9" name="Line 45">
              <a:extLst>
                <a:ext uri="{FF2B5EF4-FFF2-40B4-BE49-F238E27FC236}">
                  <a16:creationId xmlns:a16="http://schemas.microsoft.com/office/drawing/2014/main" id="{C220B56F-848D-C338-1D5C-4957C5FDE6FF}"/>
                </a:ext>
              </a:extLst>
            </p:cNvPr>
            <p:cNvSpPr>
              <a:spLocks noChangeShapeType="1"/>
            </p:cNvSpPr>
            <p:nvPr/>
          </p:nvSpPr>
          <p:spPr bwMode="auto">
            <a:xfrm>
              <a:off x="1104" y="2668"/>
              <a:ext cx="0" cy="624"/>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0" name="Line 46">
              <a:extLst>
                <a:ext uri="{FF2B5EF4-FFF2-40B4-BE49-F238E27FC236}">
                  <a16:creationId xmlns:a16="http://schemas.microsoft.com/office/drawing/2014/main" id="{79D9025F-250F-6B30-A095-33A7B0499706}"/>
                </a:ext>
              </a:extLst>
            </p:cNvPr>
            <p:cNvSpPr>
              <a:spLocks noChangeShapeType="1"/>
            </p:cNvSpPr>
            <p:nvPr/>
          </p:nvSpPr>
          <p:spPr bwMode="auto">
            <a:xfrm>
              <a:off x="1104" y="2658"/>
              <a:ext cx="336"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1" name="Line 47">
              <a:extLst>
                <a:ext uri="{FF2B5EF4-FFF2-40B4-BE49-F238E27FC236}">
                  <a16:creationId xmlns:a16="http://schemas.microsoft.com/office/drawing/2014/main" id="{037B42FF-24E6-5387-E704-A4467E588F02}"/>
                </a:ext>
              </a:extLst>
            </p:cNvPr>
            <p:cNvSpPr>
              <a:spLocks noChangeShapeType="1"/>
            </p:cNvSpPr>
            <p:nvPr/>
          </p:nvSpPr>
          <p:spPr bwMode="auto">
            <a:xfrm flipH="1">
              <a:off x="1416" y="2208"/>
              <a:ext cx="312" cy="45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2" name="Line 48">
              <a:extLst>
                <a:ext uri="{FF2B5EF4-FFF2-40B4-BE49-F238E27FC236}">
                  <a16:creationId xmlns:a16="http://schemas.microsoft.com/office/drawing/2014/main" id="{98FD0C7B-30AD-B871-26FE-E9B808CE484E}"/>
                </a:ext>
              </a:extLst>
            </p:cNvPr>
            <p:cNvSpPr>
              <a:spLocks noChangeShapeType="1"/>
            </p:cNvSpPr>
            <p:nvPr/>
          </p:nvSpPr>
          <p:spPr bwMode="auto">
            <a:xfrm>
              <a:off x="1102" y="2640"/>
              <a:ext cx="0" cy="86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3" name="Oval 49">
              <a:extLst>
                <a:ext uri="{FF2B5EF4-FFF2-40B4-BE49-F238E27FC236}">
                  <a16:creationId xmlns:a16="http://schemas.microsoft.com/office/drawing/2014/main" id="{C97F6E11-CBF6-AB33-E46F-69FC473B9B6C}"/>
                </a:ext>
              </a:extLst>
            </p:cNvPr>
            <p:cNvSpPr>
              <a:spLocks noChangeArrowheads="1"/>
            </p:cNvSpPr>
            <p:nvPr/>
          </p:nvSpPr>
          <p:spPr bwMode="auto">
            <a:xfrm>
              <a:off x="2551" y="3106"/>
              <a:ext cx="48" cy="48"/>
            </a:xfrm>
            <a:prstGeom prst="ellipse">
              <a:avLst/>
            </a:prstGeom>
            <a:solidFill>
              <a:srgbClr val="00FFFF"/>
            </a:solidFill>
            <a:ln w="952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44" name="Line 50">
              <a:extLst>
                <a:ext uri="{FF2B5EF4-FFF2-40B4-BE49-F238E27FC236}">
                  <a16:creationId xmlns:a16="http://schemas.microsoft.com/office/drawing/2014/main" id="{4F5A2DBA-2514-9A57-896B-DD84943C2152}"/>
                </a:ext>
              </a:extLst>
            </p:cNvPr>
            <p:cNvSpPr>
              <a:spLocks noChangeShapeType="1"/>
            </p:cNvSpPr>
            <p:nvPr/>
          </p:nvSpPr>
          <p:spPr bwMode="auto">
            <a:xfrm flipV="1">
              <a:off x="2832" y="2496"/>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5" name="Oval 51">
              <a:extLst>
                <a:ext uri="{FF2B5EF4-FFF2-40B4-BE49-F238E27FC236}">
                  <a16:creationId xmlns:a16="http://schemas.microsoft.com/office/drawing/2014/main" id="{6D9C51F5-0152-9042-7FAC-5BD2E4EB5977}"/>
                </a:ext>
              </a:extLst>
            </p:cNvPr>
            <p:cNvSpPr>
              <a:spLocks noChangeArrowheads="1"/>
            </p:cNvSpPr>
            <p:nvPr/>
          </p:nvSpPr>
          <p:spPr bwMode="auto">
            <a:xfrm>
              <a:off x="1056" y="2640"/>
              <a:ext cx="96" cy="96"/>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46" name="Oval 52">
              <a:extLst>
                <a:ext uri="{FF2B5EF4-FFF2-40B4-BE49-F238E27FC236}">
                  <a16:creationId xmlns:a16="http://schemas.microsoft.com/office/drawing/2014/main" id="{EBD1FEBB-8327-6AF7-2D04-E61E444F422F}"/>
                </a:ext>
              </a:extLst>
            </p:cNvPr>
            <p:cNvSpPr>
              <a:spLocks noChangeArrowheads="1"/>
            </p:cNvSpPr>
            <p:nvPr/>
          </p:nvSpPr>
          <p:spPr bwMode="auto">
            <a:xfrm>
              <a:off x="1680" y="2160"/>
              <a:ext cx="96" cy="96"/>
            </a:xfrm>
            <a:prstGeom prst="ellipse">
              <a:avLst/>
            </a:pr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47" name="Line 53">
              <a:extLst>
                <a:ext uri="{FF2B5EF4-FFF2-40B4-BE49-F238E27FC236}">
                  <a16:creationId xmlns:a16="http://schemas.microsoft.com/office/drawing/2014/main" id="{B4C6FC54-84CD-D560-7DC2-08F0A679C70A}"/>
                </a:ext>
              </a:extLst>
            </p:cNvPr>
            <p:cNvSpPr>
              <a:spLocks noChangeShapeType="1"/>
            </p:cNvSpPr>
            <p:nvPr/>
          </p:nvSpPr>
          <p:spPr bwMode="auto">
            <a:xfrm>
              <a:off x="2544" y="4176"/>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8" name="Text Box 54">
              <a:extLst>
                <a:ext uri="{FF2B5EF4-FFF2-40B4-BE49-F238E27FC236}">
                  <a16:creationId xmlns:a16="http://schemas.microsoft.com/office/drawing/2014/main" id="{192E98E3-C70B-3FA5-ED34-59BE62C4B3A6}"/>
                </a:ext>
              </a:extLst>
            </p:cNvPr>
            <p:cNvSpPr txBox="1">
              <a:spLocks noChangeArrowheads="1"/>
            </p:cNvSpPr>
            <p:nvPr/>
          </p:nvSpPr>
          <p:spPr bwMode="auto">
            <a:xfrm>
              <a:off x="672" y="3168"/>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imes New Roman" charset="0"/>
                  <a:ea typeface="+mn-ea"/>
                  <a:cs typeface="+mn-cs"/>
                </a:rPr>
                <a:t>F</a:t>
              </a:r>
              <a:r>
                <a:rPr lang="en-US" sz="2400" baseline="-25000">
                  <a:solidFill>
                    <a:srgbClr val="0000FF"/>
                  </a:solidFill>
                  <a:latin typeface="Times New Roman" charset="0"/>
                </a:rPr>
                <a:t>2</a:t>
              </a:r>
              <a:endParaRPr kumimoji="0" lang="en-US" sz="2400" b="0" i="0" u="none" strike="noStrike" kern="1200" cap="none" spc="0" normalizeH="0" baseline="-25000" noProof="0">
                <a:ln>
                  <a:noFill/>
                </a:ln>
                <a:solidFill>
                  <a:srgbClr val="0000FF"/>
                </a:solidFill>
                <a:effectLst/>
                <a:uLnTx/>
                <a:uFillTx/>
                <a:latin typeface="Times New Roman" charset="0"/>
                <a:ea typeface="+mn-ea"/>
                <a:cs typeface="+mn-cs"/>
              </a:endParaRPr>
            </a:p>
          </p:txBody>
        </p:sp>
        <p:sp>
          <p:nvSpPr>
            <p:cNvPr id="49" name="Line 55">
              <a:extLst>
                <a:ext uri="{FF2B5EF4-FFF2-40B4-BE49-F238E27FC236}">
                  <a16:creationId xmlns:a16="http://schemas.microsoft.com/office/drawing/2014/main" id="{026EDFDD-81C2-9260-02E9-AB924E1BB4E4}"/>
                </a:ext>
              </a:extLst>
            </p:cNvPr>
            <p:cNvSpPr>
              <a:spLocks noChangeShapeType="1"/>
            </p:cNvSpPr>
            <p:nvPr/>
          </p:nvSpPr>
          <p:spPr bwMode="auto">
            <a:xfrm>
              <a:off x="672" y="3216"/>
              <a:ext cx="24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50" name="Text Box 56">
              <a:extLst>
                <a:ext uri="{FF2B5EF4-FFF2-40B4-BE49-F238E27FC236}">
                  <a16:creationId xmlns:a16="http://schemas.microsoft.com/office/drawing/2014/main" id="{0C7C4522-ED7A-2512-F931-865F8013975B}"/>
                </a:ext>
              </a:extLst>
            </p:cNvPr>
            <p:cNvSpPr txBox="1">
              <a:spLocks noChangeArrowheads="1"/>
            </p:cNvSpPr>
            <p:nvPr/>
          </p:nvSpPr>
          <p:spPr bwMode="auto">
            <a:xfrm>
              <a:off x="2448" y="3648"/>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1" name="Text Box 57">
              <a:extLst>
                <a:ext uri="{FF2B5EF4-FFF2-40B4-BE49-F238E27FC236}">
                  <a16:creationId xmlns:a16="http://schemas.microsoft.com/office/drawing/2014/main" id="{C2DAC34A-C6B2-2A61-F443-0833765A5752}"/>
                </a:ext>
              </a:extLst>
            </p:cNvPr>
            <p:cNvSpPr txBox="1">
              <a:spLocks noChangeArrowheads="1"/>
            </p:cNvSpPr>
            <p:nvPr/>
          </p:nvSpPr>
          <p:spPr bwMode="auto">
            <a:xfrm>
              <a:off x="1872" y="2016"/>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imes New Roman" charset="0"/>
                  <a:ea typeface="+mn-ea"/>
                  <a:cs typeface="+mn-cs"/>
                </a:rPr>
                <a:t>F</a:t>
              </a:r>
              <a:r>
                <a:rPr kumimoji="0" lang="en-US" sz="2400" b="0" i="0" u="none" strike="noStrike" kern="1200" cap="none" spc="0" normalizeH="0" baseline="-25000" noProof="0">
                  <a:ln>
                    <a:noFill/>
                  </a:ln>
                  <a:solidFill>
                    <a:srgbClr val="0000FF"/>
                  </a:solidFill>
                  <a:effectLst/>
                  <a:uLnTx/>
                  <a:uFillTx/>
                  <a:latin typeface="Times New Roman" charset="0"/>
                  <a:ea typeface="+mn-ea"/>
                  <a:cs typeface="+mn-cs"/>
                </a:rPr>
                <a:t>1</a:t>
              </a:r>
            </a:p>
          </p:txBody>
        </p:sp>
        <p:sp>
          <p:nvSpPr>
            <p:cNvPr id="52" name="Line 58">
              <a:extLst>
                <a:ext uri="{FF2B5EF4-FFF2-40B4-BE49-F238E27FC236}">
                  <a16:creationId xmlns:a16="http://schemas.microsoft.com/office/drawing/2014/main" id="{E5F0CAB4-9A38-8D14-6620-6E6D610E7D7E}"/>
                </a:ext>
              </a:extLst>
            </p:cNvPr>
            <p:cNvSpPr>
              <a:spLocks noChangeShapeType="1"/>
            </p:cNvSpPr>
            <p:nvPr/>
          </p:nvSpPr>
          <p:spPr bwMode="auto">
            <a:xfrm>
              <a:off x="1920" y="2064"/>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mc:AlternateContent xmlns:mc="http://schemas.openxmlformats.org/markup-compatibility/2006" xmlns:a14="http://schemas.microsoft.com/office/drawing/2010/main">
        <mc:Choice Requires="a14">
          <p:sp>
            <p:nvSpPr>
              <p:cNvPr id="54" name="TextBox 53" descr="n100 Fb Thu Huong Pham">
                <a:extLst>
                  <a:ext uri="{FF2B5EF4-FFF2-40B4-BE49-F238E27FC236}">
                    <a16:creationId xmlns:a16="http://schemas.microsoft.com/office/drawing/2014/main" id="{306FEF7B-472F-527E-476A-2D6E90EB3826}"/>
                  </a:ext>
                </a:extLst>
              </p:cNvPr>
              <p:cNvSpPr txBox="1"/>
              <p:nvPr/>
            </p:nvSpPr>
            <p:spPr>
              <a:xfrm>
                <a:off x="722203" y="2165164"/>
                <a:ext cx="6941172" cy="410484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200" b="1" i="0" u="none" strike="noStrike" kern="1200" cap="none" spc="0" normalizeH="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1: </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Dùng một đĩa tròn</a:t>
                </a: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có trục quay đi qua tâm O, trên mặt đĩa có những lỗ dùng để treo những quả cân. Tác dụng vào đĩa những lực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1</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và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2</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nằm trong mặt phẳng của đĩa sao cho đứng yên (hình vẽ 21.3).</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Nếu bỏ lực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1</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thì đĩa quay theo chiều nào?</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Nếu bỏ lực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2</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thì đĩa quay theo chiều nào?</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Khi đĩa cân bằng, lập tích F</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và F</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rồi so sánh.</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Từ việc so sánh tích F.d ở câu c. ta có thể rút ra điều kiện cân bằng của một vật có trục quay cố định, hay ta gọi là quy tắc moment lực. Hãy phát biểu quy tắc này thành lời.</a:t>
                </a:r>
              </a:p>
            </p:txBody>
          </p:sp>
        </mc:Choice>
        <mc:Fallback xmlns="">
          <p:sp>
            <p:nvSpPr>
              <p:cNvPr id="54" name="TextBox 53" descr="n100 Fb Thu Huong Pham">
                <a:extLst>
                  <a:ext uri="{FF2B5EF4-FFF2-40B4-BE49-F238E27FC236}">
                    <a16:creationId xmlns:a16="http://schemas.microsoft.com/office/drawing/2014/main" id="{306FEF7B-472F-527E-476A-2D6E90EB3826}"/>
                  </a:ext>
                </a:extLst>
              </p:cNvPr>
              <p:cNvSpPr txBox="1">
                <a:spLocks noRot="1" noChangeAspect="1" noMove="1" noResize="1" noEditPoints="1" noAdjustHandles="1" noChangeArrowheads="1" noChangeShapeType="1" noTextEdit="1"/>
              </p:cNvSpPr>
              <p:nvPr/>
            </p:nvSpPr>
            <p:spPr>
              <a:xfrm>
                <a:off x="722203" y="2165164"/>
                <a:ext cx="6941172" cy="4104842"/>
              </a:xfrm>
              <a:prstGeom prst="rect">
                <a:avLst/>
              </a:prstGeom>
              <a:blipFill>
                <a:blip r:embed="rId5"/>
                <a:stretch>
                  <a:fillRect l="-1141" t="-445" r="-1141" b="-2077"/>
                </a:stretch>
              </a:blipFill>
            </p:spPr>
            <p:txBody>
              <a:bodyPr/>
              <a:lstStyle/>
              <a:p>
                <a:r>
                  <a:rPr lang="en-US">
                    <a:noFill/>
                  </a:rPr>
                  <a:t> </a:t>
                </a:r>
              </a:p>
            </p:txBody>
          </p:sp>
        </mc:Fallback>
      </mc:AlternateContent>
      <p:sp>
        <p:nvSpPr>
          <p:cNvPr id="67" name="Text Box 15" descr="n100 Fb Thu Huong Pham">
            <a:extLst>
              <a:ext uri="{FF2B5EF4-FFF2-40B4-BE49-F238E27FC236}">
                <a16:creationId xmlns:a16="http://schemas.microsoft.com/office/drawing/2014/main" id="{25AC1F3E-BE3C-8C4A-E764-BD4B5E19BEF4}"/>
              </a:ext>
            </a:extLst>
          </p:cNvPr>
          <p:cNvSpPr txBox="1">
            <a:spLocks noChangeArrowheads="1"/>
          </p:cNvSpPr>
          <p:nvPr/>
        </p:nvSpPr>
        <p:spPr bwMode="auto">
          <a:xfrm>
            <a:off x="2890587" y="1682632"/>
            <a:ext cx="4207714" cy="461665"/>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50000"/>
              </a:spcBef>
              <a:spcAft>
                <a:spcPct val="0"/>
              </a:spcAft>
            </a:pPr>
            <a:r>
              <a:rPr lang="en-US" sz="2400">
                <a:solidFill>
                  <a:schemeClr val="bg1"/>
                </a:solidFill>
                <a:latin typeface="Calibri" panose="020F0502020204030204" pitchFamily="34" charset="0"/>
                <a:cs typeface="Calibri" panose="020F0502020204030204" pitchFamily="34" charset="0"/>
              </a:rPr>
              <a:t>PHIẾU HỌC TẬP SỐ 2</a:t>
            </a:r>
          </a:p>
        </p:txBody>
      </p:sp>
    </p:spTree>
    <p:custDataLst>
      <p:tags r:id="rId1"/>
    </p:custDataLst>
    <p:extLst>
      <p:ext uri="{BB962C8B-B14F-4D97-AF65-F5344CB8AC3E}">
        <p14:creationId xmlns:p14="http://schemas.microsoft.com/office/powerpoint/2010/main" val="2081076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ox(out)">
                                      <p:cBhvr>
                                        <p:cTn id="12" dur="10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4" grpId="0"/>
      <p:bldP spid="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100 Fb Thu Huong Pham">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100 Fb Thu Huong Pham">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a:solidFill>
                  <a:srgbClr val="008000"/>
                </a:solidFill>
                <a:latin typeface="Calibri" panose="020F0502020204030204" pitchFamily="34" charset="0"/>
                <a:cs typeface="Calibri" panose="020F0502020204030204" pitchFamily="34" charset="0"/>
              </a:rPr>
              <a:t>1. </a:t>
            </a:r>
            <a:r>
              <a:rPr lang="en-US" sz="2400" b="1" u="sng">
                <a:solidFill>
                  <a:srgbClr val="008000"/>
                </a:solidFill>
                <a:latin typeface="Calibri" panose="020F0502020204030204" pitchFamily="34" charset="0"/>
                <a:cs typeface="Calibri" panose="020F0502020204030204" pitchFamily="34" charset="0"/>
              </a:rPr>
              <a:t>Thí nghiệm</a:t>
            </a:r>
          </a:p>
        </p:txBody>
      </p:sp>
      <p:grpSp>
        <p:nvGrpSpPr>
          <p:cNvPr id="55" name="Group 54" descr="n100 Fb Thu Huong Pham">
            <a:extLst>
              <a:ext uri="{FF2B5EF4-FFF2-40B4-BE49-F238E27FC236}">
                <a16:creationId xmlns:a16="http://schemas.microsoft.com/office/drawing/2014/main" id="{F89A9DEB-AA02-B6C4-8E57-A4E130DD7F35}"/>
              </a:ext>
            </a:extLst>
          </p:cNvPr>
          <p:cNvGrpSpPr/>
          <p:nvPr/>
        </p:nvGrpSpPr>
        <p:grpSpPr>
          <a:xfrm>
            <a:off x="7899396" y="2151744"/>
            <a:ext cx="2590800" cy="4112080"/>
            <a:chOff x="4953000" y="2282370"/>
            <a:chExt cx="2590800" cy="4112080"/>
          </a:xfrm>
        </p:grpSpPr>
        <p:sp>
          <p:nvSpPr>
            <p:cNvPr id="56" name="Rectangle 33" descr="Medium wood">
              <a:extLst>
                <a:ext uri="{FF2B5EF4-FFF2-40B4-BE49-F238E27FC236}">
                  <a16:creationId xmlns:a16="http://schemas.microsoft.com/office/drawing/2014/main" id="{F553AD8F-1896-64A6-B098-3A993C3A36B3}"/>
                </a:ext>
              </a:extLst>
            </p:cNvPr>
            <p:cNvSpPr>
              <a:spLocks noChangeArrowheads="1"/>
            </p:cNvSpPr>
            <p:nvPr/>
          </p:nvSpPr>
          <p:spPr bwMode="auto">
            <a:xfrm>
              <a:off x="5943600" y="2282370"/>
              <a:ext cx="228600" cy="374904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57" name="Oval 34">
              <a:extLst>
                <a:ext uri="{FF2B5EF4-FFF2-40B4-BE49-F238E27FC236}">
                  <a16:creationId xmlns:a16="http://schemas.microsoft.com/office/drawing/2014/main" id="{5B8FD8D8-25C4-D63A-67E0-33451B2CC7BC}"/>
                </a:ext>
              </a:extLst>
            </p:cNvPr>
            <p:cNvSpPr>
              <a:spLocks noChangeArrowheads="1"/>
            </p:cNvSpPr>
            <p:nvPr/>
          </p:nvSpPr>
          <p:spPr bwMode="auto">
            <a:xfrm>
              <a:off x="4953000" y="2806700"/>
              <a:ext cx="2205038" cy="2209800"/>
            </a:xfrm>
            <a:prstGeom prst="ellipse">
              <a:avLst/>
            </a:prstGeom>
            <a:gradFill rotWithShape="1">
              <a:gsLst>
                <a:gs pos="0">
                  <a:srgbClr val="996633"/>
                </a:gs>
                <a:gs pos="100000">
                  <a:schemeClr val="tx1"/>
                </a:gs>
              </a:gsLst>
              <a:path path="shape">
                <a:fillToRect l="50000" t="50000" r="50000" b="50000"/>
              </a:path>
            </a:gradFill>
            <a:ln w="9525">
              <a:solidFill>
                <a:srgbClr val="FF0066"/>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58" name="AutoShape 35">
              <a:extLst>
                <a:ext uri="{FF2B5EF4-FFF2-40B4-BE49-F238E27FC236}">
                  <a16:creationId xmlns:a16="http://schemas.microsoft.com/office/drawing/2014/main" id="{6D3979E9-D926-66E0-8DB9-857CA7DEFB9E}"/>
                </a:ext>
              </a:extLst>
            </p:cNvPr>
            <p:cNvSpPr>
              <a:spLocks noChangeArrowheads="1"/>
            </p:cNvSpPr>
            <p:nvPr/>
          </p:nvSpPr>
          <p:spPr bwMode="auto">
            <a:xfrm>
              <a:off x="5578475" y="3448050"/>
              <a:ext cx="944563" cy="904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8 w 21600"/>
                <a:gd name="T25" fmla="*/ 3145 h 21600"/>
                <a:gd name="T26" fmla="*/ 18442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77" y="10800"/>
                  </a:moveTo>
                  <a:cubicBezTo>
                    <a:pt x="5177" y="13905"/>
                    <a:pt x="7695" y="16423"/>
                    <a:pt x="10800" y="16423"/>
                  </a:cubicBezTo>
                  <a:cubicBezTo>
                    <a:pt x="13905" y="16423"/>
                    <a:pt x="16423" y="13905"/>
                    <a:pt x="16423" y="10800"/>
                  </a:cubicBezTo>
                  <a:cubicBezTo>
                    <a:pt x="16423" y="7695"/>
                    <a:pt x="13905" y="5177"/>
                    <a:pt x="10800" y="5177"/>
                  </a:cubicBezTo>
                  <a:cubicBezTo>
                    <a:pt x="7695" y="5177"/>
                    <a:pt x="5177" y="7695"/>
                    <a:pt x="5177" y="10800"/>
                  </a:cubicBezTo>
                  <a:close/>
                </a:path>
              </a:pathLst>
            </a:custGeom>
            <a:solidFill>
              <a:schemeClr val="bg2"/>
            </a:solidFill>
            <a:ln w="9525">
              <a:solidFill>
                <a:srgbClr val="FF0066"/>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59" name="AutoShape 36">
              <a:extLst>
                <a:ext uri="{FF2B5EF4-FFF2-40B4-BE49-F238E27FC236}">
                  <a16:creationId xmlns:a16="http://schemas.microsoft.com/office/drawing/2014/main" id="{55DF8C1B-DB5C-975D-1F93-0129712D6852}"/>
                </a:ext>
              </a:extLst>
            </p:cNvPr>
            <p:cNvSpPr>
              <a:spLocks noChangeArrowheads="1"/>
            </p:cNvSpPr>
            <p:nvPr/>
          </p:nvSpPr>
          <p:spPr bwMode="auto">
            <a:xfrm>
              <a:off x="5181600" y="3035300"/>
              <a:ext cx="1749425" cy="17668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3 h 21600"/>
                <a:gd name="T26" fmla="*/ 18444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71" y="10800"/>
                  </a:moveTo>
                  <a:cubicBezTo>
                    <a:pt x="2571" y="15345"/>
                    <a:pt x="6255" y="19029"/>
                    <a:pt x="10800" y="19029"/>
                  </a:cubicBezTo>
                  <a:cubicBezTo>
                    <a:pt x="15345" y="19029"/>
                    <a:pt x="19029" y="15345"/>
                    <a:pt x="19029" y="10800"/>
                  </a:cubicBezTo>
                  <a:cubicBezTo>
                    <a:pt x="19029" y="6255"/>
                    <a:pt x="15345" y="2571"/>
                    <a:pt x="10800" y="2571"/>
                  </a:cubicBezTo>
                  <a:cubicBezTo>
                    <a:pt x="6255" y="2571"/>
                    <a:pt x="2571" y="6255"/>
                    <a:pt x="2571" y="10800"/>
                  </a:cubicBezTo>
                  <a:close/>
                </a:path>
              </a:pathLst>
            </a:custGeom>
            <a:gradFill rotWithShape="1">
              <a:gsLst>
                <a:gs pos="0">
                  <a:srgbClr val="666633"/>
                </a:gs>
                <a:gs pos="100000">
                  <a:srgbClr val="FFFFFF"/>
                </a:gs>
              </a:gsLst>
              <a:lin ang="5400000" scaled="1"/>
            </a:gradFill>
            <a:ln w="9525">
              <a:solidFill>
                <a:srgbClr val="FF0066"/>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0" name="Oval 37">
              <a:extLst>
                <a:ext uri="{FF2B5EF4-FFF2-40B4-BE49-F238E27FC236}">
                  <a16:creationId xmlns:a16="http://schemas.microsoft.com/office/drawing/2014/main" id="{FE153BED-EDE4-B168-7E82-114D8E0E462A}"/>
                </a:ext>
              </a:extLst>
            </p:cNvPr>
            <p:cNvSpPr>
              <a:spLocks noChangeArrowheads="1"/>
            </p:cNvSpPr>
            <p:nvPr/>
          </p:nvSpPr>
          <p:spPr bwMode="auto">
            <a:xfrm>
              <a:off x="6015038" y="3859213"/>
              <a:ext cx="79375" cy="79375"/>
            </a:xfrm>
            <a:prstGeom prst="ellipse">
              <a:avLst/>
            </a:prstGeom>
            <a:solidFill>
              <a:srgbClr val="FF0066"/>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1" name="Rectangle 38" descr="Medium wood">
              <a:extLst>
                <a:ext uri="{FF2B5EF4-FFF2-40B4-BE49-F238E27FC236}">
                  <a16:creationId xmlns:a16="http://schemas.microsoft.com/office/drawing/2014/main" id="{402ABF0B-5B76-29A9-05AF-1646CB986128}"/>
                </a:ext>
              </a:extLst>
            </p:cNvPr>
            <p:cNvSpPr>
              <a:spLocks noChangeArrowheads="1"/>
            </p:cNvSpPr>
            <p:nvPr/>
          </p:nvSpPr>
          <p:spPr bwMode="auto">
            <a:xfrm>
              <a:off x="5148263" y="6048375"/>
              <a:ext cx="1814512" cy="346075"/>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2" name="Line 42">
              <a:extLst>
                <a:ext uri="{FF2B5EF4-FFF2-40B4-BE49-F238E27FC236}">
                  <a16:creationId xmlns:a16="http://schemas.microsoft.com/office/drawing/2014/main" id="{91850E40-DF5B-F14A-BDF7-D42E6AF06433}"/>
                </a:ext>
              </a:extLst>
            </p:cNvPr>
            <p:cNvSpPr>
              <a:spLocks noChangeShapeType="1"/>
            </p:cNvSpPr>
            <p:nvPr/>
          </p:nvSpPr>
          <p:spPr bwMode="auto">
            <a:xfrm rot="18584975" flipV="1">
              <a:off x="6309519" y="3199606"/>
              <a:ext cx="90488" cy="1920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63" name="Line 44">
              <a:extLst>
                <a:ext uri="{FF2B5EF4-FFF2-40B4-BE49-F238E27FC236}">
                  <a16:creationId xmlns:a16="http://schemas.microsoft.com/office/drawing/2014/main" id="{8E6BFB65-4D00-C134-8623-598C2A4F236A}"/>
                </a:ext>
              </a:extLst>
            </p:cNvPr>
            <p:cNvSpPr>
              <a:spLocks noChangeShapeType="1"/>
            </p:cNvSpPr>
            <p:nvPr/>
          </p:nvSpPr>
          <p:spPr bwMode="auto">
            <a:xfrm rot="18900000">
              <a:off x="6705600" y="3111500"/>
              <a:ext cx="0" cy="5032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64" name="Line 47">
              <a:extLst>
                <a:ext uri="{FF2B5EF4-FFF2-40B4-BE49-F238E27FC236}">
                  <a16:creationId xmlns:a16="http://schemas.microsoft.com/office/drawing/2014/main" id="{A6811EC7-105C-1E92-87A2-7980435EF38F}"/>
                </a:ext>
              </a:extLst>
            </p:cNvPr>
            <p:cNvSpPr>
              <a:spLocks noChangeShapeType="1"/>
            </p:cNvSpPr>
            <p:nvPr/>
          </p:nvSpPr>
          <p:spPr bwMode="auto">
            <a:xfrm flipH="1">
              <a:off x="6019800" y="3187700"/>
              <a:ext cx="533400" cy="685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1"/>
                  </a:solidFill>
                  <a:prstDash val="dash"/>
                  <a:round/>
                  <a:headEnd/>
                  <a:tailEn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65" name="Oval 52">
              <a:extLst>
                <a:ext uri="{FF2B5EF4-FFF2-40B4-BE49-F238E27FC236}">
                  <a16:creationId xmlns:a16="http://schemas.microsoft.com/office/drawing/2014/main" id="{8D990FCC-7AB5-5824-7FA9-4E1D802B973B}"/>
                </a:ext>
              </a:extLst>
            </p:cNvPr>
            <p:cNvSpPr>
              <a:spLocks noChangeArrowheads="1"/>
            </p:cNvSpPr>
            <p:nvPr/>
          </p:nvSpPr>
          <p:spPr bwMode="auto">
            <a:xfrm>
              <a:off x="6477000" y="3111500"/>
              <a:ext cx="152400" cy="152400"/>
            </a:xfrm>
            <a:prstGeom prst="ellipse">
              <a:avLst/>
            </a:pr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6" name="Text Box 57">
              <a:extLst>
                <a:ext uri="{FF2B5EF4-FFF2-40B4-BE49-F238E27FC236}">
                  <a16:creationId xmlns:a16="http://schemas.microsoft.com/office/drawing/2014/main" id="{70802B84-7123-C5C3-CAB7-A13EB11ECED3}"/>
                </a:ext>
              </a:extLst>
            </p:cNvPr>
            <p:cNvSpPr txBox="1">
              <a:spLocks noChangeArrowheads="1"/>
            </p:cNvSpPr>
            <p:nvPr/>
          </p:nvSpPr>
          <p:spPr bwMode="auto">
            <a:xfrm>
              <a:off x="6781800" y="28829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67" name="Line 58">
              <a:extLst>
                <a:ext uri="{FF2B5EF4-FFF2-40B4-BE49-F238E27FC236}">
                  <a16:creationId xmlns:a16="http://schemas.microsoft.com/office/drawing/2014/main" id="{2B5A62E6-3D3A-EC5B-9744-1B453D41BFDF}"/>
                </a:ext>
              </a:extLst>
            </p:cNvPr>
            <p:cNvSpPr>
              <a:spLocks noChangeShapeType="1"/>
            </p:cNvSpPr>
            <p:nvPr/>
          </p:nvSpPr>
          <p:spPr bwMode="auto">
            <a:xfrm>
              <a:off x="6858000" y="2959100"/>
              <a:ext cx="3048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sp>
        <p:nvSpPr>
          <p:cNvPr id="68" name="Freeform 38" descr="n100 Fb Thu Huong Pham">
            <a:extLst>
              <a:ext uri="{FF2B5EF4-FFF2-40B4-BE49-F238E27FC236}">
                <a16:creationId xmlns:a16="http://schemas.microsoft.com/office/drawing/2014/main" id="{3C745FD8-F483-53E0-5015-FEB7C485C7F8}"/>
              </a:ext>
            </a:extLst>
          </p:cNvPr>
          <p:cNvSpPr>
            <a:spLocks/>
          </p:cNvSpPr>
          <p:nvPr/>
        </p:nvSpPr>
        <p:spPr bwMode="auto">
          <a:xfrm rot="20483390">
            <a:off x="7721618" y="2591605"/>
            <a:ext cx="612775" cy="3254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mc:AlternateContent xmlns:mc="http://schemas.openxmlformats.org/markup-compatibility/2006" xmlns:a14="http://schemas.microsoft.com/office/drawing/2010/main">
        <mc:Choice Requires="a14">
          <p:sp>
            <p:nvSpPr>
              <p:cNvPr id="69" name="Text Box 15" descr="n100 Fb Thu Huong Pham">
                <a:extLst>
                  <a:ext uri="{FF2B5EF4-FFF2-40B4-BE49-F238E27FC236}">
                    <a16:creationId xmlns:a16="http://schemas.microsoft.com/office/drawing/2014/main" id="{B4263CF3-D3F2-472F-7324-7C57605820C8}"/>
                  </a:ext>
                </a:extLst>
              </p:cNvPr>
              <p:cNvSpPr txBox="1">
                <a:spLocks noChangeArrowheads="1"/>
              </p:cNvSpPr>
              <p:nvPr/>
            </p:nvSpPr>
            <p:spPr bwMode="auto">
              <a:xfrm>
                <a:off x="715978" y="2945120"/>
                <a:ext cx="6664932" cy="506421"/>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fontAlgn="base">
                  <a:spcBef>
                    <a:spcPct val="50000"/>
                  </a:spcBef>
                  <a:spcAft>
                    <a:spcPct val="0"/>
                  </a:spcAft>
                </a:pPr>
                <a:r>
                  <a:rPr lang="en-US" sz="2400">
                    <a:solidFill>
                      <a:srgbClr val="0033CC"/>
                    </a:solidFill>
                    <a:latin typeface="Calibri" panose="020F0502020204030204" pitchFamily="34" charset="0"/>
                    <a:cs typeface="Calibri" panose="020F0502020204030204" pitchFamily="34" charset="0"/>
                  </a:rPr>
                  <a:t>Nếu bỏ lực </a:t>
                </a:r>
                <a14:m>
                  <m:oMath xmlns:m="http://schemas.openxmlformats.org/officeDocument/2006/math">
                    <m:sSub>
                      <m:sSubPr>
                        <m:ctrlPr>
                          <a:rPr lang="en-US" sz="2400" i="1">
                            <a:solidFill>
                              <a:srgbClr val="0033CC"/>
                            </a:solidFill>
                            <a:latin typeface="Cambria Math" panose="02040503050406030204" pitchFamily="18" charset="0"/>
                          </a:rPr>
                        </m:ctrlPr>
                      </m:sSubPr>
                      <m:e>
                        <m:acc>
                          <m:accPr>
                            <m:chr m:val="⃗"/>
                            <m:ctrlPr>
                              <a:rPr lang="en-US" sz="2400" i="1">
                                <a:solidFill>
                                  <a:srgbClr val="0033CC"/>
                                </a:solidFill>
                                <a:latin typeface="Cambria Math" panose="02040503050406030204" pitchFamily="18" charset="0"/>
                              </a:rPr>
                            </m:ctrlPr>
                          </m:accPr>
                          <m:e>
                            <m:r>
                              <a:rPr lang="en-US" sz="2400" i="1">
                                <a:solidFill>
                                  <a:srgbClr val="0033CC"/>
                                </a:solidFill>
                                <a:latin typeface="Cambria Math"/>
                              </a:rPr>
                              <m:t>𝐹</m:t>
                            </m:r>
                          </m:e>
                        </m:acc>
                      </m:e>
                      <m:sub>
                        <m:r>
                          <a:rPr lang="en-US" sz="2400" i="1">
                            <a:solidFill>
                              <a:srgbClr val="0033CC"/>
                            </a:solidFill>
                            <a:latin typeface="Cambria Math"/>
                          </a:rPr>
                          <m:t>1</m:t>
                        </m:r>
                      </m:sub>
                    </m:sSub>
                  </m:oMath>
                </a14:m>
                <a:r>
                  <a:rPr lang="en-US" sz="2400">
                    <a:solidFill>
                      <a:srgbClr val="0033CC"/>
                    </a:solidFill>
                    <a:latin typeface="Calibri" panose="020F0502020204030204" pitchFamily="34" charset="0"/>
                    <a:cs typeface="Calibri" panose="020F0502020204030204" pitchFamily="34" charset="0"/>
                  </a:rPr>
                  <a:t>: vật sẽ quay ngược chiều kim đồng hồ</a:t>
                </a:r>
              </a:p>
            </p:txBody>
          </p:sp>
        </mc:Choice>
        <mc:Fallback xmlns="">
          <p:sp>
            <p:nvSpPr>
              <p:cNvPr id="69" name="Text Box 15" descr="n100 Fb Thu Huong Pham">
                <a:extLst>
                  <a:ext uri="{FF2B5EF4-FFF2-40B4-BE49-F238E27FC236}">
                    <a16:creationId xmlns:a16="http://schemas.microsoft.com/office/drawing/2014/main" id="{B4263CF3-D3F2-472F-7324-7C57605820C8}"/>
                  </a:ext>
                </a:extLst>
              </p:cNvPr>
              <p:cNvSpPr txBox="1">
                <a:spLocks noRot="1" noChangeAspect="1" noMove="1" noResize="1" noEditPoints="1" noAdjustHandles="1" noChangeArrowheads="1" noChangeShapeType="1" noTextEdit="1"/>
              </p:cNvSpPr>
              <p:nvPr/>
            </p:nvSpPr>
            <p:spPr bwMode="auto">
              <a:xfrm>
                <a:off x="715978" y="2945120"/>
                <a:ext cx="6664932" cy="506421"/>
              </a:xfrm>
              <a:prstGeom prst="rect">
                <a:avLst/>
              </a:prstGeom>
              <a:blipFill>
                <a:blip r:embed="rId5"/>
                <a:stretch>
                  <a:fillRect l="-1371" t="-1205" r="-823" b="-26506"/>
                </a:stretch>
              </a:blipFill>
              <a:ln>
                <a:noFill/>
              </a:ln>
              <a:effectLst/>
            </p:spPr>
            <p:txBody>
              <a:bodyPr/>
              <a:lstStyle/>
              <a:p>
                <a:r>
                  <a:rPr lang="en-US">
                    <a:noFill/>
                  </a:rPr>
                  <a:t> </a:t>
                </a:r>
              </a:p>
            </p:txBody>
          </p:sp>
        </mc:Fallback>
      </mc:AlternateContent>
      <p:grpSp>
        <p:nvGrpSpPr>
          <p:cNvPr id="70" name="Group 69" descr="n100 Fb Thu Huong Pham">
            <a:extLst>
              <a:ext uri="{FF2B5EF4-FFF2-40B4-BE49-F238E27FC236}">
                <a16:creationId xmlns:a16="http://schemas.microsoft.com/office/drawing/2014/main" id="{5AB0A0DE-2A84-E670-5DE1-5C6E4B0A6D0A}"/>
              </a:ext>
            </a:extLst>
          </p:cNvPr>
          <p:cNvGrpSpPr/>
          <p:nvPr/>
        </p:nvGrpSpPr>
        <p:grpSpPr>
          <a:xfrm>
            <a:off x="7820462" y="3679041"/>
            <a:ext cx="1184784" cy="1985042"/>
            <a:chOff x="4835016" y="3797300"/>
            <a:chExt cx="1184784" cy="1985042"/>
          </a:xfrm>
        </p:grpSpPr>
        <p:grpSp>
          <p:nvGrpSpPr>
            <p:cNvPr id="71" name="Group 70">
              <a:extLst>
                <a:ext uri="{FF2B5EF4-FFF2-40B4-BE49-F238E27FC236}">
                  <a16:creationId xmlns:a16="http://schemas.microsoft.com/office/drawing/2014/main" id="{CC2C6A0D-C2CE-6463-2F7E-BF56BC0A610A}"/>
                </a:ext>
              </a:extLst>
            </p:cNvPr>
            <p:cNvGrpSpPr/>
            <p:nvPr/>
          </p:nvGrpSpPr>
          <p:grpSpPr>
            <a:xfrm>
              <a:off x="5442156" y="3797300"/>
              <a:ext cx="577644" cy="1985042"/>
              <a:chOff x="5442156" y="3797300"/>
              <a:chExt cx="577644" cy="1985042"/>
            </a:xfrm>
          </p:grpSpPr>
          <p:sp>
            <p:nvSpPr>
              <p:cNvPr id="73" name="Line 45">
                <a:extLst>
                  <a:ext uri="{FF2B5EF4-FFF2-40B4-BE49-F238E27FC236}">
                    <a16:creationId xmlns:a16="http://schemas.microsoft.com/office/drawing/2014/main" id="{0916DB93-B5F1-2AA0-629E-0AAD67C38FA8}"/>
                  </a:ext>
                </a:extLst>
              </p:cNvPr>
              <p:cNvSpPr>
                <a:spLocks noChangeShapeType="1"/>
              </p:cNvSpPr>
              <p:nvPr/>
            </p:nvSpPr>
            <p:spPr bwMode="auto">
              <a:xfrm>
                <a:off x="5543550" y="3873500"/>
                <a:ext cx="0" cy="838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74" name="Line 46">
                <a:extLst>
                  <a:ext uri="{FF2B5EF4-FFF2-40B4-BE49-F238E27FC236}">
                    <a16:creationId xmlns:a16="http://schemas.microsoft.com/office/drawing/2014/main" id="{A2553D46-C40F-FCD1-54D4-6640F6FB7C67}"/>
                  </a:ext>
                </a:extLst>
              </p:cNvPr>
              <p:cNvSpPr>
                <a:spLocks noChangeShapeType="1"/>
              </p:cNvSpPr>
              <p:nvPr/>
            </p:nvSpPr>
            <p:spPr bwMode="auto">
              <a:xfrm flipH="1">
                <a:off x="5562600" y="3888248"/>
                <a:ext cx="45720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75" name="Oval 51">
                <a:extLst>
                  <a:ext uri="{FF2B5EF4-FFF2-40B4-BE49-F238E27FC236}">
                    <a16:creationId xmlns:a16="http://schemas.microsoft.com/office/drawing/2014/main" id="{5832A661-029D-F345-216D-21E4BC4AD6E0}"/>
                  </a:ext>
                </a:extLst>
              </p:cNvPr>
              <p:cNvSpPr>
                <a:spLocks noChangeArrowheads="1"/>
              </p:cNvSpPr>
              <p:nvPr/>
            </p:nvSpPr>
            <p:spPr bwMode="auto">
              <a:xfrm>
                <a:off x="5486400" y="3797300"/>
                <a:ext cx="152400" cy="152400"/>
              </a:xfrm>
              <a:prstGeom prst="ellipse">
                <a:avLst/>
              </a:prstGeom>
              <a:solidFill>
                <a:srgbClr val="666633"/>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nvGrpSpPr>
              <p:cNvPr id="76" name="Group 75">
                <a:extLst>
                  <a:ext uri="{FF2B5EF4-FFF2-40B4-BE49-F238E27FC236}">
                    <a16:creationId xmlns:a16="http://schemas.microsoft.com/office/drawing/2014/main" id="{B06559B0-9214-C693-68D7-DEA033829E04}"/>
                  </a:ext>
                </a:extLst>
              </p:cNvPr>
              <p:cNvGrpSpPr/>
              <p:nvPr/>
            </p:nvGrpSpPr>
            <p:grpSpPr>
              <a:xfrm>
                <a:off x="5442156" y="3949700"/>
                <a:ext cx="210804" cy="1832642"/>
                <a:chOff x="5442156" y="3949700"/>
                <a:chExt cx="210804" cy="1832642"/>
              </a:xfrm>
            </p:grpSpPr>
            <p:sp>
              <p:nvSpPr>
                <p:cNvPr id="77" name="Line 82">
                  <a:extLst>
                    <a:ext uri="{FF2B5EF4-FFF2-40B4-BE49-F238E27FC236}">
                      <a16:creationId xmlns:a16="http://schemas.microsoft.com/office/drawing/2014/main" id="{441F2242-BDE6-7617-52F1-D11691214DFD}"/>
                    </a:ext>
                  </a:extLst>
                </p:cNvPr>
                <p:cNvSpPr>
                  <a:spLocks noChangeShapeType="1"/>
                </p:cNvSpPr>
                <p:nvPr/>
              </p:nvSpPr>
              <p:spPr bwMode="auto">
                <a:xfrm>
                  <a:off x="5543550" y="3949700"/>
                  <a:ext cx="0" cy="17356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78" name="Rectangle 31" descr="Small confetti">
                  <a:extLst>
                    <a:ext uri="{FF2B5EF4-FFF2-40B4-BE49-F238E27FC236}">
                      <a16:creationId xmlns:a16="http://schemas.microsoft.com/office/drawing/2014/main" id="{15C14B3E-7323-56FC-BA46-A14FA1586F95}"/>
                    </a:ext>
                  </a:extLst>
                </p:cNvPr>
                <p:cNvSpPr>
                  <a:spLocks noChangeArrowheads="1"/>
                </p:cNvSpPr>
                <p:nvPr/>
              </p:nvSpPr>
              <p:spPr bwMode="auto">
                <a:xfrm>
                  <a:off x="5444998" y="5414938"/>
                  <a:ext cx="207962" cy="173038"/>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79" name="Rectangle 31" descr="Small confetti">
                  <a:extLst>
                    <a:ext uri="{FF2B5EF4-FFF2-40B4-BE49-F238E27FC236}">
                      <a16:creationId xmlns:a16="http://schemas.microsoft.com/office/drawing/2014/main" id="{0A40FEF7-6E77-4662-1DB1-BA161EE0AF3F}"/>
                    </a:ext>
                  </a:extLst>
                </p:cNvPr>
                <p:cNvSpPr>
                  <a:spLocks noChangeArrowheads="1"/>
                </p:cNvSpPr>
                <p:nvPr/>
              </p:nvSpPr>
              <p:spPr bwMode="auto">
                <a:xfrm>
                  <a:off x="5442156" y="5609304"/>
                  <a:ext cx="207962" cy="173038"/>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grpSp>
        <mc:AlternateContent xmlns:mc="http://schemas.openxmlformats.org/markup-compatibility/2006" xmlns:a14="http://schemas.microsoft.com/office/drawing/2010/main">
          <mc:Choice Requires="a14">
            <p:sp>
              <p:nvSpPr>
                <p:cNvPr id="72" name="Text Box 54">
                  <a:extLst>
                    <a:ext uri="{FF2B5EF4-FFF2-40B4-BE49-F238E27FC236}">
                      <a16:creationId xmlns:a16="http://schemas.microsoft.com/office/drawing/2014/main" id="{1673EA4B-7371-57AD-679B-98D6468421B5}"/>
                    </a:ext>
                  </a:extLst>
                </p:cNvPr>
                <p:cNvSpPr txBox="1">
                  <a:spLocks noChangeArrowheads="1"/>
                </p:cNvSpPr>
                <p:nvPr/>
              </p:nvSpPr>
              <p:spPr bwMode="auto">
                <a:xfrm>
                  <a:off x="4835016" y="44958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lang="en-US" sz="2400" b="1" i="1" smtClean="0">
                                <a:solidFill>
                                  <a:srgbClr val="0033CC"/>
                                </a:solidFill>
                                <a:latin typeface="Cambria Math" panose="02040503050406030204" pitchFamily="18" charset="0"/>
                              </a:rPr>
                            </m:ctrlPr>
                          </m:sSubPr>
                          <m:e>
                            <m:acc>
                              <m:accPr>
                                <m:chr m:val="⃗"/>
                                <m:ctrlPr>
                                  <a:rPr lang="en-US" sz="2400" b="1" i="1">
                                    <a:solidFill>
                                      <a:srgbClr val="0033CC"/>
                                    </a:solidFill>
                                    <a:latin typeface="Cambria Math" panose="02040503050406030204" pitchFamily="18" charset="0"/>
                                  </a:rPr>
                                </m:ctrlPr>
                              </m:accPr>
                              <m:e>
                                <m:r>
                                  <a:rPr lang="en-US" sz="2400" b="1" i="1">
                                    <a:solidFill>
                                      <a:srgbClr val="0033CC"/>
                                    </a:solidFill>
                                    <a:latin typeface="Cambria Math"/>
                                  </a:rPr>
                                  <m:t>𝑭</m:t>
                                </m:r>
                              </m:e>
                            </m:acc>
                          </m:e>
                          <m:sub>
                            <m:r>
                              <a:rPr lang="en-US" sz="2400" b="1" i="1" smtClean="0">
                                <a:solidFill>
                                  <a:srgbClr val="0033CC"/>
                                </a:solidFill>
                                <a:latin typeface="Cambria Math" panose="02040503050406030204" pitchFamily="18" charset="0"/>
                              </a:rPr>
                              <m:t>𝟐</m:t>
                            </m:r>
                          </m:sub>
                        </m:sSub>
                      </m:oMath>
                    </m:oMathPara>
                  </a14:m>
                  <a:endParaRPr lang="en-US" sz="2400" b="1" baseline="-25000">
                    <a:solidFill>
                      <a:srgbClr val="0000FF"/>
                    </a:solidFill>
                    <a:latin typeface="Times New Roman" charset="0"/>
                  </a:endParaRPr>
                </a:p>
              </p:txBody>
            </p:sp>
          </mc:Choice>
          <mc:Fallback xmlns="">
            <p:sp>
              <p:nvSpPr>
                <p:cNvPr id="72" name="Text Box 54">
                  <a:extLst>
                    <a:ext uri="{FF2B5EF4-FFF2-40B4-BE49-F238E27FC236}">
                      <a16:creationId xmlns:a16="http://schemas.microsoft.com/office/drawing/2014/main" id="{1673EA4B-7371-57AD-679B-98D6468421B5}"/>
                    </a:ext>
                  </a:extLst>
                </p:cNvPr>
                <p:cNvSpPr txBox="1">
                  <a:spLocks noRot="1" noChangeAspect="1" noMove="1" noResize="1" noEditPoints="1" noAdjustHandles="1" noChangeArrowheads="1" noChangeShapeType="1" noTextEdit="1"/>
                </p:cNvSpPr>
                <p:nvPr/>
              </p:nvSpPr>
              <p:spPr bwMode="auto">
                <a:xfrm>
                  <a:off x="4835016" y="4495800"/>
                  <a:ext cx="609600" cy="506421"/>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0" name="Text Box 15" descr="n100 Fb Thu Huong Pham">
                <a:extLst>
                  <a:ext uri="{FF2B5EF4-FFF2-40B4-BE49-F238E27FC236}">
                    <a16:creationId xmlns:a16="http://schemas.microsoft.com/office/drawing/2014/main" id="{6268A372-B68F-AFAC-B458-53277D14008D}"/>
                  </a:ext>
                </a:extLst>
              </p:cNvPr>
              <p:cNvSpPr txBox="1">
                <a:spLocks noChangeArrowheads="1"/>
              </p:cNvSpPr>
              <p:nvPr/>
            </p:nvSpPr>
            <p:spPr bwMode="auto">
              <a:xfrm>
                <a:off x="715978" y="3678995"/>
                <a:ext cx="6664932" cy="506421"/>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fontAlgn="base">
                  <a:spcBef>
                    <a:spcPct val="50000"/>
                  </a:spcBef>
                  <a:spcAft>
                    <a:spcPct val="0"/>
                  </a:spcAft>
                </a:pPr>
                <a:r>
                  <a:rPr lang="en-US" sz="2400">
                    <a:solidFill>
                      <a:srgbClr val="0033CC"/>
                    </a:solidFill>
                    <a:latin typeface="Calibri" panose="020F0502020204030204" pitchFamily="34" charset="0"/>
                    <a:cs typeface="Calibri" panose="020F0502020204030204" pitchFamily="34" charset="0"/>
                  </a:rPr>
                  <a:t>Nếu bỏ lực </a:t>
                </a:r>
                <a14:m>
                  <m:oMath xmlns:m="http://schemas.openxmlformats.org/officeDocument/2006/math">
                    <m:sSub>
                      <m:sSubPr>
                        <m:ctrlPr>
                          <a:rPr lang="en-US" sz="2400" i="1">
                            <a:solidFill>
                              <a:srgbClr val="0033CC"/>
                            </a:solidFill>
                            <a:latin typeface="Cambria Math" panose="02040503050406030204" pitchFamily="18" charset="0"/>
                          </a:rPr>
                        </m:ctrlPr>
                      </m:sSubPr>
                      <m:e>
                        <m:acc>
                          <m:accPr>
                            <m:chr m:val="⃗"/>
                            <m:ctrlPr>
                              <a:rPr lang="en-US" sz="2400" i="1">
                                <a:solidFill>
                                  <a:srgbClr val="0033CC"/>
                                </a:solidFill>
                                <a:latin typeface="Cambria Math" panose="02040503050406030204" pitchFamily="18" charset="0"/>
                              </a:rPr>
                            </m:ctrlPr>
                          </m:accPr>
                          <m:e>
                            <m:r>
                              <a:rPr lang="en-US" sz="2400" i="1">
                                <a:solidFill>
                                  <a:srgbClr val="0033CC"/>
                                </a:solidFill>
                                <a:latin typeface="Cambria Math"/>
                              </a:rPr>
                              <m:t>𝐹</m:t>
                            </m:r>
                          </m:e>
                        </m:acc>
                      </m:e>
                      <m:sub>
                        <m:r>
                          <a:rPr lang="en-US" sz="2400" i="1">
                            <a:solidFill>
                              <a:srgbClr val="0033CC"/>
                            </a:solidFill>
                            <a:latin typeface="Cambria Math"/>
                          </a:rPr>
                          <m:t>2</m:t>
                        </m:r>
                      </m:sub>
                    </m:sSub>
                  </m:oMath>
                </a14:m>
                <a:r>
                  <a:rPr lang="en-US" sz="2400">
                    <a:solidFill>
                      <a:srgbClr val="0033CC"/>
                    </a:solidFill>
                    <a:latin typeface="Calibri" panose="020F0502020204030204" pitchFamily="34" charset="0"/>
                    <a:cs typeface="Calibri" panose="020F0502020204030204" pitchFamily="34" charset="0"/>
                  </a:rPr>
                  <a:t>: vật sẽ quay cùng chiều kim đồng hồ</a:t>
                </a:r>
              </a:p>
            </p:txBody>
          </p:sp>
        </mc:Choice>
        <mc:Fallback xmlns="">
          <p:sp>
            <p:nvSpPr>
              <p:cNvPr id="80" name="Text Box 15" descr="n100 Fb Thu Huong Pham">
                <a:extLst>
                  <a:ext uri="{FF2B5EF4-FFF2-40B4-BE49-F238E27FC236}">
                    <a16:creationId xmlns:a16="http://schemas.microsoft.com/office/drawing/2014/main" id="{6268A372-B68F-AFAC-B458-53277D14008D}"/>
                  </a:ext>
                </a:extLst>
              </p:cNvPr>
              <p:cNvSpPr txBox="1">
                <a:spLocks noRot="1" noChangeAspect="1" noMove="1" noResize="1" noEditPoints="1" noAdjustHandles="1" noChangeArrowheads="1" noChangeShapeType="1" noTextEdit="1"/>
              </p:cNvSpPr>
              <p:nvPr/>
            </p:nvSpPr>
            <p:spPr bwMode="auto">
              <a:xfrm>
                <a:off x="715978" y="3678995"/>
                <a:ext cx="6664932" cy="506421"/>
              </a:xfrm>
              <a:prstGeom prst="rect">
                <a:avLst/>
              </a:prstGeom>
              <a:blipFill>
                <a:blip r:embed="rId7"/>
                <a:stretch>
                  <a:fillRect l="-1371" t="-1205" b="-26506"/>
                </a:stretch>
              </a:blipFill>
              <a:ln>
                <a:noFill/>
              </a:ln>
              <a:effectLst/>
            </p:spPr>
            <p:txBody>
              <a:bodyPr/>
              <a:lstStyle/>
              <a:p>
                <a:r>
                  <a:rPr lang="en-US">
                    <a:noFill/>
                  </a:rPr>
                  <a:t> </a:t>
                </a:r>
              </a:p>
            </p:txBody>
          </p:sp>
        </mc:Fallback>
      </mc:AlternateContent>
      <p:grpSp>
        <p:nvGrpSpPr>
          <p:cNvPr id="81" name="Group 80" descr="n100 Fb Thu Huong Pham">
            <a:extLst>
              <a:ext uri="{FF2B5EF4-FFF2-40B4-BE49-F238E27FC236}">
                <a16:creationId xmlns:a16="http://schemas.microsoft.com/office/drawing/2014/main" id="{6FBF5260-FFD1-B0E4-A27A-00AF3C1F9826}"/>
              </a:ext>
            </a:extLst>
          </p:cNvPr>
          <p:cNvGrpSpPr/>
          <p:nvPr/>
        </p:nvGrpSpPr>
        <p:grpSpPr>
          <a:xfrm>
            <a:off x="9788372" y="3695833"/>
            <a:ext cx="700548" cy="1608138"/>
            <a:chOff x="6843252" y="3797300"/>
            <a:chExt cx="700548" cy="1608138"/>
          </a:xfrm>
        </p:grpSpPr>
        <p:grpSp>
          <p:nvGrpSpPr>
            <p:cNvPr id="82" name="Group 100">
              <a:extLst>
                <a:ext uri="{FF2B5EF4-FFF2-40B4-BE49-F238E27FC236}">
                  <a16:creationId xmlns:a16="http://schemas.microsoft.com/office/drawing/2014/main" id="{90BB6C5A-AF19-3A83-B54A-02495C44BDF5}"/>
                </a:ext>
              </a:extLst>
            </p:cNvPr>
            <p:cNvGrpSpPr>
              <a:grpSpLocks/>
            </p:cNvGrpSpPr>
            <p:nvPr/>
          </p:nvGrpSpPr>
          <p:grpSpPr bwMode="auto">
            <a:xfrm>
              <a:off x="6849142" y="3873500"/>
              <a:ext cx="207962" cy="1531938"/>
              <a:chOff x="3872" y="2160"/>
              <a:chExt cx="131" cy="965"/>
            </a:xfrm>
          </p:grpSpPr>
          <p:sp>
            <p:nvSpPr>
              <p:cNvPr id="86" name="Line 48">
                <a:extLst>
                  <a:ext uri="{FF2B5EF4-FFF2-40B4-BE49-F238E27FC236}">
                    <a16:creationId xmlns:a16="http://schemas.microsoft.com/office/drawing/2014/main" id="{877083ED-650A-1616-E328-0B053C265376}"/>
                  </a:ext>
                </a:extLst>
              </p:cNvPr>
              <p:cNvSpPr>
                <a:spLocks noChangeShapeType="1"/>
              </p:cNvSpPr>
              <p:nvPr/>
            </p:nvSpPr>
            <p:spPr bwMode="auto">
              <a:xfrm>
                <a:off x="3936" y="2160"/>
                <a:ext cx="0" cy="86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87" name="Rectangle 31" descr="Small confetti">
                <a:extLst>
                  <a:ext uri="{FF2B5EF4-FFF2-40B4-BE49-F238E27FC236}">
                    <a16:creationId xmlns:a16="http://schemas.microsoft.com/office/drawing/2014/main" id="{F80920FF-6385-998A-E538-4F80AD80E974}"/>
                  </a:ext>
                </a:extLst>
              </p:cNvPr>
              <p:cNvSpPr>
                <a:spLocks noChangeArrowheads="1"/>
              </p:cNvSpPr>
              <p:nvPr/>
            </p:nvSpPr>
            <p:spPr bwMode="auto">
              <a:xfrm>
                <a:off x="3872" y="3016"/>
                <a:ext cx="131" cy="109"/>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sp>
          <p:nvSpPr>
            <p:cNvPr id="83" name="Line 45">
              <a:extLst>
                <a:ext uri="{FF2B5EF4-FFF2-40B4-BE49-F238E27FC236}">
                  <a16:creationId xmlns:a16="http://schemas.microsoft.com/office/drawing/2014/main" id="{3881D534-9862-5315-4AAC-FFE729F30FC4}"/>
                </a:ext>
              </a:extLst>
            </p:cNvPr>
            <p:cNvSpPr>
              <a:spLocks noChangeShapeType="1"/>
            </p:cNvSpPr>
            <p:nvPr/>
          </p:nvSpPr>
          <p:spPr bwMode="auto">
            <a:xfrm>
              <a:off x="6948948" y="3873500"/>
              <a:ext cx="0" cy="5334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84" name="Oval 51">
              <a:extLst>
                <a:ext uri="{FF2B5EF4-FFF2-40B4-BE49-F238E27FC236}">
                  <a16:creationId xmlns:a16="http://schemas.microsoft.com/office/drawing/2014/main" id="{A6BF63D5-F9DE-D1E4-09D1-E8F0E111C397}"/>
                </a:ext>
              </a:extLst>
            </p:cNvPr>
            <p:cNvSpPr>
              <a:spLocks noChangeArrowheads="1"/>
            </p:cNvSpPr>
            <p:nvPr/>
          </p:nvSpPr>
          <p:spPr bwMode="auto">
            <a:xfrm>
              <a:off x="6843252" y="3797300"/>
              <a:ext cx="152400" cy="152400"/>
            </a:xfrm>
            <a:prstGeom prst="ellipse">
              <a:avLst/>
            </a:prstGeom>
            <a:solidFill>
              <a:srgbClr val="666633"/>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mc:AlternateContent xmlns:mc="http://schemas.openxmlformats.org/markup-compatibility/2006" xmlns:a14="http://schemas.microsoft.com/office/drawing/2010/main">
          <mc:Choice Requires="a14">
            <p:sp>
              <p:nvSpPr>
                <p:cNvPr id="85" name="Text Box 54">
                  <a:extLst>
                    <a:ext uri="{FF2B5EF4-FFF2-40B4-BE49-F238E27FC236}">
                      <a16:creationId xmlns:a16="http://schemas.microsoft.com/office/drawing/2014/main" id="{9447445B-9CED-63C4-C4D3-80EE4DBBC04A}"/>
                    </a:ext>
                  </a:extLst>
                </p:cNvPr>
                <p:cNvSpPr txBox="1">
                  <a:spLocks noChangeArrowheads="1"/>
                </p:cNvSpPr>
                <p:nvPr/>
              </p:nvSpPr>
              <p:spPr bwMode="auto">
                <a:xfrm>
                  <a:off x="6934200" y="43307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lang="en-US" sz="2400" b="1" i="1" smtClean="0">
                                <a:solidFill>
                                  <a:srgbClr val="0033CC"/>
                                </a:solidFill>
                                <a:latin typeface="Cambria Math" panose="02040503050406030204" pitchFamily="18" charset="0"/>
                              </a:rPr>
                            </m:ctrlPr>
                          </m:sSubPr>
                          <m:e>
                            <m:acc>
                              <m:accPr>
                                <m:chr m:val="⃗"/>
                                <m:ctrlPr>
                                  <a:rPr lang="en-US" sz="2400" b="1" i="1">
                                    <a:solidFill>
                                      <a:srgbClr val="0033CC"/>
                                    </a:solidFill>
                                    <a:latin typeface="Cambria Math" panose="02040503050406030204" pitchFamily="18" charset="0"/>
                                  </a:rPr>
                                </m:ctrlPr>
                              </m:accPr>
                              <m:e>
                                <m:r>
                                  <a:rPr lang="en-US" sz="2400" b="1" i="1">
                                    <a:solidFill>
                                      <a:srgbClr val="0033CC"/>
                                    </a:solidFill>
                                    <a:latin typeface="Cambria Math"/>
                                  </a:rPr>
                                  <m:t>𝑭</m:t>
                                </m:r>
                              </m:e>
                            </m:acc>
                          </m:e>
                          <m:sub>
                            <m:r>
                              <a:rPr lang="en-US" sz="2400" b="1" i="1" smtClean="0">
                                <a:solidFill>
                                  <a:srgbClr val="0033CC"/>
                                </a:solidFill>
                                <a:latin typeface="Cambria Math" panose="02040503050406030204" pitchFamily="18" charset="0"/>
                              </a:rPr>
                              <m:t>𝟏</m:t>
                            </m:r>
                          </m:sub>
                        </m:sSub>
                      </m:oMath>
                    </m:oMathPara>
                  </a14:m>
                  <a:endParaRPr lang="en-US" sz="2400" b="1" baseline="-25000">
                    <a:solidFill>
                      <a:srgbClr val="0000FF"/>
                    </a:solidFill>
                    <a:latin typeface="Times New Roman" charset="0"/>
                  </a:endParaRPr>
                </a:p>
              </p:txBody>
            </p:sp>
          </mc:Choice>
          <mc:Fallback xmlns="">
            <p:sp>
              <p:nvSpPr>
                <p:cNvPr id="85" name="Text Box 54">
                  <a:extLst>
                    <a:ext uri="{FF2B5EF4-FFF2-40B4-BE49-F238E27FC236}">
                      <a16:creationId xmlns:a16="http://schemas.microsoft.com/office/drawing/2014/main" id="{9447445B-9CED-63C4-C4D3-80EE4DBBC04A}"/>
                    </a:ext>
                  </a:extLst>
                </p:cNvPr>
                <p:cNvSpPr txBox="1">
                  <a:spLocks noRot="1" noChangeAspect="1" noMove="1" noResize="1" noEditPoints="1" noAdjustHandles="1" noChangeArrowheads="1" noChangeShapeType="1" noTextEdit="1"/>
                </p:cNvSpPr>
                <p:nvPr/>
              </p:nvSpPr>
              <p:spPr bwMode="auto">
                <a:xfrm>
                  <a:off x="6934200" y="4330700"/>
                  <a:ext cx="609600" cy="506421"/>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88" name="Freeform 112" descr="n100 Fb Thu Huong Pham">
            <a:extLst>
              <a:ext uri="{FF2B5EF4-FFF2-40B4-BE49-F238E27FC236}">
                <a16:creationId xmlns:a16="http://schemas.microsoft.com/office/drawing/2014/main" id="{6FBB5A22-9A3F-A1A9-9C8F-CF6F89259BBF}"/>
              </a:ext>
            </a:extLst>
          </p:cNvPr>
          <p:cNvSpPr>
            <a:spLocks/>
          </p:cNvSpPr>
          <p:nvPr/>
        </p:nvSpPr>
        <p:spPr bwMode="auto">
          <a:xfrm rot="4929671">
            <a:off x="9492609" y="2514562"/>
            <a:ext cx="771525" cy="5413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p:grpSp>
        <p:nvGrpSpPr>
          <p:cNvPr id="89" name="Group 42" descr="n100 Fb Thu Huong Pham">
            <a:extLst>
              <a:ext uri="{FF2B5EF4-FFF2-40B4-BE49-F238E27FC236}">
                <a16:creationId xmlns:a16="http://schemas.microsoft.com/office/drawing/2014/main" id="{309ABCA8-9D3F-E33D-FD38-BEB842A0033A}"/>
              </a:ext>
            </a:extLst>
          </p:cNvPr>
          <p:cNvGrpSpPr>
            <a:grpSpLocks/>
          </p:cNvGrpSpPr>
          <p:nvPr/>
        </p:nvGrpSpPr>
        <p:grpSpPr bwMode="auto">
          <a:xfrm>
            <a:off x="7834530" y="2739025"/>
            <a:ext cx="3886201" cy="3475038"/>
            <a:chOff x="2592" y="1440"/>
            <a:chExt cx="2448" cy="2189"/>
          </a:xfrm>
        </p:grpSpPr>
        <p:sp>
          <p:nvSpPr>
            <p:cNvPr id="90" name="Rectangle 30">
              <a:extLst>
                <a:ext uri="{FF2B5EF4-FFF2-40B4-BE49-F238E27FC236}">
                  <a16:creationId xmlns:a16="http://schemas.microsoft.com/office/drawing/2014/main" id="{2C51B81F-0708-80E6-1BAD-463BB4AA8532}"/>
                </a:ext>
              </a:extLst>
            </p:cNvPr>
            <p:cNvSpPr>
              <a:spLocks noChangeArrowheads="1"/>
            </p:cNvSpPr>
            <p:nvPr/>
          </p:nvSpPr>
          <p:spPr bwMode="auto">
            <a:xfrm>
              <a:off x="2948" y="3038"/>
              <a:ext cx="131" cy="109"/>
            </a:xfrm>
            <a:prstGeom prst="rect">
              <a:avLst/>
            </a:prstGeom>
            <a:noFill/>
            <a:ln>
              <a:noFill/>
            </a:ln>
            <a:extLst>
              <a:ext uri="{909E8E84-426E-40DD-AFC4-6F175D3DCCD1}">
                <a14:hiddenFill xmlns:a14="http://schemas.microsoft.com/office/drawing/2010/main">
                  <a:solidFill>
                    <a:srgbClr val="6699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1" name="Rectangle 31" descr="Small confetti">
              <a:extLst>
                <a:ext uri="{FF2B5EF4-FFF2-40B4-BE49-F238E27FC236}">
                  <a16:creationId xmlns:a16="http://schemas.microsoft.com/office/drawing/2014/main" id="{06079099-E0AB-D03C-1046-64D13AA207A8}"/>
                </a:ext>
              </a:extLst>
            </p:cNvPr>
            <p:cNvSpPr>
              <a:spLocks noChangeArrowheads="1"/>
            </p:cNvSpPr>
            <p:nvPr/>
          </p:nvSpPr>
          <p:spPr bwMode="auto">
            <a:xfrm>
              <a:off x="2948" y="2928"/>
              <a:ext cx="131" cy="109"/>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2" name="Rectangle 32" descr="Small confetti">
              <a:extLst>
                <a:ext uri="{FF2B5EF4-FFF2-40B4-BE49-F238E27FC236}">
                  <a16:creationId xmlns:a16="http://schemas.microsoft.com/office/drawing/2014/main" id="{0488E925-5268-1F0C-A687-37365470A37B}"/>
                </a:ext>
              </a:extLst>
            </p:cNvPr>
            <p:cNvSpPr>
              <a:spLocks noChangeArrowheads="1"/>
            </p:cNvSpPr>
            <p:nvPr/>
          </p:nvSpPr>
          <p:spPr bwMode="auto">
            <a:xfrm>
              <a:off x="4516" y="296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3" name="Oval 37">
              <a:extLst>
                <a:ext uri="{FF2B5EF4-FFF2-40B4-BE49-F238E27FC236}">
                  <a16:creationId xmlns:a16="http://schemas.microsoft.com/office/drawing/2014/main" id="{BB9ED261-443A-E5F1-A336-5C0F0287C267}"/>
                </a:ext>
              </a:extLst>
            </p:cNvPr>
            <p:cNvSpPr>
              <a:spLocks noChangeArrowheads="1"/>
            </p:cNvSpPr>
            <p:nvPr/>
          </p:nvSpPr>
          <p:spPr bwMode="auto">
            <a:xfrm>
              <a:off x="3309" y="2055"/>
              <a:ext cx="50" cy="50"/>
            </a:xfrm>
            <a:prstGeom prst="ellipse">
              <a:avLst/>
            </a:prstGeom>
            <a:solidFill>
              <a:srgbClr val="FF0066"/>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4" name="Line 39">
              <a:extLst>
                <a:ext uri="{FF2B5EF4-FFF2-40B4-BE49-F238E27FC236}">
                  <a16:creationId xmlns:a16="http://schemas.microsoft.com/office/drawing/2014/main" id="{98F92E16-05E4-EAF2-A218-61A9B7810ACC}"/>
                </a:ext>
              </a:extLst>
            </p:cNvPr>
            <p:cNvSpPr>
              <a:spLocks noChangeShapeType="1"/>
            </p:cNvSpPr>
            <p:nvPr/>
          </p:nvSpPr>
          <p:spPr bwMode="auto">
            <a:xfrm>
              <a:off x="4449" y="3629"/>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5" name="Line 40">
              <a:extLst>
                <a:ext uri="{FF2B5EF4-FFF2-40B4-BE49-F238E27FC236}">
                  <a16:creationId xmlns:a16="http://schemas.microsoft.com/office/drawing/2014/main" id="{339DF504-7BA0-A19F-E3F6-C1383748AE84}"/>
                </a:ext>
              </a:extLst>
            </p:cNvPr>
            <p:cNvSpPr>
              <a:spLocks noChangeShapeType="1"/>
            </p:cNvSpPr>
            <p:nvPr/>
          </p:nvSpPr>
          <p:spPr bwMode="auto">
            <a:xfrm>
              <a:off x="4478" y="2563"/>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6" name="Oval 41">
              <a:extLst>
                <a:ext uri="{FF2B5EF4-FFF2-40B4-BE49-F238E27FC236}">
                  <a16:creationId xmlns:a16="http://schemas.microsoft.com/office/drawing/2014/main" id="{BB9C5333-CEEF-F0BD-24B4-E5AE17FF964C}"/>
                </a:ext>
              </a:extLst>
            </p:cNvPr>
            <p:cNvSpPr>
              <a:spLocks noChangeArrowheads="1"/>
            </p:cNvSpPr>
            <p:nvPr/>
          </p:nvSpPr>
          <p:spPr bwMode="auto">
            <a:xfrm>
              <a:off x="4391" y="2447"/>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7" name="Line 42">
              <a:extLst>
                <a:ext uri="{FF2B5EF4-FFF2-40B4-BE49-F238E27FC236}">
                  <a16:creationId xmlns:a16="http://schemas.microsoft.com/office/drawing/2014/main" id="{449E49B0-65AB-6E0B-737D-C337F0E5E8CD}"/>
                </a:ext>
              </a:extLst>
            </p:cNvPr>
            <p:cNvSpPr>
              <a:spLocks noChangeShapeType="1"/>
            </p:cNvSpPr>
            <p:nvPr/>
          </p:nvSpPr>
          <p:spPr bwMode="auto">
            <a:xfrm rot="18584975" flipV="1">
              <a:off x="4106" y="1488"/>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8" name="Line 43">
              <a:extLst>
                <a:ext uri="{FF2B5EF4-FFF2-40B4-BE49-F238E27FC236}">
                  <a16:creationId xmlns:a16="http://schemas.microsoft.com/office/drawing/2014/main" id="{9586E756-F9A3-A1E1-41E6-C74C3E51A550}"/>
                </a:ext>
              </a:extLst>
            </p:cNvPr>
            <p:cNvSpPr>
              <a:spLocks noChangeShapeType="1"/>
            </p:cNvSpPr>
            <p:nvPr/>
          </p:nvSpPr>
          <p:spPr bwMode="auto">
            <a:xfrm>
              <a:off x="4593" y="2563"/>
              <a:ext cx="0" cy="40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9" name="Line 44">
              <a:extLst>
                <a:ext uri="{FF2B5EF4-FFF2-40B4-BE49-F238E27FC236}">
                  <a16:creationId xmlns:a16="http://schemas.microsoft.com/office/drawing/2014/main" id="{C8869593-46E4-8E9A-6517-BD30EED37A94}"/>
                </a:ext>
              </a:extLst>
            </p:cNvPr>
            <p:cNvSpPr>
              <a:spLocks noChangeShapeType="1"/>
            </p:cNvSpPr>
            <p:nvPr/>
          </p:nvSpPr>
          <p:spPr bwMode="auto">
            <a:xfrm rot="-2700000">
              <a:off x="3744" y="1584"/>
              <a:ext cx="0" cy="31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0" name="Line 47">
              <a:extLst>
                <a:ext uri="{FF2B5EF4-FFF2-40B4-BE49-F238E27FC236}">
                  <a16:creationId xmlns:a16="http://schemas.microsoft.com/office/drawing/2014/main" id="{38A256A2-B05B-82B1-C73F-04598973B650}"/>
                </a:ext>
              </a:extLst>
            </p:cNvPr>
            <p:cNvSpPr>
              <a:spLocks noChangeShapeType="1"/>
            </p:cNvSpPr>
            <p:nvPr/>
          </p:nvSpPr>
          <p:spPr bwMode="auto">
            <a:xfrm flipH="1">
              <a:off x="3331" y="1632"/>
              <a:ext cx="317" cy="44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1" name="Oval 49">
              <a:extLst>
                <a:ext uri="{FF2B5EF4-FFF2-40B4-BE49-F238E27FC236}">
                  <a16:creationId xmlns:a16="http://schemas.microsoft.com/office/drawing/2014/main" id="{66BF3073-6DD5-3760-D283-300A9AC6E479}"/>
                </a:ext>
              </a:extLst>
            </p:cNvPr>
            <p:cNvSpPr>
              <a:spLocks noChangeArrowheads="1"/>
            </p:cNvSpPr>
            <p:nvPr/>
          </p:nvSpPr>
          <p:spPr bwMode="auto">
            <a:xfrm>
              <a:off x="4471" y="2530"/>
              <a:ext cx="48" cy="48"/>
            </a:xfrm>
            <a:prstGeom prst="ellipse">
              <a:avLst/>
            </a:prstGeom>
            <a:solidFill>
              <a:srgbClr val="00FFFF"/>
            </a:solidFill>
            <a:ln w="9525">
              <a:solidFill>
                <a:schemeClr val="bg2"/>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02" name="Line 50">
              <a:extLst>
                <a:ext uri="{FF2B5EF4-FFF2-40B4-BE49-F238E27FC236}">
                  <a16:creationId xmlns:a16="http://schemas.microsoft.com/office/drawing/2014/main" id="{CCC50DBE-1A3F-E1ED-EDA7-B63666ADF908}"/>
                </a:ext>
              </a:extLst>
            </p:cNvPr>
            <p:cNvSpPr>
              <a:spLocks noChangeShapeType="1"/>
            </p:cNvSpPr>
            <p:nvPr/>
          </p:nvSpPr>
          <p:spPr bwMode="auto">
            <a:xfrm flipV="1">
              <a:off x="4752" y="1920"/>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3" name="Oval 51">
              <a:extLst>
                <a:ext uri="{FF2B5EF4-FFF2-40B4-BE49-F238E27FC236}">
                  <a16:creationId xmlns:a16="http://schemas.microsoft.com/office/drawing/2014/main" id="{97821402-A865-12CA-76C4-92521D2DAD6C}"/>
                </a:ext>
              </a:extLst>
            </p:cNvPr>
            <p:cNvSpPr>
              <a:spLocks noChangeArrowheads="1"/>
            </p:cNvSpPr>
            <p:nvPr/>
          </p:nvSpPr>
          <p:spPr bwMode="auto">
            <a:xfrm>
              <a:off x="2976" y="2064"/>
              <a:ext cx="96" cy="96"/>
            </a:xfrm>
            <a:prstGeom prst="ellipse">
              <a:avLst/>
            </a:prstGeom>
            <a:noFill/>
            <a:ln>
              <a:noFill/>
            </a:ln>
            <a:extLst>
              <a:ext uri="{909E8E84-426E-40DD-AFC4-6F175D3DCCD1}">
                <a14:hiddenFill xmlns:a14="http://schemas.microsoft.com/office/drawing/2010/main">
                  <a:solidFill>
                    <a:srgbClr val="666633"/>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04" name="Oval 52">
              <a:extLst>
                <a:ext uri="{FF2B5EF4-FFF2-40B4-BE49-F238E27FC236}">
                  <a16:creationId xmlns:a16="http://schemas.microsoft.com/office/drawing/2014/main" id="{3D8D6FA3-2732-6187-CF93-598850100779}"/>
                </a:ext>
              </a:extLst>
            </p:cNvPr>
            <p:cNvSpPr>
              <a:spLocks noChangeArrowheads="1"/>
            </p:cNvSpPr>
            <p:nvPr/>
          </p:nvSpPr>
          <p:spPr bwMode="auto">
            <a:xfrm>
              <a:off x="3600" y="1584"/>
              <a:ext cx="96" cy="96"/>
            </a:xfrm>
            <a:prstGeom prst="ellipse">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05" name="Line 53">
              <a:extLst>
                <a:ext uri="{FF2B5EF4-FFF2-40B4-BE49-F238E27FC236}">
                  <a16:creationId xmlns:a16="http://schemas.microsoft.com/office/drawing/2014/main" id="{F15722F0-6775-D0D2-01D8-5F71F3C8E774}"/>
                </a:ext>
              </a:extLst>
            </p:cNvPr>
            <p:cNvSpPr>
              <a:spLocks noChangeShapeType="1"/>
            </p:cNvSpPr>
            <p:nvPr/>
          </p:nvSpPr>
          <p:spPr bwMode="auto">
            <a:xfrm>
              <a:off x="4464" y="3600"/>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6" name="Text Box 54">
              <a:extLst>
                <a:ext uri="{FF2B5EF4-FFF2-40B4-BE49-F238E27FC236}">
                  <a16:creationId xmlns:a16="http://schemas.microsoft.com/office/drawing/2014/main" id="{63563614-FDEF-5C92-9885-01FA25E462E2}"/>
                </a:ext>
              </a:extLst>
            </p:cNvPr>
            <p:cNvSpPr txBox="1">
              <a:spLocks noChangeArrowheads="1"/>
            </p:cNvSpPr>
            <p:nvPr/>
          </p:nvSpPr>
          <p:spPr bwMode="auto">
            <a:xfrm>
              <a:off x="2592" y="2592"/>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107" name="Line 55">
              <a:extLst>
                <a:ext uri="{FF2B5EF4-FFF2-40B4-BE49-F238E27FC236}">
                  <a16:creationId xmlns:a16="http://schemas.microsoft.com/office/drawing/2014/main" id="{F77983DD-6B2E-CF3F-49BC-FD74A6EDB5DB}"/>
                </a:ext>
              </a:extLst>
            </p:cNvPr>
            <p:cNvSpPr>
              <a:spLocks noChangeShapeType="1"/>
            </p:cNvSpPr>
            <p:nvPr/>
          </p:nvSpPr>
          <p:spPr bwMode="auto">
            <a:xfrm>
              <a:off x="2592" y="2640"/>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8" name="Text Box 56">
              <a:extLst>
                <a:ext uri="{FF2B5EF4-FFF2-40B4-BE49-F238E27FC236}">
                  <a16:creationId xmlns:a16="http://schemas.microsoft.com/office/drawing/2014/main" id="{D657FF0E-976C-8818-6232-7EE744F02733}"/>
                </a:ext>
              </a:extLst>
            </p:cNvPr>
            <p:cNvSpPr txBox="1">
              <a:spLocks noChangeArrowheads="1"/>
            </p:cNvSpPr>
            <p:nvPr/>
          </p:nvSpPr>
          <p:spPr bwMode="auto">
            <a:xfrm>
              <a:off x="4368" y="3072"/>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600">
                <a:solidFill>
                  <a:srgbClr val="0000FF"/>
                </a:solidFill>
                <a:latin typeface="Times New Roman" charset="0"/>
              </a:endParaRPr>
            </a:p>
          </p:txBody>
        </p:sp>
        <p:sp>
          <p:nvSpPr>
            <p:cNvPr id="109" name="Text Box 57">
              <a:extLst>
                <a:ext uri="{FF2B5EF4-FFF2-40B4-BE49-F238E27FC236}">
                  <a16:creationId xmlns:a16="http://schemas.microsoft.com/office/drawing/2014/main" id="{EF30909E-85D7-A210-88E0-92DBCEEBC628}"/>
                </a:ext>
              </a:extLst>
            </p:cNvPr>
            <p:cNvSpPr txBox="1">
              <a:spLocks noChangeArrowheads="1"/>
            </p:cNvSpPr>
            <p:nvPr/>
          </p:nvSpPr>
          <p:spPr bwMode="auto">
            <a:xfrm>
              <a:off x="3792"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a:solidFill>
                    <a:srgbClr val="0000FF"/>
                  </a:solidFill>
                  <a:latin typeface="Times New Roman" charset="0"/>
                </a:rPr>
                <a:t>F</a:t>
              </a:r>
              <a:r>
                <a:rPr lang="en-US" sz="2400" baseline="-25000">
                  <a:solidFill>
                    <a:srgbClr val="0000FF"/>
                  </a:solidFill>
                  <a:latin typeface="Times New Roman" charset="0"/>
                </a:rPr>
                <a:t>1</a:t>
              </a:r>
            </a:p>
          </p:txBody>
        </p:sp>
        <p:sp>
          <p:nvSpPr>
            <p:cNvPr id="110" name="Line 58">
              <a:extLst>
                <a:ext uri="{FF2B5EF4-FFF2-40B4-BE49-F238E27FC236}">
                  <a16:creationId xmlns:a16="http://schemas.microsoft.com/office/drawing/2014/main" id="{EE3A73DA-C16B-2181-40F3-71539E2E429F}"/>
                </a:ext>
              </a:extLst>
            </p:cNvPr>
            <p:cNvSpPr>
              <a:spLocks noChangeShapeType="1"/>
            </p:cNvSpPr>
            <p:nvPr/>
          </p:nvSpPr>
          <p:spPr bwMode="auto">
            <a:xfrm>
              <a:off x="3840" y="1488"/>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sp>
        <p:nvSpPr>
          <p:cNvPr id="111" name="Freeform 70" descr="n100 Fb Thu Huong Pham">
            <a:extLst>
              <a:ext uri="{FF2B5EF4-FFF2-40B4-BE49-F238E27FC236}">
                <a16:creationId xmlns:a16="http://schemas.microsoft.com/office/drawing/2014/main" id="{CEF3C655-85E3-AF8C-40FC-CB215EF9F690}"/>
              </a:ext>
            </a:extLst>
          </p:cNvPr>
          <p:cNvSpPr>
            <a:spLocks/>
          </p:cNvSpPr>
          <p:nvPr/>
        </p:nvSpPr>
        <p:spPr bwMode="auto">
          <a:xfrm rot="4174979">
            <a:off x="9681188" y="2378746"/>
            <a:ext cx="612775" cy="325438"/>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mc:AlternateContent xmlns:mc="http://schemas.openxmlformats.org/markup-compatibility/2006" xmlns:a14="http://schemas.microsoft.com/office/drawing/2010/main">
        <mc:Choice Requires="a14">
          <p:sp>
            <p:nvSpPr>
              <p:cNvPr id="112" name="Text Box 15" descr="n100 Fb Thu Huong Pham">
                <a:extLst>
                  <a:ext uri="{FF2B5EF4-FFF2-40B4-BE49-F238E27FC236}">
                    <a16:creationId xmlns:a16="http://schemas.microsoft.com/office/drawing/2014/main" id="{B750E555-88C9-474F-DECB-E152613571D5}"/>
                  </a:ext>
                </a:extLst>
              </p:cNvPr>
              <p:cNvSpPr txBox="1">
                <a:spLocks noChangeArrowheads="1"/>
              </p:cNvSpPr>
              <p:nvPr/>
            </p:nvSpPr>
            <p:spPr bwMode="auto">
              <a:xfrm>
                <a:off x="7632696" y="1373409"/>
                <a:ext cx="2514600" cy="506421"/>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a:solidFill>
                      <a:srgbClr val="0033CC"/>
                    </a:solidFill>
                    <a:latin typeface="Times New Roman" charset="0"/>
                  </a:rPr>
                  <a:t> </a:t>
                </a:r>
                <a:r>
                  <a:rPr lang="en-US" sz="2400" b="1">
                    <a:solidFill>
                      <a:srgbClr val="0000FF"/>
                    </a:solidFill>
                    <a:latin typeface="Times New Roman" charset="0"/>
                  </a:rPr>
                  <a:t>Thay đổi  giá </a:t>
                </a:r>
                <a14:m>
                  <m:oMath xmlns:m="http://schemas.openxmlformats.org/officeDocument/2006/math">
                    <m:sSub>
                      <m:sSubPr>
                        <m:ctrlPr>
                          <a:rPr lang="en-US" sz="2400" b="1" i="1">
                            <a:solidFill>
                              <a:srgbClr val="0000FF"/>
                            </a:solidFill>
                            <a:latin typeface="Cambria Math" panose="02040503050406030204" pitchFamily="18" charset="0"/>
                          </a:rPr>
                        </m:ctrlPr>
                      </m:sSubPr>
                      <m:e>
                        <m:acc>
                          <m:accPr>
                            <m:chr m:val="⃗"/>
                            <m:ctrlPr>
                              <a:rPr lang="en-US" sz="2400" b="1" i="1">
                                <a:solidFill>
                                  <a:srgbClr val="0000FF"/>
                                </a:solidFill>
                                <a:latin typeface="Cambria Math" panose="02040503050406030204" pitchFamily="18" charset="0"/>
                              </a:rPr>
                            </m:ctrlPr>
                          </m:accPr>
                          <m:e>
                            <m:r>
                              <a:rPr lang="en-US" sz="2400" b="1" i="1">
                                <a:solidFill>
                                  <a:srgbClr val="0000FF"/>
                                </a:solidFill>
                                <a:latin typeface="Cambria Math"/>
                              </a:rPr>
                              <m:t>𝑭</m:t>
                            </m:r>
                          </m:e>
                        </m:acc>
                      </m:e>
                      <m:sub>
                        <m:r>
                          <a:rPr lang="en-US" sz="2400" b="1" i="1" smtClean="0">
                            <a:solidFill>
                              <a:srgbClr val="0000FF"/>
                            </a:solidFill>
                            <a:latin typeface="Cambria Math" panose="02040503050406030204" pitchFamily="18" charset="0"/>
                          </a:rPr>
                          <m:t>𝟏</m:t>
                        </m:r>
                      </m:sub>
                    </m:sSub>
                  </m:oMath>
                </a14:m>
                <a:endParaRPr lang="en-US" sz="2400" b="1">
                  <a:solidFill>
                    <a:srgbClr val="0000FF"/>
                  </a:solidFill>
                  <a:latin typeface="Times New Roman" charset="0"/>
                </a:endParaRPr>
              </a:p>
            </p:txBody>
          </p:sp>
        </mc:Choice>
        <mc:Fallback xmlns="">
          <p:sp>
            <p:nvSpPr>
              <p:cNvPr id="112" name="Text Box 15" descr="n100 Fb Thu Huong Pham">
                <a:extLst>
                  <a:ext uri="{FF2B5EF4-FFF2-40B4-BE49-F238E27FC236}">
                    <a16:creationId xmlns:a16="http://schemas.microsoft.com/office/drawing/2014/main" id="{B750E555-88C9-474F-DECB-E152613571D5}"/>
                  </a:ext>
                </a:extLst>
              </p:cNvPr>
              <p:cNvSpPr txBox="1">
                <a:spLocks noRot="1" noChangeAspect="1" noMove="1" noResize="1" noEditPoints="1" noAdjustHandles="1" noChangeArrowheads="1" noChangeShapeType="1" noTextEdit="1"/>
              </p:cNvSpPr>
              <p:nvPr/>
            </p:nvSpPr>
            <p:spPr bwMode="auto">
              <a:xfrm>
                <a:off x="7632696" y="1373409"/>
                <a:ext cx="2514600" cy="506421"/>
              </a:xfrm>
              <a:prstGeom prst="rect">
                <a:avLst/>
              </a:prstGeom>
              <a:blipFill>
                <a:blip r:embed="rId9"/>
                <a:stretch>
                  <a:fillRect l="-726" b="-27711"/>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 Box 78" descr="n100 Fb Thu Huong Pham">
                <a:extLst>
                  <a:ext uri="{FF2B5EF4-FFF2-40B4-BE49-F238E27FC236}">
                    <a16:creationId xmlns:a16="http://schemas.microsoft.com/office/drawing/2014/main" id="{A59C29E4-FA49-0DC0-BA49-4B2377A7EBAD}"/>
                  </a:ext>
                </a:extLst>
              </p:cNvPr>
              <p:cNvSpPr txBox="1">
                <a:spLocks noChangeArrowheads="1"/>
              </p:cNvSpPr>
              <p:nvPr/>
            </p:nvSpPr>
            <p:spPr bwMode="auto">
              <a:xfrm>
                <a:off x="712602" y="4407747"/>
                <a:ext cx="6671684" cy="506421"/>
              </a:xfrm>
              <a:prstGeom prst="rect">
                <a:avLst/>
              </a:prstGeom>
              <a:solidFill>
                <a:schemeClr val="accent1">
                  <a:lumMod val="60000"/>
                  <a:lumOff val="40000"/>
                </a:schemeClr>
              </a:solidFill>
              <a:ln>
                <a:noFill/>
              </a:ln>
              <a:effectLst/>
            </p:spPr>
            <p:txBody>
              <a:bodyPr wrap="square">
                <a:spAutoFit/>
              </a:bodyPr>
              <a:lstStyle/>
              <a:p>
                <a:pPr algn="just" fontAlgn="base">
                  <a:spcBef>
                    <a:spcPct val="50000"/>
                  </a:spcBef>
                  <a:spcAft>
                    <a:spcPct val="0"/>
                  </a:spcAft>
                </a:pPr>
                <a:r>
                  <a:rPr lang="en-US" sz="2400">
                    <a:solidFill>
                      <a:srgbClr val="0000FF"/>
                    </a:solidFill>
                    <a:latin typeface="Calibri" panose="020F0502020204030204" pitchFamily="34" charset="0"/>
                    <a:cs typeface="Calibri" panose="020F0502020204030204" pitchFamily="34" charset="0"/>
                  </a:rPr>
                  <a:t>Thay đổi  giá </a:t>
                </a:r>
                <a14:m>
                  <m:oMath xmlns:m="http://schemas.openxmlformats.org/officeDocument/2006/math">
                    <m:sSub>
                      <m:sSubPr>
                        <m:ctrlPr>
                          <a:rPr lang="en-US" sz="2400" i="1">
                            <a:solidFill>
                              <a:srgbClr val="0000FF"/>
                            </a:solidFill>
                            <a:latin typeface="Cambria Math" panose="02040503050406030204" pitchFamily="18" charset="0"/>
                          </a:rPr>
                        </m:ctrlPr>
                      </m:sSubPr>
                      <m:e>
                        <m:acc>
                          <m:accPr>
                            <m:chr m:val="⃗"/>
                            <m:ctrlPr>
                              <a:rPr lang="en-US" sz="2400" i="1">
                                <a:solidFill>
                                  <a:srgbClr val="0000FF"/>
                                </a:solidFill>
                                <a:latin typeface="Cambria Math" panose="02040503050406030204" pitchFamily="18" charset="0"/>
                              </a:rPr>
                            </m:ctrlPr>
                          </m:accPr>
                          <m:e>
                            <m:r>
                              <a:rPr lang="en-US" sz="2400" b="0" i="1">
                                <a:solidFill>
                                  <a:srgbClr val="0000FF"/>
                                </a:solidFill>
                                <a:latin typeface="Cambria Math"/>
                              </a:rPr>
                              <m:t>𝐹</m:t>
                            </m:r>
                          </m:e>
                        </m:acc>
                      </m:e>
                      <m:sub>
                        <m:r>
                          <a:rPr lang="en-US" sz="2400" b="0" i="1" smtClean="0">
                            <a:solidFill>
                              <a:srgbClr val="0000FF"/>
                            </a:solidFill>
                            <a:latin typeface="Cambria Math" panose="02040503050406030204" pitchFamily="18" charset="0"/>
                          </a:rPr>
                          <m:t>1</m:t>
                        </m:r>
                      </m:sub>
                    </m:sSub>
                  </m:oMath>
                </a14:m>
                <a:r>
                  <a:rPr lang="en-US" sz="2400">
                    <a:solidFill>
                      <a:srgbClr val="0000FF"/>
                    </a:solidFill>
                    <a:latin typeface="Calibri" panose="020F0502020204030204" pitchFamily="34" charset="0"/>
                    <a:cs typeface="Calibri" panose="020F0502020204030204" pitchFamily="34" charset="0"/>
                  </a:rPr>
                  <a:t>: Vật vẫn quay cùng chiều KĐH</a:t>
                </a:r>
              </a:p>
            </p:txBody>
          </p:sp>
        </mc:Choice>
        <mc:Fallback xmlns="">
          <p:sp>
            <p:nvSpPr>
              <p:cNvPr id="113" name="Text Box 78" descr="n100 Fb Thu Huong Pham">
                <a:extLst>
                  <a:ext uri="{FF2B5EF4-FFF2-40B4-BE49-F238E27FC236}">
                    <a16:creationId xmlns:a16="http://schemas.microsoft.com/office/drawing/2014/main" id="{A59C29E4-FA49-0DC0-BA49-4B2377A7EBAD}"/>
                  </a:ext>
                </a:extLst>
              </p:cNvPr>
              <p:cNvSpPr txBox="1">
                <a:spLocks noRot="1" noChangeAspect="1" noMove="1" noResize="1" noEditPoints="1" noAdjustHandles="1" noChangeArrowheads="1" noChangeShapeType="1" noTextEdit="1"/>
              </p:cNvSpPr>
              <p:nvPr/>
            </p:nvSpPr>
            <p:spPr bwMode="auto">
              <a:xfrm>
                <a:off x="712602" y="4407747"/>
                <a:ext cx="6671684" cy="506421"/>
              </a:xfrm>
              <a:prstGeom prst="rect">
                <a:avLst/>
              </a:prstGeom>
              <a:blipFill>
                <a:blip r:embed="rId10"/>
                <a:stretch>
                  <a:fillRect l="-1463" t="-1205" b="-26506"/>
                </a:stretch>
              </a:blipFill>
              <a:ln>
                <a:noFill/>
              </a:ln>
              <a:effec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19194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ox(out)">
                                      <p:cBhvr>
                                        <p:cTn id="17" dur="1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0"/>
                                        </p:tgtEl>
                                      </p:cBhvr>
                                    </p:animEffect>
                                    <p:set>
                                      <p:cBhvr>
                                        <p:cTn id="22" dur="1" fill="hold">
                                          <p:stCondLst>
                                            <p:cond delay="499"/>
                                          </p:stCondLst>
                                        </p:cTn>
                                        <p:tgtEl>
                                          <p:spTgt spid="7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68"/>
                                        </p:tgtEl>
                                      </p:cBhvr>
                                    </p:animEffect>
                                    <p:set>
                                      <p:cBhvr>
                                        <p:cTn id="25" dur="1" fill="hold">
                                          <p:stCondLst>
                                            <p:cond delay="499"/>
                                          </p:stCondLst>
                                        </p:cTn>
                                        <p:tgtEl>
                                          <p:spTgt spid="6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up)">
                                      <p:cBhvr>
                                        <p:cTn id="33" dur="500"/>
                                        <p:tgtEl>
                                          <p:spTgt spid="88"/>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box(out)">
                                      <p:cBhvr>
                                        <p:cTn id="38" dur="1000"/>
                                        <p:tgtEl>
                                          <p:spTgt spid="8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1"/>
                                        </p:tgtEl>
                                      </p:cBhvr>
                                    </p:animEffect>
                                    <p:set>
                                      <p:cBhvr>
                                        <p:cTn id="43" dur="1" fill="hold">
                                          <p:stCondLst>
                                            <p:cond delay="499"/>
                                          </p:stCondLst>
                                        </p:cTn>
                                        <p:tgtEl>
                                          <p:spTgt spid="8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8"/>
                                        </p:tgtEl>
                                      </p:cBhvr>
                                    </p:animEffect>
                                    <p:set>
                                      <p:cBhvr>
                                        <p:cTn id="46" dur="1" fill="hold">
                                          <p:stCondLst>
                                            <p:cond delay="499"/>
                                          </p:stCondLst>
                                        </p:cTn>
                                        <p:tgtEl>
                                          <p:spTgt spid="88"/>
                                        </p:tgtEl>
                                        <p:attrNameLst>
                                          <p:attrName>style.visibility</p:attrName>
                                        </p:attrNameLst>
                                      </p:cBhvr>
                                      <p:to>
                                        <p:strVal val="hidden"/>
                                      </p:to>
                                    </p:set>
                                  </p:childTnLst>
                                </p:cTn>
                              </p:par>
                              <p:par>
                                <p:cTn id="47" presetID="47" presetClass="entr"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fade">
                                      <p:cBhvr>
                                        <p:cTn id="49" dur="1000"/>
                                        <p:tgtEl>
                                          <p:spTgt spid="112"/>
                                        </p:tgtEl>
                                      </p:cBhvr>
                                    </p:animEffect>
                                    <p:anim calcmode="lin" valueType="num">
                                      <p:cBhvr>
                                        <p:cTn id="50" dur="1000" fill="hold"/>
                                        <p:tgtEl>
                                          <p:spTgt spid="112"/>
                                        </p:tgtEl>
                                        <p:attrNameLst>
                                          <p:attrName>ppt_x</p:attrName>
                                        </p:attrNameLst>
                                      </p:cBhvr>
                                      <p:tavLst>
                                        <p:tav tm="0">
                                          <p:val>
                                            <p:strVal val="#ppt_x"/>
                                          </p:val>
                                        </p:tav>
                                        <p:tav tm="100000">
                                          <p:val>
                                            <p:strVal val="#ppt_x"/>
                                          </p:val>
                                        </p:tav>
                                      </p:tavLst>
                                    </p:anim>
                                    <p:anim calcmode="lin" valueType="num">
                                      <p:cBhvr>
                                        <p:cTn id="51" dur="1000" fill="hold"/>
                                        <p:tgtEl>
                                          <p:spTgt spid="112"/>
                                        </p:tgtEl>
                                        <p:attrNameLst>
                                          <p:attrName>ppt_y</p:attrName>
                                        </p:attrNameLst>
                                      </p:cBhvr>
                                      <p:tavLst>
                                        <p:tav tm="0">
                                          <p:val>
                                            <p:strVal val="#ppt_y-.1"/>
                                          </p:val>
                                        </p:tav>
                                        <p:tav tm="100000">
                                          <p:val>
                                            <p:strVal val="#ppt_y"/>
                                          </p:val>
                                        </p:tav>
                                      </p:tavLst>
                                    </p:anim>
                                  </p:childTnLst>
                                </p:cTn>
                              </p:par>
                              <p:par>
                                <p:cTn id="52" presetID="10" presetClass="entr" presetSubtype="0" fill="hold"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5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11"/>
                                        </p:tgtEl>
                                        <p:attrNameLst>
                                          <p:attrName>style.visibility</p:attrName>
                                        </p:attrNameLst>
                                      </p:cBhvr>
                                      <p:to>
                                        <p:strVal val="visible"/>
                                      </p:to>
                                    </p:set>
                                    <p:animEffect transition="in" filter="wipe(up)">
                                      <p:cBhvr>
                                        <p:cTn id="59" dur="500"/>
                                        <p:tgtEl>
                                          <p:spTgt spid="11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113"/>
                                        </p:tgtEl>
                                        <p:attrNameLst>
                                          <p:attrName>style.visibility</p:attrName>
                                        </p:attrNameLst>
                                      </p:cBhvr>
                                      <p:to>
                                        <p:strVal val="visible"/>
                                      </p:to>
                                    </p:set>
                                    <p:anim calcmode="lin" valueType="num">
                                      <p:cBhvr>
                                        <p:cTn id="64" dur="500" fill="hold"/>
                                        <p:tgtEl>
                                          <p:spTgt spid="113"/>
                                        </p:tgtEl>
                                        <p:attrNameLst>
                                          <p:attrName>ppt_w</p:attrName>
                                        </p:attrNameLst>
                                      </p:cBhvr>
                                      <p:tavLst>
                                        <p:tav tm="0">
                                          <p:val>
                                            <p:fltVal val="0"/>
                                          </p:val>
                                        </p:tav>
                                        <p:tav tm="100000">
                                          <p:val>
                                            <p:strVal val="#ppt_w"/>
                                          </p:val>
                                        </p:tav>
                                      </p:tavLst>
                                    </p:anim>
                                    <p:anim calcmode="lin" valueType="num">
                                      <p:cBhvr>
                                        <p:cTn id="65" dur="500" fill="hold"/>
                                        <p:tgtEl>
                                          <p:spTgt spid="113"/>
                                        </p:tgtEl>
                                        <p:attrNameLst>
                                          <p:attrName>ppt_h</p:attrName>
                                        </p:attrNameLst>
                                      </p:cBhvr>
                                      <p:tavLst>
                                        <p:tav tm="0">
                                          <p:val>
                                            <p:fltVal val="0"/>
                                          </p:val>
                                        </p:tav>
                                        <p:tav tm="100000">
                                          <p:val>
                                            <p:strVal val="#ppt_h"/>
                                          </p:val>
                                        </p:tav>
                                      </p:tavLst>
                                    </p:anim>
                                    <p:animEffect transition="in" filter="fade">
                                      <p:cBhvr>
                                        <p:cTn id="6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80" grpId="0" animBg="1"/>
      <p:bldP spid="88" grpId="0" animBg="1"/>
      <p:bldP spid="88" grpId="1" animBg="1"/>
      <p:bldP spid="111" grpId="0" animBg="1"/>
      <p:bldP spid="112" grpId="0" animBg="1"/>
      <p:bldP spid="1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100 Fb Thu Huong Pham">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100 Fb Thu Huong Pham">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1. </a:t>
            </a:r>
            <a:r>
              <a:rPr kumimoji="0" lang="en-US" sz="2400" b="1" i="0" u="sng"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Thí nghiệm</a:t>
            </a:r>
          </a:p>
        </p:txBody>
      </p:sp>
      <p:grpSp>
        <p:nvGrpSpPr>
          <p:cNvPr id="55" name="Group 54" descr="n100 Fb Thu Huong Pham">
            <a:extLst>
              <a:ext uri="{FF2B5EF4-FFF2-40B4-BE49-F238E27FC236}">
                <a16:creationId xmlns:a16="http://schemas.microsoft.com/office/drawing/2014/main" id="{F89A9DEB-AA02-B6C4-8E57-A4E130DD7F35}"/>
              </a:ext>
            </a:extLst>
          </p:cNvPr>
          <p:cNvGrpSpPr/>
          <p:nvPr/>
        </p:nvGrpSpPr>
        <p:grpSpPr>
          <a:xfrm>
            <a:off x="7899396" y="2151744"/>
            <a:ext cx="2362200" cy="4112080"/>
            <a:chOff x="4953000" y="2282370"/>
            <a:chExt cx="2362200" cy="4112080"/>
          </a:xfrm>
        </p:grpSpPr>
        <p:sp>
          <p:nvSpPr>
            <p:cNvPr id="56" name="Rectangle 33" descr="Medium wood">
              <a:extLst>
                <a:ext uri="{FF2B5EF4-FFF2-40B4-BE49-F238E27FC236}">
                  <a16:creationId xmlns:a16="http://schemas.microsoft.com/office/drawing/2014/main" id="{F553AD8F-1896-64A6-B098-3A993C3A36B3}"/>
                </a:ext>
              </a:extLst>
            </p:cNvPr>
            <p:cNvSpPr>
              <a:spLocks noChangeArrowheads="1"/>
            </p:cNvSpPr>
            <p:nvPr/>
          </p:nvSpPr>
          <p:spPr bwMode="auto">
            <a:xfrm>
              <a:off x="5943600" y="2282370"/>
              <a:ext cx="228600" cy="374904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7" name="Oval 34">
              <a:extLst>
                <a:ext uri="{FF2B5EF4-FFF2-40B4-BE49-F238E27FC236}">
                  <a16:creationId xmlns:a16="http://schemas.microsoft.com/office/drawing/2014/main" id="{5B8FD8D8-25C4-D63A-67E0-33451B2CC7BC}"/>
                </a:ext>
              </a:extLst>
            </p:cNvPr>
            <p:cNvSpPr>
              <a:spLocks noChangeArrowheads="1"/>
            </p:cNvSpPr>
            <p:nvPr/>
          </p:nvSpPr>
          <p:spPr bwMode="auto">
            <a:xfrm>
              <a:off x="4953000" y="2806700"/>
              <a:ext cx="2205038" cy="2209800"/>
            </a:xfrm>
            <a:prstGeom prst="ellipse">
              <a:avLst/>
            </a:prstGeom>
            <a:gradFill rotWithShape="1">
              <a:gsLst>
                <a:gs pos="0">
                  <a:srgbClr val="996633"/>
                </a:gs>
                <a:gs pos="100000">
                  <a:schemeClr val="tx1"/>
                </a:gs>
              </a:gsLst>
              <a:path path="shape">
                <a:fillToRect l="50000" t="50000" r="50000" b="50000"/>
              </a:path>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8" name="AutoShape 35">
              <a:extLst>
                <a:ext uri="{FF2B5EF4-FFF2-40B4-BE49-F238E27FC236}">
                  <a16:creationId xmlns:a16="http://schemas.microsoft.com/office/drawing/2014/main" id="{6D3979E9-D926-66E0-8DB9-857CA7DEFB9E}"/>
                </a:ext>
              </a:extLst>
            </p:cNvPr>
            <p:cNvSpPr>
              <a:spLocks noChangeArrowheads="1"/>
            </p:cNvSpPr>
            <p:nvPr/>
          </p:nvSpPr>
          <p:spPr bwMode="auto">
            <a:xfrm>
              <a:off x="5578475" y="3448050"/>
              <a:ext cx="944563" cy="904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8 w 21600"/>
                <a:gd name="T25" fmla="*/ 3145 h 21600"/>
                <a:gd name="T26" fmla="*/ 18442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77" y="10800"/>
                  </a:moveTo>
                  <a:cubicBezTo>
                    <a:pt x="5177" y="13905"/>
                    <a:pt x="7695" y="16423"/>
                    <a:pt x="10800" y="16423"/>
                  </a:cubicBezTo>
                  <a:cubicBezTo>
                    <a:pt x="13905" y="16423"/>
                    <a:pt x="16423" y="13905"/>
                    <a:pt x="16423" y="10800"/>
                  </a:cubicBezTo>
                  <a:cubicBezTo>
                    <a:pt x="16423" y="7695"/>
                    <a:pt x="13905" y="5177"/>
                    <a:pt x="10800" y="5177"/>
                  </a:cubicBezTo>
                  <a:cubicBezTo>
                    <a:pt x="7695" y="5177"/>
                    <a:pt x="5177" y="7695"/>
                    <a:pt x="5177" y="10800"/>
                  </a:cubicBezTo>
                  <a:close/>
                </a:path>
              </a:pathLst>
            </a:custGeom>
            <a:solidFill>
              <a:schemeClr val="bg2"/>
            </a:soli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9" name="AutoShape 36">
              <a:extLst>
                <a:ext uri="{FF2B5EF4-FFF2-40B4-BE49-F238E27FC236}">
                  <a16:creationId xmlns:a16="http://schemas.microsoft.com/office/drawing/2014/main" id="{55DF8C1B-DB5C-975D-1F93-0129712D6852}"/>
                </a:ext>
              </a:extLst>
            </p:cNvPr>
            <p:cNvSpPr>
              <a:spLocks noChangeArrowheads="1"/>
            </p:cNvSpPr>
            <p:nvPr/>
          </p:nvSpPr>
          <p:spPr bwMode="auto">
            <a:xfrm>
              <a:off x="5181600" y="3035300"/>
              <a:ext cx="1749425" cy="17668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3 h 21600"/>
                <a:gd name="T26" fmla="*/ 18444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71" y="10800"/>
                  </a:moveTo>
                  <a:cubicBezTo>
                    <a:pt x="2571" y="15345"/>
                    <a:pt x="6255" y="19029"/>
                    <a:pt x="10800" y="19029"/>
                  </a:cubicBezTo>
                  <a:cubicBezTo>
                    <a:pt x="15345" y="19029"/>
                    <a:pt x="19029" y="15345"/>
                    <a:pt x="19029" y="10800"/>
                  </a:cubicBezTo>
                  <a:cubicBezTo>
                    <a:pt x="19029" y="6255"/>
                    <a:pt x="15345" y="2571"/>
                    <a:pt x="10800" y="2571"/>
                  </a:cubicBezTo>
                  <a:cubicBezTo>
                    <a:pt x="6255" y="2571"/>
                    <a:pt x="2571" y="6255"/>
                    <a:pt x="2571" y="10800"/>
                  </a:cubicBezTo>
                  <a:close/>
                </a:path>
              </a:pathLst>
            </a:custGeom>
            <a:gradFill rotWithShape="1">
              <a:gsLst>
                <a:gs pos="0">
                  <a:srgbClr val="666633"/>
                </a:gs>
                <a:gs pos="100000">
                  <a:srgbClr val="FFFFFF"/>
                </a:gs>
              </a:gsLst>
              <a:lin ang="5400000" scaled="1"/>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0" name="Oval 37">
              <a:extLst>
                <a:ext uri="{FF2B5EF4-FFF2-40B4-BE49-F238E27FC236}">
                  <a16:creationId xmlns:a16="http://schemas.microsoft.com/office/drawing/2014/main" id="{FE153BED-EDE4-B168-7E82-114D8E0E462A}"/>
                </a:ext>
              </a:extLst>
            </p:cNvPr>
            <p:cNvSpPr>
              <a:spLocks noChangeArrowheads="1"/>
            </p:cNvSpPr>
            <p:nvPr/>
          </p:nvSpPr>
          <p:spPr bwMode="auto">
            <a:xfrm>
              <a:off x="6015038" y="3859213"/>
              <a:ext cx="79375" cy="79375"/>
            </a:xfrm>
            <a:prstGeom prst="ellipse">
              <a:avLst/>
            </a:prstGeom>
            <a:solidFill>
              <a:srgbClr val="FF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1" name="Rectangle 38" descr="Medium wood">
              <a:extLst>
                <a:ext uri="{FF2B5EF4-FFF2-40B4-BE49-F238E27FC236}">
                  <a16:creationId xmlns:a16="http://schemas.microsoft.com/office/drawing/2014/main" id="{402ABF0B-5B76-29A9-05AF-1646CB986128}"/>
                </a:ext>
              </a:extLst>
            </p:cNvPr>
            <p:cNvSpPr>
              <a:spLocks noChangeArrowheads="1"/>
            </p:cNvSpPr>
            <p:nvPr/>
          </p:nvSpPr>
          <p:spPr bwMode="auto">
            <a:xfrm>
              <a:off x="5148263" y="6048375"/>
              <a:ext cx="1814512" cy="346075"/>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2" name="Line 42">
              <a:extLst>
                <a:ext uri="{FF2B5EF4-FFF2-40B4-BE49-F238E27FC236}">
                  <a16:creationId xmlns:a16="http://schemas.microsoft.com/office/drawing/2014/main" id="{91850E40-DF5B-F14A-BDF7-D42E6AF06433}"/>
                </a:ext>
              </a:extLst>
            </p:cNvPr>
            <p:cNvSpPr>
              <a:spLocks noChangeShapeType="1"/>
            </p:cNvSpPr>
            <p:nvPr/>
          </p:nvSpPr>
          <p:spPr bwMode="auto">
            <a:xfrm rot="18584975" flipV="1">
              <a:off x="6309519" y="3199606"/>
              <a:ext cx="90488" cy="1920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63" name="Line 44">
              <a:extLst>
                <a:ext uri="{FF2B5EF4-FFF2-40B4-BE49-F238E27FC236}">
                  <a16:creationId xmlns:a16="http://schemas.microsoft.com/office/drawing/2014/main" id="{8E6BFB65-4D00-C134-8623-598C2A4F236A}"/>
                </a:ext>
              </a:extLst>
            </p:cNvPr>
            <p:cNvSpPr>
              <a:spLocks noChangeShapeType="1"/>
            </p:cNvSpPr>
            <p:nvPr/>
          </p:nvSpPr>
          <p:spPr bwMode="auto">
            <a:xfrm rot="18900000">
              <a:off x="6705600" y="3111500"/>
              <a:ext cx="0" cy="5032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FF"/>
                  </a:solidFill>
                  <a:round/>
                  <a:headEnd/>
                  <a:tailEnd type="triangle" w="med" len="me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64" name="Line 47">
              <a:extLst>
                <a:ext uri="{FF2B5EF4-FFF2-40B4-BE49-F238E27FC236}">
                  <a16:creationId xmlns:a16="http://schemas.microsoft.com/office/drawing/2014/main" id="{A6811EC7-105C-1E92-87A2-7980435EF38F}"/>
                </a:ext>
              </a:extLst>
            </p:cNvPr>
            <p:cNvSpPr>
              <a:spLocks noChangeShapeType="1"/>
            </p:cNvSpPr>
            <p:nvPr/>
          </p:nvSpPr>
          <p:spPr bwMode="auto">
            <a:xfrm flipH="1">
              <a:off x="6019800" y="3187700"/>
              <a:ext cx="533400" cy="685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1"/>
                  </a:solidFill>
                  <a:prstDash val="dash"/>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65" name="Oval 52">
              <a:extLst>
                <a:ext uri="{FF2B5EF4-FFF2-40B4-BE49-F238E27FC236}">
                  <a16:creationId xmlns:a16="http://schemas.microsoft.com/office/drawing/2014/main" id="{8D990FCC-7AB5-5824-7FA9-4E1D802B973B}"/>
                </a:ext>
              </a:extLst>
            </p:cNvPr>
            <p:cNvSpPr>
              <a:spLocks noChangeArrowheads="1"/>
            </p:cNvSpPr>
            <p:nvPr/>
          </p:nvSpPr>
          <p:spPr bwMode="auto">
            <a:xfrm>
              <a:off x="6477000" y="3111500"/>
              <a:ext cx="152400" cy="152400"/>
            </a:xfrm>
            <a:prstGeom prst="ellipse">
              <a:avLst/>
            </a:pr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7" name="Line 58">
              <a:extLst>
                <a:ext uri="{FF2B5EF4-FFF2-40B4-BE49-F238E27FC236}">
                  <a16:creationId xmlns:a16="http://schemas.microsoft.com/office/drawing/2014/main" id="{2B5A62E6-3D3A-EC5B-9744-1B453D41BFDF}"/>
                </a:ext>
              </a:extLst>
            </p:cNvPr>
            <p:cNvSpPr>
              <a:spLocks noChangeShapeType="1"/>
            </p:cNvSpPr>
            <p:nvPr/>
          </p:nvSpPr>
          <p:spPr bwMode="auto">
            <a:xfrm>
              <a:off x="6858000" y="2959100"/>
              <a:ext cx="3048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p:sp>
        <p:nvSpPr>
          <p:cNvPr id="68" name="Freeform 38" descr="n100 Fb Thu Huong Pham">
            <a:extLst>
              <a:ext uri="{FF2B5EF4-FFF2-40B4-BE49-F238E27FC236}">
                <a16:creationId xmlns:a16="http://schemas.microsoft.com/office/drawing/2014/main" id="{3C745FD8-F483-53E0-5015-FEB7C485C7F8}"/>
              </a:ext>
            </a:extLst>
          </p:cNvPr>
          <p:cNvSpPr>
            <a:spLocks/>
          </p:cNvSpPr>
          <p:nvPr/>
        </p:nvSpPr>
        <p:spPr bwMode="auto">
          <a:xfrm rot="20483390">
            <a:off x="7721618" y="2591605"/>
            <a:ext cx="612775" cy="3254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88" name="Freeform 112" descr="n100 Fb Thu Huong Pham">
            <a:extLst>
              <a:ext uri="{FF2B5EF4-FFF2-40B4-BE49-F238E27FC236}">
                <a16:creationId xmlns:a16="http://schemas.microsoft.com/office/drawing/2014/main" id="{6FBB5A22-9A3F-A1A9-9C8F-CF6F89259BBF}"/>
              </a:ext>
            </a:extLst>
          </p:cNvPr>
          <p:cNvSpPr>
            <a:spLocks/>
          </p:cNvSpPr>
          <p:nvPr/>
        </p:nvSpPr>
        <p:spPr bwMode="auto">
          <a:xfrm rot="4929671">
            <a:off x="9492609" y="2514562"/>
            <a:ext cx="771525" cy="5413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14" name="Text Box 15" descr="n100 Fb Thu Huong Pham">
            <a:extLst>
              <a:ext uri="{FF2B5EF4-FFF2-40B4-BE49-F238E27FC236}">
                <a16:creationId xmlns:a16="http://schemas.microsoft.com/office/drawing/2014/main" id="{BBB30A15-61A8-209E-E4AD-84FA8B3B2A65}"/>
              </a:ext>
            </a:extLst>
          </p:cNvPr>
          <p:cNvSpPr txBox="1">
            <a:spLocks noChangeArrowheads="1"/>
          </p:cNvSpPr>
          <p:nvPr/>
        </p:nvSpPr>
        <p:spPr bwMode="auto">
          <a:xfrm>
            <a:off x="2058731" y="2196083"/>
            <a:ext cx="4207714" cy="461665"/>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fontAlgn="base">
              <a:spcBef>
                <a:spcPct val="50000"/>
              </a:spcBef>
              <a:spcAft>
                <a:spcPct val="0"/>
              </a:spcAft>
            </a:pPr>
            <a:r>
              <a:rPr lang="en-US" sz="2400">
                <a:solidFill>
                  <a:srgbClr val="0033CC"/>
                </a:solidFill>
                <a:latin typeface="Calibri" panose="020F0502020204030204" pitchFamily="34" charset="0"/>
                <a:cs typeface="Calibri" panose="020F0502020204030204" pitchFamily="34" charset="0"/>
              </a:rPr>
              <a:t>Đồng thời tác dụng 2 lực lên đĩa</a:t>
            </a:r>
          </a:p>
        </p:txBody>
      </p:sp>
      <p:graphicFrame>
        <p:nvGraphicFramePr>
          <p:cNvPr id="115" name="Table 114" descr="n100 Fb Thu Huong Pham">
            <a:extLst>
              <a:ext uri="{FF2B5EF4-FFF2-40B4-BE49-F238E27FC236}">
                <a16:creationId xmlns:a16="http://schemas.microsoft.com/office/drawing/2014/main" id="{309C754F-6281-0B9B-83A8-FC25ACBDD74D}"/>
              </a:ext>
            </a:extLst>
          </p:cNvPr>
          <p:cNvGraphicFramePr>
            <a:graphicFrameLocks noGrp="1"/>
          </p:cNvGraphicFramePr>
          <p:nvPr>
            <p:extLst>
              <p:ext uri="{D42A27DB-BD31-4B8C-83A1-F6EECF244321}">
                <p14:modId xmlns:p14="http://schemas.microsoft.com/office/powerpoint/2010/main" val="3008635191"/>
              </p:ext>
            </p:extLst>
          </p:nvPr>
        </p:nvGraphicFramePr>
        <p:xfrm>
          <a:off x="808342" y="2839569"/>
          <a:ext cx="6402524" cy="1608393"/>
        </p:xfrm>
        <a:graphic>
          <a:graphicData uri="http://schemas.openxmlformats.org/drawingml/2006/table">
            <a:tbl>
              <a:tblPr firstRow="1" firstCol="1" bandRow="1">
                <a:tableStyleId>{5C22544A-7EE6-4342-B048-85BDC9FD1C3A}</a:tableStyleId>
              </a:tblPr>
              <a:tblGrid>
                <a:gridCol w="927602">
                  <a:extLst>
                    <a:ext uri="{9D8B030D-6E8A-4147-A177-3AD203B41FA5}">
                      <a16:colId xmlns:a16="http://schemas.microsoft.com/office/drawing/2014/main" val="3210040803"/>
                    </a:ext>
                  </a:extLst>
                </a:gridCol>
                <a:gridCol w="867143">
                  <a:extLst>
                    <a:ext uri="{9D8B030D-6E8A-4147-A177-3AD203B41FA5}">
                      <a16:colId xmlns:a16="http://schemas.microsoft.com/office/drawing/2014/main" val="3776964327"/>
                    </a:ext>
                  </a:extLst>
                </a:gridCol>
                <a:gridCol w="890463">
                  <a:extLst>
                    <a:ext uri="{9D8B030D-6E8A-4147-A177-3AD203B41FA5}">
                      <a16:colId xmlns:a16="http://schemas.microsoft.com/office/drawing/2014/main" val="2850529364"/>
                    </a:ext>
                  </a:extLst>
                </a:gridCol>
                <a:gridCol w="929329">
                  <a:extLst>
                    <a:ext uri="{9D8B030D-6E8A-4147-A177-3AD203B41FA5}">
                      <a16:colId xmlns:a16="http://schemas.microsoft.com/office/drawing/2014/main" val="2575015527"/>
                    </a:ext>
                  </a:extLst>
                </a:gridCol>
                <a:gridCol w="929329">
                  <a:extLst>
                    <a:ext uri="{9D8B030D-6E8A-4147-A177-3AD203B41FA5}">
                      <a16:colId xmlns:a16="http://schemas.microsoft.com/office/drawing/2014/main" val="3289605199"/>
                    </a:ext>
                  </a:extLst>
                </a:gridCol>
                <a:gridCol w="929329">
                  <a:extLst>
                    <a:ext uri="{9D8B030D-6E8A-4147-A177-3AD203B41FA5}">
                      <a16:colId xmlns:a16="http://schemas.microsoft.com/office/drawing/2014/main" val="2407611591"/>
                    </a:ext>
                  </a:extLst>
                </a:gridCol>
                <a:gridCol w="929329">
                  <a:extLst>
                    <a:ext uri="{9D8B030D-6E8A-4147-A177-3AD203B41FA5}">
                      <a16:colId xmlns:a16="http://schemas.microsoft.com/office/drawing/2014/main" val="629527376"/>
                    </a:ext>
                  </a:extLst>
                </a:gridCol>
              </a:tblGrid>
              <a:tr h="0">
                <a:tc>
                  <a:txBody>
                    <a:bodyPr/>
                    <a:lstStyle/>
                    <a:p>
                      <a:pPr algn="ctr">
                        <a:lnSpc>
                          <a:spcPct val="115000"/>
                        </a:lnSpc>
                      </a:pPr>
                      <a:r>
                        <a:rPr lang="en-US" sz="2400">
                          <a:effectLst/>
                          <a:latin typeface="Calibri" panose="020F0502020204030204" pitchFamily="34" charset="0"/>
                          <a:cs typeface="Calibri" panose="020F0502020204030204" pitchFamily="34" charset="0"/>
                        </a:rPr>
                        <a:t>Lần đo</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 (N)</a:t>
                      </a:r>
                    </a:p>
                    <a:p>
                      <a:pPr algn="ctr">
                        <a:lnSpc>
                          <a:spcPct val="115000"/>
                        </a:lnSpc>
                      </a:pPr>
                      <a:r>
                        <a:rPr lang="en-US" sz="2400">
                          <a:effectLst/>
                          <a:latin typeface="Calibri" panose="020F0502020204030204" pitchFamily="34" charset="0"/>
                          <a:cs typeface="Calibri" panose="020F0502020204030204" pitchFamily="34" charset="0"/>
                        </a:rPr>
                        <a:t> </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 (m)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 (Nm)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 (N)</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 (m)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 (Nm)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936554336"/>
                  </a:ext>
                </a:extLst>
              </a:tr>
              <a:tr h="0">
                <a:tc>
                  <a:txBody>
                    <a:bodyPr/>
                    <a:lstStyle/>
                    <a:p>
                      <a:pPr algn="ctr">
                        <a:lnSpc>
                          <a:spcPct val="115000"/>
                        </a:lnSpc>
                      </a:pPr>
                      <a:r>
                        <a:rPr lang="en-US" sz="2400">
                          <a:effectLst/>
                          <a:latin typeface="Calibri" panose="020F0502020204030204" pitchFamily="34" charset="0"/>
                          <a:cs typeface="Calibri" panose="020F0502020204030204" pitchFamily="34" charset="0"/>
                        </a:rPr>
                        <a:t>1</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1</a:t>
                      </a: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a:effectLst/>
                          <a:latin typeface="Calibri" panose="020F0502020204030204" pitchFamily="34" charset="0"/>
                          <a:cs typeface="Calibri" panose="020F0502020204030204" pitchFamily="34" charset="0"/>
                        </a:rPr>
                        <a:t>0,4</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0,4</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a:effectLst/>
                          <a:latin typeface="Calibri" panose="020F0502020204030204" pitchFamily="34" charset="0"/>
                          <a:cs typeface="Calibri" panose="020F0502020204030204" pitchFamily="34" charset="0"/>
                        </a:rPr>
                        <a:t>2</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a:effectLst/>
                          <a:latin typeface="Calibri" panose="020F0502020204030204" pitchFamily="34" charset="0"/>
                          <a:cs typeface="Calibri" panose="020F0502020204030204" pitchFamily="34" charset="0"/>
                        </a:rPr>
                        <a:t>0,2</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0,4</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54927059"/>
                  </a:ext>
                </a:extLst>
              </a:tr>
              <a:tr h="0">
                <a:tc>
                  <a:txBody>
                    <a:bodyPr/>
                    <a:lstStyle/>
                    <a:p>
                      <a:pPr algn="ctr">
                        <a:lnSpc>
                          <a:spcPct val="115000"/>
                        </a:lnSpc>
                      </a:pPr>
                      <a:r>
                        <a:rPr lang="en-US" sz="2400">
                          <a:effectLst/>
                          <a:latin typeface="Calibri" panose="020F0502020204030204" pitchFamily="34" charset="0"/>
                          <a:cs typeface="Calibri" panose="020F0502020204030204" pitchFamily="34" charset="0"/>
                        </a:rPr>
                        <a:t>2</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5</a:t>
                      </a: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0,1</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0,5</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tc>
                  <a:txBody>
                    <a:bodyPr/>
                    <a:lstStyle/>
                    <a:p>
                      <a:pPr algn="ctr">
                        <a:lnSpc>
                          <a:spcPct val="115000"/>
                        </a:lnSpc>
                      </a:pPr>
                      <a:r>
                        <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1</a:t>
                      </a: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0,5</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0,5</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805432393"/>
                  </a:ext>
                </a:extLst>
              </a:tr>
            </a:tbl>
          </a:graphicData>
        </a:graphic>
      </p:graphicFrame>
      <p:grpSp>
        <p:nvGrpSpPr>
          <p:cNvPr id="70" name="Group 69" descr="n100 Fb Thu Huong Pham">
            <a:extLst>
              <a:ext uri="{FF2B5EF4-FFF2-40B4-BE49-F238E27FC236}">
                <a16:creationId xmlns:a16="http://schemas.microsoft.com/office/drawing/2014/main" id="{5AB0A0DE-2A84-E670-5DE1-5C6E4B0A6D0A}"/>
              </a:ext>
            </a:extLst>
          </p:cNvPr>
          <p:cNvGrpSpPr/>
          <p:nvPr/>
        </p:nvGrpSpPr>
        <p:grpSpPr>
          <a:xfrm>
            <a:off x="7820462" y="3679041"/>
            <a:ext cx="1184784" cy="1985042"/>
            <a:chOff x="4835016" y="3797300"/>
            <a:chExt cx="1184784" cy="1985042"/>
          </a:xfrm>
        </p:grpSpPr>
        <p:grpSp>
          <p:nvGrpSpPr>
            <p:cNvPr id="71" name="Group 70">
              <a:extLst>
                <a:ext uri="{FF2B5EF4-FFF2-40B4-BE49-F238E27FC236}">
                  <a16:creationId xmlns:a16="http://schemas.microsoft.com/office/drawing/2014/main" id="{CC2C6A0D-C2CE-6463-2F7E-BF56BC0A610A}"/>
                </a:ext>
              </a:extLst>
            </p:cNvPr>
            <p:cNvGrpSpPr/>
            <p:nvPr/>
          </p:nvGrpSpPr>
          <p:grpSpPr>
            <a:xfrm>
              <a:off x="5442156" y="3797300"/>
              <a:ext cx="577644" cy="1985042"/>
              <a:chOff x="5442156" y="3797300"/>
              <a:chExt cx="577644" cy="1985042"/>
            </a:xfrm>
          </p:grpSpPr>
          <p:sp>
            <p:nvSpPr>
              <p:cNvPr id="73" name="Line 45">
                <a:extLst>
                  <a:ext uri="{FF2B5EF4-FFF2-40B4-BE49-F238E27FC236}">
                    <a16:creationId xmlns:a16="http://schemas.microsoft.com/office/drawing/2014/main" id="{0916DB93-B5F1-2AA0-629E-0AAD67C38FA8}"/>
                  </a:ext>
                </a:extLst>
              </p:cNvPr>
              <p:cNvSpPr>
                <a:spLocks noChangeShapeType="1"/>
              </p:cNvSpPr>
              <p:nvPr/>
            </p:nvSpPr>
            <p:spPr bwMode="auto">
              <a:xfrm>
                <a:off x="5543550" y="3873500"/>
                <a:ext cx="0" cy="838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74" name="Line 46">
                <a:extLst>
                  <a:ext uri="{FF2B5EF4-FFF2-40B4-BE49-F238E27FC236}">
                    <a16:creationId xmlns:a16="http://schemas.microsoft.com/office/drawing/2014/main" id="{A2553D46-C40F-FCD1-54D4-6640F6FB7C67}"/>
                  </a:ext>
                </a:extLst>
              </p:cNvPr>
              <p:cNvSpPr>
                <a:spLocks noChangeShapeType="1"/>
              </p:cNvSpPr>
              <p:nvPr/>
            </p:nvSpPr>
            <p:spPr bwMode="auto">
              <a:xfrm flipH="1">
                <a:off x="5562600" y="3888248"/>
                <a:ext cx="45720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75" name="Oval 51">
                <a:extLst>
                  <a:ext uri="{FF2B5EF4-FFF2-40B4-BE49-F238E27FC236}">
                    <a16:creationId xmlns:a16="http://schemas.microsoft.com/office/drawing/2014/main" id="{5832A661-029D-F345-216D-21E4BC4AD6E0}"/>
                  </a:ext>
                </a:extLst>
              </p:cNvPr>
              <p:cNvSpPr>
                <a:spLocks noChangeArrowheads="1"/>
              </p:cNvSpPr>
              <p:nvPr/>
            </p:nvSpPr>
            <p:spPr bwMode="auto">
              <a:xfrm>
                <a:off x="5486400"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nvGrpSpPr>
              <p:cNvPr id="76" name="Group 75">
                <a:extLst>
                  <a:ext uri="{FF2B5EF4-FFF2-40B4-BE49-F238E27FC236}">
                    <a16:creationId xmlns:a16="http://schemas.microsoft.com/office/drawing/2014/main" id="{B06559B0-9214-C693-68D7-DEA033829E04}"/>
                  </a:ext>
                </a:extLst>
              </p:cNvPr>
              <p:cNvGrpSpPr/>
              <p:nvPr/>
            </p:nvGrpSpPr>
            <p:grpSpPr>
              <a:xfrm>
                <a:off x="5442156" y="3949700"/>
                <a:ext cx="210804" cy="1832642"/>
                <a:chOff x="5442156" y="3949700"/>
                <a:chExt cx="210804" cy="1832642"/>
              </a:xfrm>
            </p:grpSpPr>
            <p:sp>
              <p:nvSpPr>
                <p:cNvPr id="77" name="Line 82">
                  <a:extLst>
                    <a:ext uri="{FF2B5EF4-FFF2-40B4-BE49-F238E27FC236}">
                      <a16:creationId xmlns:a16="http://schemas.microsoft.com/office/drawing/2014/main" id="{441F2242-BDE6-7617-52F1-D11691214DFD}"/>
                    </a:ext>
                  </a:extLst>
                </p:cNvPr>
                <p:cNvSpPr>
                  <a:spLocks noChangeShapeType="1"/>
                </p:cNvSpPr>
                <p:nvPr/>
              </p:nvSpPr>
              <p:spPr bwMode="auto">
                <a:xfrm>
                  <a:off x="5543550" y="3949700"/>
                  <a:ext cx="0" cy="17356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78" name="Rectangle 31" descr="Small confetti">
                  <a:extLst>
                    <a:ext uri="{FF2B5EF4-FFF2-40B4-BE49-F238E27FC236}">
                      <a16:creationId xmlns:a16="http://schemas.microsoft.com/office/drawing/2014/main" id="{15C14B3E-7323-56FC-BA46-A14FA1586F95}"/>
                    </a:ext>
                  </a:extLst>
                </p:cNvPr>
                <p:cNvSpPr>
                  <a:spLocks noChangeArrowheads="1"/>
                </p:cNvSpPr>
                <p:nvPr/>
              </p:nvSpPr>
              <p:spPr bwMode="auto">
                <a:xfrm>
                  <a:off x="5444998" y="5414938"/>
                  <a:ext cx="207962" cy="173038"/>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79" name="Rectangle 31" descr="Small confetti">
                  <a:extLst>
                    <a:ext uri="{FF2B5EF4-FFF2-40B4-BE49-F238E27FC236}">
                      <a16:creationId xmlns:a16="http://schemas.microsoft.com/office/drawing/2014/main" id="{0A40FEF7-6E77-4662-1DB1-BA161EE0AF3F}"/>
                    </a:ext>
                  </a:extLst>
                </p:cNvPr>
                <p:cNvSpPr>
                  <a:spLocks noChangeArrowheads="1"/>
                </p:cNvSpPr>
                <p:nvPr/>
              </p:nvSpPr>
              <p:spPr bwMode="auto">
                <a:xfrm>
                  <a:off x="5442156" y="5609304"/>
                  <a:ext cx="207962" cy="173038"/>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grpSp>
        <mc:AlternateContent xmlns:mc="http://schemas.openxmlformats.org/markup-compatibility/2006" xmlns:a14="http://schemas.microsoft.com/office/drawing/2010/main">
          <mc:Choice Requires="a14">
            <p:sp>
              <p:nvSpPr>
                <p:cNvPr id="72" name="Text Box 54">
                  <a:extLst>
                    <a:ext uri="{FF2B5EF4-FFF2-40B4-BE49-F238E27FC236}">
                      <a16:creationId xmlns:a16="http://schemas.microsoft.com/office/drawing/2014/main" id="{1673EA4B-7371-57AD-679B-98D6468421B5}"/>
                    </a:ext>
                  </a:extLst>
                </p:cNvPr>
                <p:cNvSpPr txBox="1">
                  <a:spLocks noChangeArrowheads="1"/>
                </p:cNvSpPr>
                <p:nvPr/>
              </p:nvSpPr>
              <p:spPr bwMode="auto">
                <a:xfrm>
                  <a:off x="4835016" y="44958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𝟐</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72" name="Text Box 54">
                  <a:extLst>
                    <a:ext uri="{FF2B5EF4-FFF2-40B4-BE49-F238E27FC236}">
                      <a16:creationId xmlns:a16="http://schemas.microsoft.com/office/drawing/2014/main" id="{1673EA4B-7371-57AD-679B-98D6468421B5}"/>
                    </a:ext>
                  </a:extLst>
                </p:cNvPr>
                <p:cNvSpPr txBox="1">
                  <a:spLocks noRot="1" noChangeAspect="1" noMove="1" noResize="1" noEditPoints="1" noAdjustHandles="1" noChangeArrowheads="1" noChangeShapeType="1" noTextEdit="1"/>
                </p:cNvSpPr>
                <p:nvPr/>
              </p:nvSpPr>
              <p:spPr bwMode="auto">
                <a:xfrm>
                  <a:off x="4835016" y="4495800"/>
                  <a:ext cx="609600" cy="506421"/>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2" name="Group 1" descr="n100 Fb Thu Huong Pham">
            <a:extLst>
              <a:ext uri="{FF2B5EF4-FFF2-40B4-BE49-F238E27FC236}">
                <a16:creationId xmlns:a16="http://schemas.microsoft.com/office/drawing/2014/main" id="{7F8CB2FD-1DC2-EEFE-218D-B828A253916D}"/>
              </a:ext>
            </a:extLst>
          </p:cNvPr>
          <p:cNvGrpSpPr/>
          <p:nvPr/>
        </p:nvGrpSpPr>
        <p:grpSpPr>
          <a:xfrm>
            <a:off x="9042396" y="3695833"/>
            <a:ext cx="1446524" cy="1608138"/>
            <a:chOff x="9042396" y="3695833"/>
            <a:chExt cx="1446524" cy="1608138"/>
          </a:xfrm>
        </p:grpSpPr>
        <p:grpSp>
          <p:nvGrpSpPr>
            <p:cNvPr id="81" name="Group 80">
              <a:extLst>
                <a:ext uri="{FF2B5EF4-FFF2-40B4-BE49-F238E27FC236}">
                  <a16:creationId xmlns:a16="http://schemas.microsoft.com/office/drawing/2014/main" id="{6FBF5260-FFD1-B0E4-A27A-00AF3C1F9826}"/>
                </a:ext>
              </a:extLst>
            </p:cNvPr>
            <p:cNvGrpSpPr/>
            <p:nvPr/>
          </p:nvGrpSpPr>
          <p:grpSpPr>
            <a:xfrm>
              <a:off x="9788372" y="3695833"/>
              <a:ext cx="700548" cy="1608138"/>
              <a:chOff x="6843252" y="3797300"/>
              <a:chExt cx="700548" cy="1608138"/>
            </a:xfrm>
          </p:grpSpPr>
          <p:grpSp>
            <p:nvGrpSpPr>
              <p:cNvPr id="82" name="Group 100">
                <a:extLst>
                  <a:ext uri="{FF2B5EF4-FFF2-40B4-BE49-F238E27FC236}">
                    <a16:creationId xmlns:a16="http://schemas.microsoft.com/office/drawing/2014/main" id="{90BB6C5A-AF19-3A83-B54A-02495C44BDF5}"/>
                  </a:ext>
                </a:extLst>
              </p:cNvPr>
              <p:cNvGrpSpPr>
                <a:grpSpLocks/>
              </p:cNvGrpSpPr>
              <p:nvPr/>
            </p:nvGrpSpPr>
            <p:grpSpPr bwMode="auto">
              <a:xfrm>
                <a:off x="6849142" y="3873500"/>
                <a:ext cx="207962" cy="1531938"/>
                <a:chOff x="3872" y="2160"/>
                <a:chExt cx="131" cy="965"/>
              </a:xfrm>
            </p:grpSpPr>
            <p:sp>
              <p:nvSpPr>
                <p:cNvPr id="86" name="Line 48">
                  <a:extLst>
                    <a:ext uri="{FF2B5EF4-FFF2-40B4-BE49-F238E27FC236}">
                      <a16:creationId xmlns:a16="http://schemas.microsoft.com/office/drawing/2014/main" id="{877083ED-650A-1616-E328-0B053C265376}"/>
                    </a:ext>
                  </a:extLst>
                </p:cNvPr>
                <p:cNvSpPr>
                  <a:spLocks noChangeShapeType="1"/>
                </p:cNvSpPr>
                <p:nvPr/>
              </p:nvSpPr>
              <p:spPr bwMode="auto">
                <a:xfrm>
                  <a:off x="3936" y="2160"/>
                  <a:ext cx="0" cy="86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87" name="Rectangle 31" descr="Small confetti">
                  <a:extLst>
                    <a:ext uri="{FF2B5EF4-FFF2-40B4-BE49-F238E27FC236}">
                      <a16:creationId xmlns:a16="http://schemas.microsoft.com/office/drawing/2014/main" id="{F80920FF-6385-998A-E538-4F80AD80E974}"/>
                    </a:ext>
                  </a:extLst>
                </p:cNvPr>
                <p:cNvSpPr>
                  <a:spLocks noChangeArrowheads="1"/>
                </p:cNvSpPr>
                <p:nvPr/>
              </p:nvSpPr>
              <p:spPr bwMode="auto">
                <a:xfrm>
                  <a:off x="3872" y="3016"/>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sp>
            <p:nvSpPr>
              <p:cNvPr id="83" name="Line 45">
                <a:extLst>
                  <a:ext uri="{FF2B5EF4-FFF2-40B4-BE49-F238E27FC236}">
                    <a16:creationId xmlns:a16="http://schemas.microsoft.com/office/drawing/2014/main" id="{3881D534-9862-5315-4AAC-FFE729F30FC4}"/>
                  </a:ext>
                </a:extLst>
              </p:cNvPr>
              <p:cNvSpPr>
                <a:spLocks noChangeShapeType="1"/>
              </p:cNvSpPr>
              <p:nvPr/>
            </p:nvSpPr>
            <p:spPr bwMode="auto">
              <a:xfrm>
                <a:off x="6948948" y="3873500"/>
                <a:ext cx="0" cy="5334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84" name="Oval 51">
                <a:extLst>
                  <a:ext uri="{FF2B5EF4-FFF2-40B4-BE49-F238E27FC236}">
                    <a16:creationId xmlns:a16="http://schemas.microsoft.com/office/drawing/2014/main" id="{A6BF63D5-F9DE-D1E4-09D1-E8F0E111C397}"/>
                  </a:ext>
                </a:extLst>
              </p:cNvPr>
              <p:cNvSpPr>
                <a:spLocks noChangeArrowheads="1"/>
              </p:cNvSpPr>
              <p:nvPr/>
            </p:nvSpPr>
            <p:spPr bwMode="auto">
              <a:xfrm>
                <a:off x="6843252"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mc:AlternateContent xmlns:mc="http://schemas.openxmlformats.org/markup-compatibility/2006" xmlns:a14="http://schemas.microsoft.com/office/drawing/2010/main">
            <mc:Choice Requires="a14">
              <p:sp>
                <p:nvSpPr>
                  <p:cNvPr id="85" name="Text Box 54">
                    <a:extLst>
                      <a:ext uri="{FF2B5EF4-FFF2-40B4-BE49-F238E27FC236}">
                        <a16:creationId xmlns:a16="http://schemas.microsoft.com/office/drawing/2014/main" id="{9447445B-9CED-63C4-C4D3-80EE4DBBC04A}"/>
                      </a:ext>
                    </a:extLst>
                  </p:cNvPr>
                  <p:cNvSpPr txBox="1">
                    <a:spLocks noChangeArrowheads="1"/>
                  </p:cNvSpPr>
                  <p:nvPr/>
                </p:nvSpPr>
                <p:spPr bwMode="auto">
                  <a:xfrm>
                    <a:off x="6934200" y="43307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𝟏</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85" name="Text Box 54">
                    <a:extLst>
                      <a:ext uri="{FF2B5EF4-FFF2-40B4-BE49-F238E27FC236}">
                        <a16:creationId xmlns:a16="http://schemas.microsoft.com/office/drawing/2014/main" id="{9447445B-9CED-63C4-C4D3-80EE4DBBC04A}"/>
                      </a:ext>
                    </a:extLst>
                  </p:cNvPr>
                  <p:cNvSpPr txBox="1">
                    <a:spLocks noRot="1" noChangeAspect="1" noMove="1" noResize="1" noEditPoints="1" noAdjustHandles="1" noChangeArrowheads="1" noChangeShapeType="1" noTextEdit="1"/>
                  </p:cNvSpPr>
                  <p:nvPr/>
                </p:nvSpPr>
                <p:spPr bwMode="auto">
                  <a:xfrm>
                    <a:off x="6934200" y="4330700"/>
                    <a:ext cx="609600" cy="506421"/>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116" name="Line 46">
              <a:extLst>
                <a:ext uri="{FF2B5EF4-FFF2-40B4-BE49-F238E27FC236}">
                  <a16:creationId xmlns:a16="http://schemas.microsoft.com/office/drawing/2014/main" id="{A7C68425-858D-CE8E-03B3-10A1D824B7B2}"/>
                </a:ext>
              </a:extLst>
            </p:cNvPr>
            <p:cNvSpPr>
              <a:spLocks noChangeShapeType="1"/>
            </p:cNvSpPr>
            <p:nvPr/>
          </p:nvSpPr>
          <p:spPr bwMode="auto">
            <a:xfrm flipH="1">
              <a:off x="9042396" y="3769989"/>
              <a:ext cx="82296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p:grpSp>
        <p:nvGrpSpPr>
          <p:cNvPr id="118" name="Group 117" descr="n100 Fb Thu Huong Pham">
            <a:extLst>
              <a:ext uri="{FF2B5EF4-FFF2-40B4-BE49-F238E27FC236}">
                <a16:creationId xmlns:a16="http://schemas.microsoft.com/office/drawing/2014/main" id="{D4D45D25-1929-06EA-CED3-DBF5B9030B5A}"/>
              </a:ext>
            </a:extLst>
          </p:cNvPr>
          <p:cNvGrpSpPr/>
          <p:nvPr/>
        </p:nvGrpSpPr>
        <p:grpSpPr>
          <a:xfrm>
            <a:off x="7200161" y="3686103"/>
            <a:ext cx="1796728" cy="1790676"/>
            <a:chOff x="4835016" y="3797300"/>
            <a:chExt cx="1796728" cy="1790676"/>
          </a:xfrm>
        </p:grpSpPr>
        <p:grpSp>
          <p:nvGrpSpPr>
            <p:cNvPr id="128" name="Group 127">
              <a:extLst>
                <a:ext uri="{FF2B5EF4-FFF2-40B4-BE49-F238E27FC236}">
                  <a16:creationId xmlns:a16="http://schemas.microsoft.com/office/drawing/2014/main" id="{05C22F46-5073-DD61-5D71-12969643D40C}"/>
                </a:ext>
              </a:extLst>
            </p:cNvPr>
            <p:cNvGrpSpPr/>
            <p:nvPr/>
          </p:nvGrpSpPr>
          <p:grpSpPr>
            <a:xfrm>
              <a:off x="5444998" y="3797300"/>
              <a:ext cx="1186746" cy="1790676"/>
              <a:chOff x="5444998" y="3797300"/>
              <a:chExt cx="1186746" cy="1790676"/>
            </a:xfrm>
          </p:grpSpPr>
          <p:sp>
            <p:nvSpPr>
              <p:cNvPr id="130" name="Line 45">
                <a:extLst>
                  <a:ext uri="{FF2B5EF4-FFF2-40B4-BE49-F238E27FC236}">
                    <a16:creationId xmlns:a16="http://schemas.microsoft.com/office/drawing/2014/main" id="{5C59A2CE-8343-A821-48A2-CF53BCD59F71}"/>
                  </a:ext>
                </a:extLst>
              </p:cNvPr>
              <p:cNvSpPr>
                <a:spLocks noChangeShapeType="1"/>
              </p:cNvSpPr>
              <p:nvPr/>
            </p:nvSpPr>
            <p:spPr bwMode="auto">
              <a:xfrm>
                <a:off x="5557618" y="3873500"/>
                <a:ext cx="0" cy="457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31" name="Line 46">
                <a:extLst>
                  <a:ext uri="{FF2B5EF4-FFF2-40B4-BE49-F238E27FC236}">
                    <a16:creationId xmlns:a16="http://schemas.microsoft.com/office/drawing/2014/main" id="{0DA26680-A9C4-A137-0EFE-DEE1FC0A24F7}"/>
                  </a:ext>
                </a:extLst>
              </p:cNvPr>
              <p:cNvSpPr>
                <a:spLocks noChangeShapeType="1"/>
              </p:cNvSpPr>
              <p:nvPr/>
            </p:nvSpPr>
            <p:spPr bwMode="auto">
              <a:xfrm flipH="1">
                <a:off x="5534464" y="3888248"/>
                <a:ext cx="109728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32" name="Oval 51">
                <a:extLst>
                  <a:ext uri="{FF2B5EF4-FFF2-40B4-BE49-F238E27FC236}">
                    <a16:creationId xmlns:a16="http://schemas.microsoft.com/office/drawing/2014/main" id="{FB737912-D5C9-51C0-AC6F-7A673A3B553D}"/>
                  </a:ext>
                </a:extLst>
              </p:cNvPr>
              <p:cNvSpPr>
                <a:spLocks noChangeArrowheads="1"/>
              </p:cNvSpPr>
              <p:nvPr/>
            </p:nvSpPr>
            <p:spPr bwMode="auto">
              <a:xfrm>
                <a:off x="5486400"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nvGrpSpPr>
              <p:cNvPr id="133" name="Group 132">
                <a:extLst>
                  <a:ext uri="{FF2B5EF4-FFF2-40B4-BE49-F238E27FC236}">
                    <a16:creationId xmlns:a16="http://schemas.microsoft.com/office/drawing/2014/main" id="{B64A118D-C683-0EF4-84DC-343FF43F2BCC}"/>
                  </a:ext>
                </a:extLst>
              </p:cNvPr>
              <p:cNvGrpSpPr/>
              <p:nvPr/>
            </p:nvGrpSpPr>
            <p:grpSpPr>
              <a:xfrm>
                <a:off x="5444998" y="3949700"/>
                <a:ext cx="207962" cy="1638276"/>
                <a:chOff x="5444998" y="3949700"/>
                <a:chExt cx="207962" cy="1638276"/>
              </a:xfrm>
            </p:grpSpPr>
            <p:sp>
              <p:nvSpPr>
                <p:cNvPr id="134" name="Line 82">
                  <a:extLst>
                    <a:ext uri="{FF2B5EF4-FFF2-40B4-BE49-F238E27FC236}">
                      <a16:creationId xmlns:a16="http://schemas.microsoft.com/office/drawing/2014/main" id="{116FDCE9-73A4-8793-90E3-9504A8C55AAA}"/>
                    </a:ext>
                  </a:extLst>
                </p:cNvPr>
                <p:cNvSpPr>
                  <a:spLocks noChangeShapeType="1"/>
                </p:cNvSpPr>
                <p:nvPr/>
              </p:nvSpPr>
              <p:spPr bwMode="auto">
                <a:xfrm>
                  <a:off x="5543550" y="3949700"/>
                  <a:ext cx="0" cy="1554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35" name="Rectangle 31" descr="Small confetti">
                  <a:extLst>
                    <a:ext uri="{FF2B5EF4-FFF2-40B4-BE49-F238E27FC236}">
                      <a16:creationId xmlns:a16="http://schemas.microsoft.com/office/drawing/2014/main" id="{E9EC4664-196B-6B3B-7A5E-8C0AB3A9D89F}"/>
                    </a:ext>
                  </a:extLst>
                </p:cNvPr>
                <p:cNvSpPr>
                  <a:spLocks noChangeArrowheads="1"/>
                </p:cNvSpPr>
                <p:nvPr/>
              </p:nvSpPr>
              <p:spPr bwMode="auto">
                <a:xfrm>
                  <a:off x="5444998" y="5414938"/>
                  <a:ext cx="207962" cy="173038"/>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grpSp>
        <mc:AlternateContent xmlns:mc="http://schemas.openxmlformats.org/markup-compatibility/2006" xmlns:a14="http://schemas.microsoft.com/office/drawing/2010/main">
          <mc:Choice Requires="a14">
            <p:sp>
              <p:nvSpPr>
                <p:cNvPr id="129" name="Text Box 54">
                  <a:extLst>
                    <a:ext uri="{FF2B5EF4-FFF2-40B4-BE49-F238E27FC236}">
                      <a16:creationId xmlns:a16="http://schemas.microsoft.com/office/drawing/2014/main" id="{147BC73A-06B7-313C-7FA8-1BF8F7444F50}"/>
                    </a:ext>
                  </a:extLst>
                </p:cNvPr>
                <p:cNvSpPr txBox="1">
                  <a:spLocks noChangeArrowheads="1"/>
                </p:cNvSpPr>
                <p:nvPr/>
              </p:nvSpPr>
              <p:spPr bwMode="auto">
                <a:xfrm>
                  <a:off x="4835016" y="44958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𝟐</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129" name="Text Box 54">
                  <a:extLst>
                    <a:ext uri="{FF2B5EF4-FFF2-40B4-BE49-F238E27FC236}">
                      <a16:creationId xmlns:a16="http://schemas.microsoft.com/office/drawing/2014/main" id="{147BC73A-06B7-313C-7FA8-1BF8F7444F50}"/>
                    </a:ext>
                  </a:extLst>
                </p:cNvPr>
                <p:cNvSpPr txBox="1">
                  <a:spLocks noRot="1" noChangeAspect="1" noMove="1" noResize="1" noEditPoints="1" noAdjustHandles="1" noChangeArrowheads="1" noChangeShapeType="1" noTextEdit="1"/>
                </p:cNvSpPr>
                <p:nvPr/>
              </p:nvSpPr>
              <p:spPr bwMode="auto">
                <a:xfrm>
                  <a:off x="4835016" y="4495800"/>
                  <a:ext cx="609600" cy="506421"/>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119" name="Group 118" descr="n100 Fb Thu Huong Pham">
            <a:extLst>
              <a:ext uri="{FF2B5EF4-FFF2-40B4-BE49-F238E27FC236}">
                <a16:creationId xmlns:a16="http://schemas.microsoft.com/office/drawing/2014/main" id="{F4E75718-5922-A5DC-4E60-09ED982FE63C}"/>
              </a:ext>
            </a:extLst>
          </p:cNvPr>
          <p:cNvGrpSpPr/>
          <p:nvPr/>
        </p:nvGrpSpPr>
        <p:grpSpPr>
          <a:xfrm>
            <a:off x="8988409" y="3693341"/>
            <a:ext cx="869744" cy="2362202"/>
            <a:chOff x="9619176" y="3695833"/>
            <a:chExt cx="869744" cy="2362202"/>
          </a:xfrm>
        </p:grpSpPr>
        <p:grpSp>
          <p:nvGrpSpPr>
            <p:cNvPr id="120" name="Group 119">
              <a:extLst>
                <a:ext uri="{FF2B5EF4-FFF2-40B4-BE49-F238E27FC236}">
                  <a16:creationId xmlns:a16="http://schemas.microsoft.com/office/drawing/2014/main" id="{5568A828-BDBF-55DF-1036-264991568D18}"/>
                </a:ext>
              </a:extLst>
            </p:cNvPr>
            <p:cNvGrpSpPr/>
            <p:nvPr/>
          </p:nvGrpSpPr>
          <p:grpSpPr>
            <a:xfrm>
              <a:off x="9788372" y="3695833"/>
              <a:ext cx="700548" cy="2362202"/>
              <a:chOff x="6843252" y="3797300"/>
              <a:chExt cx="700548" cy="2362202"/>
            </a:xfrm>
          </p:grpSpPr>
          <p:grpSp>
            <p:nvGrpSpPr>
              <p:cNvPr id="122" name="Group 100">
                <a:extLst>
                  <a:ext uri="{FF2B5EF4-FFF2-40B4-BE49-F238E27FC236}">
                    <a16:creationId xmlns:a16="http://schemas.microsoft.com/office/drawing/2014/main" id="{0C4029D6-8B43-7B44-71F5-8A3C17CC4429}"/>
                  </a:ext>
                </a:extLst>
              </p:cNvPr>
              <p:cNvGrpSpPr>
                <a:grpSpLocks/>
              </p:cNvGrpSpPr>
              <p:nvPr/>
            </p:nvGrpSpPr>
            <p:grpSpPr bwMode="auto">
              <a:xfrm>
                <a:off x="6849142" y="3873501"/>
                <a:ext cx="207962" cy="2286001"/>
                <a:chOff x="3872" y="2160"/>
                <a:chExt cx="131" cy="1440"/>
              </a:xfrm>
            </p:grpSpPr>
            <p:sp>
              <p:nvSpPr>
                <p:cNvPr id="126" name="Line 48">
                  <a:extLst>
                    <a:ext uri="{FF2B5EF4-FFF2-40B4-BE49-F238E27FC236}">
                      <a16:creationId xmlns:a16="http://schemas.microsoft.com/office/drawing/2014/main" id="{F4DD3EE0-CF85-6AD9-7F6B-59CB7FEC840C}"/>
                    </a:ext>
                  </a:extLst>
                </p:cNvPr>
                <p:cNvSpPr>
                  <a:spLocks noChangeShapeType="1"/>
                </p:cNvSpPr>
                <p:nvPr/>
              </p:nvSpPr>
              <p:spPr bwMode="auto">
                <a:xfrm>
                  <a:off x="3936" y="2160"/>
                  <a:ext cx="0" cy="144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27" name="Rectangle 31" descr="Small confetti">
                  <a:extLst>
                    <a:ext uri="{FF2B5EF4-FFF2-40B4-BE49-F238E27FC236}">
                      <a16:creationId xmlns:a16="http://schemas.microsoft.com/office/drawing/2014/main" id="{99FD91FB-7288-B235-420F-F24A818DF3D8}"/>
                    </a:ext>
                  </a:extLst>
                </p:cNvPr>
                <p:cNvSpPr>
                  <a:spLocks noChangeArrowheads="1"/>
                </p:cNvSpPr>
                <p:nvPr/>
              </p:nvSpPr>
              <p:spPr bwMode="auto">
                <a:xfrm>
                  <a:off x="3872" y="3016"/>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37" name="Rectangle 31" descr="Small confetti">
                  <a:extLst>
                    <a:ext uri="{FF2B5EF4-FFF2-40B4-BE49-F238E27FC236}">
                      <a16:creationId xmlns:a16="http://schemas.microsoft.com/office/drawing/2014/main" id="{8DE0877C-2375-4FE2-BA56-A81DFFFB0EC9}"/>
                    </a:ext>
                  </a:extLst>
                </p:cNvPr>
                <p:cNvSpPr>
                  <a:spLocks noChangeArrowheads="1"/>
                </p:cNvSpPr>
                <p:nvPr/>
              </p:nvSpPr>
              <p:spPr bwMode="auto">
                <a:xfrm>
                  <a:off x="3872" y="3139"/>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38" name="Rectangle 31" descr="Small confetti">
                  <a:extLst>
                    <a:ext uri="{FF2B5EF4-FFF2-40B4-BE49-F238E27FC236}">
                      <a16:creationId xmlns:a16="http://schemas.microsoft.com/office/drawing/2014/main" id="{8ADFE92C-161B-B947-B188-DC27F56D6EDB}"/>
                    </a:ext>
                  </a:extLst>
                </p:cNvPr>
                <p:cNvSpPr>
                  <a:spLocks noChangeArrowheads="1"/>
                </p:cNvSpPr>
                <p:nvPr/>
              </p:nvSpPr>
              <p:spPr bwMode="auto">
                <a:xfrm>
                  <a:off x="3872" y="3259"/>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39" name="Rectangle 31" descr="Small confetti">
                  <a:extLst>
                    <a:ext uri="{FF2B5EF4-FFF2-40B4-BE49-F238E27FC236}">
                      <a16:creationId xmlns:a16="http://schemas.microsoft.com/office/drawing/2014/main" id="{17299B13-540E-78B1-566C-205AD0EC9A07}"/>
                    </a:ext>
                  </a:extLst>
                </p:cNvPr>
                <p:cNvSpPr>
                  <a:spLocks noChangeArrowheads="1"/>
                </p:cNvSpPr>
                <p:nvPr/>
              </p:nvSpPr>
              <p:spPr bwMode="auto">
                <a:xfrm>
                  <a:off x="3872" y="3366"/>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52" name="Rectangle 31" descr="Small confetti">
                  <a:extLst>
                    <a:ext uri="{FF2B5EF4-FFF2-40B4-BE49-F238E27FC236}">
                      <a16:creationId xmlns:a16="http://schemas.microsoft.com/office/drawing/2014/main" id="{91FB9DF8-1FEE-0A3B-B226-EDECDC9C98C6}"/>
                    </a:ext>
                  </a:extLst>
                </p:cNvPr>
                <p:cNvSpPr>
                  <a:spLocks noChangeArrowheads="1"/>
                </p:cNvSpPr>
                <p:nvPr/>
              </p:nvSpPr>
              <p:spPr bwMode="auto">
                <a:xfrm>
                  <a:off x="3872" y="3469"/>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sp>
            <p:nvSpPr>
              <p:cNvPr id="123" name="Line 45">
                <a:extLst>
                  <a:ext uri="{FF2B5EF4-FFF2-40B4-BE49-F238E27FC236}">
                    <a16:creationId xmlns:a16="http://schemas.microsoft.com/office/drawing/2014/main" id="{A6B811AD-0709-F0EF-460A-2310A2166FBD}"/>
                  </a:ext>
                </a:extLst>
              </p:cNvPr>
              <p:cNvSpPr>
                <a:spLocks noChangeShapeType="1"/>
              </p:cNvSpPr>
              <p:nvPr/>
            </p:nvSpPr>
            <p:spPr bwMode="auto">
              <a:xfrm>
                <a:off x="6948948" y="3873500"/>
                <a:ext cx="0" cy="118872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24" name="Oval 51">
                <a:extLst>
                  <a:ext uri="{FF2B5EF4-FFF2-40B4-BE49-F238E27FC236}">
                    <a16:creationId xmlns:a16="http://schemas.microsoft.com/office/drawing/2014/main" id="{9A215047-4EC3-7F42-DC5D-9AA70190BA0B}"/>
                  </a:ext>
                </a:extLst>
              </p:cNvPr>
              <p:cNvSpPr>
                <a:spLocks noChangeArrowheads="1"/>
              </p:cNvSpPr>
              <p:nvPr/>
            </p:nvSpPr>
            <p:spPr bwMode="auto">
              <a:xfrm>
                <a:off x="6843252"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mc:AlternateContent xmlns:mc="http://schemas.openxmlformats.org/markup-compatibility/2006" xmlns:a14="http://schemas.microsoft.com/office/drawing/2010/main">
            <mc:Choice Requires="a14">
              <p:sp>
                <p:nvSpPr>
                  <p:cNvPr id="125" name="Text Box 54">
                    <a:extLst>
                      <a:ext uri="{FF2B5EF4-FFF2-40B4-BE49-F238E27FC236}">
                        <a16:creationId xmlns:a16="http://schemas.microsoft.com/office/drawing/2014/main" id="{EBC00C02-3A9D-0638-8C44-9A6121293B64}"/>
                      </a:ext>
                    </a:extLst>
                  </p:cNvPr>
                  <p:cNvSpPr txBox="1">
                    <a:spLocks noChangeArrowheads="1"/>
                  </p:cNvSpPr>
                  <p:nvPr/>
                </p:nvSpPr>
                <p:spPr bwMode="auto">
                  <a:xfrm>
                    <a:off x="6934200" y="43307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𝟏</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125" name="Text Box 54">
                    <a:extLst>
                      <a:ext uri="{FF2B5EF4-FFF2-40B4-BE49-F238E27FC236}">
                        <a16:creationId xmlns:a16="http://schemas.microsoft.com/office/drawing/2014/main" id="{EBC00C02-3A9D-0638-8C44-9A6121293B64}"/>
                      </a:ext>
                    </a:extLst>
                  </p:cNvPr>
                  <p:cNvSpPr txBox="1">
                    <a:spLocks noRot="1" noChangeAspect="1" noMove="1" noResize="1" noEditPoints="1" noAdjustHandles="1" noChangeArrowheads="1" noChangeShapeType="1" noTextEdit="1"/>
                  </p:cNvSpPr>
                  <p:nvPr/>
                </p:nvSpPr>
                <p:spPr bwMode="auto">
                  <a:xfrm>
                    <a:off x="6934200" y="4330700"/>
                    <a:ext cx="609600" cy="506421"/>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121" name="Line 46">
              <a:extLst>
                <a:ext uri="{FF2B5EF4-FFF2-40B4-BE49-F238E27FC236}">
                  <a16:creationId xmlns:a16="http://schemas.microsoft.com/office/drawing/2014/main" id="{E0A57B29-F98A-B324-94A6-6BE7DD48DE22}"/>
                </a:ext>
              </a:extLst>
            </p:cNvPr>
            <p:cNvSpPr>
              <a:spLocks noChangeShapeType="1"/>
            </p:cNvSpPr>
            <p:nvPr/>
          </p:nvSpPr>
          <p:spPr bwMode="auto">
            <a:xfrm flipH="1">
              <a:off x="9619176" y="3769989"/>
              <a:ext cx="27432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p:sp>
        <p:nvSpPr>
          <p:cNvPr id="153" name="TextBox 152" descr="n100 Fb Thu Huong Pham">
            <a:extLst>
              <a:ext uri="{FF2B5EF4-FFF2-40B4-BE49-F238E27FC236}">
                <a16:creationId xmlns:a16="http://schemas.microsoft.com/office/drawing/2014/main" id="{88E2F03E-BCEC-5106-E6BD-079C590C7D68}"/>
              </a:ext>
            </a:extLst>
          </p:cNvPr>
          <p:cNvSpPr txBox="1"/>
          <p:nvPr/>
        </p:nvSpPr>
        <p:spPr>
          <a:xfrm>
            <a:off x="808342" y="4790005"/>
            <a:ext cx="6377752" cy="558743"/>
          </a:xfrm>
          <a:prstGeom prst="rect">
            <a:avLst/>
          </a:prstGeom>
          <a:noFill/>
          <a:ln w="28575">
            <a:solidFill>
              <a:schemeClr val="accent1"/>
            </a:solidFill>
          </a:ln>
        </p:spPr>
        <p:txBody>
          <a:bodyPr wrap="square">
            <a:spAutoFit/>
          </a:bodyPr>
          <a:lstStyle/>
          <a:p>
            <a:pPr algn="ctr">
              <a:lnSpc>
                <a:spcPct val="115000"/>
              </a:lnSpc>
            </a:pP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thấy: F</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F</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 	</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hay 	M</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 M</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nvGrpSpPr>
          <p:cNvPr id="180" name="Group 42" descr="n100 Fb Thu Huong Pham">
            <a:extLst>
              <a:ext uri="{FF2B5EF4-FFF2-40B4-BE49-F238E27FC236}">
                <a16:creationId xmlns:a16="http://schemas.microsoft.com/office/drawing/2014/main" id="{AD5E9E79-2078-CB60-9269-6F37829B5BA6}"/>
              </a:ext>
            </a:extLst>
          </p:cNvPr>
          <p:cNvGrpSpPr>
            <a:grpSpLocks/>
          </p:cNvGrpSpPr>
          <p:nvPr/>
        </p:nvGrpSpPr>
        <p:grpSpPr bwMode="auto">
          <a:xfrm>
            <a:off x="7834530" y="2739025"/>
            <a:ext cx="3886201" cy="3475038"/>
            <a:chOff x="2592" y="1440"/>
            <a:chExt cx="2448" cy="2189"/>
          </a:xfrm>
        </p:grpSpPr>
        <p:sp>
          <p:nvSpPr>
            <p:cNvPr id="181" name="Rectangle 30">
              <a:extLst>
                <a:ext uri="{FF2B5EF4-FFF2-40B4-BE49-F238E27FC236}">
                  <a16:creationId xmlns:a16="http://schemas.microsoft.com/office/drawing/2014/main" id="{EADB29C6-7404-E2E4-1FC5-C335737141FD}"/>
                </a:ext>
              </a:extLst>
            </p:cNvPr>
            <p:cNvSpPr>
              <a:spLocks noChangeArrowheads="1"/>
            </p:cNvSpPr>
            <p:nvPr/>
          </p:nvSpPr>
          <p:spPr bwMode="auto">
            <a:xfrm>
              <a:off x="2948" y="3038"/>
              <a:ext cx="131" cy="109"/>
            </a:xfrm>
            <a:prstGeom prst="rect">
              <a:avLst/>
            </a:prstGeom>
            <a:noFill/>
            <a:ln>
              <a:noFill/>
            </a:ln>
            <a:extLst>
              <a:ext uri="{909E8E84-426E-40DD-AFC4-6F175D3DCCD1}">
                <a14:hiddenFill xmlns:a14="http://schemas.microsoft.com/office/drawing/2010/main">
                  <a:solidFill>
                    <a:srgbClr val="6699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2" name="Rectangle 31" descr="Small confetti">
              <a:extLst>
                <a:ext uri="{FF2B5EF4-FFF2-40B4-BE49-F238E27FC236}">
                  <a16:creationId xmlns:a16="http://schemas.microsoft.com/office/drawing/2014/main" id="{C8695B5A-FB67-B479-D453-1BA35C6F82A7}"/>
                </a:ext>
              </a:extLst>
            </p:cNvPr>
            <p:cNvSpPr>
              <a:spLocks noChangeArrowheads="1"/>
            </p:cNvSpPr>
            <p:nvPr/>
          </p:nvSpPr>
          <p:spPr bwMode="auto">
            <a:xfrm>
              <a:off x="2948" y="2928"/>
              <a:ext cx="131" cy="109"/>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3" name="Rectangle 32" descr="Small confetti">
              <a:extLst>
                <a:ext uri="{FF2B5EF4-FFF2-40B4-BE49-F238E27FC236}">
                  <a16:creationId xmlns:a16="http://schemas.microsoft.com/office/drawing/2014/main" id="{9AD340CF-3046-200D-BFD4-C74AE3EF599C}"/>
                </a:ext>
              </a:extLst>
            </p:cNvPr>
            <p:cNvSpPr>
              <a:spLocks noChangeArrowheads="1"/>
            </p:cNvSpPr>
            <p:nvPr/>
          </p:nvSpPr>
          <p:spPr bwMode="auto">
            <a:xfrm>
              <a:off x="4516" y="296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4" name="Oval 37">
              <a:extLst>
                <a:ext uri="{FF2B5EF4-FFF2-40B4-BE49-F238E27FC236}">
                  <a16:creationId xmlns:a16="http://schemas.microsoft.com/office/drawing/2014/main" id="{845715B6-5E10-EB0C-D601-CFB7871C2901}"/>
                </a:ext>
              </a:extLst>
            </p:cNvPr>
            <p:cNvSpPr>
              <a:spLocks noChangeArrowheads="1"/>
            </p:cNvSpPr>
            <p:nvPr/>
          </p:nvSpPr>
          <p:spPr bwMode="auto">
            <a:xfrm>
              <a:off x="3309" y="2055"/>
              <a:ext cx="50" cy="50"/>
            </a:xfrm>
            <a:prstGeom prst="ellipse">
              <a:avLst/>
            </a:prstGeom>
            <a:solidFill>
              <a:srgbClr val="FF0066"/>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5" name="Line 39">
              <a:extLst>
                <a:ext uri="{FF2B5EF4-FFF2-40B4-BE49-F238E27FC236}">
                  <a16:creationId xmlns:a16="http://schemas.microsoft.com/office/drawing/2014/main" id="{08BCD4AB-6864-F83B-7E2C-2F9F6152C709}"/>
                </a:ext>
              </a:extLst>
            </p:cNvPr>
            <p:cNvSpPr>
              <a:spLocks noChangeShapeType="1"/>
            </p:cNvSpPr>
            <p:nvPr/>
          </p:nvSpPr>
          <p:spPr bwMode="auto">
            <a:xfrm>
              <a:off x="4449" y="3629"/>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86" name="Line 40">
              <a:extLst>
                <a:ext uri="{FF2B5EF4-FFF2-40B4-BE49-F238E27FC236}">
                  <a16:creationId xmlns:a16="http://schemas.microsoft.com/office/drawing/2014/main" id="{4DB5CB28-5D4A-0105-6AE5-5046A9CE42B9}"/>
                </a:ext>
              </a:extLst>
            </p:cNvPr>
            <p:cNvSpPr>
              <a:spLocks noChangeShapeType="1"/>
            </p:cNvSpPr>
            <p:nvPr/>
          </p:nvSpPr>
          <p:spPr bwMode="auto">
            <a:xfrm>
              <a:off x="4478" y="2563"/>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87" name="Oval 41">
              <a:extLst>
                <a:ext uri="{FF2B5EF4-FFF2-40B4-BE49-F238E27FC236}">
                  <a16:creationId xmlns:a16="http://schemas.microsoft.com/office/drawing/2014/main" id="{3CCBD429-8F9D-DEF9-5922-C7960CC8056C}"/>
                </a:ext>
              </a:extLst>
            </p:cNvPr>
            <p:cNvSpPr>
              <a:spLocks noChangeArrowheads="1"/>
            </p:cNvSpPr>
            <p:nvPr/>
          </p:nvSpPr>
          <p:spPr bwMode="auto">
            <a:xfrm>
              <a:off x="4391" y="2447"/>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8" name="Line 42">
              <a:extLst>
                <a:ext uri="{FF2B5EF4-FFF2-40B4-BE49-F238E27FC236}">
                  <a16:creationId xmlns:a16="http://schemas.microsoft.com/office/drawing/2014/main" id="{D4BAE12D-E2BA-17CD-1BB9-CB5BD3BF23EF}"/>
                </a:ext>
              </a:extLst>
            </p:cNvPr>
            <p:cNvSpPr>
              <a:spLocks noChangeShapeType="1"/>
            </p:cNvSpPr>
            <p:nvPr/>
          </p:nvSpPr>
          <p:spPr bwMode="auto">
            <a:xfrm rot="18584975" flipV="1">
              <a:off x="4106" y="1488"/>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89" name="Line 43">
              <a:extLst>
                <a:ext uri="{FF2B5EF4-FFF2-40B4-BE49-F238E27FC236}">
                  <a16:creationId xmlns:a16="http://schemas.microsoft.com/office/drawing/2014/main" id="{890ABA27-586D-AD03-1AD5-53C57E13B29B}"/>
                </a:ext>
              </a:extLst>
            </p:cNvPr>
            <p:cNvSpPr>
              <a:spLocks noChangeShapeType="1"/>
            </p:cNvSpPr>
            <p:nvPr/>
          </p:nvSpPr>
          <p:spPr bwMode="auto">
            <a:xfrm>
              <a:off x="4593" y="2563"/>
              <a:ext cx="0" cy="40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0" name="Line 44">
              <a:extLst>
                <a:ext uri="{FF2B5EF4-FFF2-40B4-BE49-F238E27FC236}">
                  <a16:creationId xmlns:a16="http://schemas.microsoft.com/office/drawing/2014/main" id="{BD50CB0D-C124-7CD5-E4B9-D86056FC4CBF}"/>
                </a:ext>
              </a:extLst>
            </p:cNvPr>
            <p:cNvSpPr>
              <a:spLocks noChangeShapeType="1"/>
            </p:cNvSpPr>
            <p:nvPr/>
          </p:nvSpPr>
          <p:spPr bwMode="auto">
            <a:xfrm rot="-2700000">
              <a:off x="3744" y="1584"/>
              <a:ext cx="0" cy="31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1" name="Line 47">
              <a:extLst>
                <a:ext uri="{FF2B5EF4-FFF2-40B4-BE49-F238E27FC236}">
                  <a16:creationId xmlns:a16="http://schemas.microsoft.com/office/drawing/2014/main" id="{B105E991-14EC-1F65-D207-D80ED811E555}"/>
                </a:ext>
              </a:extLst>
            </p:cNvPr>
            <p:cNvSpPr>
              <a:spLocks noChangeShapeType="1"/>
            </p:cNvSpPr>
            <p:nvPr/>
          </p:nvSpPr>
          <p:spPr bwMode="auto">
            <a:xfrm flipH="1">
              <a:off x="3331" y="1632"/>
              <a:ext cx="317" cy="44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2" name="Oval 49">
              <a:extLst>
                <a:ext uri="{FF2B5EF4-FFF2-40B4-BE49-F238E27FC236}">
                  <a16:creationId xmlns:a16="http://schemas.microsoft.com/office/drawing/2014/main" id="{7FFCA43E-ACD4-96F9-7AA2-8EC48495F03C}"/>
                </a:ext>
              </a:extLst>
            </p:cNvPr>
            <p:cNvSpPr>
              <a:spLocks noChangeArrowheads="1"/>
            </p:cNvSpPr>
            <p:nvPr/>
          </p:nvSpPr>
          <p:spPr bwMode="auto">
            <a:xfrm>
              <a:off x="4471" y="2530"/>
              <a:ext cx="48" cy="48"/>
            </a:xfrm>
            <a:prstGeom prst="ellipse">
              <a:avLst/>
            </a:prstGeom>
            <a:solidFill>
              <a:srgbClr val="00FFFF"/>
            </a:solidFill>
            <a:ln w="9525">
              <a:solidFill>
                <a:schemeClr val="bg2"/>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93" name="Line 50">
              <a:extLst>
                <a:ext uri="{FF2B5EF4-FFF2-40B4-BE49-F238E27FC236}">
                  <a16:creationId xmlns:a16="http://schemas.microsoft.com/office/drawing/2014/main" id="{21EE8122-A74C-A848-F559-1FE007B2F04F}"/>
                </a:ext>
              </a:extLst>
            </p:cNvPr>
            <p:cNvSpPr>
              <a:spLocks noChangeShapeType="1"/>
            </p:cNvSpPr>
            <p:nvPr/>
          </p:nvSpPr>
          <p:spPr bwMode="auto">
            <a:xfrm flipV="1">
              <a:off x="4752" y="1920"/>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4" name="Oval 51">
              <a:extLst>
                <a:ext uri="{FF2B5EF4-FFF2-40B4-BE49-F238E27FC236}">
                  <a16:creationId xmlns:a16="http://schemas.microsoft.com/office/drawing/2014/main" id="{790727BC-70C9-884F-C1FC-AFA7AA6CB539}"/>
                </a:ext>
              </a:extLst>
            </p:cNvPr>
            <p:cNvSpPr>
              <a:spLocks noChangeArrowheads="1"/>
            </p:cNvSpPr>
            <p:nvPr/>
          </p:nvSpPr>
          <p:spPr bwMode="auto">
            <a:xfrm>
              <a:off x="2976" y="2064"/>
              <a:ext cx="96" cy="96"/>
            </a:xfrm>
            <a:prstGeom prst="ellipse">
              <a:avLst/>
            </a:prstGeom>
            <a:noFill/>
            <a:ln>
              <a:noFill/>
            </a:ln>
            <a:extLst>
              <a:ext uri="{909E8E84-426E-40DD-AFC4-6F175D3DCCD1}">
                <a14:hiddenFill xmlns:a14="http://schemas.microsoft.com/office/drawing/2010/main">
                  <a:solidFill>
                    <a:srgbClr val="666633"/>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95" name="Oval 52">
              <a:extLst>
                <a:ext uri="{FF2B5EF4-FFF2-40B4-BE49-F238E27FC236}">
                  <a16:creationId xmlns:a16="http://schemas.microsoft.com/office/drawing/2014/main" id="{609B54C3-34C5-E5BE-B670-01D9F88326AF}"/>
                </a:ext>
              </a:extLst>
            </p:cNvPr>
            <p:cNvSpPr>
              <a:spLocks noChangeArrowheads="1"/>
            </p:cNvSpPr>
            <p:nvPr/>
          </p:nvSpPr>
          <p:spPr bwMode="auto">
            <a:xfrm>
              <a:off x="3600" y="1584"/>
              <a:ext cx="96" cy="96"/>
            </a:xfrm>
            <a:prstGeom prst="ellipse">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96" name="Line 53">
              <a:extLst>
                <a:ext uri="{FF2B5EF4-FFF2-40B4-BE49-F238E27FC236}">
                  <a16:creationId xmlns:a16="http://schemas.microsoft.com/office/drawing/2014/main" id="{FA3F2418-389C-C974-DA36-3BF071CE274C}"/>
                </a:ext>
              </a:extLst>
            </p:cNvPr>
            <p:cNvSpPr>
              <a:spLocks noChangeShapeType="1"/>
            </p:cNvSpPr>
            <p:nvPr/>
          </p:nvSpPr>
          <p:spPr bwMode="auto">
            <a:xfrm>
              <a:off x="4464" y="3600"/>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7" name="Text Box 54">
              <a:extLst>
                <a:ext uri="{FF2B5EF4-FFF2-40B4-BE49-F238E27FC236}">
                  <a16:creationId xmlns:a16="http://schemas.microsoft.com/office/drawing/2014/main" id="{2710B36A-8B15-0B43-61EF-7AA29D2837A2}"/>
                </a:ext>
              </a:extLst>
            </p:cNvPr>
            <p:cNvSpPr txBox="1">
              <a:spLocks noChangeArrowheads="1"/>
            </p:cNvSpPr>
            <p:nvPr/>
          </p:nvSpPr>
          <p:spPr bwMode="auto">
            <a:xfrm>
              <a:off x="2592" y="2592"/>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198" name="Line 55">
              <a:extLst>
                <a:ext uri="{FF2B5EF4-FFF2-40B4-BE49-F238E27FC236}">
                  <a16:creationId xmlns:a16="http://schemas.microsoft.com/office/drawing/2014/main" id="{8722E77F-D472-86FE-F065-6484EEB92BBA}"/>
                </a:ext>
              </a:extLst>
            </p:cNvPr>
            <p:cNvSpPr>
              <a:spLocks noChangeShapeType="1"/>
            </p:cNvSpPr>
            <p:nvPr/>
          </p:nvSpPr>
          <p:spPr bwMode="auto">
            <a:xfrm>
              <a:off x="2592" y="2640"/>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9" name="Text Box 56">
              <a:extLst>
                <a:ext uri="{FF2B5EF4-FFF2-40B4-BE49-F238E27FC236}">
                  <a16:creationId xmlns:a16="http://schemas.microsoft.com/office/drawing/2014/main" id="{8CF814F7-0CB4-E657-6C74-F3FFE6F9D405}"/>
                </a:ext>
              </a:extLst>
            </p:cNvPr>
            <p:cNvSpPr txBox="1">
              <a:spLocks noChangeArrowheads="1"/>
            </p:cNvSpPr>
            <p:nvPr/>
          </p:nvSpPr>
          <p:spPr bwMode="auto">
            <a:xfrm>
              <a:off x="4368" y="3072"/>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600">
                <a:solidFill>
                  <a:srgbClr val="0000FF"/>
                </a:solidFill>
                <a:latin typeface="Times New Roman" charset="0"/>
              </a:endParaRPr>
            </a:p>
          </p:txBody>
        </p:sp>
        <p:sp>
          <p:nvSpPr>
            <p:cNvPr id="200" name="Text Box 57">
              <a:extLst>
                <a:ext uri="{FF2B5EF4-FFF2-40B4-BE49-F238E27FC236}">
                  <a16:creationId xmlns:a16="http://schemas.microsoft.com/office/drawing/2014/main" id="{636A1DD9-2E0D-D0C4-A352-87CAB260ADA0}"/>
                </a:ext>
              </a:extLst>
            </p:cNvPr>
            <p:cNvSpPr txBox="1">
              <a:spLocks noChangeArrowheads="1"/>
            </p:cNvSpPr>
            <p:nvPr/>
          </p:nvSpPr>
          <p:spPr bwMode="auto">
            <a:xfrm>
              <a:off x="3792"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a:solidFill>
                    <a:srgbClr val="0000FF"/>
                  </a:solidFill>
                  <a:latin typeface="Times New Roman" charset="0"/>
                </a:rPr>
                <a:t>F</a:t>
              </a:r>
              <a:r>
                <a:rPr lang="en-US" sz="2400" baseline="-25000">
                  <a:solidFill>
                    <a:srgbClr val="0000FF"/>
                  </a:solidFill>
                  <a:latin typeface="Times New Roman" charset="0"/>
                </a:rPr>
                <a:t>1</a:t>
              </a:r>
            </a:p>
          </p:txBody>
        </p:sp>
        <p:sp>
          <p:nvSpPr>
            <p:cNvPr id="201" name="Line 58">
              <a:extLst>
                <a:ext uri="{FF2B5EF4-FFF2-40B4-BE49-F238E27FC236}">
                  <a16:creationId xmlns:a16="http://schemas.microsoft.com/office/drawing/2014/main" id="{04C0A1D4-BE90-4F48-D41D-CC245CAB47C9}"/>
                </a:ext>
              </a:extLst>
            </p:cNvPr>
            <p:cNvSpPr>
              <a:spLocks noChangeShapeType="1"/>
            </p:cNvSpPr>
            <p:nvPr/>
          </p:nvSpPr>
          <p:spPr bwMode="auto">
            <a:xfrm>
              <a:off x="3840" y="1488"/>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grpSp>
        <p:nvGrpSpPr>
          <p:cNvPr id="154" name="Group 42" descr="n100 Fb Thu Huong Pham">
            <a:extLst>
              <a:ext uri="{FF2B5EF4-FFF2-40B4-BE49-F238E27FC236}">
                <a16:creationId xmlns:a16="http://schemas.microsoft.com/office/drawing/2014/main" id="{8E8066C6-C410-C0CA-7A53-EE5240DE5203}"/>
              </a:ext>
            </a:extLst>
          </p:cNvPr>
          <p:cNvGrpSpPr>
            <a:grpSpLocks/>
          </p:cNvGrpSpPr>
          <p:nvPr/>
        </p:nvGrpSpPr>
        <p:grpSpPr bwMode="auto">
          <a:xfrm>
            <a:off x="7497457" y="3269640"/>
            <a:ext cx="3886201" cy="3475038"/>
            <a:chOff x="2592" y="1440"/>
            <a:chExt cx="2448" cy="2189"/>
          </a:xfrm>
        </p:grpSpPr>
        <p:sp>
          <p:nvSpPr>
            <p:cNvPr id="155" name="Rectangle 30">
              <a:extLst>
                <a:ext uri="{FF2B5EF4-FFF2-40B4-BE49-F238E27FC236}">
                  <a16:creationId xmlns:a16="http://schemas.microsoft.com/office/drawing/2014/main" id="{F1E6DB7B-BFCE-32B5-3BE6-9FEB12D75BF9}"/>
                </a:ext>
              </a:extLst>
            </p:cNvPr>
            <p:cNvSpPr>
              <a:spLocks noChangeArrowheads="1"/>
            </p:cNvSpPr>
            <p:nvPr/>
          </p:nvSpPr>
          <p:spPr bwMode="auto">
            <a:xfrm>
              <a:off x="2948" y="3038"/>
              <a:ext cx="131" cy="109"/>
            </a:xfrm>
            <a:prstGeom prst="rect">
              <a:avLst/>
            </a:prstGeom>
            <a:noFill/>
            <a:ln>
              <a:noFill/>
            </a:ln>
            <a:extLst>
              <a:ext uri="{909E8E84-426E-40DD-AFC4-6F175D3DCCD1}">
                <a14:hiddenFill xmlns:a14="http://schemas.microsoft.com/office/drawing/2010/main">
                  <a:solidFill>
                    <a:srgbClr val="6699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56" name="Rectangle 31" descr="Small confetti">
              <a:extLst>
                <a:ext uri="{FF2B5EF4-FFF2-40B4-BE49-F238E27FC236}">
                  <a16:creationId xmlns:a16="http://schemas.microsoft.com/office/drawing/2014/main" id="{A238F214-CA44-2DD8-1D27-6E902FB38081}"/>
                </a:ext>
              </a:extLst>
            </p:cNvPr>
            <p:cNvSpPr>
              <a:spLocks noChangeArrowheads="1"/>
            </p:cNvSpPr>
            <p:nvPr/>
          </p:nvSpPr>
          <p:spPr bwMode="auto">
            <a:xfrm>
              <a:off x="2948" y="2928"/>
              <a:ext cx="131" cy="109"/>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59" name="Line 39">
              <a:extLst>
                <a:ext uri="{FF2B5EF4-FFF2-40B4-BE49-F238E27FC236}">
                  <a16:creationId xmlns:a16="http://schemas.microsoft.com/office/drawing/2014/main" id="{A308A83D-8639-5E84-F6DF-D7FD8831F3A6}"/>
                </a:ext>
              </a:extLst>
            </p:cNvPr>
            <p:cNvSpPr>
              <a:spLocks noChangeShapeType="1"/>
            </p:cNvSpPr>
            <p:nvPr/>
          </p:nvSpPr>
          <p:spPr bwMode="auto">
            <a:xfrm>
              <a:off x="4449" y="3629"/>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0" name="Line 40">
              <a:extLst>
                <a:ext uri="{FF2B5EF4-FFF2-40B4-BE49-F238E27FC236}">
                  <a16:creationId xmlns:a16="http://schemas.microsoft.com/office/drawing/2014/main" id="{FF228A60-9F6F-B6C5-DE73-3B2921C463D5}"/>
                </a:ext>
              </a:extLst>
            </p:cNvPr>
            <p:cNvSpPr>
              <a:spLocks noChangeShapeType="1"/>
            </p:cNvSpPr>
            <p:nvPr/>
          </p:nvSpPr>
          <p:spPr bwMode="auto">
            <a:xfrm>
              <a:off x="4478" y="2563"/>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1" name="Oval 41">
              <a:extLst>
                <a:ext uri="{FF2B5EF4-FFF2-40B4-BE49-F238E27FC236}">
                  <a16:creationId xmlns:a16="http://schemas.microsoft.com/office/drawing/2014/main" id="{7385777D-A657-F20D-A5DD-5FDEE09814DF}"/>
                </a:ext>
              </a:extLst>
            </p:cNvPr>
            <p:cNvSpPr>
              <a:spLocks noChangeArrowheads="1"/>
            </p:cNvSpPr>
            <p:nvPr/>
          </p:nvSpPr>
          <p:spPr bwMode="auto">
            <a:xfrm>
              <a:off x="4391" y="2447"/>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62" name="Line 42">
              <a:extLst>
                <a:ext uri="{FF2B5EF4-FFF2-40B4-BE49-F238E27FC236}">
                  <a16:creationId xmlns:a16="http://schemas.microsoft.com/office/drawing/2014/main" id="{EA0FC697-BA4E-44B8-6FB2-3562B0C95E95}"/>
                </a:ext>
              </a:extLst>
            </p:cNvPr>
            <p:cNvSpPr>
              <a:spLocks noChangeShapeType="1"/>
            </p:cNvSpPr>
            <p:nvPr/>
          </p:nvSpPr>
          <p:spPr bwMode="auto">
            <a:xfrm rot="18584975" flipV="1">
              <a:off x="4106" y="1488"/>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3" name="Line 43">
              <a:extLst>
                <a:ext uri="{FF2B5EF4-FFF2-40B4-BE49-F238E27FC236}">
                  <a16:creationId xmlns:a16="http://schemas.microsoft.com/office/drawing/2014/main" id="{AE5CAE39-F3B2-CAC3-D23F-E2CC4293ADCB}"/>
                </a:ext>
              </a:extLst>
            </p:cNvPr>
            <p:cNvSpPr>
              <a:spLocks noChangeShapeType="1"/>
            </p:cNvSpPr>
            <p:nvPr/>
          </p:nvSpPr>
          <p:spPr bwMode="auto">
            <a:xfrm>
              <a:off x="4593" y="2563"/>
              <a:ext cx="0" cy="86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4" name="Line 44">
              <a:extLst>
                <a:ext uri="{FF2B5EF4-FFF2-40B4-BE49-F238E27FC236}">
                  <a16:creationId xmlns:a16="http://schemas.microsoft.com/office/drawing/2014/main" id="{735B72D5-4531-134F-5F47-22A32E481FD9}"/>
                </a:ext>
              </a:extLst>
            </p:cNvPr>
            <p:cNvSpPr>
              <a:spLocks noChangeShapeType="1"/>
            </p:cNvSpPr>
            <p:nvPr/>
          </p:nvSpPr>
          <p:spPr bwMode="auto">
            <a:xfrm rot="18900000">
              <a:off x="3894" y="1509"/>
              <a:ext cx="38" cy="763"/>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5" name="Line 47">
              <a:extLst>
                <a:ext uri="{FF2B5EF4-FFF2-40B4-BE49-F238E27FC236}">
                  <a16:creationId xmlns:a16="http://schemas.microsoft.com/office/drawing/2014/main" id="{04F7FF06-CA5B-B1E1-A29F-AE32B25603F2}"/>
                </a:ext>
              </a:extLst>
            </p:cNvPr>
            <p:cNvSpPr>
              <a:spLocks noChangeShapeType="1"/>
            </p:cNvSpPr>
            <p:nvPr/>
          </p:nvSpPr>
          <p:spPr bwMode="auto">
            <a:xfrm flipH="1">
              <a:off x="3538" y="1641"/>
              <a:ext cx="115" cy="115"/>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6" name="Oval 49">
              <a:extLst>
                <a:ext uri="{FF2B5EF4-FFF2-40B4-BE49-F238E27FC236}">
                  <a16:creationId xmlns:a16="http://schemas.microsoft.com/office/drawing/2014/main" id="{608D9FF7-E23D-FABD-8942-6E12E736B5E2}"/>
                </a:ext>
              </a:extLst>
            </p:cNvPr>
            <p:cNvSpPr>
              <a:spLocks noChangeArrowheads="1"/>
            </p:cNvSpPr>
            <p:nvPr/>
          </p:nvSpPr>
          <p:spPr bwMode="auto">
            <a:xfrm>
              <a:off x="4471" y="2530"/>
              <a:ext cx="48" cy="48"/>
            </a:xfrm>
            <a:prstGeom prst="ellipse">
              <a:avLst/>
            </a:prstGeom>
            <a:solidFill>
              <a:srgbClr val="00FFFF"/>
            </a:solidFill>
            <a:ln w="9525">
              <a:solidFill>
                <a:schemeClr val="bg2"/>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67" name="Line 50">
              <a:extLst>
                <a:ext uri="{FF2B5EF4-FFF2-40B4-BE49-F238E27FC236}">
                  <a16:creationId xmlns:a16="http://schemas.microsoft.com/office/drawing/2014/main" id="{8FC22D21-ED33-123C-8547-D75BED32FE0A}"/>
                </a:ext>
              </a:extLst>
            </p:cNvPr>
            <p:cNvSpPr>
              <a:spLocks noChangeShapeType="1"/>
            </p:cNvSpPr>
            <p:nvPr/>
          </p:nvSpPr>
          <p:spPr bwMode="auto">
            <a:xfrm flipV="1">
              <a:off x="4752" y="1920"/>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8" name="Oval 51">
              <a:extLst>
                <a:ext uri="{FF2B5EF4-FFF2-40B4-BE49-F238E27FC236}">
                  <a16:creationId xmlns:a16="http://schemas.microsoft.com/office/drawing/2014/main" id="{0C05D95B-2B32-3DFC-9148-90C5B1FCB02F}"/>
                </a:ext>
              </a:extLst>
            </p:cNvPr>
            <p:cNvSpPr>
              <a:spLocks noChangeArrowheads="1"/>
            </p:cNvSpPr>
            <p:nvPr/>
          </p:nvSpPr>
          <p:spPr bwMode="auto">
            <a:xfrm>
              <a:off x="2976" y="2064"/>
              <a:ext cx="96" cy="96"/>
            </a:xfrm>
            <a:prstGeom prst="ellipse">
              <a:avLst/>
            </a:prstGeom>
            <a:noFill/>
            <a:ln>
              <a:noFill/>
            </a:ln>
            <a:extLst>
              <a:ext uri="{909E8E84-426E-40DD-AFC4-6F175D3DCCD1}">
                <a14:hiddenFill xmlns:a14="http://schemas.microsoft.com/office/drawing/2010/main">
                  <a:solidFill>
                    <a:srgbClr val="666633"/>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69" name="Oval 52">
              <a:extLst>
                <a:ext uri="{FF2B5EF4-FFF2-40B4-BE49-F238E27FC236}">
                  <a16:creationId xmlns:a16="http://schemas.microsoft.com/office/drawing/2014/main" id="{B99EFA26-1658-C73E-521B-21F292256F74}"/>
                </a:ext>
              </a:extLst>
            </p:cNvPr>
            <p:cNvSpPr>
              <a:spLocks noChangeArrowheads="1"/>
            </p:cNvSpPr>
            <p:nvPr/>
          </p:nvSpPr>
          <p:spPr bwMode="auto">
            <a:xfrm>
              <a:off x="3600" y="1584"/>
              <a:ext cx="96" cy="96"/>
            </a:xfrm>
            <a:prstGeom prst="ellipse">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0" name="Line 53">
              <a:extLst>
                <a:ext uri="{FF2B5EF4-FFF2-40B4-BE49-F238E27FC236}">
                  <a16:creationId xmlns:a16="http://schemas.microsoft.com/office/drawing/2014/main" id="{40CB9257-2383-A270-0AB2-915CC37C8B91}"/>
                </a:ext>
              </a:extLst>
            </p:cNvPr>
            <p:cNvSpPr>
              <a:spLocks noChangeShapeType="1"/>
            </p:cNvSpPr>
            <p:nvPr/>
          </p:nvSpPr>
          <p:spPr bwMode="auto">
            <a:xfrm>
              <a:off x="4464" y="3600"/>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71" name="Text Box 54">
              <a:extLst>
                <a:ext uri="{FF2B5EF4-FFF2-40B4-BE49-F238E27FC236}">
                  <a16:creationId xmlns:a16="http://schemas.microsoft.com/office/drawing/2014/main" id="{4434B172-96B6-DEB4-7CD9-33A0A44DC00F}"/>
                </a:ext>
              </a:extLst>
            </p:cNvPr>
            <p:cNvSpPr txBox="1">
              <a:spLocks noChangeArrowheads="1"/>
            </p:cNvSpPr>
            <p:nvPr/>
          </p:nvSpPr>
          <p:spPr bwMode="auto">
            <a:xfrm>
              <a:off x="2592" y="2592"/>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172" name="Line 55">
              <a:extLst>
                <a:ext uri="{FF2B5EF4-FFF2-40B4-BE49-F238E27FC236}">
                  <a16:creationId xmlns:a16="http://schemas.microsoft.com/office/drawing/2014/main" id="{E4A8B2CD-478B-41C5-D1FF-7FD30CAF8850}"/>
                </a:ext>
              </a:extLst>
            </p:cNvPr>
            <p:cNvSpPr>
              <a:spLocks noChangeShapeType="1"/>
            </p:cNvSpPr>
            <p:nvPr/>
          </p:nvSpPr>
          <p:spPr bwMode="auto">
            <a:xfrm>
              <a:off x="2592" y="2640"/>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73" name="Text Box 56">
              <a:extLst>
                <a:ext uri="{FF2B5EF4-FFF2-40B4-BE49-F238E27FC236}">
                  <a16:creationId xmlns:a16="http://schemas.microsoft.com/office/drawing/2014/main" id="{5C8DFA0B-3367-B0D7-4386-7D6CAD086A2B}"/>
                </a:ext>
              </a:extLst>
            </p:cNvPr>
            <p:cNvSpPr txBox="1">
              <a:spLocks noChangeArrowheads="1"/>
            </p:cNvSpPr>
            <p:nvPr/>
          </p:nvSpPr>
          <p:spPr bwMode="auto">
            <a:xfrm>
              <a:off x="4368" y="3072"/>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600">
                <a:solidFill>
                  <a:srgbClr val="0000FF"/>
                </a:solidFill>
                <a:latin typeface="Times New Roman" charset="0"/>
              </a:endParaRPr>
            </a:p>
          </p:txBody>
        </p:sp>
        <p:sp>
          <p:nvSpPr>
            <p:cNvPr id="174" name="Text Box 57">
              <a:extLst>
                <a:ext uri="{FF2B5EF4-FFF2-40B4-BE49-F238E27FC236}">
                  <a16:creationId xmlns:a16="http://schemas.microsoft.com/office/drawing/2014/main" id="{0EA01B0A-015F-B568-1D5F-7C4E8603D2F2}"/>
                </a:ext>
              </a:extLst>
            </p:cNvPr>
            <p:cNvSpPr txBox="1">
              <a:spLocks noChangeArrowheads="1"/>
            </p:cNvSpPr>
            <p:nvPr/>
          </p:nvSpPr>
          <p:spPr bwMode="auto">
            <a:xfrm>
              <a:off x="3792"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a:solidFill>
                    <a:srgbClr val="0000FF"/>
                  </a:solidFill>
                  <a:latin typeface="Times New Roman" charset="0"/>
                </a:rPr>
                <a:t>F</a:t>
              </a:r>
              <a:r>
                <a:rPr lang="en-US" sz="2400" b="1" baseline="-25000">
                  <a:solidFill>
                    <a:srgbClr val="0000FF"/>
                  </a:solidFill>
                  <a:latin typeface="Times New Roman" charset="0"/>
                </a:rPr>
                <a:t>1</a:t>
              </a:r>
            </a:p>
          </p:txBody>
        </p:sp>
        <p:sp>
          <p:nvSpPr>
            <p:cNvPr id="175" name="Line 58">
              <a:extLst>
                <a:ext uri="{FF2B5EF4-FFF2-40B4-BE49-F238E27FC236}">
                  <a16:creationId xmlns:a16="http://schemas.microsoft.com/office/drawing/2014/main" id="{FA58F54B-BD8A-ED73-CED1-AEC69A5D6623}"/>
                </a:ext>
              </a:extLst>
            </p:cNvPr>
            <p:cNvSpPr>
              <a:spLocks noChangeShapeType="1"/>
            </p:cNvSpPr>
            <p:nvPr/>
          </p:nvSpPr>
          <p:spPr bwMode="auto">
            <a:xfrm>
              <a:off x="3831" y="1488"/>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76" name="Rectangle 32" descr="Small confetti">
              <a:extLst>
                <a:ext uri="{FF2B5EF4-FFF2-40B4-BE49-F238E27FC236}">
                  <a16:creationId xmlns:a16="http://schemas.microsoft.com/office/drawing/2014/main" id="{572887E0-A35F-028B-CB37-093C46A0A931}"/>
                </a:ext>
              </a:extLst>
            </p:cNvPr>
            <p:cNvSpPr>
              <a:spLocks noChangeArrowheads="1"/>
            </p:cNvSpPr>
            <p:nvPr/>
          </p:nvSpPr>
          <p:spPr bwMode="auto">
            <a:xfrm>
              <a:off x="4514" y="3097"/>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7" name="Rectangle 32" descr="Small confetti">
              <a:extLst>
                <a:ext uri="{FF2B5EF4-FFF2-40B4-BE49-F238E27FC236}">
                  <a16:creationId xmlns:a16="http://schemas.microsoft.com/office/drawing/2014/main" id="{F9EFFBAC-CE2B-CC81-F182-D744349D8879}"/>
                </a:ext>
              </a:extLst>
            </p:cNvPr>
            <p:cNvSpPr>
              <a:spLocks noChangeArrowheads="1"/>
            </p:cNvSpPr>
            <p:nvPr/>
          </p:nvSpPr>
          <p:spPr bwMode="auto">
            <a:xfrm>
              <a:off x="4516" y="3228"/>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8" name="Rectangle 32" descr="Small confetti">
              <a:extLst>
                <a:ext uri="{FF2B5EF4-FFF2-40B4-BE49-F238E27FC236}">
                  <a16:creationId xmlns:a16="http://schemas.microsoft.com/office/drawing/2014/main" id="{AABA9DA7-84F2-74D7-5BD8-817573A4A8C1}"/>
                </a:ext>
              </a:extLst>
            </p:cNvPr>
            <p:cNvSpPr>
              <a:spLocks noChangeArrowheads="1"/>
            </p:cNvSpPr>
            <p:nvPr/>
          </p:nvSpPr>
          <p:spPr bwMode="auto">
            <a:xfrm>
              <a:off x="4516" y="3360"/>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9" name="Rectangle 32" descr="Small confetti">
              <a:extLst>
                <a:ext uri="{FF2B5EF4-FFF2-40B4-BE49-F238E27FC236}">
                  <a16:creationId xmlns:a16="http://schemas.microsoft.com/office/drawing/2014/main" id="{E775B476-8415-151D-DAE1-02A6F4806331}"/>
                </a:ext>
              </a:extLst>
            </p:cNvPr>
            <p:cNvSpPr>
              <a:spLocks noChangeArrowheads="1"/>
            </p:cNvSpPr>
            <p:nvPr/>
          </p:nvSpPr>
          <p:spPr bwMode="auto">
            <a:xfrm>
              <a:off x="4517" y="284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57" name="Rectangle 32" descr="Small confetti">
              <a:extLst>
                <a:ext uri="{FF2B5EF4-FFF2-40B4-BE49-F238E27FC236}">
                  <a16:creationId xmlns:a16="http://schemas.microsoft.com/office/drawing/2014/main" id="{10A6CC96-B3B8-3F65-7BBB-F494435276E7}"/>
                </a:ext>
              </a:extLst>
            </p:cNvPr>
            <p:cNvSpPr>
              <a:spLocks noChangeArrowheads="1"/>
            </p:cNvSpPr>
            <p:nvPr/>
          </p:nvSpPr>
          <p:spPr bwMode="auto">
            <a:xfrm>
              <a:off x="4516" y="296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spTree>
    <p:custDataLst>
      <p:tags r:id="rId1"/>
    </p:custDataLst>
    <p:extLst>
      <p:ext uri="{BB962C8B-B14F-4D97-AF65-F5344CB8AC3E}">
        <p14:creationId xmlns:p14="http://schemas.microsoft.com/office/powerpoint/2010/main" val="33554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up)">
                                      <p:cBhvr>
                                        <p:cTn id="20" dur="500"/>
                                        <p:tgtEl>
                                          <p:spTgt spid="6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wipe(up)">
                                      <p:cBhvr>
                                        <p:cTn id="23" dur="500"/>
                                        <p:tgtEl>
                                          <p:spTgt spid="8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0"/>
                                        </p:tgtEl>
                                        <p:attrNameLst>
                                          <p:attrName>style.visibility</p:attrName>
                                        </p:attrNameLst>
                                      </p:cBhvr>
                                      <p:to>
                                        <p:strVal val="visible"/>
                                      </p:to>
                                    </p:set>
                                    <p:animEffect transition="in" filter="fade">
                                      <p:cBhvr>
                                        <p:cTn id="31" dur="500"/>
                                        <p:tgtEl>
                                          <p:spTgt spid="18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70"/>
                                        </p:tgtEl>
                                      </p:cBhvr>
                                    </p:animEffect>
                                    <p:set>
                                      <p:cBhvr>
                                        <p:cTn id="36" dur="1" fill="hold">
                                          <p:stCondLst>
                                            <p:cond delay="499"/>
                                          </p:stCondLst>
                                        </p:cTn>
                                        <p:tgtEl>
                                          <p:spTgt spid="7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80"/>
                                        </p:tgtEl>
                                      </p:cBhvr>
                                    </p:animEffect>
                                    <p:set>
                                      <p:cBhvr>
                                        <p:cTn id="39" dur="1" fill="hold">
                                          <p:stCondLst>
                                            <p:cond delay="499"/>
                                          </p:stCondLst>
                                        </p:cTn>
                                        <p:tgtEl>
                                          <p:spTgt spid="18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9"/>
                                        </p:tgtEl>
                                        <p:attrNameLst>
                                          <p:attrName>style.visibility</p:attrName>
                                        </p:attrNameLst>
                                      </p:cBhvr>
                                      <p:to>
                                        <p:strVal val="visible"/>
                                      </p:to>
                                    </p:set>
                                    <p:animEffect transition="in" filter="fade">
                                      <p:cBhvr>
                                        <p:cTn id="44" dur="500"/>
                                        <p:tgtEl>
                                          <p:spTgt spid="119"/>
                                        </p:tgtEl>
                                      </p:cBhvr>
                                    </p:animEffect>
                                  </p:childTnLst>
                                </p:cTn>
                              </p:par>
                              <p:par>
                                <p:cTn id="45" presetID="10" presetClass="entr" presetSubtype="0" fill="hold" nodeType="withEffect">
                                  <p:stCondLst>
                                    <p:cond delay="0"/>
                                  </p:stCondLst>
                                  <p:childTnLst>
                                    <p:set>
                                      <p:cBhvr>
                                        <p:cTn id="46" dur="1" fill="hold">
                                          <p:stCondLst>
                                            <p:cond delay="0"/>
                                          </p:stCondLst>
                                        </p:cTn>
                                        <p:tgtEl>
                                          <p:spTgt spid="118"/>
                                        </p:tgtEl>
                                        <p:attrNameLst>
                                          <p:attrName>style.visibility</p:attrName>
                                        </p:attrNameLst>
                                      </p:cBhvr>
                                      <p:to>
                                        <p:strVal val="visible"/>
                                      </p:to>
                                    </p:set>
                                    <p:animEffect transition="in" filter="fade">
                                      <p:cBhvr>
                                        <p:cTn id="47" dur="500"/>
                                        <p:tgtEl>
                                          <p:spTgt spid="1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9"/>
                                        </p:tgtEl>
                                      </p:cBhvr>
                                    </p:animEffect>
                                    <p:set>
                                      <p:cBhvr>
                                        <p:cTn id="52" dur="1" fill="hold">
                                          <p:stCondLst>
                                            <p:cond delay="499"/>
                                          </p:stCondLst>
                                        </p:cTn>
                                        <p:tgtEl>
                                          <p:spTgt spid="11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54"/>
                                        </p:tgtEl>
                                        <p:attrNameLst>
                                          <p:attrName>style.visibility</p:attrName>
                                        </p:attrNameLst>
                                      </p:cBhvr>
                                      <p:to>
                                        <p:strVal val="visible"/>
                                      </p:to>
                                    </p:set>
                                    <p:animEffect transition="in" filter="fade">
                                      <p:cBhvr>
                                        <p:cTn id="55" dur="500"/>
                                        <p:tgtEl>
                                          <p:spTgt spid="154"/>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153"/>
                                        </p:tgtEl>
                                        <p:attrNameLst>
                                          <p:attrName>style.visibility</p:attrName>
                                        </p:attrNameLst>
                                      </p:cBhvr>
                                      <p:to>
                                        <p:strVal val="visible"/>
                                      </p:to>
                                    </p:set>
                                    <p:anim calcmode="lin" valueType="num">
                                      <p:cBhvr>
                                        <p:cTn id="60" dur="500" fill="hold"/>
                                        <p:tgtEl>
                                          <p:spTgt spid="153"/>
                                        </p:tgtEl>
                                        <p:attrNameLst>
                                          <p:attrName>ppt_w</p:attrName>
                                        </p:attrNameLst>
                                      </p:cBhvr>
                                      <p:tavLst>
                                        <p:tav tm="0">
                                          <p:val>
                                            <p:fltVal val="0"/>
                                          </p:val>
                                        </p:tav>
                                        <p:tav tm="100000">
                                          <p:val>
                                            <p:strVal val="#ppt_w"/>
                                          </p:val>
                                        </p:tav>
                                      </p:tavLst>
                                    </p:anim>
                                    <p:anim calcmode="lin" valueType="num">
                                      <p:cBhvr>
                                        <p:cTn id="61" dur="500" fill="hold"/>
                                        <p:tgtEl>
                                          <p:spTgt spid="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88" grpId="0" animBg="1"/>
      <p:bldP spid="1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100 Fb Thu Huong Pham">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100 Fb Thu Huong Pham">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1. Thí nghiệm</a:t>
            </a:r>
          </a:p>
        </p:txBody>
      </p:sp>
      <p:sp>
        <p:nvSpPr>
          <p:cNvPr id="153" name="TextBox 152" descr="n100 Fb Thu Huong Pham">
            <a:extLst>
              <a:ext uri="{FF2B5EF4-FFF2-40B4-BE49-F238E27FC236}">
                <a16:creationId xmlns:a16="http://schemas.microsoft.com/office/drawing/2014/main" id="{88E2F03E-BCEC-5106-E6BD-079C590C7D68}"/>
              </a:ext>
            </a:extLst>
          </p:cNvPr>
          <p:cNvSpPr txBox="1"/>
          <p:nvPr/>
        </p:nvSpPr>
        <p:spPr>
          <a:xfrm>
            <a:off x="3629025" y="1671336"/>
            <a:ext cx="4933950" cy="492122"/>
          </a:xfrm>
          <a:prstGeom prst="rect">
            <a:avLst/>
          </a:prstGeom>
          <a:noFill/>
          <a:ln w="28575">
            <a:solidFill>
              <a:schemeClr val="accent1"/>
            </a:solidFill>
          </a:ln>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Ta thấy: F</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1 </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F</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2 	</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hay 	M</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 M</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
        <p:nvSpPr>
          <p:cNvPr id="69" name="Rectangle 36" descr="n100 Fb Thu Huong Pham">
            <a:extLst>
              <a:ext uri="{FF2B5EF4-FFF2-40B4-BE49-F238E27FC236}">
                <a16:creationId xmlns:a16="http://schemas.microsoft.com/office/drawing/2014/main" id="{F2A165AE-D2E3-7929-A38E-DFEA532B3E62}"/>
              </a:ext>
            </a:extLst>
          </p:cNvPr>
          <p:cNvSpPr>
            <a:spLocks noChangeArrowheads="1"/>
          </p:cNvSpPr>
          <p:nvPr/>
        </p:nvSpPr>
        <p:spPr bwMode="auto">
          <a:xfrm>
            <a:off x="715978" y="2223627"/>
            <a:ext cx="109883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sng" strike="noStrike" kern="1200" cap="none" spc="0" normalizeH="0" baseline="0" noProof="0">
                <a:ln>
                  <a:noFill/>
                </a:ln>
                <a:solidFill>
                  <a:srgbClr val="008000"/>
                </a:solidFill>
                <a:effectLst/>
                <a:uLnTx/>
                <a:uFillTx/>
                <a:latin typeface="Calibri" panose="020F0502020204030204" pitchFamily="34" charset="0"/>
                <a:cs typeface="Calibri" panose="020F0502020204030204" pitchFamily="34" charset="0"/>
              </a:rPr>
              <a:t>2. Quy tắc moment lực </a:t>
            </a:r>
            <a:r>
              <a:rPr lang="en-US" sz="2400" b="1" u="sng">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(hay điều kiện cân bằng của một vật có trục quay cố định)</a:t>
            </a:r>
            <a:endParaRPr kumimoji="0" lang="en-US" sz="2400" b="1" u="sng" strike="noStrike" kern="1200" cap="none" spc="0" normalizeH="0" baseline="0" noProof="0">
              <a:ln>
                <a:noFill/>
              </a:ln>
              <a:solidFill>
                <a:srgbClr val="008000"/>
              </a:solidFill>
              <a:effectLst/>
              <a:uLnTx/>
              <a:uFillTx/>
              <a:latin typeface="Calibri" panose="020F0502020204030204" pitchFamily="34" charset="0"/>
              <a:cs typeface="Calibri" panose="020F0502020204030204" pitchFamily="34" charset="0"/>
            </a:endParaRPr>
          </a:p>
        </p:txBody>
      </p:sp>
      <p:sp>
        <p:nvSpPr>
          <p:cNvPr id="80" name="TextBox 79" descr="n100 Fb Thu Huong Pham">
            <a:extLst>
              <a:ext uri="{FF2B5EF4-FFF2-40B4-BE49-F238E27FC236}">
                <a16:creationId xmlns:a16="http://schemas.microsoft.com/office/drawing/2014/main" id="{2BFC2DED-D39B-59F6-8376-36E1DED6DC6C}"/>
              </a:ext>
            </a:extLst>
          </p:cNvPr>
          <p:cNvSpPr txBox="1"/>
          <p:nvPr/>
        </p:nvSpPr>
        <p:spPr>
          <a:xfrm>
            <a:off x="808342" y="2617273"/>
            <a:ext cx="10713098" cy="2843855"/>
          </a:xfrm>
          <a:prstGeom prst="rect">
            <a:avLst/>
          </a:prstGeom>
          <a:noFill/>
        </p:spPr>
        <p:txBody>
          <a:bodyPr wrap="square">
            <a:spAutoFit/>
          </a:bodyPr>
          <a:lstStyle/>
          <a:p>
            <a:pPr indent="-179705" algn="just">
              <a:lnSpc>
                <a:spcPct val="115000"/>
              </a:lnSpc>
            </a:pPr>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sym typeface="Webdings" panose="05030102010509060703" pitchFamily="18" charset="2"/>
              </a:rPr>
              <a:t></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Muốn cho một vật có trục quay cố định ở trạng thái cân bằng, thì tổng các moment lực có xu hướng làm vật quay </a:t>
            </a: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theo chiều kim đồng hồ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bằng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tổng các moment lực có xu hướng làm vật quay </a:t>
            </a: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ngược chiều kim đồng hồ</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p>
          <a:p>
            <a:pPr indent="-179705" algn="just"/>
            <a:r>
              <a:rPr lang="pt-BR" sz="2400">
                <a:solidFill>
                  <a:schemeClr val="accent1">
                    <a:lumMod val="75000"/>
                  </a:schemeClr>
                </a:solidFill>
                <a:latin typeface="Calibri" panose="020F0502020204030204" pitchFamily="34" charset="0"/>
                <a:ea typeface="Times New Roman" panose="02020603050405020304" pitchFamily="18" charset="0"/>
                <a:cs typeface="Calibri" panose="020F0502020204030204" pitchFamily="34" charset="0"/>
                <a:sym typeface="Webdings" panose="05030102010509060703" pitchFamily="18" charset="2"/>
              </a:rPr>
              <a:t></a:t>
            </a:r>
            <a:r>
              <a:rPr lang="en-US" sz="240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Nếu chọn một chiều quay làm chiều dương thì điều kiện cân bằng của vật có trục quay cố định là: </a:t>
            </a:r>
            <a:r>
              <a:rPr lang="en-US" sz="2400" i="1">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Tổng các moment lực tác dụng lên vật (đối với một điểm bất kì) bằng 0.</a:t>
            </a:r>
            <a:endParaRPr lang="en-US" sz="240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indent="-179705" algn="ctr"/>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0</a:t>
            </a:r>
            <a:endParaRPr lang="en-US"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9" name="TextBox 88" descr="n100 Fb Thu Huong Pham">
            <a:extLst>
              <a:ext uri="{FF2B5EF4-FFF2-40B4-BE49-F238E27FC236}">
                <a16:creationId xmlns:a16="http://schemas.microsoft.com/office/drawing/2014/main" id="{2479598C-B1D5-A0B9-0627-3F7436E0E964}"/>
              </a:ext>
            </a:extLst>
          </p:cNvPr>
          <p:cNvSpPr txBox="1"/>
          <p:nvPr/>
        </p:nvSpPr>
        <p:spPr>
          <a:xfrm>
            <a:off x="1571248" y="5457131"/>
            <a:ext cx="9950192" cy="830997"/>
          </a:xfrm>
          <a:prstGeom prst="rect">
            <a:avLst/>
          </a:prstGeom>
          <a:noFill/>
        </p:spPr>
        <p:txBody>
          <a:bodyPr wrap="square">
            <a:spAutoFit/>
          </a:bodyPr>
          <a:lstStyle/>
          <a:p>
            <a:pPr indent="-179705" algn="just"/>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Chú ý:</a:t>
            </a:r>
            <a:r>
              <a:rPr lang="pt-BR"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Quy tắc momen lực còn áp dụng cho cả TH vật không có trục quay cố định. Vd: chiếc cuốc chim.</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8436" name="Picture 4" descr="n100 Fb Thu Huong Pham">
            <a:extLst>
              <a:ext uri="{FF2B5EF4-FFF2-40B4-BE49-F238E27FC236}">
                <a16:creationId xmlns:a16="http://schemas.microsoft.com/office/drawing/2014/main" id="{511B212E-5B3C-798C-F218-F760CE950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 y="5457130"/>
            <a:ext cx="941797" cy="830997"/>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descr="n100 Fb Thu Huong Pham">
            <a:extLst>
              <a:ext uri="{FF2B5EF4-FFF2-40B4-BE49-F238E27FC236}">
                <a16:creationId xmlns:a16="http://schemas.microsoft.com/office/drawing/2014/main" id="{8DD115DD-1352-FF3A-86BD-CADC928A741B}"/>
              </a:ext>
            </a:extLst>
          </p:cNvPr>
          <p:cNvSpPr/>
          <p:nvPr/>
        </p:nvSpPr>
        <p:spPr>
          <a:xfrm>
            <a:off x="5584875" y="4981722"/>
            <a:ext cx="1209822" cy="42203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10385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0">
                                            <p:txEl>
                                              <p:pRg st="0" end="0"/>
                                            </p:txEl>
                                          </p:spTgt>
                                        </p:tgtEl>
                                        <p:attrNameLst>
                                          <p:attrName>style.visibility</p:attrName>
                                        </p:attrNameLst>
                                      </p:cBhvr>
                                      <p:to>
                                        <p:strVal val="visible"/>
                                      </p:to>
                                    </p:set>
                                    <p:animEffect transition="in" filter="wipe(up)">
                                      <p:cBhvr>
                                        <p:cTn id="14" dur="1000"/>
                                        <p:tgtEl>
                                          <p:spTgt spid="8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0">
                                            <p:txEl>
                                              <p:pRg st="1" end="1"/>
                                            </p:txEl>
                                          </p:spTgt>
                                        </p:tgtEl>
                                        <p:attrNameLst>
                                          <p:attrName>style.visibility</p:attrName>
                                        </p:attrNameLst>
                                      </p:cBhvr>
                                      <p:to>
                                        <p:strVal val="visible"/>
                                      </p:to>
                                    </p:set>
                                    <p:animEffect transition="in" filter="wipe(up)">
                                      <p:cBhvr>
                                        <p:cTn id="19" dur="1000"/>
                                        <p:tgtEl>
                                          <p:spTgt spid="8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0">
                                            <p:txEl>
                                              <p:pRg st="2" end="2"/>
                                            </p:txEl>
                                          </p:spTgt>
                                        </p:tgtEl>
                                        <p:attrNameLst>
                                          <p:attrName>style.visibility</p:attrName>
                                        </p:attrNameLst>
                                      </p:cBhvr>
                                      <p:to>
                                        <p:strVal val="visible"/>
                                      </p:to>
                                    </p:set>
                                    <p:animEffect transition="in" filter="wipe(up)">
                                      <p:cBhvr>
                                        <p:cTn id="24" dur="1000"/>
                                        <p:tgtEl>
                                          <p:spTgt spid="80">
                                            <p:txEl>
                                              <p:pRg st="2" end="2"/>
                                            </p:txEl>
                                          </p:spTgt>
                                        </p:tgtEl>
                                      </p:cBhvr>
                                    </p:animEffect>
                                  </p:childTnLst>
                                </p:cTn>
                              </p:par>
                            </p:childTnLst>
                          </p:cTn>
                        </p:par>
                        <p:par>
                          <p:cTn id="25" fill="hold">
                            <p:stCondLst>
                              <p:cond delay="1000"/>
                            </p:stCondLst>
                            <p:childTnLst>
                              <p:par>
                                <p:cTn id="26" presetID="21" presetClass="entr" presetSubtype="1" fill="hold" grpId="0" nodeType="after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wheel(1)">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8436"/>
                                        </p:tgtEl>
                                        <p:attrNameLst>
                                          <p:attrName>style.visibility</p:attrName>
                                        </p:attrNameLst>
                                      </p:cBhvr>
                                      <p:to>
                                        <p:strVal val="visible"/>
                                      </p:to>
                                    </p:set>
                                    <p:animEffect transition="in" filter="fade">
                                      <p:cBhvr>
                                        <p:cTn id="33" dur="500"/>
                                        <p:tgtEl>
                                          <p:spTgt spid="18436"/>
                                        </p:tgtEl>
                                      </p:cBhvr>
                                    </p:animEffect>
                                    <p:anim calcmode="lin" valueType="num">
                                      <p:cBhvr>
                                        <p:cTn id="34" dur="500" fill="hold"/>
                                        <p:tgtEl>
                                          <p:spTgt spid="18436"/>
                                        </p:tgtEl>
                                        <p:attrNameLst>
                                          <p:attrName>ppt_x</p:attrName>
                                        </p:attrNameLst>
                                      </p:cBhvr>
                                      <p:tavLst>
                                        <p:tav tm="0">
                                          <p:val>
                                            <p:strVal val="#ppt_x"/>
                                          </p:val>
                                        </p:tav>
                                        <p:tav tm="100000">
                                          <p:val>
                                            <p:strVal val="#ppt_x"/>
                                          </p:val>
                                        </p:tav>
                                      </p:tavLst>
                                    </p:anim>
                                    <p:anim calcmode="lin" valueType="num">
                                      <p:cBhvr>
                                        <p:cTn id="35" dur="500" fill="hold"/>
                                        <p:tgtEl>
                                          <p:spTgt spid="18436"/>
                                        </p:tgtEl>
                                        <p:attrNameLst>
                                          <p:attrName>ppt_y</p:attrName>
                                        </p:attrNameLst>
                                      </p:cBhvr>
                                      <p:tavLst>
                                        <p:tav tm="0">
                                          <p:val>
                                            <p:strVal val="#ppt_y-.1"/>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wipe(left)">
                                      <p:cBhvr>
                                        <p:cTn id="39"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89" grpId="0"/>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100 Fb Thu Huong Pham">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2" name="TextBox 21" descr="n100 Fb Thu Huong Pham">
            <a:extLst>
              <a:ext uri="{FF2B5EF4-FFF2-40B4-BE49-F238E27FC236}">
                <a16:creationId xmlns:a16="http://schemas.microsoft.com/office/drawing/2014/main" id="{E64DB64E-BF67-DAFD-23F0-E6330DDA9F3D}"/>
              </a:ext>
            </a:extLst>
          </p:cNvPr>
          <p:cNvSpPr txBox="1"/>
          <p:nvPr/>
        </p:nvSpPr>
        <p:spPr>
          <a:xfrm>
            <a:off x="704155" y="1745640"/>
            <a:ext cx="7160652" cy="2123658"/>
          </a:xfrm>
          <a:prstGeom prst="rect">
            <a:avLst/>
          </a:prstGeom>
          <a:noFill/>
        </p:spPr>
        <p:txBody>
          <a:bodyPr wrap="square">
            <a:spAutoFit/>
          </a:bodyPr>
          <a:lstStyle/>
          <a:p>
            <a:pPr algn="just"/>
            <a:r>
              <a:rPr lang="en-US" sz="22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Câu 2: a.</a:t>
            </a:r>
            <a:r>
              <a:rPr lang="en-US" sz="22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Sử dụng kiến thức về moment lực giải thích vì sao chiếc bập bênh đứng cân bằng.</a:t>
            </a:r>
          </a:p>
          <a:p>
            <a:pPr algn="just"/>
            <a:r>
              <a:rPr lang="en-US" sz="2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Cho biết người chị (bên phải) có trọng lượng P</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2 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300 N, khoảng cách d</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2 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 m, còn người em có trọng lượng P</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1 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200 N. Hỏi khoảng cách d</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1 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 bằng bao nhiêu để bập bênh cân bằng?</a:t>
            </a:r>
            <a:endParaRPr lang="en-US" sz="22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3" name="Picture 22" descr="n100 Fb Thu Huong Pham">
            <a:extLst>
              <a:ext uri="{FF2B5EF4-FFF2-40B4-BE49-F238E27FC236}">
                <a16:creationId xmlns:a16="http://schemas.microsoft.com/office/drawing/2014/main" id="{B4EF15EE-4B33-F0A3-6E3D-5E47CBB66606}"/>
              </a:ext>
            </a:extLst>
          </p:cNvPr>
          <p:cNvPicPr>
            <a:picLocks noChangeAspect="1"/>
          </p:cNvPicPr>
          <p:nvPr/>
        </p:nvPicPr>
        <p:blipFill>
          <a:blip r:embed="rId4"/>
          <a:stretch>
            <a:fillRect/>
          </a:stretch>
        </p:blipFill>
        <p:spPr>
          <a:xfrm>
            <a:off x="7864807" y="1745640"/>
            <a:ext cx="3781758" cy="2205899"/>
          </a:xfrm>
          <a:prstGeom prst="rect">
            <a:avLst/>
          </a:prstGeom>
        </p:spPr>
      </p:pic>
      <mc:AlternateContent xmlns:mc="http://schemas.openxmlformats.org/markup-compatibility/2006" xmlns:a14="http://schemas.microsoft.com/office/drawing/2010/main">
        <mc:Choice Requires="a14">
          <p:sp>
            <p:nvSpPr>
              <p:cNvPr id="24" name="TextBox 23" descr="n100 Fb Thu Huong Pham">
                <a:extLst>
                  <a:ext uri="{FF2B5EF4-FFF2-40B4-BE49-F238E27FC236}">
                    <a16:creationId xmlns:a16="http://schemas.microsoft.com/office/drawing/2014/main" id="{4CDF956C-0188-8160-88EC-B284E7FC4643}"/>
                  </a:ext>
                </a:extLst>
              </p:cNvPr>
              <p:cNvSpPr txBox="1"/>
              <p:nvPr/>
            </p:nvSpPr>
            <p:spPr>
              <a:xfrm>
                <a:off x="704155" y="4035945"/>
                <a:ext cx="10942410" cy="2306081"/>
              </a:xfrm>
              <a:prstGeom prst="rect">
                <a:avLst/>
              </a:prstGeom>
              <a:noFill/>
              <a:ln w="28575">
                <a:solidFill>
                  <a:srgbClr val="FFC000"/>
                </a:solidFill>
                <a:prstDash val="sysDash"/>
              </a:ln>
            </p:spPr>
            <p:txBody>
              <a:bodyPr wrap="square">
                <a:spAutoFit/>
              </a:bodyPr>
              <a:lstStyle/>
              <a:p>
                <a:pPr algn="just"/>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Giải: </a:t>
                </a:r>
              </a:p>
              <a:p>
                <a:pPr marL="228600" indent="-228600" algn="just"/>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Chiếc bập bênh đứng cân bằng do moment lực có xu hướng làm vật quay theo chiều kim đồng hồ bằng moment lực có xu hướng làm vật quay ngược chiều kim đồng hồ.</a:t>
                </a:r>
              </a:p>
              <a:p>
                <a:pPr marL="228600" indent="-228600"/>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Lực của người em và người chị tác dụng lên bập bênh là trọng lực P</a:t>
                </a:r>
              </a:p>
              <a:p>
                <a:pPr marL="228600" indent="-228600"/>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Do bập bênh cân bằng nên ta có:</a:t>
                </a:r>
              </a:p>
              <a:p>
                <a:pPr algn="ct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P</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P</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𝑑</m:t>
                        </m:r>
                      </m:e>
                      <m:sub>
                        <m:r>
                          <a:rPr lang="en-US" sz="2200" i="1">
                            <a:solidFill>
                              <a:srgbClr val="008000"/>
                            </a:solidFill>
                            <a:effectLst/>
                            <a:latin typeface="Cambria Math" panose="02040503050406030204" pitchFamily="18" charset="0"/>
                            <a:ea typeface="Times New Roman" panose="02020603050405020304" pitchFamily="18" charset="0"/>
                          </a:rPr>
                          <m:t>1</m:t>
                        </m:r>
                      </m:sub>
                    </m:sSub>
                    <m:r>
                      <a:rPr lang="en-US" sz="2200" i="1">
                        <a:solidFill>
                          <a:srgbClr val="008000"/>
                        </a:solidFill>
                        <a:effectLst/>
                        <a:latin typeface="Cambria Math" panose="02040503050406030204" pitchFamily="18" charset="0"/>
                        <a:ea typeface="Times New Roman" panose="02020603050405020304" pitchFamily="18" charset="0"/>
                      </a:rPr>
                      <m:t>=</m:t>
                    </m:r>
                    <m:f>
                      <m:fPr>
                        <m:ctrlPr>
                          <a:rPr lang="en-US" sz="2200" i="1">
                            <a:solidFill>
                              <a:srgbClr val="008000"/>
                            </a:solidFill>
                            <a:effectLst/>
                            <a:latin typeface="Cambria Math" panose="02040503050406030204" pitchFamily="18" charset="0"/>
                            <a:ea typeface="Times New Roman" panose="02020603050405020304" pitchFamily="18" charset="0"/>
                          </a:rPr>
                        </m:ctrlPr>
                      </m:fPr>
                      <m:num>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𝑃</m:t>
                            </m:r>
                          </m:e>
                          <m:sub>
                            <m:r>
                              <a:rPr lang="en-US" sz="2200" i="1">
                                <a:solidFill>
                                  <a:srgbClr val="008000"/>
                                </a:solidFill>
                                <a:effectLst/>
                                <a:latin typeface="Cambria Math" panose="02040503050406030204" pitchFamily="18" charset="0"/>
                                <a:ea typeface="Times New Roman" panose="02020603050405020304" pitchFamily="18" charset="0"/>
                              </a:rPr>
                              <m:t>2</m:t>
                            </m:r>
                          </m:sub>
                        </m:sSub>
                      </m:num>
                      <m:den>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𝑃</m:t>
                            </m:r>
                          </m:e>
                          <m:sub>
                            <m:r>
                              <a:rPr lang="en-US" sz="2200" i="1">
                                <a:solidFill>
                                  <a:srgbClr val="008000"/>
                                </a:solidFill>
                                <a:effectLst/>
                                <a:latin typeface="Cambria Math" panose="02040503050406030204" pitchFamily="18" charset="0"/>
                                <a:ea typeface="Times New Roman" panose="02020603050405020304" pitchFamily="18" charset="0"/>
                              </a:rPr>
                              <m:t>1</m:t>
                            </m:r>
                          </m:sub>
                        </m:sSub>
                      </m:den>
                    </m:f>
                    <m:r>
                      <a:rPr lang="en-US" sz="2200" i="1">
                        <a:solidFill>
                          <a:srgbClr val="008000"/>
                        </a:solidFill>
                        <a:effectLst/>
                        <a:latin typeface="Cambria Math" panose="02040503050406030204" pitchFamily="18" charset="0"/>
                        <a:ea typeface="Times New Roman" panose="02020603050405020304" pitchFamily="18" charset="0"/>
                      </a:rPr>
                      <m:t>.</m:t>
                    </m:r>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𝑑</m:t>
                        </m:r>
                      </m:e>
                      <m:sub>
                        <m:r>
                          <a:rPr lang="en-US" sz="2200" i="1">
                            <a:solidFill>
                              <a:srgbClr val="008000"/>
                            </a:solidFill>
                            <a:effectLst/>
                            <a:latin typeface="Cambria Math" panose="02040503050406030204" pitchFamily="18" charset="0"/>
                            <a:ea typeface="Times New Roman" panose="02020603050405020304" pitchFamily="18" charset="0"/>
                          </a:rPr>
                          <m:t>2</m:t>
                        </m:r>
                      </m:sub>
                    </m:sSub>
                  </m:oMath>
                </a14:m>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3(m)</a:t>
                </a:r>
              </a:p>
            </p:txBody>
          </p:sp>
        </mc:Choice>
        <mc:Fallback xmlns="">
          <p:sp>
            <p:nvSpPr>
              <p:cNvPr id="24" name="TextBox 23" descr="n100 Fb Thu Huong Pham">
                <a:extLst>
                  <a:ext uri="{FF2B5EF4-FFF2-40B4-BE49-F238E27FC236}">
                    <a16:creationId xmlns:a16="http://schemas.microsoft.com/office/drawing/2014/main" id="{4CDF956C-0188-8160-88EC-B284E7FC4643}"/>
                  </a:ext>
                </a:extLst>
              </p:cNvPr>
              <p:cNvSpPr txBox="1">
                <a:spLocks noRot="1" noChangeAspect="1" noMove="1" noResize="1" noEditPoints="1" noAdjustHandles="1" noChangeArrowheads="1" noChangeShapeType="1" noTextEdit="1"/>
              </p:cNvSpPr>
              <p:nvPr/>
            </p:nvSpPr>
            <p:spPr>
              <a:xfrm>
                <a:off x="704155" y="4035945"/>
                <a:ext cx="10942410" cy="2306081"/>
              </a:xfrm>
              <a:prstGeom prst="rect">
                <a:avLst/>
              </a:prstGeom>
              <a:blipFill>
                <a:blip r:embed="rId5"/>
                <a:stretch>
                  <a:fillRect l="-611" t="-1305" r="-556"/>
                </a:stretch>
              </a:blipFill>
              <a:ln w="28575">
                <a:solidFill>
                  <a:srgbClr val="FFC000"/>
                </a:solidFill>
                <a:prstDash val="sysDash"/>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1628676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left)">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left)">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left)">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wipe(left)">
                                      <p:cBhvr>
                                        <p:cTn id="32"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Oval 3" descr="n100 Fb Thu Huong Pham"/>
          <p:cNvSpPr/>
          <p:nvPr/>
        </p:nvSpPr>
        <p:spPr>
          <a:xfrm>
            <a:off x="4876800" y="4451547"/>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Flowchart: Manual Operation 4" descr="n100 Fb Thu Huong Pham"/>
          <p:cNvSpPr/>
          <p:nvPr/>
        </p:nvSpPr>
        <p:spPr>
          <a:xfrm>
            <a:off x="5689600" y="3943547"/>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Picture 8" descr="n100 Fb Thu Huong Pham"/>
          <p:cNvPicPr>
            <a:picLocks noChangeAspect="1"/>
          </p:cNvPicPr>
          <p:nvPr/>
        </p:nvPicPr>
        <p:blipFill rotWithShape="1">
          <a:blip r:embed="rId7">
            <a:extLst>
              <a:ext uri="{28A0092B-C50C-407E-A947-70E740481C1C}">
                <a14:useLocalDpi xmlns:a14="http://schemas.microsoft.com/office/drawing/2010/main" val="0"/>
              </a:ext>
            </a:extLst>
          </a:blip>
          <a:srcRect t="83777"/>
          <a:stretch/>
        </p:blipFill>
        <p:spPr>
          <a:xfrm>
            <a:off x="4877003" y="6079456"/>
            <a:ext cx="2438199" cy="411363"/>
          </a:xfrm>
          <a:prstGeom prst="rect">
            <a:avLst/>
          </a:prstGeom>
        </p:spPr>
      </p:pic>
      <p:pic>
        <p:nvPicPr>
          <p:cNvPr id="12" name="yeah.mp3" descr="n100 Fb Thu Huong Pham">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8"/>
          <a:stretch>
            <a:fillRect/>
          </a:stretch>
        </p:blipFill>
        <p:spPr>
          <a:xfrm>
            <a:off x="4615543" y="6917804"/>
            <a:ext cx="812800" cy="812800"/>
          </a:xfrm>
          <a:prstGeom prst="rect">
            <a:avLst/>
          </a:prstGeom>
        </p:spPr>
      </p:pic>
      <p:pic>
        <p:nvPicPr>
          <p:cNvPr id="21" name="Picture 20"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643" y="3573194"/>
            <a:ext cx="2743567" cy="3149504"/>
          </a:xfrm>
          <a:prstGeom prst="rect">
            <a:avLst/>
          </a:prstGeom>
        </p:spPr>
      </p:pic>
      <p:pic>
        <p:nvPicPr>
          <p:cNvPr id="32" name="yeah.mp3" descr="n100 Fb Thu Huong Pham">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8"/>
          <a:stretch>
            <a:fillRect/>
          </a:stretch>
        </p:blipFill>
        <p:spPr>
          <a:xfrm>
            <a:off x="5631543" y="7127360"/>
            <a:ext cx="812800" cy="812800"/>
          </a:xfrm>
          <a:prstGeom prst="rect">
            <a:avLst/>
          </a:prstGeom>
        </p:spPr>
      </p:pic>
      <p:sp>
        <p:nvSpPr>
          <p:cNvPr id="3" name="Rectangle 2" descr="n100 Fb Thu Huong Pham">
            <a:extLst>
              <a:ext uri="{FF2B5EF4-FFF2-40B4-BE49-F238E27FC236}">
                <a16:creationId xmlns:a16="http://schemas.microsoft.com/office/drawing/2014/main" id="{07F3D0DE-DB09-F7E3-4855-F2756A831CB2}"/>
              </a:ext>
            </a:extLst>
          </p:cNvPr>
          <p:cNvSpPr/>
          <p:nvPr/>
        </p:nvSpPr>
        <p:spPr>
          <a:xfrm>
            <a:off x="2568784" y="402589"/>
            <a:ext cx="7054432" cy="923330"/>
          </a:xfrm>
          <a:prstGeom prst="rect">
            <a:avLst/>
          </a:prstGeom>
          <a:noFill/>
        </p:spPr>
        <p:txBody>
          <a:bodyPr wrap="none" lIns="91440" tIns="45720" rIns="91440" bIns="45720">
            <a:spAutoFit/>
          </a:bodyP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rPr>
              <a:t>GIÚP QUẠ UỐNG NƯỚC</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tieng qua keu" descr="n100 Fb Thu Huong Pham">
            <a:hlinkClick r:id="" action="ppaction://media"/>
            <a:extLst>
              <a:ext uri="{FF2B5EF4-FFF2-40B4-BE49-F238E27FC236}">
                <a16:creationId xmlns:a16="http://schemas.microsoft.com/office/drawing/2014/main" id="{B385DF5A-E601-9FC6-83CA-AB1BF462C9C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0" y="254654"/>
            <a:ext cx="609600" cy="609600"/>
          </a:xfrm>
          <a:prstGeom prst="rect">
            <a:avLst/>
          </a:prstGeom>
        </p:spPr>
      </p:pic>
    </p:spTree>
    <p:extLst>
      <p:ext uri="{BB962C8B-B14F-4D97-AF65-F5344CB8AC3E}">
        <p14:creationId xmlns:p14="http://schemas.microsoft.com/office/powerpoint/2010/main" val="385794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1" fill="hold"/>
                                        <p:tgtEl>
                                          <p:spTgt spid="6"/>
                                        </p:tgtEl>
                                      </p:cBhvr>
                                    </p:cmd>
                                  </p:childTnLst>
                                </p:cTn>
                              </p:par>
                              <p:par>
                                <p:cTn id="7" presetID="2" presetClass="entr" presetSubtype="8"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2000" fill="hold"/>
                                        <p:tgtEl>
                                          <p:spTgt spid="21"/>
                                        </p:tgtEl>
                                        <p:attrNameLst>
                                          <p:attrName>ppt_x</p:attrName>
                                        </p:attrNameLst>
                                      </p:cBhvr>
                                      <p:tavLst>
                                        <p:tav tm="0">
                                          <p:val>
                                            <p:strVal val="0-#ppt_w/2"/>
                                          </p:val>
                                        </p:tav>
                                        <p:tav tm="100000">
                                          <p:val>
                                            <p:strVal val="#ppt_x"/>
                                          </p:val>
                                        </p:tav>
                                      </p:tavLst>
                                    </p:anim>
                                    <p:anim calcmode="lin" valueType="num">
                                      <p:cBhvr additive="base">
                                        <p:cTn id="10"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2"/>
                </p:tgtEl>
              </p:cMediaNode>
            </p:audio>
            <p:audio>
              <p:cMediaNode vol="80000">
                <p:cTn id="12" fill="hold" display="0">
                  <p:stCondLst>
                    <p:cond delay="indefinite"/>
                  </p:stCondLst>
                  <p:endCondLst>
                    <p:cond evt="onStopAudio" delay="0">
                      <p:tgtEl>
                        <p:sldTgt/>
                      </p:tgtEl>
                    </p:cond>
                  </p:endCondLst>
                </p:cTn>
                <p:tgtEl>
                  <p:spTgt spid="32"/>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8" objId="6"/>
        <p14:stopEvt time="3208"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100 Fb Thu Huong Pham">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100 Fb Thu Huong Pham">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100 Fb Thu Huong Pham">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100 Fb Thu Huong Pham">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100 Fb Thu Huong Pham">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100 Fb Thu Huong Pham">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100 Fb Thu Huong Pham">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100 Fb Thu Huong Pham">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1947131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11" name="Group 10" descr="n100 Fb Thu Huong Pham">
            <a:extLst>
              <a:ext uri="{FF2B5EF4-FFF2-40B4-BE49-F238E27FC236}">
                <a16:creationId xmlns:a16="http://schemas.microsoft.com/office/drawing/2014/main" id="{93468051-F38C-E1D8-7E35-49EA38C63161}"/>
              </a:ext>
            </a:extLst>
          </p:cNvPr>
          <p:cNvGrpSpPr/>
          <p:nvPr/>
        </p:nvGrpSpPr>
        <p:grpSpPr>
          <a:xfrm>
            <a:off x="561581" y="981145"/>
            <a:ext cx="3204826" cy="684069"/>
            <a:chOff x="7592835" y="2963387"/>
            <a:chExt cx="3204826" cy="684069"/>
          </a:xfrm>
        </p:grpSpPr>
        <p:sp>
          <p:nvSpPr>
            <p:cNvPr id="12" name="TextBox 11">
              <a:extLst>
                <a:ext uri="{FF2B5EF4-FFF2-40B4-BE49-F238E27FC236}">
                  <a16:creationId xmlns:a16="http://schemas.microsoft.com/office/drawing/2014/main" id="{4B69BD49-C890-F856-7E25-98684F44D773}"/>
                </a:ext>
              </a:extLst>
            </p:cNvPr>
            <p:cNvSpPr txBox="1"/>
            <p:nvPr/>
          </p:nvSpPr>
          <p:spPr>
            <a:xfrm>
              <a:off x="8382630" y="3064819"/>
              <a:ext cx="2415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Ngẫu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3" name="Group 54">
              <a:extLst>
                <a:ext uri="{FF2B5EF4-FFF2-40B4-BE49-F238E27FC236}">
                  <a16:creationId xmlns:a16="http://schemas.microsoft.com/office/drawing/2014/main" id="{658EBDC0-768D-927E-AE0B-4C64483D04C8}"/>
                </a:ext>
              </a:extLst>
            </p:cNvPr>
            <p:cNvGrpSpPr/>
            <p:nvPr/>
          </p:nvGrpSpPr>
          <p:grpSpPr>
            <a:xfrm>
              <a:off x="7592835" y="2963387"/>
              <a:ext cx="684069" cy="684069"/>
              <a:chOff x="3218806" y="1961572"/>
              <a:chExt cx="684068" cy="684068"/>
            </a:xfrm>
          </p:grpSpPr>
          <p:sp>
            <p:nvSpPr>
              <p:cNvPr id="14" name="Diamond 55">
                <a:extLst>
                  <a:ext uri="{FF2B5EF4-FFF2-40B4-BE49-F238E27FC236}">
                    <a16:creationId xmlns:a16="http://schemas.microsoft.com/office/drawing/2014/main" id="{D3984227-5F39-0458-D505-A179C6DD3CDB}"/>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15" name="TextBox 14">
                <a:extLst>
                  <a:ext uri="{FF2B5EF4-FFF2-40B4-BE49-F238E27FC236}">
                    <a16:creationId xmlns:a16="http://schemas.microsoft.com/office/drawing/2014/main" id="{4F845D45-E34A-BF95-C653-404B424DF167}"/>
                  </a:ext>
                </a:extLst>
              </p:cNvPr>
              <p:cNvSpPr txBox="1"/>
              <p:nvPr/>
            </p:nvSpPr>
            <p:spPr>
              <a:xfrm>
                <a:off x="3234075" y="2083544"/>
                <a:ext cx="650986"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pic>
        <p:nvPicPr>
          <p:cNvPr id="21" name="Picture 9" descr="n100 Fb Thu Huong Pham">
            <a:extLst>
              <a:ext uri="{FF2B5EF4-FFF2-40B4-BE49-F238E27FC236}">
                <a16:creationId xmlns:a16="http://schemas.microsoft.com/office/drawing/2014/main" id="{2B35D54E-9785-596A-E822-2DC776960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343" y="2137027"/>
            <a:ext cx="3370996" cy="324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n100 Fb Thu Huong Pham">
            <a:extLst>
              <a:ext uri="{FF2B5EF4-FFF2-40B4-BE49-F238E27FC236}">
                <a16:creationId xmlns:a16="http://schemas.microsoft.com/office/drawing/2014/main" id="{C4D1CB81-E415-C7F7-8538-05CB7BC134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18663" y="2137026"/>
            <a:ext cx="3652707" cy="32475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n100 Fb Thu Huong Pham">
            <a:extLst>
              <a:ext uri="{FF2B5EF4-FFF2-40B4-BE49-F238E27FC236}">
                <a16:creationId xmlns:a16="http://schemas.microsoft.com/office/drawing/2014/main" id="{015DF460-E256-A573-02BD-941FDFB4C3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503" y="2137025"/>
            <a:ext cx="3370995" cy="324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0879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21" name="Picture 9" descr="n100 Fb Thu Huong Pham">
            <a:extLst>
              <a:ext uri="{FF2B5EF4-FFF2-40B4-BE49-F238E27FC236}">
                <a16:creationId xmlns:a16="http://schemas.microsoft.com/office/drawing/2014/main" id="{2B35D54E-9785-596A-E822-2DC776960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099" y="977700"/>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n100 Fb Thu Huong Pham">
            <a:extLst>
              <a:ext uri="{FF2B5EF4-FFF2-40B4-BE49-F238E27FC236}">
                <a16:creationId xmlns:a16="http://schemas.microsoft.com/office/drawing/2014/main" id="{C4D1CB81-E415-C7F7-8538-05CB7BC1340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363450" y="1394077"/>
            <a:ext cx="3652707" cy="32475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n100 Fb Thu Huong Pham">
            <a:extLst>
              <a:ext uri="{FF2B5EF4-FFF2-40B4-BE49-F238E27FC236}">
                <a16:creationId xmlns:a16="http://schemas.microsoft.com/office/drawing/2014/main" id="{015DF460-E256-A573-02BD-941FDFB4C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1099" y="3649236"/>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descr="n100 Fb Thu Huong Pham">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4</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9" name="TextBox 28" descr="n100 Fb Thu Huong Pham">
            <a:extLst>
              <a:ext uri="{FF2B5EF4-FFF2-40B4-BE49-F238E27FC236}">
                <a16:creationId xmlns:a16="http://schemas.microsoft.com/office/drawing/2014/main" id="{B66DA57C-D493-26C7-C5AC-05ECE9EC4C3F}"/>
              </a:ext>
            </a:extLst>
          </p:cNvPr>
          <p:cNvSpPr txBox="1"/>
          <p:nvPr/>
        </p:nvSpPr>
        <p:spPr>
          <a:xfrm>
            <a:off x="518469" y="1381968"/>
            <a:ext cx="7979159" cy="2615781"/>
          </a:xfrm>
          <a:prstGeom prst="rect">
            <a:avLst/>
          </a:prstGeom>
          <a:noFill/>
        </p:spPr>
        <p:txBody>
          <a:bodyPr wrap="square">
            <a:spAutoFit/>
          </a:bodyPr>
          <a:lstStyle/>
          <a:p>
            <a:pPr algn="just">
              <a:lnSpc>
                <a:spcPct val="115000"/>
              </a:lnSpc>
            </a:pPr>
            <a:r>
              <a:rPr lang="en-US" sz="2400" b="1">
                <a:effectLst/>
                <a:latin typeface="Calibri" panose="020F0502020204030204" pitchFamily="34" charset="0"/>
                <a:ea typeface="Times New Roman" panose="02020603050405020304" pitchFamily="18" charset="0"/>
                <a:cs typeface="Calibri" panose="020F0502020204030204" pitchFamily="34" charset="0"/>
              </a:rPr>
              <a:t>Câu 1: a.</a:t>
            </a:r>
            <a:r>
              <a:rPr lang="en-US" sz="2400">
                <a:effectLst/>
                <a:latin typeface="Calibri" panose="020F0502020204030204" pitchFamily="34" charset="0"/>
                <a:ea typeface="Times New Roman" panose="02020603050405020304" pitchFamily="18" charset="0"/>
                <a:cs typeface="Calibri" panose="020F0502020204030204" pitchFamily="34" charset="0"/>
              </a:rPr>
              <a:t> Dùng tay vặn vòi nước, quay bánh đà… Hãy phân tích lực tác dụng lên vật, các lực này có đặc điểm gì?</a:t>
            </a:r>
          </a:p>
          <a:p>
            <a:pPr algn="just">
              <a:lnSpc>
                <a:spcPct val="115000"/>
              </a:lnSpc>
            </a:pPr>
            <a:r>
              <a:rPr lang="en-US" sz="2400" b="1">
                <a:effectLst/>
                <a:latin typeface="Calibri" panose="020F0502020204030204" pitchFamily="34" charset="0"/>
                <a:ea typeface="Times New Roman" panose="02020603050405020304" pitchFamily="18" charset="0"/>
                <a:cs typeface="Calibri" panose="020F0502020204030204" pitchFamily="34" charset="0"/>
              </a:rPr>
              <a:t>b.</a:t>
            </a:r>
            <a:r>
              <a:rPr lang="en-US" sz="2400">
                <a:effectLst/>
                <a:latin typeface="Calibri" panose="020F0502020204030204" pitchFamily="34" charset="0"/>
                <a:ea typeface="Times New Roman" panose="02020603050405020304" pitchFamily="18" charset="0"/>
                <a:cs typeface="Calibri" panose="020F0502020204030204" pitchFamily="34" charset="0"/>
              </a:rPr>
              <a:t> Hai lực có đặc điểm như trên gọi là ngẫu lực. Hãy định nghĩa ngẫu lực?</a:t>
            </a:r>
          </a:p>
          <a:p>
            <a:pPr algn="just">
              <a:lnSpc>
                <a:spcPct val="115000"/>
              </a:lnSpc>
            </a:pPr>
            <a:r>
              <a:rPr lang="en-US" sz="2400" b="1">
                <a:effectLst/>
                <a:latin typeface="Calibri" panose="020F0502020204030204" pitchFamily="34" charset="0"/>
                <a:ea typeface="Times New Roman" panose="02020603050405020304" pitchFamily="18" charset="0"/>
                <a:cs typeface="Calibri" panose="020F0502020204030204" pitchFamily="34" charset="0"/>
              </a:rPr>
              <a:t>c. </a:t>
            </a:r>
            <a:r>
              <a:rPr lang="en-US" sz="2400">
                <a:effectLst/>
                <a:latin typeface="Calibri" panose="020F0502020204030204" pitchFamily="34" charset="0"/>
                <a:ea typeface="Times New Roman" panose="02020603050405020304" pitchFamily="18" charset="0"/>
                <a:cs typeface="Calibri" panose="020F0502020204030204" pitchFamily="34" charset="0"/>
              </a:rPr>
              <a:t>Ngẫu lực tác dụng lên vật có đặc điểm gì? Tìm thêm một số ví dụ về ngẫu lực.</a:t>
            </a:r>
          </a:p>
        </p:txBody>
      </p:sp>
      <p:sp>
        <p:nvSpPr>
          <p:cNvPr id="30" name="TextBox 29" descr="n100 Fb Thu Huong Pham">
            <a:extLst>
              <a:ext uri="{FF2B5EF4-FFF2-40B4-BE49-F238E27FC236}">
                <a16:creationId xmlns:a16="http://schemas.microsoft.com/office/drawing/2014/main" id="{79427E64-084B-82B0-6592-50F02388D44B}"/>
              </a:ext>
            </a:extLst>
          </p:cNvPr>
          <p:cNvSpPr txBox="1"/>
          <p:nvPr/>
        </p:nvSpPr>
        <p:spPr>
          <a:xfrm>
            <a:off x="518469" y="3916352"/>
            <a:ext cx="7979159" cy="1766317"/>
          </a:xfrm>
          <a:prstGeom prst="rect">
            <a:avLst/>
          </a:prstGeom>
          <a:noFill/>
        </p:spPr>
        <p:txBody>
          <a:bodyPr wrap="square">
            <a:spAutoFit/>
          </a:bodyPr>
          <a:lstStyle/>
          <a:p>
            <a:pPr algn="just">
              <a:lnSpc>
                <a:spcPct val="115000"/>
              </a:lnSpc>
              <a:tabLst>
                <a:tab pos="2256155" algn="l"/>
              </a:tabLst>
            </a:pPr>
            <a:r>
              <a:rPr lang="en-US" sz="2400" b="1">
                <a:effectLst/>
                <a:latin typeface="Calibri" panose="020F0502020204030204" pitchFamily="34" charset="0"/>
                <a:ea typeface="Times New Roman" panose="02020603050405020304" pitchFamily="18" charset="0"/>
                <a:cs typeface="Calibri" panose="020F0502020204030204" pitchFamily="34" charset="0"/>
              </a:rPr>
              <a:t>Câu 2:</a:t>
            </a:r>
            <a:r>
              <a:rPr lang="en-US" sz="2400">
                <a:effectLst/>
                <a:latin typeface="Calibri" panose="020F0502020204030204" pitchFamily="34" charset="0"/>
                <a:ea typeface="Times New Roman" panose="02020603050405020304" pitchFamily="18" charset="0"/>
                <a:cs typeface="Calibri" panose="020F0502020204030204" pitchFamily="34" charset="0"/>
              </a:rPr>
              <a:t> Tìm hợp lực của ngẫu lực.</a:t>
            </a:r>
          </a:p>
          <a:p>
            <a:pPr algn="just">
              <a:lnSpc>
                <a:spcPct val="115000"/>
              </a:lnSpc>
              <a:tabLst>
                <a:tab pos="2256155" algn="l"/>
              </a:tabLst>
            </a:pPr>
            <a:r>
              <a:rPr lang="en-US" sz="2400" b="1">
                <a:effectLst/>
                <a:latin typeface="Calibri" panose="020F0502020204030204" pitchFamily="34" charset="0"/>
                <a:ea typeface="Times New Roman" panose="02020603050405020304" pitchFamily="18" charset="0"/>
                <a:cs typeface="Calibri" panose="020F0502020204030204" pitchFamily="34" charset="0"/>
              </a:rPr>
              <a:t>Câu 3:</a:t>
            </a:r>
            <a:r>
              <a:rPr lang="en-US" sz="2400">
                <a:effectLst/>
                <a:latin typeface="Calibri" panose="020F0502020204030204" pitchFamily="34" charset="0"/>
                <a:ea typeface="Times New Roman" panose="02020603050405020304" pitchFamily="18" charset="0"/>
                <a:cs typeface="Calibri" panose="020F0502020204030204" pitchFamily="34" charset="0"/>
              </a:rPr>
              <a:t> Vận dụng CT tính mô men đã học ở bài trước, hãy tính momen của ngẫu lực tác dụng lên vật rắn đối với trục quay O? Momen của ngẫu lực có phụ thuộc vị trí trục quay không?</a:t>
            </a:r>
          </a:p>
        </p:txBody>
      </p:sp>
    </p:spTree>
    <p:extLst>
      <p:ext uri="{BB962C8B-B14F-4D97-AF65-F5344CB8AC3E}">
        <p14:creationId xmlns:p14="http://schemas.microsoft.com/office/powerpoint/2010/main" val="172148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21" name="Picture 9" descr="n100 Fb Thu Huong Pham">
            <a:extLst>
              <a:ext uri="{FF2B5EF4-FFF2-40B4-BE49-F238E27FC236}">
                <a16:creationId xmlns:a16="http://schemas.microsoft.com/office/drawing/2014/main" id="{2B35D54E-9785-596A-E822-2DC776960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099" y="977700"/>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descr="n100 Fb Thu Huong Pham">
            <a:extLst>
              <a:ext uri="{FF2B5EF4-FFF2-40B4-BE49-F238E27FC236}">
                <a16:creationId xmlns:a16="http://schemas.microsoft.com/office/drawing/2014/main" id="{015DF460-E256-A573-02BD-941FDFB4C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1099" y="3649236"/>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descr="n100 Fb Thu Huong Pham">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4</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9" name="TextBox 28" descr="n100 Fb Thu Huong Pham">
            <a:extLst>
              <a:ext uri="{FF2B5EF4-FFF2-40B4-BE49-F238E27FC236}">
                <a16:creationId xmlns:a16="http://schemas.microsoft.com/office/drawing/2014/main" id="{B66DA57C-D493-26C7-C5AC-05ECE9EC4C3F}"/>
              </a:ext>
            </a:extLst>
          </p:cNvPr>
          <p:cNvSpPr txBox="1"/>
          <p:nvPr/>
        </p:nvSpPr>
        <p:spPr>
          <a:xfrm>
            <a:off x="518469" y="977699"/>
            <a:ext cx="7979159" cy="261578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1: a.</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Dùng tay vặn vòi nước, quay bánh đà… Hãy phân tích lực tác dụng lên vật, các lực này có đặc điểm gì?</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Hai lực có đặc điểm như trên gọi là ngẫu lực. Hãy định nghĩa ngẫu lực?</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 </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Ngẫu lực tác dụng lên vật có đặc điểm gì? Tìm thêm một số ví dụ về ngẫu lực.</a:t>
            </a:r>
          </a:p>
        </p:txBody>
      </p:sp>
      <p:sp>
        <p:nvSpPr>
          <p:cNvPr id="30" name="TextBox 29" descr="n100 Fb Thu Huong Pham">
            <a:extLst>
              <a:ext uri="{FF2B5EF4-FFF2-40B4-BE49-F238E27FC236}">
                <a16:creationId xmlns:a16="http://schemas.microsoft.com/office/drawing/2014/main" id="{79427E64-084B-82B0-6592-50F02388D44B}"/>
              </a:ext>
            </a:extLst>
          </p:cNvPr>
          <p:cNvSpPr txBox="1"/>
          <p:nvPr/>
        </p:nvSpPr>
        <p:spPr>
          <a:xfrm>
            <a:off x="518469" y="6912399"/>
            <a:ext cx="7979159" cy="176631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Tìm hợp lực của ngẫu lực.</a:t>
            </a:r>
          </a:p>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Vận dụng CT tính mô men đã học ở bài trước, hãy tính momen của ngẫu lực tác dụng lên vật rắn đối với trục quay O? Momen của ngẫu lực có phụ thuộc vị trí trục quay không?</a:t>
            </a:r>
          </a:p>
        </p:txBody>
      </p:sp>
      <p:sp>
        <p:nvSpPr>
          <p:cNvPr id="9" name="TextBox 8" descr="n100 Fb Thu Huong Pham">
            <a:extLst>
              <a:ext uri="{FF2B5EF4-FFF2-40B4-BE49-F238E27FC236}">
                <a16:creationId xmlns:a16="http://schemas.microsoft.com/office/drawing/2014/main" id="{81A6041A-8133-9B6F-ED78-54B363F50F30}"/>
              </a:ext>
            </a:extLst>
          </p:cNvPr>
          <p:cNvSpPr txBox="1"/>
          <p:nvPr/>
        </p:nvSpPr>
        <p:spPr>
          <a:xfrm>
            <a:off x="518468" y="3687336"/>
            <a:ext cx="8282631" cy="2594428"/>
          </a:xfrm>
          <a:prstGeom prst="rect">
            <a:avLst/>
          </a:prstGeom>
          <a:noFill/>
          <a:ln w="28575">
            <a:solidFill>
              <a:schemeClr val="accent1"/>
            </a:solidFill>
            <a:prstDash val="sysDash"/>
          </a:ln>
        </p:spPr>
        <p:txBody>
          <a:bodyPr wrap="square">
            <a:spAutoFit/>
          </a:bodyPr>
          <a:lstStyle/>
          <a:p>
            <a:pPr algn="just">
              <a:lnSpc>
                <a:spcPct val="114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Hai lực này song song, ngược chiều, cùng độ lớn, không cùng giá.</a:t>
            </a:r>
          </a:p>
          <a:p>
            <a:pPr algn="just">
              <a:lnSpc>
                <a:spcPct val="114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Hệ hai lực song song, ngược chiều, cùng độ lớn, không cùng giá, cùng tác dụng vào một vật gọi là ngẫu lực.</a:t>
            </a:r>
          </a:p>
          <a:p>
            <a:pPr algn="just">
              <a:lnSpc>
                <a:spcPct val="114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Ngẫu lực tác dụng lên vật chỉ làm vật quay chứ không tịnh tiến.</a:t>
            </a:r>
          </a:p>
          <a:p>
            <a:pPr algn="just">
              <a:lnSpc>
                <a:spcPct val="114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Ví dụ về ngẫu lực: Tuốc nơ vít, tay lái xe đạp, nắm vặn cửa…</a:t>
            </a:r>
          </a:p>
        </p:txBody>
      </p:sp>
      <p:pic>
        <p:nvPicPr>
          <p:cNvPr id="1026" name="Picture 2" descr="n100 Fb Thu Huong Pham">
            <a:extLst>
              <a:ext uri="{FF2B5EF4-FFF2-40B4-BE49-F238E27FC236}">
                <a16:creationId xmlns:a16="http://schemas.microsoft.com/office/drawing/2014/main" id="{FB6F14CC-ABE1-67EC-2BF7-E79CDCBF19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0485" y="2953653"/>
            <a:ext cx="2543045" cy="16099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100 Fb Thu Huong Pham">
            <a:extLst>
              <a:ext uri="{FF2B5EF4-FFF2-40B4-BE49-F238E27FC236}">
                <a16:creationId xmlns:a16="http://schemas.microsoft.com/office/drawing/2014/main" id="{557D267D-E806-62AE-067C-756C529F01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0485" y="1117607"/>
            <a:ext cx="2543045" cy="1825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100 Fb Thu Huong Pham">
            <a:extLst>
              <a:ext uri="{FF2B5EF4-FFF2-40B4-BE49-F238E27FC236}">
                <a16:creationId xmlns:a16="http://schemas.microsoft.com/office/drawing/2014/main" id="{9FBA8935-A87E-F430-D673-D0DF88E6E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0485" y="4634075"/>
            <a:ext cx="2543045" cy="16099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0375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up)">
                                      <p:cBhvr>
                                        <p:cTn id="17" dur="10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up)">
                                      <p:cBhvr>
                                        <p:cTn id="22" dur="10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up)">
                                      <p:cBhvr>
                                        <p:cTn id="27" dur="10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xit" presetSubtype="0" fill="hold"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30"/>
                                        </p:tgtEl>
                                        <p:attrNameLst>
                                          <p:attrName>style.visibility</p:attrName>
                                        </p:attrNameLst>
                                      </p:cBhvr>
                                      <p:to>
                                        <p:strVal val="visible"/>
                                      </p:to>
                                    </p:set>
                                    <p:animEffect transition="in" filter="fade">
                                      <p:cBhvr>
                                        <p:cTn id="4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100 Fb Thu Huong Pham">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4</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0" name="TextBox 29" descr="n100 Fb Thu Huong Pham">
            <a:extLst>
              <a:ext uri="{FF2B5EF4-FFF2-40B4-BE49-F238E27FC236}">
                <a16:creationId xmlns:a16="http://schemas.microsoft.com/office/drawing/2014/main" id="{79427E64-084B-82B0-6592-50F02388D44B}"/>
              </a:ext>
            </a:extLst>
          </p:cNvPr>
          <p:cNvSpPr txBox="1"/>
          <p:nvPr/>
        </p:nvSpPr>
        <p:spPr>
          <a:xfrm>
            <a:off x="518469" y="977699"/>
            <a:ext cx="11063931" cy="176631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Tìm hợp lực của ngẫu lực.</a:t>
            </a:r>
          </a:p>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Vận dụng CT tính mô men đã học ở bài trước, hãy tính momen của ngẫu lực tác dụng lên vật rắn đối với trục quay O? Momen của ngẫu lực có phụ thuộc vị trí trục quay không?</a:t>
            </a:r>
          </a:p>
        </p:txBody>
      </p:sp>
      <p:sp>
        <p:nvSpPr>
          <p:cNvPr id="9" name="TextBox 8" descr="n100 Fb Thu Huong Pham">
            <a:extLst>
              <a:ext uri="{FF2B5EF4-FFF2-40B4-BE49-F238E27FC236}">
                <a16:creationId xmlns:a16="http://schemas.microsoft.com/office/drawing/2014/main" id="{5E9FC4C4-F7D0-BAE0-29E9-AE57BA647E98}"/>
              </a:ext>
            </a:extLst>
          </p:cNvPr>
          <p:cNvSpPr txBox="1"/>
          <p:nvPr/>
        </p:nvSpPr>
        <p:spPr>
          <a:xfrm>
            <a:off x="609600" y="2934474"/>
            <a:ext cx="6915150" cy="2615781"/>
          </a:xfrm>
          <a:prstGeom prst="rect">
            <a:avLst/>
          </a:prstGeom>
          <a:noFill/>
          <a:ln w="28575">
            <a:solidFill>
              <a:schemeClr val="accent1"/>
            </a:solidFill>
            <a:prstDash val="sysDash"/>
          </a:ln>
        </p:spPr>
        <p:txBody>
          <a:bodyPr wrap="square">
            <a:spAutoFit/>
          </a:bodyPr>
          <a:lstStyle/>
          <a:p>
            <a:pPr algn="just">
              <a:lnSpc>
                <a:spcPct val="115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Ngẫu lực không tìm được hợp lực</a:t>
            </a:r>
          </a:p>
          <a:p>
            <a:pPr algn="just">
              <a:lnSpc>
                <a:spcPct val="115000"/>
              </a:lnSpc>
              <a:tabLst>
                <a:tab pos="2256155" algn="l"/>
              </a:tabLst>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3:</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 =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p>
          <a:p>
            <a:pPr algn="just">
              <a:lnSpc>
                <a:spcPct val="115000"/>
              </a:lnSpc>
            </a:pPr>
            <a:r>
              <a:rPr lang="en-US" sz="2400">
                <a:solidFill>
                  <a:srgbClr val="008000"/>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Mà: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p>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 =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F.d</a:t>
            </a:r>
          </a:p>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Momen của ngẫu lực không phụ thuộc vào vị trí của trục quay vuông góc với mặt phẳng chứa ngẫu lực.</a:t>
            </a:r>
          </a:p>
        </p:txBody>
      </p:sp>
      <p:pic>
        <p:nvPicPr>
          <p:cNvPr id="10" name="Picture 9" descr="n100 Fb Thu Huong Pham">
            <a:extLst>
              <a:ext uri="{FF2B5EF4-FFF2-40B4-BE49-F238E27FC236}">
                <a16:creationId xmlns:a16="http://schemas.microsoft.com/office/drawing/2014/main" id="{FCBA62AE-5878-5585-126D-C03B670A0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9483" y="3062853"/>
            <a:ext cx="3912917" cy="2359022"/>
          </a:xfrm>
          <a:prstGeom prst="rect">
            <a:avLst/>
          </a:prstGeom>
        </p:spPr>
      </p:pic>
      <p:sp>
        <p:nvSpPr>
          <p:cNvPr id="13" name="TextBox 12" descr="n100 Fb Thu Huong Pham">
            <a:extLst>
              <a:ext uri="{FF2B5EF4-FFF2-40B4-BE49-F238E27FC236}">
                <a16:creationId xmlns:a16="http://schemas.microsoft.com/office/drawing/2014/main" id="{6D003204-D1D7-0283-206C-300D689AA53C}"/>
              </a:ext>
            </a:extLst>
          </p:cNvPr>
          <p:cNvSpPr txBox="1"/>
          <p:nvPr/>
        </p:nvSpPr>
        <p:spPr>
          <a:xfrm>
            <a:off x="609600" y="-2681284"/>
            <a:ext cx="7979159" cy="261578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1: a.</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Dùng tay vặn vòi nước, quay bánh đà… Hãy phân tích lực tác dụng lên vật, các lực này có đặc điểm gì?</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Hai lực có đặc điểm như trên gọi là ngẫu lực. Hãy định nghĩa ngẫu lực?</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 </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Ngẫu lực tác dụng lên vật có đặc điểm gì? Tìm thêm một số ví dụ về ngẫu lực.</a:t>
            </a:r>
          </a:p>
        </p:txBody>
      </p:sp>
    </p:spTree>
    <p:custDataLst>
      <p:tags r:id="rId1"/>
    </p:custDataLst>
    <p:extLst>
      <p:ext uri="{BB962C8B-B14F-4D97-AF65-F5344CB8AC3E}">
        <p14:creationId xmlns:p14="http://schemas.microsoft.com/office/powerpoint/2010/main" val="1627350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left)">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left)">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wipe(left)">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11" name="Group 10" descr="n100 Fb Thu Huong Pham">
            <a:extLst>
              <a:ext uri="{FF2B5EF4-FFF2-40B4-BE49-F238E27FC236}">
                <a16:creationId xmlns:a16="http://schemas.microsoft.com/office/drawing/2014/main" id="{93468051-F38C-E1D8-7E35-49EA38C63161}"/>
              </a:ext>
            </a:extLst>
          </p:cNvPr>
          <p:cNvGrpSpPr/>
          <p:nvPr/>
        </p:nvGrpSpPr>
        <p:grpSpPr>
          <a:xfrm>
            <a:off x="561581" y="981145"/>
            <a:ext cx="3204826" cy="684069"/>
            <a:chOff x="7592835" y="2963387"/>
            <a:chExt cx="3204826" cy="684069"/>
          </a:xfrm>
        </p:grpSpPr>
        <p:sp>
          <p:nvSpPr>
            <p:cNvPr id="12" name="TextBox 11">
              <a:extLst>
                <a:ext uri="{FF2B5EF4-FFF2-40B4-BE49-F238E27FC236}">
                  <a16:creationId xmlns:a16="http://schemas.microsoft.com/office/drawing/2014/main" id="{4B69BD49-C890-F856-7E25-98684F44D773}"/>
                </a:ext>
              </a:extLst>
            </p:cNvPr>
            <p:cNvSpPr txBox="1"/>
            <p:nvPr/>
          </p:nvSpPr>
          <p:spPr>
            <a:xfrm>
              <a:off x="8382630" y="3064819"/>
              <a:ext cx="2415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Ngẫu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3" name="Group 54">
              <a:extLst>
                <a:ext uri="{FF2B5EF4-FFF2-40B4-BE49-F238E27FC236}">
                  <a16:creationId xmlns:a16="http://schemas.microsoft.com/office/drawing/2014/main" id="{658EBDC0-768D-927E-AE0B-4C64483D04C8}"/>
                </a:ext>
              </a:extLst>
            </p:cNvPr>
            <p:cNvGrpSpPr/>
            <p:nvPr/>
          </p:nvGrpSpPr>
          <p:grpSpPr>
            <a:xfrm>
              <a:off x="7592835" y="2963387"/>
              <a:ext cx="684069" cy="684069"/>
              <a:chOff x="3218806" y="1961572"/>
              <a:chExt cx="684068" cy="684068"/>
            </a:xfrm>
          </p:grpSpPr>
          <p:sp>
            <p:nvSpPr>
              <p:cNvPr id="14" name="Diamond 55">
                <a:extLst>
                  <a:ext uri="{FF2B5EF4-FFF2-40B4-BE49-F238E27FC236}">
                    <a16:creationId xmlns:a16="http://schemas.microsoft.com/office/drawing/2014/main" id="{D3984227-5F39-0458-D505-A179C6DD3CDB}"/>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15" name="TextBox 14">
                <a:extLst>
                  <a:ext uri="{FF2B5EF4-FFF2-40B4-BE49-F238E27FC236}">
                    <a16:creationId xmlns:a16="http://schemas.microsoft.com/office/drawing/2014/main" id="{4F845D45-E34A-BF95-C653-404B424DF167}"/>
                  </a:ext>
                </a:extLst>
              </p:cNvPr>
              <p:cNvSpPr txBox="1"/>
              <p:nvPr/>
            </p:nvSpPr>
            <p:spPr>
              <a:xfrm>
                <a:off x="3234075" y="2083544"/>
                <a:ext cx="650986"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16" name="TextBox 15" descr="n100 Fb Thu Huong Pham">
            <a:extLst>
              <a:ext uri="{FF2B5EF4-FFF2-40B4-BE49-F238E27FC236}">
                <a16:creationId xmlns:a16="http://schemas.microsoft.com/office/drawing/2014/main" id="{9FB1101E-40AE-9E41-42C9-732C136CE832}"/>
              </a:ext>
            </a:extLst>
          </p:cNvPr>
          <p:cNvSpPr txBox="1"/>
          <p:nvPr/>
        </p:nvSpPr>
        <p:spPr>
          <a:xfrm>
            <a:off x="614950" y="1676999"/>
            <a:ext cx="8414750" cy="1938992"/>
          </a:xfrm>
          <a:prstGeom prst="rect">
            <a:avLst/>
          </a:prstGeom>
          <a:noFill/>
        </p:spPr>
        <p:txBody>
          <a:bodyPr wrap="square">
            <a:spAutoFit/>
          </a:bodyPr>
          <a:lstStyle/>
          <a:p>
            <a:pPr indent="114300" algn="just">
              <a:tabLst>
                <a:tab pos="228600" algn="l"/>
              </a:tabLst>
            </a:pPr>
            <a:r>
              <a:rPr lang="fr-FR"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 Ngẫu lực là gì?</a:t>
            </a:r>
            <a:endPar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marL="114300" algn="just">
              <a:tabLst>
                <a:tab pos="228600" algn="l"/>
              </a:tabLst>
            </a:pPr>
            <a:r>
              <a:rPr lang="fr-FR" sz="2400" b="1" i="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 Định nghĩa:</a:t>
            </a:r>
            <a:r>
              <a:rPr lang="fr-FR"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Hệ hai lực song song, ngược chiều, có độ lớn bằng nhau và cùng tác dụng vào một vật gọi là ngẫu lực.</a:t>
            </a:r>
            <a:endPar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indent="114300" algn="just"/>
            <a:r>
              <a:rPr lang="en-US" sz="2400" b="1" i="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 Tác dụng của ngẫu lực đối với một vật rắn:</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Chỉ làm cho vật quay chứ không tịnh tiến</a:t>
            </a:r>
          </a:p>
        </p:txBody>
      </p:sp>
      <p:pic>
        <p:nvPicPr>
          <p:cNvPr id="19" name="Picture 9" descr="n100 Fb Thu Huong Pham">
            <a:extLst>
              <a:ext uri="{FF2B5EF4-FFF2-40B4-BE49-F238E27FC236}">
                <a16:creationId xmlns:a16="http://schemas.microsoft.com/office/drawing/2014/main" id="{F5ADE1ED-1CDF-5D92-E8D7-5CC1C7117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099" y="977700"/>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descr="n100 Fb Thu Huong Pham">
            <a:extLst>
              <a:ext uri="{FF2B5EF4-FFF2-40B4-BE49-F238E27FC236}">
                <a16:creationId xmlns:a16="http://schemas.microsoft.com/office/drawing/2014/main" id="{FB35A20A-7969-2876-7A1E-AE1316D38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099" y="3649236"/>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descr="n100 Fb Thu Huong Pham">
            <a:extLst>
              <a:ext uri="{FF2B5EF4-FFF2-40B4-BE49-F238E27FC236}">
                <a16:creationId xmlns:a16="http://schemas.microsoft.com/office/drawing/2014/main" id="{C34A3E00-123C-9A5D-8739-9E9AC3E3C8AF}"/>
              </a:ext>
            </a:extLst>
          </p:cNvPr>
          <p:cNvSpPr txBox="1"/>
          <p:nvPr/>
        </p:nvSpPr>
        <p:spPr>
          <a:xfrm>
            <a:off x="614950" y="3568531"/>
            <a:ext cx="8414750" cy="3046988"/>
          </a:xfrm>
          <a:prstGeom prst="rect">
            <a:avLst/>
          </a:prstGeom>
          <a:noFill/>
        </p:spPr>
        <p:txBody>
          <a:bodyPr wrap="square">
            <a:spAutoFit/>
          </a:bodyPr>
          <a:lstStyle/>
          <a:p>
            <a:pPr indent="114300" algn="just">
              <a:tabLst>
                <a:tab pos="228600" algn="l"/>
              </a:tabLst>
            </a:pPr>
            <a:r>
              <a:rPr lang="en-US" sz="2400" b="1" i="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 Mômen của ngẫu lực.</a:t>
            </a:r>
            <a:endPar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tabLst>
                <a:tab pos="228600" algn="l"/>
              </a:tabLst>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Mômen của ngẫu lực không phụ thuộc vào vị trí trục quay và có giá trị: </a:t>
            </a:r>
          </a:p>
          <a:p>
            <a:pPr algn="ctr">
              <a:tabLst>
                <a:tab pos="228600" algn="l"/>
              </a:tabLst>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 = F.d</a:t>
            </a:r>
          </a:p>
          <a:p>
            <a:pPr algn="just"/>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Trong đó: </a:t>
            </a:r>
          </a:p>
          <a:p>
            <a:pPr algn="just"/>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F là độ lớn của mỗi lực;  </a:t>
            </a:r>
          </a:p>
          <a:p>
            <a:pPr algn="just"/>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d = 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khoảng cách giữa hai giá của lực, gọi là cánh tay đòn của ngẫu lực.</a:t>
            </a:r>
          </a:p>
        </p:txBody>
      </p:sp>
      <p:sp>
        <p:nvSpPr>
          <p:cNvPr id="23" name="Rectangle: Rounded Corners 22" descr="n100 Fb Thu Huong Pham">
            <a:extLst>
              <a:ext uri="{FF2B5EF4-FFF2-40B4-BE49-F238E27FC236}">
                <a16:creationId xmlns:a16="http://schemas.microsoft.com/office/drawing/2014/main" id="{383AAAF4-1282-7999-6C71-43354CBB6611}"/>
              </a:ext>
            </a:extLst>
          </p:cNvPr>
          <p:cNvSpPr/>
          <p:nvPr/>
        </p:nvSpPr>
        <p:spPr>
          <a:xfrm>
            <a:off x="4236464" y="4708094"/>
            <a:ext cx="1209822" cy="42203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7114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100 Fb Thu Huong Pham">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100 Fb Thu Huong Pham">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100 Fb Thu Huong Pham">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100 Fb Thu Huong Pham">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100 Fb Thu Huong Pham">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100 Fb Thu Huong Pham">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100 Fb Thu Huong Pham">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100 Fb Thu Huong Pham">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2583913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26" name="Group 25" descr="n100 Fb Thu Huong Pham">
            <a:extLst>
              <a:ext uri="{FF2B5EF4-FFF2-40B4-BE49-F238E27FC236}">
                <a16:creationId xmlns:a16="http://schemas.microsoft.com/office/drawing/2014/main" id="{8E646CE3-D614-E397-DC3F-37895AF295D0}"/>
              </a:ext>
            </a:extLst>
          </p:cNvPr>
          <p:cNvGrpSpPr/>
          <p:nvPr/>
        </p:nvGrpSpPr>
        <p:grpSpPr>
          <a:xfrm>
            <a:off x="561581" y="982967"/>
            <a:ext cx="7176501" cy="684069"/>
            <a:chOff x="8382630" y="4789509"/>
            <a:chExt cx="7176501" cy="684069"/>
          </a:xfrm>
        </p:grpSpPr>
        <p:sp>
          <p:nvSpPr>
            <p:cNvPr id="27" name="TextBox 26">
              <a:extLst>
                <a:ext uri="{FF2B5EF4-FFF2-40B4-BE49-F238E27FC236}">
                  <a16:creationId xmlns:a16="http://schemas.microsoft.com/office/drawing/2014/main" id="{23B979A2-7341-AA7A-DE54-541CFAECB2AF}"/>
                </a:ext>
              </a:extLst>
            </p:cNvPr>
            <p:cNvSpPr txBox="1"/>
            <p:nvPr/>
          </p:nvSpPr>
          <p:spPr>
            <a:xfrm>
              <a:off x="9085749" y="4888983"/>
              <a:ext cx="64733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28" name="Group 48">
              <a:extLst>
                <a:ext uri="{FF2B5EF4-FFF2-40B4-BE49-F238E27FC236}">
                  <a16:creationId xmlns:a16="http://schemas.microsoft.com/office/drawing/2014/main" id="{35B3C17E-153F-BBC7-E6C0-8A988C16BDA6}"/>
                </a:ext>
              </a:extLst>
            </p:cNvPr>
            <p:cNvGrpSpPr/>
            <p:nvPr/>
          </p:nvGrpSpPr>
          <p:grpSpPr>
            <a:xfrm>
              <a:off x="8382630" y="4789509"/>
              <a:ext cx="684069" cy="684069"/>
              <a:chOff x="3218806" y="1961572"/>
              <a:chExt cx="684068" cy="684068"/>
            </a:xfrm>
          </p:grpSpPr>
          <p:sp>
            <p:nvSpPr>
              <p:cNvPr id="29" name="Diamond 49">
                <a:extLst>
                  <a:ext uri="{FF2B5EF4-FFF2-40B4-BE49-F238E27FC236}">
                    <a16:creationId xmlns:a16="http://schemas.microsoft.com/office/drawing/2014/main" id="{23519386-0E8C-8C12-402F-F86BD363088C}"/>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30" name="TextBox 29">
                <a:extLst>
                  <a:ext uri="{FF2B5EF4-FFF2-40B4-BE49-F238E27FC236}">
                    <a16:creationId xmlns:a16="http://schemas.microsoft.com/office/drawing/2014/main" id="{D3B0BE54-AB39-0208-1B47-892D9BA29171}"/>
                  </a:ext>
                </a:extLst>
              </p:cNvPr>
              <p:cNvSpPr txBox="1"/>
              <p:nvPr/>
            </p:nvSpPr>
            <p:spPr>
              <a:xfrm>
                <a:off x="3310275"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Tree>
    <p:extLst>
      <p:ext uri="{BB962C8B-B14F-4D97-AF65-F5344CB8AC3E}">
        <p14:creationId xmlns:p14="http://schemas.microsoft.com/office/powerpoint/2010/main" val="3455037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100 Fb Thu Huong Pham">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mc:AlternateContent xmlns:mc="http://schemas.openxmlformats.org/markup-compatibility/2006" xmlns:a14="http://schemas.microsoft.com/office/drawing/2010/main">
        <mc:Choice Requires="a14">
          <p:sp>
            <p:nvSpPr>
              <p:cNvPr id="9" name="TextBox 8" descr="n100 Fb Thu Huong Pham">
                <a:extLst>
                  <a:ext uri="{FF2B5EF4-FFF2-40B4-BE49-F238E27FC236}">
                    <a16:creationId xmlns:a16="http://schemas.microsoft.com/office/drawing/2014/main" id="{6815D320-BE03-51B6-84EF-A8996BC3676D}"/>
                  </a:ext>
                </a:extLst>
              </p:cNvPr>
              <p:cNvSpPr txBox="1"/>
              <p:nvPr/>
            </p:nvSpPr>
            <p:spPr>
              <a:xfrm>
                <a:off x="476249" y="920549"/>
                <a:ext cx="8801101" cy="1826269"/>
              </a:xfrm>
              <a:prstGeom prst="rect">
                <a:avLst/>
              </a:prstGeom>
              <a:noFill/>
            </p:spPr>
            <p:txBody>
              <a:bodyPr wrap="square">
                <a:spAutoFit/>
              </a:bodyPr>
              <a:lstStyle/>
              <a:p>
                <a:pPr algn="just"/>
                <a:r>
                  <a:rPr lang="en-US" sz="2200" b="1">
                    <a:effectLst/>
                    <a:latin typeface="Calibri" panose="020F0502020204030204" pitchFamily="34" charset="0"/>
                    <a:ea typeface="Times New Roman" panose="02020603050405020304" pitchFamily="18" charset="0"/>
                    <a:cs typeface="Calibri" panose="020F0502020204030204" pitchFamily="34" charset="0"/>
                  </a:rPr>
                  <a:t>Câu 1:</a:t>
                </a:r>
                <a:r>
                  <a:rPr lang="en-US" sz="2200">
                    <a:effectLst/>
                    <a:latin typeface="Calibri" panose="020F0502020204030204" pitchFamily="34" charset="0"/>
                    <a:ea typeface="Times New Roman" panose="02020603050405020304" pitchFamily="18" charset="0"/>
                    <a:cs typeface="Calibri" panose="020F0502020204030204" pitchFamily="34" charset="0"/>
                  </a:rPr>
                  <a:t> Đặt một chiếc thước dài trên bàn. Cho một bạn nâng một đầu thước lên và giữ yên (Hình 21.7). Hỏi:</a:t>
                </a:r>
              </a:p>
              <a:p>
                <a:pPr algn="just"/>
                <a:r>
                  <a:rPr lang="en-US" sz="2200">
                    <a:effectLst/>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lang="en-US" sz="2200" i="1">
                            <a:effectLst/>
                            <a:latin typeface="Cambria Math" panose="02040503050406030204" pitchFamily="18" charset="0"/>
                            <a:ea typeface="Times New Roman" panose="02020603050405020304" pitchFamily="18" charset="0"/>
                          </a:rPr>
                        </m:ctrlPr>
                      </m:accPr>
                      <m:e>
                        <m:r>
                          <a:rPr lang="en-US" sz="2200" i="1">
                            <a:effectLst/>
                            <a:latin typeface="Cambria Math" panose="02040503050406030204" pitchFamily="18" charset="0"/>
                            <a:ea typeface="Times New Roman" panose="02020603050405020304" pitchFamily="18" charset="0"/>
                          </a:rPr>
                          <m:t>𝐹</m:t>
                        </m:r>
                      </m:e>
                    </m:acc>
                  </m:oMath>
                </a14:m>
                <a:r>
                  <a:rPr lang="en-US" sz="2200">
                    <a:effectLst/>
                    <a:latin typeface="Calibri" panose="020F0502020204030204" pitchFamily="34" charset="0"/>
                    <a:ea typeface="Times New Roman" panose="02020603050405020304" pitchFamily="18" charset="0"/>
                    <a:cs typeface="Calibri" panose="020F0502020204030204" pitchFamily="34" charset="0"/>
                  </a:rPr>
                  <a:t> ta thấy thước quay quanh trục nào?</a:t>
                </a:r>
              </a:p>
              <a:p>
                <a:pPr algn="just"/>
                <a:r>
                  <a:rPr lang="en-US" sz="2200">
                    <a:effectLst/>
                    <a:latin typeface="Calibri" panose="020F0502020204030204" pitchFamily="34" charset="0"/>
                    <a:ea typeface="Times New Roman" panose="02020603050405020304" pitchFamily="18" charset="0"/>
                    <a:cs typeface="Calibri" panose="020F0502020204030204" pitchFamily="34" charset="0"/>
                  </a:rPr>
                  <a:t>- Khi thước đang đứng yên ở vị trí như Hình 21.7, ta có thể áp dụng quy tắc moment lực được không và áp dụng như thế nào?</a:t>
                </a:r>
              </a:p>
            </p:txBody>
          </p:sp>
        </mc:Choice>
        <mc:Fallback xmlns="">
          <p:sp>
            <p:nvSpPr>
              <p:cNvPr id="9" name="TextBox 8" descr="n100 Fb Thu Huong Pham">
                <a:extLst>
                  <a:ext uri="{FF2B5EF4-FFF2-40B4-BE49-F238E27FC236}">
                    <a16:creationId xmlns:a16="http://schemas.microsoft.com/office/drawing/2014/main" id="{6815D320-BE03-51B6-84EF-A8996BC3676D}"/>
                  </a:ext>
                </a:extLst>
              </p:cNvPr>
              <p:cNvSpPr txBox="1">
                <a:spLocks noRot="1" noChangeAspect="1" noMove="1" noResize="1" noEditPoints="1" noAdjustHandles="1" noChangeArrowheads="1" noChangeShapeType="1" noTextEdit="1"/>
              </p:cNvSpPr>
              <p:nvPr/>
            </p:nvSpPr>
            <p:spPr>
              <a:xfrm>
                <a:off x="476249" y="920549"/>
                <a:ext cx="8801101" cy="1826269"/>
              </a:xfrm>
              <a:prstGeom prst="rect">
                <a:avLst/>
              </a:prstGeom>
              <a:blipFill>
                <a:blip r:embed="rId3"/>
                <a:stretch>
                  <a:fillRect l="-900" t="-2333" r="-900" b="-6000"/>
                </a:stretch>
              </a:blipFill>
            </p:spPr>
            <p:txBody>
              <a:bodyPr/>
              <a:lstStyle/>
              <a:p>
                <a:r>
                  <a:rPr lang="en-US">
                    <a:noFill/>
                  </a:rPr>
                  <a:t> </a:t>
                </a:r>
              </a:p>
            </p:txBody>
          </p:sp>
        </mc:Fallback>
      </mc:AlternateContent>
      <p:pic>
        <p:nvPicPr>
          <p:cNvPr id="10" name="Picture 9" descr="n100 Fb Thu Huong Pham">
            <a:extLst>
              <a:ext uri="{FF2B5EF4-FFF2-40B4-BE49-F238E27FC236}">
                <a16:creationId xmlns:a16="http://schemas.microsoft.com/office/drawing/2014/main" id="{AEA03896-8791-7F93-2B45-C4F75810D119}"/>
              </a:ext>
            </a:extLst>
          </p:cNvPr>
          <p:cNvPicPr>
            <a:picLocks noChangeAspect="1"/>
          </p:cNvPicPr>
          <p:nvPr/>
        </p:nvPicPr>
        <p:blipFill rotWithShape="1">
          <a:blip r:embed="rId4">
            <a:extLst>
              <a:ext uri="{28A0092B-C50C-407E-A947-70E740481C1C}">
                <a14:useLocalDpi xmlns:a14="http://schemas.microsoft.com/office/drawing/2010/main" val="0"/>
              </a:ext>
            </a:extLst>
          </a:blip>
          <a:srcRect l="4166" r="3474"/>
          <a:stretch/>
        </p:blipFill>
        <p:spPr bwMode="auto">
          <a:xfrm>
            <a:off x="9296401" y="977698"/>
            <a:ext cx="2419350" cy="1937117"/>
          </a:xfrm>
          <a:prstGeom prst="rect">
            <a:avLst/>
          </a:prstGeom>
          <a:noFill/>
          <a:ln>
            <a:noFill/>
          </a:ln>
          <a:extLst>
            <a:ext uri="{53640926-AAD7-44D8-BBD7-CCE9431645EC}">
              <a14:shadowObscured xmlns:a14="http://schemas.microsoft.com/office/drawing/2010/main"/>
            </a:ext>
          </a:extLst>
        </p:spPr>
      </p:pic>
      <p:pic>
        <p:nvPicPr>
          <p:cNvPr id="11" name="Picture 10" descr="n100 Fb Thu Huong Pham">
            <a:extLst>
              <a:ext uri="{FF2B5EF4-FFF2-40B4-BE49-F238E27FC236}">
                <a16:creationId xmlns:a16="http://schemas.microsoft.com/office/drawing/2014/main" id="{95EBCD16-DFC1-D0CF-1888-71AE2DA486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77401" y="2906983"/>
            <a:ext cx="2038350" cy="3558093"/>
          </a:xfrm>
          <a:prstGeom prst="rect">
            <a:avLst/>
          </a:prstGeom>
          <a:noFill/>
          <a:ln>
            <a:noFill/>
          </a:ln>
        </p:spPr>
      </p:pic>
      <p:sp>
        <p:nvSpPr>
          <p:cNvPr id="12" name="TextBox 11" descr="n100 Fb Thu Huong Pham">
            <a:extLst>
              <a:ext uri="{FF2B5EF4-FFF2-40B4-BE49-F238E27FC236}">
                <a16:creationId xmlns:a16="http://schemas.microsoft.com/office/drawing/2014/main" id="{D5ED3101-EC89-FACA-CD8E-94FD61687C67}"/>
              </a:ext>
            </a:extLst>
          </p:cNvPr>
          <p:cNvSpPr txBox="1"/>
          <p:nvPr/>
        </p:nvSpPr>
        <p:spPr>
          <a:xfrm>
            <a:off x="476248" y="2708718"/>
            <a:ext cx="8801101" cy="1446550"/>
          </a:xfrm>
          <a:prstGeom prst="rect">
            <a:avLst/>
          </a:prstGeom>
          <a:noFill/>
        </p:spPr>
        <p:txBody>
          <a:bodyPr wrap="square">
            <a:spAutoFit/>
          </a:bodyPr>
          <a:lstStyle/>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Câu 2:</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Khi một vật không có điểm tựa cố định. Ví dụ, thanh cứng tựa vào bức tường nhẵn, đầu dưới của thanh đặt trên bàn nhám (Hình 21.8). Khi đó ta có thể áp dụng được quy tắc moment lực được không và áp dụng như thế nào?</a:t>
            </a:r>
          </a:p>
        </p:txBody>
      </p:sp>
      <p:sp>
        <p:nvSpPr>
          <p:cNvPr id="13" name="TextBox 12" descr="n100 Fb Thu Huong Pham">
            <a:extLst>
              <a:ext uri="{FF2B5EF4-FFF2-40B4-BE49-F238E27FC236}">
                <a16:creationId xmlns:a16="http://schemas.microsoft.com/office/drawing/2014/main" id="{CE86AEF7-B1FA-5DDB-41D8-F79F102D7154}"/>
              </a:ext>
            </a:extLst>
          </p:cNvPr>
          <p:cNvSpPr txBox="1"/>
          <p:nvPr/>
        </p:nvSpPr>
        <p:spPr>
          <a:xfrm>
            <a:off x="476248" y="4117168"/>
            <a:ext cx="8801101" cy="1107996"/>
          </a:xfrm>
          <a:prstGeom prst="rect">
            <a:avLst/>
          </a:prstGeom>
          <a:noFill/>
        </p:spPr>
        <p:txBody>
          <a:bodyPr wrap="square">
            <a:spAutoFit/>
          </a:bodyPr>
          <a:lstStyle/>
          <a:p>
            <a:pPr algn="just">
              <a:tabLst>
                <a:tab pos="2256155" algn="l"/>
              </a:tabLst>
            </a:pPr>
            <a:r>
              <a:rPr lang="en-US" sz="2200" b="1">
                <a:effectLst/>
                <a:latin typeface="Calibri" panose="020F0502020204030204" pitchFamily="34" charset="0"/>
                <a:ea typeface="Times New Roman" panose="02020603050405020304" pitchFamily="18" charset="0"/>
                <a:cs typeface="Calibri" panose="020F0502020204030204" pitchFamily="34" charset="0"/>
              </a:rPr>
              <a:t>Câu 3:</a:t>
            </a:r>
            <a:r>
              <a:rPr lang="en-US" sz="2200">
                <a:effectLst/>
                <a:latin typeface="Calibri" panose="020F0502020204030204" pitchFamily="34" charset="0"/>
                <a:ea typeface="Times New Roman" panose="02020603050405020304" pitchFamily="18" charset="0"/>
                <a:cs typeface="Calibri" panose="020F0502020204030204" pitchFamily="34" charset="0"/>
              </a:rPr>
              <a:t> Ta cũng đã biết, vật đứng yên thì các lực tác dụng lên vật phải cân bằng. Kết hợp với quy tắc moment ở trên, hãy đưa ra điều kiện cân bằng tổng quát của một vật rắn.</a:t>
            </a:r>
          </a:p>
        </p:txBody>
      </p:sp>
      <p:sp>
        <p:nvSpPr>
          <p:cNvPr id="14" name="TextBox 13" descr="n100 Fb Thu Huong Pham">
            <a:extLst>
              <a:ext uri="{FF2B5EF4-FFF2-40B4-BE49-F238E27FC236}">
                <a16:creationId xmlns:a16="http://schemas.microsoft.com/office/drawing/2014/main" id="{E485F534-09B1-DBB5-3B44-447D3BB002B5}"/>
              </a:ext>
            </a:extLst>
          </p:cNvPr>
          <p:cNvSpPr txBox="1"/>
          <p:nvPr/>
        </p:nvSpPr>
        <p:spPr>
          <a:xfrm>
            <a:off x="476247" y="5182062"/>
            <a:ext cx="8801101" cy="1446550"/>
          </a:xfrm>
          <a:prstGeom prst="rect">
            <a:avLst/>
          </a:prstGeom>
          <a:noFill/>
        </p:spPr>
        <p:txBody>
          <a:bodyPr wrap="square">
            <a:spAutoFit/>
          </a:bodyPr>
          <a:lstStyle/>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Câu 4:</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a.</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p:spTree>
    <p:extLst>
      <p:ext uri="{BB962C8B-B14F-4D97-AF65-F5344CB8AC3E}">
        <p14:creationId xmlns:p14="http://schemas.microsoft.com/office/powerpoint/2010/main" val="11213415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100 Fb Thu Huong Pham">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mc:AlternateContent xmlns:mc="http://schemas.openxmlformats.org/markup-compatibility/2006" xmlns:a14="http://schemas.microsoft.com/office/drawing/2010/main">
        <mc:Choice Requires="a14">
          <p:sp>
            <p:nvSpPr>
              <p:cNvPr id="9" name="TextBox 8" descr="n100 Fb Thu Huong Pham">
                <a:extLst>
                  <a:ext uri="{FF2B5EF4-FFF2-40B4-BE49-F238E27FC236}">
                    <a16:creationId xmlns:a16="http://schemas.microsoft.com/office/drawing/2014/main" id="{6815D320-BE03-51B6-84EF-A8996BC3676D}"/>
                  </a:ext>
                </a:extLst>
              </p:cNvPr>
              <p:cNvSpPr txBox="1"/>
              <p:nvPr/>
            </p:nvSpPr>
            <p:spPr>
              <a:xfrm>
                <a:off x="476249" y="920549"/>
                <a:ext cx="11239502" cy="19837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Đặt một chiếc thước dài trên bàn. Cho một bạn nâng một đầu thước lên và giữ yên (Hình 21.7).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thấy thước quay quanh trục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thước đang đứng yên ở vị trí như Hình 21.7, ta có thể áp dụng quy tắc moment lực được không và áp dụng như thế nào?</a:t>
                </a:r>
              </a:p>
            </p:txBody>
          </p:sp>
        </mc:Choice>
        <mc:Fallback xmlns="">
          <p:sp>
            <p:nvSpPr>
              <p:cNvPr id="9" name="TextBox 8" descr="n100 Fb Thu Huong Pham">
                <a:extLst>
                  <a:ext uri="{FF2B5EF4-FFF2-40B4-BE49-F238E27FC236}">
                    <a16:creationId xmlns:a16="http://schemas.microsoft.com/office/drawing/2014/main" id="{6815D320-BE03-51B6-84EF-A8996BC3676D}"/>
                  </a:ext>
                </a:extLst>
              </p:cNvPr>
              <p:cNvSpPr txBox="1">
                <a:spLocks noRot="1" noChangeAspect="1" noMove="1" noResize="1" noEditPoints="1" noAdjustHandles="1" noChangeArrowheads="1" noChangeShapeType="1" noTextEdit="1"/>
              </p:cNvSpPr>
              <p:nvPr/>
            </p:nvSpPr>
            <p:spPr>
              <a:xfrm>
                <a:off x="476249" y="920549"/>
                <a:ext cx="11239502" cy="1983748"/>
              </a:xfrm>
              <a:prstGeom prst="rect">
                <a:avLst/>
              </a:prstGeom>
              <a:blipFill>
                <a:blip r:embed="rId4"/>
                <a:stretch>
                  <a:fillRect l="-813" t="-2462" r="-868" b="-6154"/>
                </a:stretch>
              </a:blipFill>
            </p:spPr>
            <p:txBody>
              <a:bodyPr/>
              <a:lstStyle/>
              <a:p>
                <a:r>
                  <a:rPr lang="en-US">
                    <a:noFill/>
                  </a:rPr>
                  <a:t> </a:t>
                </a:r>
              </a:p>
            </p:txBody>
          </p:sp>
        </mc:Fallback>
      </mc:AlternateContent>
      <p:pic>
        <p:nvPicPr>
          <p:cNvPr id="10" name="Picture 9" descr="n100 Fb Thu Huong Pham">
            <a:extLst>
              <a:ext uri="{FF2B5EF4-FFF2-40B4-BE49-F238E27FC236}">
                <a16:creationId xmlns:a16="http://schemas.microsoft.com/office/drawing/2014/main" id="{AEA03896-8791-7F93-2B45-C4F75810D119}"/>
              </a:ext>
            </a:extLst>
          </p:cNvPr>
          <p:cNvPicPr>
            <a:picLocks noChangeAspect="1"/>
          </p:cNvPicPr>
          <p:nvPr/>
        </p:nvPicPr>
        <p:blipFill rotWithShape="1">
          <a:blip r:embed="rId5">
            <a:extLst>
              <a:ext uri="{28A0092B-C50C-407E-A947-70E740481C1C}">
                <a14:useLocalDpi xmlns:a14="http://schemas.microsoft.com/office/drawing/2010/main" val="0"/>
              </a:ext>
            </a:extLst>
          </a:blip>
          <a:srcRect l="4166" r="3474"/>
          <a:stretch/>
        </p:blipFill>
        <p:spPr bwMode="auto">
          <a:xfrm>
            <a:off x="7753286" y="2904297"/>
            <a:ext cx="3962465" cy="3172653"/>
          </a:xfrm>
          <a:prstGeom prst="rect">
            <a:avLst/>
          </a:prstGeom>
          <a:noFill/>
          <a:ln>
            <a:noFill/>
          </a:ln>
          <a:extLst>
            <a:ext uri="{53640926-AAD7-44D8-BBD7-CCE9431645EC}">
              <a14:shadowObscured xmlns:a14="http://schemas.microsoft.com/office/drawing/2010/main"/>
            </a:ext>
          </a:extLst>
        </p:spPr>
      </p:pic>
      <p:pic>
        <p:nvPicPr>
          <p:cNvPr id="11" name="Picture 10" descr="n100 Fb Thu Huong Pham">
            <a:extLst>
              <a:ext uri="{FF2B5EF4-FFF2-40B4-BE49-F238E27FC236}">
                <a16:creationId xmlns:a16="http://schemas.microsoft.com/office/drawing/2014/main" id="{95EBCD16-DFC1-D0CF-1888-71AE2DA486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77401" y="6990725"/>
            <a:ext cx="2038350" cy="3558093"/>
          </a:xfrm>
          <a:prstGeom prst="rect">
            <a:avLst/>
          </a:prstGeom>
          <a:noFill/>
          <a:ln>
            <a:noFill/>
          </a:ln>
        </p:spPr>
      </p:pic>
      <p:sp>
        <p:nvSpPr>
          <p:cNvPr id="12" name="TextBox 11" descr="n100 Fb Thu Huong Pham">
            <a:extLst>
              <a:ext uri="{FF2B5EF4-FFF2-40B4-BE49-F238E27FC236}">
                <a16:creationId xmlns:a16="http://schemas.microsoft.com/office/drawing/2014/main" id="{D5ED3101-EC89-FACA-CD8E-94FD61687C67}"/>
              </a:ext>
            </a:extLst>
          </p:cNvPr>
          <p:cNvSpPr txBox="1"/>
          <p:nvPr/>
        </p:nvSpPr>
        <p:spPr>
          <a:xfrm>
            <a:off x="476249" y="6858000"/>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Khi một vật không có điểm tựa cố định. Ví dụ, thanh cứng tựa vào bức tường nhẵn, đầu dưới của thanh đặt trên bàn nhám (Hình 21.8). Khi đó ta có thể áp dụng được quy tắc moment lực được không và áp dụng như thế nào?</a:t>
            </a:r>
          </a:p>
        </p:txBody>
      </p:sp>
      <p:sp>
        <p:nvSpPr>
          <p:cNvPr id="13" name="TextBox 12" descr="n100 Fb Thu Huong Pham">
            <a:extLst>
              <a:ext uri="{FF2B5EF4-FFF2-40B4-BE49-F238E27FC236}">
                <a16:creationId xmlns:a16="http://schemas.microsoft.com/office/drawing/2014/main" id="{CE86AEF7-B1FA-5DDB-41D8-F79F102D7154}"/>
              </a:ext>
            </a:extLst>
          </p:cNvPr>
          <p:cNvSpPr txBox="1"/>
          <p:nvPr/>
        </p:nvSpPr>
        <p:spPr>
          <a:xfrm>
            <a:off x="476249" y="8266450"/>
            <a:ext cx="8801101"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256155" algn="l"/>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cũng đã biết, vật đứng yên thì các lực tác dụng lên vật phải cân bằng. Kết hợp với quy tắc moment ở trên, hãy đưa ra điều kiện cân bằng tổng quát của một vật rắn.</a:t>
            </a:r>
          </a:p>
        </p:txBody>
      </p:sp>
      <p:sp>
        <p:nvSpPr>
          <p:cNvPr id="14" name="TextBox 13" descr="n100 Fb Thu Huong Pham">
            <a:extLst>
              <a:ext uri="{FF2B5EF4-FFF2-40B4-BE49-F238E27FC236}">
                <a16:creationId xmlns:a16="http://schemas.microsoft.com/office/drawing/2014/main" id="{E485F534-09B1-DBB5-3B44-447D3BB002B5}"/>
              </a:ext>
            </a:extLst>
          </p:cNvPr>
          <p:cNvSpPr txBox="1"/>
          <p:nvPr/>
        </p:nvSpPr>
        <p:spPr>
          <a:xfrm>
            <a:off x="476248" y="9331344"/>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mc:AlternateContent xmlns:mc="http://schemas.openxmlformats.org/markup-compatibility/2006" xmlns:a14="http://schemas.microsoft.com/office/drawing/2010/main">
        <mc:Choice Requires="a14">
          <p:sp>
            <p:nvSpPr>
              <p:cNvPr id="15" name="TextBox 14" descr="n100 Fb Thu Huong Pham">
                <a:extLst>
                  <a:ext uri="{FF2B5EF4-FFF2-40B4-BE49-F238E27FC236}">
                    <a16:creationId xmlns:a16="http://schemas.microsoft.com/office/drawing/2014/main" id="{50D7408F-B979-CCE0-0FAD-FB7738DB4B58}"/>
                  </a:ext>
                </a:extLst>
              </p:cNvPr>
              <p:cNvSpPr txBox="1"/>
              <p:nvPr/>
            </p:nvSpPr>
            <p:spPr>
              <a:xfrm>
                <a:off x="808342" y="3360572"/>
                <a:ext cx="6750666" cy="2239396"/>
              </a:xfrm>
              <a:prstGeom prst="rect">
                <a:avLst/>
              </a:prstGeom>
              <a:noFill/>
              <a:ln w="28575">
                <a:solidFill>
                  <a:schemeClr val="accent1"/>
                </a:solidFill>
                <a:prstDash val="sysDash"/>
              </a:ln>
            </p:spPr>
            <p:txBody>
              <a:bodyPr wrap="square">
                <a:spAutoFit/>
              </a:bodyPr>
              <a:lstStyle/>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lang="en-US" sz="2400" i="1">
                            <a:solidFill>
                              <a:srgbClr val="008000"/>
                            </a:solidFill>
                            <a:effectLst/>
                            <a:latin typeface="Cambria Math" panose="02040503050406030204" pitchFamily="18" charset="0"/>
                            <a:ea typeface="Times New Roman" panose="02020603050405020304" pitchFamily="18" charset="0"/>
                          </a:rPr>
                        </m:ctrlPr>
                      </m:accPr>
                      <m:e>
                        <m:r>
                          <a:rPr lang="en-US" sz="2400" i="1">
                            <a:solidFill>
                              <a:srgbClr val="008000"/>
                            </a:solidFill>
                            <a:effectLst/>
                            <a:latin typeface="Cambria Math" panose="02040503050406030204" pitchFamily="18" charset="0"/>
                            <a:ea typeface="Times New Roman" panose="02020603050405020304" pitchFamily="18" charset="0"/>
                          </a:rPr>
                          <m:t>𝐹</m:t>
                        </m:r>
                      </m:e>
                    </m:acc>
                    <m:r>
                      <a:rPr lang="en-US" sz="2400" i="1">
                        <a:solidFill>
                          <a:srgbClr val="008000"/>
                        </a:solidFill>
                        <a:effectLst/>
                        <a:latin typeface="Cambria Math" panose="02040503050406030204" pitchFamily="18" charset="0"/>
                        <a:ea typeface="Times New Roman" panose="02020603050405020304" pitchFamily="18" charset="0"/>
                      </a:rPr>
                      <m:t> </m:t>
                    </m:r>
                  </m:oMath>
                </a14:m>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ta thấy thước quay quanh trục AB</a:t>
                </a:r>
              </a:p>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Khi thước đang đứng yên ta có thể áp dụng được quy tắc moment lực với trục quay tại A:</a:t>
                </a:r>
              </a:p>
              <a:p>
                <a:pPr algn="ctr">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M</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P.d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t>
                </a:r>
              </a:p>
            </p:txBody>
          </p:sp>
        </mc:Choice>
        <mc:Fallback xmlns="">
          <p:sp>
            <p:nvSpPr>
              <p:cNvPr id="15" name="TextBox 14" descr="n100 Fb Thu Huong Pham">
                <a:extLst>
                  <a:ext uri="{FF2B5EF4-FFF2-40B4-BE49-F238E27FC236}">
                    <a16:creationId xmlns:a16="http://schemas.microsoft.com/office/drawing/2014/main" id="{50D7408F-B979-CCE0-0FAD-FB7738DB4B58}"/>
                  </a:ext>
                </a:extLst>
              </p:cNvPr>
              <p:cNvSpPr txBox="1">
                <a:spLocks noRot="1" noChangeAspect="1" noMove="1" noResize="1" noEditPoints="1" noAdjustHandles="1" noChangeArrowheads="1" noChangeShapeType="1" noTextEdit="1"/>
              </p:cNvSpPr>
              <p:nvPr/>
            </p:nvSpPr>
            <p:spPr>
              <a:xfrm>
                <a:off x="808342" y="3360572"/>
                <a:ext cx="6750666" cy="2239396"/>
              </a:xfrm>
              <a:prstGeom prst="rect">
                <a:avLst/>
              </a:prstGeom>
              <a:blipFill>
                <a:blip r:embed="rId7"/>
                <a:stretch>
                  <a:fillRect l="-1259" r="-1079" b="-4290"/>
                </a:stretch>
              </a:blipFill>
              <a:ln w="28575">
                <a:solidFill>
                  <a:schemeClr val="accent1"/>
                </a:solidFill>
                <a:prstDash val="sysDash"/>
              </a:ln>
            </p:spPr>
            <p:txBody>
              <a:bodyPr/>
              <a:lstStyle/>
              <a:p>
                <a:r>
                  <a:rPr lang="en-US">
                    <a:noFill/>
                  </a:rPr>
                  <a:t> </a:t>
                </a:r>
              </a:p>
            </p:txBody>
          </p:sp>
        </mc:Fallback>
      </mc:AlternateContent>
      <p:grpSp>
        <p:nvGrpSpPr>
          <p:cNvPr id="6" name="Group 5" descr="n100 Fb Thu Huong Pham">
            <a:extLst>
              <a:ext uri="{FF2B5EF4-FFF2-40B4-BE49-F238E27FC236}">
                <a16:creationId xmlns:a16="http://schemas.microsoft.com/office/drawing/2014/main" id="{2604DCE1-C865-831E-C50F-8D5F937651A5}"/>
              </a:ext>
            </a:extLst>
          </p:cNvPr>
          <p:cNvGrpSpPr/>
          <p:nvPr/>
        </p:nvGrpSpPr>
        <p:grpSpPr>
          <a:xfrm>
            <a:off x="7962900" y="5485668"/>
            <a:ext cx="1645920" cy="523220"/>
            <a:chOff x="7962900" y="5485668"/>
            <a:chExt cx="1645920" cy="523220"/>
          </a:xfrm>
        </p:grpSpPr>
        <p:cxnSp>
          <p:nvCxnSpPr>
            <p:cNvPr id="4" name="Straight Arrow Connector 3">
              <a:extLst>
                <a:ext uri="{FF2B5EF4-FFF2-40B4-BE49-F238E27FC236}">
                  <a16:creationId xmlns:a16="http://schemas.microsoft.com/office/drawing/2014/main" id="{CBEC39E0-967D-8C4A-FE55-B7ECE8E7D2E2}"/>
                </a:ext>
              </a:extLst>
            </p:cNvPr>
            <p:cNvCxnSpPr/>
            <p:nvPr/>
          </p:nvCxnSpPr>
          <p:spPr>
            <a:xfrm>
              <a:off x="7962900" y="5568852"/>
              <a:ext cx="1645920" cy="0"/>
            </a:xfrm>
            <a:prstGeom prst="straightConnector1">
              <a:avLst/>
            </a:prstGeom>
            <a:ln w="28575">
              <a:solidFill>
                <a:schemeClr val="accent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C3FC4A-C6B6-E7EB-A27E-7752A7E85943}"/>
                </a:ext>
              </a:extLst>
            </p:cNvPr>
            <p:cNvSpPr txBox="1"/>
            <p:nvPr/>
          </p:nvSpPr>
          <p:spPr>
            <a:xfrm>
              <a:off x="8534401" y="5485668"/>
              <a:ext cx="552450" cy="523220"/>
            </a:xfrm>
            <a:prstGeom prst="rect">
              <a:avLst/>
            </a:prstGeom>
            <a:noFill/>
          </p:spPr>
          <p:txBody>
            <a:bodyPr wrap="square" rtlCol="0">
              <a:spAutoFit/>
            </a:bodyPr>
            <a:lstStyle/>
            <a:p>
              <a:r>
                <a:rPr lang="en-US" sz="2800" b="1">
                  <a:solidFill>
                    <a:schemeClr val="accent2"/>
                  </a:solidFill>
                  <a:latin typeface="Calibri" panose="020F0502020204030204" pitchFamily="34" charset="0"/>
                  <a:cs typeface="Calibri" panose="020F0502020204030204" pitchFamily="34" charset="0"/>
                </a:rPr>
                <a:t>d</a:t>
              </a:r>
              <a:r>
                <a:rPr lang="en-US" sz="2800" b="1" baseline="-25000">
                  <a:solidFill>
                    <a:schemeClr val="accent2"/>
                  </a:solidFill>
                  <a:latin typeface="Calibri" panose="020F0502020204030204" pitchFamily="34" charset="0"/>
                  <a:cs typeface="Calibri" panose="020F0502020204030204" pitchFamily="34" charset="0"/>
                </a:rPr>
                <a:t>1</a:t>
              </a:r>
              <a:endParaRPr lang="en-US" sz="2800" b="1">
                <a:solidFill>
                  <a:schemeClr val="accent2"/>
                </a:solidFill>
                <a:latin typeface="Calibri" panose="020F0502020204030204" pitchFamily="34" charset="0"/>
                <a:cs typeface="Calibri" panose="020F0502020204030204" pitchFamily="34" charset="0"/>
              </a:endParaRPr>
            </a:p>
          </p:txBody>
        </p:sp>
      </p:grpSp>
      <p:grpSp>
        <p:nvGrpSpPr>
          <p:cNvPr id="16" name="Group 15" descr="n100 Fb Thu Huong Pham">
            <a:extLst>
              <a:ext uri="{FF2B5EF4-FFF2-40B4-BE49-F238E27FC236}">
                <a16:creationId xmlns:a16="http://schemas.microsoft.com/office/drawing/2014/main" id="{80F161C9-73E9-4D50-DF81-E1BF0B12875C}"/>
              </a:ext>
            </a:extLst>
          </p:cNvPr>
          <p:cNvGrpSpPr/>
          <p:nvPr/>
        </p:nvGrpSpPr>
        <p:grpSpPr>
          <a:xfrm>
            <a:off x="7974330" y="5993844"/>
            <a:ext cx="2926080" cy="523220"/>
            <a:chOff x="7962900" y="5528051"/>
            <a:chExt cx="2926080" cy="523220"/>
          </a:xfrm>
        </p:grpSpPr>
        <p:cxnSp>
          <p:nvCxnSpPr>
            <p:cNvPr id="17" name="Straight Arrow Connector 16">
              <a:extLst>
                <a:ext uri="{FF2B5EF4-FFF2-40B4-BE49-F238E27FC236}">
                  <a16:creationId xmlns:a16="http://schemas.microsoft.com/office/drawing/2014/main" id="{B8B8C9B8-86AC-170E-84B7-E92417F6CC76}"/>
                </a:ext>
              </a:extLst>
            </p:cNvPr>
            <p:cNvCxnSpPr/>
            <p:nvPr/>
          </p:nvCxnSpPr>
          <p:spPr>
            <a:xfrm>
              <a:off x="7962900" y="5568852"/>
              <a:ext cx="2926080" cy="0"/>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41C101-0A5C-56A9-9455-553A12DD1F81}"/>
                </a:ext>
              </a:extLst>
            </p:cNvPr>
            <p:cNvSpPr txBox="1"/>
            <p:nvPr/>
          </p:nvSpPr>
          <p:spPr>
            <a:xfrm>
              <a:off x="9269699" y="5528051"/>
              <a:ext cx="552450" cy="523220"/>
            </a:xfrm>
            <a:prstGeom prst="rect">
              <a:avLst/>
            </a:prstGeom>
            <a:noFill/>
          </p:spPr>
          <p:txBody>
            <a:bodyPr wrap="square" rtlCol="0">
              <a:spAutoFit/>
            </a:bodyPr>
            <a:lstStyle/>
            <a:p>
              <a:r>
                <a:rPr lang="en-US" sz="2800" b="1">
                  <a:solidFill>
                    <a:srgbClr val="008000"/>
                  </a:solidFill>
                  <a:latin typeface="Calibri" panose="020F0502020204030204" pitchFamily="34" charset="0"/>
                  <a:cs typeface="Calibri" panose="020F0502020204030204" pitchFamily="34" charset="0"/>
                </a:rPr>
                <a:t>d</a:t>
              </a:r>
              <a:r>
                <a:rPr lang="en-US" sz="2800" b="1" baseline="-25000">
                  <a:solidFill>
                    <a:srgbClr val="008000"/>
                  </a:solidFill>
                  <a:latin typeface="Calibri" panose="020F0502020204030204" pitchFamily="34" charset="0"/>
                  <a:cs typeface="Calibri" panose="020F0502020204030204" pitchFamily="34" charset="0"/>
                </a:rPr>
                <a:t>2</a:t>
              </a:r>
              <a:endParaRPr lang="en-US" sz="2800" b="1">
                <a:solidFill>
                  <a:srgbClr val="008000"/>
                </a:solidFill>
                <a:latin typeface="Calibri" panose="020F0502020204030204" pitchFamily="34" charset="0"/>
                <a:cs typeface="Calibri" panose="020F0502020204030204" pitchFamily="34" charset="0"/>
              </a:endParaRPr>
            </a:p>
          </p:txBody>
        </p:sp>
      </p:grpSp>
      <p:cxnSp>
        <p:nvCxnSpPr>
          <p:cNvPr id="20" name="Straight Arrow Connector 19" descr="n100 Fb Thu Huong Pham">
            <a:extLst>
              <a:ext uri="{FF2B5EF4-FFF2-40B4-BE49-F238E27FC236}">
                <a16:creationId xmlns:a16="http://schemas.microsoft.com/office/drawing/2014/main" id="{B1B4832F-E826-78CF-DC48-1F37FBB1C2A7}"/>
              </a:ext>
            </a:extLst>
          </p:cNvPr>
          <p:cNvCxnSpPr>
            <a:cxnSpLocks/>
          </p:cNvCxnSpPr>
          <p:nvPr/>
        </p:nvCxnSpPr>
        <p:spPr>
          <a:xfrm>
            <a:off x="10927081" y="4205845"/>
            <a:ext cx="0" cy="1787999"/>
          </a:xfrm>
          <a:prstGeom prst="straightConnector1">
            <a:avLst/>
          </a:prstGeom>
          <a:ln w="28575">
            <a:solidFill>
              <a:srgbClr val="008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1173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out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left)">
                                      <p:cBhvr>
                                        <p:cTn id="3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val 3" descr="n100 Fb Thu Huong Pham"/>
          <p:cNvSpPr/>
          <p:nvPr/>
        </p:nvSpPr>
        <p:spPr>
          <a:xfrm>
            <a:off x="3518435" y="4446996"/>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Flowchart: Manual Operation 4" descr="n100 Fb Thu Huong Pham"/>
          <p:cNvSpPr/>
          <p:nvPr/>
        </p:nvSpPr>
        <p:spPr>
          <a:xfrm>
            <a:off x="4331235" y="3938996"/>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Picture 8"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83777"/>
          <a:stretch/>
        </p:blipFill>
        <p:spPr>
          <a:xfrm>
            <a:off x="3518638" y="6074905"/>
            <a:ext cx="2438199" cy="411363"/>
          </a:xfrm>
          <a:prstGeom prst="rect">
            <a:avLst/>
          </a:prstGeom>
        </p:spPr>
      </p:pic>
      <p:pic>
        <p:nvPicPr>
          <p:cNvPr id="15" name="Picture 14"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47912"/>
          <a:stretch/>
        </p:blipFill>
        <p:spPr>
          <a:xfrm>
            <a:off x="3518537" y="5154570"/>
            <a:ext cx="2438199" cy="1320813"/>
          </a:xfrm>
          <a:prstGeom prst="rect">
            <a:avLst/>
          </a:prstGeom>
        </p:spPr>
      </p:pic>
      <p:pic>
        <p:nvPicPr>
          <p:cNvPr id="11" name="Picture 10"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68518"/>
          <a:stretch/>
        </p:blipFill>
        <p:spPr>
          <a:xfrm>
            <a:off x="3518537" y="5677083"/>
            <a:ext cx="2438199" cy="798300"/>
          </a:xfrm>
          <a:prstGeom prst="rect">
            <a:avLst/>
          </a:prstGeom>
        </p:spPr>
      </p:pic>
      <p:pic>
        <p:nvPicPr>
          <p:cNvPr id="14" name="Picture 13"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60076" b="-1"/>
          <a:stretch/>
        </p:blipFill>
        <p:spPr>
          <a:xfrm>
            <a:off x="3518537" y="5462998"/>
            <a:ext cx="2438199" cy="1012385"/>
          </a:xfrm>
          <a:prstGeom prst="rect">
            <a:avLst/>
          </a:prstGeom>
        </p:spPr>
      </p:pic>
      <p:pic>
        <p:nvPicPr>
          <p:cNvPr id="18" name="Picture 17"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35892"/>
          <a:stretch/>
        </p:blipFill>
        <p:spPr>
          <a:xfrm>
            <a:off x="3518537" y="4849770"/>
            <a:ext cx="2438199" cy="1625615"/>
          </a:xfrm>
          <a:prstGeom prst="rect">
            <a:avLst/>
          </a:prstGeom>
        </p:spPr>
      </p:pic>
      <p:pic>
        <p:nvPicPr>
          <p:cNvPr id="20" name="Picture 19"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11995"/>
          <a:stretch/>
        </p:blipFill>
        <p:spPr>
          <a:xfrm>
            <a:off x="3518537" y="4243797"/>
            <a:ext cx="2438199" cy="2231587"/>
          </a:xfrm>
          <a:prstGeom prst="rect">
            <a:avLst/>
          </a:prstGeom>
        </p:spPr>
      </p:pic>
      <p:pic>
        <p:nvPicPr>
          <p:cNvPr id="10" name="Picture 9" descr="n100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19540">
            <a:off x="4213641" y="5961135"/>
            <a:ext cx="528276" cy="390112"/>
          </a:xfrm>
          <a:prstGeom prst="rect">
            <a:avLst/>
          </a:prstGeom>
        </p:spPr>
      </p:pic>
      <p:pic>
        <p:nvPicPr>
          <p:cNvPr id="12" name="yeah.mp3" descr="n100 Fb Thu Huong Pham">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7"/>
          <a:stretch>
            <a:fillRect/>
          </a:stretch>
        </p:blipFill>
        <p:spPr>
          <a:xfrm>
            <a:off x="4615543" y="6917804"/>
            <a:ext cx="812800" cy="812800"/>
          </a:xfrm>
          <a:prstGeom prst="rect">
            <a:avLst/>
          </a:prstGeom>
        </p:spPr>
      </p:pic>
      <p:pic>
        <p:nvPicPr>
          <p:cNvPr id="13" name="Picture 12" descr="n100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8100">
            <a:off x="4719599" y="6016879"/>
            <a:ext cx="528276" cy="390112"/>
          </a:xfrm>
          <a:prstGeom prst="rect">
            <a:avLst/>
          </a:prstGeom>
        </p:spPr>
      </p:pic>
      <p:pic>
        <p:nvPicPr>
          <p:cNvPr id="16" name="Picture 15" descr="n100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064">
            <a:off x="3785597" y="5872575"/>
            <a:ext cx="528276" cy="390112"/>
          </a:xfrm>
          <a:prstGeom prst="rect">
            <a:avLst/>
          </a:prstGeom>
        </p:spPr>
      </p:pic>
      <p:pic>
        <p:nvPicPr>
          <p:cNvPr id="17" name="Picture 16" descr="n100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67739">
            <a:off x="4667041" y="5786127"/>
            <a:ext cx="528276" cy="390112"/>
          </a:xfrm>
          <a:prstGeom prst="rect">
            <a:avLst/>
          </a:prstGeom>
        </p:spPr>
      </p:pic>
      <p:pic>
        <p:nvPicPr>
          <p:cNvPr id="19" name="Picture 18" descr="n100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82061">
            <a:off x="4102921" y="5574729"/>
            <a:ext cx="528276" cy="390112"/>
          </a:xfrm>
          <a:prstGeom prst="rect">
            <a:avLst/>
          </a:prstGeom>
        </p:spPr>
      </p:pic>
      <p:pic>
        <p:nvPicPr>
          <p:cNvPr id="21" name="Picture 20" descr="n100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3491" y="4654898"/>
            <a:ext cx="1592956" cy="1828649"/>
          </a:xfrm>
          <a:prstGeom prst="rect">
            <a:avLst/>
          </a:prstGeom>
        </p:spPr>
      </p:pic>
      <p:sp>
        <p:nvSpPr>
          <p:cNvPr id="22" name="Rectangle 21" descr="n100 Fb Thu Huong Pham"/>
          <p:cNvSpPr/>
          <p:nvPr/>
        </p:nvSpPr>
        <p:spPr>
          <a:xfrm>
            <a:off x="3501244" y="4504872"/>
            <a:ext cx="2828658" cy="779765"/>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4267" b="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Chúc mừng</a:t>
            </a:r>
          </a:p>
        </p:txBody>
      </p:sp>
      <p:sp>
        <p:nvSpPr>
          <p:cNvPr id="23" name="Oval 22" descr="n100 Fb Thu Huong Pham"/>
          <p:cNvSpPr/>
          <p:nvPr/>
        </p:nvSpPr>
        <p:spPr>
          <a:xfrm>
            <a:off x="6295384" y="4445000"/>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Flowchart: Manual Operation 23" descr="n100 Fb Thu Huong Pham"/>
          <p:cNvSpPr/>
          <p:nvPr/>
        </p:nvSpPr>
        <p:spPr>
          <a:xfrm>
            <a:off x="7108184" y="3937000"/>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25" name="Picture 24"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83777"/>
          <a:stretch/>
        </p:blipFill>
        <p:spPr>
          <a:xfrm>
            <a:off x="6295587" y="6072909"/>
            <a:ext cx="2438199" cy="411363"/>
          </a:xfrm>
          <a:prstGeom prst="rect">
            <a:avLst/>
          </a:prstGeom>
        </p:spPr>
      </p:pic>
      <p:pic>
        <p:nvPicPr>
          <p:cNvPr id="26" name="Picture 25"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47912"/>
          <a:stretch/>
        </p:blipFill>
        <p:spPr>
          <a:xfrm>
            <a:off x="6295486" y="5152574"/>
            <a:ext cx="2438199" cy="1320813"/>
          </a:xfrm>
          <a:prstGeom prst="rect">
            <a:avLst/>
          </a:prstGeom>
        </p:spPr>
      </p:pic>
      <p:pic>
        <p:nvPicPr>
          <p:cNvPr id="27" name="Picture 26"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68518"/>
          <a:stretch/>
        </p:blipFill>
        <p:spPr>
          <a:xfrm>
            <a:off x="6295486" y="5675087"/>
            <a:ext cx="2438199" cy="798300"/>
          </a:xfrm>
          <a:prstGeom prst="rect">
            <a:avLst/>
          </a:prstGeom>
        </p:spPr>
      </p:pic>
      <p:pic>
        <p:nvPicPr>
          <p:cNvPr id="28" name="Picture 27"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60076" b="-1"/>
          <a:stretch/>
        </p:blipFill>
        <p:spPr>
          <a:xfrm>
            <a:off x="6295486" y="5461002"/>
            <a:ext cx="2438199" cy="1012385"/>
          </a:xfrm>
          <a:prstGeom prst="rect">
            <a:avLst/>
          </a:prstGeom>
        </p:spPr>
      </p:pic>
      <p:pic>
        <p:nvPicPr>
          <p:cNvPr id="29" name="Picture 28"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35892"/>
          <a:stretch/>
        </p:blipFill>
        <p:spPr>
          <a:xfrm>
            <a:off x="6295486" y="4847774"/>
            <a:ext cx="2438199" cy="1625615"/>
          </a:xfrm>
          <a:prstGeom prst="rect">
            <a:avLst/>
          </a:prstGeom>
        </p:spPr>
      </p:pic>
      <p:pic>
        <p:nvPicPr>
          <p:cNvPr id="30" name="Picture 29"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11995"/>
          <a:stretch/>
        </p:blipFill>
        <p:spPr>
          <a:xfrm>
            <a:off x="6295486" y="4241801"/>
            <a:ext cx="2438199" cy="2231587"/>
          </a:xfrm>
          <a:prstGeom prst="rect">
            <a:avLst/>
          </a:prstGeom>
        </p:spPr>
      </p:pic>
      <p:pic>
        <p:nvPicPr>
          <p:cNvPr id="31" name="Picture 30" descr="n100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48109">
            <a:off x="7078315" y="6060801"/>
            <a:ext cx="528276" cy="390112"/>
          </a:xfrm>
          <a:prstGeom prst="rect">
            <a:avLst/>
          </a:prstGeom>
        </p:spPr>
      </p:pic>
      <p:pic>
        <p:nvPicPr>
          <p:cNvPr id="32" name="yeah.mp3" descr="n100 Fb Thu Huong Pham">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7"/>
          <a:stretch>
            <a:fillRect/>
          </a:stretch>
        </p:blipFill>
        <p:spPr>
          <a:xfrm>
            <a:off x="5631543" y="7127360"/>
            <a:ext cx="812800" cy="812800"/>
          </a:xfrm>
          <a:prstGeom prst="rect">
            <a:avLst/>
          </a:prstGeom>
        </p:spPr>
      </p:pic>
      <p:pic>
        <p:nvPicPr>
          <p:cNvPr id="33" name="Picture 32" descr="n100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8100">
            <a:off x="7496549" y="6014883"/>
            <a:ext cx="528276" cy="390112"/>
          </a:xfrm>
          <a:prstGeom prst="rect">
            <a:avLst/>
          </a:prstGeom>
        </p:spPr>
      </p:pic>
      <p:pic>
        <p:nvPicPr>
          <p:cNvPr id="34" name="Picture 33" descr="n100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064">
            <a:off x="6562546" y="5870579"/>
            <a:ext cx="528276" cy="390112"/>
          </a:xfrm>
          <a:prstGeom prst="rect">
            <a:avLst/>
          </a:prstGeom>
        </p:spPr>
      </p:pic>
      <p:pic>
        <p:nvPicPr>
          <p:cNvPr id="35" name="Picture 34" descr="n100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24396">
            <a:off x="7870310" y="5845984"/>
            <a:ext cx="528276" cy="390112"/>
          </a:xfrm>
          <a:prstGeom prst="rect">
            <a:avLst/>
          </a:prstGeom>
        </p:spPr>
      </p:pic>
      <p:pic>
        <p:nvPicPr>
          <p:cNvPr id="36" name="Picture 35" descr="n100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7841">
            <a:off x="7261015" y="5687411"/>
            <a:ext cx="528276" cy="390112"/>
          </a:xfrm>
          <a:prstGeom prst="rect">
            <a:avLst/>
          </a:prstGeom>
        </p:spPr>
      </p:pic>
      <p:pic>
        <p:nvPicPr>
          <p:cNvPr id="37" name="Picture 36" descr="n100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683886" y="4685296"/>
            <a:ext cx="1592956" cy="1828649"/>
          </a:xfrm>
          <a:prstGeom prst="rect">
            <a:avLst/>
          </a:prstGeom>
        </p:spPr>
      </p:pic>
      <p:sp>
        <p:nvSpPr>
          <p:cNvPr id="38" name="Rectangle 37" descr="n100 Fb Thu Huong Pham"/>
          <p:cNvSpPr/>
          <p:nvPr/>
        </p:nvSpPr>
        <p:spPr>
          <a:xfrm>
            <a:off x="6106311" y="4546601"/>
            <a:ext cx="2828658" cy="779765"/>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4267" b="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Chúc mừng</a:t>
            </a:r>
          </a:p>
        </p:txBody>
      </p:sp>
      <p:sp>
        <p:nvSpPr>
          <p:cNvPr id="2" name="Rectangle 1" descr="n100 Fb Thu Huong Pham"/>
          <p:cNvSpPr/>
          <p:nvPr/>
        </p:nvSpPr>
        <p:spPr>
          <a:xfrm>
            <a:off x="1435983" y="5857650"/>
            <a:ext cx="1941878" cy="943785"/>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9170"/>
            <a:r>
              <a:rPr lang="en-US" sz="5333" b="1" spc="67">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ĐỘI A</a:t>
            </a:r>
          </a:p>
        </p:txBody>
      </p:sp>
      <p:sp>
        <p:nvSpPr>
          <p:cNvPr id="54" name="Rectangle 53" descr="n100 Fb Thu Huong Pham"/>
          <p:cNvSpPr/>
          <p:nvPr/>
        </p:nvSpPr>
        <p:spPr>
          <a:xfrm>
            <a:off x="8845196" y="5788966"/>
            <a:ext cx="1909818" cy="943785"/>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9170"/>
            <a:r>
              <a:rPr lang="en-US" sz="5333" b="1" spc="67">
                <a:ln w="11430"/>
                <a:solidFill>
                  <a:srgbClr val="1F497D">
                    <a:lumMod val="50000"/>
                  </a:srgbClr>
                </a:solidFill>
                <a:effectLst>
                  <a:outerShdw blurRad="76200" dist="50800" dir="5400000" algn="tl" rotWithShape="0">
                    <a:srgbClr val="000000">
                      <a:alpha val="65000"/>
                    </a:srgbClr>
                  </a:outerShdw>
                </a:effectLst>
                <a:latin typeface="Calibri"/>
              </a:rPr>
              <a:t>ĐỘI B</a:t>
            </a:r>
          </a:p>
        </p:txBody>
      </p:sp>
      <p:sp>
        <p:nvSpPr>
          <p:cNvPr id="62" name="Rectangle 61" descr="n100 Fb Thu Huong Pham">
            <a:extLst>
              <a:ext uri="{FF2B5EF4-FFF2-40B4-BE49-F238E27FC236}">
                <a16:creationId xmlns:a16="http://schemas.microsoft.com/office/drawing/2014/main" id="{118EA273-21DA-E13A-BFFD-CF27F57BB34E}"/>
              </a:ext>
            </a:extLst>
          </p:cNvPr>
          <p:cNvSpPr/>
          <p:nvPr/>
        </p:nvSpPr>
        <p:spPr>
          <a:xfrm>
            <a:off x="233700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a:t>Câu 10:</a:t>
            </a:r>
            <a:r>
              <a:rPr lang="en-US" sz="2400"/>
              <a:t> Lực ma sát tác dụng lên mặt tiếp xúc của vật, cản trở chuyển động của vật, có phương tiếp tuyến với bề mặt tiếp xúc.</a:t>
            </a:r>
          </a:p>
        </p:txBody>
      </p:sp>
      <p:sp>
        <p:nvSpPr>
          <p:cNvPr id="63" name="Rectangle 62" descr="n100 Fb Thu Huong Pham">
            <a:extLst>
              <a:ext uri="{FF2B5EF4-FFF2-40B4-BE49-F238E27FC236}">
                <a16:creationId xmlns:a16="http://schemas.microsoft.com/office/drawing/2014/main" id="{16590130-3DD3-C249-4CA7-951E08A922C2}"/>
              </a:ext>
            </a:extLst>
          </p:cNvPr>
          <p:cNvSpPr/>
          <p:nvPr/>
        </p:nvSpPr>
        <p:spPr>
          <a:xfrm>
            <a:off x="233680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64" name="Rectangle 63" descr="n100 Fb Thu Huong Pham">
            <a:extLst>
              <a:ext uri="{FF2B5EF4-FFF2-40B4-BE49-F238E27FC236}">
                <a16:creationId xmlns:a16="http://schemas.microsoft.com/office/drawing/2014/main" id="{7EB48914-275B-5CA7-F152-0D641DC6A926}"/>
              </a:ext>
            </a:extLst>
          </p:cNvPr>
          <p:cNvSpPr/>
          <p:nvPr/>
        </p:nvSpPr>
        <p:spPr>
          <a:xfrm>
            <a:off x="656427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sp>
        <p:nvSpPr>
          <p:cNvPr id="65" name="Rectangle 64" descr="n100 Fb Thu Huong Pham">
            <a:extLst>
              <a:ext uri="{FF2B5EF4-FFF2-40B4-BE49-F238E27FC236}">
                <a16:creationId xmlns:a16="http://schemas.microsoft.com/office/drawing/2014/main" id="{ED08D852-BADB-5631-4931-0EA0D4AF3102}"/>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a:t>Câu 9:</a:t>
            </a:r>
            <a:r>
              <a:rPr lang="en-US" sz="2400"/>
              <a:t> Cặp lực và phản lực là hai lực cân bằng nhau vì chúng cùng phương, ngược chiều, cùng độ lớn</a:t>
            </a:r>
          </a:p>
        </p:txBody>
      </p:sp>
      <p:sp>
        <p:nvSpPr>
          <p:cNvPr id="66" name="Rectangle 65" descr="n100 Fb Thu Huong Pham">
            <a:extLst>
              <a:ext uri="{FF2B5EF4-FFF2-40B4-BE49-F238E27FC236}">
                <a16:creationId xmlns:a16="http://schemas.microsoft.com/office/drawing/2014/main" id="{0EB4C56B-48D6-939C-C078-BF73CB787714}"/>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67" name="Rectangle 66" descr="n100 Fb Thu Huong Pham">
            <a:extLst>
              <a:ext uri="{FF2B5EF4-FFF2-40B4-BE49-F238E27FC236}">
                <a16:creationId xmlns:a16="http://schemas.microsoft.com/office/drawing/2014/main" id="{B5EF4580-24E4-FBDD-45D2-50D16897596C}"/>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mc:AlternateContent xmlns:mc="http://schemas.openxmlformats.org/markup-compatibility/2006" xmlns:a14="http://schemas.microsoft.com/office/drawing/2010/main">
        <mc:Choice Requires="a14">
          <p:sp>
            <p:nvSpPr>
              <p:cNvPr id="68" name="Rectangle 67" descr="n100 Fb Thu Huong Pham">
                <a:extLst>
                  <a:ext uri="{FF2B5EF4-FFF2-40B4-BE49-F238E27FC236}">
                    <a16:creationId xmlns:a16="http://schemas.microsoft.com/office/drawing/2014/main" id="{BB278E21-CFEE-04EA-7047-7F46635BA973}"/>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8:</a:t>
                </a:r>
                <a:r>
                  <a:rPr lang="en-US" sz="2800"/>
                  <a:t> Hệ thức định luật II Niu-tơn được viết như sau: </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𝐹</m:t>
                        </m:r>
                      </m:e>
                    </m:acc>
                    <m:r>
                      <a:rPr lang="en-US" sz="2800" i="1">
                        <a:latin typeface="Cambria Math" panose="02040503050406030204" pitchFamily="18" charset="0"/>
                      </a:rPr>
                      <m:t>=</m:t>
                    </m:r>
                    <m:acc>
                      <m:accPr>
                        <m:chr m:val="⃗"/>
                        <m:ctrlPr>
                          <a:rPr lang="en-US" sz="2800" i="1">
                            <a:latin typeface="Cambria Math" panose="02040503050406030204" pitchFamily="18" charset="0"/>
                          </a:rPr>
                        </m:ctrlPr>
                      </m:accPr>
                      <m:e>
                        <m:r>
                          <a:rPr lang="en-US" sz="2800" i="1">
                            <a:latin typeface="Cambria Math" panose="02040503050406030204" pitchFamily="18" charset="0"/>
                          </a:rPr>
                          <m:t>𝑚𝑎</m:t>
                        </m:r>
                      </m:e>
                    </m:acc>
                  </m:oMath>
                </a14:m>
                <a:r>
                  <a:rPr lang="en-US" sz="2800"/>
                  <a:t>.</a:t>
                </a:r>
              </a:p>
            </p:txBody>
          </p:sp>
        </mc:Choice>
        <mc:Fallback xmlns="">
          <p:sp>
            <p:nvSpPr>
              <p:cNvPr id="68" name="Rectangle 67" descr="n100 Fb Thu Huong Pham">
                <a:extLst>
                  <a:ext uri="{FF2B5EF4-FFF2-40B4-BE49-F238E27FC236}">
                    <a16:creationId xmlns:a16="http://schemas.microsoft.com/office/drawing/2014/main" id="{BB278E21-CFEE-04EA-7047-7F46635BA973}"/>
                  </a:ext>
                </a:extLst>
              </p:cNvPr>
              <p:cNvSpPr>
                <a:spLocks noRot="1" noChangeAspect="1" noMove="1" noResize="1" noEditPoints="1" noAdjustHandles="1" noChangeArrowheads="1" noChangeShapeType="1" noTextEdit="1"/>
              </p:cNvSpPr>
              <p:nvPr/>
            </p:nvSpPr>
            <p:spPr>
              <a:xfrm>
                <a:off x="2329381" y="271780"/>
                <a:ext cx="7449243" cy="1117600"/>
              </a:xfrm>
              <a:prstGeom prst="rect">
                <a:avLst/>
              </a:prstGeom>
              <a:blipFill>
                <a:blip r:embed="rId9"/>
                <a:stretch>
                  <a:fillRect/>
                </a:stretch>
              </a:blipFill>
              <a:ln/>
            </p:spPr>
            <p:txBody>
              <a:bodyPr/>
              <a:lstStyle/>
              <a:p>
                <a:r>
                  <a:rPr lang="en-US">
                    <a:noFill/>
                  </a:rPr>
                  <a:t> </a:t>
                </a:r>
              </a:p>
            </p:txBody>
          </p:sp>
        </mc:Fallback>
      </mc:AlternateContent>
      <p:sp>
        <p:nvSpPr>
          <p:cNvPr id="69" name="Rectangle 68" descr="n100 Fb Thu Huong Pham">
            <a:extLst>
              <a:ext uri="{FF2B5EF4-FFF2-40B4-BE49-F238E27FC236}">
                <a16:creationId xmlns:a16="http://schemas.microsoft.com/office/drawing/2014/main" id="{A8F2DF77-76E1-3850-DA87-828BF38AC981}"/>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70" name="Rectangle 69" descr="n100 Fb Thu Huong Pham">
            <a:extLst>
              <a:ext uri="{FF2B5EF4-FFF2-40B4-BE49-F238E27FC236}">
                <a16:creationId xmlns:a16="http://schemas.microsoft.com/office/drawing/2014/main" id="{6F837273-5811-6E14-C260-83880E165787}"/>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sp>
        <p:nvSpPr>
          <p:cNvPr id="72" name="Rectangle 71" descr="n100 Fb Thu Huong Pham">
            <a:extLst>
              <a:ext uri="{FF2B5EF4-FFF2-40B4-BE49-F238E27FC236}">
                <a16:creationId xmlns:a16="http://schemas.microsoft.com/office/drawing/2014/main" id="{AA528898-69D8-C03D-2EBA-12B7F88F8808}"/>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7:</a:t>
            </a:r>
            <a:r>
              <a:rPr lang="en-US" sz="2800"/>
              <a:t> Quả cầu ở hình vẽ đứng yên do có lực của sợi dây giữ nó lại</a:t>
            </a:r>
          </a:p>
        </p:txBody>
      </p:sp>
      <p:sp>
        <p:nvSpPr>
          <p:cNvPr id="73" name="Rectangle 72" descr="n100 Fb Thu Huong Pham">
            <a:extLst>
              <a:ext uri="{FF2B5EF4-FFF2-40B4-BE49-F238E27FC236}">
                <a16:creationId xmlns:a16="http://schemas.microsoft.com/office/drawing/2014/main" id="{230C5DD3-6BBF-75DA-F5DF-33F9BE9C057D}"/>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74" name="Rectangle 73" descr="n100 Fb Thu Huong Pham">
            <a:extLst>
              <a:ext uri="{FF2B5EF4-FFF2-40B4-BE49-F238E27FC236}">
                <a16:creationId xmlns:a16="http://schemas.microsoft.com/office/drawing/2014/main" id="{F0411FAF-60E1-BA1B-ADE0-189AA6A3BE2A}"/>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pic>
        <p:nvPicPr>
          <p:cNvPr id="75" name="Picture 74" descr="n100 Fb Thu Huong Pham">
            <a:extLst>
              <a:ext uri="{FF2B5EF4-FFF2-40B4-BE49-F238E27FC236}">
                <a16:creationId xmlns:a16="http://schemas.microsoft.com/office/drawing/2014/main" id="{7E652DF4-98BA-48A7-9CA3-48EB5B1A61DF}"/>
              </a:ext>
            </a:extLst>
          </p:cNvPr>
          <p:cNvPicPr>
            <a:picLocks noChangeAspect="1"/>
          </p:cNvPicPr>
          <p:nvPr/>
        </p:nvPicPr>
        <p:blipFill rotWithShape="1">
          <a:blip r:embed="rId10">
            <a:extLst>
              <a:ext uri="{28A0092B-C50C-407E-A947-70E740481C1C}">
                <a14:useLocalDpi xmlns:a14="http://schemas.microsoft.com/office/drawing/2010/main" val="0"/>
              </a:ext>
            </a:extLst>
          </a:blip>
          <a:srcRect l="34021" t="2869" r="46649" b="59426"/>
          <a:stretch/>
        </p:blipFill>
        <p:spPr bwMode="auto">
          <a:xfrm>
            <a:off x="10040639" y="271779"/>
            <a:ext cx="946229" cy="2242821"/>
          </a:xfrm>
          <a:prstGeom prst="rect">
            <a:avLst/>
          </a:prstGeom>
          <a:noFill/>
          <a:ln>
            <a:noFill/>
          </a:ln>
          <a:extLst>
            <a:ext uri="{53640926-AAD7-44D8-BBD7-CCE9431645EC}">
              <a14:shadowObscured xmlns:a14="http://schemas.microsoft.com/office/drawing/2010/main"/>
            </a:ext>
          </a:extLst>
        </p:spPr>
      </p:pic>
      <p:sp>
        <p:nvSpPr>
          <p:cNvPr id="76" name="Rectangle 75" descr="n100 Fb Thu Huong Pham">
            <a:extLst>
              <a:ext uri="{FF2B5EF4-FFF2-40B4-BE49-F238E27FC236}">
                <a16:creationId xmlns:a16="http://schemas.microsoft.com/office/drawing/2014/main" id="{B0689423-BA37-78A8-362D-B1ED921F9E61}"/>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a:t>Câu 6:</a:t>
            </a:r>
            <a:r>
              <a:rPr lang="en-US" sz="2400"/>
              <a:t> Cho hai lực đồng quy có độ lớn F</a:t>
            </a:r>
            <a:r>
              <a:rPr lang="en-US" sz="2400" baseline="-25000"/>
              <a:t>1 </a:t>
            </a:r>
            <a:r>
              <a:rPr lang="en-US" sz="2400"/>
              <a:t>= 6N và F</a:t>
            </a:r>
            <a:r>
              <a:rPr lang="en-US" sz="2400" baseline="-25000"/>
              <a:t>2</a:t>
            </a:r>
            <a:r>
              <a:rPr lang="en-US" sz="2400"/>
              <a:t> = 8N. Nếu hợp lực có độ lớn F = 14N thì góc giữa hai lực là 90</a:t>
            </a:r>
            <a:r>
              <a:rPr lang="en-US" sz="2400" baseline="30000"/>
              <a:t>0</a:t>
            </a:r>
            <a:r>
              <a:rPr lang="en-US" sz="2400"/>
              <a:t>.</a:t>
            </a:r>
          </a:p>
        </p:txBody>
      </p:sp>
      <p:sp>
        <p:nvSpPr>
          <p:cNvPr id="77" name="Rectangle 76" descr="n100 Fb Thu Huong Pham">
            <a:extLst>
              <a:ext uri="{FF2B5EF4-FFF2-40B4-BE49-F238E27FC236}">
                <a16:creationId xmlns:a16="http://schemas.microsoft.com/office/drawing/2014/main" id="{AC03C9F5-DFC7-AF4A-F90C-FE71AD5FBBE8}"/>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78" name="Rectangle 77" descr="n100 Fb Thu Huong Pham">
            <a:extLst>
              <a:ext uri="{FF2B5EF4-FFF2-40B4-BE49-F238E27FC236}">
                <a16:creationId xmlns:a16="http://schemas.microsoft.com/office/drawing/2014/main" id="{672D8465-23E1-568F-1F7C-72DE5010F6F1}"/>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sp>
        <p:nvSpPr>
          <p:cNvPr id="79" name="Rectangle 78" descr="n100 Fb Thu Huong Pham">
            <a:extLst>
              <a:ext uri="{FF2B5EF4-FFF2-40B4-BE49-F238E27FC236}">
                <a16:creationId xmlns:a16="http://schemas.microsoft.com/office/drawing/2014/main" id="{DD54CA08-3B8F-DC57-18EE-E1F977993765}"/>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90000"/>
              </a:lnSpc>
            </a:pPr>
            <a:r>
              <a:rPr lang="en-US" sz="2000" b="1"/>
              <a:t>Câu 5:</a:t>
            </a:r>
            <a:r>
              <a:rPr lang="en-US" sz="2000"/>
              <a:t> Hình vẽ bên. Vật chịu tác dụng của hai lực cùng phương, cùng chiều nên lực tổng hợp cũng cùng phương, cùng chiều với hai lực thành phần và có độ lớn bằng tổng của hai lực thành phần cộng lại:</a:t>
            </a:r>
          </a:p>
          <a:p>
            <a:pPr algn="ctr">
              <a:lnSpc>
                <a:spcPct val="90000"/>
              </a:lnSpc>
            </a:pPr>
            <a:r>
              <a:rPr lang="en-US" sz="2000"/>
              <a:t>F = F</a:t>
            </a:r>
            <a:r>
              <a:rPr lang="en-US" sz="2000" baseline="-25000"/>
              <a:t>1</a:t>
            </a:r>
            <a:r>
              <a:rPr lang="en-US" sz="2000"/>
              <a:t> + F</a:t>
            </a:r>
            <a:r>
              <a:rPr lang="en-US" sz="2000" baseline="-25000"/>
              <a:t>2</a:t>
            </a:r>
            <a:endParaRPr lang="en-US" sz="2000"/>
          </a:p>
        </p:txBody>
      </p:sp>
      <p:sp>
        <p:nvSpPr>
          <p:cNvPr id="80" name="Rectangle 79" descr="n100 Fb Thu Huong Pham">
            <a:extLst>
              <a:ext uri="{FF2B5EF4-FFF2-40B4-BE49-F238E27FC236}">
                <a16:creationId xmlns:a16="http://schemas.microsoft.com/office/drawing/2014/main" id="{37C562A7-FBA7-FEAE-FFA8-FD84395D04F5}"/>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81" name="Rectangle 80" descr="n100 Fb Thu Huong Pham">
            <a:extLst>
              <a:ext uri="{FF2B5EF4-FFF2-40B4-BE49-F238E27FC236}">
                <a16:creationId xmlns:a16="http://schemas.microsoft.com/office/drawing/2014/main" id="{CCACE956-6D93-A0F5-52F4-1C2B868ED0E0}"/>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pic>
        <p:nvPicPr>
          <p:cNvPr id="82" name="Picture 81" descr="n100 Fb Thu Huong Pham">
            <a:extLst>
              <a:ext uri="{FF2B5EF4-FFF2-40B4-BE49-F238E27FC236}">
                <a16:creationId xmlns:a16="http://schemas.microsoft.com/office/drawing/2014/main" id="{53A9C01D-34BB-78AA-6B99-9D6ACFA36973}"/>
              </a:ext>
            </a:extLst>
          </p:cNvPr>
          <p:cNvPicPr>
            <a:picLocks noChangeAspect="1"/>
          </p:cNvPicPr>
          <p:nvPr/>
        </p:nvPicPr>
        <p:blipFill rotWithShape="1">
          <a:blip r:embed="rId11">
            <a:extLst>
              <a:ext uri="{28A0092B-C50C-407E-A947-70E740481C1C}">
                <a14:useLocalDpi xmlns:a14="http://schemas.microsoft.com/office/drawing/2010/main" val="0"/>
              </a:ext>
            </a:extLst>
          </a:blip>
          <a:srcRect l="64430" t="7740" r="7047" b="63158"/>
          <a:stretch/>
        </p:blipFill>
        <p:spPr bwMode="auto">
          <a:xfrm>
            <a:off x="9854999" y="260350"/>
            <a:ext cx="2076523" cy="1148195"/>
          </a:xfrm>
          <a:prstGeom prst="rect">
            <a:avLst/>
          </a:prstGeom>
          <a:noFill/>
          <a:ln>
            <a:noFill/>
          </a:ln>
          <a:extLst>
            <a:ext uri="{53640926-AAD7-44D8-BBD7-CCE9431645EC}">
              <a14:shadowObscured xmlns:a14="http://schemas.microsoft.com/office/drawing/2010/main"/>
            </a:ext>
          </a:extLst>
        </p:spPr>
      </p:pic>
      <p:sp>
        <p:nvSpPr>
          <p:cNvPr id="83" name="Rectangle 82" descr="n100 Fb Thu Huong Pham">
            <a:extLst>
              <a:ext uri="{FF2B5EF4-FFF2-40B4-BE49-F238E27FC236}">
                <a16:creationId xmlns:a16="http://schemas.microsoft.com/office/drawing/2014/main" id="{40B5A407-D171-10A5-A0C3-88CEBDF4E76D}"/>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90000"/>
              </a:lnSpc>
            </a:pPr>
            <a:r>
              <a:rPr lang="en-US" sz="2400" b="1"/>
              <a:t>Câu 4:</a:t>
            </a:r>
            <a:r>
              <a:rPr lang="en-US" sz="2400"/>
              <a:t> Các phương tiện giao thông tốc độ cao cần có hình con thoi nhằm giảm lực cản của không khí, giúp chúng chuyển động dễ dàng hơn.</a:t>
            </a:r>
          </a:p>
        </p:txBody>
      </p:sp>
      <p:sp>
        <p:nvSpPr>
          <p:cNvPr id="84" name="Rectangle 83" descr="n100 Fb Thu Huong Pham">
            <a:extLst>
              <a:ext uri="{FF2B5EF4-FFF2-40B4-BE49-F238E27FC236}">
                <a16:creationId xmlns:a16="http://schemas.microsoft.com/office/drawing/2014/main" id="{7EC26E24-D032-085F-DFAA-6F108FC8C6E4}"/>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85" name="Rectangle 84" descr="n100 Fb Thu Huong Pham">
            <a:extLst>
              <a:ext uri="{FF2B5EF4-FFF2-40B4-BE49-F238E27FC236}">
                <a16:creationId xmlns:a16="http://schemas.microsoft.com/office/drawing/2014/main" id="{F582028C-219A-67B5-8375-64EF7865A271}"/>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sp>
        <p:nvSpPr>
          <p:cNvPr id="86" name="Rectangle 85" descr="n100 Fb Thu Huong Pham">
            <a:extLst>
              <a:ext uri="{FF2B5EF4-FFF2-40B4-BE49-F238E27FC236}">
                <a16:creationId xmlns:a16="http://schemas.microsoft.com/office/drawing/2014/main" id="{BD52F933-BAE0-5F00-6887-94F459631DF5}"/>
              </a:ext>
            </a:extLst>
          </p:cNvPr>
          <p:cNvSpPr/>
          <p:nvPr/>
        </p:nvSpPr>
        <p:spPr>
          <a:xfrm>
            <a:off x="233700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3:</a:t>
            </a:r>
            <a:r>
              <a:rPr lang="en-US" sz="2800"/>
              <a:t> Lực ma sát nghỉ có giá trị cực đại F</a:t>
            </a:r>
            <a:r>
              <a:rPr lang="en-US" sz="2800" baseline="-25000"/>
              <a:t>0</a:t>
            </a:r>
            <a:r>
              <a:rPr lang="en-US" sz="2800"/>
              <a:t>. Khi lực kéo vật F </a:t>
            </a:r>
            <a:r>
              <a:rPr lang="en-US" sz="2800">
                <a:sym typeface="Symbol" panose="05050102010706020507" pitchFamily="18" charset="2"/>
              </a:rPr>
              <a:t></a:t>
            </a:r>
            <a:r>
              <a:rPr lang="en-US" sz="2800"/>
              <a:t> F</a:t>
            </a:r>
            <a:r>
              <a:rPr lang="en-US" sz="2800" baseline="-25000"/>
              <a:t>0</a:t>
            </a:r>
            <a:r>
              <a:rPr lang="en-US" sz="2800"/>
              <a:t> thì vật bắt đầu trượt.</a:t>
            </a:r>
          </a:p>
        </p:txBody>
      </p:sp>
      <p:sp>
        <p:nvSpPr>
          <p:cNvPr id="87" name="Rectangle 86" descr="n100 Fb Thu Huong Pham">
            <a:extLst>
              <a:ext uri="{FF2B5EF4-FFF2-40B4-BE49-F238E27FC236}">
                <a16:creationId xmlns:a16="http://schemas.microsoft.com/office/drawing/2014/main" id="{0839E88A-965F-2843-2FE3-823770739A06}"/>
              </a:ext>
            </a:extLst>
          </p:cNvPr>
          <p:cNvSpPr/>
          <p:nvPr/>
        </p:nvSpPr>
        <p:spPr>
          <a:xfrm>
            <a:off x="233680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88" name="Rectangle 87" descr="n100 Fb Thu Huong Pham">
            <a:extLst>
              <a:ext uri="{FF2B5EF4-FFF2-40B4-BE49-F238E27FC236}">
                <a16:creationId xmlns:a16="http://schemas.microsoft.com/office/drawing/2014/main" id="{AA382216-56E8-7505-C4EB-6C2D31EA529E}"/>
              </a:ext>
            </a:extLst>
          </p:cNvPr>
          <p:cNvSpPr/>
          <p:nvPr/>
        </p:nvSpPr>
        <p:spPr>
          <a:xfrm>
            <a:off x="656427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mc:AlternateContent xmlns:mc="http://schemas.openxmlformats.org/markup-compatibility/2006" xmlns:a14="http://schemas.microsoft.com/office/drawing/2010/main">
        <mc:Choice Requires="a14">
          <p:sp>
            <p:nvSpPr>
              <p:cNvPr id="89" name="Rectangle 88" descr="n100 Fb Thu Huong Pham">
                <a:extLst>
                  <a:ext uri="{FF2B5EF4-FFF2-40B4-BE49-F238E27FC236}">
                    <a16:creationId xmlns:a16="http://schemas.microsoft.com/office/drawing/2014/main" id="{0E21BE7E-BC15-562B-F132-F4C27FDE12A4}"/>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90000"/>
                  </a:lnSpc>
                </a:pPr>
                <a:r>
                  <a:rPr lang="en-US" sz="2400" b="1"/>
                  <a:t>Câu 2:</a:t>
                </a:r>
                <a:r>
                  <a:rPr lang="en-US" sz="2400"/>
                  <a:t> Hợp của hai lực đồng quy được xác định theo quy tắc hình bình hành, với hợp lực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𝐹</m:t>
                        </m:r>
                      </m:e>
                    </m:acc>
                  </m:oMath>
                </a14:m>
                <a:r>
                  <a:rPr lang="en-US" sz="2400"/>
                  <a:t> là đường chéo của hình bình hành với gốc của véc tơ lực đặt tại vật</a:t>
                </a:r>
              </a:p>
            </p:txBody>
          </p:sp>
        </mc:Choice>
        <mc:Fallback xmlns="">
          <p:sp>
            <p:nvSpPr>
              <p:cNvPr id="89" name="Rectangle 88" descr="n100 Fb Thu Huong Pham">
                <a:extLst>
                  <a:ext uri="{FF2B5EF4-FFF2-40B4-BE49-F238E27FC236}">
                    <a16:creationId xmlns:a16="http://schemas.microsoft.com/office/drawing/2014/main" id="{0E21BE7E-BC15-562B-F132-F4C27FDE12A4}"/>
                  </a:ext>
                </a:extLst>
              </p:cNvPr>
              <p:cNvSpPr>
                <a:spLocks noRot="1" noChangeAspect="1" noMove="1" noResize="1" noEditPoints="1" noAdjustHandles="1" noChangeArrowheads="1" noChangeShapeType="1" noTextEdit="1"/>
              </p:cNvSpPr>
              <p:nvPr/>
            </p:nvSpPr>
            <p:spPr>
              <a:xfrm>
                <a:off x="2329381" y="271780"/>
                <a:ext cx="7449243" cy="1117600"/>
              </a:xfrm>
              <a:prstGeom prst="rect">
                <a:avLst/>
              </a:prstGeom>
              <a:blipFill>
                <a:blip r:embed="rId12"/>
                <a:stretch>
                  <a:fillRect/>
                </a:stretch>
              </a:blipFill>
              <a:ln/>
            </p:spPr>
            <p:txBody>
              <a:bodyPr/>
              <a:lstStyle/>
              <a:p>
                <a:r>
                  <a:rPr lang="en-US">
                    <a:noFill/>
                  </a:rPr>
                  <a:t> </a:t>
                </a:r>
              </a:p>
            </p:txBody>
          </p:sp>
        </mc:Fallback>
      </mc:AlternateContent>
      <p:sp>
        <p:nvSpPr>
          <p:cNvPr id="90" name="Rectangle 89" descr="n100 Fb Thu Huong Pham">
            <a:extLst>
              <a:ext uri="{FF2B5EF4-FFF2-40B4-BE49-F238E27FC236}">
                <a16:creationId xmlns:a16="http://schemas.microsoft.com/office/drawing/2014/main" id="{B9E633E1-C329-CEFF-5BDC-0FE7F276F9CF}"/>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91" name="Rectangle 90" descr="n100 Fb Thu Huong Pham">
            <a:extLst>
              <a:ext uri="{FF2B5EF4-FFF2-40B4-BE49-F238E27FC236}">
                <a16:creationId xmlns:a16="http://schemas.microsoft.com/office/drawing/2014/main" id="{C4446F74-EC2E-5527-6E6B-1CA139086761}"/>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sp>
        <p:nvSpPr>
          <p:cNvPr id="92" name="Rectangle 91" descr="n100 Fb Thu Huong Pham">
            <a:extLst>
              <a:ext uri="{FF2B5EF4-FFF2-40B4-BE49-F238E27FC236}">
                <a16:creationId xmlns:a16="http://schemas.microsoft.com/office/drawing/2014/main" id="{D03A913F-9F00-D02C-2509-6A57C2059E22}"/>
              </a:ext>
            </a:extLst>
          </p:cNvPr>
          <p:cNvSpPr/>
          <p:nvPr/>
        </p:nvSpPr>
        <p:spPr>
          <a:xfrm>
            <a:off x="2352241" y="29464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1:</a:t>
            </a:r>
            <a:r>
              <a:rPr lang="en-US" sz="2800"/>
              <a:t> Nếu các lực tác dụng lên một vật cân bằng nhau thì không có lực tác dụng lên vật.</a:t>
            </a:r>
          </a:p>
        </p:txBody>
      </p:sp>
      <p:sp>
        <p:nvSpPr>
          <p:cNvPr id="93" name="Rectangle 92" descr="n100 Fb Thu Huong Pham">
            <a:extLst>
              <a:ext uri="{FF2B5EF4-FFF2-40B4-BE49-F238E27FC236}">
                <a16:creationId xmlns:a16="http://schemas.microsoft.com/office/drawing/2014/main" id="{49D72FB6-977D-A1A9-39CA-FA45CBD4873F}"/>
              </a:ext>
            </a:extLst>
          </p:cNvPr>
          <p:cNvSpPr/>
          <p:nvPr/>
        </p:nvSpPr>
        <p:spPr>
          <a:xfrm>
            <a:off x="2352040" y="161544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94" name="Rectangle 93" descr="n100 Fb Thu Huong Pham">
            <a:extLst>
              <a:ext uri="{FF2B5EF4-FFF2-40B4-BE49-F238E27FC236}">
                <a16:creationId xmlns:a16="http://schemas.microsoft.com/office/drawing/2014/main" id="{8258C124-0D1C-0CDD-92CE-20FD454EFCA2}"/>
              </a:ext>
            </a:extLst>
          </p:cNvPr>
          <p:cNvSpPr/>
          <p:nvPr/>
        </p:nvSpPr>
        <p:spPr>
          <a:xfrm>
            <a:off x="6579513" y="161544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spTree>
    <p:extLst>
      <p:ext uri="{BB962C8B-B14F-4D97-AF65-F5344CB8AC3E}">
        <p14:creationId xmlns:p14="http://schemas.microsoft.com/office/powerpoint/2010/main" val="32521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 presetClass="mediacall" presetSubtype="0" fill="hold" nodeType="withEffect">
                                  <p:stCondLst>
                                    <p:cond delay="0"/>
                                  </p:stCondLst>
                                  <p:childTnLst>
                                    <p:cmd type="call" cmd="playFrom(0.0)">
                                      <p:cBhvr>
                                        <p:cTn id="20" dur="1880" fill="hold"/>
                                        <p:tgtEl>
                                          <p:spTgt spid="12"/>
                                        </p:tgtEl>
                                      </p:cBhvr>
                                    </p:cmd>
                                  </p:childTnLst>
                                </p:cTn>
                              </p:par>
                            </p:childTnLst>
                          </p:cTn>
                        </p:par>
                      </p:childTnLst>
                    </p:cTn>
                  </p:par>
                  <p:par>
                    <p:cTn id="21" fill="hold">
                      <p:stCondLst>
                        <p:cond delay="indefinite"/>
                      </p:stCondLst>
                      <p:childTnLst>
                        <p:par>
                          <p:cTn id="22" fill="hold">
                            <p:stCondLst>
                              <p:cond delay="0"/>
                            </p:stCondLst>
                            <p:childTnLst>
                              <p:par>
                                <p:cTn id="23" presetID="27" presetClass="emph" presetSubtype="0" fill="hold" grpId="1" nodeType="clickEffect">
                                  <p:stCondLst>
                                    <p:cond delay="0"/>
                                  </p:stCondLst>
                                  <p:childTnLst>
                                    <p:animClr clrSpc="rgb" dir="cw">
                                      <p:cBhvr override="childStyle">
                                        <p:cTn id="24" dur="250" autoRev="1" fill="remove"/>
                                        <p:tgtEl>
                                          <p:spTgt spid="5"/>
                                        </p:tgtEl>
                                        <p:attrNameLst>
                                          <p:attrName>style.color</p:attrName>
                                        </p:attrNameLst>
                                      </p:cBhvr>
                                      <p:to>
                                        <a:schemeClr val="bg1"/>
                                      </p:to>
                                    </p:animClr>
                                    <p:animClr clrSpc="rgb" dir="cw">
                                      <p:cBhvr>
                                        <p:cTn id="25" dur="250" autoRev="1" fill="remove"/>
                                        <p:tgtEl>
                                          <p:spTgt spid="5"/>
                                        </p:tgtEl>
                                        <p:attrNameLst>
                                          <p:attrName>fillcolor</p:attrName>
                                        </p:attrNameLst>
                                      </p:cBhvr>
                                      <p:to>
                                        <a:schemeClr val="bg1"/>
                                      </p:to>
                                    </p:animClr>
                                    <p:set>
                                      <p:cBhvr>
                                        <p:cTn id="26" dur="250" autoRev="1" fill="remove"/>
                                        <p:tgtEl>
                                          <p:spTgt spid="5"/>
                                        </p:tgtEl>
                                        <p:attrNameLst>
                                          <p:attrName>fill.type</p:attrName>
                                        </p:attrNameLst>
                                      </p:cBhvr>
                                      <p:to>
                                        <p:strVal val="solid"/>
                                      </p:to>
                                    </p:set>
                                    <p:set>
                                      <p:cBhvr>
                                        <p:cTn id="27" dur="250" autoRev="1" fill="remove"/>
                                        <p:tgtEl>
                                          <p:spTgt spid="5"/>
                                        </p:tgtEl>
                                        <p:attrNameLst>
                                          <p:attrName>fill.on</p:attrName>
                                        </p:attrNameLst>
                                      </p:cBhvr>
                                      <p:to>
                                        <p:strVal val="true"/>
                                      </p:to>
                                    </p:set>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1" presetClass="mediacall" presetSubtype="0" fill="hold" nodeType="withEffect">
                                  <p:stCondLst>
                                    <p:cond delay="0"/>
                                  </p:stCondLst>
                                  <p:childTnLst>
                                    <p:cmd type="call" cmd="playFrom(0.0)">
                                      <p:cBhvr>
                                        <p:cTn id="38" dur="1880" fill="hold"/>
                                        <p:tgtEl>
                                          <p:spTgt spid="12"/>
                                        </p:tgtEl>
                                      </p:cBhvr>
                                    </p:cmd>
                                  </p:childTnLst>
                                </p:cTn>
                              </p:par>
                            </p:childTnLst>
                          </p:cTn>
                        </p:par>
                      </p:childTnLst>
                    </p:cTn>
                  </p:par>
                  <p:par>
                    <p:cTn id="39" fill="hold">
                      <p:stCondLst>
                        <p:cond delay="indefinite"/>
                      </p:stCondLst>
                      <p:childTnLst>
                        <p:par>
                          <p:cTn id="40" fill="hold">
                            <p:stCondLst>
                              <p:cond delay="0"/>
                            </p:stCondLst>
                            <p:childTnLst>
                              <p:par>
                                <p:cTn id="41" presetID="27" presetClass="emph" presetSubtype="0" fill="hold" grpId="2" nodeType="clickEffect">
                                  <p:stCondLst>
                                    <p:cond delay="0"/>
                                  </p:stCondLst>
                                  <p:childTnLst>
                                    <p:animClr clrSpc="rgb" dir="cw">
                                      <p:cBhvr override="childStyle">
                                        <p:cTn id="42" dur="250" autoRev="1" fill="remove"/>
                                        <p:tgtEl>
                                          <p:spTgt spid="5"/>
                                        </p:tgtEl>
                                        <p:attrNameLst>
                                          <p:attrName>style.color</p:attrName>
                                        </p:attrNameLst>
                                      </p:cBhvr>
                                      <p:to>
                                        <a:schemeClr val="bg1"/>
                                      </p:to>
                                    </p:animClr>
                                    <p:animClr clrSpc="rgb" dir="cw">
                                      <p:cBhvr>
                                        <p:cTn id="43" dur="250" autoRev="1" fill="remove"/>
                                        <p:tgtEl>
                                          <p:spTgt spid="5"/>
                                        </p:tgtEl>
                                        <p:attrNameLst>
                                          <p:attrName>fillcolor</p:attrName>
                                        </p:attrNameLst>
                                      </p:cBhvr>
                                      <p:to>
                                        <a:schemeClr val="bg1"/>
                                      </p:to>
                                    </p:animClr>
                                    <p:set>
                                      <p:cBhvr>
                                        <p:cTn id="44" dur="250" autoRev="1" fill="remove"/>
                                        <p:tgtEl>
                                          <p:spTgt spid="5"/>
                                        </p:tgtEl>
                                        <p:attrNameLst>
                                          <p:attrName>fill.type</p:attrName>
                                        </p:attrNameLst>
                                      </p:cBhvr>
                                      <p:to>
                                        <p:strVal val="solid"/>
                                      </p:to>
                                    </p:set>
                                    <p:set>
                                      <p:cBhvr>
                                        <p:cTn id="45" dur="250" autoRev="1" fill="remove"/>
                                        <p:tgtEl>
                                          <p:spTgt spid="5"/>
                                        </p:tgtEl>
                                        <p:attrNameLst>
                                          <p:attrName>fill.on</p:attrName>
                                        </p:attrNameLst>
                                      </p:cBhvr>
                                      <p:to>
                                        <p:strVal val="true"/>
                                      </p:to>
                                    </p:set>
                                  </p:childTnLst>
                                </p:cTn>
                              </p:par>
                            </p:childTnLst>
                          </p:cTn>
                        </p:par>
                        <p:par>
                          <p:cTn id="46" fill="hold">
                            <p:stCondLst>
                              <p:cond delay="500"/>
                            </p:stCondLst>
                            <p:childTnLst>
                              <p:par>
                                <p:cTn id="47" presetID="47"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22" presetClass="entr" presetSubtype="4"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1" presetClass="mediacall" presetSubtype="0" fill="hold" nodeType="withEffect">
                                  <p:stCondLst>
                                    <p:cond delay="0"/>
                                  </p:stCondLst>
                                  <p:childTnLst>
                                    <p:cmd type="call" cmd="playFrom(0.0)">
                                      <p:cBhvr>
                                        <p:cTn id="56" dur="1880" fill="hold"/>
                                        <p:tgtEl>
                                          <p:spTgt spid="12"/>
                                        </p:tgtEl>
                                      </p:cBhvr>
                                    </p:cmd>
                                  </p:childTnLst>
                                </p:cTn>
                              </p:par>
                            </p:childTnLst>
                          </p:cTn>
                        </p:par>
                      </p:childTnLst>
                    </p:cTn>
                  </p:par>
                  <p:par>
                    <p:cTn id="57" fill="hold">
                      <p:stCondLst>
                        <p:cond delay="indefinite"/>
                      </p:stCondLst>
                      <p:childTnLst>
                        <p:par>
                          <p:cTn id="58" fill="hold">
                            <p:stCondLst>
                              <p:cond delay="0"/>
                            </p:stCondLst>
                            <p:childTnLst>
                              <p:par>
                                <p:cTn id="59" presetID="27" presetClass="emph" presetSubtype="0" fill="hold" grpId="3" nodeType="clickEffect">
                                  <p:stCondLst>
                                    <p:cond delay="0"/>
                                  </p:stCondLst>
                                  <p:childTnLst>
                                    <p:animClr clrSpc="rgb" dir="cw">
                                      <p:cBhvr override="childStyle">
                                        <p:cTn id="60" dur="250" autoRev="1" fill="remove"/>
                                        <p:tgtEl>
                                          <p:spTgt spid="5"/>
                                        </p:tgtEl>
                                        <p:attrNameLst>
                                          <p:attrName>style.color</p:attrName>
                                        </p:attrNameLst>
                                      </p:cBhvr>
                                      <p:to>
                                        <a:schemeClr val="bg1"/>
                                      </p:to>
                                    </p:animClr>
                                    <p:animClr clrSpc="rgb" dir="cw">
                                      <p:cBhvr>
                                        <p:cTn id="61" dur="250" autoRev="1" fill="remove"/>
                                        <p:tgtEl>
                                          <p:spTgt spid="5"/>
                                        </p:tgtEl>
                                        <p:attrNameLst>
                                          <p:attrName>fillcolor</p:attrName>
                                        </p:attrNameLst>
                                      </p:cBhvr>
                                      <p:to>
                                        <a:schemeClr val="bg1"/>
                                      </p:to>
                                    </p:animClr>
                                    <p:set>
                                      <p:cBhvr>
                                        <p:cTn id="62" dur="250" autoRev="1" fill="remove"/>
                                        <p:tgtEl>
                                          <p:spTgt spid="5"/>
                                        </p:tgtEl>
                                        <p:attrNameLst>
                                          <p:attrName>fill.type</p:attrName>
                                        </p:attrNameLst>
                                      </p:cBhvr>
                                      <p:to>
                                        <p:strVal val="solid"/>
                                      </p:to>
                                    </p:set>
                                    <p:set>
                                      <p:cBhvr>
                                        <p:cTn id="63" dur="250" autoRev="1" fill="remove"/>
                                        <p:tgtEl>
                                          <p:spTgt spid="5"/>
                                        </p:tgtEl>
                                        <p:attrNameLst>
                                          <p:attrName>fill.on</p:attrName>
                                        </p:attrNameLst>
                                      </p:cBhvr>
                                      <p:to>
                                        <p:strVal val="true"/>
                                      </p:to>
                                    </p:set>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22" presetClass="entr" presetSubtype="4"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500"/>
                                        <p:tgtEl>
                                          <p:spTgt spid="18"/>
                                        </p:tgtEl>
                                      </p:cBhvr>
                                    </p:animEffect>
                                  </p:childTnLst>
                                </p:cTn>
                              </p:par>
                              <p:par>
                                <p:cTn id="73" presetID="1" presetClass="mediacall" presetSubtype="0" fill="hold" nodeType="withEffect">
                                  <p:stCondLst>
                                    <p:cond delay="0"/>
                                  </p:stCondLst>
                                  <p:childTnLst>
                                    <p:cmd type="call" cmd="playFrom(0.0)">
                                      <p:cBhvr>
                                        <p:cTn id="74" dur="1880" fill="hold"/>
                                        <p:tgtEl>
                                          <p:spTgt spid="12"/>
                                        </p:tgtEl>
                                      </p:cBhvr>
                                    </p:cmd>
                                  </p:childTnLst>
                                </p:cTn>
                              </p:par>
                            </p:childTnLst>
                          </p:cTn>
                        </p:par>
                      </p:childTnLst>
                    </p:cTn>
                  </p:par>
                  <p:par>
                    <p:cTn id="75" fill="hold">
                      <p:stCondLst>
                        <p:cond delay="indefinite"/>
                      </p:stCondLst>
                      <p:childTnLst>
                        <p:par>
                          <p:cTn id="76" fill="hold">
                            <p:stCondLst>
                              <p:cond delay="0"/>
                            </p:stCondLst>
                            <p:childTnLst>
                              <p:par>
                                <p:cTn id="77" presetID="27" presetClass="emph" presetSubtype="0" fill="hold" grpId="4" nodeType="clickEffect">
                                  <p:stCondLst>
                                    <p:cond delay="0"/>
                                  </p:stCondLst>
                                  <p:childTnLst>
                                    <p:animClr clrSpc="rgb" dir="cw">
                                      <p:cBhvr override="childStyle">
                                        <p:cTn id="78" dur="250" autoRev="1" fill="remove"/>
                                        <p:tgtEl>
                                          <p:spTgt spid="5"/>
                                        </p:tgtEl>
                                        <p:attrNameLst>
                                          <p:attrName>style.color</p:attrName>
                                        </p:attrNameLst>
                                      </p:cBhvr>
                                      <p:to>
                                        <a:schemeClr val="bg1"/>
                                      </p:to>
                                    </p:animClr>
                                    <p:animClr clrSpc="rgb" dir="cw">
                                      <p:cBhvr>
                                        <p:cTn id="79" dur="250" autoRev="1" fill="remove"/>
                                        <p:tgtEl>
                                          <p:spTgt spid="5"/>
                                        </p:tgtEl>
                                        <p:attrNameLst>
                                          <p:attrName>fillcolor</p:attrName>
                                        </p:attrNameLst>
                                      </p:cBhvr>
                                      <p:to>
                                        <a:schemeClr val="bg1"/>
                                      </p:to>
                                    </p:animClr>
                                    <p:set>
                                      <p:cBhvr>
                                        <p:cTn id="80" dur="250" autoRev="1" fill="remove"/>
                                        <p:tgtEl>
                                          <p:spTgt spid="5"/>
                                        </p:tgtEl>
                                        <p:attrNameLst>
                                          <p:attrName>fill.type</p:attrName>
                                        </p:attrNameLst>
                                      </p:cBhvr>
                                      <p:to>
                                        <p:strVal val="solid"/>
                                      </p:to>
                                    </p:set>
                                    <p:set>
                                      <p:cBhvr>
                                        <p:cTn id="81" dur="250" autoRev="1" fill="remove"/>
                                        <p:tgtEl>
                                          <p:spTgt spid="5"/>
                                        </p:tgtEl>
                                        <p:attrNameLst>
                                          <p:attrName>fill.on</p:attrName>
                                        </p:attrNameLst>
                                      </p:cBhvr>
                                      <p:to>
                                        <p:strVal val="true"/>
                                      </p:to>
                                    </p:set>
                                  </p:childTnLst>
                                </p:cTn>
                              </p:par>
                            </p:childTnLst>
                          </p:cTn>
                        </p:par>
                        <p:par>
                          <p:cTn id="82" fill="hold">
                            <p:stCondLst>
                              <p:cond delay="500"/>
                            </p:stCondLst>
                            <p:childTnLst>
                              <p:par>
                                <p:cTn id="83" presetID="47" presetClass="entr" presetSubtype="0"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par>
                                <p:cTn id="88" presetID="22" presetClass="entr" presetSubtype="4"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down)">
                                      <p:cBhvr>
                                        <p:cTn id="90" dur="500"/>
                                        <p:tgtEl>
                                          <p:spTgt spid="20"/>
                                        </p:tgtEl>
                                      </p:cBhvr>
                                    </p:animEffect>
                                  </p:childTnLst>
                                </p:cTn>
                              </p:par>
                              <p:par>
                                <p:cTn id="91" presetID="1" presetClass="mediacall" presetSubtype="0" fill="hold" nodeType="withEffect">
                                  <p:stCondLst>
                                    <p:cond delay="0"/>
                                  </p:stCondLst>
                                  <p:childTnLst>
                                    <p:cmd type="call" cmd="playFrom(0.0)">
                                      <p:cBhvr>
                                        <p:cTn id="92" dur="1880" fill="hold"/>
                                        <p:tgtEl>
                                          <p:spTgt spid="12"/>
                                        </p:tgtEl>
                                      </p:cBhvr>
                                    </p:cmd>
                                  </p:childTnLst>
                                </p:cTn>
                              </p:par>
                              <p:par>
                                <p:cTn id="93" presetID="10"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1"/>
                                        </p:tgtEl>
                                        <p:attrNameLst>
                                          <p:attrName>r</p:attrName>
                                        </p:attrNameLst>
                                      </p:cBhvr>
                                    </p:animRot>
                                    <p:animRot by="-240000">
                                      <p:cBhvr>
                                        <p:cTn id="98" dur="200" fill="hold">
                                          <p:stCondLst>
                                            <p:cond delay="200"/>
                                          </p:stCondLst>
                                        </p:cTn>
                                        <p:tgtEl>
                                          <p:spTgt spid="21"/>
                                        </p:tgtEl>
                                        <p:attrNameLst>
                                          <p:attrName>r</p:attrName>
                                        </p:attrNameLst>
                                      </p:cBhvr>
                                    </p:animRot>
                                    <p:animRot by="240000">
                                      <p:cBhvr>
                                        <p:cTn id="99" dur="200" fill="hold">
                                          <p:stCondLst>
                                            <p:cond delay="400"/>
                                          </p:stCondLst>
                                        </p:cTn>
                                        <p:tgtEl>
                                          <p:spTgt spid="21"/>
                                        </p:tgtEl>
                                        <p:attrNameLst>
                                          <p:attrName>r</p:attrName>
                                        </p:attrNameLst>
                                      </p:cBhvr>
                                    </p:animRot>
                                    <p:animRot by="-240000">
                                      <p:cBhvr>
                                        <p:cTn id="100" dur="200" fill="hold">
                                          <p:stCondLst>
                                            <p:cond delay="600"/>
                                          </p:stCondLst>
                                        </p:cTn>
                                        <p:tgtEl>
                                          <p:spTgt spid="21"/>
                                        </p:tgtEl>
                                        <p:attrNameLst>
                                          <p:attrName>r</p:attrName>
                                        </p:attrNameLst>
                                      </p:cBhvr>
                                    </p:animRot>
                                    <p:animRot by="120000">
                                      <p:cBhvr>
                                        <p:cTn id="101" dur="200" fill="hold">
                                          <p:stCondLst>
                                            <p:cond delay="800"/>
                                          </p:stCondLst>
                                        </p:cTn>
                                        <p:tgtEl>
                                          <p:spTgt spid="21"/>
                                        </p:tgtEl>
                                        <p:attrNameLst>
                                          <p:attrName>r</p:attrName>
                                        </p:attrNameLst>
                                      </p:cBhvr>
                                    </p:animRot>
                                  </p:childTnLst>
                                </p:cTn>
                              </p:par>
                              <p:par>
                                <p:cTn id="102" presetID="10"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par>
                                <p:cTn id="105" presetID="26" presetClass="emph" presetSubtype="0" repeatCount="indefinite" fill="hold" grpId="1" nodeType="withEffect">
                                  <p:stCondLst>
                                    <p:cond delay="0"/>
                                  </p:stCondLst>
                                  <p:childTnLst>
                                    <p:animEffect transition="out" filter="fade">
                                      <p:cBhvr>
                                        <p:cTn id="106" dur="500" tmFilter="0, 0; .2, .5; .8, .5; 1, 0"/>
                                        <p:tgtEl>
                                          <p:spTgt spid="22"/>
                                        </p:tgtEl>
                                      </p:cBhvr>
                                    </p:animEffect>
                                    <p:animScale>
                                      <p:cBhvr>
                                        <p:cTn id="107" dur="250" autoRev="1" fill="hold"/>
                                        <p:tgtEl>
                                          <p:spTgt spid="22"/>
                                        </p:tgtEl>
                                      </p:cBhvr>
                                      <p:by x="105000" y="105000"/>
                                    </p:animScale>
                                  </p:childTnLst>
                                </p:cTn>
                              </p:par>
                            </p:childTnLst>
                          </p:cTn>
                        </p:par>
                      </p:childTnLst>
                    </p:cTn>
                  </p:par>
                </p:childTnLst>
              </p:cTn>
              <p:nextCondLst>
                <p:cond evt="onClick" delay="0">
                  <p:tgtEl>
                    <p:spTgt spid="5"/>
                  </p:tgtEl>
                </p:cond>
              </p:nextCondLst>
            </p:seq>
            <p:audio>
              <p:cMediaNode vol="80000">
                <p:cTn id="108" fill="hold" display="0">
                  <p:stCondLst>
                    <p:cond delay="indefinite"/>
                  </p:stCondLst>
                  <p:endCondLst>
                    <p:cond evt="onStopAudio" delay="0">
                      <p:tgtEl>
                        <p:sldTgt/>
                      </p:tgtEl>
                    </p:cond>
                  </p:endCondLst>
                </p:cTn>
                <p:tgtEl>
                  <p:spTgt spid="12"/>
                </p:tgtEl>
              </p:cMediaNode>
            </p:audio>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27" presetClass="emph" presetSubtype="0" fill="hold" grpId="0" nodeType="clickEffect">
                                  <p:stCondLst>
                                    <p:cond delay="0"/>
                                  </p:stCondLst>
                                  <p:childTnLst>
                                    <p:animClr clrSpc="rgb" dir="cw">
                                      <p:cBhvr override="childStyle">
                                        <p:cTn id="113" dur="250" autoRev="1" fill="remove"/>
                                        <p:tgtEl>
                                          <p:spTgt spid="24"/>
                                        </p:tgtEl>
                                        <p:attrNameLst>
                                          <p:attrName>style.color</p:attrName>
                                        </p:attrNameLst>
                                      </p:cBhvr>
                                      <p:to>
                                        <a:schemeClr val="bg1"/>
                                      </p:to>
                                    </p:animClr>
                                    <p:animClr clrSpc="rgb" dir="cw">
                                      <p:cBhvr>
                                        <p:cTn id="114" dur="250" autoRev="1" fill="remove"/>
                                        <p:tgtEl>
                                          <p:spTgt spid="24"/>
                                        </p:tgtEl>
                                        <p:attrNameLst>
                                          <p:attrName>fillcolor</p:attrName>
                                        </p:attrNameLst>
                                      </p:cBhvr>
                                      <p:to>
                                        <a:schemeClr val="bg1"/>
                                      </p:to>
                                    </p:animClr>
                                    <p:set>
                                      <p:cBhvr>
                                        <p:cTn id="115" dur="250" autoRev="1" fill="remove"/>
                                        <p:tgtEl>
                                          <p:spTgt spid="24"/>
                                        </p:tgtEl>
                                        <p:attrNameLst>
                                          <p:attrName>fill.type</p:attrName>
                                        </p:attrNameLst>
                                      </p:cBhvr>
                                      <p:to>
                                        <p:strVal val="solid"/>
                                      </p:to>
                                    </p:set>
                                    <p:set>
                                      <p:cBhvr>
                                        <p:cTn id="116" dur="250" autoRev="1" fill="remove"/>
                                        <p:tgtEl>
                                          <p:spTgt spid="24"/>
                                        </p:tgtEl>
                                        <p:attrNameLst>
                                          <p:attrName>fill.on</p:attrName>
                                        </p:attrNameLst>
                                      </p:cBhvr>
                                      <p:to>
                                        <p:strVal val="true"/>
                                      </p:to>
                                    </p:set>
                                  </p:childTnLst>
                                </p:cTn>
                              </p:par>
                            </p:childTnLst>
                          </p:cTn>
                        </p:par>
                        <p:par>
                          <p:cTn id="117" fill="hold">
                            <p:stCondLst>
                              <p:cond delay="500"/>
                            </p:stCondLst>
                            <p:childTnLst>
                              <p:par>
                                <p:cTn id="118" presetID="47" presetClass="entr" presetSubtype="0" fill="hold"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par>
                                <p:cTn id="123" presetID="22" presetClass="entr" presetSubtype="4" fill="hold"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down)">
                                      <p:cBhvr>
                                        <p:cTn id="125" dur="500"/>
                                        <p:tgtEl>
                                          <p:spTgt spid="27"/>
                                        </p:tgtEl>
                                      </p:cBhvr>
                                    </p:animEffect>
                                  </p:childTnLst>
                                </p:cTn>
                              </p:par>
                              <p:par>
                                <p:cTn id="126" presetID="1" presetClass="mediacall" presetSubtype="0" fill="hold" nodeType="withEffect">
                                  <p:stCondLst>
                                    <p:cond delay="0"/>
                                  </p:stCondLst>
                                  <p:childTnLst>
                                    <p:cmd type="call" cmd="playFrom(0.0)">
                                      <p:cBhvr>
                                        <p:cTn id="127" dur="1856" fill="hold"/>
                                        <p:tgtEl>
                                          <p:spTgt spid="32"/>
                                        </p:tgtEl>
                                      </p:cBhvr>
                                    </p:cmd>
                                  </p:childTnLst>
                                </p:cTn>
                              </p:par>
                            </p:childTnLst>
                          </p:cTn>
                        </p:par>
                      </p:childTnLst>
                    </p:cTn>
                  </p:par>
                  <p:par>
                    <p:cTn id="128" fill="hold">
                      <p:stCondLst>
                        <p:cond delay="indefinite"/>
                      </p:stCondLst>
                      <p:childTnLst>
                        <p:par>
                          <p:cTn id="129" fill="hold">
                            <p:stCondLst>
                              <p:cond delay="0"/>
                            </p:stCondLst>
                            <p:childTnLst>
                              <p:par>
                                <p:cTn id="130" presetID="27" presetClass="emph" presetSubtype="0" fill="hold" grpId="1" nodeType="clickEffect">
                                  <p:stCondLst>
                                    <p:cond delay="0"/>
                                  </p:stCondLst>
                                  <p:childTnLst>
                                    <p:animClr clrSpc="rgb" dir="cw">
                                      <p:cBhvr override="childStyle">
                                        <p:cTn id="131" dur="250" autoRev="1" fill="remove"/>
                                        <p:tgtEl>
                                          <p:spTgt spid="24"/>
                                        </p:tgtEl>
                                        <p:attrNameLst>
                                          <p:attrName>style.color</p:attrName>
                                        </p:attrNameLst>
                                      </p:cBhvr>
                                      <p:to>
                                        <a:schemeClr val="bg1"/>
                                      </p:to>
                                    </p:animClr>
                                    <p:animClr clrSpc="rgb" dir="cw">
                                      <p:cBhvr>
                                        <p:cTn id="132" dur="250" autoRev="1" fill="remove"/>
                                        <p:tgtEl>
                                          <p:spTgt spid="24"/>
                                        </p:tgtEl>
                                        <p:attrNameLst>
                                          <p:attrName>fillcolor</p:attrName>
                                        </p:attrNameLst>
                                      </p:cBhvr>
                                      <p:to>
                                        <a:schemeClr val="bg1"/>
                                      </p:to>
                                    </p:animClr>
                                    <p:set>
                                      <p:cBhvr>
                                        <p:cTn id="133" dur="250" autoRev="1" fill="remove"/>
                                        <p:tgtEl>
                                          <p:spTgt spid="24"/>
                                        </p:tgtEl>
                                        <p:attrNameLst>
                                          <p:attrName>fill.type</p:attrName>
                                        </p:attrNameLst>
                                      </p:cBhvr>
                                      <p:to>
                                        <p:strVal val="solid"/>
                                      </p:to>
                                    </p:set>
                                    <p:set>
                                      <p:cBhvr>
                                        <p:cTn id="134" dur="250" autoRev="1" fill="remove"/>
                                        <p:tgtEl>
                                          <p:spTgt spid="24"/>
                                        </p:tgtEl>
                                        <p:attrNameLst>
                                          <p:attrName>fill.on</p:attrName>
                                        </p:attrNameLst>
                                      </p:cBhvr>
                                      <p:to>
                                        <p:strVal val="true"/>
                                      </p:to>
                                    </p:set>
                                  </p:childTnLst>
                                </p:cTn>
                              </p:par>
                            </p:childTnLst>
                          </p:cTn>
                        </p:par>
                        <p:par>
                          <p:cTn id="135" fill="hold">
                            <p:stCondLst>
                              <p:cond delay="500"/>
                            </p:stCondLst>
                            <p:childTnLst>
                              <p:par>
                                <p:cTn id="136" presetID="47" presetClass="entr" presetSubtype="0" fill="hold" nodeType="afterEffect">
                                  <p:stCondLst>
                                    <p:cond delay="0"/>
                                  </p:stCondLst>
                                  <p:childTnLst>
                                    <p:set>
                                      <p:cBhvr>
                                        <p:cTn id="137" dur="1" fill="hold">
                                          <p:stCondLst>
                                            <p:cond delay="0"/>
                                          </p:stCondLst>
                                        </p:cTn>
                                        <p:tgtEl>
                                          <p:spTgt spid="33"/>
                                        </p:tgtEl>
                                        <p:attrNameLst>
                                          <p:attrName>style.visibility</p:attrName>
                                        </p:attrNameLst>
                                      </p:cBhvr>
                                      <p:to>
                                        <p:strVal val="visible"/>
                                      </p:to>
                                    </p:set>
                                    <p:animEffect transition="in" filter="fade">
                                      <p:cBhvr>
                                        <p:cTn id="138" dur="1000"/>
                                        <p:tgtEl>
                                          <p:spTgt spid="33"/>
                                        </p:tgtEl>
                                      </p:cBhvr>
                                    </p:animEffect>
                                    <p:anim calcmode="lin" valueType="num">
                                      <p:cBhvr>
                                        <p:cTn id="139" dur="1000" fill="hold"/>
                                        <p:tgtEl>
                                          <p:spTgt spid="33"/>
                                        </p:tgtEl>
                                        <p:attrNameLst>
                                          <p:attrName>ppt_x</p:attrName>
                                        </p:attrNameLst>
                                      </p:cBhvr>
                                      <p:tavLst>
                                        <p:tav tm="0">
                                          <p:val>
                                            <p:strVal val="#ppt_x"/>
                                          </p:val>
                                        </p:tav>
                                        <p:tav tm="100000">
                                          <p:val>
                                            <p:strVal val="#ppt_x"/>
                                          </p:val>
                                        </p:tav>
                                      </p:tavLst>
                                    </p:anim>
                                    <p:anim calcmode="lin" valueType="num">
                                      <p:cBhvr>
                                        <p:cTn id="140" dur="1000" fill="hold"/>
                                        <p:tgtEl>
                                          <p:spTgt spid="33"/>
                                        </p:tgtEl>
                                        <p:attrNameLst>
                                          <p:attrName>ppt_y</p:attrName>
                                        </p:attrNameLst>
                                      </p:cBhvr>
                                      <p:tavLst>
                                        <p:tav tm="0">
                                          <p:val>
                                            <p:strVal val="#ppt_y-.1"/>
                                          </p:val>
                                        </p:tav>
                                        <p:tav tm="100000">
                                          <p:val>
                                            <p:strVal val="#ppt_y"/>
                                          </p:val>
                                        </p:tav>
                                      </p:tavLst>
                                    </p:anim>
                                  </p:childTnLst>
                                </p:cTn>
                              </p:par>
                              <p:par>
                                <p:cTn id="141" presetID="22" presetClass="entr" presetSubtype="4" fill="hold" nodeType="with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down)">
                                      <p:cBhvr>
                                        <p:cTn id="143" dur="500"/>
                                        <p:tgtEl>
                                          <p:spTgt spid="28"/>
                                        </p:tgtEl>
                                      </p:cBhvr>
                                    </p:animEffect>
                                  </p:childTnLst>
                                </p:cTn>
                              </p:par>
                              <p:par>
                                <p:cTn id="144" presetID="1" presetClass="mediacall" presetSubtype="0" fill="hold" nodeType="withEffect">
                                  <p:stCondLst>
                                    <p:cond delay="0"/>
                                  </p:stCondLst>
                                  <p:childTnLst>
                                    <p:cmd type="call" cmd="playFrom(0.0)">
                                      <p:cBhvr>
                                        <p:cTn id="145" dur="1856" fill="hold"/>
                                        <p:tgtEl>
                                          <p:spTgt spid="32"/>
                                        </p:tgtEl>
                                      </p:cBhvr>
                                    </p:cmd>
                                  </p:childTnLst>
                                </p:cTn>
                              </p:par>
                            </p:childTnLst>
                          </p:cTn>
                        </p:par>
                      </p:childTnLst>
                    </p:cTn>
                  </p:par>
                  <p:par>
                    <p:cTn id="146" fill="hold">
                      <p:stCondLst>
                        <p:cond delay="indefinite"/>
                      </p:stCondLst>
                      <p:childTnLst>
                        <p:par>
                          <p:cTn id="147" fill="hold">
                            <p:stCondLst>
                              <p:cond delay="0"/>
                            </p:stCondLst>
                            <p:childTnLst>
                              <p:par>
                                <p:cTn id="148" presetID="27" presetClass="emph" presetSubtype="0" fill="hold" grpId="2" nodeType="clickEffect">
                                  <p:stCondLst>
                                    <p:cond delay="0"/>
                                  </p:stCondLst>
                                  <p:childTnLst>
                                    <p:animClr clrSpc="rgb" dir="cw">
                                      <p:cBhvr override="childStyle">
                                        <p:cTn id="149" dur="250" autoRev="1" fill="remove"/>
                                        <p:tgtEl>
                                          <p:spTgt spid="24"/>
                                        </p:tgtEl>
                                        <p:attrNameLst>
                                          <p:attrName>style.color</p:attrName>
                                        </p:attrNameLst>
                                      </p:cBhvr>
                                      <p:to>
                                        <a:schemeClr val="bg1"/>
                                      </p:to>
                                    </p:animClr>
                                    <p:animClr clrSpc="rgb" dir="cw">
                                      <p:cBhvr>
                                        <p:cTn id="150" dur="250" autoRev="1" fill="remove"/>
                                        <p:tgtEl>
                                          <p:spTgt spid="24"/>
                                        </p:tgtEl>
                                        <p:attrNameLst>
                                          <p:attrName>fillcolor</p:attrName>
                                        </p:attrNameLst>
                                      </p:cBhvr>
                                      <p:to>
                                        <a:schemeClr val="bg1"/>
                                      </p:to>
                                    </p:animClr>
                                    <p:set>
                                      <p:cBhvr>
                                        <p:cTn id="151" dur="250" autoRev="1" fill="remove"/>
                                        <p:tgtEl>
                                          <p:spTgt spid="24"/>
                                        </p:tgtEl>
                                        <p:attrNameLst>
                                          <p:attrName>fill.type</p:attrName>
                                        </p:attrNameLst>
                                      </p:cBhvr>
                                      <p:to>
                                        <p:strVal val="solid"/>
                                      </p:to>
                                    </p:set>
                                    <p:set>
                                      <p:cBhvr>
                                        <p:cTn id="152" dur="250" autoRev="1" fill="remove"/>
                                        <p:tgtEl>
                                          <p:spTgt spid="24"/>
                                        </p:tgtEl>
                                        <p:attrNameLst>
                                          <p:attrName>fill.on</p:attrName>
                                        </p:attrNameLst>
                                      </p:cBhvr>
                                      <p:to>
                                        <p:strVal val="true"/>
                                      </p:to>
                                    </p:set>
                                  </p:childTnLst>
                                </p:cTn>
                              </p:par>
                            </p:childTnLst>
                          </p:cTn>
                        </p:par>
                        <p:par>
                          <p:cTn id="153" fill="hold">
                            <p:stCondLst>
                              <p:cond delay="500"/>
                            </p:stCondLst>
                            <p:childTnLst>
                              <p:par>
                                <p:cTn id="154" presetID="47" presetClass="entr" presetSubtype="0" fill="hold" nodeType="afterEffect">
                                  <p:stCondLst>
                                    <p:cond delay="0"/>
                                  </p:stCondLst>
                                  <p:childTnLst>
                                    <p:set>
                                      <p:cBhvr>
                                        <p:cTn id="155" dur="1" fill="hold">
                                          <p:stCondLst>
                                            <p:cond delay="0"/>
                                          </p:stCondLst>
                                        </p:cTn>
                                        <p:tgtEl>
                                          <p:spTgt spid="34"/>
                                        </p:tgtEl>
                                        <p:attrNameLst>
                                          <p:attrName>style.visibility</p:attrName>
                                        </p:attrNameLst>
                                      </p:cBhvr>
                                      <p:to>
                                        <p:strVal val="visible"/>
                                      </p:to>
                                    </p:set>
                                    <p:animEffect transition="in" filter="fade">
                                      <p:cBhvr>
                                        <p:cTn id="156" dur="1000"/>
                                        <p:tgtEl>
                                          <p:spTgt spid="34"/>
                                        </p:tgtEl>
                                      </p:cBhvr>
                                    </p:animEffect>
                                    <p:anim calcmode="lin" valueType="num">
                                      <p:cBhvr>
                                        <p:cTn id="157" dur="1000" fill="hold"/>
                                        <p:tgtEl>
                                          <p:spTgt spid="34"/>
                                        </p:tgtEl>
                                        <p:attrNameLst>
                                          <p:attrName>ppt_x</p:attrName>
                                        </p:attrNameLst>
                                      </p:cBhvr>
                                      <p:tavLst>
                                        <p:tav tm="0">
                                          <p:val>
                                            <p:strVal val="#ppt_x"/>
                                          </p:val>
                                        </p:tav>
                                        <p:tav tm="100000">
                                          <p:val>
                                            <p:strVal val="#ppt_x"/>
                                          </p:val>
                                        </p:tav>
                                      </p:tavLst>
                                    </p:anim>
                                    <p:anim calcmode="lin" valueType="num">
                                      <p:cBhvr>
                                        <p:cTn id="158" dur="1000" fill="hold"/>
                                        <p:tgtEl>
                                          <p:spTgt spid="34"/>
                                        </p:tgtEl>
                                        <p:attrNameLst>
                                          <p:attrName>ppt_y</p:attrName>
                                        </p:attrNameLst>
                                      </p:cBhvr>
                                      <p:tavLst>
                                        <p:tav tm="0">
                                          <p:val>
                                            <p:strVal val="#ppt_y-.1"/>
                                          </p:val>
                                        </p:tav>
                                        <p:tav tm="100000">
                                          <p:val>
                                            <p:strVal val="#ppt_y"/>
                                          </p:val>
                                        </p:tav>
                                      </p:tavLst>
                                    </p:anim>
                                  </p:childTnLst>
                                </p:cTn>
                              </p:par>
                              <p:par>
                                <p:cTn id="159" presetID="22" presetClass="entr" presetSubtype="4" fill="hold" nodeType="withEffect">
                                  <p:stCondLst>
                                    <p:cond delay="0"/>
                                  </p:stCondLst>
                                  <p:childTnLst>
                                    <p:set>
                                      <p:cBhvr>
                                        <p:cTn id="160" dur="1" fill="hold">
                                          <p:stCondLst>
                                            <p:cond delay="0"/>
                                          </p:stCondLst>
                                        </p:cTn>
                                        <p:tgtEl>
                                          <p:spTgt spid="26"/>
                                        </p:tgtEl>
                                        <p:attrNameLst>
                                          <p:attrName>style.visibility</p:attrName>
                                        </p:attrNameLst>
                                      </p:cBhvr>
                                      <p:to>
                                        <p:strVal val="visible"/>
                                      </p:to>
                                    </p:set>
                                    <p:animEffect transition="in" filter="wipe(down)">
                                      <p:cBhvr>
                                        <p:cTn id="161" dur="500"/>
                                        <p:tgtEl>
                                          <p:spTgt spid="26"/>
                                        </p:tgtEl>
                                      </p:cBhvr>
                                    </p:animEffect>
                                  </p:childTnLst>
                                </p:cTn>
                              </p:par>
                              <p:par>
                                <p:cTn id="162" presetID="1" presetClass="mediacall" presetSubtype="0" fill="hold" nodeType="withEffect">
                                  <p:stCondLst>
                                    <p:cond delay="0"/>
                                  </p:stCondLst>
                                  <p:childTnLst>
                                    <p:cmd type="call" cmd="playFrom(0.0)">
                                      <p:cBhvr>
                                        <p:cTn id="163" dur="1856" fill="hold"/>
                                        <p:tgtEl>
                                          <p:spTgt spid="32"/>
                                        </p:tgtEl>
                                      </p:cBhvr>
                                    </p:cmd>
                                  </p:childTnLst>
                                </p:cTn>
                              </p:par>
                            </p:childTnLst>
                          </p:cTn>
                        </p:par>
                      </p:childTnLst>
                    </p:cTn>
                  </p:par>
                  <p:par>
                    <p:cTn id="164" fill="hold">
                      <p:stCondLst>
                        <p:cond delay="indefinite"/>
                      </p:stCondLst>
                      <p:childTnLst>
                        <p:par>
                          <p:cTn id="165" fill="hold">
                            <p:stCondLst>
                              <p:cond delay="0"/>
                            </p:stCondLst>
                            <p:childTnLst>
                              <p:par>
                                <p:cTn id="166" presetID="27" presetClass="emph" presetSubtype="0" fill="hold" grpId="3" nodeType="clickEffect">
                                  <p:stCondLst>
                                    <p:cond delay="0"/>
                                  </p:stCondLst>
                                  <p:childTnLst>
                                    <p:animClr clrSpc="rgb" dir="cw">
                                      <p:cBhvr override="childStyle">
                                        <p:cTn id="167" dur="250" autoRev="1" fill="remove"/>
                                        <p:tgtEl>
                                          <p:spTgt spid="24"/>
                                        </p:tgtEl>
                                        <p:attrNameLst>
                                          <p:attrName>style.color</p:attrName>
                                        </p:attrNameLst>
                                      </p:cBhvr>
                                      <p:to>
                                        <a:schemeClr val="bg1"/>
                                      </p:to>
                                    </p:animClr>
                                    <p:animClr clrSpc="rgb" dir="cw">
                                      <p:cBhvr>
                                        <p:cTn id="168" dur="250" autoRev="1" fill="remove"/>
                                        <p:tgtEl>
                                          <p:spTgt spid="24"/>
                                        </p:tgtEl>
                                        <p:attrNameLst>
                                          <p:attrName>fillcolor</p:attrName>
                                        </p:attrNameLst>
                                      </p:cBhvr>
                                      <p:to>
                                        <a:schemeClr val="bg1"/>
                                      </p:to>
                                    </p:animClr>
                                    <p:set>
                                      <p:cBhvr>
                                        <p:cTn id="169" dur="250" autoRev="1" fill="remove"/>
                                        <p:tgtEl>
                                          <p:spTgt spid="24"/>
                                        </p:tgtEl>
                                        <p:attrNameLst>
                                          <p:attrName>fill.type</p:attrName>
                                        </p:attrNameLst>
                                      </p:cBhvr>
                                      <p:to>
                                        <p:strVal val="solid"/>
                                      </p:to>
                                    </p:set>
                                    <p:set>
                                      <p:cBhvr>
                                        <p:cTn id="170" dur="250" autoRev="1" fill="remove"/>
                                        <p:tgtEl>
                                          <p:spTgt spid="24"/>
                                        </p:tgtEl>
                                        <p:attrNameLst>
                                          <p:attrName>fill.on</p:attrName>
                                        </p:attrNameLst>
                                      </p:cBhvr>
                                      <p:to>
                                        <p:strVal val="true"/>
                                      </p:to>
                                    </p:set>
                                  </p:childTnLst>
                                </p:cTn>
                              </p:par>
                            </p:childTnLst>
                          </p:cTn>
                        </p:par>
                        <p:par>
                          <p:cTn id="171" fill="hold">
                            <p:stCondLst>
                              <p:cond delay="500"/>
                            </p:stCondLst>
                            <p:childTnLst>
                              <p:par>
                                <p:cTn id="172" presetID="47" presetClass="entr" presetSubtype="0" fill="hold"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fade">
                                      <p:cBhvr>
                                        <p:cTn id="174" dur="1000"/>
                                        <p:tgtEl>
                                          <p:spTgt spid="35"/>
                                        </p:tgtEl>
                                      </p:cBhvr>
                                    </p:animEffect>
                                    <p:anim calcmode="lin" valueType="num">
                                      <p:cBhvr>
                                        <p:cTn id="175" dur="1000" fill="hold"/>
                                        <p:tgtEl>
                                          <p:spTgt spid="35"/>
                                        </p:tgtEl>
                                        <p:attrNameLst>
                                          <p:attrName>ppt_x</p:attrName>
                                        </p:attrNameLst>
                                      </p:cBhvr>
                                      <p:tavLst>
                                        <p:tav tm="0">
                                          <p:val>
                                            <p:strVal val="#ppt_x"/>
                                          </p:val>
                                        </p:tav>
                                        <p:tav tm="100000">
                                          <p:val>
                                            <p:strVal val="#ppt_x"/>
                                          </p:val>
                                        </p:tav>
                                      </p:tavLst>
                                    </p:anim>
                                    <p:anim calcmode="lin" valueType="num">
                                      <p:cBhvr>
                                        <p:cTn id="176" dur="1000" fill="hold"/>
                                        <p:tgtEl>
                                          <p:spTgt spid="35"/>
                                        </p:tgtEl>
                                        <p:attrNameLst>
                                          <p:attrName>ppt_y</p:attrName>
                                        </p:attrNameLst>
                                      </p:cBhvr>
                                      <p:tavLst>
                                        <p:tav tm="0">
                                          <p:val>
                                            <p:strVal val="#ppt_y-.1"/>
                                          </p:val>
                                        </p:tav>
                                        <p:tav tm="100000">
                                          <p:val>
                                            <p:strVal val="#ppt_y"/>
                                          </p:val>
                                        </p:tav>
                                      </p:tavLst>
                                    </p:anim>
                                  </p:childTnLst>
                                </p:cTn>
                              </p:par>
                              <p:par>
                                <p:cTn id="177" presetID="22" presetClass="entr" presetSubtype="4" fill="hold" nodeType="withEffect">
                                  <p:stCondLst>
                                    <p:cond delay="0"/>
                                  </p:stCondLst>
                                  <p:childTnLst>
                                    <p:set>
                                      <p:cBhvr>
                                        <p:cTn id="178" dur="1" fill="hold">
                                          <p:stCondLst>
                                            <p:cond delay="0"/>
                                          </p:stCondLst>
                                        </p:cTn>
                                        <p:tgtEl>
                                          <p:spTgt spid="29"/>
                                        </p:tgtEl>
                                        <p:attrNameLst>
                                          <p:attrName>style.visibility</p:attrName>
                                        </p:attrNameLst>
                                      </p:cBhvr>
                                      <p:to>
                                        <p:strVal val="visible"/>
                                      </p:to>
                                    </p:set>
                                    <p:animEffect transition="in" filter="wipe(down)">
                                      <p:cBhvr>
                                        <p:cTn id="179" dur="500"/>
                                        <p:tgtEl>
                                          <p:spTgt spid="29"/>
                                        </p:tgtEl>
                                      </p:cBhvr>
                                    </p:animEffect>
                                  </p:childTnLst>
                                </p:cTn>
                              </p:par>
                              <p:par>
                                <p:cTn id="180" presetID="1" presetClass="mediacall" presetSubtype="0" fill="hold" nodeType="withEffect">
                                  <p:stCondLst>
                                    <p:cond delay="0"/>
                                  </p:stCondLst>
                                  <p:childTnLst>
                                    <p:cmd type="call" cmd="playFrom(0.0)">
                                      <p:cBhvr>
                                        <p:cTn id="181" dur="1856" fill="hold"/>
                                        <p:tgtEl>
                                          <p:spTgt spid="32"/>
                                        </p:tgtEl>
                                      </p:cBhvr>
                                    </p:cmd>
                                  </p:childTnLst>
                                </p:cTn>
                              </p:par>
                            </p:childTnLst>
                          </p:cTn>
                        </p:par>
                      </p:childTnLst>
                    </p:cTn>
                  </p:par>
                  <p:par>
                    <p:cTn id="182" fill="hold">
                      <p:stCondLst>
                        <p:cond delay="indefinite"/>
                      </p:stCondLst>
                      <p:childTnLst>
                        <p:par>
                          <p:cTn id="183" fill="hold">
                            <p:stCondLst>
                              <p:cond delay="0"/>
                            </p:stCondLst>
                            <p:childTnLst>
                              <p:par>
                                <p:cTn id="184" presetID="27" presetClass="emph" presetSubtype="0" fill="hold" grpId="4" nodeType="clickEffect">
                                  <p:stCondLst>
                                    <p:cond delay="0"/>
                                  </p:stCondLst>
                                  <p:childTnLst>
                                    <p:animClr clrSpc="rgb" dir="cw">
                                      <p:cBhvr override="childStyle">
                                        <p:cTn id="185" dur="250" autoRev="1" fill="remove"/>
                                        <p:tgtEl>
                                          <p:spTgt spid="24"/>
                                        </p:tgtEl>
                                        <p:attrNameLst>
                                          <p:attrName>style.color</p:attrName>
                                        </p:attrNameLst>
                                      </p:cBhvr>
                                      <p:to>
                                        <a:schemeClr val="bg1"/>
                                      </p:to>
                                    </p:animClr>
                                    <p:animClr clrSpc="rgb" dir="cw">
                                      <p:cBhvr>
                                        <p:cTn id="186" dur="250" autoRev="1" fill="remove"/>
                                        <p:tgtEl>
                                          <p:spTgt spid="24"/>
                                        </p:tgtEl>
                                        <p:attrNameLst>
                                          <p:attrName>fillcolor</p:attrName>
                                        </p:attrNameLst>
                                      </p:cBhvr>
                                      <p:to>
                                        <a:schemeClr val="bg1"/>
                                      </p:to>
                                    </p:animClr>
                                    <p:set>
                                      <p:cBhvr>
                                        <p:cTn id="187" dur="250" autoRev="1" fill="remove"/>
                                        <p:tgtEl>
                                          <p:spTgt spid="24"/>
                                        </p:tgtEl>
                                        <p:attrNameLst>
                                          <p:attrName>fill.type</p:attrName>
                                        </p:attrNameLst>
                                      </p:cBhvr>
                                      <p:to>
                                        <p:strVal val="solid"/>
                                      </p:to>
                                    </p:set>
                                    <p:set>
                                      <p:cBhvr>
                                        <p:cTn id="188" dur="250" autoRev="1" fill="remove"/>
                                        <p:tgtEl>
                                          <p:spTgt spid="24"/>
                                        </p:tgtEl>
                                        <p:attrNameLst>
                                          <p:attrName>fill.on</p:attrName>
                                        </p:attrNameLst>
                                      </p:cBhvr>
                                      <p:to>
                                        <p:strVal val="true"/>
                                      </p:to>
                                    </p:set>
                                  </p:childTnLst>
                                </p:cTn>
                              </p:par>
                            </p:childTnLst>
                          </p:cTn>
                        </p:par>
                        <p:par>
                          <p:cTn id="189" fill="hold">
                            <p:stCondLst>
                              <p:cond delay="500"/>
                            </p:stCondLst>
                            <p:childTnLst>
                              <p:par>
                                <p:cTn id="190" presetID="47" presetClass="entr" presetSubtype="0" fill="hold" nodeType="afterEffect">
                                  <p:stCondLst>
                                    <p:cond delay="0"/>
                                  </p:stCondLst>
                                  <p:childTnLst>
                                    <p:set>
                                      <p:cBhvr>
                                        <p:cTn id="191" dur="1" fill="hold">
                                          <p:stCondLst>
                                            <p:cond delay="0"/>
                                          </p:stCondLst>
                                        </p:cTn>
                                        <p:tgtEl>
                                          <p:spTgt spid="36"/>
                                        </p:tgtEl>
                                        <p:attrNameLst>
                                          <p:attrName>style.visibility</p:attrName>
                                        </p:attrNameLst>
                                      </p:cBhvr>
                                      <p:to>
                                        <p:strVal val="visible"/>
                                      </p:to>
                                    </p:set>
                                    <p:animEffect transition="in" filter="fade">
                                      <p:cBhvr>
                                        <p:cTn id="192" dur="1000"/>
                                        <p:tgtEl>
                                          <p:spTgt spid="36"/>
                                        </p:tgtEl>
                                      </p:cBhvr>
                                    </p:animEffect>
                                    <p:anim calcmode="lin" valueType="num">
                                      <p:cBhvr>
                                        <p:cTn id="193" dur="1000" fill="hold"/>
                                        <p:tgtEl>
                                          <p:spTgt spid="36"/>
                                        </p:tgtEl>
                                        <p:attrNameLst>
                                          <p:attrName>ppt_x</p:attrName>
                                        </p:attrNameLst>
                                      </p:cBhvr>
                                      <p:tavLst>
                                        <p:tav tm="0">
                                          <p:val>
                                            <p:strVal val="#ppt_x"/>
                                          </p:val>
                                        </p:tav>
                                        <p:tav tm="100000">
                                          <p:val>
                                            <p:strVal val="#ppt_x"/>
                                          </p:val>
                                        </p:tav>
                                      </p:tavLst>
                                    </p:anim>
                                    <p:anim calcmode="lin" valueType="num">
                                      <p:cBhvr>
                                        <p:cTn id="194" dur="1000" fill="hold"/>
                                        <p:tgtEl>
                                          <p:spTgt spid="36"/>
                                        </p:tgtEl>
                                        <p:attrNameLst>
                                          <p:attrName>ppt_y</p:attrName>
                                        </p:attrNameLst>
                                      </p:cBhvr>
                                      <p:tavLst>
                                        <p:tav tm="0">
                                          <p:val>
                                            <p:strVal val="#ppt_y-.1"/>
                                          </p:val>
                                        </p:tav>
                                        <p:tav tm="100000">
                                          <p:val>
                                            <p:strVal val="#ppt_y"/>
                                          </p:val>
                                        </p:tav>
                                      </p:tavLst>
                                    </p:anim>
                                  </p:childTnLst>
                                </p:cTn>
                              </p:par>
                              <p:par>
                                <p:cTn id="195" presetID="22" presetClass="entr" presetSubtype="4" fill="hold"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wipe(down)">
                                      <p:cBhvr>
                                        <p:cTn id="197" dur="500"/>
                                        <p:tgtEl>
                                          <p:spTgt spid="30"/>
                                        </p:tgtEl>
                                      </p:cBhvr>
                                    </p:animEffect>
                                  </p:childTnLst>
                                </p:cTn>
                              </p:par>
                              <p:par>
                                <p:cTn id="198" presetID="1" presetClass="mediacall" presetSubtype="0" fill="hold" nodeType="withEffect">
                                  <p:stCondLst>
                                    <p:cond delay="0"/>
                                  </p:stCondLst>
                                  <p:childTnLst>
                                    <p:cmd type="call" cmd="playFrom(0.0)">
                                      <p:cBhvr>
                                        <p:cTn id="199" dur="1856" fill="hold"/>
                                        <p:tgtEl>
                                          <p:spTgt spid="32"/>
                                        </p:tgtEl>
                                      </p:cBhvr>
                                    </p:cmd>
                                  </p:childTnLst>
                                </p:cTn>
                              </p:par>
                              <p:par>
                                <p:cTn id="200" presetID="10" presetClass="entr" presetSubtype="0" fill="hold" nodeType="withEffect">
                                  <p:stCondLst>
                                    <p:cond delay="0"/>
                                  </p:stCondLst>
                                  <p:childTnLst>
                                    <p:set>
                                      <p:cBhvr>
                                        <p:cTn id="201" dur="1" fill="hold">
                                          <p:stCondLst>
                                            <p:cond delay="0"/>
                                          </p:stCondLst>
                                        </p:cTn>
                                        <p:tgtEl>
                                          <p:spTgt spid="37"/>
                                        </p:tgtEl>
                                        <p:attrNameLst>
                                          <p:attrName>style.visibility</p:attrName>
                                        </p:attrNameLst>
                                      </p:cBhvr>
                                      <p:to>
                                        <p:strVal val="visible"/>
                                      </p:to>
                                    </p:set>
                                    <p:animEffect transition="in" filter="fade">
                                      <p:cBhvr>
                                        <p:cTn id="202" dur="500"/>
                                        <p:tgtEl>
                                          <p:spTgt spid="37"/>
                                        </p:tgtEl>
                                      </p:cBhvr>
                                    </p:animEffect>
                                  </p:childTnLst>
                                </p:cTn>
                              </p:par>
                              <p:par>
                                <p:cTn id="203" presetID="32" presetClass="emph" presetSubtype="0" repeatCount="indefinite" fill="hold" nodeType="withEffect">
                                  <p:stCondLst>
                                    <p:cond delay="0"/>
                                  </p:stCondLst>
                                  <p:childTnLst>
                                    <p:animRot by="120000">
                                      <p:cBhvr>
                                        <p:cTn id="204" dur="100" fill="hold">
                                          <p:stCondLst>
                                            <p:cond delay="0"/>
                                          </p:stCondLst>
                                        </p:cTn>
                                        <p:tgtEl>
                                          <p:spTgt spid="37"/>
                                        </p:tgtEl>
                                        <p:attrNameLst>
                                          <p:attrName>r</p:attrName>
                                        </p:attrNameLst>
                                      </p:cBhvr>
                                    </p:animRot>
                                    <p:animRot by="-240000">
                                      <p:cBhvr>
                                        <p:cTn id="205" dur="200" fill="hold">
                                          <p:stCondLst>
                                            <p:cond delay="200"/>
                                          </p:stCondLst>
                                        </p:cTn>
                                        <p:tgtEl>
                                          <p:spTgt spid="37"/>
                                        </p:tgtEl>
                                        <p:attrNameLst>
                                          <p:attrName>r</p:attrName>
                                        </p:attrNameLst>
                                      </p:cBhvr>
                                    </p:animRot>
                                    <p:animRot by="240000">
                                      <p:cBhvr>
                                        <p:cTn id="206" dur="200" fill="hold">
                                          <p:stCondLst>
                                            <p:cond delay="400"/>
                                          </p:stCondLst>
                                        </p:cTn>
                                        <p:tgtEl>
                                          <p:spTgt spid="37"/>
                                        </p:tgtEl>
                                        <p:attrNameLst>
                                          <p:attrName>r</p:attrName>
                                        </p:attrNameLst>
                                      </p:cBhvr>
                                    </p:animRot>
                                    <p:animRot by="-240000">
                                      <p:cBhvr>
                                        <p:cTn id="207" dur="200" fill="hold">
                                          <p:stCondLst>
                                            <p:cond delay="600"/>
                                          </p:stCondLst>
                                        </p:cTn>
                                        <p:tgtEl>
                                          <p:spTgt spid="37"/>
                                        </p:tgtEl>
                                        <p:attrNameLst>
                                          <p:attrName>r</p:attrName>
                                        </p:attrNameLst>
                                      </p:cBhvr>
                                    </p:animRot>
                                    <p:animRot by="120000">
                                      <p:cBhvr>
                                        <p:cTn id="208" dur="200" fill="hold">
                                          <p:stCondLst>
                                            <p:cond delay="800"/>
                                          </p:stCondLst>
                                        </p:cTn>
                                        <p:tgtEl>
                                          <p:spTgt spid="37"/>
                                        </p:tgtEl>
                                        <p:attrNameLst>
                                          <p:attrName>r</p:attrName>
                                        </p:attrNameLst>
                                      </p:cBhvr>
                                    </p:animRot>
                                  </p:childTnLst>
                                </p:cTn>
                              </p:par>
                              <p:par>
                                <p:cTn id="209" presetID="10" presetClass="entr" presetSubtype="0" fill="hold" grpId="0" nodeType="withEffect">
                                  <p:stCondLst>
                                    <p:cond delay="0"/>
                                  </p:stCondLst>
                                  <p:childTnLst>
                                    <p:set>
                                      <p:cBhvr>
                                        <p:cTn id="210" dur="1" fill="hold">
                                          <p:stCondLst>
                                            <p:cond delay="0"/>
                                          </p:stCondLst>
                                        </p:cTn>
                                        <p:tgtEl>
                                          <p:spTgt spid="38"/>
                                        </p:tgtEl>
                                        <p:attrNameLst>
                                          <p:attrName>style.visibility</p:attrName>
                                        </p:attrNameLst>
                                      </p:cBhvr>
                                      <p:to>
                                        <p:strVal val="visible"/>
                                      </p:to>
                                    </p:set>
                                    <p:animEffect transition="in" filter="fade">
                                      <p:cBhvr>
                                        <p:cTn id="211" dur="500"/>
                                        <p:tgtEl>
                                          <p:spTgt spid="38"/>
                                        </p:tgtEl>
                                      </p:cBhvr>
                                    </p:animEffect>
                                  </p:childTnLst>
                                </p:cTn>
                              </p:par>
                              <p:par>
                                <p:cTn id="212" presetID="26" presetClass="emph" presetSubtype="0" repeatCount="indefinite" fill="hold" grpId="1" nodeType="withEffect">
                                  <p:stCondLst>
                                    <p:cond delay="0"/>
                                  </p:stCondLst>
                                  <p:childTnLst>
                                    <p:animEffect transition="out" filter="fade">
                                      <p:cBhvr>
                                        <p:cTn id="213" dur="500" tmFilter="0, 0; .2, .5; .8, .5; 1, 0"/>
                                        <p:tgtEl>
                                          <p:spTgt spid="38"/>
                                        </p:tgtEl>
                                      </p:cBhvr>
                                    </p:animEffect>
                                    <p:animScale>
                                      <p:cBhvr>
                                        <p:cTn id="214" dur="250" autoRev="1" fill="hold"/>
                                        <p:tgtEl>
                                          <p:spTgt spid="38"/>
                                        </p:tgtEl>
                                      </p:cBhvr>
                                      <p:by x="105000" y="105000"/>
                                    </p:animScale>
                                  </p:childTnLst>
                                </p:cTn>
                              </p:par>
                            </p:childTnLst>
                          </p:cTn>
                        </p:par>
                      </p:childTnLst>
                    </p:cTn>
                  </p:par>
                </p:childTnLst>
              </p:cTn>
              <p:nextCondLst>
                <p:cond evt="onClick" delay="0">
                  <p:tgtEl>
                    <p:spTgt spid="24"/>
                  </p:tgtEl>
                </p:cond>
              </p:nextCondLst>
            </p:seq>
            <p:audio>
              <p:cMediaNode vol="80000">
                <p:cTn id="215" fill="hold" display="0">
                  <p:stCondLst>
                    <p:cond delay="indefinite"/>
                  </p:stCondLst>
                  <p:endCondLst>
                    <p:cond evt="onStopAudio" delay="0">
                      <p:tgtEl>
                        <p:sldTgt/>
                      </p:tgtEl>
                    </p:cond>
                  </p:endCondLst>
                </p:cTn>
                <p:tgtEl>
                  <p:spTgt spid="32"/>
                </p:tgtEl>
              </p:cMediaNode>
            </p:audio>
            <p:seq concurrent="1" nextAc="seek">
              <p:cTn id="216" restart="whenNotActive" fill="hold" evtFilter="cancelBubble" nodeType="interactiveSeq">
                <p:stCondLst>
                  <p:cond evt="onClick" delay="0">
                    <p:tgtEl>
                      <p:spTgt spid="6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grpId="0" nodeType="clickEffect">
                                  <p:stCondLst>
                                    <p:cond delay="0"/>
                                  </p:stCondLst>
                                  <p:childTnLst>
                                    <p:animEffect transition="out" filter="fade">
                                      <p:cBhvr>
                                        <p:cTn id="220" dur="500"/>
                                        <p:tgtEl>
                                          <p:spTgt spid="62"/>
                                        </p:tgtEl>
                                      </p:cBhvr>
                                    </p:animEffect>
                                    <p:set>
                                      <p:cBhvr>
                                        <p:cTn id="221" dur="1" fill="hold">
                                          <p:stCondLst>
                                            <p:cond delay="499"/>
                                          </p:stCondLst>
                                        </p:cTn>
                                        <p:tgtEl>
                                          <p:spTgt spid="62"/>
                                        </p:tgtEl>
                                        <p:attrNameLst>
                                          <p:attrName>style.visibility</p:attrName>
                                        </p:attrNameLst>
                                      </p:cBhvr>
                                      <p:to>
                                        <p:strVal val="hidden"/>
                                      </p:to>
                                    </p:set>
                                  </p:childTnLst>
                                </p:cTn>
                              </p:par>
                              <p:par>
                                <p:cTn id="222" presetID="10" presetClass="exit" presetSubtype="0" fill="hold" grpId="0" nodeType="withEffect">
                                  <p:stCondLst>
                                    <p:cond delay="0"/>
                                  </p:stCondLst>
                                  <p:childTnLst>
                                    <p:animEffect transition="out" filter="fade">
                                      <p:cBhvr>
                                        <p:cTn id="223" dur="500"/>
                                        <p:tgtEl>
                                          <p:spTgt spid="63"/>
                                        </p:tgtEl>
                                      </p:cBhvr>
                                    </p:animEffect>
                                    <p:set>
                                      <p:cBhvr>
                                        <p:cTn id="224" dur="1" fill="hold">
                                          <p:stCondLst>
                                            <p:cond delay="499"/>
                                          </p:stCondLst>
                                        </p:cTn>
                                        <p:tgtEl>
                                          <p:spTgt spid="63"/>
                                        </p:tgtEl>
                                        <p:attrNameLst>
                                          <p:attrName>style.visibility</p:attrName>
                                        </p:attrNameLst>
                                      </p:cBhvr>
                                      <p:to>
                                        <p:strVal val="hidden"/>
                                      </p:to>
                                    </p:set>
                                  </p:childTnLst>
                                </p:cTn>
                              </p:par>
                              <p:par>
                                <p:cTn id="225" presetID="10" presetClass="exit" presetSubtype="0" fill="hold" grpId="0" nodeType="withEffect">
                                  <p:stCondLst>
                                    <p:cond delay="0"/>
                                  </p:stCondLst>
                                  <p:childTnLst>
                                    <p:animEffect transition="out" filter="fade">
                                      <p:cBhvr>
                                        <p:cTn id="226" dur="500"/>
                                        <p:tgtEl>
                                          <p:spTgt spid="64"/>
                                        </p:tgtEl>
                                      </p:cBhvr>
                                    </p:animEffect>
                                    <p:set>
                                      <p:cBhvr>
                                        <p:cTn id="22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8" restart="whenNotActive" fill="hold" evtFilter="cancelBubble" nodeType="interactiveSeq">
                <p:stCondLst>
                  <p:cond evt="onClick" delay="0">
                    <p:tgtEl>
                      <p:spTgt spid="63"/>
                    </p:tgtEl>
                  </p:cond>
                </p:stCondLst>
                <p:endSync evt="end" delay="0">
                  <p:rtn val="all"/>
                </p:endSync>
                <p:childTnLst>
                  <p:par>
                    <p:cTn id="229" fill="hold">
                      <p:stCondLst>
                        <p:cond delay="0"/>
                      </p:stCondLst>
                      <p:childTnLst>
                        <p:par>
                          <p:cTn id="230" fill="hold">
                            <p:stCondLst>
                              <p:cond delay="0"/>
                            </p:stCondLst>
                            <p:childTnLst>
                              <p:par>
                                <p:cTn id="231" presetID="1" presetClass="emph" presetSubtype="2" fill="hold" nodeType="clickEffect">
                                  <p:stCondLst>
                                    <p:cond delay="0"/>
                                  </p:stCondLst>
                                  <p:childTnLst>
                                    <p:animClr clrSpc="rgb" dir="cw">
                                      <p:cBhvr>
                                        <p:cTn id="232" dur="500" fill="hold"/>
                                        <p:tgtEl>
                                          <p:spTgt spid="63"/>
                                        </p:tgtEl>
                                        <p:attrNameLst>
                                          <p:attrName>fillcolor</p:attrName>
                                        </p:attrNameLst>
                                      </p:cBhvr>
                                      <p:to>
                                        <a:srgbClr val="00B0F0"/>
                                      </p:to>
                                    </p:animClr>
                                    <p:set>
                                      <p:cBhvr>
                                        <p:cTn id="233" dur="500" fill="hold"/>
                                        <p:tgtEl>
                                          <p:spTgt spid="63"/>
                                        </p:tgtEl>
                                        <p:attrNameLst>
                                          <p:attrName>fill.type</p:attrName>
                                        </p:attrNameLst>
                                      </p:cBhvr>
                                      <p:to>
                                        <p:strVal val="solid"/>
                                      </p:to>
                                    </p:set>
                                    <p:set>
                                      <p:cBhvr>
                                        <p:cTn id="234"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235" restart="whenNotActive" fill="hold" evtFilter="cancelBubble" nodeType="interactiveSeq">
                <p:stCondLst>
                  <p:cond evt="onClick" delay="0">
                    <p:tgtEl>
                      <p:spTgt spid="64"/>
                    </p:tgtEl>
                  </p:cond>
                </p:stCondLst>
                <p:endSync evt="end" delay="0">
                  <p:rtn val="all"/>
                </p:endSync>
                <p:childTnLst>
                  <p:par>
                    <p:cTn id="236" fill="hold">
                      <p:stCondLst>
                        <p:cond delay="0"/>
                      </p:stCondLst>
                      <p:childTnLst>
                        <p:par>
                          <p:cTn id="237" fill="hold">
                            <p:stCondLst>
                              <p:cond delay="0"/>
                            </p:stCondLst>
                            <p:childTnLst>
                              <p:par>
                                <p:cTn id="238" presetID="1" presetClass="emph" presetSubtype="2" fill="hold" nodeType="clickEffect">
                                  <p:stCondLst>
                                    <p:cond delay="0"/>
                                  </p:stCondLst>
                                  <p:childTnLst>
                                    <p:animClr clrSpc="rgb" dir="cw">
                                      <p:cBhvr>
                                        <p:cTn id="239" dur="500" fill="hold"/>
                                        <p:tgtEl>
                                          <p:spTgt spid="64"/>
                                        </p:tgtEl>
                                        <p:attrNameLst>
                                          <p:attrName>fillcolor</p:attrName>
                                        </p:attrNameLst>
                                      </p:cBhvr>
                                      <p:to>
                                        <a:srgbClr val="FF0000"/>
                                      </p:to>
                                    </p:animClr>
                                    <p:set>
                                      <p:cBhvr>
                                        <p:cTn id="240" dur="500" fill="hold"/>
                                        <p:tgtEl>
                                          <p:spTgt spid="64"/>
                                        </p:tgtEl>
                                        <p:attrNameLst>
                                          <p:attrName>fill.type</p:attrName>
                                        </p:attrNameLst>
                                      </p:cBhvr>
                                      <p:to>
                                        <p:strVal val="solid"/>
                                      </p:to>
                                    </p:set>
                                    <p:set>
                                      <p:cBhvr>
                                        <p:cTn id="241" dur="500" fill="hold"/>
                                        <p:tgtEl>
                                          <p:spTgt spid="64"/>
                                        </p:tgtEl>
                                        <p:attrNameLst>
                                          <p:attrName>fill.on</p:attrName>
                                        </p:attrNameLst>
                                      </p:cBhvr>
                                      <p:to>
                                        <p:strVal val="true"/>
                                      </p:to>
                                    </p:set>
                                  </p:childTnLst>
                                </p:cTn>
                              </p:par>
                            </p:childTnLst>
                          </p:cTn>
                        </p:par>
                      </p:childTnLst>
                    </p:cTn>
                  </p:par>
                </p:childTnLst>
              </p:cTn>
              <p:nextCondLst>
                <p:cond evt="onClick" delay="0">
                  <p:tgtEl>
                    <p:spTgt spid="64"/>
                  </p:tgtEl>
                </p:cond>
              </p:nextCondLst>
            </p:seq>
            <p:seq concurrent="1" nextAc="seek">
              <p:cTn id="242" restart="whenNotActive" fill="hold" evtFilter="cancelBubble" nodeType="interactiveSeq">
                <p:stCondLst>
                  <p:cond evt="onClick" delay="0">
                    <p:tgtEl>
                      <p:spTgt spid="65"/>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5"/>
                                        </p:tgtEl>
                                      </p:cBhvr>
                                    </p:animEffect>
                                    <p:set>
                                      <p:cBhvr>
                                        <p:cTn id="247" dur="1" fill="hold">
                                          <p:stCondLst>
                                            <p:cond delay="499"/>
                                          </p:stCondLst>
                                        </p:cTn>
                                        <p:tgtEl>
                                          <p:spTgt spid="65"/>
                                        </p:tgtEl>
                                        <p:attrNameLst>
                                          <p:attrName>style.visibility</p:attrName>
                                        </p:attrNameLst>
                                      </p:cBhvr>
                                      <p:to>
                                        <p:strVal val="hidden"/>
                                      </p:to>
                                    </p:set>
                                  </p:childTnLst>
                                </p:cTn>
                              </p:par>
                              <p:par>
                                <p:cTn id="248" presetID="10" presetClass="exit" presetSubtype="0" fill="hold" grpId="0" nodeType="withEffect">
                                  <p:stCondLst>
                                    <p:cond delay="0"/>
                                  </p:stCondLst>
                                  <p:childTnLst>
                                    <p:animEffect transition="out" filter="fade">
                                      <p:cBhvr>
                                        <p:cTn id="249" dur="500"/>
                                        <p:tgtEl>
                                          <p:spTgt spid="66"/>
                                        </p:tgtEl>
                                      </p:cBhvr>
                                    </p:animEffect>
                                    <p:set>
                                      <p:cBhvr>
                                        <p:cTn id="250" dur="1" fill="hold">
                                          <p:stCondLst>
                                            <p:cond delay="499"/>
                                          </p:stCondLst>
                                        </p:cTn>
                                        <p:tgtEl>
                                          <p:spTgt spid="66"/>
                                        </p:tgtEl>
                                        <p:attrNameLst>
                                          <p:attrName>style.visibility</p:attrName>
                                        </p:attrNameLst>
                                      </p:cBhvr>
                                      <p:to>
                                        <p:strVal val="hidden"/>
                                      </p:to>
                                    </p:set>
                                  </p:childTnLst>
                                </p:cTn>
                              </p:par>
                              <p:par>
                                <p:cTn id="251" presetID="10" presetClass="exit" presetSubtype="0" fill="hold" grpId="0" nodeType="with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par>
                                <p:cTn id="254" presetID="10" presetClass="entr" presetSubtype="0" fill="hold" nodeType="withEffect">
                                  <p:stCondLst>
                                    <p:cond delay="0"/>
                                  </p:stCondLst>
                                  <p:childTnLst>
                                    <p:set>
                                      <p:cBhvr>
                                        <p:cTn id="255" dur="1" fill="hold">
                                          <p:stCondLst>
                                            <p:cond delay="0"/>
                                          </p:stCondLst>
                                        </p:cTn>
                                        <p:tgtEl>
                                          <p:spTgt spid="75"/>
                                        </p:tgtEl>
                                        <p:attrNameLst>
                                          <p:attrName>style.visibility</p:attrName>
                                        </p:attrNameLst>
                                      </p:cBhvr>
                                      <p:to>
                                        <p:strVal val="visible"/>
                                      </p:to>
                                    </p:set>
                                    <p:animEffect transition="in" filter="fade">
                                      <p:cBhvr>
                                        <p:cTn id="256" dur="500"/>
                                        <p:tgtEl>
                                          <p:spTgt spid="75"/>
                                        </p:tgtEl>
                                      </p:cBhvr>
                                    </p:animEffect>
                                  </p:childTnLst>
                                </p:cTn>
                              </p:par>
                            </p:childTnLst>
                          </p:cTn>
                        </p:par>
                        <p:par>
                          <p:cTn id="257" fill="hold">
                            <p:stCondLst>
                              <p:cond delay="500"/>
                            </p:stCondLst>
                            <p:childTnLst>
                              <p:par>
                                <p:cTn id="258" presetID="10" presetClass="exit" presetSubtype="0" fill="hold" nodeType="afterEffect">
                                  <p:stCondLst>
                                    <p:cond delay="0"/>
                                  </p:stCondLst>
                                  <p:childTnLst>
                                    <p:animEffect transition="out" filter="fade">
                                      <p:cBhvr>
                                        <p:cTn id="259" dur="500"/>
                                        <p:tgtEl>
                                          <p:spTgt spid="75"/>
                                        </p:tgtEl>
                                      </p:cBhvr>
                                    </p:animEffect>
                                    <p:set>
                                      <p:cBhvr>
                                        <p:cTn id="260"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61" restart="whenNotActive" fill="hold" evtFilter="cancelBubble" nodeType="interactiveSeq">
                <p:stCondLst>
                  <p:cond evt="onClick" delay="0">
                    <p:tgtEl>
                      <p:spTgt spid="66"/>
                    </p:tgtEl>
                  </p:cond>
                </p:stCondLst>
                <p:endSync evt="end" delay="0">
                  <p:rtn val="all"/>
                </p:endSync>
                <p:childTnLst>
                  <p:par>
                    <p:cTn id="262" fill="hold">
                      <p:stCondLst>
                        <p:cond delay="0"/>
                      </p:stCondLst>
                      <p:childTnLst>
                        <p:par>
                          <p:cTn id="263" fill="hold">
                            <p:stCondLst>
                              <p:cond delay="0"/>
                            </p:stCondLst>
                            <p:childTnLst>
                              <p:par>
                                <p:cTn id="264" presetID="1" presetClass="emph" presetSubtype="2" fill="hold" nodeType="clickEffect">
                                  <p:stCondLst>
                                    <p:cond delay="0"/>
                                  </p:stCondLst>
                                  <p:childTnLst>
                                    <p:animClr clrSpc="rgb" dir="cw">
                                      <p:cBhvr>
                                        <p:cTn id="265" dur="500" fill="hold"/>
                                        <p:tgtEl>
                                          <p:spTgt spid="66"/>
                                        </p:tgtEl>
                                        <p:attrNameLst>
                                          <p:attrName>fillcolor</p:attrName>
                                        </p:attrNameLst>
                                      </p:cBhvr>
                                      <p:to>
                                        <a:srgbClr val="FF0000"/>
                                      </p:to>
                                    </p:animClr>
                                    <p:set>
                                      <p:cBhvr>
                                        <p:cTn id="266" dur="500" fill="hold"/>
                                        <p:tgtEl>
                                          <p:spTgt spid="66"/>
                                        </p:tgtEl>
                                        <p:attrNameLst>
                                          <p:attrName>fill.type</p:attrName>
                                        </p:attrNameLst>
                                      </p:cBhvr>
                                      <p:to>
                                        <p:strVal val="solid"/>
                                      </p:to>
                                    </p:set>
                                    <p:set>
                                      <p:cBhvr>
                                        <p:cTn id="267"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268" restart="whenNotActive" fill="hold" evtFilter="cancelBubble" nodeType="interactiveSeq">
                <p:stCondLst>
                  <p:cond evt="onClick" delay="0">
                    <p:tgtEl>
                      <p:spTgt spid="67"/>
                    </p:tgtEl>
                  </p:cond>
                </p:stCondLst>
                <p:endSync evt="end" delay="0">
                  <p:rtn val="all"/>
                </p:endSync>
                <p:childTnLst>
                  <p:par>
                    <p:cTn id="269" fill="hold">
                      <p:stCondLst>
                        <p:cond delay="0"/>
                      </p:stCondLst>
                      <p:childTnLst>
                        <p:par>
                          <p:cTn id="270" fill="hold">
                            <p:stCondLst>
                              <p:cond delay="0"/>
                            </p:stCondLst>
                            <p:childTnLst>
                              <p:par>
                                <p:cTn id="271" presetID="1" presetClass="emph" presetSubtype="2" fill="hold" nodeType="clickEffect">
                                  <p:stCondLst>
                                    <p:cond delay="0"/>
                                  </p:stCondLst>
                                  <p:childTnLst>
                                    <p:animClr clrSpc="rgb" dir="cw">
                                      <p:cBhvr>
                                        <p:cTn id="272" dur="500" fill="hold"/>
                                        <p:tgtEl>
                                          <p:spTgt spid="67"/>
                                        </p:tgtEl>
                                        <p:attrNameLst>
                                          <p:attrName>fillcolor</p:attrName>
                                        </p:attrNameLst>
                                      </p:cBhvr>
                                      <p:to>
                                        <a:srgbClr val="00B0F0"/>
                                      </p:to>
                                    </p:animClr>
                                    <p:set>
                                      <p:cBhvr>
                                        <p:cTn id="273" dur="500" fill="hold"/>
                                        <p:tgtEl>
                                          <p:spTgt spid="67"/>
                                        </p:tgtEl>
                                        <p:attrNameLst>
                                          <p:attrName>fill.type</p:attrName>
                                        </p:attrNameLst>
                                      </p:cBhvr>
                                      <p:to>
                                        <p:strVal val="solid"/>
                                      </p:to>
                                    </p:set>
                                    <p:set>
                                      <p:cBhvr>
                                        <p:cTn id="274"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275" restart="whenNotActive" fill="hold" evtFilter="cancelBubble" nodeType="interactiveSeq">
                <p:stCondLst>
                  <p:cond evt="onClick" delay="0">
                    <p:tgtEl>
                      <p:spTgt spid="68"/>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0" nodeType="clickEffect">
                                  <p:stCondLst>
                                    <p:cond delay="0"/>
                                  </p:stCondLst>
                                  <p:childTnLst>
                                    <p:animEffect transition="out" filter="fade">
                                      <p:cBhvr>
                                        <p:cTn id="279" dur="500"/>
                                        <p:tgtEl>
                                          <p:spTgt spid="68"/>
                                        </p:tgtEl>
                                      </p:cBhvr>
                                    </p:animEffect>
                                    <p:set>
                                      <p:cBhvr>
                                        <p:cTn id="280" dur="1" fill="hold">
                                          <p:stCondLst>
                                            <p:cond delay="499"/>
                                          </p:stCondLst>
                                        </p:cTn>
                                        <p:tgtEl>
                                          <p:spTgt spid="68"/>
                                        </p:tgtEl>
                                        <p:attrNameLst>
                                          <p:attrName>style.visibility</p:attrName>
                                        </p:attrNameLst>
                                      </p:cBhvr>
                                      <p:to>
                                        <p:strVal val="hidden"/>
                                      </p:to>
                                    </p:set>
                                  </p:childTnLst>
                                </p:cTn>
                              </p:par>
                              <p:par>
                                <p:cTn id="281" presetID="10" presetClass="exit" presetSubtype="0" fill="hold" grpId="0" nodeType="withEffect">
                                  <p:stCondLst>
                                    <p:cond delay="0"/>
                                  </p:stCondLst>
                                  <p:childTnLst>
                                    <p:animEffect transition="out" filter="fade">
                                      <p:cBhvr>
                                        <p:cTn id="282" dur="500"/>
                                        <p:tgtEl>
                                          <p:spTgt spid="69"/>
                                        </p:tgtEl>
                                      </p:cBhvr>
                                    </p:animEffect>
                                    <p:set>
                                      <p:cBhvr>
                                        <p:cTn id="283" dur="1" fill="hold">
                                          <p:stCondLst>
                                            <p:cond delay="499"/>
                                          </p:stCondLst>
                                        </p:cTn>
                                        <p:tgtEl>
                                          <p:spTgt spid="69"/>
                                        </p:tgtEl>
                                        <p:attrNameLst>
                                          <p:attrName>style.visibility</p:attrName>
                                        </p:attrNameLst>
                                      </p:cBhvr>
                                      <p:to>
                                        <p:strVal val="hidden"/>
                                      </p:to>
                                    </p:set>
                                  </p:childTnLst>
                                </p:cTn>
                              </p:par>
                              <p:par>
                                <p:cTn id="284" presetID="10" presetClass="exit" presetSubtype="0" fill="hold" grpId="0" nodeType="withEffect">
                                  <p:stCondLst>
                                    <p:cond delay="0"/>
                                  </p:stCondLst>
                                  <p:childTnLst>
                                    <p:animEffect transition="out" filter="fade">
                                      <p:cBhvr>
                                        <p:cTn id="285" dur="500"/>
                                        <p:tgtEl>
                                          <p:spTgt spid="70"/>
                                        </p:tgtEl>
                                      </p:cBhvr>
                                    </p:animEffect>
                                    <p:set>
                                      <p:cBhvr>
                                        <p:cTn id="286" dur="1" fill="hold">
                                          <p:stCondLst>
                                            <p:cond delay="499"/>
                                          </p:stCondLst>
                                        </p:cTn>
                                        <p:tgtEl>
                                          <p:spTgt spid="70"/>
                                        </p:tgtEl>
                                        <p:attrNameLst>
                                          <p:attrName>style.visibility</p:attrName>
                                        </p:attrNameLst>
                                      </p:cBhvr>
                                      <p:to>
                                        <p:strVal val="hidden"/>
                                      </p:to>
                                    </p:set>
                                  </p:childTnLst>
                                </p:cTn>
                              </p:par>
                              <p:par>
                                <p:cTn id="287" presetID="10" presetClass="entr" presetSubtype="0" fill="hold" nodeType="withEffect">
                                  <p:stCondLst>
                                    <p:cond delay="0"/>
                                  </p:stCondLst>
                                  <p:childTnLst>
                                    <p:set>
                                      <p:cBhvr>
                                        <p:cTn id="288" dur="1" fill="hold">
                                          <p:stCondLst>
                                            <p:cond delay="0"/>
                                          </p:stCondLst>
                                        </p:cTn>
                                        <p:tgtEl>
                                          <p:spTgt spid="75"/>
                                        </p:tgtEl>
                                        <p:attrNameLst>
                                          <p:attrName>style.visibility</p:attrName>
                                        </p:attrNameLst>
                                      </p:cBhvr>
                                      <p:to>
                                        <p:strVal val="visible"/>
                                      </p:to>
                                    </p:set>
                                    <p:animEffect transition="in" filter="fade">
                                      <p:cBhvr>
                                        <p:cTn id="289" dur="500"/>
                                        <p:tgtEl>
                                          <p:spTgt spid="75"/>
                                        </p:tgtEl>
                                      </p:cBhvr>
                                    </p:animEffect>
                                  </p:childTnLst>
                                </p:cTn>
                              </p:par>
                            </p:childTnLst>
                          </p:cTn>
                        </p:par>
                      </p:childTnLst>
                    </p:cTn>
                  </p:par>
                </p:childTnLst>
              </p:cTn>
              <p:nextCondLst>
                <p:cond evt="onClick" delay="0">
                  <p:tgtEl>
                    <p:spTgt spid="68"/>
                  </p:tgtEl>
                </p:cond>
              </p:nextCondLst>
            </p:seq>
            <p:seq concurrent="1" nextAc="seek">
              <p:cTn id="290" restart="whenNotActive" fill="hold" evtFilter="cancelBubble" nodeType="interactiveSeq">
                <p:stCondLst>
                  <p:cond evt="onClick" delay="0">
                    <p:tgtEl>
                      <p:spTgt spid="69"/>
                    </p:tgtEl>
                  </p:cond>
                </p:stCondLst>
                <p:endSync evt="end" delay="0">
                  <p:rtn val="all"/>
                </p:endSync>
                <p:childTnLst>
                  <p:par>
                    <p:cTn id="291" fill="hold">
                      <p:stCondLst>
                        <p:cond delay="0"/>
                      </p:stCondLst>
                      <p:childTnLst>
                        <p:par>
                          <p:cTn id="292" fill="hold">
                            <p:stCondLst>
                              <p:cond delay="0"/>
                            </p:stCondLst>
                            <p:childTnLst>
                              <p:par>
                                <p:cTn id="293" presetID="1" presetClass="emph" presetSubtype="2" fill="hold" nodeType="clickEffect">
                                  <p:stCondLst>
                                    <p:cond delay="0"/>
                                  </p:stCondLst>
                                  <p:childTnLst>
                                    <p:animClr clrSpc="rgb" dir="cw">
                                      <p:cBhvr>
                                        <p:cTn id="294" dur="500" fill="hold"/>
                                        <p:tgtEl>
                                          <p:spTgt spid="69"/>
                                        </p:tgtEl>
                                        <p:attrNameLst>
                                          <p:attrName>fillcolor</p:attrName>
                                        </p:attrNameLst>
                                      </p:cBhvr>
                                      <p:to>
                                        <a:srgbClr val="FF0000"/>
                                      </p:to>
                                    </p:animClr>
                                    <p:set>
                                      <p:cBhvr>
                                        <p:cTn id="295" dur="500" fill="hold"/>
                                        <p:tgtEl>
                                          <p:spTgt spid="69"/>
                                        </p:tgtEl>
                                        <p:attrNameLst>
                                          <p:attrName>fill.type</p:attrName>
                                        </p:attrNameLst>
                                      </p:cBhvr>
                                      <p:to>
                                        <p:strVal val="solid"/>
                                      </p:to>
                                    </p:set>
                                    <p:set>
                                      <p:cBhvr>
                                        <p:cTn id="296"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seq concurrent="1" nextAc="seek">
              <p:cTn id="297" restart="whenNotActive" fill="hold" evtFilter="cancelBubble" nodeType="interactiveSeq">
                <p:stCondLst>
                  <p:cond evt="onClick" delay="0">
                    <p:tgtEl>
                      <p:spTgt spid="70"/>
                    </p:tgtEl>
                  </p:cond>
                </p:stCondLst>
                <p:endSync evt="end" delay="0">
                  <p:rtn val="all"/>
                </p:endSync>
                <p:childTnLst>
                  <p:par>
                    <p:cTn id="298" fill="hold">
                      <p:stCondLst>
                        <p:cond delay="0"/>
                      </p:stCondLst>
                      <p:childTnLst>
                        <p:par>
                          <p:cTn id="299" fill="hold">
                            <p:stCondLst>
                              <p:cond delay="0"/>
                            </p:stCondLst>
                            <p:childTnLst>
                              <p:par>
                                <p:cTn id="300" presetID="1" presetClass="emph" presetSubtype="2" fill="hold" nodeType="clickEffect">
                                  <p:stCondLst>
                                    <p:cond delay="0"/>
                                  </p:stCondLst>
                                  <p:childTnLst>
                                    <p:animClr clrSpc="rgb" dir="cw">
                                      <p:cBhvr>
                                        <p:cTn id="301" dur="500" fill="hold"/>
                                        <p:tgtEl>
                                          <p:spTgt spid="70"/>
                                        </p:tgtEl>
                                        <p:attrNameLst>
                                          <p:attrName>fillcolor</p:attrName>
                                        </p:attrNameLst>
                                      </p:cBhvr>
                                      <p:to>
                                        <a:srgbClr val="00B0F0"/>
                                      </p:to>
                                    </p:animClr>
                                    <p:set>
                                      <p:cBhvr>
                                        <p:cTn id="302" dur="500" fill="hold"/>
                                        <p:tgtEl>
                                          <p:spTgt spid="70"/>
                                        </p:tgtEl>
                                        <p:attrNameLst>
                                          <p:attrName>fill.type</p:attrName>
                                        </p:attrNameLst>
                                      </p:cBhvr>
                                      <p:to>
                                        <p:strVal val="solid"/>
                                      </p:to>
                                    </p:set>
                                    <p:set>
                                      <p:cBhvr>
                                        <p:cTn id="303" dur="500" fill="hold"/>
                                        <p:tgtEl>
                                          <p:spTgt spid="70"/>
                                        </p:tgtEl>
                                        <p:attrNameLst>
                                          <p:attrName>fill.on</p:attrName>
                                        </p:attrNameLst>
                                      </p:cBhvr>
                                      <p:to>
                                        <p:strVal val="true"/>
                                      </p:to>
                                    </p:set>
                                  </p:childTnLst>
                                </p:cTn>
                              </p:par>
                            </p:childTnLst>
                          </p:cTn>
                        </p:par>
                      </p:childTnLst>
                    </p:cTn>
                  </p:par>
                </p:childTnLst>
              </p:cTn>
              <p:nextCondLst>
                <p:cond evt="onClick" delay="0">
                  <p:tgtEl>
                    <p:spTgt spid="70"/>
                  </p:tgtEl>
                </p:cond>
              </p:nextCondLst>
            </p:seq>
            <p:seq concurrent="1" nextAc="seek">
              <p:cTn id="304" restart="whenNotActive" fill="hold" evtFilter="cancelBubble" nodeType="interactiveSeq">
                <p:stCondLst>
                  <p:cond evt="onClick" delay="0">
                    <p:tgtEl>
                      <p:spTgt spid="72"/>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0" nodeType="clickEffect">
                                  <p:stCondLst>
                                    <p:cond delay="0"/>
                                  </p:stCondLst>
                                  <p:childTnLst>
                                    <p:animEffect transition="out" filter="fade">
                                      <p:cBhvr>
                                        <p:cTn id="308" dur="500"/>
                                        <p:tgtEl>
                                          <p:spTgt spid="72"/>
                                        </p:tgtEl>
                                      </p:cBhvr>
                                    </p:animEffect>
                                    <p:set>
                                      <p:cBhvr>
                                        <p:cTn id="309" dur="1" fill="hold">
                                          <p:stCondLst>
                                            <p:cond delay="499"/>
                                          </p:stCondLst>
                                        </p:cTn>
                                        <p:tgtEl>
                                          <p:spTgt spid="72"/>
                                        </p:tgtEl>
                                        <p:attrNameLst>
                                          <p:attrName>style.visibility</p:attrName>
                                        </p:attrNameLst>
                                      </p:cBhvr>
                                      <p:to>
                                        <p:strVal val="hidden"/>
                                      </p:to>
                                    </p:set>
                                  </p:childTnLst>
                                </p:cTn>
                              </p:par>
                              <p:par>
                                <p:cTn id="310" presetID="10" presetClass="exit" presetSubtype="0" fill="hold" grpId="0" nodeType="withEffect">
                                  <p:stCondLst>
                                    <p:cond delay="0"/>
                                  </p:stCondLst>
                                  <p:childTnLst>
                                    <p:animEffect transition="out" filter="fade">
                                      <p:cBhvr>
                                        <p:cTn id="311" dur="500"/>
                                        <p:tgtEl>
                                          <p:spTgt spid="73"/>
                                        </p:tgtEl>
                                      </p:cBhvr>
                                    </p:animEffect>
                                    <p:set>
                                      <p:cBhvr>
                                        <p:cTn id="312" dur="1" fill="hold">
                                          <p:stCondLst>
                                            <p:cond delay="499"/>
                                          </p:stCondLst>
                                        </p:cTn>
                                        <p:tgtEl>
                                          <p:spTgt spid="73"/>
                                        </p:tgtEl>
                                        <p:attrNameLst>
                                          <p:attrName>style.visibility</p:attrName>
                                        </p:attrNameLst>
                                      </p:cBhvr>
                                      <p:to>
                                        <p:strVal val="hidden"/>
                                      </p:to>
                                    </p:set>
                                  </p:childTnLst>
                                </p:cTn>
                              </p:par>
                              <p:par>
                                <p:cTn id="313" presetID="10" presetClass="exit" presetSubtype="0" fill="hold" grpId="0" nodeType="withEffect">
                                  <p:stCondLst>
                                    <p:cond delay="0"/>
                                  </p:stCondLst>
                                  <p:childTnLst>
                                    <p:animEffect transition="out" filter="fade">
                                      <p:cBhvr>
                                        <p:cTn id="314" dur="500"/>
                                        <p:tgtEl>
                                          <p:spTgt spid="74"/>
                                        </p:tgtEl>
                                      </p:cBhvr>
                                    </p:animEffect>
                                    <p:set>
                                      <p:cBhvr>
                                        <p:cTn id="315" dur="1" fill="hold">
                                          <p:stCondLst>
                                            <p:cond delay="499"/>
                                          </p:stCondLst>
                                        </p:cTn>
                                        <p:tgtEl>
                                          <p:spTgt spid="74"/>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75"/>
                                        </p:tgtEl>
                                      </p:cBhvr>
                                    </p:animEffect>
                                    <p:set>
                                      <p:cBhvr>
                                        <p:cTn id="318"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19" restart="whenNotActive" fill="hold" evtFilter="cancelBubble" nodeType="interactiveSeq">
                <p:stCondLst>
                  <p:cond evt="onClick" delay="0">
                    <p:tgtEl>
                      <p:spTgt spid="73"/>
                    </p:tgtEl>
                  </p:cond>
                </p:stCondLst>
                <p:endSync evt="end" delay="0">
                  <p:rtn val="all"/>
                </p:endSync>
                <p:childTnLst>
                  <p:par>
                    <p:cTn id="320" fill="hold">
                      <p:stCondLst>
                        <p:cond delay="0"/>
                      </p:stCondLst>
                      <p:childTnLst>
                        <p:par>
                          <p:cTn id="321" fill="hold">
                            <p:stCondLst>
                              <p:cond delay="0"/>
                            </p:stCondLst>
                            <p:childTnLst>
                              <p:par>
                                <p:cTn id="322" presetID="1" presetClass="emph" presetSubtype="2" fill="hold" nodeType="clickEffect">
                                  <p:stCondLst>
                                    <p:cond delay="0"/>
                                  </p:stCondLst>
                                  <p:childTnLst>
                                    <p:animClr clrSpc="rgb" dir="cw">
                                      <p:cBhvr>
                                        <p:cTn id="323" dur="500" fill="hold"/>
                                        <p:tgtEl>
                                          <p:spTgt spid="73"/>
                                        </p:tgtEl>
                                        <p:attrNameLst>
                                          <p:attrName>fillcolor</p:attrName>
                                        </p:attrNameLst>
                                      </p:cBhvr>
                                      <p:to>
                                        <a:srgbClr val="FF0000"/>
                                      </p:to>
                                    </p:animClr>
                                    <p:set>
                                      <p:cBhvr>
                                        <p:cTn id="324" dur="500" fill="hold"/>
                                        <p:tgtEl>
                                          <p:spTgt spid="73"/>
                                        </p:tgtEl>
                                        <p:attrNameLst>
                                          <p:attrName>fill.type</p:attrName>
                                        </p:attrNameLst>
                                      </p:cBhvr>
                                      <p:to>
                                        <p:strVal val="solid"/>
                                      </p:to>
                                    </p:set>
                                    <p:set>
                                      <p:cBhvr>
                                        <p:cTn id="325" dur="500" fill="hold"/>
                                        <p:tgtEl>
                                          <p:spTgt spid="73"/>
                                        </p:tgtEl>
                                        <p:attrNameLst>
                                          <p:attrName>fill.on</p:attrName>
                                        </p:attrNameLst>
                                      </p:cBhvr>
                                      <p:to>
                                        <p:strVal val="true"/>
                                      </p:to>
                                    </p:set>
                                  </p:childTnLst>
                                </p:cTn>
                              </p:par>
                            </p:childTnLst>
                          </p:cTn>
                        </p:par>
                      </p:childTnLst>
                    </p:cTn>
                  </p:par>
                </p:childTnLst>
              </p:cTn>
              <p:nextCondLst>
                <p:cond evt="onClick" delay="0">
                  <p:tgtEl>
                    <p:spTgt spid="73"/>
                  </p:tgtEl>
                </p:cond>
              </p:nextCondLst>
            </p:seq>
            <p:seq concurrent="1" nextAc="seek">
              <p:cTn id="326" restart="whenNotActive" fill="hold" evtFilter="cancelBubble" nodeType="interactiveSeq">
                <p:stCondLst>
                  <p:cond evt="onClick" delay="0">
                    <p:tgtEl>
                      <p:spTgt spid="74"/>
                    </p:tgtEl>
                  </p:cond>
                </p:stCondLst>
                <p:endSync evt="end" delay="0">
                  <p:rtn val="all"/>
                </p:endSync>
                <p:childTnLst>
                  <p:par>
                    <p:cTn id="327" fill="hold">
                      <p:stCondLst>
                        <p:cond delay="0"/>
                      </p:stCondLst>
                      <p:childTnLst>
                        <p:par>
                          <p:cTn id="328" fill="hold">
                            <p:stCondLst>
                              <p:cond delay="0"/>
                            </p:stCondLst>
                            <p:childTnLst>
                              <p:par>
                                <p:cTn id="329" presetID="1" presetClass="emph" presetSubtype="2" fill="hold" nodeType="clickEffect">
                                  <p:stCondLst>
                                    <p:cond delay="0"/>
                                  </p:stCondLst>
                                  <p:childTnLst>
                                    <p:animClr clrSpc="rgb" dir="cw">
                                      <p:cBhvr>
                                        <p:cTn id="330" dur="500" fill="hold"/>
                                        <p:tgtEl>
                                          <p:spTgt spid="74"/>
                                        </p:tgtEl>
                                        <p:attrNameLst>
                                          <p:attrName>fillcolor</p:attrName>
                                        </p:attrNameLst>
                                      </p:cBhvr>
                                      <p:to>
                                        <a:srgbClr val="00B0F0"/>
                                      </p:to>
                                    </p:animClr>
                                    <p:set>
                                      <p:cBhvr>
                                        <p:cTn id="331" dur="500" fill="hold"/>
                                        <p:tgtEl>
                                          <p:spTgt spid="74"/>
                                        </p:tgtEl>
                                        <p:attrNameLst>
                                          <p:attrName>fill.type</p:attrName>
                                        </p:attrNameLst>
                                      </p:cBhvr>
                                      <p:to>
                                        <p:strVal val="solid"/>
                                      </p:to>
                                    </p:set>
                                    <p:set>
                                      <p:cBhvr>
                                        <p:cTn id="332" dur="500" fill="hold"/>
                                        <p:tgtEl>
                                          <p:spTgt spid="74"/>
                                        </p:tgtEl>
                                        <p:attrNameLst>
                                          <p:attrName>fill.on</p:attrName>
                                        </p:attrNameLst>
                                      </p:cBhvr>
                                      <p:to>
                                        <p:strVal val="true"/>
                                      </p:to>
                                    </p:set>
                                  </p:childTnLst>
                                </p:cTn>
                              </p:par>
                            </p:childTnLst>
                          </p:cTn>
                        </p:par>
                      </p:childTnLst>
                    </p:cTn>
                  </p:par>
                </p:childTnLst>
              </p:cTn>
              <p:nextCondLst>
                <p:cond evt="onClick" delay="0">
                  <p:tgtEl>
                    <p:spTgt spid="74"/>
                  </p:tgtEl>
                </p:cond>
              </p:nextCondLst>
            </p:seq>
            <p:seq concurrent="1" nextAc="seek">
              <p:cTn id="333" restart="whenNotActive" fill="hold" evtFilter="cancelBubble" nodeType="interactiveSeq">
                <p:stCondLst>
                  <p:cond evt="onClick" delay="0">
                    <p:tgtEl>
                      <p:spTgt spid="76"/>
                    </p:tgtEl>
                  </p:cond>
                </p:stCondLst>
                <p:endSync evt="end" delay="0">
                  <p:rtn val="all"/>
                </p:endSync>
                <p:childTnLst>
                  <p:par>
                    <p:cTn id="334" fill="hold">
                      <p:stCondLst>
                        <p:cond delay="0"/>
                      </p:stCondLst>
                      <p:childTnLst>
                        <p:par>
                          <p:cTn id="335" fill="hold">
                            <p:stCondLst>
                              <p:cond delay="0"/>
                            </p:stCondLst>
                            <p:childTnLst>
                              <p:par>
                                <p:cTn id="336" presetID="10" presetClass="exit" presetSubtype="0" fill="hold" grpId="0" nodeType="clickEffect">
                                  <p:stCondLst>
                                    <p:cond delay="0"/>
                                  </p:stCondLst>
                                  <p:childTnLst>
                                    <p:animEffect transition="out" filter="fade">
                                      <p:cBhvr>
                                        <p:cTn id="337" dur="500"/>
                                        <p:tgtEl>
                                          <p:spTgt spid="76"/>
                                        </p:tgtEl>
                                      </p:cBhvr>
                                    </p:animEffect>
                                    <p:set>
                                      <p:cBhvr>
                                        <p:cTn id="338" dur="1" fill="hold">
                                          <p:stCondLst>
                                            <p:cond delay="499"/>
                                          </p:stCondLst>
                                        </p:cTn>
                                        <p:tgtEl>
                                          <p:spTgt spid="76"/>
                                        </p:tgtEl>
                                        <p:attrNameLst>
                                          <p:attrName>style.visibility</p:attrName>
                                        </p:attrNameLst>
                                      </p:cBhvr>
                                      <p:to>
                                        <p:strVal val="hidden"/>
                                      </p:to>
                                    </p:set>
                                  </p:childTnLst>
                                </p:cTn>
                              </p:par>
                              <p:par>
                                <p:cTn id="339" presetID="10" presetClass="exit" presetSubtype="0" fill="hold" grpId="0" nodeType="withEffect">
                                  <p:stCondLst>
                                    <p:cond delay="0"/>
                                  </p:stCondLst>
                                  <p:childTnLst>
                                    <p:animEffect transition="out" filter="fade">
                                      <p:cBhvr>
                                        <p:cTn id="340" dur="500"/>
                                        <p:tgtEl>
                                          <p:spTgt spid="77"/>
                                        </p:tgtEl>
                                      </p:cBhvr>
                                    </p:animEffect>
                                    <p:set>
                                      <p:cBhvr>
                                        <p:cTn id="341" dur="1" fill="hold">
                                          <p:stCondLst>
                                            <p:cond delay="499"/>
                                          </p:stCondLst>
                                        </p:cTn>
                                        <p:tgtEl>
                                          <p:spTgt spid="77"/>
                                        </p:tgtEl>
                                        <p:attrNameLst>
                                          <p:attrName>style.visibility</p:attrName>
                                        </p:attrNameLst>
                                      </p:cBhvr>
                                      <p:to>
                                        <p:strVal val="hidden"/>
                                      </p:to>
                                    </p:set>
                                  </p:childTnLst>
                                </p:cTn>
                              </p:par>
                              <p:par>
                                <p:cTn id="342" presetID="10" presetClass="exit" presetSubtype="0" fill="hold" grpId="0" nodeType="withEffect">
                                  <p:stCondLst>
                                    <p:cond delay="0"/>
                                  </p:stCondLst>
                                  <p:childTnLst>
                                    <p:animEffect transition="out" filter="fade">
                                      <p:cBhvr>
                                        <p:cTn id="343" dur="500"/>
                                        <p:tgtEl>
                                          <p:spTgt spid="78"/>
                                        </p:tgtEl>
                                      </p:cBhvr>
                                    </p:animEffect>
                                    <p:set>
                                      <p:cBhvr>
                                        <p:cTn id="344" dur="1" fill="hold">
                                          <p:stCondLst>
                                            <p:cond delay="499"/>
                                          </p:stCondLst>
                                        </p:cTn>
                                        <p:tgtEl>
                                          <p:spTgt spid="78"/>
                                        </p:tgtEl>
                                        <p:attrNameLst>
                                          <p:attrName>style.visibility</p:attrName>
                                        </p:attrNameLst>
                                      </p:cBhvr>
                                      <p:to>
                                        <p:strVal val="hidden"/>
                                      </p:to>
                                    </p:set>
                                  </p:childTnLst>
                                </p:cTn>
                              </p:par>
                              <p:par>
                                <p:cTn id="345" presetID="10" presetClass="entr" presetSubtype="0" fill="hold" nodeType="withEffect">
                                  <p:stCondLst>
                                    <p:cond delay="0"/>
                                  </p:stCondLst>
                                  <p:childTnLst>
                                    <p:set>
                                      <p:cBhvr>
                                        <p:cTn id="346" dur="1" fill="hold">
                                          <p:stCondLst>
                                            <p:cond delay="0"/>
                                          </p:stCondLst>
                                        </p:cTn>
                                        <p:tgtEl>
                                          <p:spTgt spid="82"/>
                                        </p:tgtEl>
                                        <p:attrNameLst>
                                          <p:attrName>style.visibility</p:attrName>
                                        </p:attrNameLst>
                                      </p:cBhvr>
                                      <p:to>
                                        <p:strVal val="visible"/>
                                      </p:to>
                                    </p:set>
                                    <p:animEffect transition="in" filter="fade">
                                      <p:cBhvr>
                                        <p:cTn id="347" dur="500"/>
                                        <p:tgtEl>
                                          <p:spTgt spid="82"/>
                                        </p:tgtEl>
                                      </p:cBhvr>
                                    </p:animEffect>
                                  </p:childTnLst>
                                </p:cTn>
                              </p:par>
                            </p:childTnLst>
                          </p:cTn>
                        </p:par>
                        <p:par>
                          <p:cTn id="348" fill="hold">
                            <p:stCondLst>
                              <p:cond delay="500"/>
                            </p:stCondLst>
                            <p:childTnLst>
                              <p:par>
                                <p:cTn id="349" presetID="10" presetClass="exit" presetSubtype="0" fill="hold" nodeType="afterEffect">
                                  <p:stCondLst>
                                    <p:cond delay="0"/>
                                  </p:stCondLst>
                                  <p:childTnLst>
                                    <p:animEffect transition="out" filter="fade">
                                      <p:cBhvr>
                                        <p:cTn id="350" dur="500"/>
                                        <p:tgtEl>
                                          <p:spTgt spid="82"/>
                                        </p:tgtEl>
                                      </p:cBhvr>
                                    </p:animEffect>
                                    <p:set>
                                      <p:cBhvr>
                                        <p:cTn id="351"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52" restart="whenNotActive" fill="hold" evtFilter="cancelBubble" nodeType="interactiveSeq">
                <p:stCondLst>
                  <p:cond evt="onClick" delay="0">
                    <p:tgtEl>
                      <p:spTgt spid="77"/>
                    </p:tgtEl>
                  </p:cond>
                </p:stCondLst>
                <p:endSync evt="end" delay="0">
                  <p:rtn val="all"/>
                </p:endSync>
                <p:childTnLst>
                  <p:par>
                    <p:cTn id="353" fill="hold">
                      <p:stCondLst>
                        <p:cond delay="0"/>
                      </p:stCondLst>
                      <p:childTnLst>
                        <p:par>
                          <p:cTn id="354" fill="hold">
                            <p:stCondLst>
                              <p:cond delay="0"/>
                            </p:stCondLst>
                            <p:childTnLst>
                              <p:par>
                                <p:cTn id="355" presetID="1" presetClass="emph" presetSubtype="2" fill="hold" nodeType="clickEffect">
                                  <p:stCondLst>
                                    <p:cond delay="0"/>
                                  </p:stCondLst>
                                  <p:childTnLst>
                                    <p:animClr clrSpc="rgb" dir="cw">
                                      <p:cBhvr>
                                        <p:cTn id="356" dur="500" fill="hold"/>
                                        <p:tgtEl>
                                          <p:spTgt spid="77"/>
                                        </p:tgtEl>
                                        <p:attrNameLst>
                                          <p:attrName>fillcolor</p:attrName>
                                        </p:attrNameLst>
                                      </p:cBhvr>
                                      <p:to>
                                        <a:srgbClr val="FF0000"/>
                                      </p:to>
                                    </p:animClr>
                                    <p:set>
                                      <p:cBhvr>
                                        <p:cTn id="357" dur="500" fill="hold"/>
                                        <p:tgtEl>
                                          <p:spTgt spid="77"/>
                                        </p:tgtEl>
                                        <p:attrNameLst>
                                          <p:attrName>fill.type</p:attrName>
                                        </p:attrNameLst>
                                      </p:cBhvr>
                                      <p:to>
                                        <p:strVal val="solid"/>
                                      </p:to>
                                    </p:set>
                                    <p:set>
                                      <p:cBhvr>
                                        <p:cTn id="358" dur="500" fill="hold"/>
                                        <p:tgtEl>
                                          <p:spTgt spid="77"/>
                                        </p:tgtEl>
                                        <p:attrNameLst>
                                          <p:attrName>fill.on</p:attrName>
                                        </p:attrNameLst>
                                      </p:cBhvr>
                                      <p:to>
                                        <p:strVal val="true"/>
                                      </p:to>
                                    </p:set>
                                  </p:childTnLst>
                                </p:cTn>
                              </p:par>
                            </p:childTnLst>
                          </p:cTn>
                        </p:par>
                      </p:childTnLst>
                    </p:cTn>
                  </p:par>
                </p:childTnLst>
              </p:cTn>
              <p:nextCondLst>
                <p:cond evt="onClick" delay="0">
                  <p:tgtEl>
                    <p:spTgt spid="77"/>
                  </p:tgtEl>
                </p:cond>
              </p:nextCondLst>
            </p:seq>
            <p:seq concurrent="1" nextAc="seek">
              <p:cTn id="359" restart="whenNotActive" fill="hold" evtFilter="cancelBubble" nodeType="interactiveSeq">
                <p:stCondLst>
                  <p:cond evt="onClick" delay="0">
                    <p:tgtEl>
                      <p:spTgt spid="78"/>
                    </p:tgtEl>
                  </p:cond>
                </p:stCondLst>
                <p:endSync evt="end" delay="0">
                  <p:rtn val="all"/>
                </p:endSync>
                <p:childTnLst>
                  <p:par>
                    <p:cTn id="360" fill="hold">
                      <p:stCondLst>
                        <p:cond delay="0"/>
                      </p:stCondLst>
                      <p:childTnLst>
                        <p:par>
                          <p:cTn id="361" fill="hold">
                            <p:stCondLst>
                              <p:cond delay="0"/>
                            </p:stCondLst>
                            <p:childTnLst>
                              <p:par>
                                <p:cTn id="362" presetID="1" presetClass="emph" presetSubtype="2" fill="hold" nodeType="clickEffect">
                                  <p:stCondLst>
                                    <p:cond delay="0"/>
                                  </p:stCondLst>
                                  <p:childTnLst>
                                    <p:animClr clrSpc="rgb" dir="cw">
                                      <p:cBhvr>
                                        <p:cTn id="363" dur="500" fill="hold"/>
                                        <p:tgtEl>
                                          <p:spTgt spid="78"/>
                                        </p:tgtEl>
                                        <p:attrNameLst>
                                          <p:attrName>fillcolor</p:attrName>
                                        </p:attrNameLst>
                                      </p:cBhvr>
                                      <p:to>
                                        <a:srgbClr val="00B0F0"/>
                                      </p:to>
                                    </p:animClr>
                                    <p:set>
                                      <p:cBhvr>
                                        <p:cTn id="364" dur="500" fill="hold"/>
                                        <p:tgtEl>
                                          <p:spTgt spid="78"/>
                                        </p:tgtEl>
                                        <p:attrNameLst>
                                          <p:attrName>fill.type</p:attrName>
                                        </p:attrNameLst>
                                      </p:cBhvr>
                                      <p:to>
                                        <p:strVal val="solid"/>
                                      </p:to>
                                    </p:set>
                                    <p:set>
                                      <p:cBhvr>
                                        <p:cTn id="365" dur="500" fill="hold"/>
                                        <p:tgtEl>
                                          <p:spTgt spid="78"/>
                                        </p:tgtEl>
                                        <p:attrNameLst>
                                          <p:attrName>fill.on</p:attrName>
                                        </p:attrNameLst>
                                      </p:cBhvr>
                                      <p:to>
                                        <p:strVal val="true"/>
                                      </p:to>
                                    </p:set>
                                  </p:childTnLst>
                                </p:cTn>
                              </p:par>
                            </p:childTnLst>
                          </p:cTn>
                        </p:par>
                      </p:childTnLst>
                    </p:cTn>
                  </p:par>
                </p:childTnLst>
              </p:cTn>
              <p:nextCondLst>
                <p:cond evt="onClick" delay="0">
                  <p:tgtEl>
                    <p:spTgt spid="78"/>
                  </p:tgtEl>
                </p:cond>
              </p:nextCondLst>
            </p:seq>
            <p:seq concurrent="1" nextAc="seek">
              <p:cTn id="366" restart="whenNotActive" fill="hold" evtFilter="cancelBubble" nodeType="interactiveSeq">
                <p:stCondLst>
                  <p:cond evt="onClick" delay="0">
                    <p:tgtEl>
                      <p:spTgt spid="79"/>
                    </p:tgtEl>
                  </p:cond>
                </p:stCondLst>
                <p:endSync evt="end" delay="0">
                  <p:rtn val="all"/>
                </p:endSync>
                <p:childTnLst>
                  <p:par>
                    <p:cTn id="367" fill="hold">
                      <p:stCondLst>
                        <p:cond delay="0"/>
                      </p:stCondLst>
                      <p:childTnLst>
                        <p:par>
                          <p:cTn id="368" fill="hold">
                            <p:stCondLst>
                              <p:cond delay="0"/>
                            </p:stCondLst>
                            <p:childTnLst>
                              <p:par>
                                <p:cTn id="369" presetID="10" presetClass="exit" presetSubtype="0" fill="hold" grpId="0" nodeType="clickEffect">
                                  <p:stCondLst>
                                    <p:cond delay="0"/>
                                  </p:stCondLst>
                                  <p:childTnLst>
                                    <p:animEffect transition="out" filter="fade">
                                      <p:cBhvr>
                                        <p:cTn id="370" dur="500"/>
                                        <p:tgtEl>
                                          <p:spTgt spid="79"/>
                                        </p:tgtEl>
                                      </p:cBhvr>
                                    </p:animEffect>
                                    <p:set>
                                      <p:cBhvr>
                                        <p:cTn id="371" dur="1" fill="hold">
                                          <p:stCondLst>
                                            <p:cond delay="499"/>
                                          </p:stCondLst>
                                        </p:cTn>
                                        <p:tgtEl>
                                          <p:spTgt spid="79"/>
                                        </p:tgtEl>
                                        <p:attrNameLst>
                                          <p:attrName>style.visibility</p:attrName>
                                        </p:attrNameLst>
                                      </p:cBhvr>
                                      <p:to>
                                        <p:strVal val="hidden"/>
                                      </p:to>
                                    </p:set>
                                  </p:childTnLst>
                                </p:cTn>
                              </p:par>
                              <p:par>
                                <p:cTn id="372" presetID="10" presetClass="exit" presetSubtype="0" fill="hold" grpId="0" nodeType="withEffect">
                                  <p:stCondLst>
                                    <p:cond delay="0"/>
                                  </p:stCondLst>
                                  <p:childTnLst>
                                    <p:animEffect transition="out" filter="fade">
                                      <p:cBhvr>
                                        <p:cTn id="373" dur="500"/>
                                        <p:tgtEl>
                                          <p:spTgt spid="80"/>
                                        </p:tgtEl>
                                      </p:cBhvr>
                                    </p:animEffect>
                                    <p:set>
                                      <p:cBhvr>
                                        <p:cTn id="374" dur="1" fill="hold">
                                          <p:stCondLst>
                                            <p:cond delay="499"/>
                                          </p:stCondLst>
                                        </p:cTn>
                                        <p:tgtEl>
                                          <p:spTgt spid="80"/>
                                        </p:tgtEl>
                                        <p:attrNameLst>
                                          <p:attrName>style.visibility</p:attrName>
                                        </p:attrNameLst>
                                      </p:cBhvr>
                                      <p:to>
                                        <p:strVal val="hidden"/>
                                      </p:to>
                                    </p:set>
                                  </p:childTnLst>
                                </p:cTn>
                              </p:par>
                              <p:par>
                                <p:cTn id="375" presetID="10" presetClass="exit" presetSubtype="0" fill="hold" grpId="0" nodeType="withEffect">
                                  <p:stCondLst>
                                    <p:cond delay="0"/>
                                  </p:stCondLst>
                                  <p:childTnLst>
                                    <p:animEffect transition="out" filter="fade">
                                      <p:cBhvr>
                                        <p:cTn id="376" dur="500"/>
                                        <p:tgtEl>
                                          <p:spTgt spid="81"/>
                                        </p:tgtEl>
                                      </p:cBhvr>
                                    </p:animEffect>
                                    <p:set>
                                      <p:cBhvr>
                                        <p:cTn id="377" dur="1" fill="hold">
                                          <p:stCondLst>
                                            <p:cond delay="499"/>
                                          </p:stCondLst>
                                        </p:cTn>
                                        <p:tgtEl>
                                          <p:spTgt spid="81"/>
                                        </p:tgtEl>
                                        <p:attrNameLst>
                                          <p:attrName>style.visibility</p:attrName>
                                        </p:attrNameLst>
                                      </p:cBhvr>
                                      <p:to>
                                        <p:strVal val="hidden"/>
                                      </p:to>
                                    </p:set>
                                  </p:childTnLst>
                                </p:cTn>
                              </p:par>
                              <p:par>
                                <p:cTn id="378" presetID="10" presetClass="entr" presetSubtype="0" fill="hold" nodeType="withEffect">
                                  <p:stCondLst>
                                    <p:cond delay="0"/>
                                  </p:stCondLst>
                                  <p:childTnLst>
                                    <p:set>
                                      <p:cBhvr>
                                        <p:cTn id="379" dur="1" fill="hold">
                                          <p:stCondLst>
                                            <p:cond delay="0"/>
                                          </p:stCondLst>
                                        </p:cTn>
                                        <p:tgtEl>
                                          <p:spTgt spid="82"/>
                                        </p:tgtEl>
                                        <p:attrNameLst>
                                          <p:attrName>style.visibility</p:attrName>
                                        </p:attrNameLst>
                                      </p:cBhvr>
                                      <p:to>
                                        <p:strVal val="visible"/>
                                      </p:to>
                                    </p:set>
                                    <p:animEffect transition="in" filter="fade">
                                      <p:cBhvr>
                                        <p:cTn id="380" dur="500"/>
                                        <p:tgtEl>
                                          <p:spTgt spid="82"/>
                                        </p:tgtEl>
                                      </p:cBhvr>
                                    </p:animEffect>
                                  </p:childTnLst>
                                </p:cTn>
                              </p:par>
                            </p:childTnLst>
                          </p:cTn>
                        </p:par>
                      </p:childTnLst>
                    </p:cTn>
                  </p:par>
                </p:childTnLst>
              </p:cTn>
              <p:nextCondLst>
                <p:cond evt="onClick" delay="0">
                  <p:tgtEl>
                    <p:spTgt spid="79"/>
                  </p:tgtEl>
                </p:cond>
              </p:nextCondLst>
            </p:seq>
            <p:seq concurrent="1" nextAc="seek">
              <p:cTn id="381" restart="whenNotActive" fill="hold" evtFilter="cancelBubble" nodeType="interactiveSeq">
                <p:stCondLst>
                  <p:cond evt="onClick" delay="0">
                    <p:tgtEl>
                      <p:spTgt spid="80"/>
                    </p:tgtEl>
                  </p:cond>
                </p:stCondLst>
                <p:endSync evt="end" delay="0">
                  <p:rtn val="all"/>
                </p:endSync>
                <p:childTnLst>
                  <p:par>
                    <p:cTn id="382" fill="hold">
                      <p:stCondLst>
                        <p:cond delay="0"/>
                      </p:stCondLst>
                      <p:childTnLst>
                        <p:par>
                          <p:cTn id="383" fill="hold">
                            <p:stCondLst>
                              <p:cond delay="0"/>
                            </p:stCondLst>
                            <p:childTnLst>
                              <p:par>
                                <p:cTn id="384" presetID="1" presetClass="emph" presetSubtype="2" fill="hold" nodeType="clickEffect">
                                  <p:stCondLst>
                                    <p:cond delay="0"/>
                                  </p:stCondLst>
                                  <p:childTnLst>
                                    <p:animClr clrSpc="rgb" dir="cw">
                                      <p:cBhvr>
                                        <p:cTn id="385" dur="500" fill="hold"/>
                                        <p:tgtEl>
                                          <p:spTgt spid="80"/>
                                        </p:tgtEl>
                                        <p:attrNameLst>
                                          <p:attrName>fillcolor</p:attrName>
                                        </p:attrNameLst>
                                      </p:cBhvr>
                                      <p:to>
                                        <a:srgbClr val="00B0F0"/>
                                      </p:to>
                                    </p:animClr>
                                    <p:set>
                                      <p:cBhvr>
                                        <p:cTn id="386" dur="500" fill="hold"/>
                                        <p:tgtEl>
                                          <p:spTgt spid="80"/>
                                        </p:tgtEl>
                                        <p:attrNameLst>
                                          <p:attrName>fill.type</p:attrName>
                                        </p:attrNameLst>
                                      </p:cBhvr>
                                      <p:to>
                                        <p:strVal val="solid"/>
                                      </p:to>
                                    </p:set>
                                    <p:set>
                                      <p:cBhvr>
                                        <p:cTn id="387" dur="500" fill="hold"/>
                                        <p:tgtEl>
                                          <p:spTgt spid="80"/>
                                        </p:tgtEl>
                                        <p:attrNameLst>
                                          <p:attrName>fill.on</p:attrName>
                                        </p:attrNameLst>
                                      </p:cBhvr>
                                      <p:to>
                                        <p:strVal val="true"/>
                                      </p:to>
                                    </p:set>
                                  </p:childTnLst>
                                </p:cTn>
                              </p:par>
                            </p:childTnLst>
                          </p:cTn>
                        </p:par>
                      </p:childTnLst>
                    </p:cTn>
                  </p:par>
                </p:childTnLst>
              </p:cTn>
              <p:nextCondLst>
                <p:cond evt="onClick" delay="0">
                  <p:tgtEl>
                    <p:spTgt spid="80"/>
                  </p:tgtEl>
                </p:cond>
              </p:nextCondLst>
            </p:seq>
            <p:seq concurrent="1" nextAc="seek">
              <p:cTn id="388" restart="whenNotActive" fill="hold" evtFilter="cancelBubble" nodeType="interactiveSeq">
                <p:stCondLst>
                  <p:cond evt="onClick" delay="0">
                    <p:tgtEl>
                      <p:spTgt spid="81"/>
                    </p:tgtEl>
                  </p:cond>
                </p:stCondLst>
                <p:endSync evt="end" delay="0">
                  <p:rtn val="all"/>
                </p:endSync>
                <p:childTnLst>
                  <p:par>
                    <p:cTn id="389" fill="hold">
                      <p:stCondLst>
                        <p:cond delay="0"/>
                      </p:stCondLst>
                      <p:childTnLst>
                        <p:par>
                          <p:cTn id="390" fill="hold">
                            <p:stCondLst>
                              <p:cond delay="0"/>
                            </p:stCondLst>
                            <p:childTnLst>
                              <p:par>
                                <p:cTn id="391" presetID="1" presetClass="emph" presetSubtype="2" fill="hold" nodeType="clickEffect">
                                  <p:stCondLst>
                                    <p:cond delay="0"/>
                                  </p:stCondLst>
                                  <p:childTnLst>
                                    <p:animClr clrSpc="rgb" dir="cw">
                                      <p:cBhvr>
                                        <p:cTn id="392" dur="500" fill="hold"/>
                                        <p:tgtEl>
                                          <p:spTgt spid="81"/>
                                        </p:tgtEl>
                                        <p:attrNameLst>
                                          <p:attrName>fillcolor</p:attrName>
                                        </p:attrNameLst>
                                      </p:cBhvr>
                                      <p:to>
                                        <a:srgbClr val="FF0000"/>
                                      </p:to>
                                    </p:animClr>
                                    <p:set>
                                      <p:cBhvr>
                                        <p:cTn id="393" dur="500" fill="hold"/>
                                        <p:tgtEl>
                                          <p:spTgt spid="81"/>
                                        </p:tgtEl>
                                        <p:attrNameLst>
                                          <p:attrName>fill.type</p:attrName>
                                        </p:attrNameLst>
                                      </p:cBhvr>
                                      <p:to>
                                        <p:strVal val="solid"/>
                                      </p:to>
                                    </p:set>
                                    <p:set>
                                      <p:cBhvr>
                                        <p:cTn id="394" dur="500" fill="hold"/>
                                        <p:tgtEl>
                                          <p:spTgt spid="81"/>
                                        </p:tgtEl>
                                        <p:attrNameLst>
                                          <p:attrName>fill.on</p:attrName>
                                        </p:attrNameLst>
                                      </p:cBhvr>
                                      <p:to>
                                        <p:strVal val="true"/>
                                      </p:to>
                                    </p:set>
                                  </p:childTnLst>
                                </p:cTn>
                              </p:par>
                            </p:childTnLst>
                          </p:cTn>
                        </p:par>
                      </p:childTnLst>
                    </p:cTn>
                  </p:par>
                </p:childTnLst>
              </p:cTn>
              <p:nextCondLst>
                <p:cond evt="onClick" delay="0">
                  <p:tgtEl>
                    <p:spTgt spid="81"/>
                  </p:tgtEl>
                </p:cond>
              </p:nextCondLst>
            </p:seq>
            <p:seq concurrent="1" nextAc="seek">
              <p:cTn id="395" restart="whenNotActive" fill="hold" evtFilter="cancelBubble" nodeType="interactiveSeq">
                <p:stCondLst>
                  <p:cond evt="onClick" delay="0">
                    <p:tgtEl>
                      <p:spTgt spid="83"/>
                    </p:tgtEl>
                  </p:cond>
                </p:stCondLst>
                <p:endSync evt="end" delay="0">
                  <p:rtn val="all"/>
                </p:endSync>
                <p:childTnLst>
                  <p:par>
                    <p:cTn id="396" fill="hold">
                      <p:stCondLst>
                        <p:cond delay="0"/>
                      </p:stCondLst>
                      <p:childTnLst>
                        <p:par>
                          <p:cTn id="397" fill="hold">
                            <p:stCondLst>
                              <p:cond delay="0"/>
                            </p:stCondLst>
                            <p:childTnLst>
                              <p:par>
                                <p:cTn id="398" presetID="10" presetClass="exit" presetSubtype="0" fill="hold" grpId="0" nodeType="clickEffect">
                                  <p:stCondLst>
                                    <p:cond delay="0"/>
                                  </p:stCondLst>
                                  <p:childTnLst>
                                    <p:animEffect transition="out" filter="fade">
                                      <p:cBhvr>
                                        <p:cTn id="399" dur="500"/>
                                        <p:tgtEl>
                                          <p:spTgt spid="83"/>
                                        </p:tgtEl>
                                      </p:cBhvr>
                                    </p:animEffect>
                                    <p:set>
                                      <p:cBhvr>
                                        <p:cTn id="400" dur="1" fill="hold">
                                          <p:stCondLst>
                                            <p:cond delay="499"/>
                                          </p:stCondLst>
                                        </p:cTn>
                                        <p:tgtEl>
                                          <p:spTgt spid="83"/>
                                        </p:tgtEl>
                                        <p:attrNameLst>
                                          <p:attrName>style.visibility</p:attrName>
                                        </p:attrNameLst>
                                      </p:cBhvr>
                                      <p:to>
                                        <p:strVal val="hidden"/>
                                      </p:to>
                                    </p:set>
                                  </p:childTnLst>
                                </p:cTn>
                              </p:par>
                              <p:par>
                                <p:cTn id="401" presetID="10" presetClass="exit" presetSubtype="0" fill="hold" grpId="0" nodeType="withEffect">
                                  <p:stCondLst>
                                    <p:cond delay="0"/>
                                  </p:stCondLst>
                                  <p:childTnLst>
                                    <p:animEffect transition="out" filter="fade">
                                      <p:cBhvr>
                                        <p:cTn id="402" dur="500"/>
                                        <p:tgtEl>
                                          <p:spTgt spid="84"/>
                                        </p:tgtEl>
                                      </p:cBhvr>
                                    </p:animEffect>
                                    <p:set>
                                      <p:cBhvr>
                                        <p:cTn id="403" dur="1" fill="hold">
                                          <p:stCondLst>
                                            <p:cond delay="499"/>
                                          </p:stCondLst>
                                        </p:cTn>
                                        <p:tgtEl>
                                          <p:spTgt spid="84"/>
                                        </p:tgtEl>
                                        <p:attrNameLst>
                                          <p:attrName>style.visibility</p:attrName>
                                        </p:attrNameLst>
                                      </p:cBhvr>
                                      <p:to>
                                        <p:strVal val="hidden"/>
                                      </p:to>
                                    </p:set>
                                  </p:childTnLst>
                                </p:cTn>
                              </p:par>
                              <p:par>
                                <p:cTn id="404" presetID="10" presetClass="exit" presetSubtype="0" fill="hold" grpId="0" nodeType="withEffect">
                                  <p:stCondLst>
                                    <p:cond delay="0"/>
                                  </p:stCondLst>
                                  <p:childTnLst>
                                    <p:animEffect transition="out" filter="fade">
                                      <p:cBhvr>
                                        <p:cTn id="405" dur="500"/>
                                        <p:tgtEl>
                                          <p:spTgt spid="85"/>
                                        </p:tgtEl>
                                      </p:cBhvr>
                                    </p:animEffect>
                                    <p:set>
                                      <p:cBhvr>
                                        <p:cTn id="406"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407" restart="whenNotActive" fill="hold" evtFilter="cancelBubble" nodeType="interactiveSeq">
                <p:stCondLst>
                  <p:cond evt="onClick" delay="0">
                    <p:tgtEl>
                      <p:spTgt spid="84"/>
                    </p:tgtEl>
                  </p:cond>
                </p:stCondLst>
                <p:endSync evt="end" delay="0">
                  <p:rtn val="all"/>
                </p:endSync>
                <p:childTnLst>
                  <p:par>
                    <p:cTn id="408" fill="hold">
                      <p:stCondLst>
                        <p:cond delay="0"/>
                      </p:stCondLst>
                      <p:childTnLst>
                        <p:par>
                          <p:cTn id="409" fill="hold">
                            <p:stCondLst>
                              <p:cond delay="0"/>
                            </p:stCondLst>
                            <p:childTnLst>
                              <p:par>
                                <p:cTn id="410" presetID="1" presetClass="emph" presetSubtype="2" fill="hold" nodeType="clickEffect">
                                  <p:stCondLst>
                                    <p:cond delay="0"/>
                                  </p:stCondLst>
                                  <p:childTnLst>
                                    <p:animClr clrSpc="rgb" dir="cw">
                                      <p:cBhvr>
                                        <p:cTn id="411" dur="500" fill="hold"/>
                                        <p:tgtEl>
                                          <p:spTgt spid="84"/>
                                        </p:tgtEl>
                                        <p:attrNameLst>
                                          <p:attrName>fillcolor</p:attrName>
                                        </p:attrNameLst>
                                      </p:cBhvr>
                                      <p:to>
                                        <a:srgbClr val="00B0F0"/>
                                      </p:to>
                                    </p:animClr>
                                    <p:set>
                                      <p:cBhvr>
                                        <p:cTn id="412" dur="500" fill="hold"/>
                                        <p:tgtEl>
                                          <p:spTgt spid="84"/>
                                        </p:tgtEl>
                                        <p:attrNameLst>
                                          <p:attrName>fill.type</p:attrName>
                                        </p:attrNameLst>
                                      </p:cBhvr>
                                      <p:to>
                                        <p:strVal val="solid"/>
                                      </p:to>
                                    </p:set>
                                    <p:set>
                                      <p:cBhvr>
                                        <p:cTn id="413" dur="500" fill="hold"/>
                                        <p:tgtEl>
                                          <p:spTgt spid="84"/>
                                        </p:tgtEl>
                                        <p:attrNameLst>
                                          <p:attrName>fill.on</p:attrName>
                                        </p:attrNameLst>
                                      </p:cBhvr>
                                      <p:to>
                                        <p:strVal val="true"/>
                                      </p:to>
                                    </p:set>
                                  </p:childTnLst>
                                </p:cTn>
                              </p:par>
                            </p:childTnLst>
                          </p:cTn>
                        </p:par>
                      </p:childTnLst>
                    </p:cTn>
                  </p:par>
                </p:childTnLst>
              </p:cTn>
              <p:nextCondLst>
                <p:cond evt="onClick" delay="0">
                  <p:tgtEl>
                    <p:spTgt spid="84"/>
                  </p:tgtEl>
                </p:cond>
              </p:nextCondLst>
            </p:seq>
            <p:seq concurrent="1" nextAc="seek">
              <p:cTn id="414" restart="whenNotActive" fill="hold" evtFilter="cancelBubble" nodeType="interactiveSeq">
                <p:stCondLst>
                  <p:cond evt="onClick" delay="0">
                    <p:tgtEl>
                      <p:spTgt spid="85"/>
                    </p:tgtEl>
                  </p:cond>
                </p:stCondLst>
                <p:endSync evt="end" delay="0">
                  <p:rtn val="all"/>
                </p:endSync>
                <p:childTnLst>
                  <p:par>
                    <p:cTn id="415" fill="hold">
                      <p:stCondLst>
                        <p:cond delay="0"/>
                      </p:stCondLst>
                      <p:childTnLst>
                        <p:par>
                          <p:cTn id="416" fill="hold">
                            <p:stCondLst>
                              <p:cond delay="0"/>
                            </p:stCondLst>
                            <p:childTnLst>
                              <p:par>
                                <p:cTn id="417" presetID="1" presetClass="emph" presetSubtype="2" fill="hold" nodeType="clickEffect">
                                  <p:stCondLst>
                                    <p:cond delay="0"/>
                                  </p:stCondLst>
                                  <p:childTnLst>
                                    <p:animClr clrSpc="rgb" dir="cw">
                                      <p:cBhvr>
                                        <p:cTn id="418" dur="500" fill="hold"/>
                                        <p:tgtEl>
                                          <p:spTgt spid="85"/>
                                        </p:tgtEl>
                                        <p:attrNameLst>
                                          <p:attrName>fillcolor</p:attrName>
                                        </p:attrNameLst>
                                      </p:cBhvr>
                                      <p:to>
                                        <a:srgbClr val="FF0000"/>
                                      </p:to>
                                    </p:animClr>
                                    <p:set>
                                      <p:cBhvr>
                                        <p:cTn id="419" dur="500" fill="hold"/>
                                        <p:tgtEl>
                                          <p:spTgt spid="85"/>
                                        </p:tgtEl>
                                        <p:attrNameLst>
                                          <p:attrName>fill.type</p:attrName>
                                        </p:attrNameLst>
                                      </p:cBhvr>
                                      <p:to>
                                        <p:strVal val="solid"/>
                                      </p:to>
                                    </p:set>
                                    <p:set>
                                      <p:cBhvr>
                                        <p:cTn id="420" dur="500" fill="hold"/>
                                        <p:tgtEl>
                                          <p:spTgt spid="85"/>
                                        </p:tgtEl>
                                        <p:attrNameLst>
                                          <p:attrName>fill.on</p:attrName>
                                        </p:attrNameLst>
                                      </p:cBhvr>
                                      <p:to>
                                        <p:strVal val="true"/>
                                      </p:to>
                                    </p:set>
                                  </p:childTnLst>
                                </p:cTn>
                              </p:par>
                            </p:childTnLst>
                          </p:cTn>
                        </p:par>
                      </p:childTnLst>
                    </p:cTn>
                  </p:par>
                </p:childTnLst>
              </p:cTn>
              <p:nextCondLst>
                <p:cond evt="onClick" delay="0">
                  <p:tgtEl>
                    <p:spTgt spid="85"/>
                  </p:tgtEl>
                </p:cond>
              </p:nextCondLst>
            </p:seq>
            <p:seq concurrent="1" nextAc="seek">
              <p:cTn id="421" restart="whenNotActive" fill="hold" evtFilter="cancelBubble" nodeType="interactiveSeq">
                <p:stCondLst>
                  <p:cond evt="onClick" delay="0">
                    <p:tgtEl>
                      <p:spTgt spid="86"/>
                    </p:tgtEl>
                  </p:cond>
                </p:stCondLst>
                <p:endSync evt="end" delay="0">
                  <p:rtn val="all"/>
                </p:endSync>
                <p:childTnLst>
                  <p:par>
                    <p:cTn id="422" fill="hold">
                      <p:stCondLst>
                        <p:cond delay="0"/>
                      </p:stCondLst>
                      <p:childTnLst>
                        <p:par>
                          <p:cTn id="423" fill="hold">
                            <p:stCondLst>
                              <p:cond delay="0"/>
                            </p:stCondLst>
                            <p:childTnLst>
                              <p:par>
                                <p:cTn id="424" presetID="10" presetClass="exit" presetSubtype="0" fill="hold" grpId="0" nodeType="clickEffect">
                                  <p:stCondLst>
                                    <p:cond delay="0"/>
                                  </p:stCondLst>
                                  <p:childTnLst>
                                    <p:animEffect transition="out" filter="fade">
                                      <p:cBhvr>
                                        <p:cTn id="425" dur="500"/>
                                        <p:tgtEl>
                                          <p:spTgt spid="86"/>
                                        </p:tgtEl>
                                      </p:cBhvr>
                                    </p:animEffect>
                                    <p:set>
                                      <p:cBhvr>
                                        <p:cTn id="426" dur="1" fill="hold">
                                          <p:stCondLst>
                                            <p:cond delay="499"/>
                                          </p:stCondLst>
                                        </p:cTn>
                                        <p:tgtEl>
                                          <p:spTgt spid="86"/>
                                        </p:tgtEl>
                                        <p:attrNameLst>
                                          <p:attrName>style.visibility</p:attrName>
                                        </p:attrNameLst>
                                      </p:cBhvr>
                                      <p:to>
                                        <p:strVal val="hidden"/>
                                      </p:to>
                                    </p:set>
                                  </p:childTnLst>
                                </p:cTn>
                              </p:par>
                              <p:par>
                                <p:cTn id="427" presetID="10" presetClass="exit" presetSubtype="0" fill="hold" grpId="0" nodeType="withEffect">
                                  <p:stCondLst>
                                    <p:cond delay="0"/>
                                  </p:stCondLst>
                                  <p:childTnLst>
                                    <p:animEffect transition="out" filter="fade">
                                      <p:cBhvr>
                                        <p:cTn id="428" dur="500"/>
                                        <p:tgtEl>
                                          <p:spTgt spid="87"/>
                                        </p:tgtEl>
                                      </p:cBhvr>
                                    </p:animEffect>
                                    <p:set>
                                      <p:cBhvr>
                                        <p:cTn id="429" dur="1" fill="hold">
                                          <p:stCondLst>
                                            <p:cond delay="499"/>
                                          </p:stCondLst>
                                        </p:cTn>
                                        <p:tgtEl>
                                          <p:spTgt spid="87"/>
                                        </p:tgtEl>
                                        <p:attrNameLst>
                                          <p:attrName>style.visibility</p:attrName>
                                        </p:attrNameLst>
                                      </p:cBhvr>
                                      <p:to>
                                        <p:strVal val="hidden"/>
                                      </p:to>
                                    </p:set>
                                  </p:childTnLst>
                                </p:cTn>
                              </p:par>
                              <p:par>
                                <p:cTn id="430" presetID="10" presetClass="exit" presetSubtype="0" fill="hold" grpId="0" nodeType="withEffect">
                                  <p:stCondLst>
                                    <p:cond delay="0"/>
                                  </p:stCondLst>
                                  <p:childTnLst>
                                    <p:animEffect transition="out" filter="fade">
                                      <p:cBhvr>
                                        <p:cTn id="431" dur="500"/>
                                        <p:tgtEl>
                                          <p:spTgt spid="88"/>
                                        </p:tgtEl>
                                      </p:cBhvr>
                                    </p:animEffect>
                                    <p:set>
                                      <p:cBhvr>
                                        <p:cTn id="432"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33" restart="whenNotActive" fill="hold" evtFilter="cancelBubble" nodeType="interactiveSeq">
                <p:stCondLst>
                  <p:cond evt="onClick" delay="0">
                    <p:tgtEl>
                      <p:spTgt spid="87"/>
                    </p:tgtEl>
                  </p:cond>
                </p:stCondLst>
                <p:endSync evt="end" delay="0">
                  <p:rtn val="all"/>
                </p:endSync>
                <p:childTnLst>
                  <p:par>
                    <p:cTn id="434" fill="hold">
                      <p:stCondLst>
                        <p:cond delay="0"/>
                      </p:stCondLst>
                      <p:childTnLst>
                        <p:par>
                          <p:cTn id="435" fill="hold">
                            <p:stCondLst>
                              <p:cond delay="0"/>
                            </p:stCondLst>
                            <p:childTnLst>
                              <p:par>
                                <p:cTn id="436" presetID="1" presetClass="emph" presetSubtype="2" fill="hold" nodeType="clickEffect">
                                  <p:stCondLst>
                                    <p:cond delay="0"/>
                                  </p:stCondLst>
                                  <p:childTnLst>
                                    <p:animClr clrSpc="rgb" dir="cw">
                                      <p:cBhvr>
                                        <p:cTn id="437" dur="500" fill="hold"/>
                                        <p:tgtEl>
                                          <p:spTgt spid="87"/>
                                        </p:tgtEl>
                                        <p:attrNameLst>
                                          <p:attrName>fillcolor</p:attrName>
                                        </p:attrNameLst>
                                      </p:cBhvr>
                                      <p:to>
                                        <a:srgbClr val="FF0000"/>
                                      </p:to>
                                    </p:animClr>
                                    <p:set>
                                      <p:cBhvr>
                                        <p:cTn id="438" dur="500" fill="hold"/>
                                        <p:tgtEl>
                                          <p:spTgt spid="87"/>
                                        </p:tgtEl>
                                        <p:attrNameLst>
                                          <p:attrName>fill.type</p:attrName>
                                        </p:attrNameLst>
                                      </p:cBhvr>
                                      <p:to>
                                        <p:strVal val="solid"/>
                                      </p:to>
                                    </p:set>
                                    <p:set>
                                      <p:cBhvr>
                                        <p:cTn id="439" dur="500" fill="hold"/>
                                        <p:tgtEl>
                                          <p:spTgt spid="87"/>
                                        </p:tgtEl>
                                        <p:attrNameLst>
                                          <p:attrName>fill.on</p:attrName>
                                        </p:attrNameLst>
                                      </p:cBhvr>
                                      <p:to>
                                        <p:strVal val="true"/>
                                      </p:to>
                                    </p:set>
                                  </p:childTnLst>
                                </p:cTn>
                              </p:par>
                            </p:childTnLst>
                          </p:cTn>
                        </p:par>
                      </p:childTnLst>
                    </p:cTn>
                  </p:par>
                </p:childTnLst>
              </p:cTn>
              <p:nextCondLst>
                <p:cond evt="onClick" delay="0">
                  <p:tgtEl>
                    <p:spTgt spid="87"/>
                  </p:tgtEl>
                </p:cond>
              </p:nextCondLst>
            </p:seq>
            <p:seq concurrent="1" nextAc="seek">
              <p:cTn id="440" restart="whenNotActive" fill="hold" evtFilter="cancelBubble" nodeType="interactiveSeq">
                <p:stCondLst>
                  <p:cond evt="onClick" delay="0">
                    <p:tgtEl>
                      <p:spTgt spid="88"/>
                    </p:tgtEl>
                  </p:cond>
                </p:stCondLst>
                <p:endSync evt="end" delay="0">
                  <p:rtn val="all"/>
                </p:endSync>
                <p:childTnLst>
                  <p:par>
                    <p:cTn id="441" fill="hold">
                      <p:stCondLst>
                        <p:cond delay="0"/>
                      </p:stCondLst>
                      <p:childTnLst>
                        <p:par>
                          <p:cTn id="442" fill="hold">
                            <p:stCondLst>
                              <p:cond delay="0"/>
                            </p:stCondLst>
                            <p:childTnLst>
                              <p:par>
                                <p:cTn id="443" presetID="1" presetClass="emph" presetSubtype="2" fill="hold" nodeType="clickEffect">
                                  <p:stCondLst>
                                    <p:cond delay="0"/>
                                  </p:stCondLst>
                                  <p:childTnLst>
                                    <p:animClr clrSpc="rgb" dir="cw">
                                      <p:cBhvr>
                                        <p:cTn id="444" dur="500" fill="hold"/>
                                        <p:tgtEl>
                                          <p:spTgt spid="88"/>
                                        </p:tgtEl>
                                        <p:attrNameLst>
                                          <p:attrName>fillcolor</p:attrName>
                                        </p:attrNameLst>
                                      </p:cBhvr>
                                      <p:to>
                                        <a:srgbClr val="00B0F0"/>
                                      </p:to>
                                    </p:animClr>
                                    <p:set>
                                      <p:cBhvr>
                                        <p:cTn id="445" dur="500" fill="hold"/>
                                        <p:tgtEl>
                                          <p:spTgt spid="88"/>
                                        </p:tgtEl>
                                        <p:attrNameLst>
                                          <p:attrName>fill.type</p:attrName>
                                        </p:attrNameLst>
                                      </p:cBhvr>
                                      <p:to>
                                        <p:strVal val="solid"/>
                                      </p:to>
                                    </p:set>
                                    <p:set>
                                      <p:cBhvr>
                                        <p:cTn id="446" dur="500" fill="hold"/>
                                        <p:tgtEl>
                                          <p:spTgt spid="88"/>
                                        </p:tgtEl>
                                        <p:attrNameLst>
                                          <p:attrName>fill.on</p:attrName>
                                        </p:attrNameLst>
                                      </p:cBhvr>
                                      <p:to>
                                        <p:strVal val="true"/>
                                      </p:to>
                                    </p:set>
                                  </p:childTnLst>
                                </p:cTn>
                              </p:par>
                            </p:childTnLst>
                          </p:cTn>
                        </p:par>
                      </p:childTnLst>
                    </p:cTn>
                  </p:par>
                </p:childTnLst>
              </p:cTn>
              <p:nextCondLst>
                <p:cond evt="onClick" delay="0">
                  <p:tgtEl>
                    <p:spTgt spid="88"/>
                  </p:tgtEl>
                </p:cond>
              </p:nextCondLst>
            </p:seq>
            <p:seq concurrent="1" nextAc="seek">
              <p:cTn id="447" restart="whenNotActive" fill="hold" evtFilter="cancelBubble" nodeType="interactiveSeq">
                <p:stCondLst>
                  <p:cond evt="onClick" delay="0">
                    <p:tgtEl>
                      <p:spTgt spid="89"/>
                    </p:tgtEl>
                  </p:cond>
                </p:stCondLst>
                <p:endSync evt="end" delay="0">
                  <p:rtn val="all"/>
                </p:endSync>
                <p:childTnLst>
                  <p:par>
                    <p:cTn id="448" fill="hold">
                      <p:stCondLst>
                        <p:cond delay="0"/>
                      </p:stCondLst>
                      <p:childTnLst>
                        <p:par>
                          <p:cTn id="449" fill="hold">
                            <p:stCondLst>
                              <p:cond delay="0"/>
                            </p:stCondLst>
                            <p:childTnLst>
                              <p:par>
                                <p:cTn id="450" presetID="10" presetClass="exit" presetSubtype="0" fill="hold" grpId="0" nodeType="clickEffect">
                                  <p:stCondLst>
                                    <p:cond delay="0"/>
                                  </p:stCondLst>
                                  <p:childTnLst>
                                    <p:animEffect transition="out" filter="fade">
                                      <p:cBhvr>
                                        <p:cTn id="451" dur="500"/>
                                        <p:tgtEl>
                                          <p:spTgt spid="89"/>
                                        </p:tgtEl>
                                      </p:cBhvr>
                                    </p:animEffect>
                                    <p:set>
                                      <p:cBhvr>
                                        <p:cTn id="452" dur="1" fill="hold">
                                          <p:stCondLst>
                                            <p:cond delay="499"/>
                                          </p:stCondLst>
                                        </p:cTn>
                                        <p:tgtEl>
                                          <p:spTgt spid="89"/>
                                        </p:tgtEl>
                                        <p:attrNameLst>
                                          <p:attrName>style.visibility</p:attrName>
                                        </p:attrNameLst>
                                      </p:cBhvr>
                                      <p:to>
                                        <p:strVal val="hidden"/>
                                      </p:to>
                                    </p:set>
                                  </p:childTnLst>
                                </p:cTn>
                              </p:par>
                              <p:par>
                                <p:cTn id="453" presetID="10" presetClass="exit" presetSubtype="0" fill="hold" grpId="0" nodeType="withEffect">
                                  <p:stCondLst>
                                    <p:cond delay="0"/>
                                  </p:stCondLst>
                                  <p:childTnLst>
                                    <p:animEffect transition="out" filter="fade">
                                      <p:cBhvr>
                                        <p:cTn id="454" dur="500"/>
                                        <p:tgtEl>
                                          <p:spTgt spid="90"/>
                                        </p:tgtEl>
                                      </p:cBhvr>
                                    </p:animEffect>
                                    <p:set>
                                      <p:cBhvr>
                                        <p:cTn id="455" dur="1" fill="hold">
                                          <p:stCondLst>
                                            <p:cond delay="499"/>
                                          </p:stCondLst>
                                        </p:cTn>
                                        <p:tgtEl>
                                          <p:spTgt spid="90"/>
                                        </p:tgtEl>
                                        <p:attrNameLst>
                                          <p:attrName>style.visibility</p:attrName>
                                        </p:attrNameLst>
                                      </p:cBhvr>
                                      <p:to>
                                        <p:strVal val="hidden"/>
                                      </p:to>
                                    </p:set>
                                  </p:childTnLst>
                                </p:cTn>
                              </p:par>
                              <p:par>
                                <p:cTn id="456" presetID="10" presetClass="exit" presetSubtype="0" fill="hold" grpId="0" nodeType="withEffect">
                                  <p:stCondLst>
                                    <p:cond delay="0"/>
                                  </p:stCondLst>
                                  <p:childTnLst>
                                    <p:animEffect transition="out" filter="fade">
                                      <p:cBhvr>
                                        <p:cTn id="457" dur="500"/>
                                        <p:tgtEl>
                                          <p:spTgt spid="91"/>
                                        </p:tgtEl>
                                      </p:cBhvr>
                                    </p:animEffect>
                                    <p:set>
                                      <p:cBhvr>
                                        <p:cTn id="458"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459" restart="whenNotActive" fill="hold" evtFilter="cancelBubble" nodeType="interactiveSeq">
                <p:stCondLst>
                  <p:cond evt="onClick" delay="0">
                    <p:tgtEl>
                      <p:spTgt spid="90"/>
                    </p:tgtEl>
                  </p:cond>
                </p:stCondLst>
                <p:endSync evt="end" delay="0">
                  <p:rtn val="all"/>
                </p:endSync>
                <p:childTnLst>
                  <p:par>
                    <p:cTn id="460" fill="hold">
                      <p:stCondLst>
                        <p:cond delay="0"/>
                      </p:stCondLst>
                      <p:childTnLst>
                        <p:par>
                          <p:cTn id="461" fill="hold">
                            <p:stCondLst>
                              <p:cond delay="0"/>
                            </p:stCondLst>
                            <p:childTnLst>
                              <p:par>
                                <p:cTn id="462" presetID="1" presetClass="emph" presetSubtype="2" fill="hold" nodeType="clickEffect">
                                  <p:stCondLst>
                                    <p:cond delay="0"/>
                                  </p:stCondLst>
                                  <p:childTnLst>
                                    <p:animClr clrSpc="rgb" dir="cw">
                                      <p:cBhvr>
                                        <p:cTn id="463" dur="500" fill="hold"/>
                                        <p:tgtEl>
                                          <p:spTgt spid="90"/>
                                        </p:tgtEl>
                                        <p:attrNameLst>
                                          <p:attrName>fillcolor</p:attrName>
                                        </p:attrNameLst>
                                      </p:cBhvr>
                                      <p:to>
                                        <a:srgbClr val="00B0F0"/>
                                      </p:to>
                                    </p:animClr>
                                    <p:set>
                                      <p:cBhvr>
                                        <p:cTn id="464" dur="500" fill="hold"/>
                                        <p:tgtEl>
                                          <p:spTgt spid="90"/>
                                        </p:tgtEl>
                                        <p:attrNameLst>
                                          <p:attrName>fill.type</p:attrName>
                                        </p:attrNameLst>
                                      </p:cBhvr>
                                      <p:to>
                                        <p:strVal val="solid"/>
                                      </p:to>
                                    </p:set>
                                    <p:set>
                                      <p:cBhvr>
                                        <p:cTn id="465" dur="500" fill="hold"/>
                                        <p:tgtEl>
                                          <p:spTgt spid="90"/>
                                        </p:tgtEl>
                                        <p:attrNameLst>
                                          <p:attrName>fill.on</p:attrName>
                                        </p:attrNameLst>
                                      </p:cBhvr>
                                      <p:to>
                                        <p:strVal val="true"/>
                                      </p:to>
                                    </p:set>
                                  </p:childTnLst>
                                </p:cTn>
                              </p:par>
                            </p:childTnLst>
                          </p:cTn>
                        </p:par>
                      </p:childTnLst>
                    </p:cTn>
                  </p:par>
                </p:childTnLst>
              </p:cTn>
              <p:nextCondLst>
                <p:cond evt="onClick" delay="0">
                  <p:tgtEl>
                    <p:spTgt spid="90"/>
                  </p:tgtEl>
                </p:cond>
              </p:nextCondLst>
            </p:seq>
            <p:seq concurrent="1" nextAc="seek">
              <p:cTn id="466" restart="whenNotActive" fill="hold" evtFilter="cancelBubble" nodeType="interactiveSeq">
                <p:stCondLst>
                  <p:cond evt="onClick" delay="0">
                    <p:tgtEl>
                      <p:spTgt spid="91"/>
                    </p:tgtEl>
                  </p:cond>
                </p:stCondLst>
                <p:endSync evt="end" delay="0">
                  <p:rtn val="all"/>
                </p:endSync>
                <p:childTnLst>
                  <p:par>
                    <p:cTn id="467" fill="hold">
                      <p:stCondLst>
                        <p:cond delay="0"/>
                      </p:stCondLst>
                      <p:childTnLst>
                        <p:par>
                          <p:cTn id="468" fill="hold">
                            <p:stCondLst>
                              <p:cond delay="0"/>
                            </p:stCondLst>
                            <p:childTnLst>
                              <p:par>
                                <p:cTn id="469" presetID="1" presetClass="emph" presetSubtype="2" fill="hold" nodeType="clickEffect">
                                  <p:stCondLst>
                                    <p:cond delay="0"/>
                                  </p:stCondLst>
                                  <p:childTnLst>
                                    <p:animClr clrSpc="rgb" dir="cw">
                                      <p:cBhvr>
                                        <p:cTn id="470" dur="500" fill="hold"/>
                                        <p:tgtEl>
                                          <p:spTgt spid="91"/>
                                        </p:tgtEl>
                                        <p:attrNameLst>
                                          <p:attrName>fillcolor</p:attrName>
                                        </p:attrNameLst>
                                      </p:cBhvr>
                                      <p:to>
                                        <a:srgbClr val="FF0000"/>
                                      </p:to>
                                    </p:animClr>
                                    <p:set>
                                      <p:cBhvr>
                                        <p:cTn id="471" dur="500" fill="hold"/>
                                        <p:tgtEl>
                                          <p:spTgt spid="91"/>
                                        </p:tgtEl>
                                        <p:attrNameLst>
                                          <p:attrName>fill.type</p:attrName>
                                        </p:attrNameLst>
                                      </p:cBhvr>
                                      <p:to>
                                        <p:strVal val="solid"/>
                                      </p:to>
                                    </p:set>
                                    <p:set>
                                      <p:cBhvr>
                                        <p:cTn id="472" dur="500" fill="hold"/>
                                        <p:tgtEl>
                                          <p:spTgt spid="91"/>
                                        </p:tgtEl>
                                        <p:attrNameLst>
                                          <p:attrName>fill.on</p:attrName>
                                        </p:attrNameLst>
                                      </p:cBhvr>
                                      <p:to>
                                        <p:strVal val="true"/>
                                      </p:to>
                                    </p:set>
                                  </p:childTnLst>
                                </p:cTn>
                              </p:par>
                            </p:childTnLst>
                          </p:cTn>
                        </p:par>
                      </p:childTnLst>
                    </p:cTn>
                  </p:par>
                </p:childTnLst>
              </p:cTn>
              <p:nextCondLst>
                <p:cond evt="onClick" delay="0">
                  <p:tgtEl>
                    <p:spTgt spid="91"/>
                  </p:tgtEl>
                </p:cond>
              </p:nextCondLst>
            </p:seq>
            <p:seq concurrent="1" nextAc="seek">
              <p:cTn id="473" restart="whenNotActive" fill="hold" evtFilter="cancelBubble" nodeType="interactiveSeq">
                <p:stCondLst>
                  <p:cond evt="onClick" delay="0">
                    <p:tgtEl>
                      <p:spTgt spid="92"/>
                    </p:tgtEl>
                  </p:cond>
                </p:stCondLst>
                <p:endSync evt="end" delay="0">
                  <p:rtn val="all"/>
                </p:endSync>
                <p:childTnLst>
                  <p:par>
                    <p:cTn id="474" fill="hold">
                      <p:stCondLst>
                        <p:cond delay="0"/>
                      </p:stCondLst>
                      <p:childTnLst>
                        <p:par>
                          <p:cTn id="475" fill="hold">
                            <p:stCondLst>
                              <p:cond delay="0"/>
                            </p:stCondLst>
                            <p:childTnLst>
                              <p:par>
                                <p:cTn id="476" presetID="10" presetClass="exit" presetSubtype="0" fill="hold" grpId="0" nodeType="clickEffect">
                                  <p:stCondLst>
                                    <p:cond delay="0"/>
                                  </p:stCondLst>
                                  <p:childTnLst>
                                    <p:animEffect transition="out" filter="fade">
                                      <p:cBhvr>
                                        <p:cTn id="477" dur="500"/>
                                        <p:tgtEl>
                                          <p:spTgt spid="92"/>
                                        </p:tgtEl>
                                      </p:cBhvr>
                                    </p:animEffect>
                                    <p:set>
                                      <p:cBhvr>
                                        <p:cTn id="478" dur="1" fill="hold">
                                          <p:stCondLst>
                                            <p:cond delay="499"/>
                                          </p:stCondLst>
                                        </p:cTn>
                                        <p:tgtEl>
                                          <p:spTgt spid="92"/>
                                        </p:tgtEl>
                                        <p:attrNameLst>
                                          <p:attrName>style.visibility</p:attrName>
                                        </p:attrNameLst>
                                      </p:cBhvr>
                                      <p:to>
                                        <p:strVal val="hidden"/>
                                      </p:to>
                                    </p:set>
                                  </p:childTnLst>
                                </p:cTn>
                              </p:par>
                              <p:par>
                                <p:cTn id="479" presetID="10" presetClass="exit" presetSubtype="0" fill="hold" grpId="0" nodeType="withEffect">
                                  <p:stCondLst>
                                    <p:cond delay="0"/>
                                  </p:stCondLst>
                                  <p:childTnLst>
                                    <p:animEffect transition="out" filter="fade">
                                      <p:cBhvr>
                                        <p:cTn id="480" dur="500"/>
                                        <p:tgtEl>
                                          <p:spTgt spid="93"/>
                                        </p:tgtEl>
                                      </p:cBhvr>
                                    </p:animEffect>
                                    <p:set>
                                      <p:cBhvr>
                                        <p:cTn id="481" dur="1" fill="hold">
                                          <p:stCondLst>
                                            <p:cond delay="499"/>
                                          </p:stCondLst>
                                        </p:cTn>
                                        <p:tgtEl>
                                          <p:spTgt spid="93"/>
                                        </p:tgtEl>
                                        <p:attrNameLst>
                                          <p:attrName>style.visibility</p:attrName>
                                        </p:attrNameLst>
                                      </p:cBhvr>
                                      <p:to>
                                        <p:strVal val="hidden"/>
                                      </p:to>
                                    </p:set>
                                  </p:childTnLst>
                                </p:cTn>
                              </p:par>
                              <p:par>
                                <p:cTn id="482" presetID="10" presetClass="exit" presetSubtype="0" fill="hold" grpId="0" nodeType="withEffect">
                                  <p:stCondLst>
                                    <p:cond delay="0"/>
                                  </p:stCondLst>
                                  <p:childTnLst>
                                    <p:animEffect transition="out" filter="fade">
                                      <p:cBhvr>
                                        <p:cTn id="483" dur="500"/>
                                        <p:tgtEl>
                                          <p:spTgt spid="94"/>
                                        </p:tgtEl>
                                      </p:cBhvr>
                                    </p:animEffect>
                                    <p:set>
                                      <p:cBhvr>
                                        <p:cTn id="48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85" restart="whenNotActive" fill="hold" evtFilter="cancelBubble" nodeType="interactiveSeq">
                <p:stCondLst>
                  <p:cond evt="onClick" delay="0">
                    <p:tgtEl>
                      <p:spTgt spid="93"/>
                    </p:tgtEl>
                  </p:cond>
                </p:stCondLst>
                <p:endSync evt="end" delay="0">
                  <p:rtn val="all"/>
                </p:endSync>
                <p:childTnLst>
                  <p:par>
                    <p:cTn id="486" fill="hold">
                      <p:stCondLst>
                        <p:cond delay="0"/>
                      </p:stCondLst>
                      <p:childTnLst>
                        <p:par>
                          <p:cTn id="487" fill="hold">
                            <p:stCondLst>
                              <p:cond delay="0"/>
                            </p:stCondLst>
                            <p:childTnLst>
                              <p:par>
                                <p:cTn id="488" presetID="1" presetClass="emph" presetSubtype="2" fill="hold" nodeType="clickEffect">
                                  <p:stCondLst>
                                    <p:cond delay="0"/>
                                  </p:stCondLst>
                                  <p:childTnLst>
                                    <p:animClr clrSpc="rgb" dir="cw">
                                      <p:cBhvr>
                                        <p:cTn id="489" dur="500" fill="hold"/>
                                        <p:tgtEl>
                                          <p:spTgt spid="93"/>
                                        </p:tgtEl>
                                        <p:attrNameLst>
                                          <p:attrName>fillcolor</p:attrName>
                                        </p:attrNameLst>
                                      </p:cBhvr>
                                      <p:to>
                                        <a:srgbClr val="FF0000"/>
                                      </p:to>
                                    </p:animClr>
                                    <p:set>
                                      <p:cBhvr>
                                        <p:cTn id="490" dur="500" fill="hold"/>
                                        <p:tgtEl>
                                          <p:spTgt spid="93"/>
                                        </p:tgtEl>
                                        <p:attrNameLst>
                                          <p:attrName>fill.type</p:attrName>
                                        </p:attrNameLst>
                                      </p:cBhvr>
                                      <p:to>
                                        <p:strVal val="solid"/>
                                      </p:to>
                                    </p:set>
                                    <p:set>
                                      <p:cBhvr>
                                        <p:cTn id="491" dur="500" fill="hold"/>
                                        <p:tgtEl>
                                          <p:spTgt spid="93"/>
                                        </p:tgtEl>
                                        <p:attrNameLst>
                                          <p:attrName>fill.on</p:attrName>
                                        </p:attrNameLst>
                                      </p:cBhvr>
                                      <p:to>
                                        <p:strVal val="true"/>
                                      </p:to>
                                    </p:set>
                                  </p:childTnLst>
                                </p:cTn>
                              </p:par>
                            </p:childTnLst>
                          </p:cTn>
                        </p:par>
                      </p:childTnLst>
                    </p:cTn>
                  </p:par>
                </p:childTnLst>
              </p:cTn>
              <p:nextCondLst>
                <p:cond evt="onClick" delay="0">
                  <p:tgtEl>
                    <p:spTgt spid="93"/>
                  </p:tgtEl>
                </p:cond>
              </p:nextCondLst>
            </p:seq>
            <p:seq concurrent="1" nextAc="seek">
              <p:cTn id="492" restart="whenNotActive" fill="hold" evtFilter="cancelBubble" nodeType="interactiveSeq">
                <p:stCondLst>
                  <p:cond evt="onClick" delay="0">
                    <p:tgtEl>
                      <p:spTgt spid="94"/>
                    </p:tgtEl>
                  </p:cond>
                </p:stCondLst>
                <p:endSync evt="end" delay="0">
                  <p:rtn val="all"/>
                </p:endSync>
                <p:childTnLst>
                  <p:par>
                    <p:cTn id="493" fill="hold">
                      <p:stCondLst>
                        <p:cond delay="0"/>
                      </p:stCondLst>
                      <p:childTnLst>
                        <p:par>
                          <p:cTn id="494" fill="hold">
                            <p:stCondLst>
                              <p:cond delay="0"/>
                            </p:stCondLst>
                            <p:childTnLst>
                              <p:par>
                                <p:cTn id="495" presetID="1" presetClass="emph" presetSubtype="2" fill="hold" nodeType="clickEffect">
                                  <p:stCondLst>
                                    <p:cond delay="0"/>
                                  </p:stCondLst>
                                  <p:childTnLst>
                                    <p:animClr clrSpc="rgb" dir="cw">
                                      <p:cBhvr>
                                        <p:cTn id="496" dur="500" fill="hold"/>
                                        <p:tgtEl>
                                          <p:spTgt spid="94"/>
                                        </p:tgtEl>
                                        <p:attrNameLst>
                                          <p:attrName>fillcolor</p:attrName>
                                        </p:attrNameLst>
                                      </p:cBhvr>
                                      <p:to>
                                        <a:srgbClr val="00B0F0"/>
                                      </p:to>
                                    </p:animClr>
                                    <p:set>
                                      <p:cBhvr>
                                        <p:cTn id="497" dur="500" fill="hold"/>
                                        <p:tgtEl>
                                          <p:spTgt spid="94"/>
                                        </p:tgtEl>
                                        <p:attrNameLst>
                                          <p:attrName>fill.type</p:attrName>
                                        </p:attrNameLst>
                                      </p:cBhvr>
                                      <p:to>
                                        <p:strVal val="solid"/>
                                      </p:to>
                                    </p:set>
                                    <p:set>
                                      <p:cBhvr>
                                        <p:cTn id="498" dur="500" fill="hold"/>
                                        <p:tgtEl>
                                          <p:spTgt spid="94"/>
                                        </p:tgtEl>
                                        <p:attrNameLst>
                                          <p:attrName>fill.on</p:attrName>
                                        </p:attrNameLst>
                                      </p:cBhvr>
                                      <p:to>
                                        <p:strVal val="true"/>
                                      </p:to>
                                    </p:set>
                                  </p:childTnLst>
                                </p:cTn>
                              </p:par>
                            </p:childTnLst>
                          </p:cTn>
                        </p:par>
                      </p:childTnLst>
                    </p:cTn>
                  </p:par>
                </p:childTnLst>
              </p:cTn>
              <p:nextCondLst>
                <p:cond evt="onClick" delay="0">
                  <p:tgtEl>
                    <p:spTgt spid="94"/>
                  </p:tgtEl>
                </p:cond>
              </p:nextCondLst>
            </p:seq>
          </p:childTnLst>
        </p:cTn>
      </p:par>
    </p:tnLst>
    <p:bldLst>
      <p:bldP spid="5" grpId="0" animBg="1"/>
      <p:bldP spid="5" grpId="1" animBg="1"/>
      <p:bldP spid="5" grpId="2" animBg="1"/>
      <p:bldP spid="5" grpId="3" animBg="1"/>
      <p:bldP spid="5" grpId="4" animBg="1"/>
      <p:bldP spid="22" grpId="0"/>
      <p:bldP spid="22" grpId="1"/>
      <p:bldP spid="24" grpId="0" animBg="1"/>
      <p:bldP spid="24" grpId="1" animBg="1"/>
      <p:bldP spid="24" grpId="2" animBg="1"/>
      <p:bldP spid="24" grpId="3" animBg="1"/>
      <p:bldP spid="24" grpId="4" animBg="1"/>
      <p:bldP spid="38" grpId="0"/>
      <p:bldP spid="38" grpId="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73" grpId="0" animBg="1"/>
      <p:bldP spid="74" grpId="0" animBg="1"/>
      <p:bldP spid="76" grpId="0" animBg="1"/>
      <p:bldP spid="77" grpId="0" animBg="1"/>
      <p:bldP spid="78" grpId="0" animBg="1"/>
      <p:bldP spid="79" grpId="0" animBg="1"/>
      <p:bldP spid="80"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extLst>
    <p:ext uri="{E180D4A7-C9FB-4DFB-919C-405C955672EB}">
      <p14:showEvtLst xmlns:p14="http://schemas.microsoft.com/office/powerpoint/2010/main">
        <p14:triggerEvt type="onClick" time="4631" objId="93"/>
        <p14:triggerEvt type="onClick" time="6424" objId="94"/>
        <p14:triggerEvt type="onClick" time="8071" objId="24"/>
        <p14:playEvt time="8643" objId="32"/>
        <p14:stopEvt time="10627" objId="32"/>
        <p14:triggerEvt type="onClick" time="11727" objId="92"/>
        <p14:triggerEvt type="onClick" time="13607" objId="90"/>
        <p14:triggerEvt type="onClick" time="15919" objId="5"/>
        <p14:playEvt time="16502" objId="12"/>
        <p14:stopEvt time="18475" objId="12"/>
        <p14:triggerEvt type="onClick" time="18967" objId="89"/>
        <p14:triggerEvt type="onClick" time="21416" objId="87"/>
        <p14:triggerEvt type="onClick" time="22559" objId="88"/>
        <p14:triggerEvt type="onClick" time="23743" objId="24"/>
        <p14:playEvt time="24258" objId="32"/>
        <p14:triggerEvt type="onClick" time="25799" objId="86"/>
        <p14:stopEvt time="26156" objId="32"/>
        <p14:triggerEvt type="onClick" time="28119" objId="84"/>
        <p14:triggerEvt type="onClick" time="29231" objId="5"/>
        <p14:playEvt time="29740" objId="12"/>
        <p14:stopEvt time="31631" objId="12"/>
        <p14:triggerEvt type="onClick" time="32047" objId="83"/>
        <p14:triggerEvt type="onClick" time="33999" objId="80"/>
        <p14:triggerEvt type="onClick" time="35447" objId="5"/>
        <p14:playEvt time="35954" objId="12"/>
        <p14:stopEvt time="37835" objId="12"/>
        <p14:triggerEvt type="onClick" time="38359" objId="79"/>
        <p14:triggerEvt type="onClick" time="41911" objId="77"/>
        <p14:triggerEvt type="onClick" time="43231" objId="78"/>
        <p14:triggerEvt type="onClick" time="44567" objId="24"/>
        <p14:playEvt time="45086" objId="32"/>
        <p14:stopEvt time="46975" objId="32"/>
        <p14:triggerEvt type="onClick" time="47471" objId="76"/>
        <p14:triggerEvt type="onClick" time="50111" objId="73"/>
        <p14:triggerEvt type="onClick" time="51599" objId="74"/>
        <p14:triggerEvt type="onClick" time="52679" objId="24"/>
        <p14:playEvt time="53182" objId="32"/>
        <p14:stopEvt time="55040" objId="32"/>
        <p14:triggerEvt type="onClick" time="55535" objId="72"/>
        <p14:triggerEvt type="onClick" time="57224" objId="69"/>
        <p14:triggerEvt type="onClick" time="58375" objId="70"/>
        <p14:triggerEvt type="onClick" time="59591" objId="24"/>
        <p14:playEvt time="60099" objId="32"/>
        <p14:stopEvt time="61996" objId="32"/>
        <p14:triggerEvt type="onClick" time="66196" objId="68"/>
        <p14:triggerEvt type="onClick" time="68195" objId="66"/>
        <p14:triggerEvt type="onClick" time="72294" objId="65"/>
        <p14:triggerEvt type="onClick" time="74160" objId="63"/>
        <p14:triggerEvt type="onClick" time="77209" objId="5"/>
        <p14:playEvt time="77727" objId="12"/>
        <p14:stopEvt time="79625" objId="1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100 Fb Thu Huong Pham">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mc:AlternateContent xmlns:mc="http://schemas.openxmlformats.org/markup-compatibility/2006" xmlns:a14="http://schemas.microsoft.com/office/drawing/2010/main">
        <mc:Choice Requires="a14">
          <p:sp>
            <p:nvSpPr>
              <p:cNvPr id="9" name="TextBox 8" descr="n100 Fb Thu Huong Pham">
                <a:extLst>
                  <a:ext uri="{FF2B5EF4-FFF2-40B4-BE49-F238E27FC236}">
                    <a16:creationId xmlns:a16="http://schemas.microsoft.com/office/drawing/2014/main" id="{6815D320-BE03-51B6-84EF-A8996BC3676D}"/>
                  </a:ext>
                </a:extLst>
              </p:cNvPr>
              <p:cNvSpPr txBox="1"/>
              <p:nvPr/>
            </p:nvSpPr>
            <p:spPr>
              <a:xfrm>
                <a:off x="476248" y="-2002398"/>
                <a:ext cx="11239502" cy="19837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Đặt một chiếc thước dài trên bàn. Cho một bạn nâng một đầu thước lên và giữ yên (Hình 21.7).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thấy thước quay quanh trục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thước đang đứng yên ở vị trí như Hình 21.7, ta có thể áp dụng quy tắc moment lực được không và áp dụng như thế nào?</a:t>
                </a:r>
              </a:p>
            </p:txBody>
          </p:sp>
        </mc:Choice>
        <mc:Fallback xmlns="">
          <p:sp>
            <p:nvSpPr>
              <p:cNvPr id="9" name="TextBox 8" descr="n100 Fb Thu Huong Pham">
                <a:extLst>
                  <a:ext uri="{FF2B5EF4-FFF2-40B4-BE49-F238E27FC236}">
                    <a16:creationId xmlns:a16="http://schemas.microsoft.com/office/drawing/2014/main" id="{6815D320-BE03-51B6-84EF-A8996BC3676D}"/>
                  </a:ext>
                </a:extLst>
              </p:cNvPr>
              <p:cNvSpPr txBox="1">
                <a:spLocks noRot="1" noChangeAspect="1" noMove="1" noResize="1" noEditPoints="1" noAdjustHandles="1" noChangeArrowheads="1" noChangeShapeType="1" noTextEdit="1"/>
              </p:cNvSpPr>
              <p:nvPr/>
            </p:nvSpPr>
            <p:spPr>
              <a:xfrm>
                <a:off x="476248" y="-2002398"/>
                <a:ext cx="11239502" cy="1983748"/>
              </a:xfrm>
              <a:prstGeom prst="rect">
                <a:avLst/>
              </a:prstGeom>
              <a:blipFill>
                <a:blip r:embed="rId4"/>
                <a:stretch>
                  <a:fillRect l="-813" t="-2462" r="-868" b="-6154"/>
                </a:stretch>
              </a:blipFill>
            </p:spPr>
            <p:txBody>
              <a:bodyPr/>
              <a:lstStyle/>
              <a:p>
                <a:r>
                  <a:rPr lang="en-US">
                    <a:noFill/>
                  </a:rPr>
                  <a:t> </a:t>
                </a:r>
              </a:p>
            </p:txBody>
          </p:sp>
        </mc:Fallback>
      </mc:AlternateContent>
      <p:pic>
        <p:nvPicPr>
          <p:cNvPr id="11" name="Picture 10" descr="n100 Fb Thu Huong Pham">
            <a:extLst>
              <a:ext uri="{FF2B5EF4-FFF2-40B4-BE49-F238E27FC236}">
                <a16:creationId xmlns:a16="http://schemas.microsoft.com/office/drawing/2014/main" id="{95EBCD16-DFC1-D0CF-1888-71AE2DA486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77348" y="977699"/>
            <a:ext cx="2438402" cy="4256414"/>
          </a:xfrm>
          <a:prstGeom prst="rect">
            <a:avLst/>
          </a:prstGeom>
          <a:noFill/>
          <a:ln>
            <a:noFill/>
          </a:ln>
        </p:spPr>
      </p:pic>
      <p:sp>
        <p:nvSpPr>
          <p:cNvPr id="12" name="TextBox 11" descr="n100 Fb Thu Huong Pham">
            <a:extLst>
              <a:ext uri="{FF2B5EF4-FFF2-40B4-BE49-F238E27FC236}">
                <a16:creationId xmlns:a16="http://schemas.microsoft.com/office/drawing/2014/main" id="{D5ED3101-EC89-FACA-CD8E-94FD61687C67}"/>
              </a:ext>
            </a:extLst>
          </p:cNvPr>
          <p:cNvSpPr txBox="1"/>
          <p:nvPr/>
        </p:nvSpPr>
        <p:spPr>
          <a:xfrm>
            <a:off x="476247" y="977699"/>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Khi một vật không có điểm tựa cố định. Ví dụ, thanh cứng tựa vào bức tường nhẵn, đầu dưới của thanh đặt trên bàn nhám (Hình 21.8). Khi đó ta có thể áp dụng được quy tắc moment lực được không và áp dụng như thế nào?</a:t>
            </a:r>
          </a:p>
        </p:txBody>
      </p:sp>
      <p:sp>
        <p:nvSpPr>
          <p:cNvPr id="13" name="TextBox 12" descr="n100 Fb Thu Huong Pham">
            <a:extLst>
              <a:ext uri="{FF2B5EF4-FFF2-40B4-BE49-F238E27FC236}">
                <a16:creationId xmlns:a16="http://schemas.microsoft.com/office/drawing/2014/main" id="{CE86AEF7-B1FA-5DDB-41D8-F79F102D7154}"/>
              </a:ext>
            </a:extLst>
          </p:cNvPr>
          <p:cNvSpPr txBox="1"/>
          <p:nvPr/>
        </p:nvSpPr>
        <p:spPr>
          <a:xfrm>
            <a:off x="476246" y="2394203"/>
            <a:ext cx="8801101"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256155" algn="l"/>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cũng đã biết, vật đứng yên thì các lực tác dụng lên vật phải cân bằng. Kết hợp với quy tắc moment ở trên, hãy đưa ra điều kiện cân bằng tổng quát của một vật rắn.</a:t>
            </a:r>
          </a:p>
        </p:txBody>
      </p:sp>
      <p:sp>
        <p:nvSpPr>
          <p:cNvPr id="14" name="TextBox 13" descr="n100 Fb Thu Huong Pham">
            <a:extLst>
              <a:ext uri="{FF2B5EF4-FFF2-40B4-BE49-F238E27FC236}">
                <a16:creationId xmlns:a16="http://schemas.microsoft.com/office/drawing/2014/main" id="{E485F534-09B1-DBB5-3B44-447D3BB002B5}"/>
              </a:ext>
            </a:extLst>
          </p:cNvPr>
          <p:cNvSpPr txBox="1"/>
          <p:nvPr/>
        </p:nvSpPr>
        <p:spPr>
          <a:xfrm>
            <a:off x="476246" y="6923691"/>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p:sp>
        <p:nvSpPr>
          <p:cNvPr id="19" name="TextBox 18" descr="n100 Fb Thu Huong Pham">
            <a:extLst>
              <a:ext uri="{FF2B5EF4-FFF2-40B4-BE49-F238E27FC236}">
                <a16:creationId xmlns:a16="http://schemas.microsoft.com/office/drawing/2014/main" id="{D7FC6919-034B-E59C-9C09-157139E8CD58}"/>
              </a:ext>
            </a:extLst>
          </p:cNvPr>
          <p:cNvSpPr txBox="1"/>
          <p:nvPr/>
        </p:nvSpPr>
        <p:spPr>
          <a:xfrm>
            <a:off x="647700" y="3685974"/>
            <a:ext cx="8324850" cy="2697533"/>
          </a:xfrm>
          <a:prstGeom prst="rect">
            <a:avLst/>
          </a:prstGeom>
          <a:noFill/>
          <a:ln w="28575">
            <a:solidFill>
              <a:schemeClr val="accent1"/>
            </a:solidFill>
            <a:prstDash val="sysDash"/>
          </a:ln>
        </p:spPr>
        <p:txBody>
          <a:bodyPr wrap="square">
            <a:spAutoFit/>
          </a:bodyPr>
          <a:lstStyle/>
          <a:p>
            <a:pPr algn="just">
              <a:lnSpc>
                <a:spcPct val="130000"/>
              </a:lnSpc>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Ta có thể áp dụng được quy tắc moment lực với trục quay tại A:</a:t>
            </a:r>
          </a:p>
          <a:p>
            <a:pPr algn="ctr">
              <a:lnSpc>
                <a:spcPct val="130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N(B)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P.d/2 = N</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.h</a:t>
            </a:r>
          </a:p>
          <a:p>
            <a:pPr algn="just">
              <a:lnSpc>
                <a:spcPct val="130000"/>
              </a:lnSpc>
              <a:tabLst>
                <a:tab pos="2256155" algn="l"/>
              </a:tabLst>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3:</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tổng quát của một vật rắn:</a:t>
            </a:r>
          </a:p>
          <a:p>
            <a:pPr algn="just">
              <a:lnSpc>
                <a:spcPct val="130000"/>
              </a:lnSpc>
              <a:tabLst>
                <a:tab pos="2256155" algn="l"/>
              </a:tabLst>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lực tác dụng lên vật bằng 0.</a:t>
            </a:r>
          </a:p>
          <a:p>
            <a:pPr algn="just">
              <a:lnSpc>
                <a:spcPct val="130000"/>
              </a:lnSpc>
              <a:tabLst>
                <a:tab pos="2256155" algn="l"/>
              </a:tabLst>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moment lưc tác dụng lên vật đối với một điểm bất kì bằng 0 (nếu chọn một chiều quay làm chiều dương).</a:t>
            </a:r>
          </a:p>
        </p:txBody>
      </p:sp>
      <p:cxnSp>
        <p:nvCxnSpPr>
          <p:cNvPr id="22" name="Straight Connector 21" descr="n100 Fb Thu Huong Pham">
            <a:extLst>
              <a:ext uri="{FF2B5EF4-FFF2-40B4-BE49-F238E27FC236}">
                <a16:creationId xmlns:a16="http://schemas.microsoft.com/office/drawing/2014/main" id="{FED716E9-FB5F-C689-52B5-EBCF174B2647}"/>
              </a:ext>
            </a:extLst>
          </p:cNvPr>
          <p:cNvCxnSpPr/>
          <p:nvPr/>
        </p:nvCxnSpPr>
        <p:spPr>
          <a:xfrm>
            <a:off x="10538952" y="2802194"/>
            <a:ext cx="0" cy="1710812"/>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4628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500"/>
                                        <p:tgtEl>
                                          <p:spTgt spid="1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wipe(left)">
                                      <p:cBhvr>
                                        <p:cTn id="27" dur="500"/>
                                        <p:tgtEl>
                                          <p:spTgt spid="1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xEl>
                                              <p:pRg st="3" end="3"/>
                                            </p:txEl>
                                          </p:spTgt>
                                        </p:tgtEl>
                                        <p:attrNameLst>
                                          <p:attrName>style.visibility</p:attrName>
                                        </p:attrNameLst>
                                      </p:cBhvr>
                                      <p:to>
                                        <p:strVal val="visible"/>
                                      </p:to>
                                    </p:set>
                                    <p:animEffect transition="in" filter="wipe(left)">
                                      <p:cBhvr>
                                        <p:cTn id="32" dur="500"/>
                                        <p:tgtEl>
                                          <p:spTgt spid="1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xEl>
                                              <p:pRg st="4" end="4"/>
                                            </p:txEl>
                                          </p:spTgt>
                                        </p:tgtEl>
                                        <p:attrNameLst>
                                          <p:attrName>style.visibility</p:attrName>
                                        </p:attrNameLst>
                                      </p:cBhvr>
                                      <p:to>
                                        <p:strVal val="visible"/>
                                      </p:to>
                                    </p:set>
                                    <p:animEffect transition="in" filter="wipe(left)">
                                      <p:cBhvr>
                                        <p:cTn id="3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26" name="Group 25" descr="n100 Fb Thu Huong Pham">
            <a:extLst>
              <a:ext uri="{FF2B5EF4-FFF2-40B4-BE49-F238E27FC236}">
                <a16:creationId xmlns:a16="http://schemas.microsoft.com/office/drawing/2014/main" id="{8E646CE3-D614-E397-DC3F-37895AF295D0}"/>
              </a:ext>
            </a:extLst>
          </p:cNvPr>
          <p:cNvGrpSpPr/>
          <p:nvPr/>
        </p:nvGrpSpPr>
        <p:grpSpPr>
          <a:xfrm>
            <a:off x="561581" y="982967"/>
            <a:ext cx="7176501" cy="684069"/>
            <a:chOff x="8382630" y="4789509"/>
            <a:chExt cx="7176501" cy="684069"/>
          </a:xfrm>
        </p:grpSpPr>
        <p:sp>
          <p:nvSpPr>
            <p:cNvPr id="27" name="TextBox 26">
              <a:extLst>
                <a:ext uri="{FF2B5EF4-FFF2-40B4-BE49-F238E27FC236}">
                  <a16:creationId xmlns:a16="http://schemas.microsoft.com/office/drawing/2014/main" id="{23B979A2-7341-AA7A-DE54-541CFAECB2AF}"/>
                </a:ext>
              </a:extLst>
            </p:cNvPr>
            <p:cNvSpPr txBox="1"/>
            <p:nvPr/>
          </p:nvSpPr>
          <p:spPr>
            <a:xfrm>
              <a:off x="9085749" y="4888983"/>
              <a:ext cx="64733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28" name="Group 48">
              <a:extLst>
                <a:ext uri="{FF2B5EF4-FFF2-40B4-BE49-F238E27FC236}">
                  <a16:creationId xmlns:a16="http://schemas.microsoft.com/office/drawing/2014/main" id="{35B3C17E-153F-BBC7-E6C0-8A988C16BDA6}"/>
                </a:ext>
              </a:extLst>
            </p:cNvPr>
            <p:cNvGrpSpPr/>
            <p:nvPr/>
          </p:nvGrpSpPr>
          <p:grpSpPr>
            <a:xfrm>
              <a:off x="8382630" y="4789509"/>
              <a:ext cx="684069" cy="684069"/>
              <a:chOff x="3218806" y="1961572"/>
              <a:chExt cx="684068" cy="684068"/>
            </a:xfrm>
          </p:grpSpPr>
          <p:sp>
            <p:nvSpPr>
              <p:cNvPr id="29" name="Diamond 49">
                <a:extLst>
                  <a:ext uri="{FF2B5EF4-FFF2-40B4-BE49-F238E27FC236}">
                    <a16:creationId xmlns:a16="http://schemas.microsoft.com/office/drawing/2014/main" id="{23519386-0E8C-8C12-402F-F86BD363088C}"/>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30" name="TextBox 29">
                <a:extLst>
                  <a:ext uri="{FF2B5EF4-FFF2-40B4-BE49-F238E27FC236}">
                    <a16:creationId xmlns:a16="http://schemas.microsoft.com/office/drawing/2014/main" id="{D3B0BE54-AB39-0208-1B47-892D9BA29171}"/>
                  </a:ext>
                </a:extLst>
              </p:cNvPr>
              <p:cNvSpPr txBox="1"/>
              <p:nvPr/>
            </p:nvSpPr>
            <p:spPr>
              <a:xfrm>
                <a:off x="3310275"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5" name="Minus Sign 4" descr="n100 Fb Thu Huong Pham">
            <a:extLst>
              <a:ext uri="{FF2B5EF4-FFF2-40B4-BE49-F238E27FC236}">
                <a16:creationId xmlns:a16="http://schemas.microsoft.com/office/drawing/2014/main" id="{21E1C2DD-5E9B-C3CA-8426-9BB3EE7BCE1F}"/>
              </a:ext>
            </a:extLst>
          </p:cNvPr>
          <p:cNvSpPr/>
          <p:nvPr/>
        </p:nvSpPr>
        <p:spPr>
          <a:xfrm rot="21300000">
            <a:off x="936066" y="3501208"/>
            <a:ext cx="10510409" cy="1203600"/>
          </a:xfrm>
          <a:prstGeom prst="mathMinus">
            <a:avLst/>
          </a:prstGeom>
        </p:spPr>
        <p:style>
          <a:lnRef idx="2">
            <a:schemeClr val="lt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6" name="Arrow: Down 5" descr="n100 Fb Thu Huong Pham">
            <a:extLst>
              <a:ext uri="{FF2B5EF4-FFF2-40B4-BE49-F238E27FC236}">
                <a16:creationId xmlns:a16="http://schemas.microsoft.com/office/drawing/2014/main" id="{C8DFB4BA-03C6-7966-217A-DF53033DF404}"/>
              </a:ext>
            </a:extLst>
          </p:cNvPr>
          <p:cNvSpPr/>
          <p:nvPr/>
        </p:nvSpPr>
        <p:spPr>
          <a:xfrm>
            <a:off x="2172651" y="1664608"/>
            <a:ext cx="3172594" cy="2167466"/>
          </a:xfrm>
          <a:prstGeom prst="downArrow">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Freeform: Shape 7" descr="n100 Fb Thu Huong Pham">
            <a:extLst>
              <a:ext uri="{FF2B5EF4-FFF2-40B4-BE49-F238E27FC236}">
                <a16:creationId xmlns:a16="http://schemas.microsoft.com/office/drawing/2014/main" id="{BE2C6376-FEE0-FC50-E11E-67A6336828C9}"/>
              </a:ext>
            </a:extLst>
          </p:cNvPr>
          <p:cNvSpPr/>
          <p:nvPr/>
        </p:nvSpPr>
        <p:spPr>
          <a:xfrm>
            <a:off x="6508530" y="1393675"/>
            <a:ext cx="3384100" cy="2275840"/>
          </a:xfrm>
          <a:custGeom>
            <a:avLst/>
            <a:gdLst>
              <a:gd name="connsiteX0" fmla="*/ 0 w 3384100"/>
              <a:gd name="connsiteY0" fmla="*/ 0 h 2275840"/>
              <a:gd name="connsiteX1" fmla="*/ 3384100 w 3384100"/>
              <a:gd name="connsiteY1" fmla="*/ 0 h 2275840"/>
              <a:gd name="connsiteX2" fmla="*/ 3384100 w 3384100"/>
              <a:gd name="connsiteY2" fmla="*/ 2275840 h 2275840"/>
              <a:gd name="connsiteX3" fmla="*/ 0 w 3384100"/>
              <a:gd name="connsiteY3" fmla="*/ 2275840 h 2275840"/>
              <a:gd name="connsiteX4" fmla="*/ 0 w 3384100"/>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100" h="2275840">
                <a:moveTo>
                  <a:pt x="0" y="0"/>
                </a:moveTo>
                <a:lnTo>
                  <a:pt x="3384100" y="0"/>
                </a:lnTo>
                <a:lnTo>
                  <a:pt x="3384100"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moment lưc tác dụng lên vật đối với một điểm bất kì bằng 0 (nếu chọn một chiều quay làm chiều dương).</a:t>
            </a:r>
            <a:endParaRPr lang="en-US" sz="2400" kern="1200"/>
          </a:p>
        </p:txBody>
      </p:sp>
      <p:sp>
        <p:nvSpPr>
          <p:cNvPr id="10" name="Arrow: Up 9" descr="n100 Fb Thu Huong Pham">
            <a:extLst>
              <a:ext uri="{FF2B5EF4-FFF2-40B4-BE49-F238E27FC236}">
                <a16:creationId xmlns:a16="http://schemas.microsoft.com/office/drawing/2014/main" id="{5A87A97F-17E7-48CF-C997-80B99A84F12A}"/>
              </a:ext>
            </a:extLst>
          </p:cNvPr>
          <p:cNvSpPr/>
          <p:nvPr/>
        </p:nvSpPr>
        <p:spPr>
          <a:xfrm>
            <a:off x="7037296" y="4373941"/>
            <a:ext cx="3172594" cy="2167466"/>
          </a:xfrm>
          <a:prstGeom prst="upArrow">
            <a:avLst/>
          </a:prstGeom>
        </p:spPr>
        <p:style>
          <a:lnRef idx="2">
            <a:schemeClr val="lt1">
              <a:hueOff val="0"/>
              <a:satOff val="0"/>
              <a:lumOff val="0"/>
              <a:alphaOff val="0"/>
            </a:schemeClr>
          </a:lnRef>
          <a:fillRef idx="1">
            <a:schemeClr val="accent3">
              <a:hueOff val="-5580972"/>
              <a:satOff val="-30571"/>
              <a:lumOff val="9412"/>
              <a:alphaOff val="0"/>
            </a:schemeClr>
          </a:fillRef>
          <a:effectRef idx="0">
            <a:schemeClr val="accent3">
              <a:hueOff val="-5580972"/>
              <a:satOff val="-30571"/>
              <a:lumOff val="9412"/>
              <a:alphaOff val="0"/>
            </a:schemeClr>
          </a:effectRef>
          <a:fontRef idx="minor">
            <a:schemeClr val="lt1"/>
          </a:fontRef>
        </p:style>
      </p:sp>
      <p:sp>
        <p:nvSpPr>
          <p:cNvPr id="11" name="Freeform: Shape 10" descr="n100 Fb Thu Huong Pham">
            <a:extLst>
              <a:ext uri="{FF2B5EF4-FFF2-40B4-BE49-F238E27FC236}">
                <a16:creationId xmlns:a16="http://schemas.microsoft.com/office/drawing/2014/main" id="{57FDBCE2-C9AA-1B5B-F342-69CA5EF251F8}"/>
              </a:ext>
            </a:extLst>
          </p:cNvPr>
          <p:cNvSpPr/>
          <p:nvPr/>
        </p:nvSpPr>
        <p:spPr>
          <a:xfrm>
            <a:off x="2489911" y="4536501"/>
            <a:ext cx="3384100" cy="2275840"/>
          </a:xfrm>
          <a:custGeom>
            <a:avLst/>
            <a:gdLst>
              <a:gd name="connsiteX0" fmla="*/ 0 w 3384100"/>
              <a:gd name="connsiteY0" fmla="*/ 0 h 2275840"/>
              <a:gd name="connsiteX1" fmla="*/ 3384100 w 3384100"/>
              <a:gd name="connsiteY1" fmla="*/ 0 h 2275840"/>
              <a:gd name="connsiteX2" fmla="*/ 3384100 w 3384100"/>
              <a:gd name="connsiteY2" fmla="*/ 2275840 h 2275840"/>
              <a:gd name="connsiteX3" fmla="*/ 0 w 3384100"/>
              <a:gd name="connsiteY3" fmla="*/ 2275840 h 2275840"/>
              <a:gd name="connsiteX4" fmla="*/ 0 w 3384100"/>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100" h="2275840">
                <a:moveTo>
                  <a:pt x="0" y="0"/>
                </a:moveTo>
                <a:lnTo>
                  <a:pt x="3384100" y="0"/>
                </a:lnTo>
                <a:lnTo>
                  <a:pt x="3384100"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lực tác dụng lên vật bằng 0.</a:t>
            </a:r>
            <a:endParaRPr lang="en-US" sz="2400" kern="1200"/>
          </a:p>
        </p:txBody>
      </p:sp>
    </p:spTree>
    <p:extLst>
      <p:ext uri="{BB962C8B-B14F-4D97-AF65-F5344CB8AC3E}">
        <p14:creationId xmlns:p14="http://schemas.microsoft.com/office/powerpoint/2010/main" val="4068583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100 Fb Thu Huong Pham">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pic>
        <p:nvPicPr>
          <p:cNvPr id="11" name="Picture 10" descr="n100 Fb Thu Huong Pham">
            <a:extLst>
              <a:ext uri="{FF2B5EF4-FFF2-40B4-BE49-F238E27FC236}">
                <a16:creationId xmlns:a16="http://schemas.microsoft.com/office/drawing/2014/main" id="{95EBCD16-DFC1-D0CF-1888-71AE2DA486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7348" y="977699"/>
            <a:ext cx="2438402" cy="4256414"/>
          </a:xfrm>
          <a:prstGeom prst="rect">
            <a:avLst/>
          </a:prstGeom>
          <a:noFill/>
          <a:ln>
            <a:noFill/>
          </a:ln>
        </p:spPr>
      </p:pic>
      <p:sp>
        <p:nvSpPr>
          <p:cNvPr id="14" name="TextBox 13" descr="n100 Fb Thu Huong Pham">
            <a:extLst>
              <a:ext uri="{FF2B5EF4-FFF2-40B4-BE49-F238E27FC236}">
                <a16:creationId xmlns:a16="http://schemas.microsoft.com/office/drawing/2014/main" id="{E485F534-09B1-DBB5-3B44-447D3BB002B5}"/>
              </a:ext>
            </a:extLst>
          </p:cNvPr>
          <p:cNvSpPr txBox="1"/>
          <p:nvPr/>
        </p:nvSpPr>
        <p:spPr>
          <a:xfrm>
            <a:off x="642295" y="977699"/>
            <a:ext cx="8635053"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4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mc:AlternateContent xmlns:mc="http://schemas.openxmlformats.org/markup-compatibility/2006" xmlns:a14="http://schemas.microsoft.com/office/drawing/2010/main">
        <mc:Choice Requires="a14">
          <p:sp>
            <p:nvSpPr>
              <p:cNvPr id="19" name="TextBox 18" descr="n100 Fb Thu Huong Pham">
                <a:extLst>
                  <a:ext uri="{FF2B5EF4-FFF2-40B4-BE49-F238E27FC236}">
                    <a16:creationId xmlns:a16="http://schemas.microsoft.com/office/drawing/2014/main" id="{D7FC6919-034B-E59C-9C09-157139E8CD58}"/>
                  </a:ext>
                </a:extLst>
              </p:cNvPr>
              <p:cNvSpPr txBox="1"/>
              <p:nvPr/>
            </p:nvSpPr>
            <p:spPr>
              <a:xfrm>
                <a:off x="642295" y="2912470"/>
                <a:ext cx="8635052" cy="2936445"/>
              </a:xfrm>
              <a:prstGeom prst="rect">
                <a:avLst/>
              </a:prstGeom>
              <a:noFill/>
              <a:ln w="28575">
                <a:solidFill>
                  <a:schemeClr val="accent1"/>
                </a:solidFill>
                <a:prstDash val="sysDash"/>
              </a:ln>
            </p:spPr>
            <p:txBody>
              <a:bodyPr wrap="square">
                <a:spAutoFit/>
              </a:bodyPr>
              <a:lstStyle/>
              <a:p>
                <a:pPr algn="just">
                  <a:lnSpc>
                    <a:spcPct val="115000"/>
                  </a:lnSpc>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thứ nhất: Tổng các lực tác dụng lên vật bằng 0.</a:t>
                </a:r>
              </a:p>
              <a:p>
                <a:pPr algn="just">
                  <a:lnSpc>
                    <a:spcPct val="115000"/>
                  </a:lnSpc>
                </a:pPr>
                <a14:m>
                  <m:oMathPara xmlns:m="http://schemas.openxmlformats.org/officeDocument/2006/math">
                    <m:oMathParaPr>
                      <m:jc m:val="centerGroup"/>
                    </m:oMathParaPr>
                    <m:oMath xmlns:m="http://schemas.openxmlformats.org/officeDocument/2006/math">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𝑁</m:t>
                              </m:r>
                            </m:e>
                          </m:acc>
                        </m:e>
                        <m:sub>
                          <m:r>
                            <a:rPr lang="en-US" sz="2200" i="1">
                              <a:solidFill>
                                <a:srgbClr val="008000"/>
                              </a:solidFill>
                              <a:effectLst/>
                              <a:latin typeface="Cambria Math" panose="02040503050406030204" pitchFamily="18" charset="0"/>
                              <a:ea typeface="Times New Roman" panose="02020603050405020304" pitchFamily="18" charset="0"/>
                            </a:rPr>
                            <m:t>𝐴</m:t>
                          </m:r>
                        </m:sub>
                      </m:sSub>
                      <m:r>
                        <a:rPr lang="en-US" sz="2200" i="1">
                          <a:solidFill>
                            <a:srgbClr val="008000"/>
                          </a:solidFill>
                          <a:effectLst/>
                          <a:latin typeface="Cambria Math" panose="02040503050406030204" pitchFamily="18" charset="0"/>
                          <a:ea typeface="Times New Roman" panose="02020603050405020304" pitchFamily="18" charset="0"/>
                        </a:rPr>
                        <m:t>+ </m:t>
                      </m:r>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𝑁</m:t>
                              </m:r>
                            </m:e>
                          </m:acc>
                        </m:e>
                        <m:sub>
                          <m:r>
                            <a:rPr lang="en-US" sz="2200" i="1">
                              <a:solidFill>
                                <a:srgbClr val="008000"/>
                              </a:solidFill>
                              <a:effectLst/>
                              <a:latin typeface="Cambria Math" panose="02040503050406030204" pitchFamily="18" charset="0"/>
                              <a:ea typeface="Times New Roman" panose="02020603050405020304" pitchFamily="18" charset="0"/>
                            </a:rPr>
                            <m:t>𝐵</m:t>
                          </m:r>
                        </m:sub>
                      </m:sSub>
                      <m:r>
                        <a:rPr lang="en-US" sz="2200" i="1">
                          <a:solidFill>
                            <a:srgbClr val="008000"/>
                          </a:solidFill>
                          <a:effectLst/>
                          <a:latin typeface="Cambria Math" panose="02040503050406030204" pitchFamily="18" charset="0"/>
                          <a:ea typeface="Times New Roman" panose="02020603050405020304" pitchFamily="18" charset="0"/>
                        </a:rPr>
                        <m:t>+</m:t>
                      </m:r>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𝑃</m:t>
                          </m:r>
                        </m:e>
                      </m:acc>
                      <m:r>
                        <a:rPr lang="en-US" sz="2200" i="1">
                          <a:solidFill>
                            <a:srgbClr val="008000"/>
                          </a:solidFill>
                          <a:effectLst/>
                          <a:latin typeface="Cambria Math" panose="02040503050406030204" pitchFamily="18" charset="0"/>
                          <a:ea typeface="Times New Roman" panose="02020603050405020304" pitchFamily="18" charset="0"/>
                        </a:rPr>
                        <m:t>+ </m:t>
                      </m:r>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𝐹</m:t>
                              </m:r>
                            </m:e>
                          </m:acc>
                        </m:e>
                        <m:sub>
                          <m:r>
                            <a:rPr lang="en-US" sz="2200" i="1">
                              <a:solidFill>
                                <a:srgbClr val="008000"/>
                              </a:solidFill>
                              <a:effectLst/>
                              <a:latin typeface="Cambria Math" panose="02040503050406030204" pitchFamily="18" charset="0"/>
                              <a:ea typeface="Times New Roman" panose="02020603050405020304" pitchFamily="18" charset="0"/>
                            </a:rPr>
                            <m:t>𝑚𝑠𝑛</m:t>
                          </m:r>
                        </m:sub>
                      </m:sSub>
                      <m:r>
                        <a:rPr lang="en-US" sz="2200" i="1">
                          <a:solidFill>
                            <a:srgbClr val="008000"/>
                          </a:solidFill>
                          <a:effectLst/>
                          <a:latin typeface="Cambria Math" panose="02040503050406030204" pitchFamily="18" charset="0"/>
                          <a:ea typeface="Times New Roman" panose="02020603050405020304" pitchFamily="18" charset="0"/>
                        </a:rPr>
                        <m:t>=</m:t>
                      </m:r>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0</m:t>
                          </m:r>
                        </m:e>
                      </m:acc>
                      <m:r>
                        <a:rPr lang="en-US" sz="2200" i="1">
                          <a:solidFill>
                            <a:srgbClr val="008000"/>
                          </a:solidFill>
                          <a:effectLst/>
                          <a:latin typeface="Cambria Math" panose="02040503050406030204" pitchFamily="18" charset="0"/>
                          <a:ea typeface="Times New Roman" panose="02020603050405020304" pitchFamily="18" charset="0"/>
                        </a:rPr>
                        <m:t>  </m:t>
                      </m:r>
                    </m:oMath>
                  </m:oMathPara>
                </a14:m>
                <a:endPar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thứ hai đối với trục quay A. Chọn chiều quay theo kim đồng hồ là chiều dương</a:t>
                </a:r>
              </a:p>
              <a:p>
                <a:pPr algn="just">
                  <a:lnSpc>
                    <a:spcPct val="115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Tại G: </a:t>
                </a:r>
                <a14:m>
                  <m:oMath xmlns:m="http://schemas.openxmlformats.org/officeDocument/2006/math">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𝑃</m:t>
                        </m:r>
                      </m:e>
                    </m:acc>
                  </m:oMath>
                </a14:m>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làm thanh có xu hướng quay theo chiều kim đồng hồ: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G</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&gt; 0</a:t>
                </a:r>
              </a:p>
              <a:p>
                <a:pPr algn="just">
                  <a:lnSpc>
                    <a:spcPct val="115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Tại B: </a:t>
                </a:r>
                <a14:m>
                  <m:oMath xmlns:m="http://schemas.openxmlformats.org/officeDocument/2006/math">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𝑁</m:t>
                            </m:r>
                          </m:e>
                        </m:acc>
                      </m:e>
                      <m:sub>
                        <m:r>
                          <a:rPr lang="en-US" sz="2200" i="1">
                            <a:solidFill>
                              <a:srgbClr val="008000"/>
                            </a:solidFill>
                            <a:effectLst/>
                            <a:latin typeface="Cambria Math" panose="02040503050406030204" pitchFamily="18" charset="0"/>
                            <a:ea typeface="Times New Roman" panose="02020603050405020304" pitchFamily="18" charset="0"/>
                          </a:rPr>
                          <m:t>𝐵</m:t>
                        </m:r>
                      </m:sub>
                    </m:sSub>
                  </m:oMath>
                </a14:m>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làm thanh có xu hướng quay ngược chiều kim đồng hồ: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&lt; 0</a:t>
                </a:r>
              </a:p>
              <a:p>
                <a:pPr algn="just">
                  <a:lnSpc>
                    <a:spcPct val="115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đối với trục quay A: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G </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0</a:t>
                </a:r>
              </a:p>
            </p:txBody>
          </p:sp>
        </mc:Choice>
        <mc:Fallback xmlns="">
          <p:sp>
            <p:nvSpPr>
              <p:cNvPr id="19" name="TextBox 18" descr="n100 Fb Thu Huong Pham">
                <a:extLst>
                  <a:ext uri="{FF2B5EF4-FFF2-40B4-BE49-F238E27FC236}">
                    <a16:creationId xmlns:a16="http://schemas.microsoft.com/office/drawing/2014/main" id="{D7FC6919-034B-E59C-9C09-157139E8CD58}"/>
                  </a:ext>
                </a:extLst>
              </p:cNvPr>
              <p:cNvSpPr txBox="1">
                <a:spLocks noRot="1" noChangeAspect="1" noMove="1" noResize="1" noEditPoints="1" noAdjustHandles="1" noChangeArrowheads="1" noChangeShapeType="1" noTextEdit="1"/>
              </p:cNvSpPr>
              <p:nvPr/>
            </p:nvSpPr>
            <p:spPr>
              <a:xfrm>
                <a:off x="642295" y="2912470"/>
                <a:ext cx="8635052" cy="2936445"/>
              </a:xfrm>
              <a:prstGeom prst="rect">
                <a:avLst/>
              </a:prstGeom>
              <a:blipFill>
                <a:blip r:embed="rId5"/>
                <a:stretch>
                  <a:fillRect l="-774" t="-206" r="-633" b="-2675"/>
                </a:stretch>
              </a:blipFill>
              <a:ln w="28575">
                <a:solidFill>
                  <a:schemeClr val="accent1"/>
                </a:solidFill>
                <a:prstDash val="sysDash"/>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9148029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wipe(left)">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wipe(left)">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wipe(left)">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Effect transition="in" filter="wipe(left)">
                                      <p:cBhvr>
                                        <p:cTn id="37"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100 Fb Thu Huong Pham">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100 Fb Thu Huong Pham">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100 Fb Thu Huong Pham">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100 Fb Thu Huong Pham">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100 Fb Thu Huong Pham">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100 Fb Thu Huong Pham">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100 Fb Thu Huong Pham">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100 Fb Thu Huong Pham">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3981947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100 Fb Thu Huong Pham">
            <a:extLst>
              <a:ext uri="{FF2B5EF4-FFF2-40B4-BE49-F238E27FC236}">
                <a16:creationId xmlns:a16="http://schemas.microsoft.com/office/drawing/2014/main" id="{6242C6A1-0059-4646-8579-E9BA7EEAA70E}"/>
              </a:ext>
            </a:extLst>
          </p:cNvPr>
          <p:cNvGrpSpPr/>
          <p:nvPr/>
        </p:nvGrpSpPr>
        <p:grpSpPr>
          <a:xfrm rot="20292490" flipH="1">
            <a:off x="-3859064" y="1846010"/>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3"/>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100 Fb Thu Huong Pham">
            <a:extLst>
              <a:ext uri="{FF2B5EF4-FFF2-40B4-BE49-F238E27FC236}">
                <a16:creationId xmlns:a16="http://schemas.microsoft.com/office/drawing/2014/main" id="{2B63E036-E51A-464D-A8FA-01AE2E9C58A0}"/>
              </a:ext>
            </a:extLst>
          </p:cNvPr>
          <p:cNvSpPr/>
          <p:nvPr/>
        </p:nvSpPr>
        <p:spPr>
          <a:xfrm>
            <a:off x="-2595307" y="6455409"/>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100 Fb Thu Huong Pham">
            <a:extLst>
              <a:ext uri="{FF2B5EF4-FFF2-40B4-BE49-F238E27FC236}">
                <a16:creationId xmlns:a16="http://schemas.microsoft.com/office/drawing/2014/main" id="{F2A41AFB-2AC5-42C0-8626-0B24B936D1CD}"/>
              </a:ext>
            </a:extLst>
          </p:cNvPr>
          <p:cNvGrpSpPr/>
          <p:nvPr/>
        </p:nvGrpSpPr>
        <p:grpSpPr>
          <a:xfrm>
            <a:off x="-5939913" y="1996882"/>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100 Fb Thu Huong Pham">
            <a:extLst>
              <a:ext uri="{FF2B5EF4-FFF2-40B4-BE49-F238E27FC236}">
                <a16:creationId xmlns:a16="http://schemas.microsoft.com/office/drawing/2014/main" id="{982603EF-53FA-7238-6AEA-381343D4C9DC}"/>
              </a:ext>
            </a:extLst>
          </p:cNvPr>
          <p:cNvGrpSpPr/>
          <p:nvPr/>
        </p:nvGrpSpPr>
        <p:grpSpPr>
          <a:xfrm>
            <a:off x="354934" y="1312813"/>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100 Fb Thu Huong Pham">
            <a:extLst>
              <a:ext uri="{FF2B5EF4-FFF2-40B4-BE49-F238E27FC236}">
                <a16:creationId xmlns:a16="http://schemas.microsoft.com/office/drawing/2014/main" id="{FE475BF9-C6EA-DF64-3DB6-88B039D3007E}"/>
              </a:ext>
            </a:extLst>
          </p:cNvPr>
          <p:cNvGrpSpPr/>
          <p:nvPr/>
        </p:nvGrpSpPr>
        <p:grpSpPr>
          <a:xfrm>
            <a:off x="354934" y="3987636"/>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100 Fb Thu Huong Pham">
            <a:extLst>
              <a:ext uri="{FF2B5EF4-FFF2-40B4-BE49-F238E27FC236}">
                <a16:creationId xmlns:a16="http://schemas.microsoft.com/office/drawing/2014/main" id="{A970D04A-3CC5-8223-084D-D2DF0FF1484D}"/>
              </a:ext>
            </a:extLst>
          </p:cNvPr>
          <p:cNvGrpSpPr/>
          <p:nvPr/>
        </p:nvGrpSpPr>
        <p:grpSpPr>
          <a:xfrm>
            <a:off x="6324600" y="3899131"/>
            <a:ext cx="5565139" cy="830997"/>
            <a:chOff x="8382630" y="4714222"/>
            <a:chExt cx="5565139"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6" y="4714222"/>
              <a:ext cx="48277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100 Fb Thu Huong Pham">
            <a:extLst>
              <a:ext uri="{FF2B5EF4-FFF2-40B4-BE49-F238E27FC236}">
                <a16:creationId xmlns:a16="http://schemas.microsoft.com/office/drawing/2014/main" id="{86E7686E-600E-FE71-7E88-B5C811D28AC3}"/>
              </a:ext>
            </a:extLst>
          </p:cNvPr>
          <p:cNvGrpSpPr/>
          <p:nvPr/>
        </p:nvGrpSpPr>
        <p:grpSpPr>
          <a:xfrm>
            <a:off x="6324600" y="1312812"/>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100 Fb Thu Huong Pham">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2" name="Group 1" descr="n100 Fb Thu Huong Pham">
            <a:extLst>
              <a:ext uri="{FF2B5EF4-FFF2-40B4-BE49-F238E27FC236}">
                <a16:creationId xmlns:a16="http://schemas.microsoft.com/office/drawing/2014/main" id="{7815E915-EC47-3913-63B1-0EDB50508DE6}"/>
              </a:ext>
            </a:extLst>
          </p:cNvPr>
          <p:cNvGrpSpPr/>
          <p:nvPr/>
        </p:nvGrpSpPr>
        <p:grpSpPr>
          <a:xfrm>
            <a:off x="302260" y="1988187"/>
            <a:ext cx="5565140" cy="1785104"/>
            <a:chOff x="302260" y="1988187"/>
            <a:chExt cx="5565140" cy="1785104"/>
          </a:xfrm>
        </p:grpSpPr>
        <p:sp>
          <p:nvSpPr>
            <p:cNvPr id="65" name="TextBox 64">
              <a:extLst>
                <a:ext uri="{FF2B5EF4-FFF2-40B4-BE49-F238E27FC236}">
                  <a16:creationId xmlns:a16="http://schemas.microsoft.com/office/drawing/2014/main" id="{0C0457D0-5F6C-D16F-3C30-1B6FC4F25DD0}"/>
                </a:ext>
              </a:extLst>
            </p:cNvPr>
            <p:cNvSpPr txBox="1"/>
            <p:nvPr/>
          </p:nvSpPr>
          <p:spPr>
            <a:xfrm>
              <a:off x="302260" y="1988187"/>
              <a:ext cx="5565140" cy="1785104"/>
            </a:xfrm>
            <a:prstGeom prst="rect">
              <a:avLst/>
            </a:prstGeom>
            <a:noFill/>
            <a:ln w="28575">
              <a:noFill/>
            </a:ln>
          </p:spPr>
          <p:txBody>
            <a:bodyPr wrap="square">
              <a:spAutoFit/>
            </a:bodyPr>
            <a:lstStyle/>
            <a:p>
              <a:pPr algn="just">
                <a:spcBef>
                  <a:spcPts val="600"/>
                </a:spcBef>
                <a:tabLst>
                  <a:tab pos="114300" algn="l"/>
                </a:tabLst>
              </a:pPr>
              <a:r>
                <a:rPr lang="en-US"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Môment lực đối với một trục quay là đại lượng đặc trưng cho tác dụng làm quay của lực và được đo bằng tích của lực với cánh tay đòn của nó.</a:t>
              </a:r>
            </a:p>
            <a:p>
              <a:pPr algn="ctr">
                <a:spcBef>
                  <a:spcPts val="600"/>
                </a:spcBef>
                <a:tabLst>
                  <a:tab pos="228600" algn="l"/>
                  <a:tab pos="857250" algn="l"/>
                </a:tabLst>
              </a:pPr>
              <a:r>
                <a:rPr lang="en-US"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M = F.d</a:t>
              </a:r>
            </a:p>
            <a:p>
              <a:pPr indent="225425" algn="just">
                <a:spcBef>
                  <a:spcPts val="600"/>
                </a:spcBef>
              </a:pPr>
              <a:r>
                <a:rPr lang="pt-BR" sz="2000">
                  <a:solidFill>
                    <a:schemeClr val="accent1"/>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Đơn vị của momen của lực là Niu-tơn mét (N.m)</a:t>
              </a:r>
              <a:endParaRPr lang="en-US"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0" name="Rectangle: Rounded Corners 69">
              <a:extLst>
                <a:ext uri="{FF2B5EF4-FFF2-40B4-BE49-F238E27FC236}">
                  <a16:creationId xmlns:a16="http://schemas.microsoft.com/office/drawing/2014/main" id="{8C55D511-33C1-FCF0-26DE-B1AB32C7B9C2}"/>
                </a:ext>
              </a:extLst>
            </p:cNvPr>
            <p:cNvSpPr/>
            <p:nvPr/>
          </p:nvSpPr>
          <p:spPr>
            <a:xfrm>
              <a:off x="2588972" y="2997743"/>
              <a:ext cx="1005840" cy="36576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descr="n100 Fb Thu Huong Pham">
            <a:extLst>
              <a:ext uri="{FF2B5EF4-FFF2-40B4-BE49-F238E27FC236}">
                <a16:creationId xmlns:a16="http://schemas.microsoft.com/office/drawing/2014/main" id="{581B6606-D800-56B8-D269-60FB20D19CCF}"/>
              </a:ext>
            </a:extLst>
          </p:cNvPr>
          <p:cNvGrpSpPr/>
          <p:nvPr/>
        </p:nvGrpSpPr>
        <p:grpSpPr>
          <a:xfrm>
            <a:off x="302260" y="4693083"/>
            <a:ext cx="5565140" cy="1631216"/>
            <a:chOff x="302260" y="4693083"/>
            <a:chExt cx="5565140" cy="1631216"/>
          </a:xfrm>
        </p:grpSpPr>
        <p:sp>
          <p:nvSpPr>
            <p:cNvPr id="71" name="TextBox 70">
              <a:extLst>
                <a:ext uri="{FF2B5EF4-FFF2-40B4-BE49-F238E27FC236}">
                  <a16:creationId xmlns:a16="http://schemas.microsoft.com/office/drawing/2014/main" id="{C7B8D50C-D9D9-A71B-C0A4-FF414B315AD4}"/>
                </a:ext>
              </a:extLst>
            </p:cNvPr>
            <p:cNvSpPr txBox="1"/>
            <p:nvPr/>
          </p:nvSpPr>
          <p:spPr>
            <a:xfrm>
              <a:off x="302260" y="4693083"/>
              <a:ext cx="5565140" cy="1631216"/>
            </a:xfrm>
            <a:prstGeom prst="rect">
              <a:avLst/>
            </a:prstGeom>
            <a:noFill/>
          </p:spPr>
          <p:txBody>
            <a:bodyPr wrap="square">
              <a:spAutoFit/>
            </a:bodyPr>
            <a:lstStyle/>
            <a:p>
              <a:pPr indent="-179705" algn="just"/>
              <a:r>
                <a:rPr lang="pt-BR" sz="2000">
                  <a:solidFill>
                    <a:schemeClr val="accent4"/>
                  </a:solidFill>
                  <a:latin typeface="Calibri" panose="020F0502020204030204" pitchFamily="34" charset="0"/>
                  <a:ea typeface="Times New Roman" panose="02020603050405020304" pitchFamily="18" charset="0"/>
                  <a:cs typeface="Calibri" panose="020F0502020204030204" pitchFamily="34" charset="0"/>
                  <a:sym typeface="Webdings" panose="05030102010509060703" pitchFamily="18" charset="2"/>
                </a:rPr>
                <a:t></a:t>
              </a:r>
              <a:r>
                <a:rPr lang="en-US" sz="2000">
                  <a:solidFill>
                    <a:schemeClr val="accent4"/>
                  </a:solidFill>
                  <a:effectLst/>
                  <a:latin typeface="Calibri" panose="020F0502020204030204" pitchFamily="34" charset="0"/>
                  <a:ea typeface="Times New Roman" panose="02020603050405020304" pitchFamily="18" charset="0"/>
                  <a:cs typeface="Calibri" panose="020F0502020204030204" pitchFamily="34" charset="0"/>
                </a:rPr>
                <a:t>Nếu chọn một chiều quay làm chiều dương thì điều kiện cân bằng của vật có trục quay cố định là: </a:t>
              </a:r>
              <a:r>
                <a:rPr lang="en-US" sz="2000" i="1">
                  <a:solidFill>
                    <a:schemeClr val="accent4"/>
                  </a:solidFill>
                  <a:effectLst/>
                  <a:latin typeface="Calibri" panose="020F0502020204030204" pitchFamily="34" charset="0"/>
                  <a:ea typeface="Times New Roman" panose="02020603050405020304" pitchFamily="18" charset="0"/>
                  <a:cs typeface="Calibri" panose="020F0502020204030204" pitchFamily="34" charset="0"/>
                </a:rPr>
                <a:t>Tổng các moment lực tác dụng lên vật (đối với một điểm bất kì) bằng 0.</a:t>
              </a:r>
              <a:endParaRPr lang="en-US" sz="2000">
                <a:solidFill>
                  <a:schemeClr val="accent4"/>
                </a:solidFill>
                <a:effectLst/>
                <a:latin typeface="Calibri" panose="020F0502020204030204" pitchFamily="34" charset="0"/>
                <a:ea typeface="Times New Roman" panose="02020603050405020304" pitchFamily="18" charset="0"/>
                <a:cs typeface="Calibri" panose="020F0502020204030204" pitchFamily="34" charset="0"/>
              </a:endParaRPr>
            </a:p>
            <a:p>
              <a:pPr indent="-179705" algn="ctr"/>
              <a:r>
                <a:rPr lang="pt-BR" sz="2000" b="1">
                  <a:solidFill>
                    <a:schemeClr val="accent4"/>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000" b="1">
                  <a:solidFill>
                    <a:schemeClr val="accent4"/>
                  </a:solidFill>
                  <a:effectLst/>
                  <a:latin typeface="Calibri" panose="020F0502020204030204" pitchFamily="34" charset="0"/>
                  <a:ea typeface="Times New Roman" panose="02020603050405020304" pitchFamily="18" charset="0"/>
                  <a:cs typeface="Calibri" panose="020F0502020204030204" pitchFamily="34" charset="0"/>
                </a:rPr>
                <a:t>M = 0</a:t>
              </a:r>
              <a:endParaRPr lang="en-US" sz="2000" b="1">
                <a:solidFill>
                  <a:schemeClr val="accent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7" name="Rectangle: Rounded Corners 76">
              <a:extLst>
                <a:ext uri="{FF2B5EF4-FFF2-40B4-BE49-F238E27FC236}">
                  <a16:creationId xmlns:a16="http://schemas.microsoft.com/office/drawing/2014/main" id="{E397517C-8621-B86B-C86B-083DC931FF3A}"/>
                </a:ext>
              </a:extLst>
            </p:cNvPr>
            <p:cNvSpPr/>
            <p:nvPr/>
          </p:nvSpPr>
          <p:spPr>
            <a:xfrm>
              <a:off x="2594219" y="5937411"/>
              <a:ext cx="914400" cy="365760"/>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descr="n100 Fb Thu Huong Pham">
            <a:extLst>
              <a:ext uri="{FF2B5EF4-FFF2-40B4-BE49-F238E27FC236}">
                <a16:creationId xmlns:a16="http://schemas.microsoft.com/office/drawing/2014/main" id="{C14A4CB6-6FF0-E7AC-9411-5F6AEB970BCA}"/>
              </a:ext>
            </a:extLst>
          </p:cNvPr>
          <p:cNvGrpSpPr/>
          <p:nvPr/>
        </p:nvGrpSpPr>
        <p:grpSpPr>
          <a:xfrm>
            <a:off x="6324603" y="2001611"/>
            <a:ext cx="5565138" cy="1785104"/>
            <a:chOff x="6324603" y="2001611"/>
            <a:chExt cx="5565138" cy="1785104"/>
          </a:xfrm>
        </p:grpSpPr>
        <p:sp>
          <p:nvSpPr>
            <p:cNvPr id="78" name="TextBox 77">
              <a:extLst>
                <a:ext uri="{FF2B5EF4-FFF2-40B4-BE49-F238E27FC236}">
                  <a16:creationId xmlns:a16="http://schemas.microsoft.com/office/drawing/2014/main" id="{BF4BA3F0-66DE-F4AE-48D6-42C1B8240CD2}"/>
                </a:ext>
              </a:extLst>
            </p:cNvPr>
            <p:cNvSpPr txBox="1"/>
            <p:nvPr/>
          </p:nvSpPr>
          <p:spPr>
            <a:xfrm>
              <a:off x="6324603" y="2001611"/>
              <a:ext cx="5565138" cy="1785104"/>
            </a:xfrm>
            <a:prstGeom prst="rect">
              <a:avLst/>
            </a:prstGeom>
            <a:noFill/>
          </p:spPr>
          <p:txBody>
            <a:bodyPr wrap="square">
              <a:spAutoFit/>
            </a:bodyPr>
            <a:lstStyle/>
            <a:p>
              <a:pPr indent="114300" algn="just">
                <a:spcBef>
                  <a:spcPts val="600"/>
                </a:spcBef>
                <a:tabLst>
                  <a:tab pos="228600" algn="l"/>
                </a:tabLst>
              </a:pPr>
              <a:r>
                <a:rPr lang="fr-FR" sz="200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 Hệ hai lực song song, ngược chiều, có độ lớn bằng nhau và cùng tác dụng vào một vật gọi là ngẫu lực.</a:t>
              </a:r>
            </a:p>
            <a:p>
              <a:pPr indent="114300" algn="ctr">
                <a:spcBef>
                  <a:spcPts val="600"/>
                </a:spcBef>
                <a:tabLst>
                  <a:tab pos="228600" algn="l"/>
                </a:tabLst>
              </a:pPr>
              <a:r>
                <a:rPr lang="fr-FR" sz="2000">
                  <a:solidFill>
                    <a:schemeClr val="accent2"/>
                  </a:solidFill>
                  <a:latin typeface="Calibri" panose="020F0502020204030204" pitchFamily="34" charset="0"/>
                  <a:ea typeface="Times New Roman" panose="02020603050405020304" pitchFamily="18" charset="0"/>
                  <a:cs typeface="Calibri" panose="020F0502020204030204" pitchFamily="34" charset="0"/>
                </a:rPr>
                <a:t>M = F.d</a:t>
              </a:r>
              <a:endParaRPr lang="en-US" sz="2000">
                <a:solidFill>
                  <a:schemeClr val="accent2"/>
                </a:solidFill>
                <a:effectLst/>
                <a:latin typeface="Calibri" panose="020F0502020204030204" pitchFamily="34" charset="0"/>
                <a:ea typeface="Times New Roman" panose="02020603050405020304" pitchFamily="18" charset="0"/>
                <a:cs typeface="Calibri" panose="020F0502020204030204" pitchFamily="34" charset="0"/>
              </a:endParaRPr>
            </a:p>
            <a:p>
              <a:pPr indent="114300" algn="just">
                <a:spcBef>
                  <a:spcPts val="600"/>
                </a:spcBef>
              </a:pPr>
              <a:r>
                <a:rPr lang="en-US" sz="200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 Chỉ làm cho vật quay chứ không tịnh tiến</a:t>
              </a:r>
            </a:p>
          </p:txBody>
        </p:sp>
        <p:sp>
          <p:nvSpPr>
            <p:cNvPr id="81" name="Rectangle: Rounded Corners 80">
              <a:extLst>
                <a:ext uri="{FF2B5EF4-FFF2-40B4-BE49-F238E27FC236}">
                  <a16:creationId xmlns:a16="http://schemas.microsoft.com/office/drawing/2014/main" id="{979FB060-6CF9-C869-94C3-44FB5F7AD395}"/>
                </a:ext>
              </a:extLst>
            </p:cNvPr>
            <p:cNvSpPr/>
            <p:nvPr/>
          </p:nvSpPr>
          <p:spPr>
            <a:xfrm>
              <a:off x="8676807" y="2978325"/>
              <a:ext cx="1005840" cy="36576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TextBox 81" descr="n100 Fb Thu Huong Pham">
            <a:extLst>
              <a:ext uri="{FF2B5EF4-FFF2-40B4-BE49-F238E27FC236}">
                <a16:creationId xmlns:a16="http://schemas.microsoft.com/office/drawing/2014/main" id="{F586F2DE-2E05-5431-CDA6-F7C9CDCF139F}"/>
              </a:ext>
            </a:extLst>
          </p:cNvPr>
          <p:cNvSpPr txBox="1"/>
          <p:nvPr/>
        </p:nvSpPr>
        <p:spPr>
          <a:xfrm>
            <a:off x="6324600" y="4809448"/>
            <a:ext cx="5565140" cy="1660455"/>
          </a:xfrm>
          <a:prstGeom prst="rect">
            <a:avLst/>
          </a:prstGeom>
          <a:noFill/>
          <a:ln w="28575">
            <a:noFill/>
            <a:prstDash val="sysDash"/>
          </a:ln>
        </p:spPr>
        <p:txBody>
          <a:bodyPr wrap="square">
            <a:spAutoFit/>
          </a:bodyPr>
          <a:lstStyle/>
          <a:p>
            <a:pPr algn="just">
              <a:lnSpc>
                <a:spcPct val="130000"/>
              </a:lnSpc>
              <a:tabLst>
                <a:tab pos="2256155" algn="l"/>
              </a:tabLst>
            </a:pPr>
            <a:r>
              <a:rPr lang="en-US" sz="200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Tổng các lực tác dụng lên vật bằng 0.</a:t>
            </a:r>
          </a:p>
          <a:p>
            <a:pPr algn="just">
              <a:lnSpc>
                <a:spcPct val="130000"/>
              </a:lnSpc>
              <a:tabLst>
                <a:tab pos="2256155" algn="l"/>
              </a:tabLst>
            </a:pPr>
            <a:r>
              <a:rPr lang="en-US" sz="200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Tổng các moment lưc tác dụng lên vật đối với một điểm bất kì bằng 0 (nếu chọn một chiều quay làm chiều dương).</a:t>
            </a:r>
          </a:p>
        </p:txBody>
      </p:sp>
    </p:spTree>
    <p:custDataLst>
      <p:tags r:id="rId1"/>
    </p:custDataLst>
    <p:extLst>
      <p:ext uri="{BB962C8B-B14F-4D97-AF65-F5344CB8AC3E}">
        <p14:creationId xmlns:p14="http://schemas.microsoft.com/office/powerpoint/2010/main" val="361963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pic>
        <p:nvPicPr>
          <p:cNvPr id="18" name="Picture 17" descr="n100 Fb Thu Huong Ph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02875" y="5793398"/>
            <a:ext cx="1563744" cy="975361"/>
          </a:xfrm>
          <a:prstGeom prst="rect">
            <a:avLst/>
          </a:prstGeom>
        </p:spPr>
      </p:pic>
      <p:sp>
        <p:nvSpPr>
          <p:cNvPr id="7" name="TextBox 6" descr="n100 Fb Thu Huong Pham"/>
          <p:cNvSpPr txBox="1"/>
          <p:nvPr/>
        </p:nvSpPr>
        <p:spPr>
          <a:xfrm>
            <a:off x="406400" y="755211"/>
            <a:ext cx="5384800" cy="913007"/>
          </a:xfrm>
          <a:prstGeom prst="rect">
            <a:avLst/>
          </a:prstGeom>
          <a:noFill/>
        </p:spPr>
        <p:txBody>
          <a:bodyPr wrap="square" rtlCol="0">
            <a:spAutoFit/>
          </a:bodyPr>
          <a:lstStyle/>
          <a:p>
            <a:pPr defTabSz="1219170"/>
            <a:r>
              <a:rPr lang="en-US" sz="5333" b="1">
                <a:solidFill>
                  <a:prstClr val="white"/>
                </a:solidFill>
                <a:latin typeface="Times New Roman" panose="02020603050405020304" pitchFamily="18" charset="0"/>
                <a:cs typeface="Times New Roman" panose="02020603050405020304" pitchFamily="18" charset="0"/>
              </a:rPr>
              <a:t>FISHING GAME</a:t>
            </a:r>
            <a:endParaRPr lang="vi-VN" sz="5333" b="1">
              <a:solidFill>
                <a:prstClr val="white"/>
              </a:solidFill>
              <a:latin typeface="Times New Roman" panose="02020603050405020304" pitchFamily="18" charset="0"/>
              <a:cs typeface="Times New Roman" panose="02020603050405020304" pitchFamily="18" charset="0"/>
            </a:endParaRPr>
          </a:p>
        </p:txBody>
      </p:sp>
      <p:pic>
        <p:nvPicPr>
          <p:cNvPr id="43" name="Picture 42" descr="n100 Fb Thu Huong Pham">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0"/>
            <a:ext cx="1563744" cy="975361"/>
          </a:xfrm>
          <a:prstGeom prst="rect">
            <a:avLst/>
          </a:prstGeom>
        </p:spPr>
      </p:pic>
      <p:pic>
        <p:nvPicPr>
          <p:cNvPr id="46" name="Picture 45" descr="n100 Fb Thu Huong Pham">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89847" y="4180840"/>
            <a:ext cx="1563744" cy="975361"/>
          </a:xfrm>
          <a:prstGeom prst="rect">
            <a:avLst/>
          </a:prstGeom>
        </p:spPr>
      </p:pic>
      <p:pic>
        <p:nvPicPr>
          <p:cNvPr id="49" name="Picture 48" descr="n100 Fb Thu Huong Pham">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4"/>
            <a:ext cx="1563744" cy="975361"/>
          </a:xfrm>
          <a:prstGeom prst="rect">
            <a:avLst/>
          </a:prstGeom>
        </p:spPr>
      </p:pic>
      <p:sp>
        <p:nvSpPr>
          <p:cNvPr id="2" name="Arrow: Pentagon 1" descr="n100 Fb Thu Huong Pham">
            <a:extLst>
              <a:ext uri="{FF2B5EF4-FFF2-40B4-BE49-F238E27FC236}">
                <a16:creationId xmlns:a16="http://schemas.microsoft.com/office/drawing/2014/main" id="{D1155387-879E-40B6-9945-AA291C540A15}"/>
              </a:ext>
            </a:extLst>
          </p:cNvPr>
          <p:cNvSpPr/>
          <p:nvPr/>
        </p:nvSpPr>
        <p:spPr>
          <a:xfrm>
            <a:off x="3860801"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8800" b="1">
                <a:solidFill>
                  <a:srgbClr val="FF0000"/>
                </a:solidFill>
                <a:latin typeface="Calibri"/>
              </a:rPr>
              <a:t>GO</a:t>
            </a:r>
          </a:p>
        </p:txBody>
      </p:sp>
      <p:pic>
        <p:nvPicPr>
          <p:cNvPr id="3" name="introcauca" descr="n100 Fb Thu Huong Pham">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2664" y="-980963"/>
            <a:ext cx="812800" cy="812800"/>
          </a:xfrm>
          <a:prstGeom prst="rect">
            <a:avLst/>
          </a:prstGeom>
        </p:spPr>
      </p:pic>
    </p:spTree>
    <p:extLst>
      <p:ext uri="{BB962C8B-B14F-4D97-AF65-F5344CB8AC3E}">
        <p14:creationId xmlns:p14="http://schemas.microsoft.com/office/powerpoint/2010/main" val="26278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69136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extLst>
    <p:ext uri="{E180D4A7-C9FB-4DFB-919C-405C955672EB}">
      <p14:showEvtLst xmlns:p14="http://schemas.microsoft.com/office/powerpoint/2010/main">
        <p14:playEvt time="6" objId="3"/>
        <p14:stopEvt time="6617"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00 Fb Thu Huong Pham">
            <a:extLst>
              <a:ext uri="{FF2B5EF4-FFF2-40B4-BE49-F238E27FC236}">
                <a16:creationId xmlns:a16="http://schemas.microsoft.com/office/drawing/2014/main" id="{39C23D9B-84DE-4B7A-911F-1878CD20446D}"/>
              </a:ext>
            </a:extLst>
          </p:cNvPr>
          <p:cNvGrpSpPr/>
          <p:nvPr/>
        </p:nvGrpSpPr>
        <p:grpSpPr>
          <a:xfrm>
            <a:off x="-28448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mj-lt"/>
                  <a:cs typeface="Times New Roman" panose="02020603050405020304" pitchFamily="18" charset="0"/>
                </a:rPr>
                <a:t>C. tác dụng làm quay của lực</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00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00 Fb Thu Huong Pham"/>
          <p:cNvSpPr txBox="1"/>
          <p:nvPr/>
        </p:nvSpPr>
        <p:spPr>
          <a:xfrm>
            <a:off x="406400" y="381000"/>
            <a:ext cx="5181600" cy="1815882"/>
          </a:xfrm>
          <a:prstGeom prst="rect">
            <a:avLst/>
          </a:prstGeom>
          <a:noFill/>
        </p:spPr>
        <p:txBody>
          <a:bodyPr wrap="square" rtlCol="0">
            <a:spAutoFit/>
          </a:bodyPr>
          <a:lstStyle/>
          <a:p>
            <a:pPr defTabSz="1219170">
              <a:defRPr/>
            </a:pPr>
            <a:r>
              <a:rPr lang="vi-VN" sz="2800" b="1">
                <a:solidFill>
                  <a:srgbClr val="00B0F0"/>
                </a:solidFill>
                <a:latin typeface="Calibri" panose="020F0502020204030204" pitchFamily="34" charset="0"/>
                <a:cs typeface="Calibri" panose="020F0502020204030204" pitchFamily="34" charset="0"/>
              </a:rPr>
              <a:t>Chọn đáp án đúng</a:t>
            </a:r>
            <a:endParaRPr lang="en-US" sz="2800" b="1">
              <a:solidFill>
                <a:srgbClr val="00B0F0"/>
              </a:solidFill>
              <a:latin typeface="Calibri" panose="020F0502020204030204" pitchFamily="34" charset="0"/>
              <a:cs typeface="Calibri" panose="020F0502020204030204" pitchFamily="34" charset="0"/>
            </a:endParaRPr>
          </a:p>
          <a:p>
            <a:pPr defTabSz="1219170">
              <a:defRPr/>
            </a:pPr>
            <a:r>
              <a:rPr lang="vi-VN" sz="2800" b="1">
                <a:solidFill>
                  <a:prstClr val="white"/>
                </a:solidFill>
                <a:latin typeface="Calibri" panose="020F0502020204030204" pitchFamily="34" charset="0"/>
                <a:cs typeface="Calibri" panose="020F0502020204030204" pitchFamily="34" charset="0"/>
              </a:rPr>
              <a:t>Mô men của một lực đối với một trục quay là đại lượng đặc trưng cho</a:t>
            </a:r>
            <a:r>
              <a:rPr lang="en-US" sz="2800" b="1">
                <a:solidFill>
                  <a:prstClr val="white"/>
                </a:solidFill>
                <a:latin typeface="Calibri" panose="020F0502020204030204" pitchFamily="34" charset="0"/>
                <a:cs typeface="Calibri" panose="020F0502020204030204" pitchFamily="34" charset="0"/>
              </a:rPr>
              <a:t>:</a:t>
            </a:r>
            <a:endParaRPr lang="vi-VN" sz="2800" b="1">
              <a:solidFill>
                <a:prstClr val="white"/>
              </a:solidFill>
              <a:latin typeface="Calibri" panose="020F0502020204030204" pitchFamily="34" charset="0"/>
              <a:cs typeface="Calibri" panose="020F0502020204030204" pitchFamily="34" charset="0"/>
            </a:endParaRPr>
          </a:p>
        </p:txBody>
      </p:sp>
      <p:grpSp>
        <p:nvGrpSpPr>
          <p:cNvPr id="36" name="Group 35" descr="n100 Fb Thu Huong Pham">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1867" b="1">
                  <a:solidFill>
                    <a:srgbClr val="FF0000"/>
                  </a:solidFill>
                  <a:latin typeface="+mj-lt"/>
                  <a:cs typeface="Times New Roman" panose="02020603050405020304" pitchFamily="18" charset="0"/>
                </a:rPr>
                <a:t>C. tác dụng làm quay của lực</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00 Fb Thu Huong Pham">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tác dụng kéo của lực</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00 Fb Thu Huong Pham">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D. tác dụng uốn của lực</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00 Fb Thu Huong Pham">
            <a:extLst>
              <a:ext uri="{FF2B5EF4-FFF2-40B4-BE49-F238E27FC236}">
                <a16:creationId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B. tác dụng nén của lực</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335013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00 Fb Thu Huong Pham">
            <a:extLst>
              <a:ext uri="{FF2B5EF4-FFF2-40B4-BE49-F238E27FC236}">
                <a16:creationId xmlns:a16="http://schemas.microsoft.com/office/drawing/2014/main" id="{39C23D9B-84DE-4B7A-911F-1878CD20446D}"/>
              </a:ext>
            </a:extLst>
          </p:cNvPr>
          <p:cNvGrpSpPr/>
          <p:nvPr/>
        </p:nvGrpSpPr>
        <p:grpSpPr>
          <a:xfrm flipH="1">
            <a:off x="12192000" y="514384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D. Momen lực</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00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00 Fb Thu Huong Pham"/>
          <p:cNvSpPr txBox="1"/>
          <p:nvPr/>
        </p:nvSpPr>
        <p:spPr>
          <a:xfrm>
            <a:off x="406400" y="322006"/>
            <a:ext cx="5181600" cy="1785104"/>
          </a:xfrm>
          <a:prstGeom prst="rect">
            <a:avLst/>
          </a:prstGeom>
          <a:noFill/>
        </p:spPr>
        <p:txBody>
          <a:bodyPr wrap="square" rtlCol="0">
            <a:spAutoFit/>
          </a:bodyPr>
          <a:lstStyle/>
          <a:p>
            <a:pPr algn="just" defTabSz="1219170">
              <a:defRPr/>
            </a:pPr>
            <a:r>
              <a:rPr lang="vi-VN" sz="2200" b="1">
                <a:solidFill>
                  <a:prstClr val="white"/>
                </a:solidFill>
                <a:latin typeface="Calibri" panose="020F0502020204030204" pitchFamily="34" charset="0"/>
                <a:cs typeface="Calibri" panose="020F0502020204030204" pitchFamily="34" charset="0"/>
              </a:rPr>
              <a:t>“Muốn cho một vật có trục quay cố định ở trạng thái cân bằng, thì tổng ............ có xu hướng làm vật quay theo chiều kim đồng hồ phải bằng tổng các .......... có xu hướng làm vật quay ngược chiều kim đồng hồ</a:t>
            </a:r>
          </a:p>
        </p:txBody>
      </p:sp>
      <p:grpSp>
        <p:nvGrpSpPr>
          <p:cNvPr id="36" name="Group 35" descr="n100 Fb Thu Huong Pham">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1867" b="1">
                  <a:solidFill>
                    <a:srgbClr val="FF0000"/>
                  </a:solidFill>
                  <a:latin typeface="+mj-lt"/>
                  <a:cs typeface="Times New Roman" panose="02020603050405020304" pitchFamily="18" charset="0"/>
                </a:rPr>
                <a:t>D. Momen lực</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00 Fb Thu Huong Pham">
            <a:extLst>
              <a:ext uri="{FF2B5EF4-FFF2-40B4-BE49-F238E27FC236}">
                <a16:creationId xmlns:a16="http://schemas.microsoft.com/office/drawing/2014/main" id="{98418B5F-CE4A-4DBA-A4BC-305D0001CD6E}"/>
              </a:ext>
            </a:extLst>
          </p:cNvPr>
          <p:cNvGrpSpPr/>
          <p:nvPr/>
        </p:nvGrpSpPr>
        <p:grpSpPr>
          <a:xfrm>
            <a:off x="-2844800" y="323884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Hợp lực</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00 Fb Thu Huong Pham">
            <a:extLst>
              <a:ext uri="{FF2B5EF4-FFF2-40B4-BE49-F238E27FC236}">
                <a16:creationId xmlns:a16="http://schemas.microsoft.com/office/drawing/2014/main" id="{C8AC982F-5F1C-4DBD-AD2A-FFDC19ED0C2B}"/>
              </a:ext>
            </a:extLst>
          </p:cNvPr>
          <p:cNvGrpSpPr/>
          <p:nvPr/>
        </p:nvGrpSpPr>
        <p:grpSpPr>
          <a:xfrm flipH="1">
            <a:off x="12192000"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B. Phản lực</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00 Fb Thu Huong Pham">
            <a:extLst>
              <a:ext uri="{FF2B5EF4-FFF2-40B4-BE49-F238E27FC236}">
                <a16:creationId xmlns:a16="http://schemas.microsoft.com/office/drawing/2014/main" id="{7055A351-8018-43CC-AF85-72E9B10CD70C}"/>
              </a:ext>
            </a:extLst>
          </p:cNvPr>
          <p:cNvGrpSpPr/>
          <p:nvPr/>
        </p:nvGrpSpPr>
        <p:grpSpPr>
          <a:xfrm>
            <a:off x="-2844800" y="52578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C. Trọng lực</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34571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1000" fill="hold"/>
                                        <p:tgtEl>
                                          <p:spTgt spid="39"/>
                                        </p:tgtEl>
                                        <p:attrNameLst>
                                          <p:attrName>ppt_x</p:attrName>
                                        </p:attrNameLst>
                                      </p:cBhvr>
                                      <p:tavLst>
                                        <p:tav tm="0">
                                          <p:val>
                                            <p:strVal val="1+#ppt_w/2"/>
                                          </p:val>
                                        </p:tav>
                                        <p:tav tm="100000">
                                          <p:val>
                                            <p:strVal val="#ppt_x"/>
                                          </p:val>
                                        </p:tav>
                                      </p:tavLst>
                                    </p:anim>
                                    <p:anim calcmode="lin" valueType="num">
                                      <p:cBhvr additive="base">
                                        <p:cTn id="25" dur="1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00 Fb Thu Huong Pham">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11 Nm</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00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00 Fb Thu Huong Pham"/>
          <p:cNvSpPr txBox="1"/>
          <p:nvPr/>
        </p:nvSpPr>
        <p:spPr>
          <a:xfrm>
            <a:off x="406400" y="381000"/>
            <a:ext cx="5181600" cy="1734064"/>
          </a:xfrm>
          <a:prstGeom prst="rect">
            <a:avLst/>
          </a:prstGeom>
          <a:noFill/>
        </p:spPr>
        <p:txBody>
          <a:bodyPr wrap="square" rtlCol="0">
            <a:spAutoFit/>
          </a:bodyPr>
          <a:lstStyle/>
          <a:p>
            <a:pPr lvl="0" algn="just" defTabSz="1219170">
              <a:defRPr/>
            </a:pPr>
            <a:r>
              <a:rPr lang="vi-VN" sz="2667" b="1">
                <a:solidFill>
                  <a:prstClr val="white"/>
                </a:solidFill>
                <a:latin typeface="Calibri" panose="020F0502020204030204" pitchFamily="34" charset="0"/>
                <a:cs typeface="Calibri" panose="020F0502020204030204" pitchFamily="34" charset="0"/>
              </a:rPr>
              <a:t>Mô men lực của một lực đối với trục quay là bao nhiêu nếu độ lớn của lực là 5,5 N và cánh tay đòn là 2 mét</a:t>
            </a:r>
          </a:p>
        </p:txBody>
      </p:sp>
      <p:grpSp>
        <p:nvGrpSpPr>
          <p:cNvPr id="36" name="Group 35" descr="n100 Fb Thu Huong Pham">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1867" b="1">
                  <a:solidFill>
                    <a:srgbClr val="FF0000"/>
                  </a:solidFill>
                  <a:latin typeface="+mj-lt"/>
                  <a:cs typeface="Times New Roman" panose="02020603050405020304" pitchFamily="18" charset="0"/>
                </a:rPr>
                <a:t>A. 11 Nm</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00 Fb Thu Huong Pham">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C. 11 N</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00 Fb Thu Huong Pham">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D. 10 Nm</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00 Fb Thu Huong Pham">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B. 10 N</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77780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00 Fb Thu Huong Pham">
            <a:extLst>
              <a:ext uri="{FF2B5EF4-FFF2-40B4-BE49-F238E27FC236}">
                <a16:creationId xmlns:a16="http://schemas.microsoft.com/office/drawing/2014/main" id="{39C23D9B-84DE-4B7A-911F-1878CD20446D}"/>
              </a:ext>
            </a:extLst>
          </p:cNvPr>
          <p:cNvGrpSpPr/>
          <p:nvPr/>
        </p:nvGrpSpPr>
        <p:grpSpPr>
          <a:xfrm flipH="1">
            <a:off x="121920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Times New Roman" panose="02020603050405020304" pitchFamily="18" charset="0"/>
                  <a:cs typeface="Times New Roman" panose="02020603050405020304" pitchFamily="18" charset="0"/>
                </a:rPr>
                <a:t>D. 50 N</a:t>
              </a:r>
              <a:endParaRPr lang="vi-VN" sz="2400" b="1">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00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00 Fb Thu Huong Pham"/>
          <p:cNvSpPr txBox="1"/>
          <p:nvPr/>
        </p:nvSpPr>
        <p:spPr>
          <a:xfrm>
            <a:off x="406400" y="381000"/>
            <a:ext cx="5181600" cy="1569660"/>
          </a:xfrm>
          <a:prstGeom prst="rect">
            <a:avLst/>
          </a:prstGeom>
          <a:noFill/>
        </p:spPr>
        <p:txBody>
          <a:bodyPr wrap="square" rtlCol="0">
            <a:spAutoFit/>
          </a:bodyPr>
          <a:lstStyle/>
          <a:p>
            <a:pPr lvl="0" algn="just" defTabSz="1219170">
              <a:defRPr/>
            </a:pPr>
            <a:r>
              <a:rPr lang="vi-VN" sz="2400" b="1">
                <a:solidFill>
                  <a:prstClr val="white"/>
                </a:solidFill>
                <a:latin typeface="Calibri" panose="020F0502020204030204" pitchFamily="34" charset="0"/>
                <a:cs typeface="Calibri" panose="020F0502020204030204" pitchFamily="34" charset="0"/>
              </a:rPr>
              <a:t>Để có mômen của một vật có trục quay cố định 10 Nm thì cần lực bằng bao nhiêu? biết khoảng cách từ giá của lực đến tâm quay là 20cm</a:t>
            </a:r>
          </a:p>
        </p:txBody>
      </p:sp>
      <p:grpSp>
        <p:nvGrpSpPr>
          <p:cNvPr id="36" name="Group 35" descr="n100 Fb Thu Huong Pham">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1867" b="1">
                  <a:solidFill>
                    <a:srgbClr val="FF0000"/>
                  </a:solidFill>
                  <a:latin typeface="Times New Roman" panose="02020603050405020304" pitchFamily="18" charset="0"/>
                  <a:cs typeface="Times New Roman" panose="02020603050405020304" pitchFamily="18" charset="0"/>
                </a:rPr>
                <a:t>D. 50 N</a:t>
              </a:r>
              <a:endParaRPr lang="vi-VN" sz="1867" b="1">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00 Fb Thu Huong Pham">
            <a:extLst>
              <a:ext uri="{FF2B5EF4-FFF2-40B4-BE49-F238E27FC236}">
                <a16:creationId xmlns:a16="http://schemas.microsoft.com/office/drawing/2014/main" id="{98418B5F-CE4A-4DBA-A4BC-305D0001CD6E}"/>
              </a:ext>
            </a:extLst>
          </p:cNvPr>
          <p:cNvGrpSpPr/>
          <p:nvPr/>
        </p:nvGrpSpPr>
        <p:grpSpPr>
          <a:xfrm>
            <a:off x="-2844800" y="313724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Times New Roman" panose="02020603050405020304" pitchFamily="18" charset="0"/>
                  <a:cs typeface="Times New Roman" panose="02020603050405020304" pitchFamily="18" charset="0"/>
                </a:rPr>
                <a:t>A. 20 N</a:t>
              </a:r>
              <a:endParaRPr lang="vi-VN" sz="2400" b="1">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00 Fb Thu Huong Pham">
            <a:extLst>
              <a:ext uri="{FF2B5EF4-FFF2-40B4-BE49-F238E27FC236}">
                <a16:creationId xmlns:a16="http://schemas.microsoft.com/office/drawing/2014/main" id="{C8AC982F-5F1C-4DBD-AD2A-FFDC19ED0C2B}"/>
              </a:ext>
            </a:extLst>
          </p:cNvPr>
          <p:cNvGrpSpPr/>
          <p:nvPr/>
        </p:nvGrpSpPr>
        <p:grpSpPr>
          <a:xfrm flipH="1">
            <a:off x="12192000" y="34290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Times New Roman" panose="02020603050405020304" pitchFamily="18" charset="0"/>
                  <a:cs typeface="Times New Roman" panose="02020603050405020304" pitchFamily="18" charset="0"/>
                </a:rPr>
                <a:t>B. 0,5 N</a:t>
              </a:r>
              <a:endParaRPr lang="vi-VN" sz="2400" b="1">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00 Fb Thu Huong Pham">
            <a:extLst>
              <a:ext uri="{FF2B5EF4-FFF2-40B4-BE49-F238E27FC236}">
                <a16:creationId xmlns:a16="http://schemas.microsoft.com/office/drawing/2014/main" id="{7055A351-8018-43CC-AF85-72E9B10CD70C}"/>
              </a:ext>
            </a:extLst>
          </p:cNvPr>
          <p:cNvGrpSpPr/>
          <p:nvPr/>
        </p:nvGrpSpPr>
        <p:grpSpPr>
          <a:xfrm>
            <a:off x="-2844800" y="51562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Times New Roman" panose="02020603050405020304" pitchFamily="18" charset="0"/>
                  <a:cs typeface="Times New Roman" panose="02020603050405020304" pitchFamily="18" charset="0"/>
                </a:rPr>
                <a:t>C. 200 N</a:t>
              </a:r>
              <a:endParaRPr lang="vi-VN" sz="2400" b="1">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30416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100 Fb Thu Huong Pham">
            <a:extLst>
              <a:ext uri="{FF2B5EF4-FFF2-40B4-BE49-F238E27FC236}">
                <a16:creationId xmlns:a16="http://schemas.microsoft.com/office/drawing/2014/main" id="{1A98CE38-AA60-4EBB-B0FD-F602B4038CC9}"/>
              </a:ext>
            </a:extLst>
          </p:cNvPr>
          <p:cNvSpPr txBox="1"/>
          <p:nvPr/>
        </p:nvSpPr>
        <p:spPr>
          <a:xfrm>
            <a:off x="6407733" y="3429000"/>
            <a:ext cx="2643049" cy="743280"/>
          </a:xfrm>
          <a:prstGeom prst="rect">
            <a:avLst/>
          </a:prstGeom>
          <a:noFill/>
        </p:spPr>
        <p:txBody>
          <a:bodyPr wrap="square" lIns="36000" tIns="0" rIns="36000" bIns="0"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Arial"/>
                <a:cs typeface="Arial" pitchFamily="34" charset="0"/>
              </a:rPr>
              <a:t>ARCHIMEDES</a:t>
            </a:r>
          </a:p>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ko-KR" sz="2400" b="1" i="0" u="none" strike="noStrike" kern="1200" cap="none" spc="0" normalizeH="0" baseline="0" noProof="0">
                <a:ln>
                  <a:noFill/>
                </a:ln>
                <a:solidFill>
                  <a:srgbClr val="F5679D"/>
                </a:solidFill>
                <a:effectLst/>
                <a:uLnTx/>
                <a:uFillTx/>
                <a:latin typeface="Arial"/>
                <a:cs typeface="Arial" pitchFamily="34" charset="0"/>
              </a:rPr>
              <a:t>(287 – 212 TCN)</a:t>
            </a:r>
            <a:endParaRPr kumimoji="0" lang="ko-KR" altLang="en-US" sz="2400" b="1" i="0" u="none" strike="noStrike" kern="1200" cap="none" spc="0" normalizeH="0" baseline="0" noProof="0" dirty="0">
              <a:ln>
                <a:noFill/>
              </a:ln>
              <a:solidFill>
                <a:srgbClr val="F5679D"/>
              </a:solidFill>
              <a:effectLst/>
              <a:uLnTx/>
              <a:uFillTx/>
              <a:latin typeface="Arial"/>
              <a:cs typeface="Arial" pitchFamily="34" charset="0"/>
            </a:endParaRPr>
          </a:p>
        </p:txBody>
      </p:sp>
      <p:sp>
        <p:nvSpPr>
          <p:cNvPr id="7" name="TextBox 6" descr="n100 Fb Thu Huong Pham">
            <a:extLst>
              <a:ext uri="{FF2B5EF4-FFF2-40B4-BE49-F238E27FC236}">
                <a16:creationId xmlns:a16="http://schemas.microsoft.com/office/drawing/2014/main" id="{357259C9-7886-4569-A550-24D73648A0E9}"/>
              </a:ext>
            </a:extLst>
          </p:cNvPr>
          <p:cNvSpPr txBox="1"/>
          <p:nvPr/>
        </p:nvSpPr>
        <p:spPr>
          <a:xfrm>
            <a:off x="6441292" y="4595847"/>
            <a:ext cx="5218980" cy="1200329"/>
          </a:xfrm>
          <a:prstGeom prst="rect">
            <a:avLst/>
          </a:prstGeom>
          <a:noFill/>
        </p:spPr>
        <p:txBody>
          <a:bodyPr wrap="square" lIns="108000" rIns="108000" rtlCol="0">
            <a:spAutoFit/>
          </a:bodyPr>
          <a:lstStyle/>
          <a:p>
            <a:pPr algn="ctr" fontAlgn="base">
              <a:spcBef>
                <a:spcPct val="0"/>
              </a:spcBef>
              <a:spcAft>
                <a:spcPct val="0"/>
              </a:spcAft>
            </a:pPr>
            <a:r>
              <a:rPr lang="en-US" sz="2400">
                <a:effectLst/>
                <a:latin typeface="Calibri" panose="020F0502020204030204" pitchFamily="34" charset="0"/>
                <a:cs typeface="Calibri" panose="020F0502020204030204" pitchFamily="34" charset="0"/>
              </a:rPr>
              <a:t>Acsimet, một nhà cơ học thiên tài thời cổ, người đã khám phá ra các định luật về đòn bẩy</a:t>
            </a:r>
          </a:p>
        </p:txBody>
      </p:sp>
      <p:sp>
        <p:nvSpPr>
          <p:cNvPr id="37" name="L-Shape 36" descr="n100 Fb Thu Huong Pham">
            <a:extLst>
              <a:ext uri="{FF2B5EF4-FFF2-40B4-BE49-F238E27FC236}">
                <a16:creationId xmlns:a16="http://schemas.microsoft.com/office/drawing/2014/main" id="{B38E703A-6A2E-475D-9786-D7A754C76CE2}"/>
              </a:ext>
            </a:extLst>
          </p:cNvPr>
          <p:cNvSpPr/>
          <p:nvPr/>
        </p:nvSpPr>
        <p:spPr>
          <a:xfrm rot="5400000">
            <a:off x="6179133" y="460487"/>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0" name="L-Shape 39" descr="n100 Fb Thu Huong Pham">
            <a:extLst>
              <a:ext uri="{FF2B5EF4-FFF2-40B4-BE49-F238E27FC236}">
                <a16:creationId xmlns:a16="http://schemas.microsoft.com/office/drawing/2014/main" id="{E97E80EA-FEDC-477E-9D65-6F216E5F9D00}"/>
              </a:ext>
            </a:extLst>
          </p:cNvPr>
          <p:cNvSpPr/>
          <p:nvPr/>
        </p:nvSpPr>
        <p:spPr>
          <a:xfrm rot="16200000">
            <a:off x="11398113" y="2830950"/>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1" name="L-Shape 40" descr="n100 Fb Thu Huong Pham">
            <a:extLst>
              <a:ext uri="{FF2B5EF4-FFF2-40B4-BE49-F238E27FC236}">
                <a16:creationId xmlns:a16="http://schemas.microsoft.com/office/drawing/2014/main" id="{A8288B2F-2179-4760-8C8E-FC8909938C23}"/>
              </a:ext>
            </a:extLst>
          </p:cNvPr>
          <p:cNvSpPr/>
          <p:nvPr/>
        </p:nvSpPr>
        <p:spPr>
          <a:xfrm rot="16200000">
            <a:off x="8526922" y="2821595"/>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L-Shape 41" descr="n100 Fb Thu Huong Pham">
            <a:extLst>
              <a:ext uri="{FF2B5EF4-FFF2-40B4-BE49-F238E27FC236}">
                <a16:creationId xmlns:a16="http://schemas.microsoft.com/office/drawing/2014/main" id="{DE19215A-E674-4951-9DCC-C9B569625784}"/>
              </a:ext>
            </a:extLst>
          </p:cNvPr>
          <p:cNvSpPr/>
          <p:nvPr/>
        </p:nvSpPr>
        <p:spPr>
          <a:xfrm rot="5400000">
            <a:off x="9050782" y="463774"/>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pic>
        <p:nvPicPr>
          <p:cNvPr id="14" name="Picture 2" descr="n100 Fb Thu Huong Pham">
            <a:extLst>
              <a:ext uri="{FF2B5EF4-FFF2-40B4-BE49-F238E27FC236}">
                <a16:creationId xmlns:a16="http://schemas.microsoft.com/office/drawing/2014/main" id="{6FDC39C8-617E-1E81-FBCD-4179D5E6AA8D}"/>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6956" r="6956"/>
          <a:stretch>
            <a:fillRect/>
          </a:stretch>
        </p:blipFill>
        <p:spPr bwMode="auto">
          <a:xfrm>
            <a:off x="-199289" y="-147483"/>
            <a:ext cx="6258960" cy="715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descr="n100 Fb Thu Huong Pham">
            <a:extLst>
              <a:ext uri="{FF2B5EF4-FFF2-40B4-BE49-F238E27FC236}">
                <a16:creationId xmlns:a16="http://schemas.microsoft.com/office/drawing/2014/main" id="{D19DE97C-C955-BAFD-10EA-EA83A5DF967D}"/>
              </a:ext>
            </a:extLst>
          </p:cNvPr>
          <p:cNvGrpSpPr/>
          <p:nvPr/>
        </p:nvGrpSpPr>
        <p:grpSpPr>
          <a:xfrm>
            <a:off x="5037803" y="-4"/>
            <a:ext cx="1021866" cy="6858004"/>
            <a:chOff x="5037803" y="-4"/>
            <a:chExt cx="1021866" cy="6858004"/>
          </a:xfrm>
        </p:grpSpPr>
        <p:sp>
          <p:nvSpPr>
            <p:cNvPr id="36" name="Rectangle 35">
              <a:extLst>
                <a:ext uri="{FF2B5EF4-FFF2-40B4-BE49-F238E27FC236}">
                  <a16:creationId xmlns:a16="http://schemas.microsoft.com/office/drawing/2014/main" id="{F7B866F8-88C1-44F6-92C9-795634119EE0}"/>
                </a:ext>
              </a:extLst>
            </p:cNvPr>
            <p:cNvSpPr/>
            <p:nvPr/>
          </p:nvSpPr>
          <p:spPr>
            <a:xfrm>
              <a:off x="5037803" y="-4"/>
              <a:ext cx="1005840" cy="6858003"/>
            </a:xfrm>
            <a:prstGeom prst="rect">
              <a:avLst/>
            </a:prstGeom>
            <a:gradFill flip="none" rotWithShape="1">
              <a:gsLst>
                <a:gs pos="0">
                  <a:schemeClr val="accent1">
                    <a:alpha val="80000"/>
                  </a:schemeClr>
                </a:gs>
                <a:gs pos="100000">
                  <a:schemeClr val="accent2">
                    <a:alpha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직사각형 1">
              <a:extLst>
                <a:ext uri="{FF2B5EF4-FFF2-40B4-BE49-F238E27FC236}">
                  <a16:creationId xmlns:a16="http://schemas.microsoft.com/office/drawing/2014/main" id="{B2763A5C-BE6F-4182-9454-718FD10688F9}"/>
                </a:ext>
              </a:extLst>
            </p:cNvPr>
            <p:cNvSpPr/>
            <p:nvPr/>
          </p:nvSpPr>
          <p:spPr>
            <a:xfrm rot="16200000">
              <a:off x="2153614" y="2951944"/>
              <a:ext cx="6858004" cy="954107"/>
            </a:xfrm>
            <a:prstGeom prst="rect">
              <a:avLst/>
            </a:prstGeom>
          </p:spPr>
          <p:txBody>
            <a:bodyPr wrap="square">
              <a:spAutoFit/>
            </a:bodyPr>
            <a:lstStyle/>
            <a:p>
              <a:pPr algn="ctr" fontAlgn="base">
                <a:spcAft>
                  <a:spcPct val="0"/>
                </a:spcAft>
              </a:pPr>
              <a:r>
                <a:rPr lang="en-US" sz="2800" b="1">
                  <a:solidFill>
                    <a:schemeClr val="bg1"/>
                  </a:solidFill>
                  <a:latin typeface="Times New Roman" charset="0"/>
                  <a:cs typeface="Times New Roman" charset="0"/>
                </a:rPr>
                <a:t>“HÃY CHO TÔI MỘT ĐIỂM TỰA,</a:t>
              </a:r>
            </a:p>
            <a:p>
              <a:pPr algn="ctr" fontAlgn="base">
                <a:spcAft>
                  <a:spcPct val="0"/>
                </a:spcAft>
              </a:pPr>
              <a:r>
                <a:rPr lang="en-US" sz="2800" b="1">
                  <a:solidFill>
                    <a:schemeClr val="bg1"/>
                  </a:solidFill>
                  <a:latin typeface="Times New Roman" charset="0"/>
                  <a:cs typeface="Times New Roman" charset="0"/>
                </a:rPr>
                <a:t>TÔI SẼ NHẤC BỔNG TRÁI ĐẤT”</a:t>
              </a:r>
            </a:p>
          </p:txBody>
        </p:sp>
      </p:grpSp>
      <p:pic>
        <p:nvPicPr>
          <p:cNvPr id="16" name="Picture Placeholder 15" descr="n100 Fb Thu Huong Pham">
            <a:extLst>
              <a:ext uri="{FF2B5EF4-FFF2-40B4-BE49-F238E27FC236}">
                <a16:creationId xmlns:a16="http://schemas.microsoft.com/office/drawing/2014/main" id="{7E6D38A7-4AFB-471B-0449-DDA04EFAF9EC}"/>
              </a:ext>
            </a:extLst>
          </p:cNvPr>
          <p:cNvPicPr>
            <a:picLocks noGrp="1" noChangeAspect="1"/>
          </p:cNvPicPr>
          <p:nvPr>
            <p:ph type="pic" sz="quarter" idx="11"/>
          </p:nvPr>
        </p:nvPicPr>
        <p:blipFill>
          <a:blip r:embed="rId4"/>
          <a:srcRect t="3365" b="3365"/>
          <a:stretch>
            <a:fillRect/>
          </a:stretch>
        </p:blipFill>
        <p:spPr>
          <a:xfrm>
            <a:off x="6454775" y="763588"/>
            <a:ext cx="2319338" cy="2295525"/>
          </a:xfrm>
          <a:prstGeom prst="rect">
            <a:avLst/>
          </a:prstGeom>
        </p:spPr>
      </p:pic>
      <p:pic>
        <p:nvPicPr>
          <p:cNvPr id="25" name="Picture Placeholder 24" descr="n100 Fb Thu Huong Pham">
            <a:extLst>
              <a:ext uri="{FF2B5EF4-FFF2-40B4-BE49-F238E27FC236}">
                <a16:creationId xmlns:a16="http://schemas.microsoft.com/office/drawing/2014/main" id="{C767F1FA-BB26-4DB8-34AC-F791D9356EA5}"/>
              </a:ext>
            </a:extLst>
          </p:cNvPr>
          <p:cNvPicPr>
            <a:picLocks noGrp="1" noChangeAspect="1"/>
          </p:cNvPicPr>
          <p:nvPr>
            <p:ph type="pic" sz="quarter" idx="12"/>
          </p:nvPr>
        </p:nvPicPr>
        <p:blipFill>
          <a:blip r:embed="rId5"/>
          <a:srcRect t="457" b="457"/>
          <a:stretch>
            <a:fillRect/>
          </a:stretch>
        </p:blipFill>
        <p:spPr>
          <a:xfrm>
            <a:off x="9307513" y="763588"/>
            <a:ext cx="2319337" cy="2295525"/>
          </a:xfrm>
          <a:prstGeom prst="rect">
            <a:avLst/>
          </a:prstGeom>
          <a:ln>
            <a:solidFill>
              <a:schemeClr val="tx1"/>
            </a:solidFill>
          </a:ln>
        </p:spPr>
      </p:pic>
      <p:pic>
        <p:nvPicPr>
          <p:cNvPr id="1026" name="Picture 2" descr="n100 Fb Thu Huong Pham">
            <a:extLst>
              <a:ext uri="{FF2B5EF4-FFF2-40B4-BE49-F238E27FC236}">
                <a16:creationId xmlns:a16="http://schemas.microsoft.com/office/drawing/2014/main" id="{AB5B7E0E-95F7-CDAC-3000-47594A0A6C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1291" y="3404260"/>
            <a:ext cx="5219117" cy="32760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739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par>
                          <p:cTn id="19" fill="hold">
                            <p:stCondLst>
                              <p:cond delay="500"/>
                            </p:stCondLst>
                            <p:childTnLst>
                              <p:par>
                                <p:cTn id="20" presetID="27" presetClass="emph" presetSubtype="0" repeatCount="3000" fill="remove" grpId="2" nodeType="afterEffect">
                                  <p:stCondLst>
                                    <p:cond delay="0"/>
                                  </p:stCondLst>
                                  <p:childTnLst>
                                    <p:animClr clrSpc="rgb" dir="cw">
                                      <p:cBhvr override="childStyle">
                                        <p:cTn id="21" dur="250" autoRev="1" fill="remove"/>
                                        <p:tgtEl>
                                          <p:spTgt spid="40"/>
                                        </p:tgtEl>
                                        <p:attrNameLst>
                                          <p:attrName>style.color</p:attrName>
                                        </p:attrNameLst>
                                      </p:cBhvr>
                                      <p:to>
                                        <a:schemeClr val="bg1"/>
                                      </p:to>
                                    </p:animClr>
                                    <p:animClr clrSpc="rgb" dir="cw">
                                      <p:cBhvr>
                                        <p:cTn id="22" dur="250" autoRev="1" fill="remove"/>
                                        <p:tgtEl>
                                          <p:spTgt spid="40"/>
                                        </p:tgtEl>
                                        <p:attrNameLst>
                                          <p:attrName>fillcolor</p:attrName>
                                        </p:attrNameLst>
                                      </p:cBhvr>
                                      <p:to>
                                        <a:schemeClr val="bg1"/>
                                      </p:to>
                                    </p:animClr>
                                    <p:set>
                                      <p:cBhvr>
                                        <p:cTn id="23" dur="250" autoRev="1" fill="remove"/>
                                        <p:tgtEl>
                                          <p:spTgt spid="40"/>
                                        </p:tgtEl>
                                        <p:attrNameLst>
                                          <p:attrName>fill.type</p:attrName>
                                        </p:attrNameLst>
                                      </p:cBhvr>
                                      <p:to>
                                        <p:strVal val="solid"/>
                                      </p:to>
                                    </p:set>
                                    <p:set>
                                      <p:cBhvr>
                                        <p:cTn id="24" dur="250" autoRev="1" fill="remove"/>
                                        <p:tgtEl>
                                          <p:spTgt spid="40"/>
                                        </p:tgtEl>
                                        <p:attrNameLst>
                                          <p:attrName>fill.on</p:attrName>
                                        </p:attrNameLst>
                                      </p:cBhvr>
                                      <p:to>
                                        <p:strVal val="true"/>
                                      </p:to>
                                    </p:set>
                                  </p:childTnLst>
                                </p:cTn>
                              </p:par>
                              <p:par>
                                <p:cTn id="25" presetID="27" presetClass="emph" presetSubtype="0" repeatCount="3000" fill="remove" grpId="2" nodeType="withEffect">
                                  <p:stCondLst>
                                    <p:cond delay="0"/>
                                  </p:stCondLst>
                                  <p:childTnLst>
                                    <p:animClr clrSpc="rgb" dir="cw">
                                      <p:cBhvr override="childStyle">
                                        <p:cTn id="26" dur="250" autoRev="1" fill="remove"/>
                                        <p:tgtEl>
                                          <p:spTgt spid="42"/>
                                        </p:tgtEl>
                                        <p:attrNameLst>
                                          <p:attrName>style.color</p:attrName>
                                        </p:attrNameLst>
                                      </p:cBhvr>
                                      <p:to>
                                        <a:schemeClr val="bg1"/>
                                      </p:to>
                                    </p:animClr>
                                    <p:animClr clrSpc="rgb" dir="cw">
                                      <p:cBhvr>
                                        <p:cTn id="27" dur="250" autoRev="1" fill="remove"/>
                                        <p:tgtEl>
                                          <p:spTgt spid="42"/>
                                        </p:tgtEl>
                                        <p:attrNameLst>
                                          <p:attrName>fillcolor</p:attrName>
                                        </p:attrNameLst>
                                      </p:cBhvr>
                                      <p:to>
                                        <a:schemeClr val="bg1"/>
                                      </p:to>
                                    </p:animClr>
                                    <p:set>
                                      <p:cBhvr>
                                        <p:cTn id="28" dur="250" autoRev="1" fill="remove"/>
                                        <p:tgtEl>
                                          <p:spTgt spid="42"/>
                                        </p:tgtEl>
                                        <p:attrNameLst>
                                          <p:attrName>fill.type</p:attrName>
                                        </p:attrNameLst>
                                      </p:cBhvr>
                                      <p:to>
                                        <p:strVal val="solid"/>
                                      </p:to>
                                    </p:set>
                                    <p:set>
                                      <p:cBhvr>
                                        <p:cTn id="29" dur="250" autoRev="1" fill="remove"/>
                                        <p:tgtEl>
                                          <p:spTgt spid="42"/>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37" presetClass="exit" presetSubtype="0" fill="hold" nodeType="clickEffect">
                                  <p:stCondLst>
                                    <p:cond delay="0"/>
                                  </p:stCondLst>
                                  <p:childTnLst>
                                    <p:animEffect transition="out" filter="fade">
                                      <p:cBhvr>
                                        <p:cTn id="33" dur="1000"/>
                                        <p:tgtEl>
                                          <p:spTgt spid="1026"/>
                                        </p:tgtEl>
                                      </p:cBhvr>
                                    </p:animEffect>
                                    <p:anim calcmode="lin" valueType="num">
                                      <p:cBhvr>
                                        <p:cTn id="34" dur="1000"/>
                                        <p:tgtEl>
                                          <p:spTgt spid="1026"/>
                                        </p:tgtEl>
                                        <p:attrNameLst>
                                          <p:attrName>ppt_x</p:attrName>
                                        </p:attrNameLst>
                                      </p:cBhvr>
                                      <p:tavLst>
                                        <p:tav tm="0">
                                          <p:val>
                                            <p:strVal val="ppt_x"/>
                                          </p:val>
                                        </p:tav>
                                        <p:tav tm="100000">
                                          <p:val>
                                            <p:strVal val="ppt_x"/>
                                          </p:val>
                                        </p:tav>
                                      </p:tavLst>
                                    </p:anim>
                                    <p:anim calcmode="lin" valueType="num">
                                      <p:cBhvr>
                                        <p:cTn id="35" dur="100" decel="100000"/>
                                        <p:tgtEl>
                                          <p:spTgt spid="1026"/>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1026"/>
                                        </p:tgtEl>
                                        <p:attrNameLst>
                                          <p:attrName>ppt_y</p:attrName>
                                        </p:attrNameLst>
                                      </p:cBhvr>
                                      <p:tavLst>
                                        <p:tav tm="0">
                                          <p:val>
                                            <p:strVal val="ppt_y"/>
                                          </p:val>
                                        </p:tav>
                                        <p:tav tm="100000">
                                          <p:val>
                                            <p:strVal val="ppt_y+1"/>
                                          </p:val>
                                        </p:tav>
                                      </p:tavLst>
                                    </p:anim>
                                    <p:set>
                                      <p:cBhvr>
                                        <p:cTn id="37" dur="1" fill="hold">
                                          <p:stCondLst>
                                            <p:cond delay="999"/>
                                          </p:stCondLst>
                                        </p:cTn>
                                        <p:tgtEl>
                                          <p:spTgt spid="1026"/>
                                        </p:tgtEl>
                                        <p:attrNameLst>
                                          <p:attrName>style.visibility</p:attrName>
                                        </p:attrNameLst>
                                      </p:cBhvr>
                                      <p:to>
                                        <p:strVal val="hidden"/>
                                      </p:to>
                                    </p:set>
                                  </p:childTnLst>
                                </p:cTn>
                              </p:par>
                              <p:par>
                                <p:cTn id="38" presetID="5" presetClass="entr" presetSubtype="1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heckerboard(across)">
                                      <p:cBhvr>
                                        <p:cTn id="40" dur="1000"/>
                                        <p:tgtEl>
                                          <p:spTgt spid="14"/>
                                        </p:tgtEl>
                                      </p:cBhvr>
                                    </p:animEffect>
                                  </p:childTnLst>
                                </p:cTn>
                              </p:par>
                            </p:childTnLst>
                          </p:cTn>
                        </p:par>
                        <p:par>
                          <p:cTn id="41" fill="hold">
                            <p:stCondLst>
                              <p:cond delay="1000"/>
                            </p:stCondLst>
                            <p:childTnLst>
                              <p:par>
                                <p:cTn id="42" presetID="2" presetClass="entr" presetSubtype="1"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1500" fill="hold"/>
                                        <p:tgtEl>
                                          <p:spTgt spid="4"/>
                                        </p:tgtEl>
                                        <p:attrNameLst>
                                          <p:attrName>ppt_x</p:attrName>
                                        </p:attrNameLst>
                                      </p:cBhvr>
                                      <p:tavLst>
                                        <p:tav tm="0">
                                          <p:val>
                                            <p:strVal val="#ppt_x"/>
                                          </p:val>
                                        </p:tav>
                                        <p:tav tm="100000">
                                          <p:val>
                                            <p:strVal val="#ppt_x"/>
                                          </p:val>
                                        </p:tav>
                                      </p:tavLst>
                                    </p:anim>
                                    <p:anim calcmode="lin" valueType="num">
                                      <p:cBhvr additive="base">
                                        <p:cTn id="45" dur="1500" fill="hold"/>
                                        <p:tgtEl>
                                          <p:spTgt spid="4"/>
                                        </p:tgtEl>
                                        <p:attrNameLst>
                                          <p:attrName>ppt_y</p:attrName>
                                        </p:attrNameLst>
                                      </p:cBhvr>
                                      <p:tavLst>
                                        <p:tav tm="0">
                                          <p:val>
                                            <p:strVal val="0-#ppt_h/2"/>
                                          </p:val>
                                        </p:tav>
                                        <p:tav tm="100000">
                                          <p:val>
                                            <p:strVal val="#ppt_y"/>
                                          </p:val>
                                        </p:tav>
                                      </p:tavLst>
                                    </p:anim>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3000"/>
                            </p:stCondLst>
                            <p:childTnLst>
                              <p:par>
                                <p:cTn id="57" presetID="27" presetClass="emph" presetSubtype="0" repeatCount="3000" fill="remove" grpId="1" nodeType="afterEffect">
                                  <p:stCondLst>
                                    <p:cond delay="0"/>
                                  </p:stCondLst>
                                  <p:childTnLst>
                                    <p:animClr clrSpc="rgb" dir="cw">
                                      <p:cBhvr override="childStyle">
                                        <p:cTn id="58" dur="250" autoRev="1" fill="remove"/>
                                        <p:tgtEl>
                                          <p:spTgt spid="37"/>
                                        </p:tgtEl>
                                        <p:attrNameLst>
                                          <p:attrName>style.color</p:attrName>
                                        </p:attrNameLst>
                                      </p:cBhvr>
                                      <p:to>
                                        <a:schemeClr val="bg1"/>
                                      </p:to>
                                    </p:animClr>
                                    <p:animClr clrSpc="rgb" dir="cw">
                                      <p:cBhvr>
                                        <p:cTn id="59" dur="250" autoRev="1" fill="remove"/>
                                        <p:tgtEl>
                                          <p:spTgt spid="37"/>
                                        </p:tgtEl>
                                        <p:attrNameLst>
                                          <p:attrName>fillcolor</p:attrName>
                                        </p:attrNameLst>
                                      </p:cBhvr>
                                      <p:to>
                                        <a:schemeClr val="bg1"/>
                                      </p:to>
                                    </p:animClr>
                                    <p:set>
                                      <p:cBhvr>
                                        <p:cTn id="60" dur="250" autoRev="1" fill="remove"/>
                                        <p:tgtEl>
                                          <p:spTgt spid="37"/>
                                        </p:tgtEl>
                                        <p:attrNameLst>
                                          <p:attrName>fill.type</p:attrName>
                                        </p:attrNameLst>
                                      </p:cBhvr>
                                      <p:to>
                                        <p:strVal val="solid"/>
                                      </p:to>
                                    </p:set>
                                    <p:set>
                                      <p:cBhvr>
                                        <p:cTn id="61" dur="250" autoRev="1" fill="remove"/>
                                        <p:tgtEl>
                                          <p:spTgt spid="37"/>
                                        </p:tgtEl>
                                        <p:attrNameLst>
                                          <p:attrName>fill.on</p:attrName>
                                        </p:attrNameLst>
                                      </p:cBhvr>
                                      <p:to>
                                        <p:strVal val="true"/>
                                      </p:to>
                                    </p:set>
                                  </p:childTnLst>
                                </p:cTn>
                              </p:par>
                              <p:par>
                                <p:cTn id="62" presetID="27" presetClass="emph" presetSubtype="0" repeatCount="3000" fill="remove" grpId="1" nodeType="withEffect">
                                  <p:stCondLst>
                                    <p:cond delay="0"/>
                                  </p:stCondLst>
                                  <p:childTnLst>
                                    <p:animClr clrSpc="rgb" dir="cw">
                                      <p:cBhvr override="childStyle">
                                        <p:cTn id="63" dur="250" autoRev="1" fill="remove"/>
                                        <p:tgtEl>
                                          <p:spTgt spid="41"/>
                                        </p:tgtEl>
                                        <p:attrNameLst>
                                          <p:attrName>style.color</p:attrName>
                                        </p:attrNameLst>
                                      </p:cBhvr>
                                      <p:to>
                                        <a:schemeClr val="bg1"/>
                                      </p:to>
                                    </p:animClr>
                                    <p:animClr clrSpc="rgb" dir="cw">
                                      <p:cBhvr>
                                        <p:cTn id="64" dur="250" autoRev="1" fill="remove"/>
                                        <p:tgtEl>
                                          <p:spTgt spid="41"/>
                                        </p:tgtEl>
                                        <p:attrNameLst>
                                          <p:attrName>fillcolor</p:attrName>
                                        </p:attrNameLst>
                                      </p:cBhvr>
                                      <p:to>
                                        <a:schemeClr val="bg1"/>
                                      </p:to>
                                    </p:animClr>
                                    <p:set>
                                      <p:cBhvr>
                                        <p:cTn id="65" dur="250" autoRev="1" fill="remove"/>
                                        <p:tgtEl>
                                          <p:spTgt spid="41"/>
                                        </p:tgtEl>
                                        <p:attrNameLst>
                                          <p:attrName>fill.type</p:attrName>
                                        </p:attrNameLst>
                                      </p:cBhvr>
                                      <p:to>
                                        <p:strVal val="solid"/>
                                      </p:to>
                                    </p:set>
                                    <p:set>
                                      <p:cBhvr>
                                        <p:cTn id="66" dur="250" autoRev="1" fill="remove"/>
                                        <p:tgtEl>
                                          <p:spTgt spid="41"/>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1000" fill="hold"/>
                                        <p:tgtEl>
                                          <p:spTgt spid="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anim calcmode="lin" valueType="num">
                                      <p:cBhvr>
                                        <p:cTn id="77" dur="1000" fill="hold"/>
                                        <p:tgtEl>
                                          <p:spTgt spid="7"/>
                                        </p:tgtEl>
                                        <p:attrNameLst>
                                          <p:attrName>ppt_x</p:attrName>
                                        </p:attrNameLst>
                                      </p:cBhvr>
                                      <p:tavLst>
                                        <p:tav tm="0">
                                          <p:val>
                                            <p:strVal val="#ppt_x"/>
                                          </p:val>
                                        </p:tav>
                                        <p:tav tm="100000">
                                          <p:val>
                                            <p:strVal val="#ppt_x"/>
                                          </p:val>
                                        </p:tav>
                                      </p:tavLst>
                                    </p:anim>
                                    <p:anim calcmode="lin" valueType="num">
                                      <p:cBhvr>
                                        <p:cTn id="7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7" grpId="0" animBg="1"/>
      <p:bldP spid="37" grpId="1" animBg="1"/>
      <p:bldP spid="40" grpId="0" animBg="1"/>
      <p:bldP spid="40" grpId="2" animBg="1"/>
      <p:bldP spid="41" grpId="0" animBg="1"/>
      <p:bldP spid="41" grpId="1" animBg="1"/>
      <p:bldP spid="42" grpId="0" animBg="1"/>
      <p:bldP spid="42"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00 Fb Thu Huong Pham">
            <a:extLst>
              <a:ext uri="{FF2B5EF4-FFF2-40B4-BE49-F238E27FC236}">
                <a16:creationId xmlns:a16="http://schemas.microsoft.com/office/drawing/2014/main" id="{39C23D9B-84DE-4B7A-911F-1878CD20446D}"/>
              </a:ext>
            </a:extLst>
          </p:cNvPr>
          <p:cNvGrpSpPr/>
          <p:nvPr/>
        </p:nvGrpSpPr>
        <p:grpSpPr>
          <a:xfrm>
            <a:off x="-3347772" y="4564583"/>
            <a:ext cx="3669857" cy="2102576"/>
            <a:chOff x="-2689324" y="1821591"/>
            <a:chExt cx="2752393" cy="1576932"/>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689324" y="1821591"/>
              <a:ext cx="2752393" cy="826360"/>
            </a:xfrm>
            <a:prstGeom prst="wedgeRoundRectCallout">
              <a:avLst>
                <a:gd name="adj1" fmla="val -10241"/>
                <a:gd name="adj2" fmla="val 10126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2400" b="1">
                  <a:solidFill>
                    <a:srgbClr val="FF0000"/>
                  </a:solidFill>
                  <a:effectLst/>
                  <a:uFill>
                    <a:solidFill>
                      <a:srgbClr val="00B050"/>
                    </a:solidFill>
                  </a:uFill>
                  <a:latin typeface="Calibri" panose="020F0502020204030204" pitchFamily="34" charset="0"/>
                  <a:ea typeface="Times New Roman" panose="02020603050405020304" pitchFamily="18" charset="0"/>
                  <a:cs typeface="Calibri" panose="020F0502020204030204" pitchFamily="34" charset="0"/>
                </a:rPr>
                <a:t>A</a:t>
              </a:r>
              <a:r>
                <a:rPr lang="vi-VN" sz="24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Hệ hai lực song song, </a:t>
              </a:r>
              <a:r>
                <a:rPr lang="en-US"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cùng</a:t>
              </a:r>
              <a:r>
                <a:rPr lang="vi-VN"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chiều cùng tác dụng </a:t>
              </a:r>
              <a:r>
                <a:rPr lang="en-US"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vi-VN"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vật gọi là ngẫu lực.</a:t>
              </a:r>
              <a:endParaRPr lang="en-US"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00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00 Fb Thu Huong Pham"/>
          <p:cNvSpPr txBox="1"/>
          <p:nvPr/>
        </p:nvSpPr>
        <p:spPr>
          <a:xfrm>
            <a:off x="406400" y="381000"/>
            <a:ext cx="5181600" cy="1077218"/>
          </a:xfrm>
          <a:prstGeom prst="rect">
            <a:avLst/>
          </a:prstGeom>
          <a:noFill/>
        </p:spPr>
        <p:txBody>
          <a:bodyPr wrap="square" rtlCol="0">
            <a:spAutoFit/>
          </a:bodyPr>
          <a:lstStyle/>
          <a:p>
            <a:pPr lvl="0" algn="just"/>
            <a:r>
              <a:rPr lang="vi-VN" sz="3200">
                <a:solidFill>
                  <a:prstClr val="white"/>
                </a:solidFill>
                <a:latin typeface="Calibri" panose="020F0502020204030204" pitchFamily="34" charset="0"/>
                <a:cs typeface="Calibri" panose="020F0502020204030204" pitchFamily="34" charset="0"/>
              </a:rPr>
              <a:t>Phát biểu nào sau đây </a:t>
            </a:r>
            <a:r>
              <a:rPr lang="vi-VN" sz="3200" b="1">
                <a:solidFill>
                  <a:prstClr val="white"/>
                </a:solidFill>
                <a:latin typeface="Calibri" panose="020F0502020204030204" pitchFamily="34" charset="0"/>
                <a:cs typeface="Calibri" panose="020F0502020204030204" pitchFamily="34" charset="0"/>
              </a:rPr>
              <a:t>không đúng </a:t>
            </a:r>
            <a:endParaRPr lang="en-US" sz="3200" b="1">
              <a:solidFill>
                <a:prstClr val="white"/>
              </a:solidFill>
              <a:latin typeface="Calibri" panose="020F0502020204030204" pitchFamily="34" charset="0"/>
              <a:cs typeface="Calibri" panose="020F0502020204030204" pitchFamily="34" charset="0"/>
            </a:endParaRPr>
          </a:p>
        </p:txBody>
      </p:sp>
      <p:grpSp>
        <p:nvGrpSpPr>
          <p:cNvPr id="36" name="Group 35" descr="n100 Fb Thu Huong Pham">
            <a:extLst>
              <a:ext uri="{FF2B5EF4-FFF2-40B4-BE49-F238E27FC236}">
                <a16:creationId xmlns:a16="http://schemas.microsoft.com/office/drawing/2014/main" id="{EA94EE4C-DC84-4124-A9D4-9D6529BF4EDC}"/>
              </a:ext>
            </a:extLst>
          </p:cNvPr>
          <p:cNvGrpSpPr/>
          <p:nvPr/>
        </p:nvGrpSpPr>
        <p:grpSpPr>
          <a:xfrm flipH="1">
            <a:off x="7018953" y="142791"/>
            <a:ext cx="3088640" cy="1311357"/>
            <a:chOff x="-2303270" y="2058075"/>
            <a:chExt cx="2316480" cy="983518"/>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303270" y="2058075"/>
              <a:ext cx="2316480" cy="614868"/>
            </a:xfrm>
            <a:prstGeom prst="wedgeRoundRectCallout">
              <a:avLst>
                <a:gd name="adj1" fmla="val -2840"/>
                <a:gd name="adj2" fmla="val 7688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2000" b="1">
                  <a:solidFill>
                    <a:srgbClr val="FF0000"/>
                  </a:solidFill>
                  <a:effectLst/>
                  <a:uFill>
                    <a:solidFill>
                      <a:srgbClr val="00B050"/>
                    </a:solidFill>
                  </a:uFill>
                  <a:latin typeface="Calibri" panose="020F0502020204030204" pitchFamily="34" charset="0"/>
                  <a:ea typeface="Times New Roman" panose="02020603050405020304" pitchFamily="18" charset="0"/>
                  <a:cs typeface="Calibri" panose="020F0502020204030204" pitchFamily="34" charset="0"/>
                </a:rPr>
                <a:t>A</a:t>
              </a:r>
              <a:r>
                <a:rPr lang="vi-VN" sz="20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2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Hệ hai lực song song, </a:t>
              </a:r>
              <a:r>
                <a:rPr lang="en-US" sz="2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cùng</a:t>
              </a:r>
              <a:r>
                <a:rPr lang="vi-VN" sz="2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chiều cùng tác dụng </a:t>
              </a:r>
              <a:r>
                <a:rPr lang="en-US" sz="2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vi-VN" sz="2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vật gọi là ngẫu lực.</a:t>
              </a:r>
              <a:endParaRPr lang="en-US" sz="20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00 Fb Thu Huong Pham">
            <a:extLst>
              <a:ext uri="{FF2B5EF4-FFF2-40B4-BE49-F238E27FC236}">
                <a16:creationId xmlns:a16="http://schemas.microsoft.com/office/drawing/2014/main" id="{98418B5F-CE4A-4DBA-A4BC-305D0001CD6E}"/>
              </a:ext>
            </a:extLst>
          </p:cNvPr>
          <p:cNvGrpSpPr/>
          <p:nvPr/>
        </p:nvGrpSpPr>
        <p:grpSpPr>
          <a:xfrm>
            <a:off x="-3609487" y="2545622"/>
            <a:ext cx="4015887" cy="2102579"/>
            <a:chOff x="-2885610" y="1821589"/>
            <a:chExt cx="3011915" cy="1576934"/>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885610" y="1821589"/>
              <a:ext cx="3011915" cy="826361"/>
            </a:xfrm>
            <a:prstGeom prst="wedgeRoundRectCallout">
              <a:avLst>
                <a:gd name="adj1" fmla="val -10866"/>
                <a:gd name="adj2" fmla="val 97804"/>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24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 </a:t>
              </a:r>
              <a:r>
                <a:rPr lang="vi-VN"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Mômen của ngẫu lực bằng  tích độ lớn của mỗi lực với cánh tay đòn của ngẫu lực.</a:t>
              </a:r>
              <a:endParaRPr lang="en-US"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00 Fb Thu Huong Pham">
            <a:extLst>
              <a:ext uri="{FF2B5EF4-FFF2-40B4-BE49-F238E27FC236}">
                <a16:creationId xmlns:a16="http://schemas.microsoft.com/office/drawing/2014/main" id="{C8AC982F-5F1C-4DBD-AD2A-FFDC19ED0C2B}"/>
              </a:ext>
            </a:extLst>
          </p:cNvPr>
          <p:cNvGrpSpPr/>
          <p:nvPr/>
        </p:nvGrpSpPr>
        <p:grpSpPr>
          <a:xfrm flipH="1">
            <a:off x="11106249" y="3020406"/>
            <a:ext cx="4830474" cy="2135795"/>
            <a:chOff x="-2976150" y="1796677"/>
            <a:chExt cx="3622855" cy="1601846"/>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976150" y="1796677"/>
              <a:ext cx="3622855" cy="851273"/>
            </a:xfrm>
            <a:prstGeom prst="wedgeRoundRectCallout">
              <a:avLst>
                <a:gd name="adj1" fmla="val -11818"/>
                <a:gd name="adj2" fmla="val 10165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24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 </a:t>
              </a:r>
              <a:r>
                <a:rPr lang="vi-VN"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Mômen của ngẫu lực không phụ thuộc vị trí của trục quay vuông góc với mặt phẳng chứa ngẫu lực.</a:t>
              </a:r>
              <a:endParaRPr lang="en-US"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00 Fb Thu Huong Pham">
            <a:extLst>
              <a:ext uri="{FF2B5EF4-FFF2-40B4-BE49-F238E27FC236}">
                <a16:creationId xmlns:a16="http://schemas.microsoft.com/office/drawing/2014/main" id="{7055A351-8018-43CC-AF85-72E9B10CD70C}"/>
              </a:ext>
            </a:extLst>
          </p:cNvPr>
          <p:cNvGrpSpPr/>
          <p:nvPr/>
        </p:nvGrpSpPr>
        <p:grpSpPr>
          <a:xfrm flipH="1">
            <a:off x="11586816" y="4564583"/>
            <a:ext cx="3730208" cy="2074979"/>
            <a:chOff x="-2976151" y="1888011"/>
            <a:chExt cx="2797656" cy="1556234"/>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976151" y="1888011"/>
              <a:ext cx="2797656" cy="759940"/>
            </a:xfrm>
            <a:prstGeom prst="wedgeRoundRectCallout">
              <a:avLst>
                <a:gd name="adj1" fmla="val -10241"/>
                <a:gd name="adj2" fmla="val 11574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24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a:t>
              </a:r>
              <a:r>
                <a:rPr lang="vi-VN"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Ngẫu lực tác dụng vào vật chỉ làm cho vật quay  chứ không  tịnh tiến.</a:t>
              </a:r>
              <a:endParaRPr lang="en-US"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1127" y="2712724"/>
              <a:ext cx="1172808" cy="731521"/>
            </a:xfrm>
            <a:prstGeom prst="rect">
              <a:avLst/>
            </a:prstGeom>
          </p:spPr>
        </p:pic>
      </p:grpSp>
    </p:spTree>
    <p:extLst>
      <p:ext uri="{BB962C8B-B14F-4D97-AF65-F5344CB8AC3E}">
        <p14:creationId xmlns:p14="http://schemas.microsoft.com/office/powerpoint/2010/main" val="421021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00 Fb Thu Huong Pham">
            <a:extLst>
              <a:ext uri="{FF2B5EF4-FFF2-40B4-BE49-F238E27FC236}">
                <a16:creationId xmlns:a16="http://schemas.microsoft.com/office/drawing/2014/main" id="{39C23D9B-84DE-4B7A-911F-1878CD20446D}"/>
              </a:ext>
            </a:extLst>
          </p:cNvPr>
          <p:cNvGrpSpPr/>
          <p:nvPr/>
        </p:nvGrpSpPr>
        <p:grpSpPr>
          <a:xfrm>
            <a:off x="-3467100" y="2545622"/>
            <a:ext cx="3873500" cy="1985743"/>
            <a:chOff x="-2778820" y="1909216"/>
            <a:chExt cx="2905125" cy="1489307"/>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778820" y="1909216"/>
              <a:ext cx="2905125" cy="738734"/>
            </a:xfrm>
            <a:prstGeom prst="wedgeRoundRectCallout">
              <a:avLst>
                <a:gd name="adj1" fmla="val -7290"/>
                <a:gd name="adj2" fmla="val 121865"/>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a:solidFill>
                    <a:srgbClr val="FF0000"/>
                  </a:solidFill>
                  <a:latin typeface="+mj-lt"/>
                  <a:cs typeface="Times New Roman" panose="02020603050405020304" pitchFamily="18" charset="0"/>
                </a:rPr>
                <a:t>A. Lực có giá nằm trong mặt phẳng vuông góc trục quay và không cắt trục quay </a:t>
              </a:r>
              <a:endParaRPr lang="vi-VN" sz="2400">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00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00 Fb Thu Huong Pham"/>
          <p:cNvSpPr txBox="1"/>
          <p:nvPr/>
        </p:nvSpPr>
        <p:spPr>
          <a:xfrm>
            <a:off x="406400" y="381000"/>
            <a:ext cx="5181600" cy="1815690"/>
          </a:xfrm>
          <a:prstGeom prst="rect">
            <a:avLst/>
          </a:prstGeom>
          <a:noFill/>
        </p:spPr>
        <p:txBody>
          <a:bodyPr wrap="square" rtlCol="0">
            <a:spAutoFit/>
          </a:bodyPr>
          <a:lstStyle/>
          <a:p>
            <a:pPr lvl="0" algn="just" defTabSz="1219170"/>
            <a:r>
              <a:rPr lang="en-US" sz="3733">
                <a:solidFill>
                  <a:prstClr val="white"/>
                </a:solidFill>
                <a:cs typeface="Times New Roman" panose="02020603050405020304" pitchFamily="18" charset="0"/>
              </a:rPr>
              <a:t>Lực có tác dụng làm cho vật rắn quay quanh một trục khi:</a:t>
            </a:r>
            <a:endParaRPr lang="vi-VN" sz="3733">
              <a:solidFill>
                <a:prstClr val="white"/>
              </a:solidFill>
              <a:latin typeface="Times New Roman" panose="02020603050405020304" pitchFamily="18" charset="0"/>
              <a:cs typeface="Times New Roman" panose="02020603050405020304" pitchFamily="18" charset="0"/>
            </a:endParaRPr>
          </a:p>
        </p:txBody>
      </p:sp>
      <p:grpSp>
        <p:nvGrpSpPr>
          <p:cNvPr id="36" name="Group 35" descr="n100 Fb Thu Huong Pham">
            <a:extLst>
              <a:ext uri="{FF2B5EF4-FFF2-40B4-BE49-F238E27FC236}">
                <a16:creationId xmlns:a16="http://schemas.microsoft.com/office/drawing/2014/main" id="{EA94EE4C-DC84-4124-A9D4-9D6529BF4EDC}"/>
              </a:ext>
            </a:extLst>
          </p:cNvPr>
          <p:cNvGrpSpPr/>
          <p:nvPr/>
        </p:nvGrpSpPr>
        <p:grpSpPr>
          <a:xfrm flipH="1">
            <a:off x="6761005" y="97369"/>
            <a:ext cx="3272565" cy="1356778"/>
            <a:chOff x="-2247752" y="2024009"/>
            <a:chExt cx="2454424" cy="1017584"/>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247752" y="2024009"/>
              <a:ext cx="2454424" cy="605341"/>
            </a:xfrm>
            <a:prstGeom prst="wedgeRoundRectCallout">
              <a:avLst>
                <a:gd name="adj1" fmla="val -9077"/>
                <a:gd name="adj2" fmla="val 9190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000" b="1">
                  <a:solidFill>
                    <a:srgbClr val="FF0000"/>
                  </a:solidFill>
                  <a:latin typeface="+mj-lt"/>
                  <a:cs typeface="Times New Roman" panose="02020603050405020304" pitchFamily="18" charset="0"/>
                </a:rPr>
                <a:t>A. Lực có giá nằm trong mặt phẳng vuông góc trục quay và không cắt trục quay </a:t>
              </a:r>
              <a:endParaRPr lang="vi-VN" sz="2000"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00 Fb Thu Huong Pham">
            <a:extLst>
              <a:ext uri="{FF2B5EF4-FFF2-40B4-BE49-F238E27FC236}">
                <a16:creationId xmlns:a16="http://schemas.microsoft.com/office/drawing/2014/main" id="{98418B5F-CE4A-4DBA-A4BC-305D0001CD6E}"/>
              </a:ext>
            </a:extLst>
          </p:cNvPr>
          <p:cNvGrpSpPr/>
          <p:nvPr/>
        </p:nvGrpSpPr>
        <p:grpSpPr>
          <a:xfrm>
            <a:off x="-2844800" y="4933951"/>
            <a:ext cx="2844800" cy="1733208"/>
            <a:chOff x="-2312095" y="2098617"/>
            <a:chExt cx="2133600" cy="1299906"/>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098617"/>
              <a:ext cx="2133600" cy="549334"/>
            </a:xfrm>
            <a:prstGeom prst="wedgeRoundRectCallout">
              <a:avLst>
                <a:gd name="adj1" fmla="val -10241"/>
                <a:gd name="adj2" fmla="val 10712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mj-lt"/>
                  <a:cs typeface="Times New Roman" panose="02020603050405020304" pitchFamily="18" charset="0"/>
                </a:rPr>
                <a:t>C. Lực có giá song song với trục quay</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00 Fb Thu Huong Pham">
            <a:extLst>
              <a:ext uri="{FF2B5EF4-FFF2-40B4-BE49-F238E27FC236}">
                <a16:creationId xmlns:a16="http://schemas.microsoft.com/office/drawing/2014/main" id="{C8AC982F-5F1C-4DBD-AD2A-FFDC19ED0C2B}"/>
              </a:ext>
            </a:extLst>
          </p:cNvPr>
          <p:cNvGrpSpPr/>
          <p:nvPr/>
        </p:nvGrpSpPr>
        <p:grpSpPr>
          <a:xfrm flipH="1">
            <a:off x="12192000" y="3429000"/>
            <a:ext cx="2844800" cy="1727200"/>
            <a:chOff x="-2312095" y="2103123"/>
            <a:chExt cx="2133600" cy="1295400"/>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103123"/>
              <a:ext cx="2133600" cy="544828"/>
            </a:xfrm>
            <a:prstGeom prst="wedgeRoundRectCallout">
              <a:avLst>
                <a:gd name="adj1" fmla="val -9571"/>
                <a:gd name="adj2" fmla="val 111835"/>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US" sz="2400" b="1">
                  <a:solidFill>
                    <a:srgbClr val="FF0000"/>
                  </a:solidFill>
                  <a:latin typeface="+mj-lt"/>
                  <a:cs typeface="Times New Roman" panose="02020603050405020304" pitchFamily="18" charset="0"/>
                </a:rPr>
                <a:t>D. Lực có giá cắt trục quay</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00 Fb Thu Huong Pham">
            <a:extLst>
              <a:ext uri="{FF2B5EF4-FFF2-40B4-BE49-F238E27FC236}">
                <a16:creationId xmlns:a16="http://schemas.microsoft.com/office/drawing/2014/main" id="{7055A351-8018-43CC-AF85-72E9B10CD70C}"/>
              </a:ext>
            </a:extLst>
          </p:cNvPr>
          <p:cNvGrpSpPr/>
          <p:nvPr/>
        </p:nvGrpSpPr>
        <p:grpSpPr>
          <a:xfrm flipH="1">
            <a:off x="12191998" y="4678676"/>
            <a:ext cx="3600111" cy="1988484"/>
            <a:chOff x="-2878576" y="1916430"/>
            <a:chExt cx="2700083" cy="1491363"/>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878576" y="1916430"/>
              <a:ext cx="2700083" cy="731521"/>
            </a:xfrm>
            <a:prstGeom prst="wedgeRoundRectCallout">
              <a:avLst>
                <a:gd name="adj1" fmla="val -7595"/>
                <a:gd name="adj2" fmla="val 125275"/>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US" sz="2400" b="1">
                  <a:solidFill>
                    <a:srgbClr val="FF0000"/>
                  </a:solidFill>
                  <a:latin typeface="+mj-lt"/>
                  <a:cs typeface="Times New Roman" panose="02020603050405020304" pitchFamily="18" charset="0"/>
                </a:rPr>
                <a:t>B. Lực có giá nằm trong mặt phẳng vuông góc trục quay và cắt trục quay </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9838" y="2676272"/>
              <a:ext cx="1172808" cy="731521"/>
            </a:xfrm>
            <a:prstGeom prst="rect">
              <a:avLst/>
            </a:prstGeom>
          </p:spPr>
        </p:pic>
      </p:grpSp>
    </p:spTree>
    <p:extLst>
      <p:ext uri="{BB962C8B-B14F-4D97-AF65-F5344CB8AC3E}">
        <p14:creationId xmlns:p14="http://schemas.microsoft.com/office/powerpoint/2010/main" val="148126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00 Fb Thu Huong Pham">
            <a:extLst>
              <a:ext uri="{FF2B5EF4-FFF2-40B4-BE49-F238E27FC236}">
                <a16:creationId xmlns:a16="http://schemas.microsoft.com/office/drawing/2014/main" id="{39C23D9B-84DE-4B7A-911F-1878CD20446D}"/>
              </a:ext>
            </a:extLst>
          </p:cNvPr>
          <p:cNvGrpSpPr/>
          <p:nvPr/>
        </p:nvGrpSpPr>
        <p:grpSpPr>
          <a:xfrm flipH="1">
            <a:off x="12204741" y="273084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pt-BR" sz="2400" b="1">
                  <a:solidFill>
                    <a:srgbClr val="FF0000"/>
                  </a:solidFill>
                  <a:effectLst/>
                  <a:uFill>
                    <a:solidFill>
                      <a:srgbClr val="00B050"/>
                    </a:solidFill>
                  </a:uFill>
                  <a:latin typeface="+mj-lt"/>
                  <a:ea typeface="Times New Roman" panose="02020603050405020304" pitchFamily="18" charset="0"/>
                </a:rPr>
                <a:t>B</a:t>
              </a:r>
              <a:r>
                <a:rPr lang="pt-BR" sz="2400" b="1">
                  <a:solidFill>
                    <a:srgbClr val="FF0000"/>
                  </a:solidFill>
                  <a:effectLst/>
                  <a:latin typeface="+mj-lt"/>
                  <a:ea typeface="Times New Roman" panose="02020603050405020304" pitchFamily="18" charset="0"/>
                </a:rPr>
                <a:t>. </a:t>
              </a:r>
              <a:r>
                <a:rPr lang="pt-BR" sz="2400">
                  <a:solidFill>
                    <a:srgbClr val="FF0000"/>
                  </a:solidFill>
                  <a:effectLst/>
                  <a:latin typeface="+mj-lt"/>
                  <a:ea typeface="Times New Roman" panose="02020603050405020304" pitchFamily="18" charset="0"/>
                </a:rPr>
                <a:t>chuyển động quay</a:t>
              </a:r>
              <a:endParaRPr lang="vi-VN" sz="32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00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00 Fb Thu Huong Pham"/>
          <p:cNvSpPr txBox="1"/>
          <p:nvPr/>
        </p:nvSpPr>
        <p:spPr>
          <a:xfrm>
            <a:off x="406400" y="381000"/>
            <a:ext cx="5181600" cy="1569660"/>
          </a:xfrm>
          <a:prstGeom prst="rect">
            <a:avLst/>
          </a:prstGeom>
          <a:noFill/>
        </p:spPr>
        <p:txBody>
          <a:bodyPr wrap="square" rtlCol="0">
            <a:spAutoFit/>
          </a:bodyPr>
          <a:lstStyle/>
          <a:p>
            <a:pPr lvl="0" algn="just"/>
            <a:r>
              <a:rPr lang="pt-BR" sz="3200">
                <a:solidFill>
                  <a:prstClr val="white"/>
                </a:solidFill>
              </a:rPr>
              <a:t>Một vật không có trục quay cố định khi chịu tác dụng của ngẫu lực thì sẽ</a:t>
            </a:r>
            <a:endParaRPr lang="en-US" sz="3200">
              <a:solidFill>
                <a:prstClr val="white"/>
              </a:solidFill>
            </a:endParaRPr>
          </a:p>
        </p:txBody>
      </p:sp>
      <p:grpSp>
        <p:nvGrpSpPr>
          <p:cNvPr id="36" name="Group 35" descr="n100 Fb Thu Huong Pham">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pt-BR" sz="1800" b="1">
                  <a:solidFill>
                    <a:srgbClr val="FF0000"/>
                  </a:solidFill>
                  <a:effectLst/>
                  <a:uFill>
                    <a:solidFill>
                      <a:srgbClr val="00B050"/>
                    </a:solidFill>
                  </a:uFill>
                  <a:latin typeface="+mj-lt"/>
                  <a:ea typeface="Times New Roman" panose="02020603050405020304" pitchFamily="18" charset="0"/>
                </a:rPr>
                <a:t>B</a:t>
              </a:r>
              <a:r>
                <a:rPr lang="pt-BR" sz="1800" b="1">
                  <a:solidFill>
                    <a:srgbClr val="FF0000"/>
                  </a:solidFill>
                  <a:effectLst/>
                  <a:latin typeface="+mj-lt"/>
                  <a:ea typeface="Times New Roman" panose="02020603050405020304" pitchFamily="18" charset="0"/>
                </a:rPr>
                <a:t>. </a:t>
              </a:r>
              <a:r>
                <a:rPr lang="pt-BR" sz="1800">
                  <a:solidFill>
                    <a:srgbClr val="FF0000"/>
                  </a:solidFill>
                  <a:effectLst/>
                  <a:latin typeface="+mj-lt"/>
                  <a:ea typeface="Times New Roman" panose="02020603050405020304" pitchFamily="18" charset="0"/>
                </a:rPr>
                <a:t>chuyển động quay</a:t>
              </a:r>
              <a:endParaRPr lang="vi-VN" sz="2400"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00 Fb Thu Huong Pham">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pt-BR" sz="2400" b="1">
                  <a:solidFill>
                    <a:srgbClr val="FF0000"/>
                  </a:solidFill>
                  <a:effectLst/>
                  <a:latin typeface="+mj-lt"/>
                  <a:ea typeface="Times New Roman" panose="02020603050405020304" pitchFamily="18" charset="0"/>
                </a:rPr>
                <a:t>A. </a:t>
              </a:r>
              <a:r>
                <a:rPr lang="pt-BR" sz="2400">
                  <a:solidFill>
                    <a:srgbClr val="FF0000"/>
                  </a:solidFill>
                  <a:effectLst/>
                  <a:latin typeface="+mj-lt"/>
                  <a:ea typeface="Times New Roman" panose="02020603050405020304" pitchFamily="18" charset="0"/>
                </a:rPr>
                <a:t>chuyển động tịnh tiến</a:t>
              </a:r>
              <a:endParaRPr lang="vi-VN" sz="32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00 Fb Thu Huong Pham">
            <a:extLst>
              <a:ext uri="{FF2B5EF4-FFF2-40B4-BE49-F238E27FC236}">
                <a16:creationId xmlns:a16="http://schemas.microsoft.com/office/drawing/2014/main" id="{C8AC982F-5F1C-4DBD-AD2A-FFDC19ED0C2B}"/>
              </a:ext>
            </a:extLst>
          </p:cNvPr>
          <p:cNvGrpSpPr/>
          <p:nvPr/>
        </p:nvGrpSpPr>
        <p:grpSpPr>
          <a:xfrm flipH="1">
            <a:off x="12192000" y="51562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pt-BR" sz="2400" b="1">
                  <a:solidFill>
                    <a:srgbClr val="FF0000"/>
                  </a:solidFill>
                  <a:effectLst/>
                  <a:latin typeface="+mj-lt"/>
                  <a:ea typeface="Times New Roman" panose="02020603050405020304" pitchFamily="18" charset="0"/>
                </a:rPr>
                <a:t>D. </a:t>
              </a:r>
              <a:r>
                <a:rPr lang="pt-BR" sz="2400">
                  <a:solidFill>
                    <a:srgbClr val="FF0000"/>
                  </a:solidFill>
                  <a:effectLst/>
                  <a:latin typeface="+mj-lt"/>
                  <a:ea typeface="Times New Roman" panose="02020603050405020304" pitchFamily="18" charset="0"/>
                </a:rPr>
                <a:t>cân bằng</a:t>
              </a:r>
              <a:endParaRPr lang="vi-VN" sz="32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00 Fb Thu Huong Pham">
            <a:extLst>
              <a:ext uri="{FF2B5EF4-FFF2-40B4-BE49-F238E27FC236}">
                <a16:creationId xmlns:a16="http://schemas.microsoft.com/office/drawing/2014/main" id="{7055A351-8018-43CC-AF85-72E9B10CD70C}"/>
              </a:ext>
            </a:extLst>
          </p:cNvPr>
          <p:cNvGrpSpPr/>
          <p:nvPr/>
        </p:nvGrpSpPr>
        <p:grpSpPr>
          <a:xfrm>
            <a:off x="-2844800" y="5293537"/>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pt-BR" sz="2400" b="1">
                  <a:solidFill>
                    <a:srgbClr val="FF0000"/>
                  </a:solidFill>
                  <a:effectLst/>
                  <a:latin typeface="+mj-lt"/>
                  <a:ea typeface="Times New Roman" panose="02020603050405020304" pitchFamily="18" charset="0"/>
                </a:rPr>
                <a:t>C. </a:t>
              </a:r>
              <a:r>
                <a:rPr lang="pt-BR" sz="2400">
                  <a:solidFill>
                    <a:srgbClr val="FF0000"/>
                  </a:solidFill>
                  <a:effectLst/>
                  <a:latin typeface="+mj-lt"/>
                  <a:ea typeface="Times New Roman" panose="02020603050405020304" pitchFamily="18" charset="0"/>
                </a:rPr>
                <a:t>vừa quay, vừa tịnh tiến</a:t>
              </a:r>
              <a:endParaRPr lang="vi-VN" sz="32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213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00 Fb Thu Huong Pham">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a:solidFill>
                    <a:srgbClr val="FF0000"/>
                  </a:solidFill>
                  <a:effectLst/>
                  <a:uFill>
                    <a:solidFill>
                      <a:srgbClr val="00B050"/>
                    </a:solidFill>
                  </a:uFill>
                  <a:latin typeface="+mj-lt"/>
                  <a:ea typeface="Times New Roman" panose="02020603050405020304" pitchFamily="18" charset="0"/>
                </a:rPr>
                <a:t>A</a:t>
              </a:r>
              <a:r>
                <a:rPr lang="en-US" sz="2400" b="1">
                  <a:solidFill>
                    <a:srgbClr val="FF0000"/>
                  </a:solidFill>
                  <a:effectLst/>
                  <a:latin typeface="+mj-lt"/>
                  <a:ea typeface="Times New Roman" panose="02020603050405020304" pitchFamily="18" charset="0"/>
                </a:rPr>
                <a:t>. </a:t>
              </a:r>
              <a:r>
                <a:rPr lang="en-US" sz="2400">
                  <a:solidFill>
                    <a:srgbClr val="FF0000"/>
                  </a:solidFill>
                  <a:effectLst/>
                  <a:latin typeface="+mj-lt"/>
                  <a:ea typeface="Times New Roman" panose="02020603050405020304" pitchFamily="18" charset="0"/>
                </a:rPr>
                <a:t>một ngẫu lực </a:t>
              </a:r>
              <a:endParaRPr kumimoji="0" lang="vi-VN" sz="3200" b="1" i="0"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00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00 Fb Thu Huong Pham"/>
          <p:cNvSpPr txBox="1"/>
          <p:nvPr/>
        </p:nvSpPr>
        <p:spPr>
          <a:xfrm>
            <a:off x="406400" y="381000"/>
            <a:ext cx="5181600" cy="1569660"/>
          </a:xfrm>
          <a:prstGeom prst="rect">
            <a:avLst/>
          </a:prstGeom>
          <a:noFill/>
        </p:spPr>
        <p:txBody>
          <a:bodyPr wrap="square" rtlCol="0">
            <a:spAutoFit/>
          </a:bodyPr>
          <a:lstStyle/>
          <a:p>
            <a:pPr lvl="0" defTabSz="1219170">
              <a:defRPr/>
            </a:pPr>
            <a:r>
              <a:rPr lang="en-US" sz="3200">
                <a:solidFill>
                  <a:prstClr val="white"/>
                </a:solidFill>
              </a:rPr>
              <a:t>Khi dùng Tua-vít để vặn đinh vít, người ta đã tác dụng vào các đinh vít</a:t>
            </a:r>
            <a:endParaRPr lang="vi-VN" sz="3200" b="1">
              <a:solidFill>
                <a:prstClr val="white"/>
              </a:solidFill>
              <a:latin typeface="Times New Roman" panose="02020603050405020304" pitchFamily="18" charset="0"/>
              <a:cs typeface="Times New Roman" panose="02020603050405020304" pitchFamily="18" charset="0"/>
            </a:endParaRPr>
          </a:p>
        </p:txBody>
      </p:sp>
      <p:grpSp>
        <p:nvGrpSpPr>
          <p:cNvPr id="36" name="Group 35" descr="n100 Fb Thu Huong Pham">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1">
                  <a:solidFill>
                    <a:srgbClr val="FF0000"/>
                  </a:solidFill>
                  <a:effectLst/>
                  <a:uFill>
                    <a:solidFill>
                      <a:srgbClr val="00B050"/>
                    </a:solidFill>
                  </a:uFill>
                  <a:latin typeface="+mj-lt"/>
                  <a:ea typeface="Times New Roman" panose="02020603050405020304" pitchFamily="18" charset="0"/>
                </a:rPr>
                <a:t>A</a:t>
              </a:r>
              <a:r>
                <a:rPr lang="en-US" sz="2000" b="1">
                  <a:solidFill>
                    <a:srgbClr val="FF0000"/>
                  </a:solidFill>
                  <a:effectLst/>
                  <a:latin typeface="+mj-lt"/>
                  <a:ea typeface="Times New Roman" panose="02020603050405020304" pitchFamily="18" charset="0"/>
                </a:rPr>
                <a:t>. </a:t>
              </a:r>
              <a:r>
                <a:rPr lang="en-US" sz="2000">
                  <a:solidFill>
                    <a:srgbClr val="FF0000"/>
                  </a:solidFill>
                  <a:effectLst/>
                  <a:latin typeface="+mj-lt"/>
                  <a:ea typeface="Times New Roman" panose="02020603050405020304" pitchFamily="18" charset="0"/>
                </a:rPr>
                <a:t>một ngẫu lực </a:t>
              </a:r>
              <a:endParaRPr kumimoji="0" lang="vi-VN" sz="2800" b="1" i="0"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00 Fb Thu Huong Pham">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a:solidFill>
                    <a:srgbClr val="FF0000"/>
                  </a:solidFill>
                  <a:effectLst/>
                  <a:latin typeface="+mj-lt"/>
                  <a:ea typeface="Times New Roman" panose="02020603050405020304" pitchFamily="18" charset="0"/>
                </a:rPr>
                <a:t>C. </a:t>
              </a:r>
              <a:r>
                <a:rPr lang="en-US" sz="2400">
                  <a:solidFill>
                    <a:srgbClr val="FF0000"/>
                  </a:solidFill>
                  <a:effectLst/>
                  <a:latin typeface="+mj-lt"/>
                  <a:ea typeface="Times New Roman" panose="02020603050405020304" pitchFamily="18" charset="0"/>
                </a:rPr>
                <a:t>cặp lực cân bằng</a:t>
              </a:r>
              <a:endParaRPr kumimoji="0" lang="vi-VN" sz="32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00 Fb Thu Huong Pham">
            <a:extLst>
              <a:ext uri="{FF2B5EF4-FFF2-40B4-BE49-F238E27FC236}">
                <a16:creationId xmlns:a16="http://schemas.microsoft.com/office/drawing/2014/main" id="{C8AC982F-5F1C-4DBD-AD2A-FFDC19ED0C2B}"/>
              </a:ext>
            </a:extLst>
          </p:cNvPr>
          <p:cNvGrpSpPr/>
          <p:nvPr/>
        </p:nvGrpSpPr>
        <p:grpSpPr>
          <a:xfrm flipH="1">
            <a:off x="12192000"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2400" b="1">
                  <a:solidFill>
                    <a:srgbClr val="FF0000"/>
                  </a:solidFill>
                  <a:effectLst/>
                  <a:latin typeface="+mj-lt"/>
                  <a:ea typeface="Times New Roman" panose="02020603050405020304" pitchFamily="18" charset="0"/>
                </a:rPr>
                <a:t>D. </a:t>
              </a:r>
              <a:r>
                <a:rPr lang="en-US" sz="2400">
                  <a:solidFill>
                    <a:srgbClr val="FF0000"/>
                  </a:solidFill>
                  <a:effectLst/>
                  <a:latin typeface="+mj-lt"/>
                  <a:ea typeface="Times New Roman" panose="02020603050405020304" pitchFamily="18" charset="0"/>
                </a:rPr>
                <a:t>cặp lực trực đối</a:t>
              </a:r>
              <a:endParaRPr kumimoji="0" lang="vi-VN" sz="32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00 Fb Thu Huong Pham">
            <a:extLst>
              <a:ext uri="{FF2B5EF4-FFF2-40B4-BE49-F238E27FC236}">
                <a16:creationId xmlns:a16="http://schemas.microsoft.com/office/drawing/2014/main" id="{7055A351-8018-43CC-AF85-72E9B10CD70C}"/>
              </a:ext>
            </a:extLst>
          </p:cNvPr>
          <p:cNvGrpSpPr/>
          <p:nvPr/>
        </p:nvGrpSpPr>
        <p:grpSpPr>
          <a:xfrm flipH="1">
            <a:off x="12192000" y="47931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2400" b="1">
                  <a:solidFill>
                    <a:srgbClr val="FF0000"/>
                  </a:solidFill>
                  <a:effectLst/>
                  <a:latin typeface="+mj-lt"/>
                  <a:ea typeface="Times New Roman" panose="02020603050405020304" pitchFamily="18" charset="0"/>
                </a:rPr>
                <a:t>B. </a:t>
              </a:r>
              <a:r>
                <a:rPr lang="en-US" sz="2400">
                  <a:solidFill>
                    <a:srgbClr val="FF0000"/>
                  </a:solidFill>
                  <a:effectLst/>
                  <a:latin typeface="+mj-lt"/>
                  <a:ea typeface="Times New Roman" panose="02020603050405020304" pitchFamily="18" charset="0"/>
                </a:rPr>
                <a:t>hai ngẫu lực</a:t>
              </a:r>
              <a:endParaRPr kumimoji="0" lang="vi-VN" sz="32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2972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00 Fb Thu Huong Pham">
            <a:extLst>
              <a:ext uri="{FF2B5EF4-FFF2-40B4-BE49-F238E27FC236}">
                <a16:creationId xmlns:a16="http://schemas.microsoft.com/office/drawing/2014/main" id="{39C23D9B-84DE-4B7A-911F-1878CD20446D}"/>
              </a:ext>
            </a:extLst>
          </p:cNvPr>
          <p:cNvGrpSpPr/>
          <p:nvPr/>
        </p:nvGrpSpPr>
        <p:grpSpPr>
          <a:xfrm>
            <a:off x="-28448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a:solidFill>
                    <a:srgbClr val="FF0000"/>
                  </a:solidFill>
                  <a:effectLst/>
                  <a:latin typeface="+mj-lt"/>
                  <a:ea typeface="Times New Roman" panose="02020603050405020304" pitchFamily="18" charset="0"/>
                </a:rPr>
                <a:t>C.</a:t>
              </a:r>
              <a:r>
                <a:rPr lang="en-US" sz="2400">
                  <a:solidFill>
                    <a:srgbClr val="FF0000"/>
                  </a:solidFill>
                  <a:effectLst/>
                  <a:latin typeface="+mj-lt"/>
                  <a:ea typeface="Times New Roman" panose="02020603050405020304" pitchFamily="18" charset="0"/>
                </a:rPr>
                <a:t> Kết hợp cả A và B</a:t>
              </a:r>
              <a:endParaRPr kumimoji="0" lang="vi-VN" sz="32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00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00 Fb Thu Huong Pham"/>
          <p:cNvSpPr txBox="1"/>
          <p:nvPr/>
        </p:nvSpPr>
        <p:spPr>
          <a:xfrm>
            <a:off x="406400" y="381000"/>
            <a:ext cx="5181600" cy="1077218"/>
          </a:xfrm>
          <a:prstGeom prst="rect">
            <a:avLst/>
          </a:prstGeom>
          <a:noFill/>
        </p:spPr>
        <p:txBody>
          <a:bodyPr wrap="square" rtlCol="0">
            <a:spAutoFit/>
          </a:bodyPr>
          <a:lstStyle/>
          <a:p>
            <a:pPr lvl="0"/>
            <a:r>
              <a:rPr lang="en-US" sz="3200">
                <a:solidFill>
                  <a:prstClr val="white"/>
                </a:solidFill>
              </a:rPr>
              <a:t>Điều kiện cân bằng tổng quát của một vật rắn là:</a:t>
            </a:r>
          </a:p>
        </p:txBody>
      </p:sp>
      <p:grpSp>
        <p:nvGrpSpPr>
          <p:cNvPr id="36" name="Group 35" descr="n100 Fb Thu Huong Pham">
            <a:extLst>
              <a:ext uri="{FF2B5EF4-FFF2-40B4-BE49-F238E27FC236}">
                <a16:creationId xmlns:a16="http://schemas.microsoft.com/office/drawing/2014/main" id="{EA94EE4C-DC84-4124-A9D4-9D6529BF4EDC}"/>
              </a:ext>
            </a:extLst>
          </p:cNvPr>
          <p:cNvGrpSpPr/>
          <p:nvPr/>
        </p:nvGrpSpPr>
        <p:grpSpPr>
          <a:xfrm flipH="1">
            <a:off x="7052853" y="419097"/>
            <a:ext cx="2294347" cy="1035052"/>
            <a:chOff x="-1732975" y="2265304"/>
            <a:chExt cx="172076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720760" cy="21431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1">
                  <a:solidFill>
                    <a:srgbClr val="FF0000"/>
                  </a:solidFill>
                  <a:effectLst/>
                  <a:latin typeface="+mj-lt"/>
                  <a:ea typeface="Times New Roman" panose="02020603050405020304" pitchFamily="18" charset="0"/>
                </a:rPr>
                <a:t>C.</a:t>
              </a:r>
              <a:r>
                <a:rPr lang="en-US" sz="2000">
                  <a:solidFill>
                    <a:srgbClr val="FF0000"/>
                  </a:solidFill>
                  <a:effectLst/>
                  <a:latin typeface="+mj-lt"/>
                  <a:ea typeface="Times New Roman" panose="02020603050405020304" pitchFamily="18" charset="0"/>
                </a:rPr>
                <a:t> Kết hợp cả A và B</a:t>
              </a:r>
              <a:endParaRPr kumimoji="0" lang="vi-VN" sz="28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00 Fb Thu Huong Pham">
            <a:extLst>
              <a:ext uri="{FF2B5EF4-FFF2-40B4-BE49-F238E27FC236}">
                <a16:creationId xmlns:a16="http://schemas.microsoft.com/office/drawing/2014/main" id="{98418B5F-CE4A-4DBA-A4BC-305D0001CD6E}"/>
              </a:ext>
            </a:extLst>
          </p:cNvPr>
          <p:cNvGrpSpPr/>
          <p:nvPr/>
        </p:nvGrpSpPr>
        <p:grpSpPr>
          <a:xfrm>
            <a:off x="-2844800" y="2870526"/>
            <a:ext cx="2844800" cy="1777675"/>
            <a:chOff x="-2312095" y="2065267"/>
            <a:chExt cx="2133600" cy="1333256"/>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065267"/>
              <a:ext cx="2133600" cy="582684"/>
            </a:xfrm>
            <a:prstGeom prst="wedgeRoundRectCallout">
              <a:avLst>
                <a:gd name="adj1" fmla="val -10241"/>
                <a:gd name="adj2" fmla="val 130466"/>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en-US" sz="2400" b="1">
                  <a:solidFill>
                    <a:srgbClr val="FF0000"/>
                  </a:solidFill>
                  <a:effectLst/>
                  <a:latin typeface="+mj-lt"/>
                  <a:ea typeface="Times New Roman" panose="02020603050405020304" pitchFamily="18" charset="0"/>
                </a:rPr>
                <a:t>A.</a:t>
              </a:r>
              <a:r>
                <a:rPr lang="en-US" sz="2400">
                  <a:solidFill>
                    <a:srgbClr val="FF0000"/>
                  </a:solidFill>
                  <a:effectLst/>
                  <a:latin typeface="+mj-lt"/>
                  <a:ea typeface="Times New Roman" panose="02020603050405020304" pitchFamily="18" charset="0"/>
                </a:rPr>
                <a:t> Tổng các lực tác dụng lên vật bằng 0.</a:t>
              </a: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00 Fb Thu Huong Pham">
            <a:extLst>
              <a:ext uri="{FF2B5EF4-FFF2-40B4-BE49-F238E27FC236}">
                <a16:creationId xmlns:a16="http://schemas.microsoft.com/office/drawing/2014/main" id="{C8AC982F-5F1C-4DBD-AD2A-FFDC19ED0C2B}"/>
              </a:ext>
            </a:extLst>
          </p:cNvPr>
          <p:cNvGrpSpPr/>
          <p:nvPr/>
        </p:nvGrpSpPr>
        <p:grpSpPr>
          <a:xfrm flipH="1">
            <a:off x="12206513" y="3043768"/>
            <a:ext cx="3185885" cy="2112432"/>
            <a:chOff x="-2567907" y="1814199"/>
            <a:chExt cx="2389414" cy="1584324"/>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567907" y="1814199"/>
              <a:ext cx="2389414" cy="833752"/>
            </a:xfrm>
            <a:prstGeom prst="wedgeRoundRectCallout">
              <a:avLst>
                <a:gd name="adj1" fmla="val -7849"/>
                <a:gd name="adj2" fmla="val 10531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en-US" sz="2400" b="1">
                  <a:solidFill>
                    <a:srgbClr val="FF0000"/>
                  </a:solidFill>
                  <a:effectLst/>
                  <a:latin typeface="+mj-lt"/>
                  <a:ea typeface="Times New Roman" panose="02020603050405020304" pitchFamily="18" charset="0"/>
                </a:rPr>
                <a:t>D.</a:t>
              </a:r>
              <a:r>
                <a:rPr lang="en-US" sz="2400">
                  <a:solidFill>
                    <a:srgbClr val="FF0000"/>
                  </a:solidFill>
                  <a:effectLst/>
                  <a:latin typeface="+mj-lt"/>
                  <a:ea typeface="Times New Roman" panose="02020603050405020304" pitchFamily="18" charset="0"/>
                </a:rPr>
                <a:t> Điều kiện A hay B còn tùy thuộc vào đặc tính của vật cân bằng.</a:t>
              </a: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00 Fb Thu Huong Pham">
            <a:extLst>
              <a:ext uri="{FF2B5EF4-FFF2-40B4-BE49-F238E27FC236}">
                <a16:creationId xmlns:a16="http://schemas.microsoft.com/office/drawing/2014/main" id="{7055A351-8018-43CC-AF85-72E9B10CD70C}"/>
              </a:ext>
            </a:extLst>
          </p:cNvPr>
          <p:cNvGrpSpPr/>
          <p:nvPr/>
        </p:nvGrpSpPr>
        <p:grpSpPr>
          <a:xfrm flipH="1">
            <a:off x="12082687" y="4602476"/>
            <a:ext cx="3433536" cy="1976124"/>
            <a:chOff x="-2660775" y="1916430"/>
            <a:chExt cx="2575152" cy="1482093"/>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660775" y="1916430"/>
              <a:ext cx="2575152" cy="731521"/>
            </a:xfrm>
            <a:prstGeom prst="wedgeRoundRectCallout">
              <a:avLst>
                <a:gd name="adj1" fmla="val -8022"/>
                <a:gd name="adj2" fmla="val 119416"/>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en-US" sz="2400" b="1">
                  <a:solidFill>
                    <a:srgbClr val="FF0000"/>
                  </a:solidFill>
                  <a:effectLst/>
                  <a:latin typeface="+mj-lt"/>
                  <a:ea typeface="Times New Roman" panose="02020603050405020304" pitchFamily="18" charset="0"/>
                </a:rPr>
                <a:t>B.</a:t>
              </a:r>
              <a:r>
                <a:rPr lang="en-US" sz="2400">
                  <a:solidFill>
                    <a:srgbClr val="FF0000"/>
                  </a:solidFill>
                  <a:effectLst/>
                  <a:latin typeface="+mj-lt"/>
                  <a:ea typeface="Times New Roman" panose="02020603050405020304" pitchFamily="18" charset="0"/>
                </a:rPr>
                <a:t> Tổng các moment lực tác dụng lên vật đối với một điểm bất kì bằng 0</a:t>
              </a: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39038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00 Fb Thu Huong Pham">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00 Fb Thu Huong Pham">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00 Fb Thu Huong Pham">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00 Fb Thu Huong Pham">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00 Fb Thu Huong 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00 Fb Thu Huong 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00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00 Fb Thu Huong Pham">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BR" sz="2400" b="1">
                  <a:solidFill>
                    <a:srgbClr val="FF0000"/>
                  </a:solidFill>
                  <a:effectLst/>
                  <a:latin typeface="+mj-lt"/>
                  <a:ea typeface="Times New Roman" panose="02020603050405020304" pitchFamily="18" charset="0"/>
                </a:rPr>
                <a:t>A.</a:t>
              </a:r>
              <a:r>
                <a:rPr lang="pt-BR" sz="2400">
                  <a:solidFill>
                    <a:srgbClr val="FF0000"/>
                  </a:solidFill>
                  <a:effectLst/>
                  <a:latin typeface="+mj-lt"/>
                  <a:ea typeface="Times New Roman" panose="02020603050405020304" pitchFamily="18" charset="0"/>
                </a:rPr>
                <a:t> P.d</a:t>
              </a:r>
              <a:r>
                <a:rPr lang="pt-BR" sz="2400" baseline="-25000">
                  <a:solidFill>
                    <a:srgbClr val="FF0000"/>
                  </a:solidFill>
                  <a:effectLst/>
                  <a:latin typeface="+mj-lt"/>
                  <a:ea typeface="Times New Roman" panose="02020603050405020304" pitchFamily="18" charset="0"/>
                </a:rPr>
                <a:t>1</a:t>
              </a:r>
              <a:r>
                <a:rPr lang="pt-BR" sz="2400">
                  <a:solidFill>
                    <a:srgbClr val="FF0000"/>
                  </a:solidFill>
                  <a:effectLst/>
                  <a:latin typeface="+mj-lt"/>
                  <a:ea typeface="Times New Roman" panose="02020603050405020304" pitchFamily="18" charset="0"/>
                </a:rPr>
                <a:t> = F.d</a:t>
              </a:r>
              <a:r>
                <a:rPr lang="pt-BR" sz="2400" baseline="-25000">
                  <a:solidFill>
                    <a:srgbClr val="FF0000"/>
                  </a:solidFill>
                  <a:effectLst/>
                  <a:latin typeface="+mj-lt"/>
                  <a:ea typeface="Times New Roman" panose="02020603050405020304" pitchFamily="18" charset="0"/>
                </a:rPr>
                <a:t>2</a:t>
              </a:r>
              <a:r>
                <a:rPr lang="pt-BR" sz="2400">
                  <a:solidFill>
                    <a:srgbClr val="FF0000"/>
                  </a:solidFill>
                  <a:effectLst/>
                  <a:latin typeface="+mj-lt"/>
                  <a:ea typeface="Times New Roman" panose="02020603050405020304" pitchFamily="18" charset="0"/>
                </a:rPr>
                <a:t>.</a:t>
              </a:r>
              <a:endParaRPr kumimoji="0" lang="vi-VN" sz="32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00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grpSp>
        <p:nvGrpSpPr>
          <p:cNvPr id="36" name="Group 35" descr="n100 Fb Thu Huong Pham">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BR" sz="2000" b="1">
                  <a:solidFill>
                    <a:srgbClr val="FF0000"/>
                  </a:solidFill>
                  <a:effectLst/>
                  <a:latin typeface="+mj-lt"/>
                  <a:ea typeface="Times New Roman" panose="02020603050405020304" pitchFamily="18" charset="0"/>
                </a:rPr>
                <a:t>A.</a:t>
              </a:r>
              <a:r>
                <a:rPr lang="pt-BR" sz="2000">
                  <a:solidFill>
                    <a:srgbClr val="FF0000"/>
                  </a:solidFill>
                  <a:effectLst/>
                  <a:latin typeface="+mj-lt"/>
                  <a:ea typeface="Times New Roman" panose="02020603050405020304" pitchFamily="18" charset="0"/>
                </a:rPr>
                <a:t> P.d</a:t>
              </a:r>
              <a:r>
                <a:rPr lang="pt-BR" sz="2000" baseline="-25000">
                  <a:solidFill>
                    <a:srgbClr val="FF0000"/>
                  </a:solidFill>
                  <a:effectLst/>
                  <a:latin typeface="+mj-lt"/>
                  <a:ea typeface="Times New Roman" panose="02020603050405020304" pitchFamily="18" charset="0"/>
                </a:rPr>
                <a:t>1</a:t>
              </a:r>
              <a:r>
                <a:rPr lang="pt-BR" sz="2000">
                  <a:solidFill>
                    <a:srgbClr val="FF0000"/>
                  </a:solidFill>
                  <a:effectLst/>
                  <a:latin typeface="+mj-lt"/>
                  <a:ea typeface="Times New Roman" panose="02020603050405020304" pitchFamily="18" charset="0"/>
                </a:rPr>
                <a:t> = F.d</a:t>
              </a:r>
              <a:r>
                <a:rPr lang="pt-BR" sz="2000" baseline="-25000">
                  <a:solidFill>
                    <a:srgbClr val="FF0000"/>
                  </a:solidFill>
                  <a:effectLst/>
                  <a:latin typeface="+mj-lt"/>
                  <a:ea typeface="Times New Roman" panose="02020603050405020304" pitchFamily="18" charset="0"/>
                </a:rPr>
                <a:t>2</a:t>
              </a:r>
              <a:r>
                <a:rPr lang="pt-BR" sz="2000">
                  <a:solidFill>
                    <a:srgbClr val="FF0000"/>
                  </a:solidFill>
                  <a:effectLst/>
                  <a:latin typeface="+mj-lt"/>
                  <a:ea typeface="Times New Roman" panose="02020603050405020304" pitchFamily="18" charset="0"/>
                </a:rPr>
                <a:t>.</a:t>
              </a:r>
              <a:endParaRPr kumimoji="0" lang="vi-VN" sz="28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00 Fb Thu Huong Pham">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BR" sz="2400" b="1">
                  <a:solidFill>
                    <a:srgbClr val="FF0000"/>
                  </a:solidFill>
                  <a:effectLst/>
                  <a:latin typeface="+mj-lt"/>
                  <a:ea typeface="Times New Roman" panose="02020603050405020304" pitchFamily="18" charset="0"/>
                </a:rPr>
                <a:t>C.</a:t>
              </a:r>
              <a:r>
                <a:rPr lang="pt-BR" sz="2400">
                  <a:solidFill>
                    <a:srgbClr val="FF0000"/>
                  </a:solidFill>
                  <a:effectLst/>
                  <a:latin typeface="+mj-lt"/>
                  <a:ea typeface="Times New Roman" panose="02020603050405020304" pitchFamily="18" charset="0"/>
                </a:rPr>
                <a:t> P/d</a:t>
              </a:r>
              <a:r>
                <a:rPr lang="pt-BR" sz="2400" baseline="-25000">
                  <a:solidFill>
                    <a:srgbClr val="FF0000"/>
                  </a:solidFill>
                  <a:effectLst/>
                  <a:latin typeface="+mj-lt"/>
                  <a:ea typeface="Times New Roman" panose="02020603050405020304" pitchFamily="18" charset="0"/>
                </a:rPr>
                <a:t>1</a:t>
              </a:r>
              <a:r>
                <a:rPr lang="pt-BR" sz="2400">
                  <a:solidFill>
                    <a:srgbClr val="FF0000"/>
                  </a:solidFill>
                  <a:effectLst/>
                  <a:latin typeface="+mj-lt"/>
                  <a:ea typeface="Times New Roman" panose="02020603050405020304" pitchFamily="18" charset="0"/>
                </a:rPr>
                <a:t> = F/d</a:t>
              </a:r>
              <a:r>
                <a:rPr lang="pt-BR" sz="2400" baseline="-25000">
                  <a:solidFill>
                    <a:srgbClr val="FF0000"/>
                  </a:solidFill>
                  <a:effectLst/>
                  <a:latin typeface="+mj-lt"/>
                  <a:ea typeface="Times New Roman" panose="02020603050405020304" pitchFamily="18" charset="0"/>
                </a:rPr>
                <a:t>2</a:t>
              </a:r>
              <a:r>
                <a:rPr lang="pt-BR" sz="2400">
                  <a:solidFill>
                    <a:srgbClr val="FF0000"/>
                  </a:solidFill>
                  <a:effectLst/>
                  <a:latin typeface="+mj-lt"/>
                  <a:ea typeface="Times New Roman" panose="02020603050405020304" pitchFamily="18" charset="0"/>
                </a:rPr>
                <a:t>.</a:t>
              </a:r>
              <a:endParaRPr kumimoji="0" lang="vi-VN" sz="32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00 Fb Thu Huong Pham">
            <a:extLst>
              <a:ext uri="{FF2B5EF4-FFF2-40B4-BE49-F238E27FC236}">
                <a16:creationId xmlns:a16="http://schemas.microsoft.com/office/drawing/2014/main" id="{C8AC982F-5F1C-4DBD-AD2A-FFDC19ED0C2B}"/>
              </a:ext>
            </a:extLst>
          </p:cNvPr>
          <p:cNvGrpSpPr/>
          <p:nvPr/>
        </p:nvGrpSpPr>
        <p:grpSpPr>
          <a:xfrm flipH="1">
            <a:off x="12192000"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pt-BR" sz="2400" b="1">
                  <a:solidFill>
                    <a:srgbClr val="FF0000"/>
                  </a:solidFill>
                  <a:effectLst/>
                  <a:latin typeface="+mj-lt"/>
                  <a:ea typeface="Times New Roman" panose="02020603050405020304" pitchFamily="18" charset="0"/>
                </a:rPr>
                <a:t>D.</a:t>
              </a:r>
              <a:r>
                <a:rPr lang="pt-BR" sz="2400">
                  <a:solidFill>
                    <a:srgbClr val="FF0000"/>
                  </a:solidFill>
                  <a:effectLst/>
                  <a:latin typeface="+mj-lt"/>
                  <a:ea typeface="Times New Roman" panose="02020603050405020304" pitchFamily="18" charset="0"/>
                </a:rPr>
                <a:t> P/d</a:t>
              </a:r>
              <a:r>
                <a:rPr lang="pt-BR" sz="2400" baseline="-25000">
                  <a:solidFill>
                    <a:srgbClr val="FF0000"/>
                  </a:solidFill>
                  <a:effectLst/>
                  <a:latin typeface="+mj-lt"/>
                  <a:ea typeface="Times New Roman" panose="02020603050405020304" pitchFamily="18" charset="0"/>
                </a:rPr>
                <a:t>2</a:t>
              </a:r>
              <a:r>
                <a:rPr lang="pt-BR" sz="2400">
                  <a:solidFill>
                    <a:srgbClr val="FF0000"/>
                  </a:solidFill>
                  <a:effectLst/>
                  <a:latin typeface="+mj-lt"/>
                  <a:ea typeface="Times New Roman" panose="02020603050405020304" pitchFamily="18" charset="0"/>
                </a:rPr>
                <a:t> = F/d</a:t>
              </a:r>
              <a:r>
                <a:rPr lang="pt-BR" sz="2400" baseline="-25000">
                  <a:solidFill>
                    <a:srgbClr val="FF0000"/>
                  </a:solidFill>
                  <a:effectLst/>
                  <a:latin typeface="+mj-lt"/>
                  <a:ea typeface="Times New Roman" panose="02020603050405020304" pitchFamily="18" charset="0"/>
                </a:rPr>
                <a:t>1</a:t>
              </a:r>
              <a:r>
                <a:rPr lang="pt-BR" sz="2400">
                  <a:solidFill>
                    <a:srgbClr val="FF0000"/>
                  </a:solidFill>
                  <a:effectLst/>
                  <a:latin typeface="+mj-lt"/>
                  <a:ea typeface="Times New Roman" panose="02020603050405020304" pitchFamily="18" charset="0"/>
                </a:rPr>
                <a:t>.</a:t>
              </a:r>
              <a:endParaRPr lang="en-US" sz="2400">
                <a:solidFill>
                  <a:srgbClr val="FF0000"/>
                </a:solidFill>
                <a:effectLst/>
                <a:latin typeface="+mj-lt"/>
                <a:ea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00 Fb Thu Huong Pham">
            <a:extLst>
              <a:ext uri="{FF2B5EF4-FFF2-40B4-BE49-F238E27FC236}">
                <a16:creationId xmlns:a16="http://schemas.microsoft.com/office/drawing/2014/main" id="{7055A351-8018-43CC-AF85-72E9B10CD70C}"/>
              </a:ext>
            </a:extLst>
          </p:cNvPr>
          <p:cNvGrpSpPr/>
          <p:nvPr/>
        </p:nvGrpSpPr>
        <p:grpSpPr>
          <a:xfrm flipH="1">
            <a:off x="12192000" y="47931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pt-BR" sz="2400" b="1">
                  <a:solidFill>
                    <a:srgbClr val="FF0000"/>
                  </a:solidFill>
                  <a:effectLst/>
                  <a:latin typeface="+mj-lt"/>
                  <a:ea typeface="Times New Roman" panose="02020603050405020304" pitchFamily="18" charset="0"/>
                </a:rPr>
                <a:t>B.</a:t>
              </a:r>
              <a:r>
                <a:rPr lang="pt-BR" sz="2400">
                  <a:solidFill>
                    <a:srgbClr val="FF0000"/>
                  </a:solidFill>
                  <a:effectLst/>
                  <a:latin typeface="+mj-lt"/>
                  <a:ea typeface="Times New Roman" panose="02020603050405020304" pitchFamily="18" charset="0"/>
                </a:rPr>
                <a:t> P.d</a:t>
              </a:r>
              <a:r>
                <a:rPr lang="pt-BR" sz="2400" baseline="-25000">
                  <a:solidFill>
                    <a:srgbClr val="FF0000"/>
                  </a:solidFill>
                  <a:effectLst/>
                  <a:latin typeface="+mj-lt"/>
                  <a:ea typeface="Times New Roman" panose="02020603050405020304" pitchFamily="18" charset="0"/>
                </a:rPr>
                <a:t>2</a:t>
              </a:r>
              <a:r>
                <a:rPr lang="pt-BR" sz="2400">
                  <a:solidFill>
                    <a:srgbClr val="FF0000"/>
                  </a:solidFill>
                  <a:effectLst/>
                  <a:latin typeface="+mj-lt"/>
                  <a:ea typeface="Times New Roman" panose="02020603050405020304" pitchFamily="18" charset="0"/>
                </a:rPr>
                <a:t> = F.d</a:t>
              </a:r>
              <a:r>
                <a:rPr lang="pt-BR" sz="2400" baseline="-25000">
                  <a:solidFill>
                    <a:srgbClr val="FF0000"/>
                  </a:solidFill>
                  <a:effectLst/>
                  <a:latin typeface="+mj-lt"/>
                  <a:ea typeface="Times New Roman" panose="02020603050405020304" pitchFamily="18" charset="0"/>
                </a:rPr>
                <a:t>1</a:t>
              </a:r>
              <a:r>
                <a:rPr lang="pt-BR" sz="2400">
                  <a:solidFill>
                    <a:srgbClr val="FF0000"/>
                  </a:solidFill>
                  <a:effectLst/>
                  <a:latin typeface="+mj-lt"/>
                  <a:ea typeface="Times New Roman" panose="02020603050405020304" pitchFamily="18" charset="0"/>
                </a:rPr>
                <a:t>.</a:t>
              </a:r>
              <a:endParaRPr lang="en-US" sz="2400">
                <a:solidFill>
                  <a:srgbClr val="FF0000"/>
                </a:solidFill>
                <a:effectLst/>
                <a:latin typeface="+mj-lt"/>
                <a:ea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
        <p:nvSpPr>
          <p:cNvPr id="2" name="TextBox 1" descr="n100 Fb Thu Huong Pham">
            <a:extLst>
              <a:ext uri="{FF2B5EF4-FFF2-40B4-BE49-F238E27FC236}">
                <a16:creationId xmlns:a16="http://schemas.microsoft.com/office/drawing/2014/main" id="{1495DA0D-4A7D-66D7-36BD-6BD0369EEAD6}"/>
              </a:ext>
            </a:extLst>
          </p:cNvPr>
          <p:cNvSpPr txBox="1"/>
          <p:nvPr/>
        </p:nvSpPr>
        <p:spPr>
          <a:xfrm>
            <a:off x="2807986" y="381000"/>
            <a:ext cx="2780014" cy="1569660"/>
          </a:xfrm>
          <a:prstGeom prst="rect">
            <a:avLst/>
          </a:prstGeom>
          <a:noFill/>
        </p:spPr>
        <p:txBody>
          <a:bodyPr wrap="square" rtlCol="0">
            <a:spAutoFit/>
          </a:bodyPr>
          <a:lstStyle/>
          <a:p>
            <a:pPr lvl="0" defTabSz="1219170">
              <a:defRPr/>
            </a:pPr>
            <a:r>
              <a:rPr lang="en-US" sz="2400">
                <a:solidFill>
                  <a:schemeClr val="bg1"/>
                </a:solidFill>
                <a:latin typeface="+mj-lt"/>
              </a:rPr>
              <a:t>Viết quy tắc moment trong trường hợp thước đang đứng yên như hình vẽ.</a:t>
            </a:r>
            <a:endParaRPr kumimoji="0" lang="vi-VN" sz="2400" b="1" i="0" u="none" strike="noStrike" kern="1200" cap="none" spc="0" normalizeH="0" baseline="0" noProof="0">
              <a:ln>
                <a:noFill/>
              </a:ln>
              <a:solidFill>
                <a:schemeClr val="bg1"/>
              </a:solidFill>
              <a:effectLst/>
              <a:uLnTx/>
              <a:uFillTx/>
              <a:latin typeface="+mj-lt"/>
              <a:cs typeface="Times New Roman" panose="02020603050405020304" pitchFamily="18" charset="0"/>
            </a:endParaRPr>
          </a:p>
        </p:txBody>
      </p:sp>
      <p:pic>
        <p:nvPicPr>
          <p:cNvPr id="4" name="Picture 3" descr="n100 Fb Thu Huong Pham">
            <a:extLst>
              <a:ext uri="{FF2B5EF4-FFF2-40B4-BE49-F238E27FC236}">
                <a16:creationId xmlns:a16="http://schemas.microsoft.com/office/drawing/2014/main" id="{D1855F9E-1C1E-08B5-EB26-21DB76B3F399}"/>
              </a:ext>
            </a:extLst>
          </p:cNvPr>
          <p:cNvPicPr>
            <a:picLocks noChangeAspect="1"/>
          </p:cNvPicPr>
          <p:nvPr/>
        </p:nvPicPr>
        <p:blipFill rotWithShape="1">
          <a:blip r:embed="rId13">
            <a:extLst>
              <a:ext uri="{28A0092B-C50C-407E-A947-70E740481C1C}">
                <a14:useLocalDpi xmlns:a14="http://schemas.microsoft.com/office/drawing/2010/main" val="0"/>
              </a:ext>
            </a:extLst>
          </a:blip>
          <a:srcRect t="5696"/>
          <a:stretch/>
        </p:blipFill>
        <p:spPr bwMode="auto">
          <a:xfrm>
            <a:off x="368299" y="402529"/>
            <a:ext cx="2439687" cy="18359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255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32"/>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35"/>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34"/>
                                        </p:tgtEl>
                                        <p:attrNameLst>
                                          <p:attrName>ppt_x</p:attrName>
                                          <p:attrName>ppt_y</p:attrName>
                                        </p:attrNameLst>
                                      </p:cBhvr>
                                      <p:rCtr x="503" y="16512"/>
                                    </p:animMotion>
                                  </p:childTnLst>
                                </p:cTn>
                              </p:par>
                              <p:par>
                                <p:cTn id="11" presetID="2" presetClass="entr" presetSubtype="2"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6000" fill="hold"/>
                                        <p:tgtEl>
                                          <p:spTgt spid="27"/>
                                        </p:tgtEl>
                                        <p:attrNameLst>
                                          <p:attrName>ppt_x</p:attrName>
                                        </p:attrNameLst>
                                      </p:cBhvr>
                                      <p:tavLst>
                                        <p:tav tm="0">
                                          <p:val>
                                            <p:strVal val="1+#ppt_w/2"/>
                                          </p:val>
                                        </p:tav>
                                        <p:tav tm="100000">
                                          <p:val>
                                            <p:strVal val="#ppt_x"/>
                                          </p:val>
                                        </p:tav>
                                      </p:tavLst>
                                    </p:anim>
                                    <p:anim calcmode="lin" valueType="num">
                                      <p:cBhvr additive="base">
                                        <p:cTn id="14" dur="16000" fill="hold"/>
                                        <p:tgtEl>
                                          <p:spTgt spid="27"/>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3000" fill="hold"/>
                                        <p:tgtEl>
                                          <p:spTgt spid="39"/>
                                        </p:tgtEl>
                                        <p:attrNameLst>
                                          <p:attrName>ppt_x</p:attrName>
                                        </p:attrNameLst>
                                      </p:cBhvr>
                                      <p:tavLst>
                                        <p:tav tm="0">
                                          <p:val>
                                            <p:strVal val="1+#ppt_w/2"/>
                                          </p:val>
                                        </p:tav>
                                        <p:tav tm="100000">
                                          <p:val>
                                            <p:strVal val="#ppt_x"/>
                                          </p:val>
                                        </p:tav>
                                      </p:tavLst>
                                    </p:anim>
                                    <p:anim calcmode="lin" valueType="num">
                                      <p:cBhvr additive="base">
                                        <p:cTn id="18" dur="130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15000" fill="hold"/>
                                        <p:tgtEl>
                                          <p:spTgt spid="44"/>
                                        </p:tgtEl>
                                        <p:attrNameLst>
                                          <p:attrName>ppt_x</p:attrName>
                                        </p:attrNameLst>
                                      </p:cBhvr>
                                      <p:tavLst>
                                        <p:tav tm="0">
                                          <p:val>
                                            <p:strVal val="0-#ppt_w/2"/>
                                          </p:val>
                                        </p:tav>
                                        <p:tav tm="100000">
                                          <p:val>
                                            <p:strVal val="#ppt_x"/>
                                          </p:val>
                                        </p:tav>
                                      </p:tavLst>
                                    </p:anim>
                                    <p:anim calcmode="lin" valueType="num">
                                      <p:cBhvr additive="base">
                                        <p:cTn id="22" dur="15000" fill="hold"/>
                                        <p:tgtEl>
                                          <p:spTgt spid="44"/>
                                        </p:tgtEl>
                                        <p:attrNameLst>
                                          <p:attrName>ppt_y</p:attrName>
                                        </p:attrNameLst>
                                      </p:cBhvr>
                                      <p:tavLst>
                                        <p:tav tm="0">
                                          <p:val>
                                            <p:strVal val="#ppt_y"/>
                                          </p:val>
                                        </p:tav>
                                        <p:tav tm="100000">
                                          <p:val>
                                            <p:strVal val="#ppt_y"/>
                                          </p:val>
                                        </p:tav>
                                      </p:tavLst>
                                    </p:anim>
                                  </p:childTnLst>
                                </p:cTn>
                              </p:par>
                              <p:par>
                                <p:cTn id="23" presetID="2" presetClass="entr" presetSubtype="8" repeatCount="indefinite"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18000" fill="hold"/>
                                        <p:tgtEl>
                                          <p:spTgt spid="47"/>
                                        </p:tgtEl>
                                        <p:attrNameLst>
                                          <p:attrName>ppt_x</p:attrName>
                                        </p:attrNameLst>
                                      </p:cBhvr>
                                      <p:tavLst>
                                        <p:tav tm="0">
                                          <p:val>
                                            <p:strVal val="0-#ppt_w/2"/>
                                          </p:val>
                                        </p:tav>
                                        <p:tav tm="100000">
                                          <p:val>
                                            <p:strVal val="#ppt_x"/>
                                          </p:val>
                                        </p:tav>
                                      </p:tavLst>
                                    </p:anim>
                                    <p:anim calcmode="lin" valueType="num">
                                      <p:cBhvr additive="base">
                                        <p:cTn id="26" dur="18000" fill="hold"/>
                                        <p:tgtEl>
                                          <p:spTgt spid="47"/>
                                        </p:tgtEl>
                                        <p:attrNameLst>
                                          <p:attrName>ppt_y</p:attrName>
                                        </p:attrNameLst>
                                      </p:cBhvr>
                                      <p:tavLst>
                                        <p:tav tm="0">
                                          <p:val>
                                            <p:strVal val="#ppt_y"/>
                                          </p:val>
                                        </p:tav>
                                        <p:tav tm="100000">
                                          <p:val>
                                            <p:strVal val="#ppt_y"/>
                                          </p:val>
                                        </p:tav>
                                      </p:tavLst>
                                    </p:anim>
                                  </p:childTnLst>
                                </p:cTn>
                              </p:par>
                            </p:childTnLst>
                          </p:cTn>
                        </p:par>
                        <p:par>
                          <p:cTn id="27" fill="hold">
                            <p:stCondLst>
                              <p:cond delay="45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
                                        </p:tgtEl>
                                        <p:attrNameLst>
                                          <p:attrName>ppt_y</p:attrName>
                                        </p:attrNameLst>
                                      </p:cBhvr>
                                      <p:tavLst>
                                        <p:tav tm="0">
                                          <p:val>
                                            <p:strVal val="#ppt_y"/>
                                          </p:val>
                                        </p:tav>
                                        <p:tav tm="100000">
                                          <p:val>
                                            <p:strVal val="#ppt_y"/>
                                          </p:val>
                                        </p:tav>
                                      </p:tavLst>
                                    </p:anim>
                                    <p:anim calcmode="lin" valueType="num">
                                      <p:cBhvr>
                                        <p:cTn id="3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50"/>
                                        <p:tgtEl>
                                          <p:spTgt spid="27"/>
                                        </p:tgtEl>
                                      </p:cBhvr>
                                    </p:animEffect>
                                    <p:set>
                                      <p:cBhvr>
                                        <p:cTn id="40" dur="1" fill="hold">
                                          <p:stCondLst>
                                            <p:cond delay="249"/>
                                          </p:stCondLst>
                                        </p:cTn>
                                        <p:tgtEl>
                                          <p:spTgt spid="2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
                                        <p:tgtEl>
                                          <p:spTgt spid="6"/>
                                        </p:tgtEl>
                                      </p:cBhvr>
                                    </p:animEffect>
                                    <p:set>
                                      <p:cBhvr>
                                        <p:cTn id="43" dur="1" fill="hold">
                                          <p:stCondLst>
                                            <p:cond delay="9"/>
                                          </p:stCondLst>
                                        </p:cTn>
                                        <p:tgtEl>
                                          <p:spTgt spid="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subTnLst>
                                    <p:audio>
                                      <p:cMediaNode>
                                        <p:cTn display="0" masterRel="sameClick">
                                          <p:stCondLst>
                                            <p:cond evt="begin" delay="0">
                                              <p:tn val="47"/>
                                            </p:cond>
                                          </p:stCondLst>
                                          <p:endCondLst>
                                            <p:cond evt="onStopAudio" delay="0">
                                              <p:tgtEl>
                                                <p:sldTgt/>
                                              </p:tgtEl>
                                            </p:cond>
                                          </p:endCondLst>
                                        </p:cTn>
                                        <p:tgtEl>
                                          <p:sndTgt r:embed="rId2" name="yeeh.wav"/>
                                        </p:tgtEl>
                                      </p:cMediaNode>
                                    </p:audio>
                                  </p:subTnLst>
                                </p:cTn>
                              </p:par>
                              <p:par>
                                <p:cTn id="50" presetID="32" presetClass="emph" presetSubtype="0" repeatCount="indefinite" fill="hold" nodeType="withEffect">
                                  <p:stCondLst>
                                    <p:cond delay="0"/>
                                  </p:stCondLst>
                                  <p:childTnLst>
                                    <p:animRot by="120000">
                                      <p:cBhvr>
                                        <p:cTn id="51" dur="50" fill="hold">
                                          <p:stCondLst>
                                            <p:cond delay="0"/>
                                          </p:stCondLst>
                                        </p:cTn>
                                        <p:tgtEl>
                                          <p:spTgt spid="36"/>
                                        </p:tgtEl>
                                        <p:attrNameLst>
                                          <p:attrName>r</p:attrName>
                                        </p:attrNameLst>
                                      </p:cBhvr>
                                    </p:animRot>
                                    <p:animRot by="-240000">
                                      <p:cBhvr>
                                        <p:cTn id="52" dur="100" fill="hold">
                                          <p:stCondLst>
                                            <p:cond delay="100"/>
                                          </p:stCondLst>
                                        </p:cTn>
                                        <p:tgtEl>
                                          <p:spTgt spid="36"/>
                                        </p:tgtEl>
                                        <p:attrNameLst>
                                          <p:attrName>r</p:attrName>
                                        </p:attrNameLst>
                                      </p:cBhvr>
                                    </p:animRot>
                                    <p:animRot by="240000">
                                      <p:cBhvr>
                                        <p:cTn id="53" dur="100" fill="hold">
                                          <p:stCondLst>
                                            <p:cond delay="200"/>
                                          </p:stCondLst>
                                        </p:cTn>
                                        <p:tgtEl>
                                          <p:spTgt spid="36"/>
                                        </p:tgtEl>
                                        <p:attrNameLst>
                                          <p:attrName>r</p:attrName>
                                        </p:attrNameLst>
                                      </p:cBhvr>
                                    </p:animRot>
                                    <p:animRot by="-240000">
                                      <p:cBhvr>
                                        <p:cTn id="54" dur="100" fill="hold">
                                          <p:stCondLst>
                                            <p:cond delay="300"/>
                                          </p:stCondLst>
                                        </p:cTn>
                                        <p:tgtEl>
                                          <p:spTgt spid="36"/>
                                        </p:tgtEl>
                                        <p:attrNameLst>
                                          <p:attrName>r</p:attrName>
                                        </p:attrNameLst>
                                      </p:cBhvr>
                                    </p:animRot>
                                    <p:animRot by="120000">
                                      <p:cBhvr>
                                        <p:cTn id="55"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39"/>
                                        </p:tgtEl>
                                        <p:attrNameLst>
                                          <p:attrName>r</p:attrName>
                                        </p:attrNameLst>
                                      </p:cBhvr>
                                    </p:animRot>
                                    <p:animRot by="-240000">
                                      <p:cBhvr>
                                        <p:cTn id="61" dur="200" fill="hold">
                                          <p:stCondLst>
                                            <p:cond delay="200"/>
                                          </p:stCondLst>
                                        </p:cTn>
                                        <p:tgtEl>
                                          <p:spTgt spid="39"/>
                                        </p:tgtEl>
                                        <p:attrNameLst>
                                          <p:attrName>r</p:attrName>
                                        </p:attrNameLst>
                                      </p:cBhvr>
                                    </p:animRot>
                                    <p:animRot by="240000">
                                      <p:cBhvr>
                                        <p:cTn id="62" dur="200" fill="hold">
                                          <p:stCondLst>
                                            <p:cond delay="400"/>
                                          </p:stCondLst>
                                        </p:cTn>
                                        <p:tgtEl>
                                          <p:spTgt spid="39"/>
                                        </p:tgtEl>
                                        <p:attrNameLst>
                                          <p:attrName>r</p:attrName>
                                        </p:attrNameLst>
                                      </p:cBhvr>
                                    </p:animRot>
                                    <p:animRot by="-240000">
                                      <p:cBhvr>
                                        <p:cTn id="63" dur="200" fill="hold">
                                          <p:stCondLst>
                                            <p:cond delay="600"/>
                                          </p:stCondLst>
                                        </p:cTn>
                                        <p:tgtEl>
                                          <p:spTgt spid="39"/>
                                        </p:tgtEl>
                                        <p:attrNameLst>
                                          <p:attrName>r</p:attrName>
                                        </p:attrNameLst>
                                      </p:cBhvr>
                                    </p:animRot>
                                    <p:animRot by="120000">
                                      <p:cBhvr>
                                        <p:cTn id="64" dur="200" fill="hold">
                                          <p:stCondLst>
                                            <p:cond delay="800"/>
                                          </p:stCondLst>
                                        </p:cTn>
                                        <p:tgtEl>
                                          <p:spTgt spid="39"/>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44"/>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44"/>
                                        </p:tgtEl>
                                        <p:attrNameLst>
                                          <p:attrName>r</p:attrName>
                                        </p:attrNameLst>
                                      </p:cBhvr>
                                    </p:animRot>
                                    <p:animRot by="-240000">
                                      <p:cBhvr>
                                        <p:cTn id="70" dur="200" fill="hold">
                                          <p:stCondLst>
                                            <p:cond delay="200"/>
                                          </p:stCondLst>
                                        </p:cTn>
                                        <p:tgtEl>
                                          <p:spTgt spid="44"/>
                                        </p:tgtEl>
                                        <p:attrNameLst>
                                          <p:attrName>r</p:attrName>
                                        </p:attrNameLst>
                                      </p:cBhvr>
                                    </p:animRot>
                                    <p:animRot by="240000">
                                      <p:cBhvr>
                                        <p:cTn id="71" dur="200" fill="hold">
                                          <p:stCondLst>
                                            <p:cond delay="400"/>
                                          </p:stCondLst>
                                        </p:cTn>
                                        <p:tgtEl>
                                          <p:spTgt spid="44"/>
                                        </p:tgtEl>
                                        <p:attrNameLst>
                                          <p:attrName>r</p:attrName>
                                        </p:attrNameLst>
                                      </p:cBhvr>
                                    </p:animRot>
                                    <p:animRot by="-240000">
                                      <p:cBhvr>
                                        <p:cTn id="72" dur="200" fill="hold">
                                          <p:stCondLst>
                                            <p:cond delay="600"/>
                                          </p:stCondLst>
                                        </p:cTn>
                                        <p:tgtEl>
                                          <p:spTgt spid="44"/>
                                        </p:tgtEl>
                                        <p:attrNameLst>
                                          <p:attrName>r</p:attrName>
                                        </p:attrNameLst>
                                      </p:cBhvr>
                                    </p:animRot>
                                    <p:animRot by="120000">
                                      <p:cBhvr>
                                        <p:cTn id="73" dur="200" fill="hold">
                                          <p:stCondLst>
                                            <p:cond delay="800"/>
                                          </p:stCondLst>
                                        </p:cTn>
                                        <p:tgtEl>
                                          <p:spTgt spid="44"/>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4" restart="whenNotActive" fill="hold" evtFilter="cancelBubble" nodeType="interactiveSeq">
                <p:stCondLst>
                  <p:cond evt="onClick" delay="0">
                    <p:tgtEl>
                      <p:spTgt spid="47"/>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nodeType="clickEffect">
                                  <p:stCondLst>
                                    <p:cond delay="0"/>
                                  </p:stCondLst>
                                  <p:childTnLst>
                                    <p:animRot by="120000">
                                      <p:cBhvr>
                                        <p:cTn id="78" dur="100" fill="hold">
                                          <p:stCondLst>
                                            <p:cond delay="0"/>
                                          </p:stCondLst>
                                        </p:cTn>
                                        <p:tgtEl>
                                          <p:spTgt spid="47"/>
                                        </p:tgtEl>
                                        <p:attrNameLst>
                                          <p:attrName>r</p:attrName>
                                        </p:attrNameLst>
                                      </p:cBhvr>
                                    </p:animRot>
                                    <p:animRot by="-240000">
                                      <p:cBhvr>
                                        <p:cTn id="79" dur="200" fill="hold">
                                          <p:stCondLst>
                                            <p:cond delay="200"/>
                                          </p:stCondLst>
                                        </p:cTn>
                                        <p:tgtEl>
                                          <p:spTgt spid="47"/>
                                        </p:tgtEl>
                                        <p:attrNameLst>
                                          <p:attrName>r</p:attrName>
                                        </p:attrNameLst>
                                      </p:cBhvr>
                                    </p:animRot>
                                    <p:animRot by="240000">
                                      <p:cBhvr>
                                        <p:cTn id="80" dur="200" fill="hold">
                                          <p:stCondLst>
                                            <p:cond delay="400"/>
                                          </p:stCondLst>
                                        </p:cTn>
                                        <p:tgtEl>
                                          <p:spTgt spid="47"/>
                                        </p:tgtEl>
                                        <p:attrNameLst>
                                          <p:attrName>r</p:attrName>
                                        </p:attrNameLst>
                                      </p:cBhvr>
                                    </p:animRot>
                                    <p:animRot by="-240000">
                                      <p:cBhvr>
                                        <p:cTn id="81" dur="200" fill="hold">
                                          <p:stCondLst>
                                            <p:cond delay="600"/>
                                          </p:stCondLst>
                                        </p:cTn>
                                        <p:tgtEl>
                                          <p:spTgt spid="47"/>
                                        </p:tgtEl>
                                        <p:attrNameLst>
                                          <p:attrName>r</p:attrName>
                                        </p:attrNameLst>
                                      </p:cBhvr>
                                    </p:animRot>
                                    <p:animRot by="120000">
                                      <p:cBhvr>
                                        <p:cTn id="82" dur="200" fill="hold">
                                          <p:stCondLst>
                                            <p:cond delay="800"/>
                                          </p:stCondLst>
                                        </p:cTn>
                                        <p:tgtEl>
                                          <p:spTgt spid="47"/>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100 Fb Thu Huong Pham">
            <a:extLst>
              <a:ext uri="{FF2B5EF4-FFF2-40B4-BE49-F238E27FC236}">
                <a16:creationId xmlns:a16="http://schemas.microsoft.com/office/drawing/2014/main" id="{243A611E-48DC-4BC5-8FE2-8FFFB0D78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856891"/>
            <a:ext cx="8153400" cy="4543691"/>
          </a:xfrm>
          <a:prstGeom prst="rect">
            <a:avLst/>
          </a:prstGeom>
        </p:spPr>
      </p:pic>
    </p:spTree>
    <p:extLst>
      <p:ext uri="{BB962C8B-B14F-4D97-AF65-F5344CB8AC3E}">
        <p14:creationId xmlns:p14="http://schemas.microsoft.com/office/powerpoint/2010/main" val="3050677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00 Fb Thu Huong Pham">
            <a:extLst>
              <a:ext uri="{FF2B5EF4-FFF2-40B4-BE49-F238E27FC236}">
                <a16:creationId xmlns:a16="http://schemas.microsoft.com/office/drawing/2014/main" id="{298CF959-4651-4C64-A08C-8F2BDE46A824}"/>
              </a:ext>
            </a:extLst>
          </p:cNvPr>
          <p:cNvSpPr txBox="1"/>
          <p:nvPr/>
        </p:nvSpPr>
        <p:spPr>
          <a:xfrm>
            <a:off x="4762" y="3400732"/>
            <a:ext cx="12191852" cy="954107"/>
          </a:xfrm>
          <a:prstGeom prst="rect">
            <a:avLst/>
          </a:prstGeom>
          <a:noFill/>
        </p:spPr>
        <p:txBody>
          <a:bodyPr wrap="square" rtlCol="0" anchor="ctr">
            <a:spAutoFit/>
          </a:bodyPr>
          <a:lstStyle/>
          <a:p>
            <a:pPr algn="ctr" fontAlgn="base">
              <a:spcAft>
                <a:spcPct val="0"/>
              </a:spcAft>
            </a:pPr>
            <a:r>
              <a:rPr lang="en-US" sz="2800" b="1">
                <a:solidFill>
                  <a:schemeClr val="accent4">
                    <a:lumMod val="50000"/>
                  </a:schemeClr>
                </a:solidFill>
                <a:latin typeface="Times New Roman" charset="0"/>
                <a:cs typeface="Times New Roman" charset="0"/>
              </a:rPr>
              <a:t>“HÃY CHO TÔI MỘT ĐIỂM TỰA,</a:t>
            </a:r>
          </a:p>
          <a:p>
            <a:pPr algn="ctr" fontAlgn="base">
              <a:spcAft>
                <a:spcPct val="0"/>
              </a:spcAft>
            </a:pPr>
            <a:r>
              <a:rPr lang="en-US" sz="2800" b="1">
                <a:solidFill>
                  <a:schemeClr val="accent4">
                    <a:lumMod val="50000"/>
                  </a:schemeClr>
                </a:solidFill>
                <a:latin typeface="Times New Roman" charset="0"/>
                <a:cs typeface="Times New Roman" charset="0"/>
              </a:rPr>
              <a:t>TÔI SẼ NHẤC BỔNG TRÁI ĐẤT”</a:t>
            </a:r>
          </a:p>
        </p:txBody>
      </p:sp>
    </p:spTree>
    <p:extLst>
      <p:ext uri="{BB962C8B-B14F-4D97-AF65-F5344CB8AC3E}">
        <p14:creationId xmlns:p14="http://schemas.microsoft.com/office/powerpoint/2010/main" val="18321034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100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11125200" cy="594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22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10" name="Picture 2" descr="n100 Fb Thu Huong Pha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3999" y="3663120"/>
            <a:ext cx="6186879" cy="2416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n100 Fb Thu Huong Pham">
            <a:extLst>
              <a:ext uri="{FF2B5EF4-FFF2-40B4-BE49-F238E27FC236}">
                <a16:creationId xmlns:a16="http://schemas.microsoft.com/office/drawing/2014/main" id="{4834D0E4-EC37-25E5-B9F0-B5AB83024DC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02562" y="3663120"/>
            <a:ext cx="3788984" cy="24167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descr="n100 Fb Thu Huong Pham">
            <a:extLst>
              <a:ext uri="{FF2B5EF4-FFF2-40B4-BE49-F238E27FC236}">
                <a16:creationId xmlns:a16="http://schemas.microsoft.com/office/drawing/2014/main" id="{B504DB2B-A591-AE90-E01A-6992DCCF76F5}"/>
              </a:ext>
            </a:extLst>
          </p:cNvPr>
          <p:cNvSpPr txBox="1"/>
          <p:nvPr/>
        </p:nvSpPr>
        <p:spPr>
          <a:xfrm>
            <a:off x="808342" y="693199"/>
            <a:ext cx="10575316" cy="2308324"/>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48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VẬT</a:t>
            </a:r>
            <a:r>
              <a:rPr kumimoji="0" lang="en-US" altLang="ko-KR" sz="4800" b="1" i="0" u="none" strike="noStrike" kern="1200" normalizeH="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 LÍ 10 KẾT NỐI TRÍ THỨC</a:t>
            </a:r>
            <a:endParaRPr kumimoji="0" lang="en-US" altLang="ko-KR" sz="48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spcBef>
                <a:spcPts val="0"/>
              </a:spcBef>
              <a:spcAft>
                <a:spcPts val="0"/>
              </a:spcAft>
              <a:buClrTx/>
              <a:buSzTx/>
              <a:buFontTx/>
              <a:buNone/>
              <a:tabLst/>
              <a:defRPr/>
            </a:pPr>
            <a:r>
              <a:rPr kumimoji="0" lang="en-US" altLang="ko-KR" sz="48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Bài </a:t>
            </a:r>
            <a:r>
              <a:rPr lang="en-US" sz="4800" b="1">
                <a:ln w="22225">
                  <a:solidFill>
                    <a:schemeClr val="accent1"/>
                  </a:solidFill>
                  <a:prstDash val="solid"/>
                </a:ln>
                <a:solidFill>
                  <a:schemeClr val="accent1">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spcBef>
                <a:spcPts val="0"/>
              </a:spcBef>
              <a:spcAft>
                <a:spcPts val="0"/>
              </a:spcAft>
              <a:buClrTx/>
              <a:buSzTx/>
              <a:buFontTx/>
              <a:buNone/>
              <a:tabLst/>
              <a:defRPr/>
            </a:pPr>
            <a:r>
              <a:rPr lang="en-US" sz="4800" b="1">
                <a:ln w="22225">
                  <a:solidFill>
                    <a:schemeClr val="accent1"/>
                  </a:solidFill>
                  <a:prstDash val="solid"/>
                </a:ln>
                <a:solidFill>
                  <a:schemeClr val="accent1">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4800" b="1" i="0" u="none" strike="noStrike" kern="1200" normalizeH="0" baseline="0" noProof="0" dirty="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p:txBody>
      </p:sp>
      <p:pic>
        <p:nvPicPr>
          <p:cNvPr id="16" name="Picture 15" descr="n100 Fb Thu Huong Pham">
            <a:extLst>
              <a:ext uri="{FF2B5EF4-FFF2-40B4-BE49-F238E27FC236}">
                <a16:creationId xmlns:a16="http://schemas.microsoft.com/office/drawing/2014/main" id="{30F9AF2D-D78B-8E3D-F1F2-012463FE9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92" y="418611"/>
            <a:ext cx="1905000" cy="1428750"/>
          </a:xfrm>
          <a:prstGeom prst="rect">
            <a:avLst/>
          </a:prstGeom>
        </p:spPr>
      </p:pic>
      <p:pic>
        <p:nvPicPr>
          <p:cNvPr id="17" name="Picture 16" descr="n100 Fb Thu Huong Pham">
            <a:extLst>
              <a:ext uri="{FF2B5EF4-FFF2-40B4-BE49-F238E27FC236}">
                <a16:creationId xmlns:a16="http://schemas.microsoft.com/office/drawing/2014/main" id="{38BFEEC9-7634-F4BC-544F-B9AA77120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7808" y="418611"/>
            <a:ext cx="1905000" cy="14287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100 Fb Thu Huong Pham">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3"/>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grpSp>
      <p:sp>
        <p:nvSpPr>
          <p:cNvPr id="6" name="Freeform 55" descr="n100 Fb Thu Huong Pham">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ea typeface="+mj-ea"/>
            </a:endParaRPr>
          </a:p>
        </p:txBody>
      </p:sp>
      <p:grpSp>
        <p:nvGrpSpPr>
          <p:cNvPr id="26" name="Graphic 3" descr="n100 Fb Thu Huong Pham">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endParaRPr lang="en-US"/>
            </a:p>
          </p:txBody>
        </p:sp>
      </p:grpSp>
      <p:grpSp>
        <p:nvGrpSpPr>
          <p:cNvPr id="5" name="Group 4" descr="n100 Fb Thu Huong Pham">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Moment lực</a:t>
              </a:r>
              <a:endParaRPr lang="ko-KR" altLang="en-US" sz="2400" b="1" dirty="0">
                <a:solidFill>
                  <a:schemeClr val="tx1">
                    <a:lumMod val="75000"/>
                    <a:lumOff val="25000"/>
                  </a:schemeClr>
                </a:solidFill>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tx1">
                      <a:lumMod val="75000"/>
                      <a:lumOff val="25000"/>
                    </a:schemeClr>
                  </a:solidFill>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a:t>
                </a:r>
                <a:endParaRPr lang="ko-KR" altLang="en-US" sz="2400" b="1" dirty="0">
                  <a:solidFill>
                    <a:schemeClr val="tx1">
                      <a:lumMod val="75000"/>
                      <a:lumOff val="25000"/>
                    </a:schemeClr>
                  </a:solidFill>
                  <a:cs typeface="Arial" pitchFamily="34" charset="0"/>
                </a:endParaRPr>
              </a:p>
            </p:txBody>
          </p:sp>
        </p:grpSp>
      </p:grpSp>
      <p:grpSp>
        <p:nvGrpSpPr>
          <p:cNvPr id="25" name="Group 24" descr="n100 Fb Thu Huong Pham">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Quy tắc moment lực</a:t>
              </a:r>
              <a:endParaRPr lang="ko-KR" altLang="en-US" sz="2400" b="1" dirty="0">
                <a:solidFill>
                  <a:schemeClr val="tx1">
                    <a:lumMod val="75000"/>
                    <a:lumOff val="25000"/>
                  </a:schemeClr>
                </a:solidFill>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tx1">
                      <a:lumMod val="75000"/>
                      <a:lumOff val="25000"/>
                    </a:schemeClr>
                  </a:solidFill>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II</a:t>
                </a:r>
                <a:endParaRPr lang="ko-KR" altLang="en-US" sz="2400" b="1" dirty="0">
                  <a:solidFill>
                    <a:schemeClr val="tx1">
                      <a:lumMod val="75000"/>
                      <a:lumOff val="25000"/>
                    </a:schemeClr>
                  </a:solidFill>
                  <a:cs typeface="Arial" pitchFamily="34" charset="0"/>
                </a:endParaRPr>
              </a:p>
            </p:txBody>
          </p:sp>
        </p:grpSp>
      </p:grpSp>
      <p:grpSp>
        <p:nvGrpSpPr>
          <p:cNvPr id="47" name="Group 46" descr="n100 Fb Thu Huong Pham">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Điều kiện cân bằng tổng quát của vật rắn</a:t>
              </a:r>
              <a:endParaRPr lang="ko-KR" altLang="en-US" sz="2400" b="1" dirty="0">
                <a:solidFill>
                  <a:schemeClr val="tx1">
                    <a:lumMod val="75000"/>
                    <a:lumOff val="25000"/>
                  </a:schemeClr>
                </a:solidFill>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a:solidFill>
                    <a:schemeClr val="tx1">
                      <a:lumMod val="75000"/>
                      <a:lumOff val="25000"/>
                    </a:schemeClr>
                  </a:solidFill>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IV</a:t>
                </a:r>
                <a:endParaRPr lang="ko-KR" altLang="en-US" sz="2400" b="1" dirty="0">
                  <a:solidFill>
                    <a:schemeClr val="tx1">
                      <a:lumMod val="75000"/>
                      <a:lumOff val="25000"/>
                    </a:schemeClr>
                  </a:solidFill>
                  <a:cs typeface="Arial" pitchFamily="34" charset="0"/>
                </a:endParaRPr>
              </a:p>
            </p:txBody>
          </p:sp>
        </p:grpSp>
      </p:grpSp>
      <p:grpSp>
        <p:nvGrpSpPr>
          <p:cNvPr id="28" name="Group 27" descr="n100 Fb Thu Huong Pham">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Ngẫu lực</a:t>
              </a:r>
              <a:endParaRPr lang="ko-KR" altLang="en-US" sz="2400" b="1" dirty="0">
                <a:solidFill>
                  <a:schemeClr val="tx1">
                    <a:lumMod val="75000"/>
                    <a:lumOff val="25000"/>
                  </a:schemeClr>
                </a:solidFill>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III</a:t>
                </a:r>
                <a:endParaRPr lang="ko-KR" altLang="en-US" sz="2400" b="1" dirty="0">
                  <a:solidFill>
                    <a:schemeClr val="tx1">
                      <a:lumMod val="75000"/>
                      <a:lumOff val="25000"/>
                    </a:schemeClr>
                  </a:solidFill>
                  <a:cs typeface="Arial" pitchFamily="34" charset="0"/>
                </a:endParaRPr>
              </a:p>
            </p:txBody>
          </p:sp>
        </p:grpSp>
      </p:grpSp>
      <p:sp>
        <p:nvSpPr>
          <p:cNvPr id="76" name="TextBox 75" descr="n100 Fb Thu Huong Pham">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3600" b="1" i="0" u="none" strike="noStrike" kern="1200" normalizeH="0" baseline="0" noProof="0">
                <a:ln w="22225">
                  <a:solidFill>
                    <a:schemeClr val="accent6"/>
                  </a:solidFill>
                  <a:prstDash val="solid"/>
                </a:ln>
                <a:solidFill>
                  <a:schemeClr val="accent6">
                    <a:lumMod val="40000"/>
                    <a:lumOff val="60000"/>
                  </a:schemeClr>
                </a:solidFill>
                <a:uLnTx/>
                <a:uFillTx/>
                <a:latin typeface="Calibri" panose="020F0502020204030204" pitchFamily="34" charset="0"/>
                <a:cs typeface="Calibri" panose="020F0502020204030204" pitchFamily="34" charset="0"/>
              </a:rPr>
              <a:t>Bài </a:t>
            </a:r>
            <a:r>
              <a:rPr lang="en-US" sz="3600" b="1">
                <a:ln w="22225">
                  <a:solidFill>
                    <a:schemeClr val="accent6"/>
                  </a:solidFill>
                  <a:prstDash val="solid"/>
                </a:ln>
                <a:solidFill>
                  <a:schemeClr val="accent6">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spcBef>
                <a:spcPts val="0"/>
              </a:spcBef>
              <a:spcAft>
                <a:spcPts val="0"/>
              </a:spcAft>
              <a:buClrTx/>
              <a:buSzTx/>
              <a:buFontTx/>
              <a:buNone/>
              <a:tabLst/>
              <a:defRPr/>
            </a:pPr>
            <a:r>
              <a:rPr lang="en-US" sz="3600" b="1">
                <a:ln w="22225">
                  <a:solidFill>
                    <a:schemeClr val="accent6"/>
                  </a:solidFill>
                  <a:prstDash val="solid"/>
                </a:ln>
                <a:solidFill>
                  <a:schemeClr val="accent6">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normalizeH="0" baseline="0" noProof="0" dirty="0">
              <a:ln w="22225">
                <a:solidFill>
                  <a:schemeClr val="accent6"/>
                </a:solidFill>
                <a:prstDash val="solid"/>
              </a:ln>
              <a:solidFill>
                <a:schemeClr val="accent6">
                  <a:lumMod val="40000"/>
                  <a:lumOff val="60000"/>
                </a:schemeClr>
              </a:solidFill>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77865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1+#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1000" fill="hold"/>
                                        <p:tgtEl>
                                          <p:spTgt spid="47"/>
                                        </p:tgtEl>
                                        <p:attrNameLst>
                                          <p:attrName>ppt_x</p:attrName>
                                        </p:attrNameLst>
                                      </p:cBhvr>
                                      <p:tavLst>
                                        <p:tav tm="0">
                                          <p:val>
                                            <p:strVal val="1+#ppt_w/2"/>
                                          </p:val>
                                        </p:tav>
                                        <p:tav tm="100000">
                                          <p:val>
                                            <p:strVal val="#ppt_x"/>
                                          </p:val>
                                        </p:tav>
                                      </p:tavLst>
                                    </p:anim>
                                    <p:anim calcmode="lin" valueType="num">
                                      <p:cBhvr additive="base">
                                        <p:cTn id="26" dur="1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100 Fb Thu Huong Pham">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32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Bài </a:t>
            </a:r>
            <a:r>
              <a:rPr lang="en-US" sz="3200" b="1">
                <a:ln w="22225">
                  <a:solidFill>
                    <a:schemeClr val="accent1"/>
                  </a:solidFill>
                  <a:prstDash val="solid"/>
                </a:ln>
                <a:solidFill>
                  <a:schemeClr val="accent1">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normalizeH="0" baseline="0" noProof="0" dirty="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p:txBody>
      </p:sp>
      <p:grpSp>
        <p:nvGrpSpPr>
          <p:cNvPr id="8" name="Group 7" descr="n100 Fb Thu Huong Pham">
            <a:extLst>
              <a:ext uri="{FF2B5EF4-FFF2-40B4-BE49-F238E27FC236}">
                <a16:creationId xmlns:a16="http://schemas.microsoft.com/office/drawing/2014/main" id="{2E3CE24E-BDFE-46D8-5C8D-96EC3F3BBD76}"/>
              </a:ext>
            </a:extLst>
          </p:cNvPr>
          <p:cNvGrpSpPr/>
          <p:nvPr/>
        </p:nvGrpSpPr>
        <p:grpSpPr>
          <a:xfrm>
            <a:off x="545434" y="977699"/>
            <a:ext cx="3157631" cy="684069"/>
            <a:chOff x="4145884" y="2050325"/>
            <a:chExt cx="3157631" cy="684069"/>
          </a:xfrm>
        </p:grpSpPr>
        <p:sp>
          <p:nvSpPr>
            <p:cNvPr id="9" name="TextBox 8">
              <a:extLst>
                <a:ext uri="{FF2B5EF4-FFF2-40B4-BE49-F238E27FC236}">
                  <a16:creationId xmlns:a16="http://schemas.microsoft.com/office/drawing/2014/main" id="{21F3263B-CEAB-AB7A-9027-3175C4E65AA4}"/>
                </a:ext>
              </a:extLst>
            </p:cNvPr>
            <p:cNvSpPr txBox="1"/>
            <p:nvPr/>
          </p:nvSpPr>
          <p:spPr>
            <a:xfrm>
              <a:off x="4888484" y="2187834"/>
              <a:ext cx="2415031" cy="523220"/>
            </a:xfrm>
            <a:prstGeom prst="rect">
              <a:avLst/>
            </a:prstGeom>
            <a:noFill/>
          </p:spPr>
          <p:txBody>
            <a:bodyPr wrap="square" rtlCol="0">
              <a:spAutoFit/>
            </a:bodyPr>
            <a:lstStyle/>
            <a:p>
              <a:r>
                <a:rPr lang="en-US" altLang="ko-KR" sz="2800" b="1">
                  <a:solidFill>
                    <a:schemeClr val="tx1">
                      <a:lumMod val="75000"/>
                      <a:lumOff val="25000"/>
                    </a:schemeClr>
                  </a:solidFill>
                  <a:latin typeface="Calibri" panose="020F0502020204030204" pitchFamily="34" charset="0"/>
                  <a:cs typeface="Calibri" panose="020F0502020204030204" pitchFamily="34" charset="0"/>
                </a:rPr>
                <a:t>Moment lực</a:t>
              </a:r>
              <a:endParaRPr lang="ko-KR"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1" name="Group 38">
              <a:extLst>
                <a:ext uri="{FF2B5EF4-FFF2-40B4-BE49-F238E27FC236}">
                  <a16:creationId xmlns:a16="http://schemas.microsoft.com/office/drawing/2014/main" id="{03ABD24A-ADAC-C865-848D-4C029E1D220B}"/>
                </a:ext>
              </a:extLst>
            </p:cNvPr>
            <p:cNvGrpSpPr/>
            <p:nvPr/>
          </p:nvGrpSpPr>
          <p:grpSpPr>
            <a:xfrm>
              <a:off x="4145884" y="2050325"/>
              <a:ext cx="684069" cy="684069"/>
              <a:chOff x="3218806" y="1961572"/>
              <a:chExt cx="684068" cy="684068"/>
            </a:xfrm>
          </p:grpSpPr>
          <p:sp>
            <p:nvSpPr>
              <p:cNvPr id="14" name="Diamond 36">
                <a:extLst>
                  <a:ext uri="{FF2B5EF4-FFF2-40B4-BE49-F238E27FC236}">
                    <a16:creationId xmlns:a16="http://schemas.microsoft.com/office/drawing/2014/main" id="{89AF26F5-3585-333B-6D85-A182739F2A7A}"/>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268B194-E18A-B00E-B23D-AB0524DEEB37}"/>
                  </a:ext>
                </a:extLst>
              </p:cNvPr>
              <p:cNvSpPr txBox="1"/>
              <p:nvPr/>
            </p:nvSpPr>
            <p:spPr>
              <a:xfrm>
                <a:off x="3348375" y="2102594"/>
                <a:ext cx="421990" cy="523219"/>
              </a:xfrm>
              <a:prstGeom prst="rect">
                <a:avLst/>
              </a:prstGeom>
              <a:noFill/>
            </p:spPr>
            <p:txBody>
              <a:bodyPr wrap="square" rtlCol="0">
                <a:spAutoFit/>
              </a:bodyPr>
              <a:lstStyle/>
              <a:p>
                <a:pPr algn="ctr"/>
                <a:r>
                  <a:rPr lang="en-US" altLang="ko-KR" sz="2800" b="1">
                    <a:solidFill>
                      <a:schemeClr val="tx1">
                        <a:lumMod val="75000"/>
                        <a:lumOff val="25000"/>
                      </a:schemeClr>
                    </a:solidFill>
                    <a:latin typeface="Calibri" panose="020F0502020204030204" pitchFamily="34" charset="0"/>
                    <a:cs typeface="Calibri" panose="020F0502020204030204" pitchFamily="34" charset="0"/>
                  </a:rPr>
                  <a:t>I</a:t>
                </a:r>
                <a:endParaRPr lang="ko-KR"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20667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descr="n100 Fb Thu Huong Pham">
                <a:extLst>
                  <a:ext uri="{FF2B5EF4-FFF2-40B4-BE49-F238E27FC236}">
                    <a16:creationId xmlns:a16="http://schemas.microsoft.com/office/drawing/2014/main" id="{946DD68C-5CDC-0443-4282-0ABF8E9FB0B9}"/>
                  </a:ext>
                </a:extLst>
              </p:cNvPr>
              <p:cNvSpPr txBox="1"/>
              <p:nvPr/>
            </p:nvSpPr>
            <p:spPr>
              <a:xfrm>
                <a:off x="537277" y="1279871"/>
                <a:ext cx="2936037" cy="1668598"/>
              </a:xfrm>
              <a:prstGeom prst="rect">
                <a:avLst/>
              </a:prstGeom>
              <a:noFill/>
            </p:spPr>
            <p:txBody>
              <a:bodyPr wrap="square">
                <a:spAutoFit/>
              </a:bodyPr>
              <a:lstStyle/>
              <a:p>
                <a:pPr algn="just"/>
                <a:r>
                  <a:rPr lang="en-US" sz="2000" b="1">
                    <a:effectLst/>
                    <a:latin typeface="Calibri" panose="020F0502020204030204" pitchFamily="34" charset="0"/>
                    <a:ea typeface="Times New Roman" panose="02020603050405020304" pitchFamily="18" charset="0"/>
                    <a:cs typeface="Calibri" panose="020F0502020204030204" pitchFamily="34" charset="0"/>
                  </a:rPr>
                  <a:t>Câu 1:</a:t>
                </a:r>
                <a:r>
                  <a:rPr lang="en-US" sz="2000">
                    <a:effectLst/>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lang="en-US" sz="2000" baseline="-25000">
                    <a:effectLst/>
                    <a:latin typeface="Calibri" panose="020F0502020204030204" pitchFamily="34" charset="0"/>
                    <a:ea typeface="Times New Roman" panose="02020603050405020304" pitchFamily="18" charset="0"/>
                    <a:cs typeface="Calibri" panose="020F0502020204030204" pitchFamily="34" charset="0"/>
                  </a:rPr>
                  <a:t>1</a:t>
                </a:r>
                <a:r>
                  <a:rPr lang="en-US" sz="2000">
                    <a:effectLst/>
                    <a:latin typeface="Calibri" panose="020F0502020204030204" pitchFamily="34" charset="0"/>
                    <a:ea typeface="Times New Roman" panose="02020603050405020304" pitchFamily="18" charset="0"/>
                    <a:cs typeface="Calibri" panose="020F0502020204030204" pitchFamily="34" charset="0"/>
                  </a:rPr>
                  <a:t>, d</a:t>
                </a:r>
                <a:r>
                  <a:rPr lang="en-US" sz="2000" baseline="-25000">
                    <a:effectLst/>
                    <a:latin typeface="Calibri" panose="020F0502020204030204" pitchFamily="34" charset="0"/>
                    <a:ea typeface="Times New Roman" panose="02020603050405020304" pitchFamily="18" charset="0"/>
                    <a:cs typeface="Calibri" panose="020F0502020204030204" pitchFamily="34" charset="0"/>
                  </a:rPr>
                  <a:t>2</a:t>
                </a:r>
                <a:r>
                  <a:rPr lang="en-US" sz="2000">
                    <a:effectLst/>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lang="en-US" sz="2000" i="1">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2000">
                    <a:effectLst/>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lang="en-US" sz="2000" i="1">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2000">
                    <a:effectLst/>
                    <a:latin typeface="Calibri" panose="020F0502020204030204" pitchFamily="34" charset="0"/>
                    <a:ea typeface="Times New Roman" panose="02020603050405020304" pitchFamily="18" charset="0"/>
                    <a:cs typeface="Calibri" panose="020F0502020204030204" pitchFamily="34" charset="0"/>
                  </a:rPr>
                  <a:t> ở hình vẽ bên</a:t>
                </a:r>
                <a:endParaRPr lang="en-US" sz="2000">
                  <a:latin typeface="Calibri" panose="020F0502020204030204" pitchFamily="34" charset="0"/>
                  <a:cs typeface="Calibri" panose="020F0502020204030204" pitchFamily="34" charset="0"/>
                </a:endParaRPr>
              </a:p>
            </p:txBody>
          </p:sp>
        </mc:Choice>
        <mc:Fallback xmlns="">
          <p:sp>
            <p:nvSpPr>
              <p:cNvPr id="12" name="TextBox 11" descr="n100 Fb Thu Huong Pham">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37277" y="1279871"/>
                <a:ext cx="2936037" cy="1668598"/>
              </a:xfrm>
              <a:prstGeom prst="rect">
                <a:avLst/>
              </a:prstGeom>
              <a:blipFill>
                <a:blip r:embed="rId3"/>
                <a:stretch>
                  <a:fillRect l="-2075" t="-2190" r="-2282" b="-5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n100 Fb Thu Huong Pham">
                <a:extLst>
                  <a:ext uri="{FF2B5EF4-FFF2-40B4-BE49-F238E27FC236}">
                    <a16:creationId xmlns:a16="http://schemas.microsoft.com/office/drawing/2014/main" id="{DA072378-911A-0016-D6B3-9683932B62D6}"/>
                  </a:ext>
                </a:extLst>
              </p:cNvPr>
              <p:cNvSpPr txBox="1"/>
              <p:nvPr/>
            </p:nvSpPr>
            <p:spPr>
              <a:xfrm>
                <a:off x="537277" y="3475625"/>
                <a:ext cx="4379528" cy="2899896"/>
              </a:xfrm>
              <a:prstGeom prst="rect">
                <a:avLst/>
              </a:prstGeom>
              <a:noFill/>
            </p:spPr>
            <p:txBody>
              <a:bodyPr wrap="square">
                <a:spAutoFit/>
              </a:bodyPr>
              <a:lstStyle/>
              <a:p>
                <a:r>
                  <a:rPr lang="en-US" sz="2000" b="1">
                    <a:effectLst/>
                    <a:latin typeface="Calibri" panose="020F0502020204030204" pitchFamily="34" charset="0"/>
                    <a:ea typeface="Times New Roman" panose="02020603050405020304" pitchFamily="18" charset="0"/>
                    <a:cs typeface="Calibri" panose="020F0502020204030204" pitchFamily="34" charset="0"/>
                  </a:rPr>
                  <a:t>Câu 2:</a:t>
                </a:r>
                <a:r>
                  <a:rPr lang="en-US" sz="2000">
                    <a:effectLst/>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indent="-231775" algn="just">
                  <a:lnSpc>
                    <a:spcPct val="115000"/>
                  </a:lnSpc>
                </a:pPr>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p>
              <a:p>
                <a:pPr marL="231775" indent="-231775" algn="just">
                  <a:lnSpc>
                    <a:spcPct val="115000"/>
                  </a:lnSpc>
                </a:pPr>
                <a:r>
                  <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lang="en-US" sz="2000" i="1">
                            <a:solidFill>
                              <a:srgbClr val="003300"/>
                            </a:solidFill>
                            <a:effectLst/>
                            <a:latin typeface="Cambria Math" panose="02040503050406030204" pitchFamily="18" charset="0"/>
                            <a:ea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rPr>
                          <m:t>𝐹</m:t>
                        </m:r>
                      </m:e>
                    </m:acc>
                  </m:oMath>
                </a14:m>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marL="231775" indent="-231775" algn="just">
                  <a:lnSpc>
                    <a:spcPct val="115000"/>
                  </a:lnSpc>
                </a:pPr>
                <a:r>
                  <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mc:Choice>
        <mc:Fallback xmlns="">
          <p:sp>
            <p:nvSpPr>
              <p:cNvPr id="13" name="TextBox 12" descr="n100 Fb Thu Huong Pham">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537277" y="3475625"/>
                <a:ext cx="4379528" cy="2899896"/>
              </a:xfrm>
              <a:prstGeom prst="rect">
                <a:avLst/>
              </a:prstGeom>
              <a:blipFill>
                <a:blip r:embed="rId4"/>
                <a:stretch>
                  <a:fillRect l="-1391" t="-1050" r="-1391" b="-2731"/>
                </a:stretch>
              </a:blipFill>
            </p:spPr>
            <p:txBody>
              <a:bodyPr/>
              <a:lstStyle/>
              <a:p>
                <a:r>
                  <a:rPr lang="en-US">
                    <a:noFill/>
                  </a:rPr>
                  <a:t> </a:t>
                </a:r>
              </a:p>
            </p:txBody>
          </p:sp>
        </mc:Fallback>
      </mc:AlternateContent>
      <p:sp>
        <p:nvSpPr>
          <p:cNvPr id="16" name="TextBox 15" descr="n100 Fb Thu Huong Pham">
            <a:extLst>
              <a:ext uri="{FF2B5EF4-FFF2-40B4-BE49-F238E27FC236}">
                <a16:creationId xmlns:a16="http://schemas.microsoft.com/office/drawing/2014/main" id="{7F4670EC-D72B-54CC-4264-A07DA48538C7}"/>
              </a:ext>
            </a:extLst>
          </p:cNvPr>
          <p:cNvSpPr txBox="1"/>
          <p:nvPr/>
        </p:nvSpPr>
        <p:spPr>
          <a:xfrm>
            <a:off x="6287454" y="1193534"/>
            <a:ext cx="5083137" cy="1841273"/>
          </a:xfrm>
          <a:prstGeom prst="rect">
            <a:avLst/>
          </a:prstGeom>
          <a:noFill/>
        </p:spPr>
        <p:txBody>
          <a:bodyPr wrap="square">
            <a:spAutoFit/>
          </a:bodyPr>
          <a:lstStyle/>
          <a:p>
            <a:pPr algn="just">
              <a:lnSpc>
                <a:spcPct val="115000"/>
              </a:lnSpc>
            </a:pPr>
            <a:r>
              <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Câu 3:</a:t>
            </a:r>
            <a:r>
              <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100 Fb Thu Huong Pham">
            <a:extLst>
              <a:ext uri="{FF2B5EF4-FFF2-40B4-BE49-F238E27FC236}">
                <a16:creationId xmlns:a16="http://schemas.microsoft.com/office/drawing/2014/main" id="{D0088173-B736-C729-C158-A083412447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833" y="852407"/>
            <a:ext cx="1974986" cy="2557220"/>
          </a:xfrm>
          <a:prstGeom prst="rect">
            <a:avLst/>
          </a:prstGeom>
          <a:noFill/>
        </p:spPr>
      </p:pic>
      <p:pic>
        <p:nvPicPr>
          <p:cNvPr id="18" name="Picture 17" descr="n100 Fb Thu Huong Pham">
            <a:extLst>
              <a:ext uri="{FF2B5EF4-FFF2-40B4-BE49-F238E27FC236}">
                <a16:creationId xmlns:a16="http://schemas.microsoft.com/office/drawing/2014/main" id="{3296C247-16A5-3050-0C4E-4C35AFEC5AA6}"/>
              </a:ext>
            </a:extLst>
          </p:cNvPr>
          <p:cNvPicPr>
            <a:picLocks noChangeAspect="1"/>
          </p:cNvPicPr>
          <p:nvPr/>
        </p:nvPicPr>
        <p:blipFill rotWithShape="1">
          <a:blip r:embed="rId6">
            <a:extLst>
              <a:ext uri="{28A0092B-C50C-407E-A947-70E740481C1C}">
                <a14:useLocalDpi xmlns:a14="http://schemas.microsoft.com/office/drawing/2010/main" val="0"/>
              </a:ext>
            </a:extLst>
          </a:blip>
          <a:srcRect l="25926" r="34343" b="61217"/>
          <a:stretch/>
        </p:blipFill>
        <p:spPr bwMode="auto">
          <a:xfrm>
            <a:off x="4968014" y="4057867"/>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100 Fb Thu Huong Pham">
            <a:extLst>
              <a:ext uri="{FF2B5EF4-FFF2-40B4-BE49-F238E27FC236}">
                <a16:creationId xmlns:a16="http://schemas.microsoft.com/office/drawing/2014/main" id="{110DAD2E-7AF0-C3DD-52D4-FE5268B68C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2370"/>
          <a:stretch/>
        </p:blipFill>
        <p:spPr bwMode="auto">
          <a:xfrm>
            <a:off x="9905429" y="3568613"/>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100 Fb Thu Huong Pham">
            <a:extLst>
              <a:ext uri="{FF2B5EF4-FFF2-40B4-BE49-F238E27FC236}">
                <a16:creationId xmlns:a16="http://schemas.microsoft.com/office/drawing/2014/main" id="{551D158A-1C4B-7E81-3EFC-9E1C9DE9F9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4533"/>
          <a:stretch/>
        </p:blipFill>
        <p:spPr bwMode="auto">
          <a:xfrm>
            <a:off x="9833297" y="4896896"/>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100 Fb Thu Huong Pham">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32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PHIẾU HỌC TẬP SỐ 2</a:t>
            </a:r>
            <a:endParaRPr kumimoji="0" lang="ko-KR" altLang="en-US" sz="3200" b="1" i="0" u="none" strike="noStrike" kern="1200" normalizeH="0" baseline="0" noProof="0" dirty="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p:txBody>
      </p:sp>
      <p:cxnSp>
        <p:nvCxnSpPr>
          <p:cNvPr id="22" name="Straight Connector 21" descr="n100 Fb Thu Huong Pham">
            <a:extLst>
              <a:ext uri="{FF2B5EF4-FFF2-40B4-BE49-F238E27FC236}">
                <a16:creationId xmlns:a16="http://schemas.microsoft.com/office/drawing/2014/main" id="{A8DB7DD2-C532-342B-971C-60EA54917A3B}"/>
              </a:ext>
            </a:extLst>
          </p:cNvPr>
          <p:cNvCxnSpPr>
            <a:cxnSpLocks/>
            <a:stCxn id="21" idx="2"/>
          </p:cNvCxnSpPr>
          <p:nvPr/>
        </p:nvCxnSpPr>
        <p:spPr>
          <a:xfrm>
            <a:off x="6096000" y="977699"/>
            <a:ext cx="0" cy="539496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descr="n100 Fb Thu Huong Pham">
            <a:extLst>
              <a:ext uri="{FF2B5EF4-FFF2-40B4-BE49-F238E27FC236}">
                <a16:creationId xmlns:a16="http://schemas.microsoft.com/office/drawing/2014/main" id="{BA5606A5-8944-5E5A-8D50-47A85047C3B4}"/>
              </a:ext>
            </a:extLst>
          </p:cNvPr>
          <p:cNvCxnSpPr>
            <a:cxnSpLocks/>
          </p:cNvCxnSpPr>
          <p:nvPr/>
        </p:nvCxnSpPr>
        <p:spPr>
          <a:xfrm>
            <a:off x="821410" y="3409627"/>
            <a:ext cx="10562248" cy="19373"/>
          </a:xfrm>
          <a:prstGeom prst="line">
            <a:avLst/>
          </a:prstGeom>
        </p:spPr>
        <p:style>
          <a:lnRef idx="3">
            <a:schemeClr val="accent1"/>
          </a:lnRef>
          <a:fillRef idx="0">
            <a:schemeClr val="accent1"/>
          </a:fillRef>
          <a:effectRef idx="2">
            <a:schemeClr val="accent1"/>
          </a:effectRef>
          <a:fontRef idx="minor">
            <a:schemeClr val="tx1"/>
          </a:fontRef>
        </p:style>
      </p:cxnSp>
      <p:sp>
        <p:nvSpPr>
          <p:cNvPr id="31" name="TextBox 30" descr="n100 Fb Thu Huong Pham">
            <a:extLst>
              <a:ext uri="{FF2B5EF4-FFF2-40B4-BE49-F238E27FC236}">
                <a16:creationId xmlns:a16="http://schemas.microsoft.com/office/drawing/2014/main" id="{FA8A66C6-6596-0207-0D08-A4DDF59ED243}"/>
              </a:ext>
            </a:extLst>
          </p:cNvPr>
          <p:cNvSpPr txBox="1"/>
          <p:nvPr/>
        </p:nvSpPr>
        <p:spPr>
          <a:xfrm>
            <a:off x="6094278" y="3429000"/>
            <a:ext cx="3685153" cy="3170099"/>
          </a:xfrm>
          <a:prstGeom prst="rect">
            <a:avLst/>
          </a:prstGeom>
          <a:noFill/>
        </p:spPr>
        <p:txBody>
          <a:bodyPr wrap="square">
            <a:spAutoFit/>
          </a:bodyPr>
          <a:lstStyle/>
          <a:p>
            <a:pPr algn="just"/>
            <a:r>
              <a:rPr lang="en-US" sz="2000" b="1">
                <a:effectLst/>
                <a:latin typeface="Calibri" panose="020F0502020204030204" pitchFamily="34" charset="0"/>
                <a:ea typeface="Times New Roman" panose="02020603050405020304" pitchFamily="18" charset="0"/>
                <a:cs typeface="Calibri" panose="020F0502020204030204" pitchFamily="34" charset="0"/>
              </a:rPr>
              <a:t>Câu 4:</a:t>
            </a:r>
            <a:r>
              <a:rPr lang="en-US" sz="2000">
                <a:effectLst/>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indent="-231775" algn="just"/>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231775" indent="-231775" algn="just"/>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054728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descr="n100 Fb Thu Huong Pham">
                <a:extLst>
                  <a:ext uri="{FF2B5EF4-FFF2-40B4-BE49-F238E27FC236}">
                    <a16:creationId xmlns:a16="http://schemas.microsoft.com/office/drawing/2014/main" id="{946DD68C-5CDC-0443-4282-0ABF8E9FB0B9}"/>
                  </a:ext>
                </a:extLst>
              </p:cNvPr>
              <p:cNvSpPr txBox="1"/>
              <p:nvPr/>
            </p:nvSpPr>
            <p:spPr>
              <a:xfrm>
                <a:off x="537278" y="1279871"/>
                <a:ext cx="6005770" cy="12450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4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4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sSub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sSub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Choice>
        <mc:Fallback xmlns="">
          <p:sp>
            <p:nvSpPr>
              <p:cNvPr id="12" name="TextBox 11" descr="n100 Fb Thu Huong Pham">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37278" y="1279871"/>
                <a:ext cx="6005770" cy="1245084"/>
              </a:xfrm>
              <a:prstGeom prst="rect">
                <a:avLst/>
              </a:prstGeom>
              <a:blipFill>
                <a:blip r:embed="rId4"/>
                <a:stretch>
                  <a:fillRect l="-1523" t="-3922" r="-1624" b="-10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n100 Fb Thu Huong Pham">
                <a:extLst>
                  <a:ext uri="{FF2B5EF4-FFF2-40B4-BE49-F238E27FC236}">
                    <a16:creationId xmlns:a16="http://schemas.microsoft.com/office/drawing/2014/main" id="{DA072378-911A-0016-D6B3-9683932B62D6}"/>
                  </a:ext>
                </a:extLst>
              </p:cNvPr>
              <p:cNvSpPr txBox="1"/>
              <p:nvPr/>
            </p:nvSpPr>
            <p:spPr>
              <a:xfrm>
                <a:off x="-4582781" y="6529638"/>
                <a:ext cx="4379528" cy="2899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0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xmlns="">
          <p:sp>
            <p:nvSpPr>
              <p:cNvPr id="13" name="TextBox 12" descr="n100 Fb Thu Huong Pham">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4582781" y="6529638"/>
                <a:ext cx="4379528" cy="2899896"/>
              </a:xfrm>
              <a:prstGeom prst="rect">
                <a:avLst/>
              </a:prstGeom>
              <a:blipFill>
                <a:blip r:embed="rId5"/>
                <a:stretch>
                  <a:fillRect l="-1391" t="-1050" r="-1391" b="-2731"/>
                </a:stretch>
              </a:blipFill>
            </p:spPr>
            <p:txBody>
              <a:bodyPr/>
              <a:lstStyle/>
              <a:p>
                <a:r>
                  <a:rPr lang="en-US">
                    <a:noFill/>
                  </a:rPr>
                  <a:t> </a:t>
                </a:r>
              </a:p>
            </p:txBody>
          </p:sp>
        </mc:Fallback>
      </mc:AlternateContent>
      <p:sp>
        <p:nvSpPr>
          <p:cNvPr id="16" name="TextBox 15" descr="n100 Fb Thu Huong Pham">
            <a:extLst>
              <a:ext uri="{FF2B5EF4-FFF2-40B4-BE49-F238E27FC236}">
                <a16:creationId xmlns:a16="http://schemas.microsoft.com/office/drawing/2014/main" id="{7F4670EC-D72B-54CC-4264-A07DA48538C7}"/>
              </a:ext>
            </a:extLst>
          </p:cNvPr>
          <p:cNvSpPr txBox="1"/>
          <p:nvPr/>
        </p:nvSpPr>
        <p:spPr>
          <a:xfrm>
            <a:off x="12192000" y="-1841273"/>
            <a:ext cx="5083137" cy="18412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100 Fb Thu Huong Pham">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1678" y="983778"/>
            <a:ext cx="3861980" cy="5000508"/>
          </a:xfrm>
          <a:prstGeom prst="rect">
            <a:avLst/>
          </a:prstGeom>
          <a:noFill/>
        </p:spPr>
      </p:pic>
      <p:pic>
        <p:nvPicPr>
          <p:cNvPr id="18" name="Picture 17" descr="n100 Fb Thu Huong Pham">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152044" y="7111880"/>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100 Fb Thu Huong Pham">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16003151" y="6935203"/>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100 Fb Thu Huong Pham">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15931019" y="8263486"/>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100 Fb Thu Huong Pham">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cxnSp>
        <p:nvCxnSpPr>
          <p:cNvPr id="22" name="Straight Connector 21" descr="n100 Fb Thu Huong Pham">
            <a:extLst>
              <a:ext uri="{FF2B5EF4-FFF2-40B4-BE49-F238E27FC236}">
                <a16:creationId xmlns:a16="http://schemas.microsoft.com/office/drawing/2014/main" id="{A8DB7DD2-C532-342B-971C-60EA54917A3B}"/>
              </a:ext>
            </a:extLst>
          </p:cNvPr>
          <p:cNvCxnSpPr>
            <a:cxnSpLocks/>
          </p:cNvCxnSpPr>
          <p:nvPr/>
        </p:nvCxnSpPr>
        <p:spPr>
          <a:xfrm>
            <a:off x="13647174" y="852407"/>
            <a:ext cx="0" cy="539496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descr="n100 Fb Thu Huong Pham">
            <a:extLst>
              <a:ext uri="{FF2B5EF4-FFF2-40B4-BE49-F238E27FC236}">
                <a16:creationId xmlns:a16="http://schemas.microsoft.com/office/drawing/2014/main" id="{BA5606A5-8944-5E5A-8D50-47A85047C3B4}"/>
              </a:ext>
            </a:extLst>
          </p:cNvPr>
          <p:cNvCxnSpPr>
            <a:cxnSpLocks/>
          </p:cNvCxnSpPr>
          <p:nvPr/>
        </p:nvCxnSpPr>
        <p:spPr>
          <a:xfrm>
            <a:off x="923011" y="7531542"/>
            <a:ext cx="10562248" cy="19373"/>
          </a:xfrm>
          <a:prstGeom prst="line">
            <a:avLst/>
          </a:prstGeom>
        </p:spPr>
        <p:style>
          <a:lnRef idx="3">
            <a:schemeClr val="accent1"/>
          </a:lnRef>
          <a:fillRef idx="0">
            <a:schemeClr val="accent1"/>
          </a:fillRef>
          <a:effectRef idx="2">
            <a:schemeClr val="accent1"/>
          </a:effectRef>
          <a:fontRef idx="minor">
            <a:schemeClr val="tx1"/>
          </a:fontRef>
        </p:style>
      </p:cxnSp>
      <p:sp>
        <p:nvSpPr>
          <p:cNvPr id="31" name="TextBox 30" descr="n100 Fb Thu Huong Pham">
            <a:extLst>
              <a:ext uri="{FF2B5EF4-FFF2-40B4-BE49-F238E27FC236}">
                <a16:creationId xmlns:a16="http://schemas.microsoft.com/office/drawing/2014/main" id="{FA8A66C6-6596-0207-0D08-A4DDF59ED243}"/>
              </a:ext>
            </a:extLst>
          </p:cNvPr>
          <p:cNvSpPr txBox="1"/>
          <p:nvPr/>
        </p:nvSpPr>
        <p:spPr>
          <a:xfrm>
            <a:off x="12192000" y="6795590"/>
            <a:ext cx="368515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descr="n100 Fb Thu Huong Pham">
            <a:extLst>
              <a:ext uri="{FF2B5EF4-FFF2-40B4-BE49-F238E27FC236}">
                <a16:creationId xmlns:a16="http://schemas.microsoft.com/office/drawing/2014/main" id="{09061E7D-B8EE-353D-C718-1071AD37D783}"/>
              </a:ext>
            </a:extLst>
          </p:cNvPr>
          <p:cNvGrpSpPr/>
          <p:nvPr/>
        </p:nvGrpSpPr>
        <p:grpSpPr>
          <a:xfrm>
            <a:off x="7718322" y="2115397"/>
            <a:ext cx="1539978" cy="1303933"/>
            <a:chOff x="4784622" y="2895599"/>
            <a:chExt cx="1539978" cy="1303933"/>
          </a:xfrm>
        </p:grpSpPr>
        <p:sp>
          <p:nvSpPr>
            <p:cNvPr id="15" name="Rectangle 14">
              <a:extLst>
                <a:ext uri="{FF2B5EF4-FFF2-40B4-BE49-F238E27FC236}">
                  <a16:creationId xmlns:a16="http://schemas.microsoft.com/office/drawing/2014/main" id="{4788AB2B-C927-A948-3404-5029A57A1B73}"/>
                </a:ext>
              </a:extLst>
            </p:cNvPr>
            <p:cNvSpPr/>
            <p:nvPr/>
          </p:nvSpPr>
          <p:spPr>
            <a:xfrm rot="2985114">
              <a:off x="4819326" y="4062372"/>
              <a:ext cx="137160" cy="13716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a:solidFill>
                  <a:prstClr val="white"/>
                </a:solidFill>
                <a:latin typeface="Verdana"/>
              </a:endParaRPr>
            </a:p>
          </p:txBody>
        </p:sp>
        <p:grpSp>
          <p:nvGrpSpPr>
            <p:cNvPr id="23" name="Group 22">
              <a:extLst>
                <a:ext uri="{FF2B5EF4-FFF2-40B4-BE49-F238E27FC236}">
                  <a16:creationId xmlns:a16="http://schemas.microsoft.com/office/drawing/2014/main" id="{E7FE0D4F-4246-AF17-7D98-A2C92D304274}"/>
                </a:ext>
              </a:extLst>
            </p:cNvPr>
            <p:cNvGrpSpPr/>
            <p:nvPr/>
          </p:nvGrpSpPr>
          <p:grpSpPr>
            <a:xfrm>
              <a:off x="4784622" y="2895599"/>
              <a:ext cx="1539978" cy="1242843"/>
              <a:chOff x="4784622" y="2895599"/>
              <a:chExt cx="1539978" cy="1242843"/>
            </a:xfrm>
          </p:grpSpPr>
          <p:sp>
            <p:nvSpPr>
              <p:cNvPr id="25" name="Text Box 10">
                <a:extLst>
                  <a:ext uri="{FF2B5EF4-FFF2-40B4-BE49-F238E27FC236}">
                    <a16:creationId xmlns:a16="http://schemas.microsoft.com/office/drawing/2014/main" id="{32C87709-D0EE-10C6-35BC-0AB3ACB2DC30}"/>
                  </a:ext>
                </a:extLst>
              </p:cNvPr>
              <p:cNvSpPr txBox="1">
                <a:spLocks noChangeArrowheads="1"/>
              </p:cNvSpPr>
              <p:nvPr/>
            </p:nvSpPr>
            <p:spPr bwMode="auto">
              <a:xfrm>
                <a:off x="5181600" y="3048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33CC"/>
                    </a:solidFill>
                    <a:latin typeface="Times New Roman" pitchFamily="18" charset="0"/>
                  </a:defRPr>
                </a:lvl1pPr>
                <a:lvl2pPr marL="742950" indent="-285750" eaLnBrk="0" hangingPunct="0">
                  <a:defRPr sz="2400" b="1">
                    <a:solidFill>
                      <a:srgbClr val="0033CC"/>
                    </a:solidFill>
                    <a:latin typeface="Times New Roman" pitchFamily="18" charset="0"/>
                  </a:defRPr>
                </a:lvl2pPr>
                <a:lvl3pPr marL="1143000" indent="-228600" eaLnBrk="0" hangingPunct="0">
                  <a:defRPr sz="2400" b="1">
                    <a:solidFill>
                      <a:srgbClr val="0033CC"/>
                    </a:solidFill>
                    <a:latin typeface="Times New Roman" pitchFamily="18" charset="0"/>
                  </a:defRPr>
                </a:lvl3pPr>
                <a:lvl4pPr marL="1600200" indent="-228600" eaLnBrk="0" hangingPunct="0">
                  <a:defRPr sz="2400" b="1">
                    <a:solidFill>
                      <a:srgbClr val="0033CC"/>
                    </a:solidFill>
                    <a:latin typeface="Times New Roman" pitchFamily="18" charset="0"/>
                  </a:defRPr>
                </a:lvl4pPr>
                <a:lvl5pPr marL="2057400" indent="-228600" eaLnBrk="0" hangingPunct="0">
                  <a:defRPr sz="2400" b="1">
                    <a:solidFill>
                      <a:srgbClr val="0033CC"/>
                    </a:solidFill>
                    <a:latin typeface="Times New Roman" pitchFamily="18" charset="0"/>
                  </a:defRPr>
                </a:lvl5pPr>
                <a:lvl6pPr marL="2514600" indent="-228600" eaLnBrk="0" fontAlgn="base" hangingPunct="0">
                  <a:spcBef>
                    <a:spcPct val="0"/>
                  </a:spcBef>
                  <a:spcAft>
                    <a:spcPct val="0"/>
                  </a:spcAft>
                  <a:defRPr sz="2400" b="1">
                    <a:solidFill>
                      <a:srgbClr val="0033CC"/>
                    </a:solidFill>
                    <a:latin typeface="Times New Roman" pitchFamily="18" charset="0"/>
                  </a:defRPr>
                </a:lvl6pPr>
                <a:lvl7pPr marL="2971800" indent="-228600" eaLnBrk="0" fontAlgn="base" hangingPunct="0">
                  <a:spcBef>
                    <a:spcPct val="0"/>
                  </a:spcBef>
                  <a:spcAft>
                    <a:spcPct val="0"/>
                  </a:spcAft>
                  <a:defRPr sz="2400" b="1">
                    <a:solidFill>
                      <a:srgbClr val="0033CC"/>
                    </a:solidFill>
                    <a:latin typeface="Times New Roman" pitchFamily="18" charset="0"/>
                  </a:defRPr>
                </a:lvl7pPr>
                <a:lvl8pPr marL="3429000" indent="-228600" eaLnBrk="0" fontAlgn="base" hangingPunct="0">
                  <a:spcBef>
                    <a:spcPct val="0"/>
                  </a:spcBef>
                  <a:spcAft>
                    <a:spcPct val="0"/>
                  </a:spcAft>
                  <a:defRPr sz="2400" b="1">
                    <a:solidFill>
                      <a:srgbClr val="0033CC"/>
                    </a:solidFill>
                    <a:latin typeface="Times New Roman" pitchFamily="18" charset="0"/>
                  </a:defRPr>
                </a:lvl8pPr>
                <a:lvl9pPr marL="3886200" indent="-228600" eaLnBrk="0" fontAlgn="base" hangingPunct="0">
                  <a:spcBef>
                    <a:spcPct val="0"/>
                  </a:spcBef>
                  <a:spcAft>
                    <a:spcPct val="0"/>
                  </a:spcAft>
                  <a:defRPr sz="2400" b="1">
                    <a:solidFill>
                      <a:srgbClr val="0033CC"/>
                    </a:solidFill>
                    <a:latin typeface="Times New Roman" pitchFamily="18" charset="0"/>
                  </a:defRPr>
                </a:lvl9pPr>
              </a:lstStyle>
              <a:p>
                <a:pPr eaLnBrk="1" fontAlgn="base" hangingPunct="1">
                  <a:spcBef>
                    <a:spcPct val="50000"/>
                  </a:spcBef>
                  <a:spcAft>
                    <a:spcPct val="0"/>
                  </a:spcAft>
                </a:pPr>
                <a:r>
                  <a:rPr lang="en-US"/>
                  <a:t>d</a:t>
                </a:r>
                <a:r>
                  <a:rPr lang="en-US" baseline="-25000"/>
                  <a:t>1</a:t>
                </a:r>
                <a:endParaRPr lang="en-US"/>
              </a:p>
            </p:txBody>
          </p:sp>
          <p:sp>
            <p:nvSpPr>
              <p:cNvPr id="26" name="Line 14">
                <a:extLst>
                  <a:ext uri="{FF2B5EF4-FFF2-40B4-BE49-F238E27FC236}">
                    <a16:creationId xmlns:a16="http://schemas.microsoft.com/office/drawing/2014/main" id="{962F575D-8CA4-039A-C7DC-525D9A43EC39}"/>
                  </a:ext>
                </a:extLst>
              </p:cNvPr>
              <p:cNvSpPr>
                <a:spLocks noChangeShapeType="1"/>
              </p:cNvSpPr>
              <p:nvPr/>
            </p:nvSpPr>
            <p:spPr bwMode="auto">
              <a:xfrm flipH="1">
                <a:off x="4784622" y="2895599"/>
                <a:ext cx="1539978" cy="124284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grpSp>
      <p:sp>
        <p:nvSpPr>
          <p:cNvPr id="27" name="Line 13" descr="n100 Fb Thu Huong Pham">
            <a:extLst>
              <a:ext uri="{FF2B5EF4-FFF2-40B4-BE49-F238E27FC236}">
                <a16:creationId xmlns:a16="http://schemas.microsoft.com/office/drawing/2014/main" id="{9B0404B7-11E5-95F2-0A9D-F599CAF76F75}"/>
              </a:ext>
            </a:extLst>
          </p:cNvPr>
          <p:cNvSpPr>
            <a:spLocks noChangeShapeType="1"/>
          </p:cNvSpPr>
          <p:nvPr/>
        </p:nvSpPr>
        <p:spPr bwMode="auto">
          <a:xfrm>
            <a:off x="7353300" y="2943152"/>
            <a:ext cx="1676400" cy="1981200"/>
          </a:xfrm>
          <a:prstGeom prst="line">
            <a:avLst/>
          </a:prstGeom>
          <a:noFill/>
          <a:ln w="38100">
            <a:solidFill>
              <a:srgbClr val="FFFF00"/>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nvGrpSpPr>
          <p:cNvPr id="28" name="Group 27" descr="n100 Fb Thu Huong Pham">
            <a:extLst>
              <a:ext uri="{FF2B5EF4-FFF2-40B4-BE49-F238E27FC236}">
                <a16:creationId xmlns:a16="http://schemas.microsoft.com/office/drawing/2014/main" id="{1DCBD8A9-5146-A15F-4B6A-08B8E7A9D8C8}"/>
              </a:ext>
            </a:extLst>
          </p:cNvPr>
          <p:cNvGrpSpPr/>
          <p:nvPr/>
        </p:nvGrpSpPr>
        <p:grpSpPr>
          <a:xfrm>
            <a:off x="9391650" y="1639148"/>
            <a:ext cx="1371600" cy="457200"/>
            <a:chOff x="6400800" y="2438400"/>
            <a:chExt cx="1371600" cy="457200"/>
          </a:xfrm>
        </p:grpSpPr>
        <p:grpSp>
          <p:nvGrpSpPr>
            <p:cNvPr id="29" name="Group 28">
              <a:extLst>
                <a:ext uri="{FF2B5EF4-FFF2-40B4-BE49-F238E27FC236}">
                  <a16:creationId xmlns:a16="http://schemas.microsoft.com/office/drawing/2014/main" id="{9EF64D8C-A114-39A1-7445-0E5CE7071F75}"/>
                </a:ext>
              </a:extLst>
            </p:cNvPr>
            <p:cNvGrpSpPr/>
            <p:nvPr/>
          </p:nvGrpSpPr>
          <p:grpSpPr>
            <a:xfrm>
              <a:off x="6400800" y="2438400"/>
              <a:ext cx="1371600" cy="457200"/>
              <a:chOff x="6400800" y="2438400"/>
              <a:chExt cx="1371600" cy="457200"/>
            </a:xfrm>
          </p:grpSpPr>
          <p:sp>
            <p:nvSpPr>
              <p:cNvPr id="32" name="Line 17">
                <a:extLst>
                  <a:ext uri="{FF2B5EF4-FFF2-40B4-BE49-F238E27FC236}">
                    <a16:creationId xmlns:a16="http://schemas.microsoft.com/office/drawing/2014/main" id="{6F6ABD2E-05BE-170B-8CC0-337107A2BCC1}"/>
                  </a:ext>
                </a:extLst>
              </p:cNvPr>
              <p:cNvSpPr>
                <a:spLocks noChangeShapeType="1"/>
              </p:cNvSpPr>
              <p:nvPr/>
            </p:nvSpPr>
            <p:spPr bwMode="auto">
              <a:xfrm>
                <a:off x="6400800" y="2895600"/>
                <a:ext cx="13716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33" name="Text Box 19">
                <a:extLst>
                  <a:ext uri="{FF2B5EF4-FFF2-40B4-BE49-F238E27FC236}">
                    <a16:creationId xmlns:a16="http://schemas.microsoft.com/office/drawing/2014/main" id="{97921228-175A-9D23-7E06-D6318C596137}"/>
                  </a:ext>
                </a:extLst>
              </p:cNvPr>
              <p:cNvSpPr txBox="1">
                <a:spLocks noChangeArrowheads="1"/>
              </p:cNvSpPr>
              <p:nvPr/>
            </p:nvSpPr>
            <p:spPr bwMode="auto">
              <a:xfrm>
                <a:off x="6781800" y="243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33CC"/>
                    </a:solidFill>
                    <a:latin typeface="Times New Roman" pitchFamily="18" charset="0"/>
                  </a:defRPr>
                </a:lvl1pPr>
                <a:lvl2pPr marL="742950" indent="-285750" eaLnBrk="0" hangingPunct="0">
                  <a:defRPr sz="2400" b="1">
                    <a:solidFill>
                      <a:srgbClr val="0033CC"/>
                    </a:solidFill>
                    <a:latin typeface="Times New Roman" pitchFamily="18" charset="0"/>
                  </a:defRPr>
                </a:lvl2pPr>
                <a:lvl3pPr marL="1143000" indent="-228600" eaLnBrk="0" hangingPunct="0">
                  <a:defRPr sz="2400" b="1">
                    <a:solidFill>
                      <a:srgbClr val="0033CC"/>
                    </a:solidFill>
                    <a:latin typeface="Times New Roman" pitchFamily="18" charset="0"/>
                  </a:defRPr>
                </a:lvl3pPr>
                <a:lvl4pPr marL="1600200" indent="-228600" eaLnBrk="0" hangingPunct="0">
                  <a:defRPr sz="2400" b="1">
                    <a:solidFill>
                      <a:srgbClr val="0033CC"/>
                    </a:solidFill>
                    <a:latin typeface="Times New Roman" pitchFamily="18" charset="0"/>
                  </a:defRPr>
                </a:lvl4pPr>
                <a:lvl5pPr marL="2057400" indent="-228600" eaLnBrk="0" hangingPunct="0">
                  <a:defRPr sz="2400" b="1">
                    <a:solidFill>
                      <a:srgbClr val="0033CC"/>
                    </a:solidFill>
                    <a:latin typeface="Times New Roman" pitchFamily="18" charset="0"/>
                  </a:defRPr>
                </a:lvl5pPr>
                <a:lvl6pPr marL="2514600" indent="-228600" eaLnBrk="0" fontAlgn="base" hangingPunct="0">
                  <a:spcBef>
                    <a:spcPct val="0"/>
                  </a:spcBef>
                  <a:spcAft>
                    <a:spcPct val="0"/>
                  </a:spcAft>
                  <a:defRPr sz="2400" b="1">
                    <a:solidFill>
                      <a:srgbClr val="0033CC"/>
                    </a:solidFill>
                    <a:latin typeface="Times New Roman" pitchFamily="18" charset="0"/>
                  </a:defRPr>
                </a:lvl6pPr>
                <a:lvl7pPr marL="2971800" indent="-228600" eaLnBrk="0" fontAlgn="base" hangingPunct="0">
                  <a:spcBef>
                    <a:spcPct val="0"/>
                  </a:spcBef>
                  <a:spcAft>
                    <a:spcPct val="0"/>
                  </a:spcAft>
                  <a:defRPr sz="2400" b="1">
                    <a:solidFill>
                      <a:srgbClr val="0033CC"/>
                    </a:solidFill>
                    <a:latin typeface="Times New Roman" pitchFamily="18" charset="0"/>
                  </a:defRPr>
                </a:lvl7pPr>
                <a:lvl8pPr marL="3429000" indent="-228600" eaLnBrk="0" fontAlgn="base" hangingPunct="0">
                  <a:spcBef>
                    <a:spcPct val="0"/>
                  </a:spcBef>
                  <a:spcAft>
                    <a:spcPct val="0"/>
                  </a:spcAft>
                  <a:defRPr sz="2400" b="1">
                    <a:solidFill>
                      <a:srgbClr val="0033CC"/>
                    </a:solidFill>
                    <a:latin typeface="Times New Roman" pitchFamily="18" charset="0"/>
                  </a:defRPr>
                </a:lvl8pPr>
                <a:lvl9pPr marL="3886200" indent="-228600" eaLnBrk="0" fontAlgn="base" hangingPunct="0">
                  <a:spcBef>
                    <a:spcPct val="0"/>
                  </a:spcBef>
                  <a:spcAft>
                    <a:spcPct val="0"/>
                  </a:spcAft>
                  <a:defRPr sz="2400" b="1">
                    <a:solidFill>
                      <a:srgbClr val="0033CC"/>
                    </a:solidFill>
                    <a:latin typeface="Times New Roman" pitchFamily="18" charset="0"/>
                  </a:defRPr>
                </a:lvl9pPr>
              </a:lstStyle>
              <a:p>
                <a:pPr eaLnBrk="1" fontAlgn="base" hangingPunct="1">
                  <a:spcBef>
                    <a:spcPct val="50000"/>
                  </a:spcBef>
                  <a:spcAft>
                    <a:spcPct val="0"/>
                  </a:spcAft>
                </a:pPr>
                <a:r>
                  <a:rPr lang="en-US"/>
                  <a:t>d</a:t>
                </a:r>
                <a:r>
                  <a:rPr lang="en-US" baseline="-25000"/>
                  <a:t>2</a:t>
                </a:r>
                <a:endParaRPr lang="en-US"/>
              </a:p>
            </p:txBody>
          </p:sp>
        </p:grpSp>
        <p:sp>
          <p:nvSpPr>
            <p:cNvPr id="30" name="Rectangle 29">
              <a:extLst>
                <a:ext uri="{FF2B5EF4-FFF2-40B4-BE49-F238E27FC236}">
                  <a16:creationId xmlns:a16="http://schemas.microsoft.com/office/drawing/2014/main" id="{96D324C1-C2E9-E4AC-5AB4-DD92359B90AD}"/>
                </a:ext>
              </a:extLst>
            </p:cNvPr>
            <p:cNvSpPr/>
            <p:nvPr/>
          </p:nvSpPr>
          <p:spPr>
            <a:xfrm>
              <a:off x="7634748" y="2754518"/>
              <a:ext cx="137160" cy="137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a:solidFill>
                  <a:prstClr val="white"/>
                </a:solidFill>
                <a:latin typeface="Verdana"/>
              </a:endParaRPr>
            </a:p>
          </p:txBody>
        </p:sp>
      </p:grpSp>
      <p:sp>
        <p:nvSpPr>
          <p:cNvPr id="34" name="Line 16" descr="n100 Fb Thu Huong Pham">
            <a:extLst>
              <a:ext uri="{FF2B5EF4-FFF2-40B4-BE49-F238E27FC236}">
                <a16:creationId xmlns:a16="http://schemas.microsoft.com/office/drawing/2014/main" id="{4C7BBF75-E84C-16E9-6ECB-201483EC8392}"/>
              </a:ext>
            </a:extLst>
          </p:cNvPr>
          <p:cNvSpPr>
            <a:spLocks noChangeShapeType="1"/>
          </p:cNvSpPr>
          <p:nvPr/>
        </p:nvSpPr>
        <p:spPr bwMode="auto">
          <a:xfrm flipV="1">
            <a:off x="10782300" y="1715348"/>
            <a:ext cx="0" cy="2819400"/>
          </a:xfrm>
          <a:prstGeom prst="line">
            <a:avLst/>
          </a:prstGeom>
          <a:noFill/>
          <a:ln w="38100">
            <a:solidFill>
              <a:srgbClr val="FFFF00"/>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35" name="Text Box 14" descr="n100 Fb Thu Huong Pham">
            <a:extLst>
              <a:ext uri="{FF2B5EF4-FFF2-40B4-BE49-F238E27FC236}">
                <a16:creationId xmlns:a16="http://schemas.microsoft.com/office/drawing/2014/main" id="{2D317E3A-F91C-A088-31AE-AE04D768BAB2}"/>
              </a:ext>
            </a:extLst>
          </p:cNvPr>
          <p:cNvSpPr txBox="1">
            <a:spLocks noChangeArrowheads="1"/>
          </p:cNvSpPr>
          <p:nvPr/>
        </p:nvSpPr>
        <p:spPr bwMode="auto">
          <a:xfrm>
            <a:off x="923011" y="2767528"/>
            <a:ext cx="5466909" cy="2677656"/>
          </a:xfrm>
          <a:prstGeom prst="rect">
            <a:avLst/>
          </a:prstGeom>
          <a:noFill/>
          <a:ln w="28575">
            <a:solidFill>
              <a:srgbClr val="FFC00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pPr>
            <a:r>
              <a:rPr lang="pt-BR" sz="2800">
                <a:solidFill>
                  <a:srgbClr val="00B050"/>
                </a:solidFill>
                <a:latin typeface="Calibri" panose="020F0502020204030204" pitchFamily="34" charset="0"/>
                <a:cs typeface="Calibri" panose="020F0502020204030204" pitchFamily="34" charset="0"/>
              </a:rPr>
              <a:t>+ Cánh tay đòn (tay đòn) của lực: là khoảng cách từ trục quay tới giá của lực.</a:t>
            </a:r>
          </a:p>
          <a:p>
            <a:pPr algn="just" eaLnBrk="0" fontAlgn="base" hangingPunct="0">
              <a:spcBef>
                <a:spcPct val="50000"/>
              </a:spcBef>
              <a:spcAft>
                <a:spcPct val="0"/>
              </a:spcAft>
            </a:pPr>
            <a:r>
              <a:rPr lang="pt-BR" sz="28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800">
                <a:solidFill>
                  <a:srgbClr val="00B050"/>
                </a:solidFill>
                <a:latin typeface="Calibri" panose="020F0502020204030204" pitchFamily="34" charset="0"/>
                <a:cs typeface="Calibri" panose="020F0502020204030204" pitchFamily="34" charset="0"/>
              </a:rPr>
              <a:t>Kí hiệu là d</a:t>
            </a:r>
          </a:p>
          <a:p>
            <a:pPr algn="just" eaLnBrk="0" fontAlgn="base" hangingPunct="0">
              <a:spcBef>
                <a:spcPct val="50000"/>
              </a:spcBef>
              <a:spcAft>
                <a:spcPct val="0"/>
              </a:spcAft>
            </a:pPr>
            <a:r>
              <a:rPr lang="pt-BR" sz="28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800">
                <a:solidFill>
                  <a:srgbClr val="00B050"/>
                </a:solidFill>
                <a:latin typeface="Calibri" panose="020F0502020204030204" pitchFamily="34" charset="0"/>
                <a:cs typeface="Calibri" panose="020F0502020204030204" pitchFamily="34" charset="0"/>
              </a:rPr>
              <a:t>Đơn vị là mét (m).</a:t>
            </a:r>
            <a:endParaRPr lang="en-US" sz="2800" i="1">
              <a:solidFill>
                <a:srgbClr val="00B050"/>
              </a:solidFill>
              <a:latin typeface="Calibri" panose="020F0502020204030204" pitchFamily="34" charset="0"/>
              <a:cs typeface="Calibri" panose="020F0502020204030204" pitchFamily="34" charset="0"/>
            </a:endParaRPr>
          </a:p>
        </p:txBody>
      </p:sp>
      <p:pic>
        <p:nvPicPr>
          <p:cNvPr id="3" name="Picture 2" descr="n100 Fb Thu Huong Pham">
            <a:extLst>
              <a:ext uri="{FF2B5EF4-FFF2-40B4-BE49-F238E27FC236}">
                <a16:creationId xmlns:a16="http://schemas.microsoft.com/office/drawing/2014/main" id="{F356E2CF-FCC0-944C-8FF3-DC074ACCA253}"/>
              </a:ext>
            </a:extLst>
          </p:cNvPr>
          <p:cNvPicPr>
            <a:picLocks noChangeAspect="1"/>
          </p:cNvPicPr>
          <p:nvPr/>
        </p:nvPicPr>
        <p:blipFill>
          <a:blip r:embed="rId10"/>
          <a:stretch>
            <a:fillRect/>
          </a:stretch>
        </p:blipFill>
        <p:spPr>
          <a:xfrm>
            <a:off x="6607491" y="1084635"/>
            <a:ext cx="5118911" cy="5000508"/>
          </a:xfrm>
          <a:prstGeom prst="rect">
            <a:avLst/>
          </a:prstGeom>
        </p:spPr>
      </p:pic>
    </p:spTree>
    <p:custDataLst>
      <p:tags r:id="rId1"/>
    </p:custDataLst>
    <p:extLst>
      <p:ext uri="{BB962C8B-B14F-4D97-AF65-F5344CB8AC3E}">
        <p14:creationId xmlns:p14="http://schemas.microsoft.com/office/powerpoint/2010/main" val="141053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bg/>
                                          </p:spTgt>
                                        </p:tgtEl>
                                        <p:attrNameLst>
                                          <p:attrName>style.visibility</p:attrName>
                                        </p:attrNameLst>
                                      </p:cBhvr>
                                      <p:to>
                                        <p:strVal val="visible"/>
                                      </p:to>
                                    </p:set>
                                    <p:animEffect transition="in" filter="fade">
                                      <p:cBhvr>
                                        <p:cTn id="12" dur="500"/>
                                        <p:tgtEl>
                                          <p:spTgt spid="35">
                                            <p:bg/>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5">
                                            <p:txEl>
                                              <p:pRg st="0" end="0"/>
                                            </p:txEl>
                                          </p:spTgt>
                                        </p:tgtEl>
                                        <p:attrNameLst>
                                          <p:attrName>style.visibility</p:attrName>
                                        </p:attrNameLst>
                                      </p:cBhvr>
                                      <p:to>
                                        <p:strVal val="visible"/>
                                      </p:to>
                                    </p:set>
                                    <p:animEffect transition="in" filter="wipe(left)">
                                      <p:cBhvr>
                                        <p:cTn id="16" dur="500"/>
                                        <p:tgtEl>
                                          <p:spTgt spid="3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5">
                                            <p:txEl>
                                              <p:pRg st="1" end="1"/>
                                            </p:txEl>
                                          </p:spTgt>
                                        </p:tgtEl>
                                        <p:attrNameLst>
                                          <p:attrName>style.visibility</p:attrName>
                                        </p:attrNameLst>
                                      </p:cBhvr>
                                      <p:to>
                                        <p:strVal val="visible"/>
                                      </p:to>
                                    </p:set>
                                    <p:animEffect transition="in" filter="wipe(left)">
                                      <p:cBhvr>
                                        <p:cTn id="21" dur="500"/>
                                        <p:tgtEl>
                                          <p:spTgt spid="3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5">
                                            <p:txEl>
                                              <p:pRg st="2" end="2"/>
                                            </p:txEl>
                                          </p:spTgt>
                                        </p:tgtEl>
                                        <p:attrNameLst>
                                          <p:attrName>style.visibility</p:attrName>
                                        </p:attrNameLst>
                                      </p:cBhvr>
                                      <p:to>
                                        <p:strVal val="visible"/>
                                      </p:to>
                                    </p:set>
                                    <p:animEffect transition="in" filter="wipe(left)">
                                      <p:cBhvr>
                                        <p:cTn id="26" dur="500"/>
                                        <p:tgtEl>
                                          <p:spTgt spid="3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10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righ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down)">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35" grpId="0" uiExpand="1" build="allAtOnce"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3.1|5.5"/>
</p:tagLst>
</file>

<file path=ppt/tags/tag10.xml><?xml version="1.0" encoding="utf-8"?>
<p:tagLst xmlns:a="http://schemas.openxmlformats.org/drawingml/2006/main" xmlns:r="http://schemas.openxmlformats.org/officeDocument/2006/relationships" xmlns:p="http://schemas.openxmlformats.org/presentationml/2006/main">
  <p:tag name="TIMING" val="|0.4|1.4|1.7|1.5|2.3"/>
</p:tagLst>
</file>

<file path=ppt/tags/tag11.xml><?xml version="1.0" encoding="utf-8"?>
<p:tagLst xmlns:a="http://schemas.openxmlformats.org/drawingml/2006/main" xmlns:r="http://schemas.openxmlformats.org/officeDocument/2006/relationships" xmlns:p="http://schemas.openxmlformats.org/presentationml/2006/main">
  <p:tag name="TIMING" val="|0.8|1.5|1.1|1.1|1.1|1.2"/>
</p:tagLst>
</file>

<file path=ppt/tags/tag12.xml><?xml version="1.0" encoding="utf-8"?>
<p:tagLst xmlns:a="http://schemas.openxmlformats.org/drawingml/2006/main" xmlns:r="http://schemas.openxmlformats.org/officeDocument/2006/relationships" xmlns:p="http://schemas.openxmlformats.org/presentationml/2006/main">
  <p:tag name="TIMING" val="|0.5|1.1"/>
</p:tagLst>
</file>

<file path=ppt/tags/tag13.xml><?xml version="1.0" encoding="utf-8"?>
<p:tagLst xmlns:a="http://schemas.openxmlformats.org/drawingml/2006/main" xmlns:r="http://schemas.openxmlformats.org/officeDocument/2006/relationships" xmlns:p="http://schemas.openxmlformats.org/presentationml/2006/main">
  <p:tag name="TIMING" val="|1.6|1.1|1|1.4|1.5|1.5|1.2|2.6"/>
</p:tagLst>
</file>

<file path=ppt/tags/tag14.xml><?xml version="1.0" encoding="utf-8"?>
<p:tagLst xmlns:a="http://schemas.openxmlformats.org/drawingml/2006/main" xmlns:r="http://schemas.openxmlformats.org/officeDocument/2006/relationships" xmlns:p="http://schemas.openxmlformats.org/presentationml/2006/main">
  <p:tag name="TIMING" val="|0.6|1|1.3|1.2|1.2|1|1.4"/>
</p:tagLst>
</file>

<file path=ppt/tags/tag15.xml><?xml version="1.0" encoding="utf-8"?>
<p:tagLst xmlns:a="http://schemas.openxmlformats.org/drawingml/2006/main" xmlns:r="http://schemas.openxmlformats.org/officeDocument/2006/relationships" xmlns:p="http://schemas.openxmlformats.org/presentationml/2006/main">
  <p:tag name="TIMING" val="|0.8|1.3|1.1|1.2|1.4|1.3|1.2"/>
</p:tagLst>
</file>

<file path=ppt/tags/tag16.xml><?xml version="1.0" encoding="utf-8"?>
<p:tagLst xmlns:a="http://schemas.openxmlformats.org/drawingml/2006/main" xmlns:r="http://schemas.openxmlformats.org/officeDocument/2006/relationships" xmlns:p="http://schemas.openxmlformats.org/presentationml/2006/main">
  <p:tag name="TIMING" val="|0.4|1.3|1.1|1.4|1.2|1.2|1.2"/>
</p:tagLst>
</file>

<file path=ppt/tags/tag17.xml><?xml version="1.0" encoding="utf-8"?>
<p:tagLst xmlns:a="http://schemas.openxmlformats.org/drawingml/2006/main" xmlns:r="http://schemas.openxmlformats.org/officeDocument/2006/relationships" xmlns:p="http://schemas.openxmlformats.org/presentationml/2006/main">
  <p:tag name="TIMING" val="|0.6|1.2|1.2|1.2|1.1|1.2|1.2"/>
</p:tagLst>
</file>

<file path=ppt/tags/tag18.xml><?xml version="1.0" encoding="utf-8"?>
<p:tagLst xmlns:a="http://schemas.openxmlformats.org/drawingml/2006/main" xmlns:r="http://schemas.openxmlformats.org/officeDocument/2006/relationships" xmlns:p="http://schemas.openxmlformats.org/presentationml/2006/main">
  <p:tag name="TIMING" val="|0.6|1.1|1.1|1"/>
</p:tagLst>
</file>

<file path=ppt/tags/tag2.xml><?xml version="1.0" encoding="utf-8"?>
<p:tagLst xmlns:a="http://schemas.openxmlformats.org/drawingml/2006/main" xmlns:r="http://schemas.openxmlformats.org/officeDocument/2006/relationships" xmlns:p="http://schemas.openxmlformats.org/presentationml/2006/main">
  <p:tag name="TIMING" val="|2.5|1.4|1.4|1.4"/>
</p:tagLst>
</file>

<file path=ppt/tags/tag3.xml><?xml version="1.0" encoding="utf-8"?>
<p:tagLst xmlns:a="http://schemas.openxmlformats.org/drawingml/2006/main" xmlns:r="http://schemas.openxmlformats.org/officeDocument/2006/relationships" xmlns:p="http://schemas.openxmlformats.org/presentationml/2006/main">
  <p:tag name="TIMING" val="|0.6|1.7|2.2|0.9|1.2|1.3|1.3|1|1.1"/>
</p:tagLst>
</file>

<file path=ppt/tags/tag4.xml><?xml version="1.0" encoding="utf-8"?>
<p:tagLst xmlns:a="http://schemas.openxmlformats.org/drawingml/2006/main" xmlns:r="http://schemas.openxmlformats.org/officeDocument/2006/relationships" xmlns:p="http://schemas.openxmlformats.org/presentationml/2006/main">
  <p:tag name="TIMING" val="|1.3|1.5|0.8|0.8|0.8|0.8|0.7|1.6|1"/>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3.3|0|1.1|1|1.4|1|1|1"/>
</p:tagLst>
</file>

<file path=ppt/tags/tag7.xml><?xml version="1.0" encoding="utf-8"?>
<p:tagLst xmlns:a="http://schemas.openxmlformats.org/drawingml/2006/main" xmlns:r="http://schemas.openxmlformats.org/officeDocument/2006/relationships" xmlns:p="http://schemas.openxmlformats.org/presentationml/2006/main">
  <p:tag name="TIMING" val="|0.8|1.1|1.1"/>
</p:tagLst>
</file>

<file path=ppt/tags/tag8.xml><?xml version="1.0" encoding="utf-8"?>
<p:tagLst xmlns:a="http://schemas.openxmlformats.org/drawingml/2006/main" xmlns:r="http://schemas.openxmlformats.org/officeDocument/2006/relationships" xmlns:p="http://schemas.openxmlformats.org/presentationml/2006/main">
  <p:tag name="TIMING" val="|0.7|1.4|1.1|1.6|1.3|1.2|1.4|1.8|1.4"/>
</p:tagLst>
</file>

<file path=ppt/tags/tag9.xml><?xml version="1.0" encoding="utf-8"?>
<p:tagLst xmlns:a="http://schemas.openxmlformats.org/drawingml/2006/main" xmlns:r="http://schemas.openxmlformats.org/officeDocument/2006/relationships" xmlns:p="http://schemas.openxmlformats.org/presentationml/2006/main">
  <p:tag name="TIMING" val="|0.9|1.9|1.4|1.4|3.1|1.4|1.5|3.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s Slide Master">
  <a:themeElements>
    <a:clrScheme name="ALLPPT-COLOR-A36">
      <a:dk1>
        <a:sysClr val="windowText" lastClr="000000"/>
      </a:dk1>
      <a:lt1>
        <a:sysClr val="window" lastClr="FFFFFF"/>
      </a:lt1>
      <a:dk2>
        <a:srgbClr val="1F497D"/>
      </a:dk2>
      <a:lt2>
        <a:srgbClr val="EEECE1"/>
      </a:lt2>
      <a:accent1>
        <a:srgbClr val="F5679D"/>
      </a:accent1>
      <a:accent2>
        <a:srgbClr val="B754BA"/>
      </a:accent2>
      <a:accent3>
        <a:srgbClr val="F5679D"/>
      </a:accent3>
      <a:accent4>
        <a:srgbClr val="B754BA"/>
      </a:accent4>
      <a:accent5>
        <a:srgbClr val="F5679D"/>
      </a:accent5>
      <a:accent6>
        <a:srgbClr val="B754BA"/>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ver and End Slide Master">
  <a:themeElements>
    <a:clrScheme name="ALLPPT-COLOR-A36">
      <a:dk1>
        <a:sysClr val="windowText" lastClr="000000"/>
      </a:dk1>
      <a:lt1>
        <a:sysClr val="window" lastClr="FFFFFF"/>
      </a:lt1>
      <a:dk2>
        <a:srgbClr val="1F497D"/>
      </a:dk2>
      <a:lt2>
        <a:srgbClr val="EEECE1"/>
      </a:lt2>
      <a:accent1>
        <a:srgbClr val="F5679D"/>
      </a:accent1>
      <a:accent2>
        <a:srgbClr val="B754BA"/>
      </a:accent2>
      <a:accent3>
        <a:srgbClr val="F5679D"/>
      </a:accent3>
      <a:accent4>
        <a:srgbClr val="B754BA"/>
      </a:accent4>
      <a:accent5>
        <a:srgbClr val="F5679D"/>
      </a:accent5>
      <a:accent6>
        <a:srgbClr val="B754BA"/>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3288</TotalTime>
  <Words>5606</Words>
  <Application>Microsoft Office PowerPoint</Application>
  <PresentationFormat>Widescreen</PresentationFormat>
  <Paragraphs>463</Paragraphs>
  <Slides>48</Slides>
  <Notes>26</Notes>
  <HiddenSlides>0</HiddenSlides>
  <MMClips>7</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48</vt:i4>
      </vt:variant>
    </vt:vector>
  </HeadingPairs>
  <TitlesOfParts>
    <vt:vector size="62" baseType="lpstr">
      <vt:lpstr>Calibri</vt:lpstr>
      <vt:lpstr>VNI-Times</vt:lpstr>
      <vt:lpstr>Cambria Math</vt:lpstr>
      <vt:lpstr>Arial</vt:lpstr>
      <vt:lpstr>Verdana</vt:lpstr>
      <vt:lpstr>Wingdings 2</vt:lpstr>
      <vt:lpstr>Times New Roman</vt:lpstr>
      <vt:lpstr>Symbol</vt:lpstr>
      <vt:lpstr>Aspect</vt:lpstr>
      <vt:lpstr>1_Office Theme</vt:lpstr>
      <vt:lpstr>2_Office Theme</vt:lpstr>
      <vt:lpstr>Office Theme</vt:lpstr>
      <vt:lpstr>Contents Slide Master</vt:lpstr>
      <vt:lpstr>Cover and End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Administrator</cp:lastModifiedBy>
  <cp:revision>238</cp:revision>
  <dcterms:created xsi:type="dcterms:W3CDTF">2019-02-23T08:09:14Z</dcterms:created>
  <dcterms:modified xsi:type="dcterms:W3CDTF">2024-03-14T05:31:21Z</dcterms:modified>
</cp:coreProperties>
</file>