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webextensions/webextension4.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35" r:id="rId1"/>
    <p:sldMasterId id="2147483771" r:id="rId2"/>
    <p:sldMasterId id="2147483783" r:id="rId3"/>
  </p:sldMasterIdLst>
  <p:notesMasterIdLst>
    <p:notesMasterId r:id="rId37"/>
  </p:notesMasterIdLst>
  <p:sldIdLst>
    <p:sldId id="267" r:id="rId4"/>
    <p:sldId id="363" r:id="rId5"/>
    <p:sldId id="349" r:id="rId6"/>
    <p:sldId id="284" r:id="rId7"/>
    <p:sldId id="390" r:id="rId8"/>
    <p:sldId id="391" r:id="rId9"/>
    <p:sldId id="392" r:id="rId10"/>
    <p:sldId id="394" r:id="rId11"/>
    <p:sldId id="395" r:id="rId12"/>
    <p:sldId id="396" r:id="rId13"/>
    <p:sldId id="397" r:id="rId14"/>
    <p:sldId id="398" r:id="rId15"/>
    <p:sldId id="399" r:id="rId16"/>
    <p:sldId id="321" r:id="rId17"/>
    <p:sldId id="305" r:id="rId18"/>
    <p:sldId id="402" r:id="rId19"/>
    <p:sldId id="401" r:id="rId20"/>
    <p:sldId id="400" r:id="rId21"/>
    <p:sldId id="366" r:id="rId22"/>
    <p:sldId id="403" r:id="rId23"/>
    <p:sldId id="382" r:id="rId24"/>
    <p:sldId id="368" r:id="rId25"/>
    <p:sldId id="404" r:id="rId26"/>
    <p:sldId id="405" r:id="rId27"/>
    <p:sldId id="406" r:id="rId28"/>
    <p:sldId id="408" r:id="rId29"/>
    <p:sldId id="407" r:id="rId30"/>
    <p:sldId id="385" r:id="rId31"/>
    <p:sldId id="386" r:id="rId32"/>
    <p:sldId id="387" r:id="rId33"/>
    <p:sldId id="411" r:id="rId34"/>
    <p:sldId id="409" r:id="rId35"/>
    <p:sldId id="410" r:id="rId36"/>
  </p:sldIdLst>
  <p:sldSz cx="12192000" cy="6858000"/>
  <p:notesSz cx="6858000" cy="9144000"/>
  <p:embeddedFontLst>
    <p:embeddedFont>
      <p:font typeface="#9Slide03 AmpleSoft Bold" panose="020B0604020202020204" charset="0"/>
      <p:regular r:id="rId38"/>
    </p:embeddedFont>
    <p:embeddedFont>
      <p:font typeface="Cambria Math" panose="02040503050406030204" pitchFamily="18"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n Duyy" initials="TD" lastIdx="1" clrIdx="0">
    <p:extLst>
      <p:ext uri="{19B8F6BF-5375-455C-9EA6-DF929625EA0E}">
        <p15:presenceInfo xmlns:p15="http://schemas.microsoft.com/office/powerpoint/2012/main" userId="Trann Duy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653"/>
    <a:srgbClr val="FF0066"/>
    <a:srgbClr val="F1F555"/>
    <a:srgbClr val="FFD44B"/>
    <a:srgbClr val="FFE9A3"/>
    <a:srgbClr val="CC00FF"/>
    <a:srgbClr val="00B050"/>
    <a:srgbClr val="CCFF99"/>
    <a:srgbClr val="5B9BD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2727" autoAdjust="0"/>
  </p:normalViewPr>
  <p:slideViewPr>
    <p:cSldViewPr snapToGrid="0">
      <p:cViewPr varScale="1">
        <p:scale>
          <a:sx n="64" d="100"/>
          <a:sy n="64" d="100"/>
        </p:scale>
        <p:origin x="978" y="60"/>
      </p:cViewPr>
      <p:guideLst/>
    </p:cSldViewPr>
  </p:slideViewPr>
  <p:outlineViewPr>
    <p:cViewPr>
      <p:scale>
        <a:sx n="33" d="100"/>
        <a:sy n="33" d="100"/>
      </p:scale>
      <p:origin x="0" y="-2304"/>
    </p:cViewPr>
  </p:outlineViewPr>
  <p:notesTextViewPr>
    <p:cViewPr>
      <p:scale>
        <a:sx n="1" d="1"/>
        <a:sy n="1" d="1"/>
      </p:scale>
      <p:origin x="0" y="0"/>
    </p:cViewPr>
  </p:notesTextViewPr>
  <p:sorterViewPr>
    <p:cViewPr>
      <p:scale>
        <a:sx n="100" d="100"/>
        <a:sy n="100" d="100"/>
      </p:scale>
      <p:origin x="0" y="-8010"/>
    </p:cViewPr>
  </p:sorterViewPr>
  <p:notesViewPr>
    <p:cSldViewPr snapToGrid="0">
      <p:cViewPr varScale="1">
        <p:scale>
          <a:sx n="56" d="100"/>
          <a:sy n="56" d="100"/>
        </p:scale>
        <p:origin x="285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2.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1.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90BC36-E8C2-47A2-B126-75BE2E905C1B}" type="datetimeFigureOut">
              <a:rPr lang="en-US" smtClean="0"/>
              <a:t>5/21/2024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A18811-9ACA-4F8F-B04D-1A13BE81CBEC}" type="slidenum">
              <a:rPr lang="en-US" smtClean="0"/>
              <a:t>‹#›</a:t>
            </a:fld>
            <a:endParaRPr lang="en-US"/>
          </a:p>
        </p:txBody>
      </p:sp>
    </p:spTree>
    <p:extLst>
      <p:ext uri="{BB962C8B-B14F-4D97-AF65-F5344CB8AC3E}">
        <p14:creationId xmlns:p14="http://schemas.microsoft.com/office/powerpoint/2010/main" val="1709499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A18811-9ACA-4F8F-B04D-1A13BE81CBEC}" type="slidenum">
              <a:rPr lang="en-US" smtClean="0"/>
              <a:t>1</a:t>
            </a:fld>
            <a:endParaRPr lang="en-US"/>
          </a:p>
        </p:txBody>
      </p:sp>
    </p:spTree>
    <p:extLst>
      <p:ext uri="{BB962C8B-B14F-4D97-AF65-F5344CB8AC3E}">
        <p14:creationId xmlns:p14="http://schemas.microsoft.com/office/powerpoint/2010/main" val="471751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A18811-9ACA-4F8F-B04D-1A13BE81CBEC}" type="slidenum">
              <a:rPr lang="en-US" smtClean="0"/>
              <a:t>17</a:t>
            </a:fld>
            <a:endParaRPr lang="en-US"/>
          </a:p>
        </p:txBody>
      </p:sp>
    </p:spTree>
    <p:extLst>
      <p:ext uri="{BB962C8B-B14F-4D97-AF65-F5344CB8AC3E}">
        <p14:creationId xmlns:p14="http://schemas.microsoft.com/office/powerpoint/2010/main" val="3077377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C0C2E-6A67-48C2-A464-D5FA9AB14C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BFC801-95BE-49F0-BFDD-DEBC3AFA8B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2FA896-0CD5-460A-A917-DBAE7F32797F}"/>
              </a:ext>
            </a:extLst>
          </p:cNvPr>
          <p:cNvSpPr>
            <a:spLocks noGrp="1"/>
          </p:cNvSpPr>
          <p:nvPr>
            <p:ph type="dt" sz="half" idx="10"/>
          </p:nvPr>
        </p:nvSpPr>
        <p:spPr/>
        <p:txBody>
          <a:bodyPr/>
          <a:lstStyle/>
          <a:p>
            <a:fld id="{06ABD190-56AD-4C55-BBCA-1554B872117B}" type="datetimeFigureOut">
              <a:rPr lang="en-US" smtClean="0"/>
              <a:t>5/21/2024</a:t>
            </a:fld>
            <a:endParaRPr lang="en-US"/>
          </a:p>
        </p:txBody>
      </p:sp>
      <p:sp>
        <p:nvSpPr>
          <p:cNvPr id="5" name="Footer Placeholder 4">
            <a:extLst>
              <a:ext uri="{FF2B5EF4-FFF2-40B4-BE49-F238E27FC236}">
                <a16:creationId xmlns:a16="http://schemas.microsoft.com/office/drawing/2014/main" id="{63980D7E-B022-41AE-B72B-091501E0B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93D190-94EB-406F-82FB-68D7132F590E}"/>
              </a:ext>
            </a:extLst>
          </p:cNvPr>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90576645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773BE-6C6B-4C37-AD18-E5B0A9A645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198C71-D777-4327-BB26-CAEF6A8AB2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47ECF6-76F1-4413-A492-20829D2DB667}"/>
              </a:ext>
            </a:extLst>
          </p:cNvPr>
          <p:cNvSpPr>
            <a:spLocks noGrp="1"/>
          </p:cNvSpPr>
          <p:nvPr>
            <p:ph type="dt" sz="half" idx="10"/>
          </p:nvPr>
        </p:nvSpPr>
        <p:spPr/>
        <p:txBody>
          <a:bodyPr/>
          <a:lstStyle/>
          <a:p>
            <a:fld id="{06ABD190-56AD-4C55-BBCA-1554B872117B}" type="datetimeFigureOut">
              <a:rPr lang="en-US" smtClean="0"/>
              <a:t>5/21/2024</a:t>
            </a:fld>
            <a:endParaRPr lang="en-US"/>
          </a:p>
        </p:txBody>
      </p:sp>
      <p:sp>
        <p:nvSpPr>
          <p:cNvPr id="5" name="Footer Placeholder 4">
            <a:extLst>
              <a:ext uri="{FF2B5EF4-FFF2-40B4-BE49-F238E27FC236}">
                <a16:creationId xmlns:a16="http://schemas.microsoft.com/office/drawing/2014/main" id="{4145A7C7-12AE-4000-B302-F9157A2297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9B4EB0-531D-4B3C-9E61-B1CC5C9DEBD3}"/>
              </a:ext>
            </a:extLst>
          </p:cNvPr>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25062108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53F140-803B-405F-A7A6-E3FD40F455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7482F6-D935-415A-91FC-64996991D0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2BA077-70A5-476B-8914-2D76B295649B}"/>
              </a:ext>
            </a:extLst>
          </p:cNvPr>
          <p:cNvSpPr>
            <a:spLocks noGrp="1"/>
          </p:cNvSpPr>
          <p:nvPr>
            <p:ph type="dt" sz="half" idx="10"/>
          </p:nvPr>
        </p:nvSpPr>
        <p:spPr/>
        <p:txBody>
          <a:bodyPr/>
          <a:lstStyle/>
          <a:p>
            <a:fld id="{06ABD190-56AD-4C55-BBCA-1554B872117B}" type="datetimeFigureOut">
              <a:rPr lang="en-US" smtClean="0"/>
              <a:t>5/21/2024</a:t>
            </a:fld>
            <a:endParaRPr lang="en-US"/>
          </a:p>
        </p:txBody>
      </p:sp>
      <p:sp>
        <p:nvSpPr>
          <p:cNvPr id="5" name="Footer Placeholder 4">
            <a:extLst>
              <a:ext uri="{FF2B5EF4-FFF2-40B4-BE49-F238E27FC236}">
                <a16:creationId xmlns:a16="http://schemas.microsoft.com/office/drawing/2014/main" id="{CEAD909C-F474-4EB2-9462-B0413560E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2CAB44-7052-4A59-8942-42FA3F18FACB}"/>
              </a:ext>
            </a:extLst>
          </p:cNvPr>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01900160"/>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21/05/2024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34251734"/>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21/05/2024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34800171"/>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21/05/2024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19588975"/>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21/05/2024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7707271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21/05/2024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7826216"/>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21/05/2024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97210860"/>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21/05/2024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1976057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21/05/2024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8768802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C53FB-F170-41C0-9F80-A9F03C33A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76DCE7-2F24-48E7-A25C-834E7928EC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EC0B46-E4AE-4263-9761-AA17CEECCCE4}"/>
              </a:ext>
            </a:extLst>
          </p:cNvPr>
          <p:cNvSpPr>
            <a:spLocks noGrp="1"/>
          </p:cNvSpPr>
          <p:nvPr>
            <p:ph type="dt" sz="half" idx="10"/>
          </p:nvPr>
        </p:nvSpPr>
        <p:spPr/>
        <p:txBody>
          <a:bodyPr/>
          <a:lstStyle/>
          <a:p>
            <a:fld id="{06ABD190-56AD-4C55-BBCA-1554B872117B}" type="datetimeFigureOut">
              <a:rPr lang="en-US" smtClean="0"/>
              <a:t>5/21/2024</a:t>
            </a:fld>
            <a:endParaRPr lang="en-US"/>
          </a:p>
        </p:txBody>
      </p:sp>
      <p:sp>
        <p:nvSpPr>
          <p:cNvPr id="5" name="Footer Placeholder 4">
            <a:extLst>
              <a:ext uri="{FF2B5EF4-FFF2-40B4-BE49-F238E27FC236}">
                <a16:creationId xmlns:a16="http://schemas.microsoft.com/office/drawing/2014/main" id="{85B6ED5B-2CA4-4C51-8D4B-B662E78E35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BBC519-47A9-4F8C-A3A5-6A3E9B291FEC}"/>
              </a:ext>
            </a:extLst>
          </p:cNvPr>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323161897"/>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21/05/2024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8824635"/>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21/05/2024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15865043"/>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21/05/2024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74460367"/>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2" indent="0" algn="ctr">
              <a:buNone/>
              <a:defRPr>
                <a:solidFill>
                  <a:schemeClr val="tx1">
                    <a:tint val="75000"/>
                  </a:schemeClr>
                </a:solidFill>
              </a:defRPr>
            </a:lvl2pPr>
            <a:lvl3pPr marL="609585" indent="0" algn="ctr">
              <a:buNone/>
              <a:defRPr>
                <a:solidFill>
                  <a:schemeClr val="tx1">
                    <a:tint val="75000"/>
                  </a:schemeClr>
                </a:solidFill>
              </a:defRPr>
            </a:lvl3pPr>
            <a:lvl4pPr marL="914377" indent="0" algn="ctr">
              <a:buNone/>
              <a:defRPr>
                <a:solidFill>
                  <a:schemeClr val="tx1">
                    <a:tint val="75000"/>
                  </a:schemeClr>
                </a:solidFill>
              </a:defRPr>
            </a:lvl4pPr>
            <a:lvl5pPr marL="1219170" indent="0" algn="ctr">
              <a:buNone/>
              <a:defRPr>
                <a:solidFill>
                  <a:schemeClr val="tx1">
                    <a:tint val="75000"/>
                  </a:schemeClr>
                </a:solidFill>
              </a:defRPr>
            </a:lvl5pPr>
            <a:lvl6pPr marL="1523962" indent="0" algn="ctr">
              <a:buNone/>
              <a:defRPr>
                <a:solidFill>
                  <a:schemeClr val="tx1">
                    <a:tint val="75000"/>
                  </a:schemeClr>
                </a:solidFill>
              </a:defRPr>
            </a:lvl6pPr>
            <a:lvl7pPr marL="1828754" indent="0" algn="ctr">
              <a:buNone/>
              <a:defRPr>
                <a:solidFill>
                  <a:schemeClr val="tx1">
                    <a:tint val="75000"/>
                  </a:schemeClr>
                </a:solidFill>
              </a:defRPr>
            </a:lvl7pPr>
            <a:lvl8pPr marL="2133547" indent="0" algn="ctr">
              <a:buNone/>
              <a:defRPr>
                <a:solidFill>
                  <a:schemeClr val="tx1">
                    <a:tint val="75000"/>
                  </a:schemeClr>
                </a:solidFill>
              </a:defRPr>
            </a:lvl8pPr>
            <a:lvl9pPr marL="24383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08444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75484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3">
                <a:solidFill>
                  <a:schemeClr val="tx1">
                    <a:tint val="75000"/>
                  </a:schemeClr>
                </a:solidFill>
              </a:defRPr>
            </a:lvl1pPr>
            <a:lvl2pPr marL="304792" indent="0">
              <a:buNone/>
              <a:defRPr sz="1200">
                <a:solidFill>
                  <a:schemeClr val="tx1">
                    <a:tint val="75000"/>
                  </a:schemeClr>
                </a:solidFill>
              </a:defRPr>
            </a:lvl2pPr>
            <a:lvl3pPr marL="609585" indent="0">
              <a:buNone/>
              <a:defRPr sz="1067">
                <a:solidFill>
                  <a:schemeClr val="tx1">
                    <a:tint val="75000"/>
                  </a:schemeClr>
                </a:solidFill>
              </a:defRPr>
            </a:lvl3pPr>
            <a:lvl4pPr marL="914377" indent="0">
              <a:buNone/>
              <a:defRPr sz="933">
                <a:solidFill>
                  <a:schemeClr val="tx1">
                    <a:tint val="75000"/>
                  </a:schemeClr>
                </a:solidFill>
              </a:defRPr>
            </a:lvl4pPr>
            <a:lvl5pPr marL="1219170" indent="0">
              <a:buNone/>
              <a:defRPr sz="933">
                <a:solidFill>
                  <a:schemeClr val="tx1">
                    <a:tint val="75000"/>
                  </a:schemeClr>
                </a:solidFill>
              </a:defRPr>
            </a:lvl5pPr>
            <a:lvl6pPr marL="1523962" indent="0">
              <a:buNone/>
              <a:defRPr sz="933">
                <a:solidFill>
                  <a:schemeClr val="tx1">
                    <a:tint val="75000"/>
                  </a:schemeClr>
                </a:solidFill>
              </a:defRPr>
            </a:lvl6pPr>
            <a:lvl7pPr marL="1828754" indent="0">
              <a:buNone/>
              <a:defRPr sz="933">
                <a:solidFill>
                  <a:schemeClr val="tx1">
                    <a:tint val="75000"/>
                  </a:schemeClr>
                </a:solidFill>
              </a:defRPr>
            </a:lvl7pPr>
            <a:lvl8pPr marL="2133547" indent="0">
              <a:buNone/>
              <a:defRPr sz="933">
                <a:solidFill>
                  <a:schemeClr val="tx1">
                    <a:tint val="75000"/>
                  </a:schemeClr>
                </a:solidFill>
              </a:defRPr>
            </a:lvl8pPr>
            <a:lvl9pPr marL="2438339"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87418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44785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016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30886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2074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510C3-B1F3-433C-AEBA-2FB263DE1B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DA4246-26D1-4D4B-A0C2-5ADDEE3E1D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0F7E3D-CCF5-41F2-B3DA-822FA62C1F22}"/>
              </a:ext>
            </a:extLst>
          </p:cNvPr>
          <p:cNvSpPr>
            <a:spLocks noGrp="1"/>
          </p:cNvSpPr>
          <p:nvPr>
            <p:ph type="dt" sz="half" idx="10"/>
          </p:nvPr>
        </p:nvSpPr>
        <p:spPr/>
        <p:txBody>
          <a:bodyPr/>
          <a:lstStyle/>
          <a:p>
            <a:fld id="{06ABD190-56AD-4C55-BBCA-1554B872117B}" type="datetimeFigureOut">
              <a:rPr lang="en-US" smtClean="0"/>
              <a:t>5/21/2024</a:t>
            </a:fld>
            <a:endParaRPr lang="en-US"/>
          </a:p>
        </p:txBody>
      </p:sp>
      <p:sp>
        <p:nvSpPr>
          <p:cNvPr id="5" name="Footer Placeholder 4">
            <a:extLst>
              <a:ext uri="{FF2B5EF4-FFF2-40B4-BE49-F238E27FC236}">
                <a16:creationId xmlns:a16="http://schemas.microsoft.com/office/drawing/2014/main" id="{071623D3-5C6C-4C80-960F-04C687E05A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4D59EB-5D83-4451-A666-30E9824D756E}"/>
              </a:ext>
            </a:extLst>
          </p:cNvPr>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70064935"/>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4"/>
            <a:ext cx="3407833" cy="3902076"/>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3"/>
            <a:ext cx="2005543" cy="3127376"/>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57561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792" indent="0">
              <a:buNone/>
              <a:defRPr sz="1867"/>
            </a:lvl2pPr>
            <a:lvl3pPr marL="609585" indent="0">
              <a:buNone/>
              <a:defRPr sz="1600"/>
            </a:lvl3pPr>
            <a:lvl4pPr marL="914377" indent="0">
              <a:buNone/>
              <a:defRPr sz="1333"/>
            </a:lvl4pPr>
            <a:lvl5pPr marL="1219170" indent="0">
              <a:buNone/>
              <a:defRPr sz="1333"/>
            </a:lvl5pPr>
            <a:lvl6pPr marL="1523962" indent="0">
              <a:buNone/>
              <a:defRPr sz="1333"/>
            </a:lvl6pPr>
            <a:lvl7pPr marL="1828754" indent="0">
              <a:buNone/>
              <a:defRPr sz="1333"/>
            </a:lvl7pPr>
            <a:lvl8pPr marL="2133547" indent="0">
              <a:buNone/>
              <a:defRPr sz="1333"/>
            </a:lvl8pPr>
            <a:lvl9pPr marL="2438339"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97628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13735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0190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6D5D7-004E-47DC-A74C-928E231EF6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1C0061-FEA9-42EB-8FF9-CD941C675A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A04021-6D93-4B0A-BE04-BD4B03C5BC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AAC111-0109-409B-998C-AA8287888FE8}"/>
              </a:ext>
            </a:extLst>
          </p:cNvPr>
          <p:cNvSpPr>
            <a:spLocks noGrp="1"/>
          </p:cNvSpPr>
          <p:nvPr>
            <p:ph type="dt" sz="half" idx="10"/>
          </p:nvPr>
        </p:nvSpPr>
        <p:spPr/>
        <p:txBody>
          <a:bodyPr/>
          <a:lstStyle/>
          <a:p>
            <a:fld id="{06ABD190-56AD-4C55-BBCA-1554B872117B}" type="datetimeFigureOut">
              <a:rPr lang="en-US" smtClean="0"/>
              <a:t>5/21/2024</a:t>
            </a:fld>
            <a:endParaRPr lang="en-US"/>
          </a:p>
        </p:txBody>
      </p:sp>
      <p:sp>
        <p:nvSpPr>
          <p:cNvPr id="6" name="Footer Placeholder 5">
            <a:extLst>
              <a:ext uri="{FF2B5EF4-FFF2-40B4-BE49-F238E27FC236}">
                <a16:creationId xmlns:a16="http://schemas.microsoft.com/office/drawing/2014/main" id="{96545CB8-4D6F-4476-A919-8B98289571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D21E40-C647-49CA-B866-503DE0656451}"/>
              </a:ext>
            </a:extLst>
          </p:cNvPr>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92848950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4B812-605E-44ED-9D1E-F4713A00E7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50A11B-46E1-4BB4-A273-89E89D76BB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62A028-4E75-48D2-B5EC-5F1E5AEA0D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08C581-D368-46B0-A4B5-3F0B01FE9C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FAA7CB-0443-4245-B7AC-8CCA46F7D6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EF3DAE-32B5-41AB-8A12-EB19678242EF}"/>
              </a:ext>
            </a:extLst>
          </p:cNvPr>
          <p:cNvSpPr>
            <a:spLocks noGrp="1"/>
          </p:cNvSpPr>
          <p:nvPr>
            <p:ph type="dt" sz="half" idx="10"/>
          </p:nvPr>
        </p:nvSpPr>
        <p:spPr/>
        <p:txBody>
          <a:bodyPr/>
          <a:lstStyle/>
          <a:p>
            <a:fld id="{06ABD190-56AD-4C55-BBCA-1554B872117B}" type="datetimeFigureOut">
              <a:rPr lang="en-US" smtClean="0"/>
              <a:t>5/21/2024</a:t>
            </a:fld>
            <a:endParaRPr lang="en-US"/>
          </a:p>
        </p:txBody>
      </p:sp>
      <p:sp>
        <p:nvSpPr>
          <p:cNvPr id="8" name="Footer Placeholder 7">
            <a:extLst>
              <a:ext uri="{FF2B5EF4-FFF2-40B4-BE49-F238E27FC236}">
                <a16:creationId xmlns:a16="http://schemas.microsoft.com/office/drawing/2014/main" id="{D64D0358-B33A-4DBB-9F94-56B0897641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2E0A0B-A115-4696-BA57-C47896125A1F}"/>
              </a:ext>
            </a:extLst>
          </p:cNvPr>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632791654"/>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7D5-A78B-4704-8964-6758D42153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83CB19-95A5-473A-9216-FE20930EE425}"/>
              </a:ext>
            </a:extLst>
          </p:cNvPr>
          <p:cNvSpPr>
            <a:spLocks noGrp="1"/>
          </p:cNvSpPr>
          <p:nvPr>
            <p:ph type="dt" sz="half" idx="10"/>
          </p:nvPr>
        </p:nvSpPr>
        <p:spPr/>
        <p:txBody>
          <a:bodyPr/>
          <a:lstStyle/>
          <a:p>
            <a:fld id="{06ABD190-56AD-4C55-BBCA-1554B872117B}" type="datetimeFigureOut">
              <a:rPr lang="en-US" smtClean="0"/>
              <a:t>5/21/2024</a:t>
            </a:fld>
            <a:endParaRPr lang="en-US"/>
          </a:p>
        </p:txBody>
      </p:sp>
      <p:sp>
        <p:nvSpPr>
          <p:cNvPr id="4" name="Footer Placeholder 3">
            <a:extLst>
              <a:ext uri="{FF2B5EF4-FFF2-40B4-BE49-F238E27FC236}">
                <a16:creationId xmlns:a16="http://schemas.microsoft.com/office/drawing/2014/main" id="{E04A0559-A7C4-4A6F-92BF-82C3104D2E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16CD19-B863-49D4-AB5C-CBCF6682EC0D}"/>
              </a:ext>
            </a:extLst>
          </p:cNvPr>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928332291"/>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713C08-27C3-42AC-BE7B-8A2C51371DAC}"/>
              </a:ext>
            </a:extLst>
          </p:cNvPr>
          <p:cNvSpPr>
            <a:spLocks noGrp="1"/>
          </p:cNvSpPr>
          <p:nvPr>
            <p:ph type="dt" sz="half" idx="10"/>
          </p:nvPr>
        </p:nvSpPr>
        <p:spPr/>
        <p:txBody>
          <a:bodyPr/>
          <a:lstStyle/>
          <a:p>
            <a:fld id="{06ABD190-56AD-4C55-BBCA-1554B872117B}" type="datetimeFigureOut">
              <a:rPr lang="en-US" smtClean="0"/>
              <a:t>5/21/2024</a:t>
            </a:fld>
            <a:endParaRPr lang="en-US"/>
          </a:p>
        </p:txBody>
      </p:sp>
      <p:sp>
        <p:nvSpPr>
          <p:cNvPr id="3" name="Footer Placeholder 2">
            <a:extLst>
              <a:ext uri="{FF2B5EF4-FFF2-40B4-BE49-F238E27FC236}">
                <a16:creationId xmlns:a16="http://schemas.microsoft.com/office/drawing/2014/main" id="{2F38199D-B8C0-4485-B9B6-16F993FB48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FCC483-F5F9-4965-9708-83917565762F}"/>
              </a:ext>
            </a:extLst>
          </p:cNvPr>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377061515"/>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1CB1-3D2A-4B51-A753-B54F13FE29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61D5E7-9FAD-4C74-8089-426D45E6E1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A5DD91-EDC5-4565-B963-1BEAA8DEA7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6C3ABF-9A91-46FE-8CC5-754DAFE72338}"/>
              </a:ext>
            </a:extLst>
          </p:cNvPr>
          <p:cNvSpPr>
            <a:spLocks noGrp="1"/>
          </p:cNvSpPr>
          <p:nvPr>
            <p:ph type="dt" sz="half" idx="10"/>
          </p:nvPr>
        </p:nvSpPr>
        <p:spPr/>
        <p:txBody>
          <a:bodyPr/>
          <a:lstStyle/>
          <a:p>
            <a:fld id="{06ABD190-56AD-4C55-BBCA-1554B872117B}" type="datetimeFigureOut">
              <a:rPr lang="en-US" smtClean="0"/>
              <a:t>5/21/2024</a:t>
            </a:fld>
            <a:endParaRPr lang="en-US"/>
          </a:p>
        </p:txBody>
      </p:sp>
      <p:sp>
        <p:nvSpPr>
          <p:cNvPr id="6" name="Footer Placeholder 5">
            <a:extLst>
              <a:ext uri="{FF2B5EF4-FFF2-40B4-BE49-F238E27FC236}">
                <a16:creationId xmlns:a16="http://schemas.microsoft.com/office/drawing/2014/main" id="{F37B9CCC-EBEA-436E-9D12-1801F3C30F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5DFF19-04D4-4B26-8A90-595F332D1C2F}"/>
              </a:ext>
            </a:extLst>
          </p:cNvPr>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22769381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E4B62-5C38-4F8B-A7EF-A2B7CA9B51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0367D1-47A2-4561-8B47-678148F04F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E959FC-D070-4941-AADE-9607B9D08E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B66AB0-A70E-4619-BF7F-98FF96003B91}"/>
              </a:ext>
            </a:extLst>
          </p:cNvPr>
          <p:cNvSpPr>
            <a:spLocks noGrp="1"/>
          </p:cNvSpPr>
          <p:nvPr>
            <p:ph type="dt" sz="half" idx="10"/>
          </p:nvPr>
        </p:nvSpPr>
        <p:spPr/>
        <p:txBody>
          <a:bodyPr/>
          <a:lstStyle/>
          <a:p>
            <a:fld id="{06ABD190-56AD-4C55-BBCA-1554B872117B}" type="datetimeFigureOut">
              <a:rPr lang="en-US" smtClean="0"/>
              <a:t>5/21/2024</a:t>
            </a:fld>
            <a:endParaRPr lang="en-US"/>
          </a:p>
        </p:txBody>
      </p:sp>
      <p:sp>
        <p:nvSpPr>
          <p:cNvPr id="6" name="Footer Placeholder 5">
            <a:extLst>
              <a:ext uri="{FF2B5EF4-FFF2-40B4-BE49-F238E27FC236}">
                <a16:creationId xmlns:a16="http://schemas.microsoft.com/office/drawing/2014/main" id="{D1D6017F-E60F-4128-A306-6B958C9691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2234F7-636F-4B10-8741-360D7CE17393}"/>
              </a:ext>
            </a:extLst>
          </p:cNvPr>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533486264"/>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C688C5-1290-4145-9DD3-8E63060707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B6EFE2-A62C-4B3F-A703-C888D91374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C3BFC8-8544-45C2-9823-AA32B9769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5/21/2024</a:t>
            </a:fld>
            <a:endParaRPr lang="en-US"/>
          </a:p>
        </p:txBody>
      </p:sp>
      <p:sp>
        <p:nvSpPr>
          <p:cNvPr id="5" name="Footer Placeholder 4">
            <a:extLst>
              <a:ext uri="{FF2B5EF4-FFF2-40B4-BE49-F238E27FC236}">
                <a16:creationId xmlns:a16="http://schemas.microsoft.com/office/drawing/2014/main" id="{915B5DE3-B9CE-4041-BFBD-1A22A7C867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13E5CC-2E79-4E1F-95D8-F3C2866704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1206925627"/>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21/05/2024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94114361"/>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5/21/2024</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33387539"/>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defTabSz="609585" rtl="0" eaLnBrk="1" latinLnBrk="0" hangingPunct="1">
        <a:spcBef>
          <a:spcPct val="0"/>
        </a:spcBef>
        <a:buNone/>
        <a:defRPr sz="2933" kern="1200">
          <a:solidFill>
            <a:schemeClr val="tx1"/>
          </a:solidFill>
          <a:latin typeface="+mj-lt"/>
          <a:ea typeface="+mj-ea"/>
          <a:cs typeface="+mj-cs"/>
        </a:defRPr>
      </a:lvl1pPr>
    </p:titleStyle>
    <p:bodyStyle>
      <a:lvl1pPr marL="228594" indent="-228594" algn="l" defTabSz="60958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88" indent="-190495" algn="l" defTabSz="60958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1981" indent="-152396" algn="l" defTabSz="60958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77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566"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358"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150"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94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735"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85" rtl="0" eaLnBrk="1" latinLnBrk="0" hangingPunct="1">
        <a:defRPr sz="1200" kern="1200">
          <a:solidFill>
            <a:schemeClr val="tx1"/>
          </a:solidFill>
          <a:latin typeface="+mn-lt"/>
          <a:ea typeface="+mn-ea"/>
          <a:cs typeface="+mn-cs"/>
        </a:defRPr>
      </a:lvl1pPr>
      <a:lvl2pPr marL="304792" algn="l" defTabSz="609585" rtl="0" eaLnBrk="1" latinLnBrk="0" hangingPunct="1">
        <a:defRPr sz="1200" kern="1200">
          <a:solidFill>
            <a:schemeClr val="tx1"/>
          </a:solidFill>
          <a:latin typeface="+mn-lt"/>
          <a:ea typeface="+mn-ea"/>
          <a:cs typeface="+mn-cs"/>
        </a:defRPr>
      </a:lvl2pPr>
      <a:lvl3pPr marL="609585" algn="l" defTabSz="609585" rtl="0" eaLnBrk="1" latinLnBrk="0" hangingPunct="1">
        <a:defRPr sz="1200" kern="1200">
          <a:solidFill>
            <a:schemeClr val="tx1"/>
          </a:solidFill>
          <a:latin typeface="+mn-lt"/>
          <a:ea typeface="+mn-ea"/>
          <a:cs typeface="+mn-cs"/>
        </a:defRPr>
      </a:lvl3pPr>
      <a:lvl4pPr marL="914377" algn="l" defTabSz="609585" rtl="0" eaLnBrk="1" latinLnBrk="0" hangingPunct="1">
        <a:defRPr sz="1200" kern="1200">
          <a:solidFill>
            <a:schemeClr val="tx1"/>
          </a:solidFill>
          <a:latin typeface="+mn-lt"/>
          <a:ea typeface="+mn-ea"/>
          <a:cs typeface="+mn-cs"/>
        </a:defRPr>
      </a:lvl4pPr>
      <a:lvl5pPr marL="1219170" algn="l" defTabSz="609585" rtl="0" eaLnBrk="1" latinLnBrk="0" hangingPunct="1">
        <a:defRPr sz="1200" kern="1200">
          <a:solidFill>
            <a:schemeClr val="tx1"/>
          </a:solidFill>
          <a:latin typeface="+mn-lt"/>
          <a:ea typeface="+mn-ea"/>
          <a:cs typeface="+mn-cs"/>
        </a:defRPr>
      </a:lvl5pPr>
      <a:lvl6pPr marL="1523962" algn="l" defTabSz="609585" rtl="0" eaLnBrk="1" latinLnBrk="0" hangingPunct="1">
        <a:defRPr sz="1200" kern="1200">
          <a:solidFill>
            <a:schemeClr val="tx1"/>
          </a:solidFill>
          <a:latin typeface="+mn-lt"/>
          <a:ea typeface="+mn-ea"/>
          <a:cs typeface="+mn-cs"/>
        </a:defRPr>
      </a:lvl6pPr>
      <a:lvl7pPr marL="1828754" algn="l" defTabSz="609585" rtl="0" eaLnBrk="1" latinLnBrk="0" hangingPunct="1">
        <a:defRPr sz="1200" kern="1200">
          <a:solidFill>
            <a:schemeClr val="tx1"/>
          </a:solidFill>
          <a:latin typeface="+mn-lt"/>
          <a:ea typeface="+mn-ea"/>
          <a:cs typeface="+mn-cs"/>
        </a:defRPr>
      </a:lvl7pPr>
      <a:lvl8pPr marL="2133547" algn="l" defTabSz="609585" rtl="0" eaLnBrk="1" latinLnBrk="0" hangingPunct="1">
        <a:defRPr sz="1200" kern="1200">
          <a:solidFill>
            <a:schemeClr val="tx1"/>
          </a:solidFill>
          <a:latin typeface="+mn-lt"/>
          <a:ea typeface="+mn-ea"/>
          <a:cs typeface="+mn-cs"/>
        </a:defRPr>
      </a:lvl8pPr>
      <a:lvl9pPr marL="2438339" algn="l" defTabSz="609585"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18" Type="http://schemas.openxmlformats.org/officeDocument/2006/relationships/image" Target="../media/image16.svg"/><Relationship Id="rId3" Type="http://schemas.openxmlformats.org/officeDocument/2006/relationships/audio" Target="../media/audio1.wav"/><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svg"/><Relationship Id="rId20"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sv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8.jpeg"/><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3.gif"/></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60.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9.gif"/><Relationship Id="rId7" Type="http://schemas.openxmlformats.org/officeDocument/2006/relationships/image" Target="../media/image23.sv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5.pn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6.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7.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CF5"/>
        </a:solidFill>
        <a:effectLst/>
      </p:bgPr>
    </p:bg>
    <p:spTree>
      <p:nvGrpSpPr>
        <p:cNvPr id="1" name=""/>
        <p:cNvGrpSpPr/>
        <p:nvPr/>
      </p:nvGrpSpPr>
      <p:grpSpPr>
        <a:xfrm>
          <a:off x="0" y="0"/>
          <a:ext cx="0" cy="0"/>
          <a:chOff x="0" y="0"/>
          <a:chExt cx="0" cy="0"/>
        </a:xfrm>
      </p:grpSpPr>
      <p:grpSp>
        <p:nvGrpSpPr>
          <p:cNvPr id="2" name="Group 2" descr="n100 Fb Thu Huong Pham"/>
          <p:cNvGrpSpPr/>
          <p:nvPr/>
        </p:nvGrpSpPr>
        <p:grpSpPr>
          <a:xfrm rot="-5400000">
            <a:off x="2667000" y="-2667000"/>
            <a:ext cx="6858000" cy="12192000"/>
            <a:chOff x="0" y="0"/>
            <a:chExt cx="13716000" cy="24384000"/>
          </a:xfrm>
        </p:grpSpPr>
        <p:sp>
          <p:nvSpPr>
            <p:cNvPr id="3" name="AutoShape 3"/>
            <p:cNvSpPr/>
            <p:nvPr/>
          </p:nvSpPr>
          <p:spPr>
            <a:xfrm>
              <a:off x="0" y="0"/>
              <a:ext cx="13716000" cy="24384000"/>
            </a:xfrm>
            <a:prstGeom prst="rect">
              <a:avLst/>
            </a:prstGeom>
            <a:solidFill>
              <a:srgbClr val="FDFCF5"/>
            </a:solidFill>
          </p:spPr>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5334000" y="5334000"/>
              <a:ext cx="24384000" cy="13716000"/>
            </a:xfrm>
            <a:prstGeom prst="rect">
              <a:avLst/>
            </a:prstGeom>
          </p:spPr>
        </p:pic>
      </p:grpSp>
      <p:pic>
        <p:nvPicPr>
          <p:cNvPr id="11" name="Picture 11" descr="n100 Fb Thu Huong Pham"/>
          <p:cNvPicPr>
            <a:picLocks noChangeAspect="1"/>
          </p:cNvPicPr>
          <p:nvPr/>
        </p:nvPicPr>
        <p:blipFill>
          <a:blip r:embed="rId6"/>
          <a:srcRect/>
          <a:stretch>
            <a:fillRect/>
          </a:stretch>
        </p:blipFill>
        <p:spPr>
          <a:xfrm>
            <a:off x="164816" y="3795411"/>
            <a:ext cx="1834425" cy="2247381"/>
          </a:xfrm>
          <a:prstGeom prst="rect">
            <a:avLst/>
          </a:prstGeom>
        </p:spPr>
      </p:pic>
      <p:pic>
        <p:nvPicPr>
          <p:cNvPr id="12" name="Picture 12" descr="n100 Fb Thu Huong Pham"/>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12238" y="2155993"/>
            <a:ext cx="937541" cy="859129"/>
          </a:xfrm>
          <a:prstGeom prst="rect">
            <a:avLst/>
          </a:prstGeom>
        </p:spPr>
      </p:pic>
      <p:pic>
        <p:nvPicPr>
          <p:cNvPr id="13" name="Picture 13" descr="n100 Fb Thu Huong Pham"/>
          <p:cNvPicPr>
            <a:picLocks noChangeAspect="1"/>
          </p:cNvPicPr>
          <p:nvPr/>
        </p:nvPicPr>
        <p:blipFill>
          <a:blip r:embed="rId9"/>
          <a:srcRect l="34073"/>
          <a:stretch>
            <a:fillRect/>
          </a:stretch>
        </p:blipFill>
        <p:spPr>
          <a:xfrm rot="9653907">
            <a:off x="519897" y="56806"/>
            <a:ext cx="2722225" cy="1770399"/>
          </a:xfrm>
          <a:prstGeom prst="rect">
            <a:avLst/>
          </a:prstGeom>
        </p:spPr>
      </p:pic>
      <p:pic>
        <p:nvPicPr>
          <p:cNvPr id="14" name="Picture 14" descr="n100 Fb Thu Huong Pham"/>
          <p:cNvPicPr>
            <a:picLocks noChangeAspect="1"/>
          </p:cNvPicPr>
          <p:nvPr/>
        </p:nvPicPr>
        <p:blipFill>
          <a:blip r:embed="rId10"/>
          <a:srcRect/>
          <a:stretch>
            <a:fillRect/>
          </a:stretch>
        </p:blipFill>
        <p:spPr>
          <a:xfrm>
            <a:off x="9303336" y="4321222"/>
            <a:ext cx="2519720" cy="2126013"/>
          </a:xfrm>
          <a:prstGeom prst="rect">
            <a:avLst/>
          </a:prstGeom>
        </p:spPr>
      </p:pic>
      <p:pic>
        <p:nvPicPr>
          <p:cNvPr id="15" name="Picture 15" descr="n100 Fb Thu Huong Pham"/>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13993">
            <a:off x="9108169" y="873103"/>
            <a:ext cx="2304609" cy="1717981"/>
          </a:xfrm>
          <a:prstGeom prst="rect">
            <a:avLst/>
          </a:prstGeom>
        </p:spPr>
      </p:pic>
      <p:pic>
        <p:nvPicPr>
          <p:cNvPr id="16" name="Picture 16" descr="n100 Fb Thu Huong Pham"/>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955029" y="6017669"/>
            <a:ext cx="4348308" cy="1180104"/>
          </a:xfrm>
          <a:prstGeom prst="rect">
            <a:avLst/>
          </a:prstGeom>
        </p:spPr>
      </p:pic>
      <p:pic>
        <p:nvPicPr>
          <p:cNvPr id="17" name="Picture 17" descr="n100 Fb Thu Huong Pham"/>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0302637">
            <a:off x="10107398" y="-63641"/>
            <a:ext cx="2627767" cy="1481105"/>
          </a:xfrm>
          <a:prstGeom prst="rect">
            <a:avLst/>
          </a:prstGeom>
        </p:spPr>
      </p:pic>
      <p:pic>
        <p:nvPicPr>
          <p:cNvPr id="18" name="Picture 18" descr="n100 Fb Thu Huong Pham"/>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3353180" y="883778"/>
            <a:ext cx="729045" cy="715375"/>
          </a:xfrm>
          <a:prstGeom prst="rect">
            <a:avLst/>
          </a:prstGeom>
        </p:spPr>
      </p:pic>
      <p:pic>
        <p:nvPicPr>
          <p:cNvPr id="19" name="Picture 19" descr="n100 Fb Thu Huong Pham"/>
          <p:cNvPicPr>
            <a:picLocks noChangeAspect="1"/>
          </p:cNvPicPr>
          <p:nvPr/>
        </p:nvPicPr>
        <p:blipFill>
          <a:blip r:embed="rId19"/>
          <a:srcRect/>
          <a:stretch>
            <a:fillRect/>
          </a:stretch>
        </p:blipFill>
        <p:spPr>
          <a:xfrm rot="-636559">
            <a:off x="1507509" y="5830447"/>
            <a:ext cx="747001" cy="683507"/>
          </a:xfrm>
          <a:prstGeom prst="rect">
            <a:avLst/>
          </a:prstGeom>
        </p:spPr>
      </p:pic>
      <p:sp>
        <p:nvSpPr>
          <p:cNvPr id="20" name="TextBox 3" descr="n100 Fb Thu Huong Pham">
            <a:extLst>
              <a:ext uri="{FF2B5EF4-FFF2-40B4-BE49-F238E27FC236}">
                <a16:creationId xmlns:a16="http://schemas.microsoft.com/office/drawing/2014/main" id="{A400D067-44FC-470D-A7DB-CCD7E3A64990}"/>
              </a:ext>
            </a:extLst>
          </p:cNvPr>
          <p:cNvSpPr txBox="1"/>
          <p:nvPr/>
        </p:nvSpPr>
        <p:spPr>
          <a:xfrm>
            <a:off x="1690098" y="1820246"/>
            <a:ext cx="8708546" cy="3385542"/>
          </a:xfrm>
          <a:prstGeom prst="rect">
            <a:avLst/>
          </a:prstGeom>
        </p:spPr>
        <p:txBody>
          <a:bodyPr wrap="square" lIns="0" tIns="0" rIns="0" bIns="0" rtlCol="0" anchor="t">
            <a:spAutoFit/>
          </a:bodyPr>
          <a:lstStyle/>
          <a:p>
            <a:pPr algn="ctr" defTabSz="609585">
              <a:lnSpc>
                <a:spcPts val="6580"/>
              </a:lnSpc>
            </a:pPr>
            <a:r>
              <a:rPr lang="en-US" sz="7200" b="1" dirty="0">
                <a:solidFill>
                  <a:srgbClr val="7030A0"/>
                </a:solidFill>
                <a:latin typeface="Arial" panose="020B0604020202020204" pitchFamily="34" charset="0"/>
                <a:cs typeface="Arial" panose="020B0604020202020204" pitchFamily="34" charset="0"/>
              </a:rPr>
              <a:t>CHÀO MỪNG QUÝ THẦY CÔ</a:t>
            </a:r>
          </a:p>
          <a:p>
            <a:pPr algn="ctr" defTabSz="609585">
              <a:lnSpc>
                <a:spcPts val="6580"/>
              </a:lnSpc>
            </a:pPr>
            <a:r>
              <a:rPr lang="en-US" sz="7200" b="1" dirty="0">
                <a:solidFill>
                  <a:srgbClr val="7030A0"/>
                </a:solidFill>
                <a:latin typeface="Arial" panose="020B0604020202020204" pitchFamily="34" charset="0"/>
                <a:cs typeface="Arial" panose="020B0604020202020204" pitchFamily="34" charset="0"/>
              </a:rPr>
              <a:t>ĐẾN DỰ GIỜ THĂM LỚP</a:t>
            </a: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15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15000">
                                          <p:cBhvr additive="base">
                                            <p:cTn id="7" dur="2000" fill="hold"/>
                                            <p:tgtEl>
                                              <p:spTgt spid="13"/>
                                            </p:tgtEl>
                                            <p:attrNameLst>
                                              <p:attrName>ppt_x</p:attrName>
                                            </p:attrNameLst>
                                          </p:cBhvr>
                                          <p:tavLst>
                                            <p:tav tm="0">
                                              <p:val>
                                                <p:strVal val="#ppt_x"/>
                                              </p:val>
                                            </p:tav>
                                            <p:tav tm="100000">
                                              <p:val>
                                                <p:strVal val="#ppt_x"/>
                                              </p:val>
                                            </p:tav>
                                          </p:tavLst>
                                        </p:anim>
                                        <p:anim calcmode="lin" valueType="num" p14:bounceEnd="15000">
                                          <p:cBhvr additive="base">
                                            <p:cTn id="8" dur="2000" fill="hold"/>
                                            <p:tgtEl>
                                              <p:spTgt spid="1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par>
                                    <p:cTn id="9" presetID="2" presetClass="entr" presetSubtype="1" fill="hold" nodeType="withEffect" p14:presetBounceEnd="15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15000">
                                          <p:cBhvr additive="base">
                                            <p:cTn id="11" dur="2000" fill="hold"/>
                                            <p:tgtEl>
                                              <p:spTgt spid="15"/>
                                            </p:tgtEl>
                                            <p:attrNameLst>
                                              <p:attrName>ppt_x</p:attrName>
                                            </p:attrNameLst>
                                          </p:cBhvr>
                                          <p:tavLst>
                                            <p:tav tm="0">
                                              <p:val>
                                                <p:strVal val="#ppt_x"/>
                                              </p:val>
                                            </p:tav>
                                            <p:tav tm="100000">
                                              <p:val>
                                                <p:strVal val="#ppt_x"/>
                                              </p:val>
                                            </p:tav>
                                          </p:tavLst>
                                        </p:anim>
                                        <p:anim calcmode="lin" valueType="num" p14:bounceEnd="15000">
                                          <p:cBhvr additive="base">
                                            <p:cTn id="12" dur="2000" fill="hold"/>
                                            <p:tgtEl>
                                              <p:spTgt spid="15"/>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14:presetBounceEnd="15000">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14:bounceEnd="15000">
                                          <p:cBhvr additive="base">
                                            <p:cTn id="15" dur="2000" fill="hold"/>
                                            <p:tgtEl>
                                              <p:spTgt spid="14"/>
                                            </p:tgtEl>
                                            <p:attrNameLst>
                                              <p:attrName>ppt_x</p:attrName>
                                            </p:attrNameLst>
                                          </p:cBhvr>
                                          <p:tavLst>
                                            <p:tav tm="0">
                                              <p:val>
                                                <p:strVal val="1+#ppt_w/2"/>
                                              </p:val>
                                            </p:tav>
                                            <p:tav tm="100000">
                                              <p:val>
                                                <p:strVal val="#ppt_x"/>
                                              </p:val>
                                            </p:tav>
                                          </p:tavLst>
                                        </p:anim>
                                        <p:anim calcmode="lin" valueType="num" p14:bounceEnd="15000">
                                          <p:cBhvr additive="base">
                                            <p:cTn id="16" dur="200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2000"/>
                                </p:stCondLst>
                                <p:childTnLst>
                                  <p:par>
                                    <p:cTn id="18" presetID="8" presetClass="emph" presetSubtype="0" repeatCount="indefinite" fill="hold" nodeType="afterEffect" p14:presetBounceEnd="5000">
                                      <p:stCondLst>
                                        <p:cond delay="0"/>
                                      </p:stCondLst>
                                      <p:childTnLst>
                                        <p:animRot by="21600000" p14:bounceEnd="5000">
                                          <p:cBhvr>
                                            <p:cTn id="1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2000" fill="hold"/>
                                            <p:tgtEl>
                                              <p:spTgt spid="13"/>
                                            </p:tgtEl>
                                            <p:attrNameLst>
                                              <p:attrName>ppt_x</p:attrName>
                                            </p:attrNameLst>
                                          </p:cBhvr>
                                          <p:tavLst>
                                            <p:tav tm="0">
                                              <p:val>
                                                <p:strVal val="#ppt_x"/>
                                              </p:val>
                                            </p:tav>
                                            <p:tav tm="100000">
                                              <p:val>
                                                <p:strVal val="#ppt_x"/>
                                              </p:val>
                                            </p:tav>
                                          </p:tavLst>
                                        </p:anim>
                                        <p:anim calcmode="lin" valueType="num">
                                          <p:cBhvr additive="base">
                                            <p:cTn id="8" dur="2000" fill="hold"/>
                                            <p:tgtEl>
                                              <p:spTgt spid="1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0" name="applause.wav"/>
                                            </p:tgtEl>
                                          </p:cMediaNode>
                                        </p:audio>
                                      </p:subTnLst>
                                    </p:cTn>
                                  </p:par>
                                  <p:par>
                                    <p:cTn id="9" presetID="2" presetClass="entr" presetSubtype="1"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2000" fill="hold"/>
                                            <p:tgtEl>
                                              <p:spTgt spid="15"/>
                                            </p:tgtEl>
                                            <p:attrNameLst>
                                              <p:attrName>ppt_x</p:attrName>
                                            </p:attrNameLst>
                                          </p:cBhvr>
                                          <p:tavLst>
                                            <p:tav tm="0">
                                              <p:val>
                                                <p:strVal val="#ppt_x"/>
                                              </p:val>
                                            </p:tav>
                                            <p:tav tm="100000">
                                              <p:val>
                                                <p:strVal val="#ppt_x"/>
                                              </p:val>
                                            </p:tav>
                                          </p:tavLst>
                                        </p:anim>
                                        <p:anim calcmode="lin" valueType="num">
                                          <p:cBhvr additive="base">
                                            <p:cTn id="12" dur="2000" fill="hold"/>
                                            <p:tgtEl>
                                              <p:spTgt spid="15"/>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2000" fill="hold"/>
                                            <p:tgtEl>
                                              <p:spTgt spid="14"/>
                                            </p:tgtEl>
                                            <p:attrNameLst>
                                              <p:attrName>ppt_x</p:attrName>
                                            </p:attrNameLst>
                                          </p:cBhvr>
                                          <p:tavLst>
                                            <p:tav tm="0">
                                              <p:val>
                                                <p:strVal val="1+#ppt_w/2"/>
                                              </p:val>
                                            </p:tav>
                                            <p:tav tm="100000">
                                              <p:val>
                                                <p:strVal val="#ppt_x"/>
                                              </p:val>
                                            </p:tav>
                                          </p:tavLst>
                                        </p:anim>
                                        <p:anim calcmode="lin" valueType="num">
                                          <p:cBhvr additive="base">
                                            <p:cTn id="16" dur="200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2000"/>
                                </p:stCondLst>
                                <p:childTnLst>
                                  <p:par>
                                    <p:cTn id="18" presetID="8" presetClass="emph" presetSubtype="0" repeatCount="indefinite" fill="hold" nodeType="afterEffect">
                                      <p:stCondLst>
                                        <p:cond delay="0"/>
                                      </p:stCondLst>
                                      <p:childTnLst>
                                        <p:animRot by="21600000">
                                          <p:cBhvr>
                                            <p:cTn id="1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100 Fb Thu Huong Pham"/>
          <p:cNvPicPr>
            <a:picLocks noChangeAspect="1"/>
          </p:cNvPicPr>
          <p:nvPr/>
        </p:nvPicPr>
        <p:blipFill>
          <a:blip r:embed="rId2"/>
          <a:stretch>
            <a:fillRect/>
          </a:stretch>
        </p:blipFill>
        <p:spPr>
          <a:xfrm>
            <a:off x="6147581" y="310471"/>
            <a:ext cx="5309382" cy="3901938"/>
          </a:xfrm>
          <a:prstGeom prst="rect">
            <a:avLst/>
          </a:prstGeom>
        </p:spPr>
      </p:pic>
      <p:sp>
        <p:nvSpPr>
          <p:cNvPr id="7" name="TextBox 6" descr="n100 Fb Thu Huong Pham"/>
          <p:cNvSpPr txBox="1"/>
          <p:nvPr/>
        </p:nvSpPr>
        <p:spPr>
          <a:xfrm>
            <a:off x="365760" y="3135191"/>
            <a:ext cx="4918191" cy="1077218"/>
          </a:xfrm>
          <a:prstGeom prst="rect">
            <a:avLst/>
          </a:prstGeom>
          <a:solidFill>
            <a:schemeClr val="accent1">
              <a:lumMod val="75000"/>
            </a:schemeClr>
          </a:solidFill>
        </p:spPr>
        <p:txBody>
          <a:bodyPr wrap="square" rtlCol="0">
            <a:spAutoFit/>
          </a:bodyPr>
          <a:lstStyle/>
          <a:p>
            <a:pPr algn="just"/>
            <a:r>
              <a:rPr lang="en-US" sz="3200" b="1" dirty="0" err="1">
                <a:solidFill>
                  <a:srgbClr val="FFFF00"/>
                </a:solidFill>
                <a:latin typeface="Arial" panose="020B0604020202020204" pitchFamily="34" charset="0"/>
                <a:cs typeface="Arial" panose="020B0604020202020204" pitchFamily="34" charset="0"/>
              </a:rPr>
              <a:t>Các</a:t>
            </a:r>
            <a:r>
              <a:rPr lang="en-US" sz="3200" b="1" dirty="0">
                <a:solidFill>
                  <a:srgbClr val="FFFF00"/>
                </a:solidFill>
                <a:latin typeface="Arial" panose="020B0604020202020204" pitchFamily="34" charset="0"/>
                <a:cs typeface="Arial" panose="020B0604020202020204" pitchFamily="34" charset="0"/>
              </a:rPr>
              <a:t> </a:t>
            </a:r>
            <a:r>
              <a:rPr lang="en-US" sz="3200" b="1" dirty="0" err="1">
                <a:solidFill>
                  <a:srgbClr val="FFFF00"/>
                </a:solidFill>
                <a:latin typeface="Arial" panose="020B0604020202020204" pitchFamily="34" charset="0"/>
                <a:cs typeface="Arial" panose="020B0604020202020204" pitchFamily="34" charset="0"/>
              </a:rPr>
              <a:t>chuyển</a:t>
            </a:r>
            <a:r>
              <a:rPr lang="en-US" sz="3200" b="1" dirty="0">
                <a:solidFill>
                  <a:srgbClr val="FFFF00"/>
                </a:solidFill>
                <a:latin typeface="Arial" panose="020B0604020202020204" pitchFamily="34" charset="0"/>
                <a:cs typeface="Arial" panose="020B0604020202020204" pitchFamily="34" charset="0"/>
              </a:rPr>
              <a:t> </a:t>
            </a:r>
            <a:r>
              <a:rPr lang="en-US" sz="3200" b="1" dirty="0" err="1">
                <a:solidFill>
                  <a:srgbClr val="FFFF00"/>
                </a:solidFill>
                <a:latin typeface="Arial" panose="020B0604020202020204" pitchFamily="34" charset="0"/>
                <a:cs typeface="Arial" panose="020B0604020202020204" pitchFamily="34" charset="0"/>
              </a:rPr>
              <a:t>động</a:t>
            </a:r>
            <a:r>
              <a:rPr lang="en-US" sz="3200" b="1" dirty="0">
                <a:solidFill>
                  <a:srgbClr val="FFFF00"/>
                </a:solidFill>
                <a:latin typeface="Arial" panose="020B0604020202020204" pitchFamily="34" charset="0"/>
                <a:cs typeface="Arial" panose="020B0604020202020204" pitchFamily="34" charset="0"/>
              </a:rPr>
              <a:t> </a:t>
            </a:r>
            <a:r>
              <a:rPr lang="en-US" sz="3200" b="1" dirty="0" err="1">
                <a:solidFill>
                  <a:srgbClr val="FFFF00"/>
                </a:solidFill>
                <a:latin typeface="Arial" panose="020B0604020202020204" pitchFamily="34" charset="0"/>
                <a:cs typeface="Arial" panose="020B0604020202020204" pitchFamily="34" charset="0"/>
              </a:rPr>
              <a:t>trên</a:t>
            </a:r>
            <a:r>
              <a:rPr lang="en-US" sz="3200" b="1" dirty="0">
                <a:solidFill>
                  <a:srgbClr val="FFFF00"/>
                </a:solidFill>
                <a:latin typeface="Arial" panose="020B0604020202020204" pitchFamily="34" charset="0"/>
                <a:cs typeface="Arial" panose="020B0604020202020204" pitchFamily="34" charset="0"/>
              </a:rPr>
              <a:t> </a:t>
            </a:r>
            <a:r>
              <a:rPr lang="en-US" sz="3200" b="1" dirty="0" err="1">
                <a:solidFill>
                  <a:srgbClr val="FFFF00"/>
                </a:solidFill>
                <a:latin typeface="Arial" panose="020B0604020202020204" pitchFamily="34" charset="0"/>
                <a:cs typeface="Arial" panose="020B0604020202020204" pitchFamily="34" charset="0"/>
              </a:rPr>
              <a:t>có</a:t>
            </a:r>
            <a:r>
              <a:rPr lang="en-US" sz="3200" b="1" dirty="0">
                <a:solidFill>
                  <a:srgbClr val="FFFF00"/>
                </a:solidFill>
                <a:latin typeface="Arial" panose="020B0604020202020204" pitchFamily="34" charset="0"/>
                <a:cs typeface="Arial" panose="020B0604020202020204" pitchFamily="34" charset="0"/>
              </a:rPr>
              <a:t> </a:t>
            </a:r>
            <a:r>
              <a:rPr lang="en-US" sz="3200" b="1" dirty="0" err="1">
                <a:solidFill>
                  <a:srgbClr val="FFFF00"/>
                </a:solidFill>
                <a:latin typeface="Arial" panose="020B0604020202020204" pitchFamily="34" charset="0"/>
                <a:cs typeface="Arial" panose="020B0604020202020204" pitchFamily="34" charset="0"/>
              </a:rPr>
              <a:t>vận</a:t>
            </a:r>
            <a:r>
              <a:rPr lang="en-US" sz="3200" b="1" dirty="0">
                <a:solidFill>
                  <a:srgbClr val="FFFF00"/>
                </a:solidFill>
                <a:latin typeface="Arial" panose="020B0604020202020204" pitchFamily="34" charset="0"/>
                <a:cs typeface="Arial" panose="020B0604020202020204" pitchFamily="34" charset="0"/>
              </a:rPr>
              <a:t> </a:t>
            </a:r>
            <a:r>
              <a:rPr lang="en-US" sz="3200" b="1" dirty="0" err="1">
                <a:solidFill>
                  <a:srgbClr val="FFFF00"/>
                </a:solidFill>
                <a:latin typeface="Arial" panose="020B0604020202020204" pitchFamily="34" charset="0"/>
                <a:cs typeface="Arial" panose="020B0604020202020204" pitchFamily="34" charset="0"/>
              </a:rPr>
              <a:t>tốc</a:t>
            </a:r>
            <a:r>
              <a:rPr lang="en-US" sz="3200" b="1" dirty="0">
                <a:solidFill>
                  <a:srgbClr val="FFFF00"/>
                </a:solidFill>
                <a:latin typeface="Arial" panose="020B0604020202020204" pitchFamily="34" charset="0"/>
                <a:cs typeface="Arial" panose="020B0604020202020204" pitchFamily="34" charset="0"/>
              </a:rPr>
              <a:t> </a:t>
            </a:r>
            <a:r>
              <a:rPr lang="en-US" sz="3200" b="1" dirty="0" err="1">
                <a:solidFill>
                  <a:srgbClr val="FFFF00"/>
                </a:solidFill>
                <a:latin typeface="Arial" panose="020B0604020202020204" pitchFamily="34" charset="0"/>
                <a:cs typeface="Arial" panose="020B0604020202020204" pitchFamily="34" charset="0"/>
              </a:rPr>
              <a:t>như</a:t>
            </a:r>
            <a:r>
              <a:rPr lang="en-US" sz="3200" b="1" dirty="0">
                <a:solidFill>
                  <a:srgbClr val="FFFF00"/>
                </a:solidFill>
                <a:latin typeface="Arial" panose="020B0604020202020204" pitchFamily="34" charset="0"/>
                <a:cs typeface="Arial" panose="020B0604020202020204" pitchFamily="34" charset="0"/>
              </a:rPr>
              <a:t> </a:t>
            </a:r>
            <a:r>
              <a:rPr lang="en-US" sz="3200" b="1" dirty="0" err="1">
                <a:solidFill>
                  <a:srgbClr val="FFFF00"/>
                </a:solidFill>
                <a:latin typeface="Arial" panose="020B0604020202020204" pitchFamily="34" charset="0"/>
                <a:cs typeface="Arial" panose="020B0604020202020204" pitchFamily="34" charset="0"/>
              </a:rPr>
              <a:t>thế</a:t>
            </a:r>
            <a:r>
              <a:rPr lang="en-US" sz="3200" b="1" dirty="0">
                <a:solidFill>
                  <a:srgbClr val="FFFF00"/>
                </a:solidFill>
                <a:latin typeface="Arial" panose="020B0604020202020204" pitchFamily="34" charset="0"/>
                <a:cs typeface="Arial" panose="020B0604020202020204" pitchFamily="34" charset="0"/>
              </a:rPr>
              <a:t> </a:t>
            </a:r>
            <a:r>
              <a:rPr lang="en-US" sz="3200" b="1" dirty="0" err="1">
                <a:solidFill>
                  <a:srgbClr val="FFFF00"/>
                </a:solidFill>
                <a:latin typeface="Arial" panose="020B0604020202020204" pitchFamily="34" charset="0"/>
                <a:cs typeface="Arial" panose="020B0604020202020204" pitchFamily="34" charset="0"/>
              </a:rPr>
              <a:t>nào</a:t>
            </a:r>
            <a:r>
              <a:rPr lang="en-US" sz="3200" b="1" dirty="0">
                <a:solidFill>
                  <a:srgbClr val="FFFF00"/>
                </a:solidFill>
                <a:latin typeface="Arial" panose="020B0604020202020204" pitchFamily="34" charset="0"/>
                <a:cs typeface="Arial" panose="020B0604020202020204" pitchFamily="34" charset="0"/>
              </a:rPr>
              <a:t>?</a:t>
            </a:r>
          </a:p>
        </p:txBody>
      </p:sp>
      <p:sp>
        <p:nvSpPr>
          <p:cNvPr id="8" name="TextBox 7" descr="n100 Fb Thu Huong Pham"/>
          <p:cNvSpPr txBox="1"/>
          <p:nvPr/>
        </p:nvSpPr>
        <p:spPr>
          <a:xfrm>
            <a:off x="1603717" y="4684541"/>
            <a:ext cx="9481625" cy="2062103"/>
          </a:xfrm>
          <a:prstGeom prst="rect">
            <a:avLst/>
          </a:prstGeom>
          <a:noFill/>
        </p:spPr>
        <p:txBody>
          <a:bodyPr wrap="square" rtlCol="0">
            <a:spAutoFit/>
          </a:bodyPr>
          <a:lstStyle/>
          <a:p>
            <a:pPr algn="just"/>
            <a:r>
              <a:rPr lang="en-US" sz="3200" b="1" dirty="0" err="1">
                <a:solidFill>
                  <a:srgbClr val="0070C0"/>
                </a:solidFill>
                <a:latin typeface="Arial" panose="020B0604020202020204" pitchFamily="34" charset="0"/>
                <a:cs typeface="Arial" panose="020B0604020202020204" pitchFamily="34" charset="0"/>
              </a:rPr>
              <a:t>Các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viên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của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ghi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câu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trả</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lời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của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mình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vào</a:t>
            </a:r>
            <a:r>
              <a:rPr lang="en-US" sz="3200" b="1" dirty="0">
                <a:solidFill>
                  <a:srgbClr val="0070C0"/>
                </a:solidFill>
                <a:latin typeface="Arial" panose="020B0604020202020204" pitchFamily="34" charset="0"/>
                <a:cs typeface="Arial" panose="020B0604020202020204" pitchFamily="34" charset="0"/>
              </a:rPr>
              <a:t> ô ý </a:t>
            </a:r>
            <a:r>
              <a:rPr lang="en-US" sz="3200" b="1" dirty="0" err="1">
                <a:solidFill>
                  <a:srgbClr val="0070C0"/>
                </a:solidFill>
                <a:latin typeface="Arial" panose="020B0604020202020204" pitchFamily="34" charset="0"/>
                <a:cs typeface="Arial" panose="020B0604020202020204" pitchFamily="34" charset="0"/>
              </a:rPr>
              <a:t>kiến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cá</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sau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đó</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thảo</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luận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cả</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thống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nhất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đáp</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án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và</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ghi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vào</a:t>
            </a:r>
            <a:r>
              <a:rPr lang="en-US" sz="3200" b="1" dirty="0">
                <a:solidFill>
                  <a:srgbClr val="0070C0"/>
                </a:solidFill>
                <a:latin typeface="Arial" panose="020B0604020202020204" pitchFamily="34" charset="0"/>
                <a:cs typeface="Arial" panose="020B0604020202020204" pitchFamily="34" charset="0"/>
              </a:rPr>
              <a:t> ô ý </a:t>
            </a:r>
            <a:r>
              <a:rPr lang="en-US" sz="3200" b="1" dirty="0" err="1">
                <a:solidFill>
                  <a:srgbClr val="0070C0"/>
                </a:solidFill>
                <a:latin typeface="Arial" panose="020B0604020202020204" pitchFamily="34" charset="0"/>
                <a:cs typeface="Arial" panose="020B0604020202020204" pitchFamily="34" charset="0"/>
              </a:rPr>
              <a:t>kiến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của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cả</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nhóm</a:t>
            </a:r>
            <a:r>
              <a:rPr lang="en-US" sz="3200" b="1" dirty="0">
                <a:solidFill>
                  <a:srgbClr val="0070C0"/>
                </a:solidFill>
                <a:latin typeface="Arial" panose="020B0604020202020204" pitchFamily="34" charset="0"/>
                <a:cs typeface="Arial" panose="020B0604020202020204" pitchFamily="34" charset="0"/>
              </a:rPr>
              <a:t>.</a:t>
            </a:r>
          </a:p>
        </p:txBody>
      </p:sp>
      <p:pic>
        <p:nvPicPr>
          <p:cNvPr id="9" name="Picture 2" descr="n100 Fb Thu Huong Pham">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365760" y="1216045"/>
            <a:ext cx="1707027" cy="1582885"/>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oogle Shape;261;p35" descr="n100 Fb Thu Huong Pham">
            <a:extLst>
              <a:ext uri="{FF2B5EF4-FFF2-40B4-BE49-F238E27FC236}">
                <a16:creationId xmlns:a16="http://schemas.microsoft.com/office/drawing/2014/main" id="{B43A4FD6-A113-4752-9D1C-5A96E995E6AA}"/>
              </a:ext>
            </a:extLst>
          </p:cNvPr>
          <p:cNvGrpSpPr/>
          <p:nvPr/>
        </p:nvGrpSpPr>
        <p:grpSpPr>
          <a:xfrm>
            <a:off x="285995" y="293678"/>
            <a:ext cx="3913211" cy="955871"/>
            <a:chOff x="1196025" y="2012250"/>
            <a:chExt cx="2821234" cy="727040"/>
          </a:xfrm>
        </p:grpSpPr>
        <p:sp>
          <p:nvSpPr>
            <p:cNvPr id="11" name="Google Shape;262;p35">
              <a:extLst>
                <a:ext uri="{FF2B5EF4-FFF2-40B4-BE49-F238E27FC236}">
                  <a16:creationId xmlns:a16="http://schemas.microsoft.com/office/drawing/2014/main" id="{6A00E40D-05CC-4C8D-9807-E0EEC8D3A404}"/>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ndParaRPr>
            </a:p>
          </p:txBody>
        </p:sp>
        <p:sp>
          <p:nvSpPr>
            <p:cNvPr id="12" name="Google Shape;263;p35">
              <a:extLst>
                <a:ext uri="{FF2B5EF4-FFF2-40B4-BE49-F238E27FC236}">
                  <a16:creationId xmlns:a16="http://schemas.microsoft.com/office/drawing/2014/main" id="{1D70D5C1-96EF-42CA-8FEF-7DBA0287536F}"/>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ndParaRPr>
            </a:p>
          </p:txBody>
        </p:sp>
      </p:grpSp>
      <p:sp>
        <p:nvSpPr>
          <p:cNvPr id="13" name="TextBox 12" descr="n100 Fb Thu Huong Pham">
            <a:extLst>
              <a:ext uri="{FF2B5EF4-FFF2-40B4-BE49-F238E27FC236}">
                <a16:creationId xmlns:a16="http://schemas.microsoft.com/office/drawing/2014/main" id="{5DC4BF7E-61DA-41AF-A12D-3447AFEC21E8}"/>
              </a:ext>
            </a:extLst>
          </p:cNvPr>
          <p:cNvSpPr txBox="1"/>
          <p:nvPr/>
        </p:nvSpPr>
        <p:spPr>
          <a:xfrm>
            <a:off x="641612" y="547379"/>
            <a:ext cx="3201976" cy="584775"/>
          </a:xfrm>
          <a:prstGeom prst="rect">
            <a:avLst/>
          </a:prstGeom>
          <a:noFill/>
        </p:spPr>
        <p:txBody>
          <a:bodyPr wrap="square" rtlCol="0">
            <a:spAutoFit/>
          </a:bodyPr>
          <a:lstStyle/>
          <a:p>
            <a:r>
              <a:rPr lang="en-US" sz="3200" dirty="0" err="1">
                <a:solidFill>
                  <a:srgbClr val="FFFFFF"/>
                </a:solidFill>
                <a:latin typeface="#9Slide03 AmpleSoft Bold" panose="02000000000000000000" pitchFamily="2" charset="-93"/>
              </a:rPr>
              <a:t>Thảo</a:t>
            </a:r>
            <a:r>
              <a:rPr lang="en-US" sz="3200" dirty="0">
                <a:solidFill>
                  <a:srgbClr val="FFFFFF"/>
                </a:solidFill>
                <a:latin typeface="#9Slide03 AmpleSoft Bold" panose="02000000000000000000" pitchFamily="2" charset="-93"/>
              </a:rPr>
              <a:t> </a:t>
            </a:r>
            <a:r>
              <a:rPr lang="en-US" sz="3200" dirty="0" err="1">
                <a:solidFill>
                  <a:srgbClr val="FFFFFF"/>
                </a:solidFill>
                <a:latin typeface="#9Slide03 AmpleSoft Bold" panose="02000000000000000000" pitchFamily="2" charset="-93"/>
              </a:rPr>
              <a:t>luận</a:t>
            </a:r>
            <a:r>
              <a:rPr lang="en-US" sz="3200" dirty="0">
                <a:solidFill>
                  <a:srgbClr val="FFFFFF"/>
                </a:solidFill>
                <a:latin typeface="#9Slide03 AmpleSoft Bold" panose="02000000000000000000" pitchFamily="2" charset="-93"/>
              </a:rPr>
              <a:t> </a:t>
            </a:r>
            <a:r>
              <a:rPr lang="en-US" sz="3200" dirty="0" err="1">
                <a:solidFill>
                  <a:srgbClr val="FFFFFF"/>
                </a:solidFill>
                <a:latin typeface="#9Slide03 AmpleSoft Bold" panose="02000000000000000000" pitchFamily="2" charset="-93"/>
              </a:rPr>
              <a:t>nhóm</a:t>
            </a:r>
            <a:endParaRPr lang="vi-VN" sz="3200" dirty="0">
              <a:solidFill>
                <a:srgbClr val="FFFFFF"/>
              </a:solidFill>
              <a:latin typeface="#9Slide03 AmpleSoft Bold" panose="02000000000000000000" pitchFamily="2" charset="-93"/>
            </a:endParaRPr>
          </a:p>
        </p:txBody>
      </p:sp>
    </p:spTree>
    <p:extLst>
      <p:ext uri="{BB962C8B-B14F-4D97-AF65-F5344CB8AC3E}">
        <p14:creationId xmlns:p14="http://schemas.microsoft.com/office/powerpoint/2010/main" val="21473419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descr="n100 Fb Thu Huong Pham">
            <a:extLst>
              <a:ext uri="{FF2B5EF4-FFF2-40B4-BE49-F238E27FC236}">
                <a16:creationId xmlns:a16="http://schemas.microsoft.com/office/drawing/2014/main" id="{B158F699-9A9D-4058-8B63-02D680DFD549}"/>
              </a:ext>
            </a:extLst>
          </p:cNvPr>
          <p:cNvSpPr txBox="1"/>
          <p:nvPr/>
        </p:nvSpPr>
        <p:spPr>
          <a:xfrm>
            <a:off x="-1" y="0"/>
            <a:ext cx="12192002" cy="1063881"/>
          </a:xfrm>
          <a:prstGeom prst="rect">
            <a:avLst/>
          </a:prstGeom>
          <a:solidFill>
            <a:srgbClr val="FFFF00"/>
          </a:solid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6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I. CHUYỂN ĐỘNG BIẾN ĐỔI</a:t>
            </a:r>
            <a:endParaRPr kumimoji="0" lang="en-US" sz="6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4" descr="n100 Fb Thu Huong Pham">
            <a:extLst>
              <a:ext uri="{FF2B5EF4-FFF2-40B4-BE49-F238E27FC236}">
                <a16:creationId xmlns:a16="http://schemas.microsoft.com/office/drawing/2014/main" id="{014F446F-3481-46B3-A41F-7761CACD713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158" b="96184" l="10000" r="90000">
                        <a14:foregroundMark x1="61889" y1="8421" x2="61889" y2="8421"/>
                        <a14:foregroundMark x1="62222" y1="5132" x2="62222" y2="5132"/>
                        <a14:foregroundMark x1="62111" y1="3289" x2="62111" y2="3289"/>
                        <a14:foregroundMark x1="25556" y1="91842" x2="25556" y2="92368"/>
                        <a14:foregroundMark x1="24444" y1="96184" x2="24444" y2="9618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47669" y="1331051"/>
            <a:ext cx="1698630" cy="151777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descr="n100 Fb Thu Huong Pham">
            <a:extLst>
              <a:ext uri="{FF2B5EF4-FFF2-40B4-BE49-F238E27FC236}">
                <a16:creationId xmlns:a16="http://schemas.microsoft.com/office/drawing/2014/main" id="{7F38D382-0A30-4AA7-AE41-F5F7E6A5B7D5}"/>
              </a:ext>
            </a:extLst>
          </p:cNvPr>
          <p:cNvSpPr txBox="1"/>
          <p:nvPr/>
        </p:nvSpPr>
        <p:spPr>
          <a:xfrm>
            <a:off x="1591213" y="2848828"/>
            <a:ext cx="9817100" cy="2667666"/>
          </a:xfrm>
          <a:prstGeom prst="rect">
            <a:avLst/>
          </a:prstGeom>
          <a:solidFill>
            <a:schemeClr val="accent2">
              <a:lumMod val="50000"/>
            </a:schemeClr>
          </a:solidFill>
        </p:spPr>
        <p:txBody>
          <a:bodyPr vert="horz" lIns="91440" tIns="45720" rIns="91440" bIns="45720" rtlCol="0">
            <a:noAutofit/>
          </a:bodyPr>
          <a:lstStyle/>
          <a:p>
            <a:pPr marL="57150" lvl="0" algn="just">
              <a:spcAft>
                <a:spcPts val="600"/>
              </a:spcAft>
            </a:pPr>
            <a:r>
              <a:rPr lang="en-US" sz="5400" b="1" dirty="0" err="1">
                <a:solidFill>
                  <a:srgbClr val="FFFF00"/>
                </a:solidFill>
                <a:latin typeface="Arial" panose="020B0604020202020204" pitchFamily="34" charset="0"/>
                <a:cs typeface="Arial" panose="020B0604020202020204" pitchFamily="34" charset="0"/>
              </a:rPr>
              <a:t>Chuyển</a:t>
            </a:r>
            <a:r>
              <a:rPr lang="en-US" sz="5400" b="1" dirty="0">
                <a:solidFill>
                  <a:srgbClr val="FFFF00"/>
                </a:solidFill>
                <a:latin typeface="Arial" panose="020B0604020202020204" pitchFamily="34" charset="0"/>
                <a:cs typeface="Arial" panose="020B0604020202020204" pitchFamily="34" charset="0"/>
              </a:rPr>
              <a:t> </a:t>
            </a:r>
            <a:r>
              <a:rPr lang="en-US" sz="5400" b="1" dirty="0" err="1">
                <a:solidFill>
                  <a:srgbClr val="FFFF00"/>
                </a:solidFill>
                <a:latin typeface="Arial" panose="020B0604020202020204" pitchFamily="34" charset="0"/>
                <a:cs typeface="Arial" panose="020B0604020202020204" pitchFamily="34" charset="0"/>
              </a:rPr>
              <a:t>động</a:t>
            </a:r>
            <a:r>
              <a:rPr lang="en-US" sz="5400" b="1" dirty="0">
                <a:solidFill>
                  <a:srgbClr val="FFFF00"/>
                </a:solidFill>
                <a:latin typeface="Arial" panose="020B0604020202020204" pitchFamily="34" charset="0"/>
                <a:cs typeface="Arial" panose="020B0604020202020204" pitchFamily="34" charset="0"/>
              </a:rPr>
              <a:t> </a:t>
            </a:r>
            <a:r>
              <a:rPr lang="en-US" sz="5400" b="1" dirty="0" err="1">
                <a:solidFill>
                  <a:srgbClr val="FFFF00"/>
                </a:solidFill>
                <a:latin typeface="Arial" panose="020B0604020202020204" pitchFamily="34" charset="0"/>
                <a:cs typeface="Arial" panose="020B0604020202020204" pitchFamily="34" charset="0"/>
              </a:rPr>
              <a:t>có</a:t>
            </a:r>
            <a:r>
              <a:rPr lang="en-US" sz="5400" b="1" dirty="0">
                <a:solidFill>
                  <a:srgbClr val="FFFF00"/>
                </a:solidFill>
                <a:latin typeface="Arial" panose="020B0604020202020204" pitchFamily="34" charset="0"/>
                <a:cs typeface="Arial" panose="020B0604020202020204" pitchFamily="34" charset="0"/>
              </a:rPr>
              <a:t> </a:t>
            </a:r>
            <a:r>
              <a:rPr lang="en-US" sz="5400" b="1" dirty="0" err="1">
                <a:solidFill>
                  <a:srgbClr val="FFFF00"/>
                </a:solidFill>
                <a:latin typeface="Arial" panose="020B0604020202020204" pitchFamily="34" charset="0"/>
                <a:cs typeface="Arial" panose="020B0604020202020204" pitchFamily="34" charset="0"/>
              </a:rPr>
              <a:t>vận</a:t>
            </a:r>
            <a:r>
              <a:rPr lang="en-US" sz="5400" b="1" dirty="0">
                <a:solidFill>
                  <a:srgbClr val="FFFF00"/>
                </a:solidFill>
                <a:latin typeface="Arial" panose="020B0604020202020204" pitchFamily="34" charset="0"/>
                <a:cs typeface="Arial" panose="020B0604020202020204" pitchFamily="34" charset="0"/>
              </a:rPr>
              <a:t> </a:t>
            </a:r>
            <a:r>
              <a:rPr lang="en-US" sz="5400" b="1" dirty="0" err="1">
                <a:solidFill>
                  <a:srgbClr val="FFFF00"/>
                </a:solidFill>
                <a:latin typeface="Arial" panose="020B0604020202020204" pitchFamily="34" charset="0"/>
                <a:cs typeface="Arial" panose="020B0604020202020204" pitchFamily="34" charset="0"/>
              </a:rPr>
              <a:t>tốc</a:t>
            </a:r>
            <a:r>
              <a:rPr lang="en-US" sz="5400" b="1" dirty="0">
                <a:solidFill>
                  <a:srgbClr val="FFFF00"/>
                </a:solidFill>
                <a:latin typeface="Arial" panose="020B0604020202020204" pitchFamily="34" charset="0"/>
                <a:cs typeface="Arial" panose="020B0604020202020204" pitchFamily="34" charset="0"/>
              </a:rPr>
              <a:t> </a:t>
            </a:r>
            <a:r>
              <a:rPr lang="en-US" sz="5400" b="1" dirty="0" err="1">
                <a:solidFill>
                  <a:srgbClr val="FFFF00"/>
                </a:solidFill>
                <a:latin typeface="Arial" panose="020B0604020202020204" pitchFamily="34" charset="0"/>
                <a:cs typeface="Arial" panose="020B0604020202020204" pitchFamily="34" charset="0"/>
              </a:rPr>
              <a:t>thay</a:t>
            </a:r>
            <a:r>
              <a:rPr lang="en-US" sz="5400" b="1" dirty="0">
                <a:solidFill>
                  <a:srgbClr val="FFFF00"/>
                </a:solidFill>
                <a:latin typeface="Arial" panose="020B0604020202020204" pitchFamily="34" charset="0"/>
                <a:cs typeface="Arial" panose="020B0604020202020204" pitchFamily="34" charset="0"/>
              </a:rPr>
              <a:t> </a:t>
            </a:r>
            <a:r>
              <a:rPr lang="en-US" sz="5400" b="1" dirty="0" err="1">
                <a:solidFill>
                  <a:srgbClr val="FFFF00"/>
                </a:solidFill>
                <a:latin typeface="Arial" panose="020B0604020202020204" pitchFamily="34" charset="0"/>
                <a:cs typeface="Arial" panose="020B0604020202020204" pitchFamily="34" charset="0"/>
              </a:rPr>
              <a:t>đổi</a:t>
            </a:r>
            <a:r>
              <a:rPr lang="en-US" sz="5400" b="1" dirty="0">
                <a:solidFill>
                  <a:srgbClr val="FFFF00"/>
                </a:solidFill>
                <a:latin typeface="Arial" panose="020B0604020202020204" pitchFamily="34" charset="0"/>
                <a:cs typeface="Arial" panose="020B0604020202020204" pitchFamily="34" charset="0"/>
              </a:rPr>
              <a:t> </a:t>
            </a:r>
            <a:r>
              <a:rPr lang="vi-VN" sz="5400" b="1" dirty="0">
                <a:solidFill>
                  <a:srgbClr val="FFFF00"/>
                </a:solidFill>
                <a:cs typeface="Arial" panose="020B0604020202020204" pitchFamily="34" charset="0"/>
              </a:rPr>
              <a:t>được gọi là chuyển động biến đổi.</a:t>
            </a:r>
          </a:p>
          <a:p>
            <a:pPr marL="57150" lvl="0" algn="just">
              <a:spcAft>
                <a:spcPts val="600"/>
              </a:spcAft>
            </a:pPr>
            <a:endParaRPr lang="en-US" sz="54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3211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iterate type="lt">
                                    <p:tmPct val="10000"/>
                                  </p:iterate>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15" descr="n100 Fb Thu Huong Pham">
            <a:extLst>
              <a:ext uri="{FF2B5EF4-FFF2-40B4-BE49-F238E27FC236}">
                <a16:creationId xmlns:a16="http://schemas.microsoft.com/office/drawing/2014/main" id="{52602DC7-5EBB-4DE3-9925-372C48488957}"/>
              </a:ext>
            </a:extLst>
          </p:cNvPr>
          <p:cNvSpPr/>
          <p:nvPr/>
        </p:nvSpPr>
        <p:spPr>
          <a:xfrm>
            <a:off x="492369" y="295422"/>
            <a:ext cx="11113477" cy="3401367"/>
          </a:xfrm>
          <a:custGeom>
            <a:avLst/>
            <a:gdLst>
              <a:gd name="connsiteX0" fmla="*/ 0 w 11113477"/>
              <a:gd name="connsiteY0" fmla="*/ 566906 h 3401367"/>
              <a:gd name="connsiteX1" fmla="*/ 566906 w 11113477"/>
              <a:gd name="connsiteY1" fmla="*/ 0 h 3401367"/>
              <a:gd name="connsiteX2" fmla="*/ 1353538 w 11113477"/>
              <a:gd name="connsiteY2" fmla="*/ 0 h 3401367"/>
              <a:gd name="connsiteX3" fmla="*/ 1840781 w 11113477"/>
              <a:gd name="connsiteY3" fmla="*/ 0 h 3401367"/>
              <a:gd name="connsiteX4" fmla="*/ 2427820 w 11113477"/>
              <a:gd name="connsiteY4" fmla="*/ 0 h 3401367"/>
              <a:gd name="connsiteX5" fmla="*/ 2815266 w 11113477"/>
              <a:gd name="connsiteY5" fmla="*/ 0 h 3401367"/>
              <a:gd name="connsiteX6" fmla="*/ 3202712 w 11113477"/>
              <a:gd name="connsiteY6" fmla="*/ 0 h 3401367"/>
              <a:gd name="connsiteX7" fmla="*/ 3989344 w 11113477"/>
              <a:gd name="connsiteY7" fmla="*/ 0 h 3401367"/>
              <a:gd name="connsiteX8" fmla="*/ 4676180 w 11113477"/>
              <a:gd name="connsiteY8" fmla="*/ 0 h 3401367"/>
              <a:gd name="connsiteX9" fmla="*/ 5063626 w 11113477"/>
              <a:gd name="connsiteY9" fmla="*/ 0 h 3401367"/>
              <a:gd name="connsiteX10" fmla="*/ 5451071 w 11113477"/>
              <a:gd name="connsiteY10" fmla="*/ 0 h 3401367"/>
              <a:gd name="connsiteX11" fmla="*/ 6038111 w 11113477"/>
              <a:gd name="connsiteY11" fmla="*/ 0 h 3401367"/>
              <a:gd name="connsiteX12" fmla="*/ 6625150 w 11113477"/>
              <a:gd name="connsiteY12" fmla="*/ 0 h 3401367"/>
              <a:gd name="connsiteX13" fmla="*/ 7012596 w 11113477"/>
              <a:gd name="connsiteY13" fmla="*/ 0 h 3401367"/>
              <a:gd name="connsiteX14" fmla="*/ 7699431 w 11113477"/>
              <a:gd name="connsiteY14" fmla="*/ 0 h 3401367"/>
              <a:gd name="connsiteX15" fmla="*/ 8386267 w 11113477"/>
              <a:gd name="connsiteY15" fmla="*/ 0 h 3401367"/>
              <a:gd name="connsiteX16" fmla="*/ 9172899 w 11113477"/>
              <a:gd name="connsiteY16" fmla="*/ 0 h 3401367"/>
              <a:gd name="connsiteX17" fmla="*/ 9460549 w 11113477"/>
              <a:gd name="connsiteY17" fmla="*/ 0 h 3401367"/>
              <a:gd name="connsiteX18" fmla="*/ 10546571 w 11113477"/>
              <a:gd name="connsiteY18" fmla="*/ 0 h 3401367"/>
              <a:gd name="connsiteX19" fmla="*/ 11113477 w 11113477"/>
              <a:gd name="connsiteY19" fmla="*/ 566906 h 3401367"/>
              <a:gd name="connsiteX20" fmla="*/ 11113477 w 11113477"/>
              <a:gd name="connsiteY20" fmla="*/ 1065768 h 3401367"/>
              <a:gd name="connsiteX21" fmla="*/ 11113477 w 11113477"/>
              <a:gd name="connsiteY21" fmla="*/ 1655332 h 3401367"/>
              <a:gd name="connsiteX22" fmla="*/ 11113477 w 11113477"/>
              <a:gd name="connsiteY22" fmla="*/ 2244897 h 3401367"/>
              <a:gd name="connsiteX23" fmla="*/ 11113477 w 11113477"/>
              <a:gd name="connsiteY23" fmla="*/ 2834461 h 3401367"/>
              <a:gd name="connsiteX24" fmla="*/ 10546571 w 11113477"/>
              <a:gd name="connsiteY24" fmla="*/ 3401367 h 3401367"/>
              <a:gd name="connsiteX25" fmla="*/ 10059329 w 11113477"/>
              <a:gd name="connsiteY25" fmla="*/ 3401367 h 3401367"/>
              <a:gd name="connsiteX26" fmla="*/ 9272696 w 11113477"/>
              <a:gd name="connsiteY26" fmla="*/ 3401367 h 3401367"/>
              <a:gd name="connsiteX27" fmla="*/ 8985047 w 11113477"/>
              <a:gd name="connsiteY27" fmla="*/ 3401367 h 3401367"/>
              <a:gd name="connsiteX28" fmla="*/ 8298211 w 11113477"/>
              <a:gd name="connsiteY28" fmla="*/ 3401367 h 3401367"/>
              <a:gd name="connsiteX29" fmla="*/ 7910765 w 11113477"/>
              <a:gd name="connsiteY29" fmla="*/ 3401367 h 3401367"/>
              <a:gd name="connsiteX30" fmla="*/ 7523320 w 11113477"/>
              <a:gd name="connsiteY30" fmla="*/ 3401367 h 3401367"/>
              <a:gd name="connsiteX31" fmla="*/ 6936280 w 11113477"/>
              <a:gd name="connsiteY31" fmla="*/ 3401367 h 3401367"/>
              <a:gd name="connsiteX32" fmla="*/ 6449038 w 11113477"/>
              <a:gd name="connsiteY32" fmla="*/ 3401367 h 3401367"/>
              <a:gd name="connsiteX33" fmla="*/ 6061592 w 11113477"/>
              <a:gd name="connsiteY33" fmla="*/ 3401367 h 3401367"/>
              <a:gd name="connsiteX34" fmla="*/ 5674146 w 11113477"/>
              <a:gd name="connsiteY34" fmla="*/ 3401367 h 3401367"/>
              <a:gd name="connsiteX35" fmla="*/ 5286701 w 11113477"/>
              <a:gd name="connsiteY35" fmla="*/ 3401367 h 3401367"/>
              <a:gd name="connsiteX36" fmla="*/ 4899255 w 11113477"/>
              <a:gd name="connsiteY36" fmla="*/ 3401367 h 3401367"/>
              <a:gd name="connsiteX37" fmla="*/ 4412012 w 11113477"/>
              <a:gd name="connsiteY37" fmla="*/ 3401367 h 3401367"/>
              <a:gd name="connsiteX38" fmla="*/ 3725176 w 11113477"/>
              <a:gd name="connsiteY38" fmla="*/ 3401367 h 3401367"/>
              <a:gd name="connsiteX39" fmla="*/ 2938544 w 11113477"/>
              <a:gd name="connsiteY39" fmla="*/ 3401367 h 3401367"/>
              <a:gd name="connsiteX40" fmla="*/ 2251708 w 11113477"/>
              <a:gd name="connsiteY40" fmla="*/ 3401367 h 3401367"/>
              <a:gd name="connsiteX41" fmla="*/ 1465076 w 11113477"/>
              <a:gd name="connsiteY41" fmla="*/ 3401367 h 3401367"/>
              <a:gd name="connsiteX42" fmla="*/ 1177427 w 11113477"/>
              <a:gd name="connsiteY42" fmla="*/ 3401367 h 3401367"/>
              <a:gd name="connsiteX43" fmla="*/ 566906 w 11113477"/>
              <a:gd name="connsiteY43" fmla="*/ 3401367 h 3401367"/>
              <a:gd name="connsiteX44" fmla="*/ 0 w 11113477"/>
              <a:gd name="connsiteY44" fmla="*/ 2834461 h 3401367"/>
              <a:gd name="connsiteX45" fmla="*/ 0 w 11113477"/>
              <a:gd name="connsiteY45" fmla="*/ 2290248 h 3401367"/>
              <a:gd name="connsiteX46" fmla="*/ 0 w 11113477"/>
              <a:gd name="connsiteY46" fmla="*/ 1791386 h 3401367"/>
              <a:gd name="connsiteX47" fmla="*/ 0 w 11113477"/>
              <a:gd name="connsiteY47" fmla="*/ 1269848 h 3401367"/>
              <a:gd name="connsiteX48" fmla="*/ 0 w 11113477"/>
              <a:gd name="connsiteY48" fmla="*/ 566906 h 340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113477" h="3401367" fill="none" extrusionOk="0">
                <a:moveTo>
                  <a:pt x="0" y="566906"/>
                </a:moveTo>
                <a:cubicBezTo>
                  <a:pt x="-70809" y="287726"/>
                  <a:pt x="276530" y="51755"/>
                  <a:pt x="566906" y="0"/>
                </a:cubicBezTo>
                <a:cubicBezTo>
                  <a:pt x="889595" y="-58353"/>
                  <a:pt x="1150254" y="67976"/>
                  <a:pt x="1353538" y="0"/>
                </a:cubicBezTo>
                <a:cubicBezTo>
                  <a:pt x="1556822" y="-67976"/>
                  <a:pt x="1699096" y="55076"/>
                  <a:pt x="1840781" y="0"/>
                </a:cubicBezTo>
                <a:cubicBezTo>
                  <a:pt x="1982466" y="-55076"/>
                  <a:pt x="2269889" y="4477"/>
                  <a:pt x="2427820" y="0"/>
                </a:cubicBezTo>
                <a:cubicBezTo>
                  <a:pt x="2585751" y="-4477"/>
                  <a:pt x="2717060" y="45819"/>
                  <a:pt x="2815266" y="0"/>
                </a:cubicBezTo>
                <a:cubicBezTo>
                  <a:pt x="2913472" y="-45819"/>
                  <a:pt x="3016845" y="41441"/>
                  <a:pt x="3202712" y="0"/>
                </a:cubicBezTo>
                <a:cubicBezTo>
                  <a:pt x="3388579" y="-41441"/>
                  <a:pt x="3668025" y="41942"/>
                  <a:pt x="3989344" y="0"/>
                </a:cubicBezTo>
                <a:cubicBezTo>
                  <a:pt x="4310663" y="-41942"/>
                  <a:pt x="4399735" y="14018"/>
                  <a:pt x="4676180" y="0"/>
                </a:cubicBezTo>
                <a:cubicBezTo>
                  <a:pt x="4952625" y="-14018"/>
                  <a:pt x="4928667" y="23016"/>
                  <a:pt x="5063626" y="0"/>
                </a:cubicBezTo>
                <a:cubicBezTo>
                  <a:pt x="5198585" y="-23016"/>
                  <a:pt x="5294906" y="25159"/>
                  <a:pt x="5451071" y="0"/>
                </a:cubicBezTo>
                <a:cubicBezTo>
                  <a:pt x="5607237" y="-25159"/>
                  <a:pt x="5913327" y="62952"/>
                  <a:pt x="6038111" y="0"/>
                </a:cubicBezTo>
                <a:cubicBezTo>
                  <a:pt x="6162895" y="-62952"/>
                  <a:pt x="6457604" y="10688"/>
                  <a:pt x="6625150" y="0"/>
                </a:cubicBezTo>
                <a:cubicBezTo>
                  <a:pt x="6792696" y="-10688"/>
                  <a:pt x="6919997" y="29567"/>
                  <a:pt x="7012596" y="0"/>
                </a:cubicBezTo>
                <a:cubicBezTo>
                  <a:pt x="7105195" y="-29567"/>
                  <a:pt x="7397073" y="9469"/>
                  <a:pt x="7699431" y="0"/>
                </a:cubicBezTo>
                <a:cubicBezTo>
                  <a:pt x="8001789" y="-9469"/>
                  <a:pt x="8129381" y="14043"/>
                  <a:pt x="8386267" y="0"/>
                </a:cubicBezTo>
                <a:cubicBezTo>
                  <a:pt x="8643153" y="-14043"/>
                  <a:pt x="8834450" y="68995"/>
                  <a:pt x="9172899" y="0"/>
                </a:cubicBezTo>
                <a:cubicBezTo>
                  <a:pt x="9511348" y="-68995"/>
                  <a:pt x="9401852" y="17303"/>
                  <a:pt x="9460549" y="0"/>
                </a:cubicBezTo>
                <a:cubicBezTo>
                  <a:pt x="9519246" y="-17303"/>
                  <a:pt x="10282508" y="39792"/>
                  <a:pt x="10546571" y="0"/>
                </a:cubicBezTo>
                <a:cubicBezTo>
                  <a:pt x="10851813" y="-53552"/>
                  <a:pt x="11082085" y="323297"/>
                  <a:pt x="11113477" y="566906"/>
                </a:cubicBezTo>
                <a:cubicBezTo>
                  <a:pt x="11139205" y="742478"/>
                  <a:pt x="11059483" y="905875"/>
                  <a:pt x="11113477" y="1065768"/>
                </a:cubicBezTo>
                <a:cubicBezTo>
                  <a:pt x="11167471" y="1225661"/>
                  <a:pt x="11107193" y="1402851"/>
                  <a:pt x="11113477" y="1655332"/>
                </a:cubicBezTo>
                <a:cubicBezTo>
                  <a:pt x="11119761" y="1907813"/>
                  <a:pt x="11093402" y="1990722"/>
                  <a:pt x="11113477" y="2244897"/>
                </a:cubicBezTo>
                <a:cubicBezTo>
                  <a:pt x="11133552" y="2499073"/>
                  <a:pt x="11095436" y="2551621"/>
                  <a:pt x="11113477" y="2834461"/>
                </a:cubicBezTo>
                <a:cubicBezTo>
                  <a:pt x="11157848" y="3143276"/>
                  <a:pt x="10892648" y="3372272"/>
                  <a:pt x="10546571" y="3401367"/>
                </a:cubicBezTo>
                <a:cubicBezTo>
                  <a:pt x="10448336" y="3411645"/>
                  <a:pt x="10259476" y="3395993"/>
                  <a:pt x="10059329" y="3401367"/>
                </a:cubicBezTo>
                <a:cubicBezTo>
                  <a:pt x="9859182" y="3406741"/>
                  <a:pt x="9612279" y="3318047"/>
                  <a:pt x="9272696" y="3401367"/>
                </a:cubicBezTo>
                <a:cubicBezTo>
                  <a:pt x="8933113" y="3484687"/>
                  <a:pt x="9066638" y="3377876"/>
                  <a:pt x="8985047" y="3401367"/>
                </a:cubicBezTo>
                <a:cubicBezTo>
                  <a:pt x="8903456" y="3424858"/>
                  <a:pt x="8604721" y="3325107"/>
                  <a:pt x="8298211" y="3401367"/>
                </a:cubicBezTo>
                <a:cubicBezTo>
                  <a:pt x="7991701" y="3477627"/>
                  <a:pt x="8072152" y="3371950"/>
                  <a:pt x="7910765" y="3401367"/>
                </a:cubicBezTo>
                <a:cubicBezTo>
                  <a:pt x="7749378" y="3430784"/>
                  <a:pt x="7628175" y="3372394"/>
                  <a:pt x="7523320" y="3401367"/>
                </a:cubicBezTo>
                <a:cubicBezTo>
                  <a:pt x="7418465" y="3430340"/>
                  <a:pt x="7187369" y="3356959"/>
                  <a:pt x="6936280" y="3401367"/>
                </a:cubicBezTo>
                <a:cubicBezTo>
                  <a:pt x="6685191" y="3445775"/>
                  <a:pt x="6610092" y="3388536"/>
                  <a:pt x="6449038" y="3401367"/>
                </a:cubicBezTo>
                <a:cubicBezTo>
                  <a:pt x="6287984" y="3414198"/>
                  <a:pt x="6177548" y="3396041"/>
                  <a:pt x="6061592" y="3401367"/>
                </a:cubicBezTo>
                <a:cubicBezTo>
                  <a:pt x="5945636" y="3406693"/>
                  <a:pt x="5758148" y="3391050"/>
                  <a:pt x="5674146" y="3401367"/>
                </a:cubicBezTo>
                <a:cubicBezTo>
                  <a:pt x="5590144" y="3411684"/>
                  <a:pt x="5479467" y="3359506"/>
                  <a:pt x="5286701" y="3401367"/>
                </a:cubicBezTo>
                <a:cubicBezTo>
                  <a:pt x="5093935" y="3443228"/>
                  <a:pt x="4976799" y="3391482"/>
                  <a:pt x="4899255" y="3401367"/>
                </a:cubicBezTo>
                <a:cubicBezTo>
                  <a:pt x="4821711" y="3411252"/>
                  <a:pt x="4589964" y="3364528"/>
                  <a:pt x="4412012" y="3401367"/>
                </a:cubicBezTo>
                <a:cubicBezTo>
                  <a:pt x="4234060" y="3438206"/>
                  <a:pt x="4034381" y="3387053"/>
                  <a:pt x="3725176" y="3401367"/>
                </a:cubicBezTo>
                <a:cubicBezTo>
                  <a:pt x="3415971" y="3415681"/>
                  <a:pt x="3138432" y="3328457"/>
                  <a:pt x="2938544" y="3401367"/>
                </a:cubicBezTo>
                <a:cubicBezTo>
                  <a:pt x="2738656" y="3474277"/>
                  <a:pt x="2424757" y="3397668"/>
                  <a:pt x="2251708" y="3401367"/>
                </a:cubicBezTo>
                <a:cubicBezTo>
                  <a:pt x="2078659" y="3405066"/>
                  <a:pt x="1783141" y="3384119"/>
                  <a:pt x="1465076" y="3401367"/>
                </a:cubicBezTo>
                <a:cubicBezTo>
                  <a:pt x="1147011" y="3418615"/>
                  <a:pt x="1300593" y="3375533"/>
                  <a:pt x="1177427" y="3401367"/>
                </a:cubicBezTo>
                <a:cubicBezTo>
                  <a:pt x="1054261" y="3427201"/>
                  <a:pt x="690184" y="3381829"/>
                  <a:pt x="566906" y="3401367"/>
                </a:cubicBezTo>
                <a:cubicBezTo>
                  <a:pt x="251971" y="3489431"/>
                  <a:pt x="-1893" y="3111221"/>
                  <a:pt x="0" y="2834461"/>
                </a:cubicBezTo>
                <a:cubicBezTo>
                  <a:pt x="-51757" y="2631772"/>
                  <a:pt x="56908" y="2420767"/>
                  <a:pt x="0" y="2290248"/>
                </a:cubicBezTo>
                <a:cubicBezTo>
                  <a:pt x="-56908" y="2159729"/>
                  <a:pt x="4935" y="1905090"/>
                  <a:pt x="0" y="1791386"/>
                </a:cubicBezTo>
                <a:cubicBezTo>
                  <a:pt x="-4935" y="1677682"/>
                  <a:pt x="26948" y="1404623"/>
                  <a:pt x="0" y="1269848"/>
                </a:cubicBezTo>
                <a:cubicBezTo>
                  <a:pt x="-26948" y="1135073"/>
                  <a:pt x="28988" y="819824"/>
                  <a:pt x="0" y="566906"/>
                </a:cubicBezTo>
                <a:close/>
              </a:path>
              <a:path w="11113477" h="3401367" stroke="0" extrusionOk="0">
                <a:moveTo>
                  <a:pt x="0" y="566906"/>
                </a:moveTo>
                <a:cubicBezTo>
                  <a:pt x="-8995" y="297517"/>
                  <a:pt x="267255" y="-2908"/>
                  <a:pt x="566906" y="0"/>
                </a:cubicBezTo>
                <a:cubicBezTo>
                  <a:pt x="779137" y="-12899"/>
                  <a:pt x="984491" y="67477"/>
                  <a:pt x="1153945" y="0"/>
                </a:cubicBezTo>
                <a:cubicBezTo>
                  <a:pt x="1323399" y="-67477"/>
                  <a:pt x="1565223" y="84082"/>
                  <a:pt x="1940578" y="0"/>
                </a:cubicBezTo>
                <a:cubicBezTo>
                  <a:pt x="2315933" y="-84082"/>
                  <a:pt x="2523179" y="20632"/>
                  <a:pt x="2727210" y="0"/>
                </a:cubicBezTo>
                <a:cubicBezTo>
                  <a:pt x="2931241" y="-20632"/>
                  <a:pt x="3129274" y="38436"/>
                  <a:pt x="3314249" y="0"/>
                </a:cubicBezTo>
                <a:cubicBezTo>
                  <a:pt x="3499224" y="-38436"/>
                  <a:pt x="3538516" y="26889"/>
                  <a:pt x="3701695" y="0"/>
                </a:cubicBezTo>
                <a:cubicBezTo>
                  <a:pt x="3864874" y="-26889"/>
                  <a:pt x="4207920" y="24571"/>
                  <a:pt x="4488327" y="0"/>
                </a:cubicBezTo>
                <a:cubicBezTo>
                  <a:pt x="4768734" y="-24571"/>
                  <a:pt x="4738236" y="34108"/>
                  <a:pt x="4975570" y="0"/>
                </a:cubicBezTo>
                <a:cubicBezTo>
                  <a:pt x="5212904" y="-34108"/>
                  <a:pt x="5339874" y="54333"/>
                  <a:pt x="5562609" y="0"/>
                </a:cubicBezTo>
                <a:cubicBezTo>
                  <a:pt x="5785344" y="-54333"/>
                  <a:pt x="6051995" y="42722"/>
                  <a:pt x="6249445" y="0"/>
                </a:cubicBezTo>
                <a:cubicBezTo>
                  <a:pt x="6446895" y="-42722"/>
                  <a:pt x="6701301" y="11844"/>
                  <a:pt x="6936280" y="0"/>
                </a:cubicBezTo>
                <a:cubicBezTo>
                  <a:pt x="7171259" y="-11844"/>
                  <a:pt x="7465213" y="56846"/>
                  <a:pt x="7623116" y="0"/>
                </a:cubicBezTo>
                <a:cubicBezTo>
                  <a:pt x="7781019" y="-56846"/>
                  <a:pt x="8047708" y="56978"/>
                  <a:pt x="8409749" y="0"/>
                </a:cubicBezTo>
                <a:cubicBezTo>
                  <a:pt x="8771790" y="-56978"/>
                  <a:pt x="8705828" y="2878"/>
                  <a:pt x="8996788" y="0"/>
                </a:cubicBezTo>
                <a:cubicBezTo>
                  <a:pt x="9287748" y="-2878"/>
                  <a:pt x="9344650" y="70442"/>
                  <a:pt x="9583827" y="0"/>
                </a:cubicBezTo>
                <a:cubicBezTo>
                  <a:pt x="9823004" y="-70442"/>
                  <a:pt x="10211711" y="96585"/>
                  <a:pt x="10546571" y="0"/>
                </a:cubicBezTo>
                <a:cubicBezTo>
                  <a:pt x="10867848" y="21842"/>
                  <a:pt x="11036965" y="305433"/>
                  <a:pt x="11113477" y="566906"/>
                </a:cubicBezTo>
                <a:cubicBezTo>
                  <a:pt x="11168252" y="751694"/>
                  <a:pt x="11104359" y="906423"/>
                  <a:pt x="11113477" y="1133795"/>
                </a:cubicBezTo>
                <a:cubicBezTo>
                  <a:pt x="11122595" y="1361167"/>
                  <a:pt x="11083960" y="1430906"/>
                  <a:pt x="11113477" y="1700684"/>
                </a:cubicBezTo>
                <a:cubicBezTo>
                  <a:pt x="11142994" y="1970462"/>
                  <a:pt x="11083777" y="2096009"/>
                  <a:pt x="11113477" y="2290248"/>
                </a:cubicBezTo>
                <a:cubicBezTo>
                  <a:pt x="11143177" y="2484487"/>
                  <a:pt x="11088000" y="2660188"/>
                  <a:pt x="11113477" y="2834461"/>
                </a:cubicBezTo>
                <a:cubicBezTo>
                  <a:pt x="11104529" y="3106642"/>
                  <a:pt x="10904916" y="3342753"/>
                  <a:pt x="10546571" y="3401367"/>
                </a:cubicBezTo>
                <a:cubicBezTo>
                  <a:pt x="10470622" y="3429425"/>
                  <a:pt x="10342348" y="3387078"/>
                  <a:pt x="10258922" y="3401367"/>
                </a:cubicBezTo>
                <a:cubicBezTo>
                  <a:pt x="10175496" y="3415656"/>
                  <a:pt x="9951855" y="3357604"/>
                  <a:pt x="9871476" y="3401367"/>
                </a:cubicBezTo>
                <a:cubicBezTo>
                  <a:pt x="9791097" y="3445130"/>
                  <a:pt x="9524920" y="3379205"/>
                  <a:pt x="9184640" y="3401367"/>
                </a:cubicBezTo>
                <a:cubicBezTo>
                  <a:pt x="8844360" y="3423529"/>
                  <a:pt x="9036516" y="3387410"/>
                  <a:pt x="8896991" y="3401367"/>
                </a:cubicBezTo>
                <a:cubicBezTo>
                  <a:pt x="8757466" y="3415324"/>
                  <a:pt x="8629139" y="3389353"/>
                  <a:pt x="8409749" y="3401367"/>
                </a:cubicBezTo>
                <a:cubicBezTo>
                  <a:pt x="8190359" y="3413381"/>
                  <a:pt x="8010731" y="3372963"/>
                  <a:pt x="7822709" y="3401367"/>
                </a:cubicBezTo>
                <a:cubicBezTo>
                  <a:pt x="7634687" y="3429771"/>
                  <a:pt x="7396305" y="3352546"/>
                  <a:pt x="7235670" y="3401367"/>
                </a:cubicBezTo>
                <a:cubicBezTo>
                  <a:pt x="7075035" y="3450188"/>
                  <a:pt x="6983815" y="3395786"/>
                  <a:pt x="6848225" y="3401367"/>
                </a:cubicBezTo>
                <a:cubicBezTo>
                  <a:pt x="6712636" y="3406948"/>
                  <a:pt x="6314261" y="3377643"/>
                  <a:pt x="6161389" y="3401367"/>
                </a:cubicBezTo>
                <a:cubicBezTo>
                  <a:pt x="6008517" y="3425091"/>
                  <a:pt x="5981167" y="3384244"/>
                  <a:pt x="5873740" y="3401367"/>
                </a:cubicBezTo>
                <a:cubicBezTo>
                  <a:pt x="5766313" y="3418490"/>
                  <a:pt x="5589245" y="3394958"/>
                  <a:pt x="5386497" y="3401367"/>
                </a:cubicBezTo>
                <a:cubicBezTo>
                  <a:pt x="5183749" y="3407776"/>
                  <a:pt x="5204237" y="3373468"/>
                  <a:pt x="5098848" y="3401367"/>
                </a:cubicBezTo>
                <a:cubicBezTo>
                  <a:pt x="4993459" y="3429266"/>
                  <a:pt x="4479915" y="3319958"/>
                  <a:pt x="4312216" y="3401367"/>
                </a:cubicBezTo>
                <a:cubicBezTo>
                  <a:pt x="4144517" y="3482776"/>
                  <a:pt x="3897534" y="3391778"/>
                  <a:pt x="3725176" y="3401367"/>
                </a:cubicBezTo>
                <a:cubicBezTo>
                  <a:pt x="3552818" y="3410956"/>
                  <a:pt x="3474973" y="3359430"/>
                  <a:pt x="3337731" y="3401367"/>
                </a:cubicBezTo>
                <a:cubicBezTo>
                  <a:pt x="3200490" y="3443304"/>
                  <a:pt x="3128196" y="3393052"/>
                  <a:pt x="3050081" y="3401367"/>
                </a:cubicBezTo>
                <a:cubicBezTo>
                  <a:pt x="2971966" y="3409682"/>
                  <a:pt x="2583211" y="3339182"/>
                  <a:pt x="2463042" y="3401367"/>
                </a:cubicBezTo>
                <a:cubicBezTo>
                  <a:pt x="2342873" y="3463552"/>
                  <a:pt x="2271779" y="3380727"/>
                  <a:pt x="2175393" y="3401367"/>
                </a:cubicBezTo>
                <a:cubicBezTo>
                  <a:pt x="2079007" y="3422007"/>
                  <a:pt x="2027519" y="3382578"/>
                  <a:pt x="1887744" y="3401367"/>
                </a:cubicBezTo>
                <a:cubicBezTo>
                  <a:pt x="1747969" y="3420156"/>
                  <a:pt x="1691917" y="3375935"/>
                  <a:pt x="1600095" y="3401367"/>
                </a:cubicBezTo>
                <a:cubicBezTo>
                  <a:pt x="1508273" y="3426799"/>
                  <a:pt x="1052307" y="3393382"/>
                  <a:pt x="566906" y="3401367"/>
                </a:cubicBezTo>
                <a:cubicBezTo>
                  <a:pt x="235224" y="3393670"/>
                  <a:pt x="40271" y="3156088"/>
                  <a:pt x="0" y="2834461"/>
                </a:cubicBezTo>
                <a:cubicBezTo>
                  <a:pt x="-45486" y="2621552"/>
                  <a:pt x="43444" y="2461612"/>
                  <a:pt x="0" y="2267572"/>
                </a:cubicBezTo>
                <a:cubicBezTo>
                  <a:pt x="-43444" y="2073532"/>
                  <a:pt x="43068" y="1942118"/>
                  <a:pt x="0" y="1746035"/>
                </a:cubicBezTo>
                <a:cubicBezTo>
                  <a:pt x="-43068" y="1549952"/>
                  <a:pt x="58848" y="1478491"/>
                  <a:pt x="0" y="1224497"/>
                </a:cubicBezTo>
                <a:cubicBezTo>
                  <a:pt x="-58848" y="970503"/>
                  <a:pt x="49246" y="834770"/>
                  <a:pt x="0" y="566906"/>
                </a:cubicBezTo>
                <a:close/>
              </a:path>
            </a:pathLst>
          </a:custGeom>
          <a:solidFill>
            <a:schemeClr val="bg1">
              <a:lumMod val="20000"/>
              <a:lumOff val="80000"/>
            </a:schemeClr>
          </a:solidFill>
          <a:ln w="28575" cap="flat" cmpd="sng" algn="ctr">
            <a:solidFill>
              <a:srgbClr val="4472C4">
                <a:shade val="50000"/>
              </a:srgbClr>
            </a:solidFill>
            <a:prstDash val="solid"/>
            <a:miter lim="800000"/>
            <a:extLst>
              <a:ext uri="{C807C97D-BFC1-408E-A445-0C87EB9F89A2}">
                <ask:lineSketchStyleProps xmlns:ask="http://schemas.microsoft.com/office/drawing/2018/sketchyshapes" sd="4073095976">
                  <a:prstGeom prst="roundRect">
                    <a:avLst/>
                  </a:prstGeom>
                  <ask:type>
                    <ask:lineSketchScribble/>
                  </ask:type>
                </ask:lineSketchStyleProps>
              </a:ext>
            </a:extLst>
          </a:ln>
          <a:effectLst/>
        </p:spPr>
        <p:txBody>
          <a:bodyPr rtlCol="0" anchor="ctr"/>
          <a:lstStyle/>
          <a:p>
            <a:pPr lvl="0" algn="just">
              <a:defRPr/>
            </a:pPr>
            <a:r>
              <a:rPr lang="vi-VN" sz="3600" b="1" kern="0" dirty="0">
                <a:solidFill>
                  <a:srgbClr val="0070C0"/>
                </a:solidFill>
                <a:cs typeface="Arial" panose="020B0604020202020204" pitchFamily="34" charset="0"/>
              </a:rPr>
              <a:t>Để xác đinh được sự thay đổi của vận tốc theo thời gian, phải biết được vận tốc tức thời của chuyển động tại các thời điểm khác nhau. Thiết bị nào dùng để vận tốc tức thời ở các phương tiện giao thông?</a:t>
            </a:r>
            <a:endParaRPr kumimoji="0" lang="en-US" sz="3600" b="1"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pic>
        <p:nvPicPr>
          <p:cNvPr id="5" name="Picture 4" descr="n100 Fb Thu Huong Pham"/>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1596" y="3584248"/>
            <a:ext cx="3524250" cy="2857500"/>
          </a:xfrm>
          <a:prstGeom prst="rect">
            <a:avLst/>
          </a:prstGeom>
        </p:spPr>
      </p:pic>
      <p:pic>
        <p:nvPicPr>
          <p:cNvPr id="6" name="Picture 5" descr="n100 Fb Thu Huong Pham"/>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2206" y="3981157"/>
            <a:ext cx="3609390" cy="2622517"/>
          </a:xfrm>
          <a:prstGeom prst="rect">
            <a:avLst/>
          </a:prstGeom>
          <a:noFill/>
          <a:ln>
            <a:noFill/>
          </a:ln>
        </p:spPr>
      </p:pic>
      <p:sp>
        <p:nvSpPr>
          <p:cNvPr id="7" name="TextBox 6" descr="n100 Fb Thu Huong Pham"/>
          <p:cNvSpPr txBox="1"/>
          <p:nvPr/>
        </p:nvSpPr>
        <p:spPr>
          <a:xfrm>
            <a:off x="984738" y="4614203"/>
            <a:ext cx="2532185" cy="923330"/>
          </a:xfrm>
          <a:prstGeom prst="rect">
            <a:avLst/>
          </a:prstGeom>
          <a:noFill/>
        </p:spPr>
        <p:txBody>
          <a:bodyPr wrap="square" rtlCol="0">
            <a:spAutoFit/>
          </a:bodyPr>
          <a:lstStyle/>
          <a:p>
            <a:r>
              <a:rPr lang="en-US" sz="5400" b="1" dirty="0" err="1">
                <a:solidFill>
                  <a:srgbClr val="7030A0"/>
                </a:solidFill>
                <a:latin typeface="Arial" panose="020B0604020202020204" pitchFamily="34" charset="0"/>
                <a:cs typeface="Arial" panose="020B0604020202020204" pitchFamily="34" charset="0"/>
              </a:rPr>
              <a:t>Tốc</a:t>
            </a:r>
            <a:r>
              <a:rPr lang="en-US" sz="5400" b="1" dirty="0">
                <a:solidFill>
                  <a:srgbClr val="7030A0"/>
                </a:solidFill>
                <a:latin typeface="Arial" panose="020B0604020202020204" pitchFamily="34" charset="0"/>
                <a:cs typeface="Arial" panose="020B0604020202020204" pitchFamily="34" charset="0"/>
              </a:rPr>
              <a:t> </a:t>
            </a:r>
            <a:r>
              <a:rPr lang="en-US" sz="5400" b="1" dirty="0" err="1">
                <a:solidFill>
                  <a:srgbClr val="7030A0"/>
                </a:solidFill>
                <a:latin typeface="Arial" panose="020B0604020202020204" pitchFamily="34" charset="0"/>
                <a:cs typeface="Arial" panose="020B0604020202020204" pitchFamily="34" charset="0"/>
              </a:rPr>
              <a:t>kế</a:t>
            </a:r>
            <a:endParaRPr lang="en-US" sz="5400" b="1"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9873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n100 Fb Thu Huong Pham"/>
          <p:cNvSpPr/>
          <p:nvPr/>
        </p:nvSpPr>
        <p:spPr>
          <a:xfrm>
            <a:off x="379828" y="1033756"/>
            <a:ext cx="6189783" cy="452431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Như</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vậy</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có</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thể</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dùng</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tốc</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kế</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trên</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xe</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máy</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hoặc</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ô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tô</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để</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tìm</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hiểu</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sự</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thay</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đổi</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vận</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tốc</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của</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chuyển</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động</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biến</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đổi</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Bảng</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dưới</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đây</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ghi</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vận</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tốc</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tức</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thời</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bởi</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tốc</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kế</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của</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một</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ô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tô</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sau</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khoảng</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thời</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gian</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2s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từ</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khi</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bắt</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đầu</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chạy</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Em</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hãy</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đọc</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bảng</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và</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hoàn</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thành</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phiếu</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học</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tập</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C00FF"/>
                </a:solidFill>
                <a:latin typeface="Arial" panose="020B0604020202020204" pitchFamily="34" charset="0"/>
                <a:ea typeface="Times New Roman" panose="02020603050405020304" pitchFamily="18" charset="0"/>
                <a:cs typeface="Arial" panose="020B0604020202020204" pitchFamily="34" charset="0"/>
              </a:rPr>
              <a:t>số</a:t>
            </a:r>
            <a:r>
              <a:rPr lang="en-US" sz="3200" b="1" dirty="0">
                <a:solidFill>
                  <a:srgbClr val="CC00FF"/>
                </a:solidFill>
                <a:latin typeface="Arial" panose="020B0604020202020204" pitchFamily="34" charset="0"/>
                <a:ea typeface="Times New Roman" panose="02020603050405020304" pitchFamily="18" charset="0"/>
                <a:cs typeface="Arial" panose="020B0604020202020204" pitchFamily="34" charset="0"/>
              </a:rPr>
              <a:t> 1</a:t>
            </a:r>
            <a:endParaRPr lang="en-US" sz="3200" b="1" dirty="0">
              <a:solidFill>
                <a:srgbClr val="CC00FF"/>
              </a:solidFill>
              <a:latin typeface="Arial" panose="020B0604020202020204" pitchFamily="34" charset="0"/>
              <a:cs typeface="Arial" panose="020B0604020202020204" pitchFamily="34" charset="0"/>
            </a:endParaRPr>
          </a:p>
        </p:txBody>
      </p:sp>
      <p:pic>
        <p:nvPicPr>
          <p:cNvPr id="5" name="Picture 4" descr="n100 Fb Thu Huong Pham"/>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22831" y="1058484"/>
            <a:ext cx="5211787" cy="4499587"/>
          </a:xfrm>
          <a:prstGeom prst="rect">
            <a:avLst/>
          </a:prstGeom>
          <a:noFill/>
          <a:ln>
            <a:noFill/>
          </a:ln>
        </p:spPr>
      </p:pic>
    </p:spTree>
    <p:extLst>
      <p:ext uri="{BB962C8B-B14F-4D97-AF65-F5344CB8AC3E}">
        <p14:creationId xmlns:p14="http://schemas.microsoft.com/office/powerpoint/2010/main" val="1314906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descr="n100 Fb Thu Huong Pham"/>
          <p:cNvSpPr/>
          <p:nvPr/>
        </p:nvSpPr>
        <p:spPr>
          <a:xfrm>
            <a:off x="2202873" y="290946"/>
            <a:ext cx="9795163" cy="6442364"/>
          </a:xfrm>
          <a:prstGeom prst="rect">
            <a:avLst/>
          </a:prstGeom>
          <a:solidFill>
            <a:srgbClr val="FFE9A3"/>
          </a:solid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descr="n100 Fb Thu Huong Pham"/>
          <p:cNvSpPr/>
          <p:nvPr/>
        </p:nvSpPr>
        <p:spPr>
          <a:xfrm>
            <a:off x="2245916" y="2200222"/>
            <a:ext cx="9337964" cy="1077218"/>
          </a:xfrm>
          <a:prstGeom prst="rect">
            <a:avLst/>
          </a:prstGeom>
        </p:spPr>
        <p:txBody>
          <a:bodyPr wrap="square">
            <a:spAutoFit/>
          </a:bodyPr>
          <a:lstStyle/>
          <a:p>
            <a:pPr algn="just"/>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Câu</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Xác</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định</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độ</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biến</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thiên</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vận</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tốc</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sau</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8s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của</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chuyển</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động</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trên</a:t>
            </a:r>
            <a:endPar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descr="n100 Fb Thu Huong Pham">
            <a:extLst>
              <a:ext uri="{FF2B5EF4-FFF2-40B4-BE49-F238E27FC236}">
                <a16:creationId xmlns:a16="http://schemas.microsoft.com/office/drawing/2014/main" id="{92286141-78E6-42B0-A12A-0A086BE2D0B4}"/>
              </a:ext>
            </a:extLst>
          </p:cNvPr>
          <p:cNvSpPr>
            <a:spLocks/>
          </p:cNvSpPr>
          <p:nvPr/>
        </p:nvSpPr>
        <p:spPr>
          <a:xfrm>
            <a:off x="237511" y="290946"/>
            <a:ext cx="1757543" cy="6442364"/>
          </a:xfrm>
          <a:prstGeom prst="rect">
            <a:avLst/>
          </a:prstGeom>
          <a:solidFill>
            <a:schemeClr val="bg2">
              <a:lumMod val="50000"/>
            </a:schemeClr>
          </a:solidFill>
        </p:spPr>
        <p:txBody>
          <a:bodyPr wrap="square" lIns="91440" tIns="45720" rIns="91440" bIns="45720" anchor="ctr">
            <a:noAutofit/>
          </a:bodyPr>
          <a:lstStyle/>
          <a:p>
            <a:pPr algn="ctr"/>
            <a:endParaRPr lang="en-US" sz="54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UVN Thang Vu" panose="03090702030407020404" pitchFamily="66" charset="0"/>
            </a:endParaRPr>
          </a:p>
          <a:p>
            <a:pPr algn="ctr"/>
            <a:r>
              <a:rPr lang="en-US" sz="36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PHIẾU SỐ 1</a:t>
            </a:r>
          </a:p>
        </p:txBody>
      </p:sp>
      <p:pic>
        <p:nvPicPr>
          <p:cNvPr id="8" name="Picture 2" descr="n100 Fb Thu Huong Pham">
            <a:extLst>
              <a:ext uri="{FF2B5EF4-FFF2-40B4-BE49-F238E27FC236}">
                <a16:creationId xmlns:a16="http://schemas.microsoft.com/office/drawing/2014/main" id="{A82B0B36-9A49-4359-BDBD-7F2ADDE183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373" y="981022"/>
            <a:ext cx="1219200" cy="1219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descr="n100 Fb Thu Huong Pham"/>
          <p:cNvGraphicFramePr>
            <a:graphicFrameLocks noGrp="1"/>
          </p:cNvGraphicFramePr>
          <p:nvPr>
            <p:extLst>
              <p:ext uri="{D42A27DB-BD31-4B8C-83A1-F6EECF244321}">
                <p14:modId xmlns:p14="http://schemas.microsoft.com/office/powerpoint/2010/main" val="1057446128"/>
              </p:ext>
            </p:extLst>
          </p:nvPr>
        </p:nvGraphicFramePr>
        <p:xfrm>
          <a:off x="2772922" y="539824"/>
          <a:ext cx="8579708" cy="1190244"/>
        </p:xfrm>
        <a:graphic>
          <a:graphicData uri="http://schemas.openxmlformats.org/drawingml/2006/table">
            <a:tbl>
              <a:tblPr firstRow="1" firstCol="1" bandRow="1">
                <a:tableStyleId>{5C22544A-7EE6-4342-B048-85BDC9FD1C3A}</a:tableStyleId>
              </a:tblPr>
              <a:tblGrid>
                <a:gridCol w="1630266">
                  <a:extLst>
                    <a:ext uri="{9D8B030D-6E8A-4147-A177-3AD203B41FA5}">
                      <a16:colId xmlns:a16="http://schemas.microsoft.com/office/drawing/2014/main" val="2826422795"/>
                    </a:ext>
                  </a:extLst>
                </a:gridCol>
                <a:gridCol w="1055077">
                  <a:extLst>
                    <a:ext uri="{9D8B030D-6E8A-4147-A177-3AD203B41FA5}">
                      <a16:colId xmlns:a16="http://schemas.microsoft.com/office/drawing/2014/main" val="1767470339"/>
                    </a:ext>
                  </a:extLst>
                </a:gridCol>
                <a:gridCol w="990893">
                  <a:extLst>
                    <a:ext uri="{9D8B030D-6E8A-4147-A177-3AD203B41FA5}">
                      <a16:colId xmlns:a16="http://schemas.microsoft.com/office/drawing/2014/main" val="492490796"/>
                    </a:ext>
                  </a:extLst>
                </a:gridCol>
                <a:gridCol w="1225412">
                  <a:extLst>
                    <a:ext uri="{9D8B030D-6E8A-4147-A177-3AD203B41FA5}">
                      <a16:colId xmlns:a16="http://schemas.microsoft.com/office/drawing/2014/main" val="2845192666"/>
                    </a:ext>
                  </a:extLst>
                </a:gridCol>
                <a:gridCol w="1225412">
                  <a:extLst>
                    <a:ext uri="{9D8B030D-6E8A-4147-A177-3AD203B41FA5}">
                      <a16:colId xmlns:a16="http://schemas.microsoft.com/office/drawing/2014/main" val="486850883"/>
                    </a:ext>
                  </a:extLst>
                </a:gridCol>
                <a:gridCol w="1226324">
                  <a:extLst>
                    <a:ext uri="{9D8B030D-6E8A-4147-A177-3AD203B41FA5}">
                      <a16:colId xmlns:a16="http://schemas.microsoft.com/office/drawing/2014/main" val="1093590264"/>
                    </a:ext>
                  </a:extLst>
                </a:gridCol>
                <a:gridCol w="1226324">
                  <a:extLst>
                    <a:ext uri="{9D8B030D-6E8A-4147-A177-3AD203B41FA5}">
                      <a16:colId xmlns:a16="http://schemas.microsoft.com/office/drawing/2014/main" val="243930647"/>
                    </a:ext>
                  </a:extLst>
                </a:gridCol>
              </a:tblGrid>
              <a:tr h="0">
                <a:tc gridSpan="2">
                  <a:txBody>
                    <a:bodyPr/>
                    <a:lstStyle/>
                    <a:p>
                      <a:pPr marL="0" marR="0" algn="ctr">
                        <a:lnSpc>
                          <a:spcPct val="115000"/>
                        </a:lnSpc>
                        <a:spcBef>
                          <a:spcPts val="0"/>
                        </a:spcBef>
                        <a:spcAft>
                          <a:spcPts val="0"/>
                        </a:spcAft>
                      </a:pPr>
                      <a:r>
                        <a:rPr lang="en-US" sz="2400" b="1" dirty="0" err="1">
                          <a:effectLst/>
                          <a:latin typeface="Arial" panose="020B0604020202020204" pitchFamily="34" charset="0"/>
                          <a:cs typeface="Arial" panose="020B0604020202020204" pitchFamily="34" charset="0"/>
                        </a:rPr>
                        <a:t>Thời</a:t>
                      </a:r>
                      <a:r>
                        <a:rPr lang="en-US" sz="2400" b="1" dirty="0">
                          <a:effectLst/>
                          <a:latin typeface="Arial" panose="020B0604020202020204" pitchFamily="34" charset="0"/>
                          <a:cs typeface="Arial" panose="020B0604020202020204" pitchFamily="34" charset="0"/>
                        </a:rPr>
                        <a:t> </a:t>
                      </a:r>
                      <a:r>
                        <a:rPr lang="en-US" sz="2400" b="1" dirty="0" err="1">
                          <a:effectLst/>
                          <a:latin typeface="Arial" panose="020B0604020202020204" pitchFamily="34" charset="0"/>
                          <a:cs typeface="Arial" panose="020B0604020202020204" pitchFamily="34" charset="0"/>
                        </a:rPr>
                        <a:t>điểm</a:t>
                      </a:r>
                      <a:r>
                        <a:rPr lang="en-US" sz="2400" b="1" dirty="0">
                          <a:effectLst/>
                          <a:latin typeface="Arial" panose="020B0604020202020204" pitchFamily="34" charset="0"/>
                          <a:cs typeface="Arial" panose="020B0604020202020204" pitchFamily="34" charset="0"/>
                        </a:rPr>
                        <a:t> t(s)</a:t>
                      </a:r>
                      <a:endParaRPr lang="en-US" sz="2400" b="1" dirty="0">
                        <a:solidFill>
                          <a:srgbClr val="0033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hMerge="1">
                  <a:txBody>
                    <a:bodyPr/>
                    <a:lstStyle/>
                    <a:p>
                      <a:endParaRPr lang="en-US"/>
                    </a:p>
                  </a:txBody>
                  <a:tcPr/>
                </a:tc>
                <a:tc>
                  <a:txBody>
                    <a:bodyPr/>
                    <a:lstStyle/>
                    <a:p>
                      <a:pPr marL="0" marR="0" algn="ctr">
                        <a:lnSpc>
                          <a:spcPct val="115000"/>
                        </a:lnSpc>
                        <a:spcBef>
                          <a:spcPts val="0"/>
                        </a:spcBef>
                        <a:spcAft>
                          <a:spcPts val="0"/>
                        </a:spcAft>
                      </a:pPr>
                      <a:r>
                        <a:rPr lang="en-US" sz="2400" b="1">
                          <a:effectLst/>
                          <a:latin typeface="Arial" panose="020B0604020202020204" pitchFamily="34" charset="0"/>
                          <a:cs typeface="Arial" panose="020B0604020202020204" pitchFamily="34" charset="0"/>
                        </a:rPr>
                        <a:t>0</a:t>
                      </a:r>
                      <a:endParaRPr lang="en-US" sz="2400" b="1">
                        <a:solidFill>
                          <a:srgbClr val="0033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b="1">
                          <a:effectLst/>
                          <a:latin typeface="Arial" panose="020B0604020202020204" pitchFamily="34" charset="0"/>
                          <a:cs typeface="Arial" panose="020B0604020202020204" pitchFamily="34" charset="0"/>
                        </a:rPr>
                        <a:t>2</a:t>
                      </a:r>
                      <a:endParaRPr lang="en-US" sz="2400" b="1">
                        <a:solidFill>
                          <a:srgbClr val="0033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b="1">
                          <a:effectLst/>
                          <a:latin typeface="Arial" panose="020B0604020202020204" pitchFamily="34" charset="0"/>
                          <a:cs typeface="Arial" panose="020B0604020202020204" pitchFamily="34" charset="0"/>
                        </a:rPr>
                        <a:t>4</a:t>
                      </a:r>
                      <a:endParaRPr lang="en-US" sz="2400" b="1">
                        <a:solidFill>
                          <a:srgbClr val="0033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b="1">
                          <a:effectLst/>
                          <a:latin typeface="Arial" panose="020B0604020202020204" pitchFamily="34" charset="0"/>
                          <a:cs typeface="Arial" panose="020B0604020202020204" pitchFamily="34" charset="0"/>
                        </a:rPr>
                        <a:t>6</a:t>
                      </a:r>
                      <a:endParaRPr lang="en-US" sz="2400" b="1">
                        <a:solidFill>
                          <a:srgbClr val="0033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b="1">
                          <a:effectLst/>
                          <a:latin typeface="Arial" panose="020B0604020202020204" pitchFamily="34" charset="0"/>
                          <a:cs typeface="Arial" panose="020B0604020202020204" pitchFamily="34" charset="0"/>
                        </a:rPr>
                        <a:t>8</a:t>
                      </a:r>
                      <a:endParaRPr lang="en-US" sz="2400" b="1">
                        <a:solidFill>
                          <a:srgbClr val="0033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483438572"/>
                  </a:ext>
                </a:extLst>
              </a:tr>
              <a:tr h="0">
                <a:tc rowSpan="2">
                  <a:txBody>
                    <a:bodyPr/>
                    <a:lstStyle/>
                    <a:p>
                      <a:pPr marL="0" marR="0" algn="ctr">
                        <a:lnSpc>
                          <a:spcPct val="115000"/>
                        </a:lnSpc>
                        <a:spcBef>
                          <a:spcPts val="0"/>
                        </a:spcBef>
                        <a:spcAft>
                          <a:spcPts val="0"/>
                        </a:spcAft>
                      </a:pPr>
                      <a:r>
                        <a:rPr lang="en-US" sz="2400" b="1" dirty="0" err="1">
                          <a:effectLst/>
                          <a:latin typeface="Arial" panose="020B0604020202020204" pitchFamily="34" charset="0"/>
                          <a:cs typeface="Arial" panose="020B0604020202020204" pitchFamily="34" charset="0"/>
                        </a:rPr>
                        <a:t>Vận</a:t>
                      </a:r>
                      <a:r>
                        <a:rPr lang="en-US" sz="2400" b="1" dirty="0">
                          <a:effectLst/>
                          <a:latin typeface="Arial" panose="020B0604020202020204" pitchFamily="34" charset="0"/>
                          <a:cs typeface="Arial" panose="020B0604020202020204" pitchFamily="34" charset="0"/>
                        </a:rPr>
                        <a:t> </a:t>
                      </a:r>
                      <a:r>
                        <a:rPr lang="en-US" sz="2400" b="1" dirty="0" err="1">
                          <a:effectLst/>
                          <a:latin typeface="Arial" panose="020B0604020202020204" pitchFamily="34" charset="0"/>
                          <a:cs typeface="Arial" panose="020B0604020202020204" pitchFamily="34" charset="0"/>
                        </a:rPr>
                        <a:t>tốc</a:t>
                      </a:r>
                      <a:r>
                        <a:rPr lang="en-US" sz="2400" b="1" dirty="0">
                          <a:effectLst/>
                          <a:latin typeface="Arial" panose="020B0604020202020204" pitchFamily="34" charset="0"/>
                          <a:cs typeface="Arial" panose="020B0604020202020204" pitchFamily="34" charset="0"/>
                        </a:rPr>
                        <a:t> </a:t>
                      </a:r>
                      <a:r>
                        <a:rPr lang="en-US" sz="2400" b="1" dirty="0" err="1">
                          <a:effectLst/>
                          <a:latin typeface="Arial" panose="020B0604020202020204" pitchFamily="34" charset="0"/>
                          <a:cs typeface="Arial" panose="020B0604020202020204" pitchFamily="34" charset="0"/>
                        </a:rPr>
                        <a:t>tức</a:t>
                      </a:r>
                      <a:r>
                        <a:rPr lang="en-US" sz="2400" b="1" dirty="0">
                          <a:effectLst/>
                          <a:latin typeface="Arial" panose="020B0604020202020204" pitchFamily="34" charset="0"/>
                          <a:cs typeface="Arial" panose="020B0604020202020204" pitchFamily="34" charset="0"/>
                        </a:rPr>
                        <a:t> </a:t>
                      </a:r>
                      <a:r>
                        <a:rPr lang="en-US" sz="2400" b="1" dirty="0" err="1">
                          <a:effectLst/>
                          <a:latin typeface="Arial" panose="020B0604020202020204" pitchFamily="34" charset="0"/>
                          <a:cs typeface="Arial" panose="020B0604020202020204" pitchFamily="34" charset="0"/>
                        </a:rPr>
                        <a:t>thời</a:t>
                      </a:r>
                      <a:r>
                        <a:rPr lang="en-US" sz="2400" b="1" dirty="0">
                          <a:effectLst/>
                          <a:latin typeface="Arial" panose="020B0604020202020204" pitchFamily="34" charset="0"/>
                          <a:cs typeface="Arial" panose="020B0604020202020204" pitchFamily="34" charset="0"/>
                        </a:rPr>
                        <a:t> </a:t>
                      </a:r>
                      <a:r>
                        <a:rPr lang="en-US" sz="2400" b="1" dirty="0" err="1">
                          <a:effectLst/>
                          <a:latin typeface="Arial" panose="020B0604020202020204" pitchFamily="34" charset="0"/>
                          <a:cs typeface="Arial" panose="020B0604020202020204" pitchFamily="34" charset="0"/>
                        </a:rPr>
                        <a:t>v</a:t>
                      </a:r>
                      <a:r>
                        <a:rPr lang="en-US" sz="2400" b="1" baseline="-25000" dirty="0" err="1">
                          <a:effectLst/>
                          <a:latin typeface="Arial" panose="020B0604020202020204" pitchFamily="34" charset="0"/>
                          <a:cs typeface="Arial" panose="020B0604020202020204" pitchFamily="34" charset="0"/>
                        </a:rPr>
                        <a:t>t</a:t>
                      </a:r>
                      <a:endParaRPr lang="en-US" sz="2400" b="1" dirty="0">
                        <a:solidFill>
                          <a:srgbClr val="0033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b="1" dirty="0">
                          <a:effectLst/>
                          <a:latin typeface="Arial" panose="020B0604020202020204" pitchFamily="34" charset="0"/>
                          <a:cs typeface="Arial" panose="020B0604020202020204" pitchFamily="34" charset="0"/>
                        </a:rPr>
                        <a:t>(km/h)</a:t>
                      </a:r>
                      <a:endParaRPr lang="en-US" sz="2400" b="1" dirty="0">
                        <a:solidFill>
                          <a:srgbClr val="0033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b="1">
                          <a:effectLst/>
                          <a:latin typeface="Arial" panose="020B0604020202020204" pitchFamily="34" charset="0"/>
                          <a:cs typeface="Arial" panose="020B0604020202020204" pitchFamily="34" charset="0"/>
                        </a:rPr>
                        <a:t>0</a:t>
                      </a:r>
                      <a:endParaRPr lang="en-US" sz="2400" b="1">
                        <a:solidFill>
                          <a:srgbClr val="0033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b="1">
                          <a:effectLst/>
                          <a:latin typeface="Arial" panose="020B0604020202020204" pitchFamily="34" charset="0"/>
                          <a:cs typeface="Arial" panose="020B0604020202020204" pitchFamily="34" charset="0"/>
                        </a:rPr>
                        <a:t>9</a:t>
                      </a:r>
                      <a:endParaRPr lang="en-US" sz="2400" b="1">
                        <a:solidFill>
                          <a:srgbClr val="0033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b="1">
                          <a:effectLst/>
                          <a:latin typeface="Arial" panose="020B0604020202020204" pitchFamily="34" charset="0"/>
                          <a:cs typeface="Arial" panose="020B0604020202020204" pitchFamily="34" charset="0"/>
                        </a:rPr>
                        <a:t>19</a:t>
                      </a:r>
                      <a:endParaRPr lang="en-US" sz="2400" b="1">
                        <a:solidFill>
                          <a:srgbClr val="0033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b="1">
                          <a:effectLst/>
                          <a:latin typeface="Arial" panose="020B0604020202020204" pitchFamily="34" charset="0"/>
                          <a:cs typeface="Arial" panose="020B0604020202020204" pitchFamily="34" charset="0"/>
                        </a:rPr>
                        <a:t>30</a:t>
                      </a:r>
                      <a:endParaRPr lang="en-US" sz="2400" b="1">
                        <a:solidFill>
                          <a:srgbClr val="0033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b="1">
                          <a:effectLst/>
                          <a:latin typeface="Arial" panose="020B0604020202020204" pitchFamily="34" charset="0"/>
                          <a:cs typeface="Arial" panose="020B0604020202020204" pitchFamily="34" charset="0"/>
                        </a:rPr>
                        <a:t>45</a:t>
                      </a:r>
                      <a:endParaRPr lang="en-US" sz="2400" b="1">
                        <a:solidFill>
                          <a:srgbClr val="0033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292964772"/>
                  </a:ext>
                </a:extLst>
              </a:tr>
              <a:tr h="0">
                <a:tc vMerge="1">
                  <a:txBody>
                    <a:bodyPr/>
                    <a:lstStyle/>
                    <a:p>
                      <a:endParaRPr lang="en-US"/>
                    </a:p>
                  </a:txBody>
                  <a:tcPr/>
                </a:tc>
                <a:tc>
                  <a:txBody>
                    <a:bodyPr/>
                    <a:lstStyle/>
                    <a:p>
                      <a:pPr marL="0" marR="0" algn="ctr">
                        <a:lnSpc>
                          <a:spcPct val="115000"/>
                        </a:lnSpc>
                        <a:spcBef>
                          <a:spcPts val="0"/>
                        </a:spcBef>
                        <a:spcAft>
                          <a:spcPts val="0"/>
                        </a:spcAft>
                      </a:pPr>
                      <a:r>
                        <a:rPr lang="en-US" sz="2400" b="1" dirty="0">
                          <a:effectLst/>
                          <a:latin typeface="Arial" panose="020B0604020202020204" pitchFamily="34" charset="0"/>
                          <a:cs typeface="Arial" panose="020B0604020202020204" pitchFamily="34" charset="0"/>
                        </a:rPr>
                        <a:t>(m/s)</a:t>
                      </a:r>
                      <a:endParaRPr lang="en-US" sz="2400" b="1" dirty="0">
                        <a:solidFill>
                          <a:srgbClr val="0033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b="1" dirty="0">
                          <a:effectLst/>
                          <a:latin typeface="Arial" panose="020B0604020202020204" pitchFamily="34" charset="0"/>
                          <a:cs typeface="Arial" panose="020B0604020202020204" pitchFamily="34" charset="0"/>
                        </a:rPr>
                        <a:t>0</a:t>
                      </a:r>
                      <a:endParaRPr lang="en-US" sz="2400" b="1" dirty="0">
                        <a:solidFill>
                          <a:srgbClr val="0033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b="1" dirty="0">
                          <a:effectLst/>
                          <a:latin typeface="Arial" panose="020B0604020202020204" pitchFamily="34" charset="0"/>
                          <a:cs typeface="Arial" panose="020B0604020202020204" pitchFamily="34" charset="0"/>
                        </a:rPr>
                        <a:t>2,50</a:t>
                      </a:r>
                      <a:endParaRPr lang="en-US" sz="2400" b="1" dirty="0">
                        <a:solidFill>
                          <a:srgbClr val="0033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b="1" dirty="0">
                          <a:effectLst/>
                          <a:latin typeface="Arial" panose="020B0604020202020204" pitchFamily="34" charset="0"/>
                          <a:cs typeface="Arial" panose="020B0604020202020204" pitchFamily="34" charset="0"/>
                        </a:rPr>
                        <a:t>5,28</a:t>
                      </a:r>
                      <a:endParaRPr lang="en-US" sz="2400" b="1" dirty="0">
                        <a:solidFill>
                          <a:srgbClr val="0033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b="1" dirty="0">
                          <a:effectLst/>
                          <a:latin typeface="Arial" panose="020B0604020202020204" pitchFamily="34" charset="0"/>
                          <a:cs typeface="Arial" panose="020B0604020202020204" pitchFamily="34" charset="0"/>
                        </a:rPr>
                        <a:t>8,33</a:t>
                      </a:r>
                      <a:endParaRPr lang="en-US" sz="2400" b="1" dirty="0">
                        <a:solidFill>
                          <a:srgbClr val="0033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b="1" dirty="0">
                          <a:effectLst/>
                          <a:latin typeface="Arial" panose="020B0604020202020204" pitchFamily="34" charset="0"/>
                          <a:cs typeface="Arial" panose="020B0604020202020204" pitchFamily="34" charset="0"/>
                        </a:rPr>
                        <a:t>15,00</a:t>
                      </a:r>
                      <a:endParaRPr lang="en-US" sz="2400" b="1" dirty="0">
                        <a:solidFill>
                          <a:srgbClr val="0033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122555714"/>
                  </a:ext>
                </a:extLst>
              </a:tr>
            </a:tbl>
          </a:graphicData>
        </a:graphic>
      </p:graphicFrame>
      <p:sp>
        <p:nvSpPr>
          <p:cNvPr id="9" name="Rectangle 8" descr="n100 Fb Thu Huong Pham"/>
          <p:cNvSpPr/>
          <p:nvPr/>
        </p:nvSpPr>
        <p:spPr>
          <a:xfrm>
            <a:off x="2245916" y="3339706"/>
            <a:ext cx="9337964" cy="1569660"/>
          </a:xfrm>
          <a:prstGeom prst="rect">
            <a:avLst/>
          </a:prstGeom>
        </p:spPr>
        <p:txBody>
          <a:bodyPr wrap="square">
            <a:spAutoFit/>
          </a:bodyPr>
          <a:lstStyle/>
          <a:p>
            <a:pPr algn="just"/>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Câu</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b: </a:t>
            </a:r>
            <a:r>
              <a:rPr lang="en-US" sz="3200" b="1" dirty="0" err="1">
                <a:solidFill>
                  <a:srgbClr val="0070C0"/>
                </a:solidFill>
                <a:latin typeface="Arial" panose="020B0604020202020204" pitchFamily="34" charset="0"/>
                <a:cs typeface="Arial" panose="020B0604020202020204" pitchFamily="34" charset="0"/>
              </a:rPr>
              <a:t>Xác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định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độ</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biến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thiên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của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vận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tốc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sau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mỗi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giấy</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của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chuyển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động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trong</a:t>
            </a:r>
            <a:r>
              <a:rPr lang="en-US" sz="3200" b="1" dirty="0">
                <a:solidFill>
                  <a:srgbClr val="0070C0"/>
                </a:solidFill>
                <a:latin typeface="Arial" panose="020B0604020202020204" pitchFamily="34" charset="0"/>
                <a:cs typeface="Arial" panose="020B0604020202020204" pitchFamily="34" charset="0"/>
              </a:rPr>
              <a:t> 4s </a:t>
            </a:r>
            <a:r>
              <a:rPr lang="en-US" sz="3200" b="1" dirty="0" err="1">
                <a:solidFill>
                  <a:srgbClr val="0070C0"/>
                </a:solidFill>
                <a:latin typeface="Arial" panose="020B0604020202020204" pitchFamily="34" charset="0"/>
                <a:cs typeface="Arial" panose="020B0604020202020204" pitchFamily="34" charset="0"/>
              </a:rPr>
              <a:t>đầu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và</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trong</a:t>
            </a:r>
            <a:r>
              <a:rPr lang="en-US" sz="3200" b="1" dirty="0">
                <a:solidFill>
                  <a:srgbClr val="0070C0"/>
                </a:solidFill>
                <a:latin typeface="Arial" panose="020B0604020202020204" pitchFamily="34" charset="0"/>
                <a:cs typeface="Arial" panose="020B0604020202020204" pitchFamily="34" charset="0"/>
              </a:rPr>
              <a:t> 4s </a:t>
            </a:r>
            <a:r>
              <a:rPr lang="en-US" sz="3200" b="1" dirty="0" err="1">
                <a:solidFill>
                  <a:srgbClr val="0070C0"/>
                </a:solidFill>
                <a:latin typeface="Arial" panose="020B0604020202020204" pitchFamily="34" charset="0"/>
                <a:cs typeface="Arial" panose="020B0604020202020204" pitchFamily="34" charset="0"/>
              </a:rPr>
              <a:t>cuối</a:t>
            </a:r>
            <a:endParaRPr lang="en-US" sz="3200" b="1" dirty="0">
              <a:solidFill>
                <a:srgbClr val="0070C0"/>
              </a:solidFill>
              <a:latin typeface="Arial" panose="020B0604020202020204" pitchFamily="34" charset="0"/>
              <a:cs typeface="Arial" panose="020B0604020202020204" pitchFamily="34" charset="0"/>
            </a:endParaRPr>
          </a:p>
        </p:txBody>
      </p:sp>
      <p:sp>
        <p:nvSpPr>
          <p:cNvPr id="10" name="Rectangle 9" descr="n100 Fb Thu Huong Pham"/>
          <p:cNvSpPr/>
          <p:nvPr/>
        </p:nvSpPr>
        <p:spPr>
          <a:xfrm>
            <a:off x="2245916" y="4915523"/>
            <a:ext cx="9337964" cy="1569660"/>
          </a:xfrm>
          <a:prstGeom prst="rect">
            <a:avLst/>
          </a:prstGeom>
        </p:spPr>
        <p:txBody>
          <a:bodyPr wrap="square">
            <a:spAutoFit/>
          </a:bodyPr>
          <a:lstStyle/>
          <a:p>
            <a:pPr algn="just"/>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Câu</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c: </a:t>
            </a:r>
            <a:r>
              <a:rPr lang="en-US" sz="3200" b="1" dirty="0" err="1">
                <a:solidFill>
                  <a:srgbClr val="0070C0"/>
                </a:solidFill>
                <a:latin typeface="Arial" panose="020B0604020202020204" pitchFamily="34" charset="0"/>
                <a:cs typeface="Arial" panose="020B0604020202020204" pitchFamily="34" charset="0"/>
              </a:rPr>
              <a:t>Các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đại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lượng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xác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định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được</a:t>
            </a:r>
            <a:r>
              <a:rPr lang="en-US" sz="3200" b="1" dirty="0">
                <a:solidFill>
                  <a:srgbClr val="0070C0"/>
                </a:solidFill>
                <a:latin typeface="Arial" panose="020B0604020202020204" pitchFamily="34" charset="0"/>
                <a:cs typeface="Arial" panose="020B0604020202020204" pitchFamily="34" charset="0"/>
              </a:rPr>
              <a:t> ở </a:t>
            </a:r>
            <a:r>
              <a:rPr lang="en-US" sz="3200" b="1" dirty="0" err="1">
                <a:solidFill>
                  <a:srgbClr val="0070C0"/>
                </a:solidFill>
                <a:latin typeface="Arial" panose="020B0604020202020204" pitchFamily="34" charset="0"/>
                <a:cs typeface="Arial" panose="020B0604020202020204" pitchFamily="34" charset="0"/>
              </a:rPr>
              <a:t>câu</a:t>
            </a:r>
            <a:r>
              <a:rPr lang="en-US" sz="3200" b="1" dirty="0">
                <a:solidFill>
                  <a:srgbClr val="0070C0"/>
                </a:solidFill>
                <a:latin typeface="Arial" panose="020B0604020202020204" pitchFamily="34" charset="0"/>
                <a:cs typeface="Arial" panose="020B0604020202020204" pitchFamily="34" charset="0"/>
              </a:rPr>
              <a:t> 2 </a:t>
            </a:r>
            <a:r>
              <a:rPr lang="en-US" sz="3200" b="1" dirty="0" err="1">
                <a:solidFill>
                  <a:srgbClr val="0070C0"/>
                </a:solidFill>
                <a:latin typeface="Arial" panose="020B0604020202020204" pitchFamily="34" charset="0"/>
                <a:cs typeface="Arial" panose="020B0604020202020204" pitchFamily="34" charset="0"/>
              </a:rPr>
              <a:t>cho</a:t>
            </a:r>
            <a:r>
              <a:rPr lang="en-US" sz="3200" b="1" dirty="0">
                <a:solidFill>
                  <a:srgbClr val="0070C0"/>
                </a:solidFill>
                <a:latin typeface="Arial" panose="020B0604020202020204" pitchFamily="34" charset="0"/>
                <a:cs typeface="Arial" panose="020B0604020202020204" pitchFamily="34" charset="0"/>
              </a:rPr>
              <a:t> ta </a:t>
            </a:r>
            <a:r>
              <a:rPr lang="en-US" sz="3200" b="1" dirty="0" err="1">
                <a:solidFill>
                  <a:srgbClr val="0070C0"/>
                </a:solidFill>
                <a:latin typeface="Arial" panose="020B0604020202020204" pitchFamily="34" charset="0"/>
                <a:cs typeface="Arial" panose="020B0604020202020204" pitchFamily="34" charset="0"/>
              </a:rPr>
              <a:t>biết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điều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gì</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về</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sự</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thay</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đổi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vận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tốc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của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chuyển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động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trên</a:t>
            </a:r>
            <a:r>
              <a:rPr lang="en-US" sz="3200" b="1" dirty="0">
                <a:solidFill>
                  <a:srgbClr val="0070C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370794552"/>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descr="n100 Fb Thu Huong Pham"/>
          <p:cNvSpPr/>
          <p:nvPr/>
        </p:nvSpPr>
        <p:spPr>
          <a:xfrm>
            <a:off x="568035" y="570498"/>
            <a:ext cx="11083637" cy="954107"/>
          </a:xfrm>
          <a:prstGeom prst="rect">
            <a:avLst/>
          </a:prstGeom>
          <a:solidFill>
            <a:srgbClr val="FFD44B"/>
          </a:solidFill>
          <a:ln>
            <a:solidFill>
              <a:srgbClr val="FF0066"/>
            </a:solidFill>
          </a:ln>
        </p:spPr>
        <p:txBody>
          <a:bodyPr wrap="square">
            <a:spAutoFit/>
          </a:bodyPr>
          <a:lstStyle/>
          <a:p>
            <a:pPr algn="just"/>
            <a:endParaRPr lang="en-US" sz="2800" b="1" dirty="0">
              <a:solidFill>
                <a:srgbClr val="FF0000"/>
              </a:solidFill>
              <a:latin typeface="Times New Roman" panose="02020603050405020304" pitchFamily="18" charset="0"/>
              <a:ea typeface="Times New Roman" panose="02020603050405020304" pitchFamily="18" charset="0"/>
            </a:endParaRPr>
          </a:p>
          <a:p>
            <a:pPr algn="just"/>
            <a:r>
              <a:rPr lang="en-US" sz="2800" b="1" dirty="0" err="1">
                <a:solidFill>
                  <a:srgbClr val="0070C0"/>
                </a:solidFill>
                <a:latin typeface="Times New Roman" panose="02020603050405020304" pitchFamily="18" charset="0"/>
                <a:ea typeface="Times New Roman" panose="02020603050405020304" pitchFamily="18" charset="0"/>
              </a:rPr>
              <a:t>Độ</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biến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thiên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vận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tốc</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sau</a:t>
            </a:r>
            <a:r>
              <a:rPr lang="en-US" sz="2800" b="1" dirty="0">
                <a:solidFill>
                  <a:srgbClr val="0070C0"/>
                </a:solidFill>
                <a:latin typeface="Times New Roman" panose="02020603050405020304" pitchFamily="18" charset="0"/>
                <a:ea typeface="Times New Roman" panose="02020603050405020304" pitchFamily="18" charset="0"/>
              </a:rPr>
              <a:t> 8 s </a:t>
            </a:r>
            <a:r>
              <a:rPr lang="en-US" sz="2800" b="1" dirty="0" err="1">
                <a:solidFill>
                  <a:srgbClr val="0070C0"/>
                </a:solidFill>
                <a:latin typeface="Times New Roman" panose="02020603050405020304" pitchFamily="18" charset="0"/>
                <a:ea typeface="Times New Roman" panose="02020603050405020304" pitchFamily="18" charset="0"/>
              </a:rPr>
              <a:t>là</a:t>
            </a:r>
            <a:r>
              <a:rPr lang="en-US" sz="2800" b="1" dirty="0">
                <a:solidFill>
                  <a:srgbClr val="0070C0"/>
                </a:solidFill>
                <a:latin typeface="Times New Roman" panose="02020603050405020304" pitchFamily="18" charset="0"/>
                <a:ea typeface="Times New Roman" panose="02020603050405020304" pitchFamily="18" charset="0"/>
              </a:rPr>
              <a:t>: a = </a:t>
            </a:r>
            <a:r>
              <a:rPr lang="el-GR" sz="2800" b="1" dirty="0">
                <a:solidFill>
                  <a:srgbClr val="0070C0"/>
                </a:solidFill>
                <a:latin typeface="Times New Roman" panose="02020603050405020304" pitchFamily="18" charset="0"/>
                <a:ea typeface="Times New Roman" panose="02020603050405020304" pitchFamily="18" charset="0"/>
              </a:rPr>
              <a:t>Δ</a:t>
            </a:r>
            <a:r>
              <a:rPr lang="en-US" sz="2800" b="1" dirty="0">
                <a:solidFill>
                  <a:srgbClr val="0070C0"/>
                </a:solidFill>
                <a:latin typeface="Times New Roman" panose="02020603050405020304" pitchFamily="18" charset="0"/>
                <a:ea typeface="Times New Roman" panose="02020603050405020304" pitchFamily="18" charset="0"/>
              </a:rPr>
              <a:t>v/</a:t>
            </a:r>
            <a:r>
              <a:rPr lang="el-GR" sz="2800" b="1" dirty="0">
                <a:solidFill>
                  <a:srgbClr val="0070C0"/>
                </a:solidFill>
                <a:latin typeface="Times New Roman" panose="02020603050405020304" pitchFamily="18" charset="0"/>
                <a:ea typeface="Times New Roman" panose="02020603050405020304" pitchFamily="18" charset="0"/>
              </a:rPr>
              <a:t>Δ</a:t>
            </a:r>
            <a:r>
              <a:rPr lang="en-US" sz="2800" b="1" dirty="0">
                <a:solidFill>
                  <a:srgbClr val="0070C0"/>
                </a:solidFill>
                <a:latin typeface="Times New Roman" panose="02020603050405020304" pitchFamily="18" charset="0"/>
                <a:ea typeface="Times New Roman" panose="02020603050405020304" pitchFamily="18" charset="0"/>
              </a:rPr>
              <a:t>t = 12,5/8 = 1,5625 (m/s</a:t>
            </a:r>
            <a:r>
              <a:rPr lang="en-US" sz="2800" b="1" baseline="30000" dirty="0">
                <a:solidFill>
                  <a:srgbClr val="0070C0"/>
                </a:solidFill>
                <a:latin typeface="Times New Roman" panose="02020603050405020304" pitchFamily="18" charset="0"/>
                <a:ea typeface="Times New Roman" panose="02020603050405020304" pitchFamily="18" charset="0"/>
              </a:rPr>
              <a:t>2</a:t>
            </a:r>
            <a:r>
              <a:rPr lang="en-US" sz="2800" b="1" dirty="0">
                <a:solidFill>
                  <a:srgbClr val="0070C0"/>
                </a:solidFill>
                <a:latin typeface="Times New Roman" panose="02020603050405020304" pitchFamily="18" charset="0"/>
                <a:ea typeface="Times New Roman" panose="02020603050405020304" pitchFamily="18" charset="0"/>
              </a:rPr>
              <a:t>)</a:t>
            </a:r>
            <a:endParaRPr lang="en-US" sz="2800" b="1" dirty="0">
              <a:solidFill>
                <a:srgbClr val="0070C0"/>
              </a:solidFill>
              <a:effectLst/>
              <a:latin typeface="Times New Roman" panose="02020603050405020304" pitchFamily="18" charset="0"/>
              <a:ea typeface="Times New Roman" panose="02020603050405020304" pitchFamily="18" charset="0"/>
            </a:endParaRPr>
          </a:p>
        </p:txBody>
      </p:sp>
      <p:sp>
        <p:nvSpPr>
          <p:cNvPr id="4" name="Rectangle 3" descr="n100 Fb Thu Huong Pham"/>
          <p:cNvSpPr/>
          <p:nvPr/>
        </p:nvSpPr>
        <p:spPr>
          <a:xfrm>
            <a:off x="568035" y="1968961"/>
            <a:ext cx="11083636" cy="1384995"/>
          </a:xfrm>
          <a:prstGeom prst="rect">
            <a:avLst/>
          </a:prstGeom>
          <a:solidFill>
            <a:srgbClr val="FFD44B"/>
          </a:solidFill>
          <a:ln>
            <a:solidFill>
              <a:srgbClr val="FF0066"/>
            </a:solidFill>
          </a:ln>
        </p:spPr>
        <p:txBody>
          <a:bodyPr wrap="square">
            <a:spAutoFit/>
          </a:bodyPr>
          <a:lstStyle/>
          <a:p>
            <a:pPr algn="just"/>
            <a:endParaRPr lang="en-US" sz="2800" b="1" dirty="0">
              <a:solidFill>
                <a:srgbClr val="FF0000"/>
              </a:solidFill>
              <a:latin typeface="Times New Roman" panose="02020603050405020304" pitchFamily="18" charset="0"/>
              <a:ea typeface="Times New Roman" panose="02020603050405020304" pitchFamily="18" charset="0"/>
            </a:endParaRPr>
          </a:p>
          <a:p>
            <a:pPr algn="just"/>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Độ</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biến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thiên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vận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tốc</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sau</a:t>
            </a:r>
            <a:r>
              <a:rPr lang="en-US" sz="2800" b="1" dirty="0">
                <a:solidFill>
                  <a:srgbClr val="0070C0"/>
                </a:solidFill>
                <a:latin typeface="Times New Roman" panose="02020603050405020304" pitchFamily="18" charset="0"/>
                <a:ea typeface="Times New Roman" panose="02020603050405020304" pitchFamily="18" charset="0"/>
              </a:rPr>
              <a:t> 4 s </a:t>
            </a:r>
            <a:r>
              <a:rPr lang="en-US" sz="2800" b="1" dirty="0" err="1">
                <a:solidFill>
                  <a:srgbClr val="0070C0"/>
                </a:solidFill>
                <a:latin typeface="Times New Roman" panose="02020603050405020304" pitchFamily="18" charset="0"/>
                <a:ea typeface="Times New Roman" panose="02020603050405020304" pitchFamily="18" charset="0"/>
              </a:rPr>
              <a:t>đầu</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chuyển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động</a:t>
            </a:r>
            <a:r>
              <a:rPr lang="en-US" sz="2800" b="1" dirty="0">
                <a:solidFill>
                  <a:srgbClr val="0070C0"/>
                </a:solidFill>
                <a:latin typeface="Times New Roman" panose="02020603050405020304" pitchFamily="18" charset="0"/>
                <a:ea typeface="Times New Roman" panose="02020603050405020304" pitchFamily="18" charset="0"/>
              </a:rPr>
              <a:t>: a = </a:t>
            </a:r>
            <a:r>
              <a:rPr lang="el-GR" sz="2800" b="1" dirty="0">
                <a:solidFill>
                  <a:srgbClr val="0070C0"/>
                </a:solidFill>
                <a:latin typeface="Times New Roman" panose="02020603050405020304" pitchFamily="18" charset="0"/>
                <a:ea typeface="Times New Roman" panose="02020603050405020304" pitchFamily="18" charset="0"/>
              </a:rPr>
              <a:t>Δ</a:t>
            </a:r>
            <a:r>
              <a:rPr lang="en-US" sz="2800" b="1" dirty="0">
                <a:solidFill>
                  <a:srgbClr val="0070C0"/>
                </a:solidFill>
                <a:latin typeface="Times New Roman" panose="02020603050405020304" pitchFamily="18" charset="0"/>
                <a:ea typeface="Times New Roman" panose="02020603050405020304" pitchFamily="18" charset="0"/>
              </a:rPr>
              <a:t>v</a:t>
            </a:r>
            <a:r>
              <a:rPr lang="en-US" sz="2800" b="1" baseline="-25000" dirty="0">
                <a:solidFill>
                  <a:srgbClr val="0070C0"/>
                </a:solidFill>
                <a:latin typeface="Times New Roman" panose="02020603050405020304" pitchFamily="18" charset="0"/>
                <a:ea typeface="Times New Roman" panose="02020603050405020304" pitchFamily="18" charset="0"/>
              </a:rPr>
              <a:t>4đ</a:t>
            </a:r>
            <a:r>
              <a:rPr lang="en-US" sz="2800" b="1" dirty="0">
                <a:solidFill>
                  <a:srgbClr val="0070C0"/>
                </a:solidFill>
                <a:latin typeface="Times New Roman" panose="02020603050405020304" pitchFamily="18" charset="0"/>
                <a:ea typeface="Times New Roman" panose="02020603050405020304" pitchFamily="18" charset="0"/>
              </a:rPr>
              <a:t> /</a:t>
            </a:r>
            <a:r>
              <a:rPr lang="el-GR" sz="2800" b="1" dirty="0">
                <a:solidFill>
                  <a:srgbClr val="0070C0"/>
                </a:solidFill>
                <a:latin typeface="Times New Roman" panose="02020603050405020304" pitchFamily="18" charset="0"/>
                <a:ea typeface="Times New Roman" panose="02020603050405020304" pitchFamily="18" charset="0"/>
              </a:rPr>
              <a:t>Δ</a:t>
            </a:r>
            <a:r>
              <a:rPr lang="en-US" sz="2800" b="1" dirty="0">
                <a:solidFill>
                  <a:srgbClr val="0070C0"/>
                </a:solidFill>
                <a:latin typeface="Times New Roman" panose="02020603050405020304" pitchFamily="18" charset="0"/>
                <a:ea typeface="Times New Roman" panose="02020603050405020304" pitchFamily="18" charset="0"/>
              </a:rPr>
              <a:t>t</a:t>
            </a:r>
            <a:r>
              <a:rPr lang="en-US" sz="2800" b="1" baseline="-25000" dirty="0">
                <a:solidFill>
                  <a:srgbClr val="0070C0"/>
                </a:solidFill>
                <a:latin typeface="Times New Roman" panose="02020603050405020304" pitchFamily="18" charset="0"/>
                <a:ea typeface="Times New Roman" panose="02020603050405020304" pitchFamily="18" charset="0"/>
              </a:rPr>
              <a:t>4đ</a:t>
            </a:r>
            <a:r>
              <a:rPr lang="en-US" sz="2800" b="1" dirty="0">
                <a:solidFill>
                  <a:srgbClr val="0070C0"/>
                </a:solidFill>
                <a:latin typeface="Times New Roman" panose="02020603050405020304" pitchFamily="18" charset="0"/>
                <a:ea typeface="Times New Roman" panose="02020603050405020304" pitchFamily="18" charset="0"/>
              </a:rPr>
              <a:t> = 5,28/4 = 1,32 (m/s</a:t>
            </a:r>
            <a:r>
              <a:rPr lang="en-US" sz="2800" b="1" baseline="30000" dirty="0">
                <a:solidFill>
                  <a:srgbClr val="0070C0"/>
                </a:solidFill>
                <a:latin typeface="Times New Roman" panose="02020603050405020304" pitchFamily="18" charset="0"/>
                <a:ea typeface="Times New Roman" panose="02020603050405020304" pitchFamily="18" charset="0"/>
              </a:rPr>
              <a:t>2</a:t>
            </a:r>
            <a:r>
              <a:rPr lang="en-US" sz="2800" b="1" dirty="0">
                <a:solidFill>
                  <a:srgbClr val="0070C0"/>
                </a:solidFill>
                <a:latin typeface="Times New Roman" panose="02020603050405020304" pitchFamily="18" charset="0"/>
                <a:ea typeface="Times New Roman" panose="02020603050405020304" pitchFamily="18" charset="0"/>
              </a:rPr>
              <a:t>)</a:t>
            </a:r>
            <a:endParaRPr lang="en-US" sz="2800" b="1" dirty="0">
              <a:solidFill>
                <a:srgbClr val="0070C0"/>
              </a:solidFill>
              <a:effectLst/>
              <a:latin typeface="Times New Roman" panose="02020603050405020304" pitchFamily="18" charset="0"/>
              <a:ea typeface="Times New Roman" panose="02020603050405020304" pitchFamily="18" charset="0"/>
            </a:endParaRPr>
          </a:p>
        </p:txBody>
      </p:sp>
      <p:sp>
        <p:nvSpPr>
          <p:cNvPr id="5" name="Rectangle 4" descr="n100 Fb Thu Huong Pham"/>
          <p:cNvSpPr/>
          <p:nvPr/>
        </p:nvSpPr>
        <p:spPr>
          <a:xfrm>
            <a:off x="568035" y="3562421"/>
            <a:ext cx="11083636" cy="954107"/>
          </a:xfrm>
          <a:prstGeom prst="rect">
            <a:avLst/>
          </a:prstGeom>
          <a:solidFill>
            <a:srgbClr val="FFD44B"/>
          </a:solidFill>
          <a:ln>
            <a:solidFill>
              <a:srgbClr val="FF0066"/>
            </a:solidFill>
          </a:ln>
        </p:spPr>
        <p:txBody>
          <a:bodyPr wrap="square">
            <a:spAutoFit/>
          </a:bodyPr>
          <a:lstStyle/>
          <a:p>
            <a:pPr algn="just"/>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Độ</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biến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thiên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vận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tốc</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sau</a:t>
            </a:r>
            <a:r>
              <a:rPr lang="en-US" sz="2800" b="1" dirty="0">
                <a:solidFill>
                  <a:srgbClr val="0070C0"/>
                </a:solidFill>
                <a:latin typeface="Times New Roman" panose="02020603050405020304" pitchFamily="18" charset="0"/>
                <a:ea typeface="Times New Roman" panose="02020603050405020304" pitchFamily="18" charset="0"/>
              </a:rPr>
              <a:t> 4 s </a:t>
            </a:r>
            <a:r>
              <a:rPr lang="en-US" sz="2800" b="1" dirty="0" err="1">
                <a:solidFill>
                  <a:srgbClr val="0070C0"/>
                </a:solidFill>
                <a:latin typeface="Times New Roman" panose="02020603050405020304" pitchFamily="18" charset="0"/>
                <a:ea typeface="Times New Roman" panose="02020603050405020304" pitchFamily="18" charset="0"/>
              </a:rPr>
              <a:t>sau</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chuyển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động</a:t>
            </a:r>
            <a:r>
              <a:rPr lang="en-US" sz="2800" b="1" dirty="0">
                <a:solidFill>
                  <a:srgbClr val="0070C0"/>
                </a:solidFill>
                <a:latin typeface="Times New Roman" panose="02020603050405020304" pitchFamily="18" charset="0"/>
                <a:ea typeface="Times New Roman" panose="02020603050405020304" pitchFamily="18" charset="0"/>
              </a:rPr>
              <a:t>: a’ = </a:t>
            </a:r>
            <a:r>
              <a:rPr lang="el-GR" sz="2800" b="1" dirty="0">
                <a:solidFill>
                  <a:srgbClr val="0070C0"/>
                </a:solidFill>
                <a:latin typeface="Times New Roman" panose="02020603050405020304" pitchFamily="18" charset="0"/>
                <a:ea typeface="Times New Roman" panose="02020603050405020304" pitchFamily="18" charset="0"/>
              </a:rPr>
              <a:t>Δ</a:t>
            </a:r>
            <a:r>
              <a:rPr lang="en-US" sz="2800" b="1" dirty="0">
                <a:solidFill>
                  <a:srgbClr val="0070C0"/>
                </a:solidFill>
                <a:latin typeface="Times New Roman" panose="02020603050405020304" pitchFamily="18" charset="0"/>
                <a:ea typeface="Times New Roman" panose="02020603050405020304" pitchFamily="18" charset="0"/>
              </a:rPr>
              <a:t>v</a:t>
            </a:r>
            <a:r>
              <a:rPr lang="en-US" sz="2800" b="1" baseline="-25000" dirty="0">
                <a:solidFill>
                  <a:srgbClr val="0070C0"/>
                </a:solidFill>
                <a:latin typeface="Times New Roman" panose="02020603050405020304" pitchFamily="18" charset="0"/>
                <a:ea typeface="Times New Roman" panose="02020603050405020304" pitchFamily="18" charset="0"/>
              </a:rPr>
              <a:t>4s</a:t>
            </a:r>
            <a:r>
              <a:rPr lang="en-US" sz="2800" b="1" dirty="0">
                <a:solidFill>
                  <a:srgbClr val="0070C0"/>
                </a:solidFill>
                <a:latin typeface="Times New Roman" panose="02020603050405020304" pitchFamily="18" charset="0"/>
                <a:ea typeface="Times New Roman" panose="02020603050405020304" pitchFamily="18" charset="0"/>
              </a:rPr>
              <a:t> /</a:t>
            </a:r>
            <a:r>
              <a:rPr lang="el-GR" sz="2800" b="1" dirty="0">
                <a:solidFill>
                  <a:srgbClr val="0070C0"/>
                </a:solidFill>
                <a:latin typeface="Times New Roman" panose="02020603050405020304" pitchFamily="18" charset="0"/>
                <a:ea typeface="Times New Roman" panose="02020603050405020304" pitchFamily="18" charset="0"/>
              </a:rPr>
              <a:t>Δ</a:t>
            </a:r>
            <a:r>
              <a:rPr lang="en-US" sz="2800" b="1" dirty="0">
                <a:solidFill>
                  <a:srgbClr val="0070C0"/>
                </a:solidFill>
                <a:latin typeface="Times New Roman" panose="02020603050405020304" pitchFamily="18" charset="0"/>
                <a:ea typeface="Times New Roman" panose="02020603050405020304" pitchFamily="18" charset="0"/>
              </a:rPr>
              <a:t>t</a:t>
            </a:r>
            <a:r>
              <a:rPr lang="en-US" sz="2800" b="1" baseline="-25000" dirty="0">
                <a:solidFill>
                  <a:srgbClr val="0070C0"/>
                </a:solidFill>
                <a:latin typeface="Times New Roman" panose="02020603050405020304" pitchFamily="18" charset="0"/>
                <a:ea typeface="Times New Roman" panose="02020603050405020304" pitchFamily="18" charset="0"/>
              </a:rPr>
              <a:t>4s</a:t>
            </a:r>
            <a:r>
              <a:rPr lang="en-US" sz="2800" b="1" dirty="0">
                <a:solidFill>
                  <a:srgbClr val="0070C0"/>
                </a:solidFill>
                <a:latin typeface="Times New Roman" panose="02020603050405020304" pitchFamily="18" charset="0"/>
                <a:ea typeface="Times New Roman" panose="02020603050405020304" pitchFamily="18" charset="0"/>
              </a:rPr>
              <a:t> = (12,50-5,28)/4 =1,805(m/s</a:t>
            </a:r>
            <a:r>
              <a:rPr lang="en-US" sz="2800" b="1" baseline="30000" dirty="0">
                <a:solidFill>
                  <a:srgbClr val="0070C0"/>
                </a:solidFill>
                <a:latin typeface="Times New Roman" panose="02020603050405020304" pitchFamily="18" charset="0"/>
                <a:ea typeface="Times New Roman" panose="02020603050405020304" pitchFamily="18" charset="0"/>
              </a:rPr>
              <a:t>2</a:t>
            </a:r>
            <a:r>
              <a:rPr lang="en-US" sz="2800" b="1" dirty="0">
                <a:solidFill>
                  <a:srgbClr val="0070C0"/>
                </a:solidFill>
                <a:latin typeface="Times New Roman" panose="02020603050405020304" pitchFamily="18" charset="0"/>
                <a:ea typeface="Times New Roman" panose="02020603050405020304" pitchFamily="18" charset="0"/>
              </a:rPr>
              <a:t>)</a:t>
            </a:r>
            <a:endParaRPr lang="en-US" sz="2800" b="1" dirty="0">
              <a:solidFill>
                <a:srgbClr val="0070C0"/>
              </a:solidFill>
              <a:effectLst/>
              <a:latin typeface="Times New Roman" panose="02020603050405020304" pitchFamily="18" charset="0"/>
              <a:ea typeface="Times New Roman" panose="02020603050405020304" pitchFamily="18" charset="0"/>
            </a:endParaRPr>
          </a:p>
        </p:txBody>
      </p:sp>
      <p:sp>
        <p:nvSpPr>
          <p:cNvPr id="6" name="Rectangle 5" descr="n100 Fb Thu Huong Pham"/>
          <p:cNvSpPr/>
          <p:nvPr/>
        </p:nvSpPr>
        <p:spPr>
          <a:xfrm>
            <a:off x="568035" y="5008897"/>
            <a:ext cx="11083636" cy="1815882"/>
          </a:xfrm>
          <a:prstGeom prst="rect">
            <a:avLst/>
          </a:prstGeom>
          <a:solidFill>
            <a:srgbClr val="FFD44B"/>
          </a:solidFill>
          <a:ln>
            <a:solidFill>
              <a:srgbClr val="FF0066"/>
            </a:solidFill>
          </a:ln>
        </p:spPr>
        <p:txBody>
          <a:bodyPr wrap="square">
            <a:spAutoFit/>
          </a:bodyPr>
          <a:lstStyle/>
          <a:p>
            <a:pPr algn="just"/>
            <a:endParaRPr lang="en-US" sz="2800" b="1" dirty="0">
              <a:solidFill>
                <a:srgbClr val="0070C0"/>
              </a:solidFill>
              <a:latin typeface="Times New Roman" panose="02020603050405020304" pitchFamily="18" charset="0"/>
              <a:ea typeface="Times New Roman" panose="02020603050405020304" pitchFamily="18" charset="0"/>
            </a:endParaRPr>
          </a:p>
          <a:p>
            <a:pPr algn="just"/>
            <a:r>
              <a:rPr lang="vi-VN" sz="2800" b="1" dirty="0">
                <a:solidFill>
                  <a:srgbClr val="0070C0"/>
                </a:solidFill>
                <a:latin typeface="Times New Roman" panose="02020603050405020304" pitchFamily="18" charset="0"/>
                <a:ea typeface="Times New Roman" panose="02020603050405020304" pitchFamily="18" charset="0"/>
              </a:rPr>
              <a:t>Các đại lượng được xác định trong câu b cho ta biết vận tốc của vật chuyển động tăng dần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và</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vận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tốc</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của</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vật</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trong</a:t>
            </a:r>
            <a:r>
              <a:rPr lang="en-US" sz="2800" b="1" dirty="0">
                <a:solidFill>
                  <a:srgbClr val="0070C0"/>
                </a:solidFill>
                <a:latin typeface="Times New Roman" panose="02020603050405020304" pitchFamily="18" charset="0"/>
                <a:ea typeface="Times New Roman" panose="02020603050405020304" pitchFamily="18" charset="0"/>
              </a:rPr>
              <a:t> 4 </a:t>
            </a:r>
            <a:r>
              <a:rPr lang="en-US" sz="2800" b="1" dirty="0" err="1">
                <a:solidFill>
                  <a:srgbClr val="0070C0"/>
                </a:solidFill>
                <a:latin typeface="Times New Roman" panose="02020603050405020304" pitchFamily="18" charset="0"/>
                <a:ea typeface="Times New Roman" panose="02020603050405020304" pitchFamily="18" charset="0"/>
              </a:rPr>
              <a:t>giây</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sau</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tăng</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nhanh</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hơn</a:t>
            </a:r>
            <a:r>
              <a:rPr lang="en-US" sz="2800" b="1" dirty="0">
                <a:solidFill>
                  <a:srgbClr val="0070C0"/>
                </a:solidFill>
                <a:latin typeface="Times New Roman" panose="02020603050405020304" pitchFamily="18" charset="0"/>
                <a:ea typeface="Times New Roman" panose="02020603050405020304" pitchFamily="18" charset="0"/>
              </a:rPr>
              <a:t> 4 </a:t>
            </a:r>
            <a:r>
              <a:rPr lang="en-US" sz="2800" b="1" dirty="0" err="1">
                <a:solidFill>
                  <a:srgbClr val="0070C0"/>
                </a:solidFill>
                <a:latin typeface="Times New Roman" panose="02020603050405020304" pitchFamily="18" charset="0"/>
                <a:ea typeface="Times New Roman" panose="02020603050405020304" pitchFamily="18" charset="0"/>
              </a:rPr>
              <a:t>giây</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đầu</a:t>
            </a:r>
            <a:r>
              <a:rPr lang="en-US" sz="2800" b="1" dirty="0">
                <a:solidFill>
                  <a:srgbClr val="0070C0"/>
                </a:solidFill>
                <a:latin typeface="Times New Roman" panose="02020603050405020304" pitchFamily="18" charset="0"/>
                <a:ea typeface="Times New Roman" panose="02020603050405020304" pitchFamily="18" charset="0"/>
              </a:rPr>
              <a:t>.</a:t>
            </a:r>
            <a:endParaRPr lang="en-US" sz="2800" b="1" dirty="0">
              <a:solidFill>
                <a:srgbClr val="0070C0"/>
              </a:solidFill>
              <a:effectLst/>
              <a:latin typeface="Times New Roman" panose="02020603050405020304" pitchFamily="18" charset="0"/>
              <a:ea typeface="Times New Roman" panose="02020603050405020304" pitchFamily="18" charset="0"/>
            </a:endParaRPr>
          </a:p>
        </p:txBody>
      </p:sp>
      <p:sp>
        <p:nvSpPr>
          <p:cNvPr id="15" name="Freeform 14" descr="n100 Fb Thu Huong Pham"/>
          <p:cNvSpPr/>
          <p:nvPr/>
        </p:nvSpPr>
        <p:spPr>
          <a:xfrm>
            <a:off x="787790" y="271938"/>
            <a:ext cx="1477098" cy="597120"/>
          </a:xfrm>
          <a:custGeom>
            <a:avLst/>
            <a:gdLst>
              <a:gd name="connsiteX0" fmla="*/ 0 w 2616582"/>
              <a:gd name="connsiteY0" fmla="*/ 0 h 597120"/>
              <a:gd name="connsiteX1" fmla="*/ 2616582 w 2616582"/>
              <a:gd name="connsiteY1" fmla="*/ 0 h 597120"/>
              <a:gd name="connsiteX2" fmla="*/ 2569410 w 2616582"/>
              <a:gd name="connsiteY2" fmla="*/ 4841 h 597120"/>
              <a:gd name="connsiteX3" fmla="*/ 2348961 w 2616582"/>
              <a:gd name="connsiteY3" fmla="*/ 254984 h 597120"/>
              <a:gd name="connsiteX4" fmla="*/ 2461168 w 2616582"/>
              <a:gd name="connsiteY4" fmla="*/ 595896 h 597120"/>
              <a:gd name="connsiteX5" fmla="*/ 2463013 w 2616582"/>
              <a:gd name="connsiteY5" fmla="*/ 597120 h 597120"/>
              <a:gd name="connsiteX6" fmla="*/ 0 w 2616582"/>
              <a:gd name="connsiteY6" fmla="*/ 597120 h 597120"/>
              <a:gd name="connsiteX0" fmla="*/ 112541 w 2729123"/>
              <a:gd name="connsiteY0" fmla="*/ 0 h 597120"/>
              <a:gd name="connsiteX1" fmla="*/ 2729123 w 2729123"/>
              <a:gd name="connsiteY1" fmla="*/ 0 h 597120"/>
              <a:gd name="connsiteX2" fmla="*/ 2681951 w 2729123"/>
              <a:gd name="connsiteY2" fmla="*/ 4841 h 597120"/>
              <a:gd name="connsiteX3" fmla="*/ 2461502 w 2729123"/>
              <a:gd name="connsiteY3" fmla="*/ 254984 h 597120"/>
              <a:gd name="connsiteX4" fmla="*/ 2573709 w 2729123"/>
              <a:gd name="connsiteY4" fmla="*/ 595896 h 597120"/>
              <a:gd name="connsiteX5" fmla="*/ 2575554 w 2729123"/>
              <a:gd name="connsiteY5" fmla="*/ 597120 h 597120"/>
              <a:gd name="connsiteX6" fmla="*/ 112541 w 2729123"/>
              <a:gd name="connsiteY6" fmla="*/ 597120 h 597120"/>
              <a:gd name="connsiteX7" fmla="*/ 0 w 2729123"/>
              <a:gd name="connsiteY7" fmla="*/ 301699 h 597120"/>
              <a:gd name="connsiteX8" fmla="*/ 112541 w 2729123"/>
              <a:gd name="connsiteY8" fmla="*/ 0 h 597120"/>
              <a:gd name="connsiteX0" fmla="*/ 200 w 2616782"/>
              <a:gd name="connsiteY0" fmla="*/ 0 h 597120"/>
              <a:gd name="connsiteX1" fmla="*/ 2616782 w 2616782"/>
              <a:gd name="connsiteY1" fmla="*/ 0 h 597120"/>
              <a:gd name="connsiteX2" fmla="*/ 2569610 w 2616782"/>
              <a:gd name="connsiteY2" fmla="*/ 4841 h 597120"/>
              <a:gd name="connsiteX3" fmla="*/ 2349161 w 2616782"/>
              <a:gd name="connsiteY3" fmla="*/ 254984 h 597120"/>
              <a:gd name="connsiteX4" fmla="*/ 2461368 w 2616782"/>
              <a:gd name="connsiteY4" fmla="*/ 595896 h 597120"/>
              <a:gd name="connsiteX5" fmla="*/ 2463213 w 2616782"/>
              <a:gd name="connsiteY5" fmla="*/ 597120 h 597120"/>
              <a:gd name="connsiteX6" fmla="*/ 200 w 2616782"/>
              <a:gd name="connsiteY6" fmla="*/ 597120 h 597120"/>
              <a:gd name="connsiteX7" fmla="*/ 70539 w 2616782"/>
              <a:gd name="connsiteY7" fmla="*/ 301699 h 597120"/>
              <a:gd name="connsiteX8" fmla="*/ 200 w 2616782"/>
              <a:gd name="connsiteY8" fmla="*/ 0 h 59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6782" h="597120">
                <a:moveTo>
                  <a:pt x="200" y="0"/>
                </a:moveTo>
                <a:lnTo>
                  <a:pt x="2616782" y="0"/>
                </a:lnTo>
                <a:lnTo>
                  <a:pt x="2569610" y="4841"/>
                </a:lnTo>
                <a:cubicBezTo>
                  <a:pt x="2461994" y="27151"/>
                  <a:pt x="2373804" y="124545"/>
                  <a:pt x="2349161" y="254984"/>
                </a:cubicBezTo>
                <a:cubicBezTo>
                  <a:pt x="2324551" y="385252"/>
                  <a:pt x="2368982" y="520244"/>
                  <a:pt x="2461368" y="595896"/>
                </a:cubicBezTo>
                <a:lnTo>
                  <a:pt x="2463213" y="597120"/>
                </a:lnTo>
                <a:lnTo>
                  <a:pt x="200" y="597120"/>
                </a:lnTo>
                <a:cubicBezTo>
                  <a:pt x="-4489" y="498646"/>
                  <a:pt x="75228" y="400173"/>
                  <a:pt x="70539" y="301699"/>
                </a:cubicBezTo>
                <a:cubicBezTo>
                  <a:pt x="75228" y="201133"/>
                  <a:pt x="-4489" y="100566"/>
                  <a:pt x="200" y="0"/>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Câu</a:t>
            </a:r>
            <a:r>
              <a:rPr lang="en-US" sz="2800" b="1" dirty="0">
                <a:latin typeface="Arial" panose="020B0604020202020204" pitchFamily="34" charset="0"/>
                <a:cs typeface="Arial" panose="020B0604020202020204" pitchFamily="34" charset="0"/>
              </a:rPr>
              <a:t> a</a:t>
            </a:r>
          </a:p>
        </p:txBody>
      </p:sp>
      <p:sp>
        <p:nvSpPr>
          <p:cNvPr id="18" name="Freeform 17" descr="n100 Fb Thu Huong Pham"/>
          <p:cNvSpPr/>
          <p:nvPr/>
        </p:nvSpPr>
        <p:spPr>
          <a:xfrm>
            <a:off x="787790" y="1742212"/>
            <a:ext cx="1477098" cy="597120"/>
          </a:xfrm>
          <a:custGeom>
            <a:avLst/>
            <a:gdLst>
              <a:gd name="connsiteX0" fmla="*/ 0 w 2616582"/>
              <a:gd name="connsiteY0" fmla="*/ 0 h 597120"/>
              <a:gd name="connsiteX1" fmla="*/ 2616582 w 2616582"/>
              <a:gd name="connsiteY1" fmla="*/ 0 h 597120"/>
              <a:gd name="connsiteX2" fmla="*/ 2569410 w 2616582"/>
              <a:gd name="connsiteY2" fmla="*/ 4841 h 597120"/>
              <a:gd name="connsiteX3" fmla="*/ 2348961 w 2616582"/>
              <a:gd name="connsiteY3" fmla="*/ 254984 h 597120"/>
              <a:gd name="connsiteX4" fmla="*/ 2461168 w 2616582"/>
              <a:gd name="connsiteY4" fmla="*/ 595896 h 597120"/>
              <a:gd name="connsiteX5" fmla="*/ 2463013 w 2616582"/>
              <a:gd name="connsiteY5" fmla="*/ 597120 h 597120"/>
              <a:gd name="connsiteX6" fmla="*/ 0 w 2616582"/>
              <a:gd name="connsiteY6" fmla="*/ 597120 h 597120"/>
              <a:gd name="connsiteX0" fmla="*/ 112541 w 2729123"/>
              <a:gd name="connsiteY0" fmla="*/ 0 h 597120"/>
              <a:gd name="connsiteX1" fmla="*/ 2729123 w 2729123"/>
              <a:gd name="connsiteY1" fmla="*/ 0 h 597120"/>
              <a:gd name="connsiteX2" fmla="*/ 2681951 w 2729123"/>
              <a:gd name="connsiteY2" fmla="*/ 4841 h 597120"/>
              <a:gd name="connsiteX3" fmla="*/ 2461502 w 2729123"/>
              <a:gd name="connsiteY3" fmla="*/ 254984 h 597120"/>
              <a:gd name="connsiteX4" fmla="*/ 2573709 w 2729123"/>
              <a:gd name="connsiteY4" fmla="*/ 595896 h 597120"/>
              <a:gd name="connsiteX5" fmla="*/ 2575554 w 2729123"/>
              <a:gd name="connsiteY5" fmla="*/ 597120 h 597120"/>
              <a:gd name="connsiteX6" fmla="*/ 112541 w 2729123"/>
              <a:gd name="connsiteY6" fmla="*/ 597120 h 597120"/>
              <a:gd name="connsiteX7" fmla="*/ 0 w 2729123"/>
              <a:gd name="connsiteY7" fmla="*/ 301699 h 597120"/>
              <a:gd name="connsiteX8" fmla="*/ 112541 w 2729123"/>
              <a:gd name="connsiteY8" fmla="*/ 0 h 597120"/>
              <a:gd name="connsiteX0" fmla="*/ 200 w 2616782"/>
              <a:gd name="connsiteY0" fmla="*/ 0 h 597120"/>
              <a:gd name="connsiteX1" fmla="*/ 2616782 w 2616782"/>
              <a:gd name="connsiteY1" fmla="*/ 0 h 597120"/>
              <a:gd name="connsiteX2" fmla="*/ 2569610 w 2616782"/>
              <a:gd name="connsiteY2" fmla="*/ 4841 h 597120"/>
              <a:gd name="connsiteX3" fmla="*/ 2349161 w 2616782"/>
              <a:gd name="connsiteY3" fmla="*/ 254984 h 597120"/>
              <a:gd name="connsiteX4" fmla="*/ 2461368 w 2616782"/>
              <a:gd name="connsiteY4" fmla="*/ 595896 h 597120"/>
              <a:gd name="connsiteX5" fmla="*/ 2463213 w 2616782"/>
              <a:gd name="connsiteY5" fmla="*/ 597120 h 597120"/>
              <a:gd name="connsiteX6" fmla="*/ 200 w 2616782"/>
              <a:gd name="connsiteY6" fmla="*/ 597120 h 597120"/>
              <a:gd name="connsiteX7" fmla="*/ 70539 w 2616782"/>
              <a:gd name="connsiteY7" fmla="*/ 301699 h 597120"/>
              <a:gd name="connsiteX8" fmla="*/ 200 w 2616782"/>
              <a:gd name="connsiteY8" fmla="*/ 0 h 59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6782" h="597120">
                <a:moveTo>
                  <a:pt x="200" y="0"/>
                </a:moveTo>
                <a:lnTo>
                  <a:pt x="2616782" y="0"/>
                </a:lnTo>
                <a:lnTo>
                  <a:pt x="2569610" y="4841"/>
                </a:lnTo>
                <a:cubicBezTo>
                  <a:pt x="2461994" y="27151"/>
                  <a:pt x="2373804" y="124545"/>
                  <a:pt x="2349161" y="254984"/>
                </a:cubicBezTo>
                <a:cubicBezTo>
                  <a:pt x="2324551" y="385252"/>
                  <a:pt x="2368982" y="520244"/>
                  <a:pt x="2461368" y="595896"/>
                </a:cubicBezTo>
                <a:lnTo>
                  <a:pt x="2463213" y="597120"/>
                </a:lnTo>
                <a:lnTo>
                  <a:pt x="200" y="597120"/>
                </a:lnTo>
                <a:cubicBezTo>
                  <a:pt x="-4489" y="498646"/>
                  <a:pt x="75228" y="400173"/>
                  <a:pt x="70539" y="301699"/>
                </a:cubicBezTo>
                <a:cubicBezTo>
                  <a:pt x="75228" y="201133"/>
                  <a:pt x="-4489" y="100566"/>
                  <a:pt x="200" y="0"/>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Câu</a:t>
            </a:r>
            <a:r>
              <a:rPr lang="en-US" sz="2800" b="1" dirty="0">
                <a:latin typeface="Arial" panose="020B0604020202020204" pitchFamily="34" charset="0"/>
                <a:cs typeface="Arial" panose="020B0604020202020204" pitchFamily="34" charset="0"/>
              </a:rPr>
              <a:t> b</a:t>
            </a:r>
          </a:p>
        </p:txBody>
      </p:sp>
      <p:sp>
        <p:nvSpPr>
          <p:cNvPr id="19" name="Freeform 18" descr="n100 Fb Thu Huong Pham"/>
          <p:cNvSpPr/>
          <p:nvPr/>
        </p:nvSpPr>
        <p:spPr>
          <a:xfrm>
            <a:off x="787790" y="4705048"/>
            <a:ext cx="1477098" cy="597120"/>
          </a:xfrm>
          <a:custGeom>
            <a:avLst/>
            <a:gdLst>
              <a:gd name="connsiteX0" fmla="*/ 0 w 2616582"/>
              <a:gd name="connsiteY0" fmla="*/ 0 h 597120"/>
              <a:gd name="connsiteX1" fmla="*/ 2616582 w 2616582"/>
              <a:gd name="connsiteY1" fmla="*/ 0 h 597120"/>
              <a:gd name="connsiteX2" fmla="*/ 2569410 w 2616582"/>
              <a:gd name="connsiteY2" fmla="*/ 4841 h 597120"/>
              <a:gd name="connsiteX3" fmla="*/ 2348961 w 2616582"/>
              <a:gd name="connsiteY3" fmla="*/ 254984 h 597120"/>
              <a:gd name="connsiteX4" fmla="*/ 2461168 w 2616582"/>
              <a:gd name="connsiteY4" fmla="*/ 595896 h 597120"/>
              <a:gd name="connsiteX5" fmla="*/ 2463013 w 2616582"/>
              <a:gd name="connsiteY5" fmla="*/ 597120 h 597120"/>
              <a:gd name="connsiteX6" fmla="*/ 0 w 2616582"/>
              <a:gd name="connsiteY6" fmla="*/ 597120 h 597120"/>
              <a:gd name="connsiteX0" fmla="*/ 112541 w 2729123"/>
              <a:gd name="connsiteY0" fmla="*/ 0 h 597120"/>
              <a:gd name="connsiteX1" fmla="*/ 2729123 w 2729123"/>
              <a:gd name="connsiteY1" fmla="*/ 0 h 597120"/>
              <a:gd name="connsiteX2" fmla="*/ 2681951 w 2729123"/>
              <a:gd name="connsiteY2" fmla="*/ 4841 h 597120"/>
              <a:gd name="connsiteX3" fmla="*/ 2461502 w 2729123"/>
              <a:gd name="connsiteY3" fmla="*/ 254984 h 597120"/>
              <a:gd name="connsiteX4" fmla="*/ 2573709 w 2729123"/>
              <a:gd name="connsiteY4" fmla="*/ 595896 h 597120"/>
              <a:gd name="connsiteX5" fmla="*/ 2575554 w 2729123"/>
              <a:gd name="connsiteY5" fmla="*/ 597120 h 597120"/>
              <a:gd name="connsiteX6" fmla="*/ 112541 w 2729123"/>
              <a:gd name="connsiteY6" fmla="*/ 597120 h 597120"/>
              <a:gd name="connsiteX7" fmla="*/ 0 w 2729123"/>
              <a:gd name="connsiteY7" fmla="*/ 301699 h 597120"/>
              <a:gd name="connsiteX8" fmla="*/ 112541 w 2729123"/>
              <a:gd name="connsiteY8" fmla="*/ 0 h 597120"/>
              <a:gd name="connsiteX0" fmla="*/ 200 w 2616782"/>
              <a:gd name="connsiteY0" fmla="*/ 0 h 597120"/>
              <a:gd name="connsiteX1" fmla="*/ 2616782 w 2616782"/>
              <a:gd name="connsiteY1" fmla="*/ 0 h 597120"/>
              <a:gd name="connsiteX2" fmla="*/ 2569610 w 2616782"/>
              <a:gd name="connsiteY2" fmla="*/ 4841 h 597120"/>
              <a:gd name="connsiteX3" fmla="*/ 2349161 w 2616782"/>
              <a:gd name="connsiteY3" fmla="*/ 254984 h 597120"/>
              <a:gd name="connsiteX4" fmla="*/ 2461368 w 2616782"/>
              <a:gd name="connsiteY4" fmla="*/ 595896 h 597120"/>
              <a:gd name="connsiteX5" fmla="*/ 2463213 w 2616782"/>
              <a:gd name="connsiteY5" fmla="*/ 597120 h 597120"/>
              <a:gd name="connsiteX6" fmla="*/ 200 w 2616782"/>
              <a:gd name="connsiteY6" fmla="*/ 597120 h 597120"/>
              <a:gd name="connsiteX7" fmla="*/ 70539 w 2616782"/>
              <a:gd name="connsiteY7" fmla="*/ 301699 h 597120"/>
              <a:gd name="connsiteX8" fmla="*/ 200 w 2616782"/>
              <a:gd name="connsiteY8" fmla="*/ 0 h 59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6782" h="597120">
                <a:moveTo>
                  <a:pt x="200" y="0"/>
                </a:moveTo>
                <a:lnTo>
                  <a:pt x="2616782" y="0"/>
                </a:lnTo>
                <a:lnTo>
                  <a:pt x="2569610" y="4841"/>
                </a:lnTo>
                <a:cubicBezTo>
                  <a:pt x="2461994" y="27151"/>
                  <a:pt x="2373804" y="124545"/>
                  <a:pt x="2349161" y="254984"/>
                </a:cubicBezTo>
                <a:cubicBezTo>
                  <a:pt x="2324551" y="385252"/>
                  <a:pt x="2368982" y="520244"/>
                  <a:pt x="2461368" y="595896"/>
                </a:cubicBezTo>
                <a:lnTo>
                  <a:pt x="2463213" y="597120"/>
                </a:lnTo>
                <a:lnTo>
                  <a:pt x="200" y="597120"/>
                </a:lnTo>
                <a:cubicBezTo>
                  <a:pt x="-4489" y="498646"/>
                  <a:pt x="75228" y="400173"/>
                  <a:pt x="70539" y="301699"/>
                </a:cubicBezTo>
                <a:cubicBezTo>
                  <a:pt x="75228" y="201133"/>
                  <a:pt x="-4489" y="100566"/>
                  <a:pt x="200" y="0"/>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Câu</a:t>
            </a:r>
            <a:r>
              <a:rPr lang="en-US" sz="2800" b="1" dirty="0">
                <a:latin typeface="Arial" panose="020B0604020202020204" pitchFamily="34" charset="0"/>
                <a:cs typeface="Arial" panose="020B0604020202020204" pitchFamily="34" charset="0"/>
              </a:rPr>
              <a:t> c</a:t>
            </a:r>
          </a:p>
        </p:txBody>
      </p:sp>
    </p:spTree>
    <p:extLst>
      <p:ext uri="{BB962C8B-B14F-4D97-AF65-F5344CB8AC3E}">
        <p14:creationId xmlns:p14="http://schemas.microsoft.com/office/powerpoint/2010/main" val="68081860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15"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n100 Fb Thu Huong Pham"/>
          <p:cNvSpPr/>
          <p:nvPr/>
        </p:nvSpPr>
        <p:spPr>
          <a:xfrm>
            <a:off x="2202873" y="290946"/>
            <a:ext cx="9795163" cy="6442364"/>
          </a:xfrm>
          <a:prstGeom prst="rect">
            <a:avLst/>
          </a:prstGeom>
          <a:solidFill>
            <a:srgbClr val="FFE9A3"/>
          </a:solid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descr="n100 Fb Thu Huong Pham">
            <a:extLst>
              <a:ext uri="{FF2B5EF4-FFF2-40B4-BE49-F238E27FC236}">
                <a16:creationId xmlns:a16="http://schemas.microsoft.com/office/drawing/2014/main" id="{92286141-78E6-42B0-A12A-0A086BE2D0B4}"/>
              </a:ext>
            </a:extLst>
          </p:cNvPr>
          <p:cNvSpPr>
            <a:spLocks/>
          </p:cNvSpPr>
          <p:nvPr/>
        </p:nvSpPr>
        <p:spPr>
          <a:xfrm>
            <a:off x="237511" y="290946"/>
            <a:ext cx="1757543" cy="6442364"/>
          </a:xfrm>
          <a:prstGeom prst="rect">
            <a:avLst/>
          </a:prstGeom>
          <a:solidFill>
            <a:schemeClr val="bg2">
              <a:lumMod val="50000"/>
            </a:schemeClr>
          </a:solidFill>
        </p:spPr>
        <p:txBody>
          <a:bodyPr wrap="square" lIns="91440" tIns="45720" rIns="91440" bIns="45720" anchor="ctr">
            <a:noAutofit/>
          </a:bodyPr>
          <a:lstStyle/>
          <a:p>
            <a:pPr algn="ctr"/>
            <a:endParaRPr lang="en-US" sz="54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UVN Thang Vu" panose="03090702030407020404" pitchFamily="66" charset="0"/>
            </a:endParaRPr>
          </a:p>
          <a:p>
            <a:pPr algn="ctr"/>
            <a:r>
              <a:rPr lang="en-US" sz="36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PHIẾU SỐ 2</a:t>
            </a:r>
          </a:p>
        </p:txBody>
      </p:sp>
      <p:pic>
        <p:nvPicPr>
          <p:cNvPr id="8" name="Picture 2" descr="n100 Fb Thu Huong Pham">
            <a:extLst>
              <a:ext uri="{FF2B5EF4-FFF2-40B4-BE49-F238E27FC236}">
                <a16:creationId xmlns:a16="http://schemas.microsoft.com/office/drawing/2014/main" id="{A82B0B36-9A49-4359-BDBD-7F2ADDE183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373" y="981022"/>
            <a:ext cx="1219200" cy="12192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 name="Rectangle 9" descr="n100 Fb Thu Huong Pham"/>
              <p:cNvSpPr/>
              <p:nvPr/>
            </p:nvSpPr>
            <p:spPr>
              <a:xfrm>
                <a:off x="2245916" y="454100"/>
                <a:ext cx="9337964" cy="2586542"/>
              </a:xfrm>
              <a:prstGeom prst="rect">
                <a:avLst/>
              </a:prstGeom>
            </p:spPr>
            <p:txBody>
              <a:bodyPr wrap="square">
                <a:spAutoFit/>
              </a:bodyPr>
              <a:lstStyle/>
              <a:p>
                <a:pPr algn="just">
                  <a:lnSpc>
                    <a:spcPct val="115000"/>
                  </a:lnSpc>
                </a:pPr>
                <a:r>
                  <a:rPr lang="fr-FR"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Hãy </a:t>
                </a:r>
                <a:r>
                  <a:rPr lang="fr-FR"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chứng</a:t>
                </a:r>
                <a:r>
                  <a:rPr lang="fr-FR"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fr-FR"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tỏ</a:t>
                </a:r>
                <a:r>
                  <a:rPr lang="fr-FR"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khi </a:t>
                </a:r>
                <a14:m>
                  <m:oMath xmlns:m="http://schemas.openxmlformats.org/officeDocument/2006/math">
                    <m:acc>
                      <m:accPr>
                        <m:chr m:val="⃗"/>
                        <m:ctrlPr>
                          <a:rPr lang="en-US" sz="3600" b="1" i="1">
                            <a:solidFill>
                              <a:srgbClr val="0070C0"/>
                            </a:solidFill>
                            <a:effectLst/>
                            <a:latin typeface="Cambria Math" panose="02040503050406030204" pitchFamily="18" charset="0"/>
                            <a:ea typeface="Times New Roman" panose="02020603050405020304" pitchFamily="18" charset="0"/>
                          </a:rPr>
                        </m:ctrlPr>
                      </m:accPr>
                      <m:e>
                        <m:r>
                          <a:rPr lang="fr-FR" sz="3600" b="1" i="1">
                            <a:solidFill>
                              <a:srgbClr val="0070C0"/>
                            </a:solidFill>
                            <a:effectLst/>
                            <a:latin typeface="Cambria Math" panose="02040503050406030204" pitchFamily="18" charset="0"/>
                            <a:ea typeface="Times New Roman" panose="02020603050405020304" pitchFamily="18" charset="0"/>
                          </a:rPr>
                          <m:t>𝒂</m:t>
                        </m:r>
                      </m:e>
                    </m:acc>
                  </m:oMath>
                </a14:m>
                <a:r>
                  <a:rPr lang="fr-FR" sz="36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6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cùng</a:t>
                </a:r>
                <a:r>
                  <a:rPr lang="fr-FR" sz="36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6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chiều</a:t>
                </a:r>
                <a:r>
                  <a:rPr lang="fr-FR" sz="36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6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với</a:t>
                </a:r>
                <a:r>
                  <a:rPr lang="fr-FR" sz="36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US" sz="3600" b="1" i="1">
                            <a:solidFill>
                              <a:srgbClr val="0070C0"/>
                            </a:solidFill>
                            <a:effectLst/>
                            <a:latin typeface="Cambria Math" panose="02040503050406030204" pitchFamily="18" charset="0"/>
                            <a:ea typeface="Times New Roman" panose="02020603050405020304" pitchFamily="18" charset="0"/>
                          </a:rPr>
                        </m:ctrlPr>
                      </m:accPr>
                      <m:e>
                        <m:r>
                          <a:rPr lang="fr-FR" sz="3600" b="1" i="1">
                            <a:solidFill>
                              <a:srgbClr val="0070C0"/>
                            </a:solidFill>
                            <a:effectLst/>
                            <a:latin typeface="Cambria Math" panose="02040503050406030204" pitchFamily="18" charset="0"/>
                            <a:ea typeface="Times New Roman" panose="02020603050405020304" pitchFamily="18" charset="0"/>
                          </a:rPr>
                          <m:t>𝒗</m:t>
                        </m:r>
                      </m:e>
                    </m:acc>
                  </m:oMath>
                </a14:m>
                <a:r>
                  <a:rPr lang="fr-FR" sz="36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6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a.v</a:t>
                </a:r>
                <a:r>
                  <a:rPr lang="fr-FR" sz="36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&gt;0) </a:t>
                </a:r>
                <a:r>
                  <a:rPr lang="fr-FR" sz="36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thì</a:t>
                </a:r>
                <a:r>
                  <a:rPr lang="fr-FR" sz="36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6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chuyển</a:t>
                </a:r>
                <a:r>
                  <a:rPr lang="fr-FR" sz="36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6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động</a:t>
                </a:r>
                <a:r>
                  <a:rPr lang="fr-FR" sz="36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là </a:t>
                </a:r>
                <a:r>
                  <a:rPr lang="fr-FR" sz="36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nhanh</a:t>
                </a:r>
                <a:r>
                  <a:rPr lang="fr-FR" sz="36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6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dần</a:t>
                </a:r>
                <a:r>
                  <a:rPr lang="fr-FR" sz="36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khi </a:t>
                </a:r>
                <a14:m>
                  <m:oMath xmlns:m="http://schemas.openxmlformats.org/officeDocument/2006/math">
                    <m:acc>
                      <m:accPr>
                        <m:chr m:val="⃗"/>
                        <m:ctrlPr>
                          <a:rPr lang="en-US" sz="3600" b="1" i="1">
                            <a:solidFill>
                              <a:srgbClr val="0070C0"/>
                            </a:solidFill>
                            <a:effectLst/>
                            <a:latin typeface="Cambria Math" panose="02040503050406030204" pitchFamily="18" charset="0"/>
                            <a:ea typeface="Times New Roman" panose="02020603050405020304" pitchFamily="18" charset="0"/>
                          </a:rPr>
                        </m:ctrlPr>
                      </m:accPr>
                      <m:e>
                        <m:r>
                          <a:rPr lang="fr-FR" sz="3600" b="1" i="1">
                            <a:solidFill>
                              <a:srgbClr val="0070C0"/>
                            </a:solidFill>
                            <a:effectLst/>
                            <a:latin typeface="Cambria Math" panose="02040503050406030204" pitchFamily="18" charset="0"/>
                            <a:ea typeface="Times New Roman" panose="02020603050405020304" pitchFamily="18" charset="0"/>
                          </a:rPr>
                          <m:t>𝒂</m:t>
                        </m:r>
                      </m:e>
                    </m:acc>
                    <m:r>
                      <a:rPr lang="fr-FR" sz="3600" b="1" i="1">
                        <a:solidFill>
                          <a:srgbClr val="0070C0"/>
                        </a:solidFill>
                        <a:effectLst/>
                        <a:latin typeface="Cambria Math" panose="02040503050406030204" pitchFamily="18" charset="0"/>
                        <a:ea typeface="Times New Roman" panose="02020603050405020304" pitchFamily="18" charset="0"/>
                      </a:rPr>
                      <m:t> </m:t>
                    </m:r>
                  </m:oMath>
                </a14:m>
                <a:r>
                  <a:rPr lang="fr-FR" sz="36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ngược</a:t>
                </a:r>
                <a:r>
                  <a:rPr lang="fr-FR" sz="36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6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chiều</a:t>
                </a:r>
                <a:r>
                  <a:rPr lang="fr-FR" sz="36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6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với</a:t>
                </a:r>
                <a:r>
                  <a:rPr lang="fr-FR" sz="36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US" sz="3600" b="1" i="1">
                            <a:solidFill>
                              <a:srgbClr val="0070C0"/>
                            </a:solidFill>
                            <a:effectLst/>
                            <a:latin typeface="Cambria Math" panose="02040503050406030204" pitchFamily="18" charset="0"/>
                            <a:ea typeface="Times New Roman" panose="02020603050405020304" pitchFamily="18" charset="0"/>
                          </a:rPr>
                        </m:ctrlPr>
                      </m:accPr>
                      <m:e>
                        <m:r>
                          <a:rPr lang="fr-FR" sz="3600" b="1" i="1">
                            <a:solidFill>
                              <a:srgbClr val="0070C0"/>
                            </a:solidFill>
                            <a:effectLst/>
                            <a:latin typeface="Cambria Math" panose="02040503050406030204" pitchFamily="18" charset="0"/>
                            <a:ea typeface="Times New Roman" panose="02020603050405020304" pitchFamily="18" charset="0"/>
                          </a:rPr>
                          <m:t>𝒗</m:t>
                        </m:r>
                      </m:e>
                    </m:acc>
                  </m:oMath>
                </a14:m>
                <a:r>
                  <a:rPr lang="fr-FR" sz="36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6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thì</a:t>
                </a:r>
                <a:r>
                  <a:rPr lang="fr-FR" sz="36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6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chuyển</a:t>
                </a:r>
                <a:r>
                  <a:rPr lang="fr-FR" sz="36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6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động</a:t>
                </a:r>
                <a:r>
                  <a:rPr lang="fr-FR" sz="36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là </a:t>
                </a:r>
                <a:r>
                  <a:rPr lang="fr-FR" sz="36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chậm</a:t>
                </a:r>
                <a:r>
                  <a:rPr lang="fr-FR" sz="36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6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dần</a:t>
                </a:r>
                <a:endParaRPr lang="en-US" sz="36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Rectangle 9" descr="n100 Fb Thu Huong Pham"/>
              <p:cNvSpPr>
                <a:spLocks noRot="1" noChangeAspect="1" noMove="1" noResize="1" noEditPoints="1" noAdjustHandles="1" noChangeArrowheads="1" noChangeShapeType="1" noTextEdit="1"/>
              </p:cNvSpPr>
              <p:nvPr/>
            </p:nvSpPr>
            <p:spPr>
              <a:xfrm>
                <a:off x="2245916" y="454100"/>
                <a:ext cx="9337964" cy="2586542"/>
              </a:xfrm>
              <a:prstGeom prst="rect">
                <a:avLst/>
              </a:prstGeom>
              <a:blipFill>
                <a:blip r:embed="rId3"/>
                <a:stretch>
                  <a:fillRect l="-1958" t="-2353" r="-2023" b="-7765"/>
                </a:stretch>
              </a:blipFill>
            </p:spPr>
            <p:txBody>
              <a:bodyPr/>
              <a:lstStyle/>
              <a:p>
                <a:r>
                  <a:rPr lang="en-US">
                    <a:noFill/>
                  </a:rPr>
                  <a:t> </a:t>
                </a:r>
              </a:p>
            </p:txBody>
          </p:sp>
        </mc:Fallback>
      </mc:AlternateContent>
      <p:pic>
        <p:nvPicPr>
          <p:cNvPr id="11" name="Picture 10" descr="n100 Fb Thu Huong Pham"/>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7535" y="3040642"/>
            <a:ext cx="3524250" cy="2857500"/>
          </a:xfrm>
          <a:prstGeom prst="rect">
            <a:avLst/>
          </a:prstGeom>
        </p:spPr>
      </p:pic>
    </p:spTree>
    <p:extLst>
      <p:ext uri="{BB962C8B-B14F-4D97-AF65-F5344CB8AC3E}">
        <p14:creationId xmlns:p14="http://schemas.microsoft.com/office/powerpoint/2010/main" val="389606049"/>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100 Fb Thu Huong Pham">
            <a:extLst>
              <a:ext uri="{FF2B5EF4-FFF2-40B4-BE49-F238E27FC236}">
                <a16:creationId xmlns:a16="http://schemas.microsoft.com/office/drawing/2014/main" id="{7F38D382-0A30-4AA7-AE41-F5F7E6A5B7D5}"/>
              </a:ext>
            </a:extLst>
          </p:cNvPr>
          <p:cNvSpPr txBox="1"/>
          <p:nvPr/>
        </p:nvSpPr>
        <p:spPr>
          <a:xfrm>
            <a:off x="712468" y="1139641"/>
            <a:ext cx="10907445" cy="675091"/>
          </a:xfrm>
          <a:prstGeom prst="rect">
            <a:avLst/>
          </a:prstGeom>
        </p:spPr>
        <p:txBody>
          <a:bodyPr vert="horz" lIns="91440" tIns="45720" rIns="91440" bIns="45720" rtlCol="0">
            <a:noAutofit/>
          </a:bodyPr>
          <a:lstStyle/>
          <a:p>
            <a:pPr marL="400050" lvl="0" indent="-342900" algn="just">
              <a:spcAft>
                <a:spcPts val="600"/>
              </a:spcAft>
              <a:buFont typeface="Arial" panose="020B0604020202020204" pitchFamily="34" charset="0"/>
              <a:buChar char="•"/>
            </a:pPr>
            <a:r>
              <a:rPr lang="vi-VN" sz="3200" b="1" dirty="0">
                <a:solidFill>
                  <a:srgbClr val="0070C0"/>
                </a:solidFill>
                <a:cs typeface="Arial" panose="020B0604020202020204" pitchFamily="34" charset="0"/>
              </a:rPr>
              <a:t>Giả sử vật chuyển động theo chiều dương nên v &gt; 0</a:t>
            </a:r>
            <a:endParaRPr kumimoji="0" lang="en-US" sz="3200" b="1" i="0" u="none" strike="noStrike" kern="1200" cap="none" spc="0" normalizeH="0" baseline="0" noProof="0" dirty="0">
              <a:ln>
                <a:noFill/>
              </a:ln>
              <a:solidFill>
                <a:srgbClr val="0070C0"/>
              </a:solidFill>
              <a:effectLst/>
              <a:uLnTx/>
              <a:uFillTx/>
              <a:cs typeface="Arial" panose="020B0604020202020204" pitchFamily="34" charset="0"/>
            </a:endParaRPr>
          </a:p>
        </p:txBody>
      </p:sp>
      <mc:AlternateContent xmlns:mc="http://schemas.openxmlformats.org/markup-compatibility/2006" xmlns:a14="http://schemas.microsoft.com/office/drawing/2010/main">
        <mc:Choice Requires="a14">
          <p:sp>
            <p:nvSpPr>
              <p:cNvPr id="5" name="TextBox 4" descr="n100 Fb Thu Huong Pham">
                <a:extLst>
                  <a:ext uri="{FF2B5EF4-FFF2-40B4-BE49-F238E27FC236}">
                    <a16:creationId xmlns:a16="http://schemas.microsoft.com/office/drawing/2014/main" id="{7F38D382-0A30-4AA7-AE41-F5F7E6A5B7D5}"/>
                  </a:ext>
                </a:extLst>
              </p:cNvPr>
              <p:cNvSpPr txBox="1"/>
              <p:nvPr/>
            </p:nvSpPr>
            <p:spPr>
              <a:xfrm>
                <a:off x="712467" y="2131412"/>
                <a:ext cx="10907445" cy="1948219"/>
              </a:xfrm>
              <a:prstGeom prst="rect">
                <a:avLst/>
              </a:prstGeom>
              <a:ln>
                <a:solidFill>
                  <a:srgbClr val="CCFF99"/>
                </a:solidFill>
              </a:ln>
            </p:spPr>
            <p:txBody>
              <a:bodyPr vert="horz" lIns="91440" tIns="45720" rIns="91440" bIns="45720" rtlCol="0">
                <a:noAutofit/>
              </a:bodyPr>
              <a:lstStyle/>
              <a:p>
                <a:pPr marL="57150" lvl="0" algn="just">
                  <a:spcAft>
                    <a:spcPts val="600"/>
                  </a:spcAft>
                </a:pPr>
                <a:r>
                  <a:rPr lang="en-US" sz="3200" b="1" dirty="0">
                    <a:solidFill>
                      <a:srgbClr val="0070C0"/>
                    </a:solidFill>
                    <a:latin typeface="Arial" panose="020B0604020202020204" pitchFamily="34" charset="0"/>
                    <a:cs typeface="Arial" panose="020B0604020202020204" pitchFamily="34" charset="0"/>
                  </a:rPr>
                  <a:t>- </a:t>
                </a:r>
                <a:r>
                  <a:rPr lang="vi-VN" sz="3200" b="1" dirty="0">
                    <a:solidFill>
                      <a:srgbClr val="0070C0"/>
                    </a:solidFill>
                    <a:latin typeface="Arial" panose="020B0604020202020204" pitchFamily="34" charset="0"/>
                    <a:cs typeface="Arial" panose="020B0604020202020204" pitchFamily="34" charset="0"/>
                  </a:rPr>
                  <a:t>Khi vật chuyển động nhanh dần thì vận tốc của vật cũng tăng dần, nên </a:t>
                </a:r>
                <a14:m>
                  <m:oMath xmlns:m="http://schemas.openxmlformats.org/officeDocument/2006/math">
                    <m:r>
                      <a:rPr lang="vi-VN" sz="3200" b="1"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m:t>
                    </m:r>
                    <m:r>
                      <a:rPr lang="en-US" sz="3200" b="1"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𝒗</m:t>
                    </m:r>
                    <m:r>
                      <a:rPr lang="en-US" sz="3200" b="1"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m:t>
                    </m:r>
                    <m:sSub>
                      <m:sSubPr>
                        <m:ctrlPr>
                          <a:rPr lang="en-US" sz="3200" b="1"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ctrlPr>
                      </m:sSubPr>
                      <m:e>
                        <m:r>
                          <a:rPr lang="en-US" sz="3200" b="1"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𝒗</m:t>
                        </m:r>
                      </m:e>
                      <m:sub>
                        <m:r>
                          <a:rPr lang="en-US" sz="3200" b="1"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𝒕</m:t>
                        </m:r>
                      </m:sub>
                    </m:sSub>
                    <m:r>
                      <a:rPr lang="en-US" sz="3200" b="1"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m:t>
                    </m:r>
                    <m:sSub>
                      <m:sSubPr>
                        <m:ctrlPr>
                          <a:rPr lang="en-US" sz="3200" b="1"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ctrlPr>
                      </m:sSubPr>
                      <m:e>
                        <m:r>
                          <a:rPr lang="en-US" sz="3200" b="1"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𝒗</m:t>
                        </m:r>
                      </m:e>
                      <m:sub>
                        <m:r>
                          <a:rPr lang="en-US" sz="3200" b="1"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𝟎</m:t>
                        </m:r>
                      </m:sub>
                    </m:sSub>
                  </m:oMath>
                </a14:m>
                <a:r>
                  <a:rPr lang="en-US" sz="3200" b="1" dirty="0">
                    <a:solidFill>
                      <a:srgbClr val="0070C0"/>
                    </a:solidFill>
                    <a:latin typeface="Arial" panose="020B0604020202020204" pitchFamily="34" charset="0"/>
                    <a:cs typeface="Arial" panose="020B0604020202020204" pitchFamily="34" charset="0"/>
                  </a:rPr>
                  <a:t>&gt;0</a:t>
                </a:r>
                <a14:m>
                  <m:oMath xmlns:m="http://schemas.openxmlformats.org/officeDocument/2006/math">
                    <m:r>
                      <a:rPr lang="en-US" sz="3200" b="1"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a14:m>
                <a:r>
                  <a:rPr lang="en-US" sz="3200" b="1" dirty="0">
                    <a:solidFill>
                      <a:srgbClr val="0070C0"/>
                    </a:solidFill>
                    <a:latin typeface="Arial" panose="020B0604020202020204" pitchFamily="34" charset="0"/>
                    <a:cs typeface="Arial" panose="020B0604020202020204" pitchFamily="34" charset="0"/>
                  </a:rPr>
                  <a:t>a = </a:t>
                </a:r>
                <a:r>
                  <a:rPr lang="el-GR" sz="3200" b="1" dirty="0">
                    <a:solidFill>
                      <a:srgbClr val="0070C0"/>
                    </a:solidFill>
                    <a:latin typeface="Arial" panose="020B0604020202020204" pitchFamily="34" charset="0"/>
                    <a:cs typeface="Arial" panose="020B0604020202020204" pitchFamily="34" charset="0"/>
                  </a:rPr>
                  <a:t>Δ</a:t>
                </a:r>
                <a:r>
                  <a:rPr lang="en-US" sz="3200" b="1" dirty="0">
                    <a:solidFill>
                      <a:srgbClr val="0070C0"/>
                    </a:solidFill>
                    <a:latin typeface="Arial" panose="020B0604020202020204" pitchFamily="34" charset="0"/>
                    <a:cs typeface="Arial" panose="020B0604020202020204" pitchFamily="34" charset="0"/>
                  </a:rPr>
                  <a:t>v/</a:t>
                </a:r>
                <a:r>
                  <a:rPr lang="el-GR" sz="3200" b="1" dirty="0">
                    <a:solidFill>
                      <a:srgbClr val="0070C0"/>
                    </a:solidFill>
                    <a:latin typeface="Arial" panose="020B0604020202020204" pitchFamily="34" charset="0"/>
                    <a:cs typeface="Arial" panose="020B0604020202020204" pitchFamily="34" charset="0"/>
                  </a:rPr>
                  <a:t>Δ</a:t>
                </a:r>
                <a:r>
                  <a:rPr lang="en-US" sz="3200" b="1" dirty="0">
                    <a:solidFill>
                      <a:srgbClr val="0070C0"/>
                    </a:solidFill>
                    <a:latin typeface="Arial" panose="020B0604020202020204" pitchFamily="34" charset="0"/>
                    <a:cs typeface="Arial" panose="020B0604020202020204" pitchFamily="34" charset="0"/>
                  </a:rPr>
                  <a:t>t&gt;0</a:t>
                </a:r>
              </a:p>
              <a:p>
                <a:pPr marL="57150" lvl="0" algn="just">
                  <a:spcAft>
                    <a:spcPts val="600"/>
                  </a:spcAft>
                </a:pPr>
                <a14:m>
                  <m:oMathPara xmlns:m="http://schemas.openxmlformats.org/officeDocument/2006/math">
                    <m:oMathParaPr>
                      <m:jc m:val="centerGroup"/>
                    </m:oMathParaPr>
                    <m:oMath xmlns:m="http://schemas.openxmlformats.org/officeDocument/2006/math">
                      <m:r>
                        <a:rPr lang="en-US" sz="4400" b="1" i="1" smtClean="0">
                          <a:solidFill>
                            <a:srgbClr val="CC00FF"/>
                          </a:solidFill>
                          <a:latin typeface="Cambria Math" panose="02040503050406030204" pitchFamily="18" charset="0"/>
                          <a:ea typeface="Cambria Math" panose="02040503050406030204" pitchFamily="18" charset="0"/>
                          <a:cs typeface="Arial" panose="020B0604020202020204" pitchFamily="34" charset="0"/>
                        </a:rPr>
                        <m:t>→</m:t>
                      </m:r>
                      <m:r>
                        <a:rPr lang="en-US" sz="4400" b="1" i="1" smtClean="0">
                          <a:solidFill>
                            <a:srgbClr val="CC00FF"/>
                          </a:solidFill>
                          <a:latin typeface="Cambria Math" panose="02040503050406030204" pitchFamily="18" charset="0"/>
                          <a:ea typeface="Cambria Math" panose="02040503050406030204" pitchFamily="18" charset="0"/>
                          <a:cs typeface="Arial" panose="020B0604020202020204" pitchFamily="34" charset="0"/>
                        </a:rPr>
                        <m:t>𝒂</m:t>
                      </m:r>
                      <m:r>
                        <a:rPr lang="en-US" sz="4400" b="1" i="1" smtClean="0">
                          <a:solidFill>
                            <a:srgbClr val="CC00FF"/>
                          </a:solidFill>
                          <a:latin typeface="Cambria Math" panose="02040503050406030204" pitchFamily="18" charset="0"/>
                          <a:ea typeface="Cambria Math" panose="02040503050406030204" pitchFamily="18" charset="0"/>
                          <a:cs typeface="Arial" panose="020B0604020202020204" pitchFamily="34" charset="0"/>
                        </a:rPr>
                        <m:t>.</m:t>
                      </m:r>
                      <m:r>
                        <a:rPr lang="en-US" sz="4400" b="1" i="1" smtClean="0">
                          <a:solidFill>
                            <a:srgbClr val="CC00FF"/>
                          </a:solidFill>
                          <a:latin typeface="Cambria Math" panose="02040503050406030204" pitchFamily="18" charset="0"/>
                          <a:ea typeface="Cambria Math" panose="02040503050406030204" pitchFamily="18" charset="0"/>
                          <a:cs typeface="Arial" panose="020B0604020202020204" pitchFamily="34" charset="0"/>
                        </a:rPr>
                        <m:t>𝒗</m:t>
                      </m:r>
                      <m:r>
                        <a:rPr lang="en-US" sz="4400" b="1" i="1" smtClean="0">
                          <a:solidFill>
                            <a:srgbClr val="CC00FF"/>
                          </a:solidFill>
                          <a:latin typeface="Cambria Math" panose="02040503050406030204" pitchFamily="18" charset="0"/>
                          <a:ea typeface="Cambria Math" panose="02040503050406030204" pitchFamily="18" charset="0"/>
                          <a:cs typeface="Arial" panose="020B0604020202020204" pitchFamily="34" charset="0"/>
                        </a:rPr>
                        <m:t>&gt;</m:t>
                      </m:r>
                      <m:r>
                        <a:rPr lang="en-US" sz="4400" b="1" i="1" smtClean="0">
                          <a:solidFill>
                            <a:srgbClr val="CC00FF"/>
                          </a:solidFill>
                          <a:latin typeface="Cambria Math" panose="02040503050406030204" pitchFamily="18" charset="0"/>
                          <a:ea typeface="Cambria Math" panose="02040503050406030204" pitchFamily="18" charset="0"/>
                          <a:cs typeface="Arial" panose="020B0604020202020204" pitchFamily="34" charset="0"/>
                        </a:rPr>
                        <m:t>𝟎</m:t>
                      </m:r>
                    </m:oMath>
                  </m:oMathPara>
                </a14:m>
                <a:endParaRPr lang="en-US" sz="4400" b="1" dirty="0">
                  <a:solidFill>
                    <a:srgbClr val="CC00FF"/>
                  </a:solidFill>
                  <a:latin typeface="Arial" panose="020B0604020202020204" pitchFamily="34" charset="0"/>
                  <a:cs typeface="Arial" panose="020B0604020202020204" pitchFamily="34" charset="0"/>
                </a:endParaRPr>
              </a:p>
            </p:txBody>
          </p:sp>
        </mc:Choice>
        <mc:Fallback xmlns="">
          <p:sp>
            <p:nvSpPr>
              <p:cNvPr id="5" name="TextBox 4" descr="n100 Fb Thu Huong Pham">
                <a:extLst>
                  <a:ext uri="{FF2B5EF4-FFF2-40B4-BE49-F238E27FC236}">
                    <a16:creationId xmlns:a16="http://schemas.microsoft.com/office/drawing/2014/main" id="{7F38D382-0A30-4AA7-AE41-F5F7E6A5B7D5}"/>
                  </a:ext>
                </a:extLst>
              </p:cNvPr>
              <p:cNvSpPr txBox="1">
                <a:spLocks noRot="1" noChangeAspect="1" noMove="1" noResize="1" noEditPoints="1" noAdjustHandles="1" noChangeArrowheads="1" noChangeShapeType="1" noTextEdit="1"/>
              </p:cNvSpPr>
              <p:nvPr/>
            </p:nvSpPr>
            <p:spPr>
              <a:xfrm>
                <a:off x="712467" y="2131412"/>
                <a:ext cx="10907445" cy="1948219"/>
              </a:xfrm>
              <a:prstGeom prst="rect">
                <a:avLst/>
              </a:prstGeom>
              <a:blipFill>
                <a:blip r:embed="rId3"/>
                <a:stretch>
                  <a:fillRect l="-893" t="-3738" r="-1340"/>
                </a:stretch>
              </a:blipFill>
              <a:ln>
                <a:solidFill>
                  <a:srgbClr val="CCFF99"/>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descr="n100 Fb Thu Huong Pham">
                <a:extLst>
                  <a:ext uri="{FF2B5EF4-FFF2-40B4-BE49-F238E27FC236}">
                    <a16:creationId xmlns:a16="http://schemas.microsoft.com/office/drawing/2014/main" id="{7F38D382-0A30-4AA7-AE41-F5F7E6A5B7D5}"/>
                  </a:ext>
                </a:extLst>
              </p:cNvPr>
              <p:cNvSpPr txBox="1"/>
              <p:nvPr/>
            </p:nvSpPr>
            <p:spPr>
              <a:xfrm>
                <a:off x="712467" y="4185138"/>
                <a:ext cx="10907445" cy="1927117"/>
              </a:xfrm>
              <a:prstGeom prst="rect">
                <a:avLst/>
              </a:prstGeom>
            </p:spPr>
            <p:txBody>
              <a:bodyPr vert="horz" lIns="91440" tIns="45720" rIns="91440" bIns="45720" rtlCol="0">
                <a:noAutofit/>
              </a:bodyPr>
              <a:lstStyle/>
              <a:p>
                <a:pPr marL="57150" lvl="0" algn="just">
                  <a:spcAft>
                    <a:spcPts val="600"/>
                  </a:spcAft>
                </a:pPr>
                <a:r>
                  <a:rPr lang="en-US" sz="3200" b="1" dirty="0">
                    <a:solidFill>
                      <a:srgbClr val="0070C0"/>
                    </a:solidFill>
                    <a:cs typeface="Arial" panose="020B0604020202020204" pitchFamily="34" charset="0"/>
                  </a:rPr>
                  <a:t>- </a:t>
                </a:r>
                <a:r>
                  <a:rPr lang="vi-VN" sz="3200" b="1" dirty="0">
                    <a:solidFill>
                      <a:srgbClr val="0070C0"/>
                    </a:solidFill>
                    <a:cs typeface="Arial" panose="020B0604020202020204" pitchFamily="34" charset="0"/>
                  </a:rPr>
                  <a:t>Khi vật chuyển động </a:t>
                </a:r>
                <a:r>
                  <a:rPr lang="en-US" sz="3200" b="1" dirty="0" err="1">
                    <a:solidFill>
                      <a:srgbClr val="0070C0"/>
                    </a:solidFill>
                    <a:cs typeface="Arial" panose="020B0604020202020204" pitchFamily="34" charset="0"/>
                  </a:rPr>
                  <a:t>chậm</a:t>
                </a:r>
                <a:r>
                  <a:rPr lang="vi-VN" sz="3200" b="1" dirty="0">
                    <a:solidFill>
                      <a:srgbClr val="0070C0"/>
                    </a:solidFill>
                    <a:cs typeface="Arial" panose="020B0604020202020204" pitchFamily="34" charset="0"/>
                  </a:rPr>
                  <a:t> dần thì vận tốc của vật </a:t>
                </a:r>
                <a:r>
                  <a:rPr lang="en-US" sz="3200" b="1" dirty="0" err="1">
                    <a:solidFill>
                      <a:srgbClr val="0070C0"/>
                    </a:solidFill>
                    <a:cs typeface="Arial" panose="020B0604020202020204" pitchFamily="34" charset="0"/>
                  </a:rPr>
                  <a:t>giảm</a:t>
                </a:r>
                <a:r>
                  <a:rPr lang="en-US" sz="3200" b="1" dirty="0">
                    <a:solidFill>
                      <a:srgbClr val="0070C0"/>
                    </a:solidFill>
                    <a:cs typeface="Arial" panose="020B0604020202020204" pitchFamily="34" charset="0"/>
                  </a:rPr>
                  <a:t> </a:t>
                </a:r>
                <a:r>
                  <a:rPr lang="vi-VN" sz="3200" b="1" dirty="0">
                    <a:solidFill>
                      <a:srgbClr val="0070C0"/>
                    </a:solidFill>
                    <a:cs typeface="Arial" panose="020B0604020202020204" pitchFamily="34" charset="0"/>
                  </a:rPr>
                  <a:t>dần, nên </a:t>
                </a:r>
                <a14:m>
                  <m:oMath xmlns:m="http://schemas.openxmlformats.org/officeDocument/2006/math">
                    <m:r>
                      <a:rPr lang="vi-VN" sz="3200" b="1"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m:t>
                    </m:r>
                    <m:r>
                      <a:rPr lang="en-US" sz="3200" b="1"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𝒗</m:t>
                    </m:r>
                    <m:r>
                      <a:rPr lang="en-US" sz="3200" b="1"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m:t>
                    </m:r>
                    <m:sSub>
                      <m:sSubPr>
                        <m:ctrlPr>
                          <a:rPr lang="en-US" sz="3200" b="1"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ctrlPr>
                      </m:sSubPr>
                      <m:e>
                        <m:r>
                          <a:rPr lang="en-US" sz="3200" b="1"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𝒗</m:t>
                        </m:r>
                      </m:e>
                      <m:sub>
                        <m:r>
                          <a:rPr lang="en-US" sz="3200" b="1"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𝒕</m:t>
                        </m:r>
                      </m:sub>
                    </m:sSub>
                    <m:r>
                      <a:rPr lang="en-US" sz="3200" b="1"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m:t>
                    </m:r>
                    <m:sSub>
                      <m:sSubPr>
                        <m:ctrlPr>
                          <a:rPr lang="en-US" sz="3200" b="1"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ctrlPr>
                      </m:sSubPr>
                      <m:e>
                        <m:r>
                          <a:rPr lang="en-US" sz="3200" b="1"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𝒗</m:t>
                        </m:r>
                      </m:e>
                      <m:sub>
                        <m:r>
                          <a:rPr lang="en-US" sz="3200" b="1"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𝟎</m:t>
                        </m:r>
                      </m:sub>
                    </m:sSub>
                    <m:r>
                      <a:rPr lang="en-US" sz="3200" b="1" i="0"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&lt;</m:t>
                    </m:r>
                  </m:oMath>
                </a14:m>
                <a:r>
                  <a:rPr lang="en-US" sz="3200" b="1" dirty="0">
                    <a:solidFill>
                      <a:srgbClr val="0070C0"/>
                    </a:solidFill>
                    <a:cs typeface="Arial" panose="020B0604020202020204" pitchFamily="34" charset="0"/>
                  </a:rPr>
                  <a:t>0</a:t>
                </a:r>
                <a14:m>
                  <m:oMath xmlns:m="http://schemas.openxmlformats.org/officeDocument/2006/math">
                    <m:r>
                      <a:rPr lang="en-US" sz="3200" b="1"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a14:m>
                <a:r>
                  <a:rPr lang="en-US" sz="3200" b="1" dirty="0">
                    <a:solidFill>
                      <a:srgbClr val="0070C0"/>
                    </a:solidFill>
                    <a:cs typeface="Arial" panose="020B0604020202020204" pitchFamily="34" charset="0"/>
                  </a:rPr>
                  <a:t>a = </a:t>
                </a:r>
                <a:r>
                  <a:rPr lang="el-GR" sz="3200" b="1" dirty="0">
                    <a:solidFill>
                      <a:srgbClr val="0070C0"/>
                    </a:solidFill>
                    <a:cs typeface="Arial" panose="020B0604020202020204" pitchFamily="34" charset="0"/>
                  </a:rPr>
                  <a:t>Δ</a:t>
                </a:r>
                <a:r>
                  <a:rPr lang="en-US" sz="3200" b="1" dirty="0">
                    <a:solidFill>
                      <a:srgbClr val="0070C0"/>
                    </a:solidFill>
                    <a:cs typeface="Arial" panose="020B0604020202020204" pitchFamily="34" charset="0"/>
                  </a:rPr>
                  <a:t>v/</a:t>
                </a:r>
                <a:r>
                  <a:rPr lang="el-GR" sz="3200" b="1" dirty="0">
                    <a:solidFill>
                      <a:srgbClr val="0070C0"/>
                    </a:solidFill>
                    <a:cs typeface="Arial" panose="020B0604020202020204" pitchFamily="34" charset="0"/>
                  </a:rPr>
                  <a:t>Δ</a:t>
                </a:r>
                <a:r>
                  <a:rPr lang="en-US" sz="3200" b="1" dirty="0">
                    <a:solidFill>
                      <a:srgbClr val="0070C0"/>
                    </a:solidFill>
                    <a:cs typeface="Arial" panose="020B0604020202020204" pitchFamily="34" charset="0"/>
                  </a:rPr>
                  <a:t>t&lt;0</a:t>
                </a:r>
              </a:p>
              <a:p>
                <a:pPr marL="57150" lvl="0" algn="just">
                  <a:spcAft>
                    <a:spcPts val="600"/>
                  </a:spcAft>
                </a:pPr>
                <a14:m>
                  <m:oMathPara xmlns:m="http://schemas.openxmlformats.org/officeDocument/2006/math">
                    <m:oMathParaPr>
                      <m:jc m:val="centerGroup"/>
                    </m:oMathParaPr>
                    <m:oMath xmlns:m="http://schemas.openxmlformats.org/officeDocument/2006/math">
                      <m:r>
                        <a:rPr lang="en-US" sz="4400" b="1" i="1" smtClean="0">
                          <a:solidFill>
                            <a:srgbClr val="CC00FF"/>
                          </a:solidFill>
                          <a:latin typeface="Cambria Math" panose="02040503050406030204" pitchFamily="18" charset="0"/>
                          <a:ea typeface="Cambria Math" panose="02040503050406030204" pitchFamily="18" charset="0"/>
                          <a:cs typeface="Arial" panose="020B0604020202020204" pitchFamily="34" charset="0"/>
                        </a:rPr>
                        <m:t>→</m:t>
                      </m:r>
                      <m:r>
                        <a:rPr lang="en-US" sz="4400" b="1" i="1" smtClean="0">
                          <a:solidFill>
                            <a:srgbClr val="CC00FF"/>
                          </a:solidFill>
                          <a:latin typeface="Cambria Math" panose="02040503050406030204" pitchFamily="18" charset="0"/>
                          <a:ea typeface="Cambria Math" panose="02040503050406030204" pitchFamily="18" charset="0"/>
                          <a:cs typeface="Arial" panose="020B0604020202020204" pitchFamily="34" charset="0"/>
                        </a:rPr>
                        <m:t>𝒂</m:t>
                      </m:r>
                      <m:r>
                        <a:rPr lang="en-US" sz="4400" b="1" i="1" smtClean="0">
                          <a:solidFill>
                            <a:srgbClr val="CC00FF"/>
                          </a:solidFill>
                          <a:latin typeface="Cambria Math" panose="02040503050406030204" pitchFamily="18" charset="0"/>
                          <a:ea typeface="Cambria Math" panose="02040503050406030204" pitchFamily="18" charset="0"/>
                          <a:cs typeface="Arial" panose="020B0604020202020204" pitchFamily="34" charset="0"/>
                        </a:rPr>
                        <m:t>.</m:t>
                      </m:r>
                      <m:r>
                        <a:rPr lang="en-US" sz="4400" b="1" i="1" smtClean="0">
                          <a:solidFill>
                            <a:srgbClr val="CC00FF"/>
                          </a:solidFill>
                          <a:latin typeface="Cambria Math" panose="02040503050406030204" pitchFamily="18" charset="0"/>
                          <a:ea typeface="Cambria Math" panose="02040503050406030204" pitchFamily="18" charset="0"/>
                          <a:cs typeface="Arial" panose="020B0604020202020204" pitchFamily="34" charset="0"/>
                        </a:rPr>
                        <m:t>𝒗</m:t>
                      </m:r>
                      <m:r>
                        <a:rPr lang="en-US" sz="4400" b="1" i="1" smtClean="0">
                          <a:solidFill>
                            <a:srgbClr val="CC00FF"/>
                          </a:solidFill>
                          <a:latin typeface="Cambria Math" panose="02040503050406030204" pitchFamily="18" charset="0"/>
                          <a:ea typeface="Cambria Math" panose="02040503050406030204" pitchFamily="18" charset="0"/>
                          <a:cs typeface="Arial" panose="020B0604020202020204" pitchFamily="34" charset="0"/>
                        </a:rPr>
                        <m:t>&lt;</m:t>
                      </m:r>
                      <m:r>
                        <a:rPr lang="en-US" sz="4400" b="1" i="1" smtClean="0">
                          <a:solidFill>
                            <a:srgbClr val="CC00FF"/>
                          </a:solidFill>
                          <a:latin typeface="Cambria Math" panose="02040503050406030204" pitchFamily="18" charset="0"/>
                          <a:ea typeface="Cambria Math" panose="02040503050406030204" pitchFamily="18" charset="0"/>
                          <a:cs typeface="Arial" panose="020B0604020202020204" pitchFamily="34" charset="0"/>
                        </a:rPr>
                        <m:t>𝟎</m:t>
                      </m:r>
                    </m:oMath>
                  </m:oMathPara>
                </a14:m>
                <a:endParaRPr lang="en-US" sz="4400" b="1" dirty="0">
                  <a:solidFill>
                    <a:srgbClr val="CC00FF"/>
                  </a:solidFill>
                  <a:cs typeface="Arial" panose="020B0604020202020204" pitchFamily="34" charset="0"/>
                </a:endParaRPr>
              </a:p>
            </p:txBody>
          </p:sp>
        </mc:Choice>
        <mc:Fallback xmlns="">
          <p:sp>
            <p:nvSpPr>
              <p:cNvPr id="6" name="TextBox 5" descr="n100 Fb Thu Huong Pham">
                <a:extLst>
                  <a:ext uri="{FF2B5EF4-FFF2-40B4-BE49-F238E27FC236}">
                    <a16:creationId xmlns:a16="http://schemas.microsoft.com/office/drawing/2014/main" id="{7F38D382-0A30-4AA7-AE41-F5F7E6A5B7D5}"/>
                  </a:ext>
                </a:extLst>
              </p:cNvPr>
              <p:cNvSpPr txBox="1">
                <a:spLocks noRot="1" noChangeAspect="1" noMove="1" noResize="1" noEditPoints="1" noAdjustHandles="1" noChangeArrowheads="1" noChangeShapeType="1" noTextEdit="1"/>
              </p:cNvSpPr>
              <p:nvPr/>
            </p:nvSpPr>
            <p:spPr>
              <a:xfrm>
                <a:off x="712467" y="4185138"/>
                <a:ext cx="10907445" cy="1927117"/>
              </a:xfrm>
              <a:prstGeom prst="rect">
                <a:avLst/>
              </a:prstGeom>
              <a:blipFill>
                <a:blip r:embed="rId4"/>
                <a:stretch>
                  <a:fillRect l="-950" t="-4747" r="-1397"/>
                </a:stretch>
              </a:blipFill>
            </p:spPr>
            <p:txBody>
              <a:bodyPr/>
              <a:lstStyle/>
              <a:p>
                <a:r>
                  <a:rPr lang="en-US">
                    <a:noFill/>
                  </a:rPr>
                  <a:t> </a:t>
                </a:r>
              </a:p>
            </p:txBody>
          </p:sp>
        </mc:Fallback>
      </mc:AlternateContent>
    </p:spTree>
    <p:extLst>
      <p:ext uri="{BB962C8B-B14F-4D97-AF65-F5344CB8AC3E}">
        <p14:creationId xmlns:p14="http://schemas.microsoft.com/office/powerpoint/2010/main" val="33687147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10000"/>
                                  </p:iterate>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descr="n100 Fb Thu Huong Pham"/>
          <p:cNvSpPr txBox="1"/>
          <p:nvPr/>
        </p:nvSpPr>
        <p:spPr>
          <a:xfrm>
            <a:off x="1541389" y="1984470"/>
            <a:ext cx="10650611" cy="4873530"/>
          </a:xfrm>
          <a:prstGeom prst="rect">
            <a:avLst/>
          </a:prstGeom>
          <a:solidFill>
            <a:schemeClr val="accent1">
              <a:lumMod val="50000"/>
            </a:schemeClr>
          </a:solidFill>
        </p:spPr>
        <p:txBody>
          <a:bodyPr wrap="square" rtlCol="0">
            <a:spAutoFit/>
          </a:bodyPr>
          <a:lstStyle/>
          <a:p>
            <a:endParaRPr lang="en-US" dirty="0"/>
          </a:p>
        </p:txBody>
      </p:sp>
      <p:sp>
        <p:nvSpPr>
          <p:cNvPr id="4" name="TextBox 3" descr="n100 Fb Thu Huong Pham">
            <a:extLst>
              <a:ext uri="{FF2B5EF4-FFF2-40B4-BE49-F238E27FC236}">
                <a16:creationId xmlns:a16="http://schemas.microsoft.com/office/drawing/2014/main" id="{B158F699-9A9D-4058-8B63-02D680DFD549}"/>
              </a:ext>
            </a:extLst>
          </p:cNvPr>
          <p:cNvSpPr txBox="1"/>
          <p:nvPr/>
        </p:nvSpPr>
        <p:spPr>
          <a:xfrm>
            <a:off x="-1" y="0"/>
            <a:ext cx="12192002" cy="869533"/>
          </a:xfrm>
          <a:prstGeom prst="rect">
            <a:avLst/>
          </a:prstGeom>
          <a:solidFill>
            <a:srgbClr val="FFFF00"/>
          </a:solid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II. GIÁ</a:t>
            </a:r>
            <a:r>
              <a:rPr kumimoji="0" lang="en-US" sz="4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 TỐC </a:t>
            </a:r>
            <a:r>
              <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CHUYỂN ĐỘNG BIẾN ĐỔI</a:t>
            </a:r>
          </a:p>
        </p:txBody>
      </p:sp>
      <p:pic>
        <p:nvPicPr>
          <p:cNvPr id="8" name="Picture 4" descr="n100 Fb Thu Huong Pham">
            <a:extLst>
              <a:ext uri="{FF2B5EF4-FFF2-40B4-BE49-F238E27FC236}">
                <a16:creationId xmlns:a16="http://schemas.microsoft.com/office/drawing/2014/main" id="{014F446F-3481-46B3-A41F-7761CACD713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158" b="96184" l="10000" r="90000">
                        <a14:foregroundMark x1="61889" y1="8421" x2="61889" y2="8421"/>
                        <a14:foregroundMark x1="62222" y1="5132" x2="62222" y2="5132"/>
                        <a14:foregroundMark x1="62111" y1="3289" x2="62111" y2="3289"/>
                        <a14:foregroundMark x1="25556" y1="91842" x2="25556" y2="92368"/>
                        <a14:foregroundMark x1="24444" y1="96184" x2="24444" y2="9618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3626" y="2074985"/>
            <a:ext cx="1698630" cy="151777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TextBox 8" descr="n100 Fb Thu Huong Pham">
                <a:extLst>
                  <a:ext uri="{FF2B5EF4-FFF2-40B4-BE49-F238E27FC236}">
                    <a16:creationId xmlns:a16="http://schemas.microsoft.com/office/drawing/2014/main" id="{7F38D382-0A30-4AA7-AE41-F5F7E6A5B7D5}"/>
                  </a:ext>
                </a:extLst>
              </p:cNvPr>
              <p:cNvSpPr txBox="1"/>
              <p:nvPr/>
            </p:nvSpPr>
            <p:spPr>
              <a:xfrm>
                <a:off x="1655004" y="2152515"/>
                <a:ext cx="9817100" cy="1702033"/>
              </a:xfrm>
              <a:prstGeom prst="rect">
                <a:avLst/>
              </a:prstGeom>
            </p:spPr>
            <p:txBody>
              <a:bodyPr vert="horz" lIns="91440" tIns="45720" rIns="91440" bIns="45720" rtlCol="0">
                <a:noAutofit/>
              </a:bodyPr>
              <a:lstStyle/>
              <a:p>
                <a:pPr marL="400050" marR="0" lvl="0" indent="-34290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Gia </a:t>
                </a:r>
                <a:r>
                  <a:rPr kumimoji="0" lang="en-US" sz="2400" b="1"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tốc</a:t>
                </a:r>
                <a:r>
                  <a:rPr kumimoji="0" lang="en-US" sz="2400" b="1" i="0" u="none" strike="noStrike" kern="1200" cap="none" spc="0" normalizeH="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noProof="0" dirty="0" err="1">
                    <a:ln>
                      <a:noFill/>
                    </a:ln>
                    <a:solidFill>
                      <a:srgbClr val="FFFF00"/>
                    </a:solidFill>
                    <a:effectLst/>
                    <a:uLnTx/>
                    <a:uFillTx/>
                    <a:latin typeface="Arial" panose="020B0604020202020204" pitchFamily="34" charset="0"/>
                    <a:cs typeface="Arial" panose="020B0604020202020204" pitchFamily="34" charset="0"/>
                  </a:rPr>
                  <a:t>là</a:t>
                </a:r>
                <a:r>
                  <a:rPr kumimoji="0" lang="en-US" sz="2400" b="1" i="0" u="none" strike="noStrike" kern="1200" cap="none" spc="0" normalizeH="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noProof="0" dirty="0" err="1">
                    <a:ln>
                      <a:noFill/>
                    </a:ln>
                    <a:solidFill>
                      <a:srgbClr val="FFFF00"/>
                    </a:solidFill>
                    <a:effectLst/>
                    <a:uLnTx/>
                    <a:uFillTx/>
                    <a:latin typeface="Arial" panose="020B0604020202020204" pitchFamily="34" charset="0"/>
                    <a:cs typeface="Arial" panose="020B0604020202020204" pitchFamily="34" charset="0"/>
                  </a:rPr>
                  <a:t>đại</a:t>
                </a:r>
                <a:r>
                  <a:rPr kumimoji="0" lang="en-US" sz="2400" b="1" i="0" u="none" strike="noStrike" kern="1200" cap="none" spc="0" normalizeH="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noProof="0" dirty="0" err="1">
                    <a:ln>
                      <a:noFill/>
                    </a:ln>
                    <a:solidFill>
                      <a:srgbClr val="FFFF00"/>
                    </a:solidFill>
                    <a:effectLst/>
                    <a:uLnTx/>
                    <a:uFillTx/>
                    <a:latin typeface="Arial" panose="020B0604020202020204" pitchFamily="34" charset="0"/>
                    <a:cs typeface="Arial" panose="020B0604020202020204" pitchFamily="34" charset="0"/>
                  </a:rPr>
                  <a:t>lượng</a:t>
                </a:r>
                <a:r>
                  <a:rPr kumimoji="0" lang="en-US" sz="2400" b="1" i="0" u="none" strike="noStrike" kern="1200" cap="none" spc="0" normalizeH="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noProof="0" dirty="0" err="1">
                    <a:ln>
                      <a:noFill/>
                    </a:ln>
                    <a:solidFill>
                      <a:srgbClr val="FFFF00"/>
                    </a:solidFill>
                    <a:effectLst/>
                    <a:uLnTx/>
                    <a:uFillTx/>
                    <a:latin typeface="Arial" panose="020B0604020202020204" pitchFamily="34" charset="0"/>
                    <a:cs typeface="Arial" panose="020B0604020202020204" pitchFamily="34" charset="0"/>
                  </a:rPr>
                  <a:t>cho</a:t>
                </a:r>
                <a:r>
                  <a:rPr kumimoji="0" lang="en-US" sz="2400" b="1" i="0" u="none" strike="noStrike" kern="1200" cap="none" spc="0" normalizeH="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noProof="0" dirty="0" err="1">
                    <a:ln>
                      <a:noFill/>
                    </a:ln>
                    <a:solidFill>
                      <a:srgbClr val="FFFF00"/>
                    </a:solidFill>
                    <a:effectLst/>
                    <a:uLnTx/>
                    <a:uFillTx/>
                    <a:latin typeface="Arial" panose="020B0604020202020204" pitchFamily="34" charset="0"/>
                    <a:cs typeface="Arial" panose="020B0604020202020204" pitchFamily="34" charset="0"/>
                  </a:rPr>
                  <a:t>biết</a:t>
                </a:r>
                <a:r>
                  <a:rPr kumimoji="0" lang="en-US" sz="2400" b="1" i="0" u="none" strike="noStrike" kern="1200" cap="none" spc="0" normalizeH="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noProof="0" dirty="0" err="1">
                    <a:ln>
                      <a:noFill/>
                    </a:ln>
                    <a:solidFill>
                      <a:srgbClr val="FFFF00"/>
                    </a:solidFill>
                    <a:effectLst/>
                    <a:uLnTx/>
                    <a:uFillTx/>
                    <a:latin typeface="Arial" panose="020B0604020202020204" pitchFamily="34" charset="0"/>
                    <a:cs typeface="Arial" panose="020B0604020202020204" pitchFamily="34" charset="0"/>
                  </a:rPr>
                  <a:t>sự</a:t>
                </a:r>
                <a:r>
                  <a:rPr kumimoji="0" lang="en-US" sz="2400" b="1" i="0" u="none" strike="noStrike" kern="1200" cap="none" spc="0" normalizeH="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noProof="0" dirty="0" err="1">
                    <a:ln>
                      <a:noFill/>
                    </a:ln>
                    <a:solidFill>
                      <a:srgbClr val="FFFF00"/>
                    </a:solidFill>
                    <a:effectLst/>
                    <a:uLnTx/>
                    <a:uFillTx/>
                    <a:latin typeface="Arial" panose="020B0604020202020204" pitchFamily="34" charset="0"/>
                    <a:cs typeface="Arial" panose="020B0604020202020204" pitchFamily="34" charset="0"/>
                  </a:rPr>
                  <a:t>thay</a:t>
                </a:r>
                <a:r>
                  <a:rPr kumimoji="0" lang="en-US" sz="2400" b="1" i="0" u="none" strike="noStrike" kern="1200" cap="none" spc="0" normalizeH="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noProof="0" dirty="0" err="1">
                    <a:ln>
                      <a:noFill/>
                    </a:ln>
                    <a:solidFill>
                      <a:srgbClr val="FFFF00"/>
                    </a:solidFill>
                    <a:effectLst/>
                    <a:uLnTx/>
                    <a:uFillTx/>
                    <a:latin typeface="Arial" panose="020B0604020202020204" pitchFamily="34" charset="0"/>
                    <a:cs typeface="Arial" panose="020B0604020202020204" pitchFamily="34" charset="0"/>
                  </a:rPr>
                  <a:t>đổi</a:t>
                </a:r>
                <a:r>
                  <a:rPr kumimoji="0" lang="en-US" sz="2400" b="1" i="0" u="none" strike="noStrike" kern="1200" cap="none" spc="0" normalizeH="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noProof="0" dirty="0" err="1">
                    <a:ln>
                      <a:noFill/>
                    </a:ln>
                    <a:solidFill>
                      <a:srgbClr val="FFFF00"/>
                    </a:solidFill>
                    <a:effectLst/>
                    <a:uLnTx/>
                    <a:uFillTx/>
                    <a:latin typeface="Arial" panose="020B0604020202020204" pitchFamily="34" charset="0"/>
                    <a:cs typeface="Arial" panose="020B0604020202020204" pitchFamily="34" charset="0"/>
                  </a:rPr>
                  <a:t>nhanh</a:t>
                </a:r>
                <a:r>
                  <a:rPr kumimoji="0" lang="en-US" sz="2400" b="1" i="0" u="none" strike="noStrike" kern="1200" cap="none" spc="0" normalizeH="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noProof="0" dirty="0" err="1">
                    <a:ln>
                      <a:noFill/>
                    </a:ln>
                    <a:solidFill>
                      <a:srgbClr val="FFFF00"/>
                    </a:solidFill>
                    <a:effectLst/>
                    <a:uLnTx/>
                    <a:uFillTx/>
                    <a:latin typeface="Arial" panose="020B0604020202020204" pitchFamily="34" charset="0"/>
                    <a:cs typeface="Arial" panose="020B0604020202020204" pitchFamily="34" charset="0"/>
                  </a:rPr>
                  <a:t>chậm</a:t>
                </a:r>
                <a:r>
                  <a:rPr kumimoji="0" lang="en-US" sz="2400" b="1" i="0" u="none" strike="noStrike" kern="1200" cap="none" spc="0" normalizeH="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noProof="0" dirty="0" err="1">
                    <a:ln>
                      <a:noFill/>
                    </a:ln>
                    <a:solidFill>
                      <a:srgbClr val="FFFF00"/>
                    </a:solidFill>
                    <a:effectLst/>
                    <a:uLnTx/>
                    <a:uFillTx/>
                    <a:latin typeface="Arial" panose="020B0604020202020204" pitchFamily="34" charset="0"/>
                    <a:cs typeface="Arial" panose="020B0604020202020204" pitchFamily="34" charset="0"/>
                  </a:rPr>
                  <a:t>của</a:t>
                </a:r>
                <a:r>
                  <a:rPr kumimoji="0" lang="en-US" sz="2400" b="1" i="0" u="none" strike="noStrike" kern="1200" cap="none" spc="0" normalizeH="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noProof="0" dirty="0" err="1">
                    <a:ln>
                      <a:noFill/>
                    </a:ln>
                    <a:solidFill>
                      <a:srgbClr val="FFFF00"/>
                    </a:solidFill>
                    <a:effectLst/>
                    <a:uLnTx/>
                    <a:uFillTx/>
                    <a:latin typeface="Arial" panose="020B0604020202020204" pitchFamily="34" charset="0"/>
                    <a:cs typeface="Arial" panose="020B0604020202020204" pitchFamily="34" charset="0"/>
                  </a:rPr>
                  <a:t>sự</a:t>
                </a:r>
                <a:r>
                  <a:rPr kumimoji="0" lang="en-US" sz="2400" b="1" i="0" u="none" strike="noStrike" kern="1200" cap="none" spc="0" normalizeH="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noProof="0" dirty="0" err="1">
                    <a:ln>
                      <a:noFill/>
                    </a:ln>
                    <a:solidFill>
                      <a:srgbClr val="FFFF00"/>
                    </a:solidFill>
                    <a:effectLst/>
                    <a:uLnTx/>
                    <a:uFillTx/>
                    <a:latin typeface="Arial" panose="020B0604020202020204" pitchFamily="34" charset="0"/>
                    <a:cs typeface="Arial" panose="020B0604020202020204" pitchFamily="34" charset="0"/>
                  </a:rPr>
                  <a:t>thay</a:t>
                </a:r>
                <a:r>
                  <a:rPr kumimoji="0" lang="en-US" sz="2400" b="1" i="0" u="none" strike="noStrike" kern="1200" cap="none" spc="0" normalizeH="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noProof="0" dirty="0" err="1">
                    <a:ln>
                      <a:noFill/>
                    </a:ln>
                    <a:solidFill>
                      <a:srgbClr val="FFFF00"/>
                    </a:solidFill>
                    <a:effectLst/>
                    <a:uLnTx/>
                    <a:uFillTx/>
                    <a:latin typeface="Arial" panose="020B0604020202020204" pitchFamily="34" charset="0"/>
                    <a:cs typeface="Arial" panose="020B0604020202020204" pitchFamily="34" charset="0"/>
                  </a:rPr>
                  <a:t>đổi</a:t>
                </a:r>
                <a:r>
                  <a:rPr kumimoji="0" lang="en-US" sz="2400" b="1" i="0" u="none" strike="noStrike" kern="1200" cap="none" spc="0" normalizeH="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noProof="0" dirty="0" err="1">
                    <a:ln>
                      <a:noFill/>
                    </a:ln>
                    <a:solidFill>
                      <a:srgbClr val="FFFF00"/>
                    </a:solidFill>
                    <a:effectLst/>
                    <a:uLnTx/>
                    <a:uFillTx/>
                    <a:latin typeface="Arial" panose="020B0604020202020204" pitchFamily="34" charset="0"/>
                    <a:cs typeface="Arial" panose="020B0604020202020204" pitchFamily="34" charset="0"/>
                  </a:rPr>
                  <a:t>vận</a:t>
                </a:r>
                <a:r>
                  <a:rPr kumimoji="0" lang="en-US" sz="2400" b="1" i="0" u="none" strike="noStrike" kern="1200" cap="none" spc="0" normalizeH="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noProof="0" dirty="0" err="1">
                    <a:ln>
                      <a:noFill/>
                    </a:ln>
                    <a:solidFill>
                      <a:srgbClr val="FFFF00"/>
                    </a:solidFill>
                    <a:effectLst/>
                    <a:uLnTx/>
                    <a:uFillTx/>
                    <a:latin typeface="Arial" panose="020B0604020202020204" pitchFamily="34" charset="0"/>
                    <a:cs typeface="Arial" panose="020B0604020202020204" pitchFamily="34" charset="0"/>
                  </a:rPr>
                  <a:t>tốc</a:t>
                </a:r>
                <a:r>
                  <a:rPr lang="en-US" sz="2400" b="1" dirty="0">
                    <a:solidFill>
                      <a:srgbClr val="FFFF00"/>
                    </a:solidFill>
                    <a:latin typeface="Arial" panose="020B0604020202020204" pitchFamily="34" charset="0"/>
                    <a:cs typeface="Arial" panose="020B0604020202020204" pitchFamily="34" charset="0"/>
                  </a:rPr>
                  <a:t>.</a:t>
                </a:r>
              </a:p>
              <a:p>
                <a:pPr marL="57150" marR="0" lvl="0" indent="0" algn="just" defTabSz="914400" rtl="0" eaLnBrk="1" fontAlgn="auto" latinLnBrk="0" hangingPunct="1">
                  <a:lnSpc>
                    <a:spcPct val="100000"/>
                  </a:lnSpc>
                  <a:spcBef>
                    <a:spcPts val="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400" b="1" i="1" u="none" strike="noStrike" kern="1200" cap="none" spc="0" normalizeH="0" baseline="0" noProof="0" smtClean="0">
                              <a:ln>
                                <a:noFill/>
                              </a:ln>
                              <a:solidFill>
                                <a:srgbClr val="FFFF00"/>
                              </a:solidFill>
                              <a:effectLst/>
                              <a:uLnTx/>
                              <a:uFillTx/>
                              <a:latin typeface="Cambria Math" panose="02040503050406030204" pitchFamily="18" charset="0"/>
                              <a:cs typeface="Arial" panose="020B0604020202020204" pitchFamily="34" charset="0"/>
                            </a:rPr>
                          </m:ctrlPr>
                        </m:accPr>
                        <m:e>
                          <m:r>
                            <a:rPr kumimoji="0" lang="en-US" sz="2400" b="1" i="1" u="none" strike="noStrike" kern="1200" cap="none" spc="0" normalizeH="0" baseline="0" noProof="0" smtClean="0">
                              <a:ln>
                                <a:noFill/>
                              </a:ln>
                              <a:solidFill>
                                <a:srgbClr val="FFFF00"/>
                              </a:solidFill>
                              <a:effectLst/>
                              <a:uLnTx/>
                              <a:uFillTx/>
                              <a:latin typeface="Cambria Math" panose="02040503050406030204" pitchFamily="18" charset="0"/>
                              <a:cs typeface="Arial" panose="020B0604020202020204" pitchFamily="34" charset="0"/>
                            </a:rPr>
                            <m:t>𝒂</m:t>
                          </m:r>
                        </m:e>
                      </m:acc>
                      <m:r>
                        <a:rPr kumimoji="0" lang="en-US" sz="2400" b="1" i="1" u="none" strike="noStrike" kern="1200" cap="none" spc="0" normalizeH="0" baseline="0" noProof="0" smtClean="0">
                          <a:ln>
                            <a:noFill/>
                          </a:ln>
                          <a:solidFill>
                            <a:srgbClr val="FFFF00"/>
                          </a:solidFill>
                          <a:effectLst/>
                          <a:uLnTx/>
                          <a:uFillTx/>
                          <a:latin typeface="Cambria Math" panose="02040503050406030204" pitchFamily="18" charset="0"/>
                          <a:cs typeface="Arial" panose="020B0604020202020204" pitchFamily="34" charset="0"/>
                        </a:rPr>
                        <m:t>=</m:t>
                      </m:r>
                      <m:f>
                        <m:fPr>
                          <m:ctrlPr>
                            <a:rPr kumimoji="0" lang="en-US" sz="2400" b="1" i="1" u="none" strike="noStrike" kern="1200" cap="none" spc="0" normalizeH="0" baseline="0" noProof="0" smtClean="0">
                              <a:ln>
                                <a:noFill/>
                              </a:ln>
                              <a:solidFill>
                                <a:srgbClr val="FFFF00"/>
                              </a:solidFill>
                              <a:effectLst/>
                              <a:uLnTx/>
                              <a:uFillTx/>
                              <a:latin typeface="Cambria Math" panose="02040503050406030204" pitchFamily="18" charset="0"/>
                              <a:cs typeface="Arial" panose="020B0604020202020204" pitchFamily="34" charset="0"/>
                            </a:rPr>
                          </m:ctrlPr>
                        </m:fPr>
                        <m:num>
                          <m:acc>
                            <m:accPr>
                              <m:chr m:val="⃗"/>
                              <m:ctrlPr>
                                <a:rPr kumimoji="0" lang="en-US" sz="2400" b="1" i="1" u="none" strike="noStrike" kern="1200" cap="none" spc="0" normalizeH="0" baseline="0" noProof="0" smtClean="0">
                                  <a:ln>
                                    <a:noFill/>
                                  </a:ln>
                                  <a:solidFill>
                                    <a:srgbClr val="FFFF00"/>
                                  </a:solidFill>
                                  <a:effectLst/>
                                  <a:uLnTx/>
                                  <a:uFillTx/>
                                  <a:latin typeface="Cambria Math" panose="02040503050406030204" pitchFamily="18" charset="0"/>
                                  <a:cs typeface="Arial" panose="020B0604020202020204" pitchFamily="34" charset="0"/>
                                </a:rPr>
                              </m:ctrlPr>
                            </m:accPr>
                            <m:e>
                              <m:r>
                                <a:rPr kumimoji="0" lang="en-US" sz="2400" b="1" i="1" u="none" strike="noStrike" kern="1200" cap="none" spc="0" normalizeH="0" baseline="0" noProof="0" smtClean="0">
                                  <a:ln>
                                    <a:noFill/>
                                  </a:ln>
                                  <a:solidFill>
                                    <a:srgbClr val="FFFF00"/>
                                  </a:solidFill>
                                  <a:effectLst/>
                                  <a:uLnTx/>
                                  <a:uFillTx/>
                                  <a:latin typeface="Cambria Math" panose="02040503050406030204" pitchFamily="18" charset="0"/>
                                  <a:ea typeface="Cambria Math" panose="02040503050406030204" pitchFamily="18" charset="0"/>
                                  <a:cs typeface="Arial" panose="020B0604020202020204" pitchFamily="34" charset="0"/>
                                </a:rPr>
                                <m:t>∆</m:t>
                              </m:r>
                              <m:r>
                                <a:rPr kumimoji="0" lang="en-US" sz="2400" b="1" i="1" u="none" strike="noStrike" kern="1200" cap="none" spc="0" normalizeH="0" baseline="0" noProof="0" smtClean="0">
                                  <a:ln>
                                    <a:noFill/>
                                  </a:ln>
                                  <a:solidFill>
                                    <a:srgbClr val="FFFF00"/>
                                  </a:solidFill>
                                  <a:effectLst/>
                                  <a:uLnTx/>
                                  <a:uFillTx/>
                                  <a:latin typeface="Cambria Math" panose="02040503050406030204" pitchFamily="18" charset="0"/>
                                  <a:ea typeface="Cambria Math" panose="02040503050406030204" pitchFamily="18" charset="0"/>
                                  <a:cs typeface="Arial" panose="020B0604020202020204" pitchFamily="34" charset="0"/>
                                </a:rPr>
                                <m:t>𝒗</m:t>
                              </m:r>
                            </m:e>
                          </m:acc>
                        </m:num>
                        <m:den>
                          <m:r>
                            <a:rPr kumimoji="0" lang="en-US" sz="2400" b="1" i="1" u="none" strike="noStrike" kern="1200" cap="none" spc="0" normalizeH="0" baseline="0" noProof="0" smtClean="0">
                              <a:ln>
                                <a:noFill/>
                              </a:ln>
                              <a:solidFill>
                                <a:srgbClr val="FFFF00"/>
                              </a:solidFill>
                              <a:effectLst/>
                              <a:uLnTx/>
                              <a:uFillTx/>
                              <a:latin typeface="Cambria Math" panose="02040503050406030204" pitchFamily="18" charset="0"/>
                              <a:ea typeface="Cambria Math" panose="02040503050406030204" pitchFamily="18" charset="0"/>
                              <a:cs typeface="Arial" panose="020B0604020202020204" pitchFamily="34" charset="0"/>
                            </a:rPr>
                            <m:t>∆</m:t>
                          </m:r>
                          <m:r>
                            <a:rPr kumimoji="0" lang="en-US" sz="2400" b="1" i="1" u="none" strike="noStrike" kern="1200" cap="none" spc="0" normalizeH="0" baseline="0" noProof="0" smtClean="0">
                              <a:ln>
                                <a:noFill/>
                              </a:ln>
                              <a:solidFill>
                                <a:srgbClr val="FFFF00"/>
                              </a:solidFill>
                              <a:effectLst/>
                              <a:uLnTx/>
                              <a:uFillTx/>
                              <a:latin typeface="Cambria Math" panose="02040503050406030204" pitchFamily="18" charset="0"/>
                              <a:ea typeface="Cambria Math" panose="02040503050406030204" pitchFamily="18" charset="0"/>
                              <a:cs typeface="Arial" panose="020B0604020202020204" pitchFamily="34" charset="0"/>
                            </a:rPr>
                            <m:t>𝒕</m:t>
                          </m:r>
                        </m:den>
                      </m:f>
                    </m:oMath>
                  </m:oMathPara>
                </a14:m>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mc:Choice>
        <mc:Fallback xmlns="">
          <p:sp>
            <p:nvSpPr>
              <p:cNvPr id="9" name="TextBox 8" descr="n100 Fb Thu Huong Pham">
                <a:extLst>
                  <a:ext uri="{FF2B5EF4-FFF2-40B4-BE49-F238E27FC236}">
                    <a16:creationId xmlns:a16="http://schemas.microsoft.com/office/drawing/2014/main" id="{7F38D382-0A30-4AA7-AE41-F5F7E6A5B7D5}"/>
                  </a:ext>
                </a:extLst>
              </p:cNvPr>
              <p:cNvSpPr txBox="1">
                <a:spLocks noRot="1" noChangeAspect="1" noMove="1" noResize="1" noEditPoints="1" noAdjustHandles="1" noChangeArrowheads="1" noChangeShapeType="1" noTextEdit="1"/>
              </p:cNvSpPr>
              <p:nvPr/>
            </p:nvSpPr>
            <p:spPr>
              <a:xfrm>
                <a:off x="1655004" y="2152515"/>
                <a:ext cx="9817100" cy="1702033"/>
              </a:xfrm>
              <a:prstGeom prst="rect">
                <a:avLst/>
              </a:prstGeom>
              <a:blipFill>
                <a:blip r:embed="rId5"/>
                <a:stretch>
                  <a:fillRect l="-248" t="-2509" r="-931"/>
                </a:stretch>
              </a:blipFill>
            </p:spPr>
            <p:txBody>
              <a:bodyPr/>
              <a:lstStyle/>
              <a:p>
                <a:r>
                  <a:rPr lang="en-US">
                    <a:noFill/>
                  </a:rPr>
                  <a:t> </a:t>
                </a:r>
              </a:p>
            </p:txBody>
          </p:sp>
        </mc:Fallback>
      </mc:AlternateContent>
      <p:sp>
        <p:nvSpPr>
          <p:cNvPr id="5" name="Rounded Rectangle 4" descr="n100 Fb Thu Huong Pham"/>
          <p:cNvSpPr/>
          <p:nvPr/>
        </p:nvSpPr>
        <p:spPr>
          <a:xfrm>
            <a:off x="-468" y="1009303"/>
            <a:ext cx="4192640" cy="819498"/>
          </a:xfrm>
          <a:prstGeom prst="roundRect">
            <a:avLst/>
          </a:prstGeom>
          <a:solidFill>
            <a:srgbClr val="CC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Khái</a:t>
            </a:r>
            <a:r>
              <a:rPr kumimoji="0" lang="en-US" sz="3200" b="1"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noProof="0" dirty="0" err="1">
                <a:ln>
                  <a:noFill/>
                </a:ln>
                <a:solidFill>
                  <a:prstClr val="white"/>
                </a:solidFill>
                <a:effectLst/>
                <a:uLnTx/>
                <a:uFillTx/>
                <a:latin typeface="Arial" panose="020B0604020202020204" pitchFamily="34" charset="0"/>
                <a:ea typeface="+mn-ea"/>
                <a:cs typeface="Arial" panose="020B0604020202020204" pitchFamily="34" charset="0"/>
              </a:rPr>
              <a:t>niệm</a:t>
            </a:r>
            <a:r>
              <a:rPr kumimoji="0" lang="en-US" sz="3200" b="1"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noProof="0" dirty="0" err="1">
                <a:ln>
                  <a:noFill/>
                </a:ln>
                <a:solidFill>
                  <a:prstClr val="white"/>
                </a:solidFill>
                <a:effectLst/>
                <a:uLnTx/>
                <a:uFillTx/>
                <a:latin typeface="Arial" panose="020B0604020202020204" pitchFamily="34" charset="0"/>
                <a:ea typeface="+mn-ea"/>
                <a:cs typeface="Arial" panose="020B0604020202020204" pitchFamily="34" charset="0"/>
              </a:rPr>
              <a:t>gia</a:t>
            </a:r>
            <a:r>
              <a:rPr kumimoji="0" lang="en-US" sz="3200" b="1"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noProof="0" dirty="0" err="1">
                <a:ln>
                  <a:noFill/>
                </a:ln>
                <a:solidFill>
                  <a:prstClr val="white"/>
                </a:solidFill>
                <a:effectLst/>
                <a:uLnTx/>
                <a:uFillTx/>
                <a:latin typeface="Arial" panose="020B0604020202020204" pitchFamily="34" charset="0"/>
                <a:ea typeface="+mn-ea"/>
                <a:cs typeface="Arial" panose="020B0604020202020204" pitchFamily="34" charset="0"/>
              </a:rPr>
              <a:t>tốc</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descr="n100 Fb Thu Huong Pham">
                <a:extLst>
                  <a:ext uri="{FF2B5EF4-FFF2-40B4-BE49-F238E27FC236}">
                    <a16:creationId xmlns:a16="http://schemas.microsoft.com/office/drawing/2014/main" id="{7F38D382-0A30-4AA7-AE41-F5F7E6A5B7D5}"/>
                  </a:ext>
                </a:extLst>
              </p:cNvPr>
              <p:cNvSpPr txBox="1"/>
              <p:nvPr/>
            </p:nvSpPr>
            <p:spPr>
              <a:xfrm>
                <a:off x="2780419" y="3932078"/>
                <a:ext cx="5477315" cy="759498"/>
              </a:xfrm>
              <a:prstGeom prst="rect">
                <a:avLst/>
              </a:prstGeom>
            </p:spPr>
            <p:txBody>
              <a:bodyPr vert="horz" lIns="91440" tIns="45720" rIns="91440" bIns="45720" rtlCol="0">
                <a:noAutofit/>
              </a:bodyPr>
              <a:lstStyle/>
              <a:p>
                <a:pPr marL="57150" marR="0" lvl="0" indent="0" algn="just" defTabSz="914400" rtl="0" eaLnBrk="1" fontAlgn="auto" latinLnBrk="0" hangingPunct="1">
                  <a:lnSpc>
                    <a:spcPct val="100000"/>
                  </a:lnSpc>
                  <a:spcBef>
                    <a:spcPts val="0"/>
                  </a:spcBef>
                  <a:spcAft>
                    <a:spcPts val="600"/>
                  </a:spcAft>
                  <a:buClrTx/>
                  <a:buSzTx/>
                  <a:buFontTx/>
                  <a:buNone/>
                  <a:tabLst/>
                  <a:defRPr/>
                </a:pPr>
                <a:r>
                  <a:rPr lang="en-US" sz="2400" b="1" dirty="0">
                    <a:solidFill>
                      <a:srgbClr val="FFFF00"/>
                    </a:solidFill>
                    <a:latin typeface="Arial" panose="020B0604020202020204" pitchFamily="34" charset="0"/>
                    <a:cs typeface="Arial" panose="020B0604020202020204" pitchFamily="34" charset="0"/>
                  </a:rPr>
                  <a:t>Độ </a:t>
                </a:r>
                <a:r>
                  <a:rPr lang="en-US" sz="2400" b="1" dirty="0" err="1">
                    <a:solidFill>
                      <a:srgbClr val="FFFF00"/>
                    </a:solidFill>
                    <a:latin typeface="Arial" panose="020B0604020202020204" pitchFamily="34" charset="0"/>
                    <a:cs typeface="Arial" panose="020B0604020202020204" pitchFamily="34" charset="0"/>
                  </a:rPr>
                  <a:t>lớn</a:t>
                </a:r>
                <a:r>
                  <a:rPr lang="en-US" sz="2400" b="1" dirty="0">
                    <a:solidFill>
                      <a:srgbClr val="FFFF00"/>
                    </a:solidFill>
                    <a:latin typeface="Arial" panose="020B0604020202020204" pitchFamily="34" charset="0"/>
                    <a:cs typeface="Arial" panose="020B0604020202020204" pitchFamily="34" charset="0"/>
                  </a:rPr>
                  <a:t> </a:t>
                </a:r>
                <a:r>
                  <a:rPr lang="en-US" sz="2400" b="1" dirty="0" err="1">
                    <a:solidFill>
                      <a:srgbClr val="FFFF00"/>
                    </a:solidFill>
                    <a:latin typeface="Arial" panose="020B0604020202020204" pitchFamily="34" charset="0"/>
                    <a:cs typeface="Arial" panose="020B0604020202020204" pitchFamily="34" charset="0"/>
                  </a:rPr>
                  <a:t>gia</a:t>
                </a:r>
                <a:r>
                  <a:rPr lang="en-US" sz="2400" b="1" dirty="0">
                    <a:solidFill>
                      <a:srgbClr val="FFFF00"/>
                    </a:solidFill>
                    <a:latin typeface="Arial" panose="020B0604020202020204" pitchFamily="34" charset="0"/>
                    <a:cs typeface="Arial" panose="020B0604020202020204" pitchFamily="34" charset="0"/>
                  </a:rPr>
                  <a:t> </a:t>
                </a:r>
                <a:r>
                  <a:rPr lang="en-US" sz="2400" b="1" dirty="0" err="1">
                    <a:solidFill>
                      <a:srgbClr val="FFFF00"/>
                    </a:solidFill>
                    <a:latin typeface="Arial" panose="020B0604020202020204" pitchFamily="34" charset="0"/>
                    <a:cs typeface="Arial" panose="020B0604020202020204" pitchFamily="34" charset="0"/>
                  </a:rPr>
                  <a:t>tốc</a:t>
                </a:r>
                <a:r>
                  <a:rPr lang="en-US" sz="2400" b="1" dirty="0">
                    <a:solidFill>
                      <a:srgbClr val="FFFF00"/>
                    </a:solidFill>
                    <a:latin typeface="Arial" panose="020B0604020202020204" pitchFamily="34" charset="0"/>
                    <a:cs typeface="Arial" panose="020B0604020202020204" pitchFamily="34" charset="0"/>
                  </a:rPr>
                  <a:t>: </a:t>
                </a:r>
                <a:r>
                  <a:rPr lang="en-US" sz="3200" b="1" dirty="0">
                    <a:solidFill>
                      <a:srgbClr val="FFFF00"/>
                    </a:solidFill>
                    <a:latin typeface="Arial" panose="020B0604020202020204" pitchFamily="34" charset="0"/>
                    <a:cs typeface="Arial" panose="020B0604020202020204" pitchFamily="34" charset="0"/>
                  </a:rPr>
                  <a:t>a</a:t>
                </a:r>
                <a14:m>
                  <m:oMath xmlns:m="http://schemas.openxmlformats.org/officeDocument/2006/math">
                    <m:r>
                      <a:rPr kumimoji="0" lang="en-US" sz="3200" b="1" i="1" u="none" strike="noStrike" kern="1200" cap="none" spc="0" normalizeH="0" baseline="0" noProof="0" smtClean="0">
                        <a:ln>
                          <a:noFill/>
                        </a:ln>
                        <a:solidFill>
                          <a:srgbClr val="FFFF00"/>
                        </a:solidFill>
                        <a:effectLst/>
                        <a:uLnTx/>
                        <a:uFillTx/>
                        <a:latin typeface="Cambria Math" panose="02040503050406030204" pitchFamily="18" charset="0"/>
                        <a:cs typeface="Arial" panose="020B0604020202020204" pitchFamily="34" charset="0"/>
                      </a:rPr>
                      <m:t>=</m:t>
                    </m:r>
                    <m:f>
                      <m:fPr>
                        <m:ctrlPr>
                          <a:rPr kumimoji="0" lang="en-US" sz="3200" b="1" i="1" u="none" strike="noStrike" kern="1200" cap="none" spc="0" normalizeH="0" baseline="0" noProof="0" smtClean="0">
                            <a:ln>
                              <a:noFill/>
                            </a:ln>
                            <a:solidFill>
                              <a:srgbClr val="FFFF00"/>
                            </a:solidFill>
                            <a:effectLst/>
                            <a:uLnTx/>
                            <a:uFillTx/>
                            <a:latin typeface="Cambria Math" panose="02040503050406030204" pitchFamily="18" charset="0"/>
                            <a:cs typeface="Arial" panose="020B0604020202020204" pitchFamily="34" charset="0"/>
                          </a:rPr>
                        </m:ctrlPr>
                      </m:fPr>
                      <m:num>
                        <m:r>
                          <a:rPr kumimoji="0" lang="en-US" sz="3200" b="1" i="1" u="none" strike="noStrike" kern="1200" cap="none" spc="0" normalizeH="0" baseline="0" noProof="0" smtClean="0">
                            <a:ln>
                              <a:noFill/>
                            </a:ln>
                            <a:solidFill>
                              <a:srgbClr val="FFFF00"/>
                            </a:solidFill>
                            <a:effectLst/>
                            <a:uLnTx/>
                            <a:uFillTx/>
                            <a:latin typeface="Cambria Math" panose="02040503050406030204" pitchFamily="18" charset="0"/>
                            <a:ea typeface="Cambria Math" panose="02040503050406030204" pitchFamily="18" charset="0"/>
                            <a:cs typeface="Arial" panose="020B0604020202020204" pitchFamily="34" charset="0"/>
                          </a:rPr>
                          <m:t>∆</m:t>
                        </m:r>
                        <m:r>
                          <a:rPr kumimoji="0" lang="en-US" sz="3200" b="1" i="1" u="none" strike="noStrike" kern="1200" cap="none" spc="0" normalizeH="0" baseline="0" noProof="0" smtClean="0">
                            <a:ln>
                              <a:noFill/>
                            </a:ln>
                            <a:solidFill>
                              <a:srgbClr val="FFFF00"/>
                            </a:solidFill>
                            <a:effectLst/>
                            <a:uLnTx/>
                            <a:uFillTx/>
                            <a:latin typeface="Cambria Math" panose="02040503050406030204" pitchFamily="18" charset="0"/>
                            <a:ea typeface="Cambria Math" panose="02040503050406030204" pitchFamily="18" charset="0"/>
                            <a:cs typeface="Arial" panose="020B0604020202020204" pitchFamily="34" charset="0"/>
                          </a:rPr>
                          <m:t>𝒗</m:t>
                        </m:r>
                      </m:num>
                      <m:den>
                        <m:r>
                          <a:rPr kumimoji="0" lang="en-US" sz="3200" b="1" i="1" u="none" strike="noStrike" kern="1200" cap="none" spc="0" normalizeH="0" baseline="0" noProof="0" smtClean="0">
                            <a:ln>
                              <a:noFill/>
                            </a:ln>
                            <a:solidFill>
                              <a:srgbClr val="FFFF00"/>
                            </a:solidFill>
                            <a:effectLst/>
                            <a:uLnTx/>
                            <a:uFillTx/>
                            <a:latin typeface="Cambria Math" panose="02040503050406030204" pitchFamily="18" charset="0"/>
                            <a:ea typeface="Cambria Math" panose="02040503050406030204" pitchFamily="18" charset="0"/>
                            <a:cs typeface="Arial" panose="020B0604020202020204" pitchFamily="34" charset="0"/>
                          </a:rPr>
                          <m:t>∆</m:t>
                        </m:r>
                        <m:r>
                          <a:rPr kumimoji="0" lang="en-US" sz="3200" b="1" i="1" u="none" strike="noStrike" kern="1200" cap="none" spc="0" normalizeH="0" baseline="0" noProof="0" smtClean="0">
                            <a:ln>
                              <a:noFill/>
                            </a:ln>
                            <a:solidFill>
                              <a:srgbClr val="FFFF00"/>
                            </a:solidFill>
                            <a:effectLst/>
                            <a:uLnTx/>
                            <a:uFillTx/>
                            <a:latin typeface="Cambria Math" panose="02040503050406030204" pitchFamily="18" charset="0"/>
                            <a:ea typeface="Cambria Math" panose="02040503050406030204" pitchFamily="18" charset="0"/>
                            <a:cs typeface="Arial" panose="020B0604020202020204" pitchFamily="34" charset="0"/>
                          </a:rPr>
                          <m:t>𝒕</m:t>
                        </m:r>
                      </m:den>
                    </m:f>
                    <m:r>
                      <a:rPr kumimoji="0" lang="en-US" sz="3200" b="1" i="0" u="none" strike="noStrike" kern="1200" cap="none" spc="0" normalizeH="0" baseline="0" noProof="0" smtClean="0">
                        <a:ln>
                          <a:noFill/>
                        </a:ln>
                        <a:solidFill>
                          <a:srgbClr val="FFFF00"/>
                        </a:solidFill>
                        <a:effectLst/>
                        <a:uLnTx/>
                        <a:uFillTx/>
                        <a:latin typeface="Cambria Math" panose="02040503050406030204" pitchFamily="18" charset="0"/>
                        <a:cs typeface="Arial" panose="020B0604020202020204" pitchFamily="34" charset="0"/>
                      </a:rPr>
                      <m:t>−</m:t>
                    </m:r>
                    <m:f>
                      <m:fPr>
                        <m:ctrlPr>
                          <a:rPr kumimoji="0" lang="en-US" sz="3200" b="1" i="1" u="none" strike="noStrike" kern="1200" cap="none" spc="0" normalizeH="0" baseline="0" noProof="0" dirty="0" smtClean="0">
                            <a:ln>
                              <a:noFill/>
                            </a:ln>
                            <a:solidFill>
                              <a:srgbClr val="FFFF00"/>
                            </a:solidFill>
                            <a:effectLst/>
                            <a:uLnTx/>
                            <a:uFillTx/>
                            <a:latin typeface="Cambria Math" panose="02040503050406030204" pitchFamily="18" charset="0"/>
                            <a:cs typeface="Arial" panose="020B0604020202020204" pitchFamily="34" charset="0"/>
                          </a:rPr>
                        </m:ctrlPr>
                      </m:fPr>
                      <m:num>
                        <m:sSub>
                          <m:sSubPr>
                            <m:ctrlPr>
                              <a:rPr kumimoji="0" lang="en-US" sz="3200" b="1" i="1" u="none" strike="noStrike" kern="1200" cap="none" spc="0" normalizeH="0" baseline="0" noProof="0" dirty="0" smtClean="0">
                                <a:ln>
                                  <a:noFill/>
                                </a:ln>
                                <a:solidFill>
                                  <a:srgbClr val="FFFF00"/>
                                </a:solidFill>
                                <a:effectLst/>
                                <a:uLnTx/>
                                <a:uFillTx/>
                                <a:latin typeface="Cambria Math" panose="02040503050406030204" pitchFamily="18" charset="0"/>
                                <a:cs typeface="Arial" panose="020B0604020202020204" pitchFamily="34" charset="0"/>
                              </a:rPr>
                            </m:ctrlPr>
                          </m:sSubPr>
                          <m:e>
                            <m:r>
                              <a:rPr kumimoji="0" lang="en-US" sz="3200" b="1" i="1" u="none" strike="noStrike" kern="1200" cap="none" spc="0" normalizeH="0" baseline="0" noProof="0" dirty="0" smtClean="0">
                                <a:ln>
                                  <a:noFill/>
                                </a:ln>
                                <a:solidFill>
                                  <a:srgbClr val="FFFF00"/>
                                </a:solidFill>
                                <a:effectLst/>
                                <a:uLnTx/>
                                <a:uFillTx/>
                                <a:latin typeface="Cambria Math" panose="02040503050406030204" pitchFamily="18" charset="0"/>
                                <a:cs typeface="Arial" panose="020B0604020202020204" pitchFamily="34" charset="0"/>
                              </a:rPr>
                              <m:t>𝒗</m:t>
                            </m:r>
                          </m:e>
                          <m:sub>
                            <m:r>
                              <a:rPr kumimoji="0" lang="en-US" sz="3200" b="1" i="1" u="none" strike="noStrike" kern="1200" cap="none" spc="0" normalizeH="0" baseline="0" noProof="0" dirty="0" smtClean="0">
                                <a:ln>
                                  <a:noFill/>
                                </a:ln>
                                <a:solidFill>
                                  <a:srgbClr val="FFFF00"/>
                                </a:solidFill>
                                <a:effectLst/>
                                <a:uLnTx/>
                                <a:uFillTx/>
                                <a:latin typeface="Cambria Math" panose="02040503050406030204" pitchFamily="18" charset="0"/>
                                <a:cs typeface="Arial" panose="020B0604020202020204" pitchFamily="34" charset="0"/>
                              </a:rPr>
                              <m:t>𝒕</m:t>
                            </m:r>
                          </m:sub>
                        </m:sSub>
                        <m:r>
                          <a:rPr kumimoji="0" lang="en-US" sz="3200" b="1" i="1" u="none" strike="noStrike" kern="1200" cap="none" spc="0" normalizeH="0" baseline="0" noProof="0" dirty="0" smtClean="0">
                            <a:ln>
                              <a:noFill/>
                            </a:ln>
                            <a:solidFill>
                              <a:srgbClr val="FFFF00"/>
                            </a:solidFill>
                            <a:effectLst/>
                            <a:uLnTx/>
                            <a:uFillTx/>
                            <a:latin typeface="Cambria Math" panose="02040503050406030204" pitchFamily="18" charset="0"/>
                            <a:cs typeface="Arial" panose="020B0604020202020204" pitchFamily="34" charset="0"/>
                          </a:rPr>
                          <m:t>−</m:t>
                        </m:r>
                        <m:sSub>
                          <m:sSubPr>
                            <m:ctrlPr>
                              <a:rPr kumimoji="0" lang="en-US" sz="3200" b="1" i="1" u="none" strike="noStrike" kern="1200" cap="none" spc="0" normalizeH="0" baseline="0" noProof="0" dirty="0" smtClean="0">
                                <a:ln>
                                  <a:noFill/>
                                </a:ln>
                                <a:solidFill>
                                  <a:srgbClr val="FFFF00"/>
                                </a:solidFill>
                                <a:effectLst/>
                                <a:uLnTx/>
                                <a:uFillTx/>
                                <a:latin typeface="Cambria Math" panose="02040503050406030204" pitchFamily="18" charset="0"/>
                                <a:cs typeface="Arial" panose="020B0604020202020204" pitchFamily="34" charset="0"/>
                              </a:rPr>
                            </m:ctrlPr>
                          </m:sSubPr>
                          <m:e>
                            <m:r>
                              <a:rPr kumimoji="0" lang="en-US" sz="3200" b="1" i="1" u="none" strike="noStrike" kern="1200" cap="none" spc="0" normalizeH="0" baseline="0" noProof="0" dirty="0" smtClean="0">
                                <a:ln>
                                  <a:noFill/>
                                </a:ln>
                                <a:solidFill>
                                  <a:srgbClr val="FFFF00"/>
                                </a:solidFill>
                                <a:effectLst/>
                                <a:uLnTx/>
                                <a:uFillTx/>
                                <a:latin typeface="Cambria Math" panose="02040503050406030204" pitchFamily="18" charset="0"/>
                                <a:cs typeface="Arial" panose="020B0604020202020204" pitchFamily="34" charset="0"/>
                              </a:rPr>
                              <m:t>𝒗</m:t>
                            </m:r>
                          </m:e>
                          <m:sub>
                            <m:r>
                              <a:rPr kumimoji="0" lang="en-US" sz="3200" b="1" i="1" u="none" strike="noStrike" kern="1200" cap="none" spc="0" normalizeH="0" baseline="0" noProof="0" dirty="0" smtClean="0">
                                <a:ln>
                                  <a:noFill/>
                                </a:ln>
                                <a:solidFill>
                                  <a:srgbClr val="FFFF00"/>
                                </a:solidFill>
                                <a:effectLst/>
                                <a:uLnTx/>
                                <a:uFillTx/>
                                <a:latin typeface="Cambria Math" panose="02040503050406030204" pitchFamily="18" charset="0"/>
                                <a:cs typeface="Arial" panose="020B0604020202020204" pitchFamily="34" charset="0"/>
                              </a:rPr>
                              <m:t>𝟎</m:t>
                            </m:r>
                          </m:sub>
                        </m:sSub>
                      </m:num>
                      <m:den>
                        <m:r>
                          <a:rPr kumimoji="0" lang="en-US" sz="3200" b="1" i="1" u="none" strike="noStrike" kern="1200" cap="none" spc="0" normalizeH="0" baseline="0" noProof="0" dirty="0" smtClean="0">
                            <a:ln>
                              <a:noFill/>
                            </a:ln>
                            <a:solidFill>
                              <a:srgbClr val="FFFF00"/>
                            </a:solidFill>
                            <a:effectLst/>
                            <a:uLnTx/>
                            <a:uFillTx/>
                            <a:latin typeface="Cambria Math" panose="02040503050406030204" pitchFamily="18" charset="0"/>
                            <a:cs typeface="Arial" panose="020B0604020202020204" pitchFamily="34" charset="0"/>
                          </a:rPr>
                          <m:t>𝒕</m:t>
                        </m:r>
                        <m:r>
                          <a:rPr kumimoji="0" lang="en-US" sz="3200" b="1" i="1" u="none" strike="noStrike" kern="1200" cap="none" spc="0" normalizeH="0" baseline="0" noProof="0" dirty="0" smtClean="0">
                            <a:ln>
                              <a:noFill/>
                            </a:ln>
                            <a:solidFill>
                              <a:srgbClr val="FFFF00"/>
                            </a:solidFill>
                            <a:effectLst/>
                            <a:uLnTx/>
                            <a:uFillTx/>
                            <a:latin typeface="Cambria Math" panose="02040503050406030204" pitchFamily="18" charset="0"/>
                            <a:cs typeface="Arial" panose="020B0604020202020204" pitchFamily="34" charset="0"/>
                          </a:rPr>
                          <m:t>−</m:t>
                        </m:r>
                        <m:sSub>
                          <m:sSubPr>
                            <m:ctrlPr>
                              <a:rPr kumimoji="0" lang="en-US" sz="3200" b="1" i="1" u="none" strike="noStrike" kern="1200" cap="none" spc="0" normalizeH="0" baseline="0" noProof="0" dirty="0" smtClean="0">
                                <a:ln>
                                  <a:noFill/>
                                </a:ln>
                                <a:solidFill>
                                  <a:srgbClr val="FFFF00"/>
                                </a:solidFill>
                                <a:effectLst/>
                                <a:uLnTx/>
                                <a:uFillTx/>
                                <a:latin typeface="Cambria Math" panose="02040503050406030204" pitchFamily="18" charset="0"/>
                                <a:cs typeface="Arial" panose="020B0604020202020204" pitchFamily="34" charset="0"/>
                              </a:rPr>
                            </m:ctrlPr>
                          </m:sSubPr>
                          <m:e>
                            <m:r>
                              <a:rPr kumimoji="0" lang="en-US" sz="3200" b="1" i="1" u="none" strike="noStrike" kern="1200" cap="none" spc="0" normalizeH="0" baseline="0" noProof="0" dirty="0" smtClean="0">
                                <a:ln>
                                  <a:noFill/>
                                </a:ln>
                                <a:solidFill>
                                  <a:srgbClr val="FFFF00"/>
                                </a:solidFill>
                                <a:effectLst/>
                                <a:uLnTx/>
                                <a:uFillTx/>
                                <a:latin typeface="Cambria Math" panose="02040503050406030204" pitchFamily="18" charset="0"/>
                                <a:cs typeface="Arial" panose="020B0604020202020204" pitchFamily="34" charset="0"/>
                              </a:rPr>
                              <m:t>𝒕</m:t>
                            </m:r>
                          </m:e>
                          <m:sub>
                            <m:r>
                              <a:rPr kumimoji="0" lang="en-US" sz="3200" b="1" i="1" u="none" strike="noStrike" kern="1200" cap="none" spc="0" normalizeH="0" baseline="0" noProof="0" dirty="0" smtClean="0">
                                <a:ln>
                                  <a:noFill/>
                                </a:ln>
                                <a:solidFill>
                                  <a:srgbClr val="FFFF00"/>
                                </a:solidFill>
                                <a:effectLst/>
                                <a:uLnTx/>
                                <a:uFillTx/>
                                <a:latin typeface="Cambria Math" panose="02040503050406030204" pitchFamily="18" charset="0"/>
                                <a:cs typeface="Arial" panose="020B0604020202020204" pitchFamily="34" charset="0"/>
                              </a:rPr>
                              <m:t>𝟎</m:t>
                            </m:r>
                          </m:sub>
                        </m:sSub>
                      </m:den>
                    </m:f>
                  </m:oMath>
                </a14:m>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mc:Choice>
        <mc:Fallback xmlns="">
          <p:sp>
            <p:nvSpPr>
              <p:cNvPr id="6" name="TextBox 5" descr="n100 Fb Thu Huong Pham">
                <a:extLst>
                  <a:ext uri="{FF2B5EF4-FFF2-40B4-BE49-F238E27FC236}">
                    <a16:creationId xmlns:a16="http://schemas.microsoft.com/office/drawing/2014/main" id="{7F38D382-0A30-4AA7-AE41-F5F7E6A5B7D5}"/>
                  </a:ext>
                </a:extLst>
              </p:cNvPr>
              <p:cNvSpPr txBox="1">
                <a:spLocks noRot="1" noChangeAspect="1" noMove="1" noResize="1" noEditPoints="1" noAdjustHandles="1" noChangeArrowheads="1" noChangeShapeType="1" noTextEdit="1"/>
              </p:cNvSpPr>
              <p:nvPr/>
            </p:nvSpPr>
            <p:spPr>
              <a:xfrm>
                <a:off x="2780419" y="3932078"/>
                <a:ext cx="5477315" cy="759498"/>
              </a:xfrm>
              <a:prstGeom prst="rect">
                <a:avLst/>
              </a:prstGeom>
              <a:blipFill>
                <a:blip r:embed="rId6"/>
                <a:stretch>
                  <a:fillRect l="-667" b="-1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descr="n100 Fb Thu Huong Pham">
                <a:extLst>
                  <a:ext uri="{FF2B5EF4-FFF2-40B4-BE49-F238E27FC236}">
                    <a16:creationId xmlns:a16="http://schemas.microsoft.com/office/drawing/2014/main" id="{7F38D382-0A30-4AA7-AE41-F5F7E6A5B7D5}"/>
                  </a:ext>
                </a:extLst>
              </p:cNvPr>
              <p:cNvSpPr txBox="1"/>
              <p:nvPr/>
            </p:nvSpPr>
            <p:spPr>
              <a:xfrm>
                <a:off x="1541389" y="4769106"/>
                <a:ext cx="9817100" cy="872039"/>
              </a:xfrm>
              <a:prstGeom prst="rect">
                <a:avLst/>
              </a:prstGeom>
            </p:spPr>
            <p:txBody>
              <a:bodyPr vert="horz" lIns="91440" tIns="45720" rIns="91440" bIns="45720" rtlCol="0">
                <a:noAutofit/>
              </a:bodyPr>
              <a:lstStyle/>
              <a:p>
                <a:pPr marL="400050" lvl="0" indent="-342900" algn="just">
                  <a:spcAft>
                    <a:spcPts val="600"/>
                  </a:spcAft>
                  <a:buFont typeface="Arial" panose="020B0604020202020204" pitchFamily="34" charset="0"/>
                  <a:buChar char="•"/>
                </a:pPr>
                <a:r>
                  <a:rPr kumimoji="0" lang="en-US"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Khi </a:t>
                </a:r>
                <a14:m>
                  <m:oMath xmlns:m="http://schemas.openxmlformats.org/officeDocument/2006/math">
                    <m:acc>
                      <m:accPr>
                        <m:chr m:val="⃗"/>
                        <m:ctrlPr>
                          <a:rPr kumimoji="0" lang="en-US" sz="2400" b="1" i="1" u="none" strike="noStrike" kern="1200" cap="none" spc="0" normalizeH="0" baseline="0" noProof="0" smtClean="0">
                            <a:ln>
                              <a:noFill/>
                            </a:ln>
                            <a:solidFill>
                              <a:srgbClr val="FFFF00"/>
                            </a:solidFill>
                            <a:effectLst/>
                            <a:uLnTx/>
                            <a:uFillTx/>
                            <a:latin typeface="Cambria Math" panose="02040503050406030204" pitchFamily="18" charset="0"/>
                            <a:cs typeface="Arial" panose="020B0604020202020204" pitchFamily="34" charset="0"/>
                          </a:rPr>
                        </m:ctrlPr>
                      </m:accPr>
                      <m:e>
                        <m:r>
                          <a:rPr kumimoji="0" lang="en-US" sz="2400" b="1" i="1" u="none" strike="noStrike" kern="1200" cap="none" spc="0" normalizeH="0" baseline="0" noProof="0" smtClean="0">
                            <a:ln>
                              <a:noFill/>
                            </a:ln>
                            <a:solidFill>
                              <a:srgbClr val="FFFF00"/>
                            </a:solidFill>
                            <a:effectLst/>
                            <a:uLnTx/>
                            <a:uFillTx/>
                            <a:latin typeface="Cambria Math" panose="02040503050406030204" pitchFamily="18" charset="0"/>
                            <a:cs typeface="Arial" panose="020B0604020202020204" pitchFamily="34" charset="0"/>
                          </a:rPr>
                          <m:t>𝒂</m:t>
                        </m:r>
                      </m:e>
                    </m:acc>
                    <m:r>
                      <a:rPr kumimoji="0" lang="en-US" sz="2400" b="1" i="1" u="none" strike="noStrike" kern="1200" cap="none" spc="0" normalizeH="0" baseline="0" noProof="0" smtClean="0">
                        <a:ln>
                          <a:noFill/>
                        </a:ln>
                        <a:solidFill>
                          <a:srgbClr val="FFFF00"/>
                        </a:solidFill>
                        <a:effectLst/>
                        <a:uLnTx/>
                        <a:uFillTx/>
                        <a:latin typeface="Cambria Math" panose="02040503050406030204" pitchFamily="18" charset="0"/>
                        <a:cs typeface="Arial" panose="020B0604020202020204" pitchFamily="34" charset="0"/>
                      </a:rPr>
                      <m:t> </m:t>
                    </m:r>
                  </m:oMath>
                </a14:m>
                <a:r>
                  <a:rPr kumimoji="0" lang="en-US" sz="2400" b="1"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cùng</a:t>
                </a:r>
                <a:r>
                  <a:rPr kumimoji="0" lang="en-US" sz="2400" b="1" i="0" u="none" strike="noStrike" kern="1200" cap="none" spc="0" normalizeH="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noProof="0" dirty="0" err="1">
                    <a:ln>
                      <a:noFill/>
                    </a:ln>
                    <a:solidFill>
                      <a:srgbClr val="FFFF00"/>
                    </a:solidFill>
                    <a:effectLst/>
                    <a:uLnTx/>
                    <a:uFillTx/>
                    <a:latin typeface="Arial" panose="020B0604020202020204" pitchFamily="34" charset="0"/>
                    <a:cs typeface="Arial" panose="020B0604020202020204" pitchFamily="34" charset="0"/>
                  </a:rPr>
                  <a:t>chiều</a:t>
                </a:r>
                <a:r>
                  <a:rPr kumimoji="0" lang="en-US" sz="2400" b="1" i="0" u="none" strike="noStrike" kern="1200" cap="none" spc="0" normalizeH="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noProof="0" dirty="0" err="1">
                    <a:ln>
                      <a:noFill/>
                    </a:ln>
                    <a:solidFill>
                      <a:srgbClr val="FFFF00"/>
                    </a:solidFill>
                    <a:effectLst/>
                    <a:uLnTx/>
                    <a:uFillTx/>
                    <a:latin typeface="Arial" panose="020B0604020202020204" pitchFamily="34" charset="0"/>
                    <a:cs typeface="Arial" panose="020B0604020202020204" pitchFamily="34" charset="0"/>
                  </a:rPr>
                  <a:t>với</a:t>
                </a:r>
                <a:r>
                  <a:rPr kumimoji="0" lang="en-US" sz="2400" b="1" i="0" u="none" strike="noStrike" kern="1200" cap="none" spc="0" normalizeH="0" noProof="0" dirty="0">
                    <a:ln>
                      <a:noFill/>
                    </a:ln>
                    <a:solidFill>
                      <a:srgbClr val="FFFF00"/>
                    </a:solidFill>
                    <a:effectLst/>
                    <a:uLnTx/>
                    <a:uFillTx/>
                    <a:latin typeface="Arial" panose="020B0604020202020204" pitchFamily="34" charset="0"/>
                    <a:cs typeface="Arial" panose="020B0604020202020204" pitchFamily="34" charset="0"/>
                  </a:rPr>
                  <a:t> </a:t>
                </a:r>
                <a14:m>
                  <m:oMath xmlns:m="http://schemas.openxmlformats.org/officeDocument/2006/math">
                    <m:acc>
                      <m:accPr>
                        <m:chr m:val="⃗"/>
                        <m:ctrlPr>
                          <a:rPr kumimoji="0" lang="en-US" sz="2400" b="1" i="1" u="none" strike="noStrike" kern="1200" cap="none" spc="0" normalizeH="0" noProof="0" smtClean="0">
                            <a:ln>
                              <a:noFill/>
                            </a:ln>
                            <a:solidFill>
                              <a:srgbClr val="FFFF00"/>
                            </a:solidFill>
                            <a:effectLst/>
                            <a:uLnTx/>
                            <a:uFillTx/>
                            <a:latin typeface="Cambria Math" panose="02040503050406030204" pitchFamily="18" charset="0"/>
                            <a:cs typeface="Arial" panose="020B0604020202020204" pitchFamily="34" charset="0"/>
                          </a:rPr>
                        </m:ctrlPr>
                      </m:accPr>
                      <m:e>
                        <m:r>
                          <a:rPr kumimoji="0" lang="en-US" sz="2400" b="1" i="1" u="none" strike="noStrike" kern="1200" cap="none" spc="0" normalizeH="0" noProof="0" smtClean="0">
                            <a:ln>
                              <a:noFill/>
                            </a:ln>
                            <a:solidFill>
                              <a:srgbClr val="FFFF00"/>
                            </a:solidFill>
                            <a:effectLst/>
                            <a:uLnTx/>
                            <a:uFillTx/>
                            <a:latin typeface="Cambria Math" panose="02040503050406030204" pitchFamily="18" charset="0"/>
                            <a:cs typeface="Arial" panose="020B0604020202020204" pitchFamily="34" charset="0"/>
                          </a:rPr>
                          <m:t>𝒗</m:t>
                        </m:r>
                      </m:e>
                    </m:acc>
                  </m:oMath>
                </a14:m>
                <a:r>
                  <a:rPr kumimoji="0" lang="en-US"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en-US" sz="2400" b="1"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chuyển</a:t>
                </a:r>
                <a:r>
                  <a:rPr kumimoji="0" lang="en-US" sz="2400" b="1" i="0" u="none" strike="noStrike" kern="1200" cap="none" spc="0" normalizeH="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noProof="0" dirty="0" err="1">
                    <a:ln>
                      <a:noFill/>
                    </a:ln>
                    <a:solidFill>
                      <a:srgbClr val="FFFF00"/>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noProof="0" dirty="0" err="1">
                    <a:ln>
                      <a:noFill/>
                    </a:ln>
                    <a:solidFill>
                      <a:srgbClr val="FFFF00"/>
                    </a:solidFill>
                    <a:effectLst/>
                    <a:uLnTx/>
                    <a:uFillTx/>
                    <a:latin typeface="Arial" panose="020B0604020202020204" pitchFamily="34" charset="0"/>
                    <a:cs typeface="Arial" panose="020B0604020202020204" pitchFamily="34" charset="0"/>
                  </a:rPr>
                  <a:t>nhanh</a:t>
                </a:r>
                <a:r>
                  <a:rPr kumimoji="0" lang="en-US" sz="2400" b="1" i="0" u="none" strike="noStrike" kern="1200" cap="none" spc="0" normalizeH="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noProof="0" dirty="0" err="1">
                    <a:ln>
                      <a:noFill/>
                    </a:ln>
                    <a:solidFill>
                      <a:srgbClr val="FFFF00"/>
                    </a:solidFill>
                    <a:effectLst/>
                    <a:uLnTx/>
                    <a:uFillTx/>
                    <a:latin typeface="Arial" panose="020B0604020202020204" pitchFamily="34" charset="0"/>
                    <a:cs typeface="Arial" panose="020B0604020202020204" pitchFamily="34" charset="0"/>
                  </a:rPr>
                  <a:t>dần</a:t>
                </a:r>
                <a:r>
                  <a:rPr kumimoji="0" lang="en-US" sz="2400" b="1" i="0" u="none" strike="noStrike" kern="1200" cap="none" spc="0" normalizeH="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noProof="0" dirty="0" err="1">
                    <a:ln>
                      <a:noFill/>
                    </a:ln>
                    <a:solidFill>
                      <a:srgbClr val="FFFF00"/>
                    </a:solidFill>
                    <a:effectLst/>
                    <a:uLnTx/>
                    <a:uFillTx/>
                    <a:latin typeface="Arial" panose="020B0604020202020204" pitchFamily="34" charset="0"/>
                    <a:cs typeface="Arial" panose="020B0604020202020204" pitchFamily="34" charset="0"/>
                  </a:rPr>
                  <a:t>khi</a:t>
                </a:r>
                <a:r>
                  <a:rPr lang="en-US" sz="2400" b="1" dirty="0">
                    <a:solidFill>
                      <a:srgbClr val="FFFF00"/>
                    </a:solidFill>
                    <a:latin typeface="Arial" panose="020B0604020202020204" pitchFamily="34" charset="0"/>
                    <a:cs typeface="Arial" panose="020B0604020202020204" pitchFamily="34" charset="0"/>
                  </a:rPr>
                  <a:t> </a:t>
                </a:r>
                <a14:m>
                  <m:oMath xmlns:m="http://schemas.openxmlformats.org/officeDocument/2006/math">
                    <m:acc>
                      <m:accPr>
                        <m:chr m:val="⃗"/>
                        <m:ctrlPr>
                          <a:rPr lang="en-US" sz="2400" b="1" i="1" smtClean="0">
                            <a:solidFill>
                              <a:srgbClr val="FFFF00"/>
                            </a:solidFill>
                            <a:latin typeface="Cambria Math" panose="02040503050406030204" pitchFamily="18" charset="0"/>
                            <a:cs typeface="Arial" panose="020B0604020202020204" pitchFamily="34" charset="0"/>
                          </a:rPr>
                        </m:ctrlPr>
                      </m:accPr>
                      <m:e>
                        <m:r>
                          <a:rPr lang="en-US" sz="2400" b="1" i="1" smtClean="0">
                            <a:solidFill>
                              <a:srgbClr val="FFFF00"/>
                            </a:solidFill>
                            <a:latin typeface="Cambria Math" panose="02040503050406030204" pitchFamily="18" charset="0"/>
                            <a:cs typeface="Arial" panose="020B0604020202020204" pitchFamily="34" charset="0"/>
                          </a:rPr>
                          <m:t>𝒂</m:t>
                        </m:r>
                      </m:e>
                    </m:acc>
                  </m:oMath>
                </a14:m>
                <a:r>
                  <a:rPr lang="en-US" sz="2400" b="1" dirty="0">
                    <a:solidFill>
                      <a:srgbClr val="FFFF00"/>
                    </a:solidFill>
                    <a:latin typeface="Arial" panose="020B0604020202020204" pitchFamily="34" charset="0"/>
                    <a:cs typeface="Arial" panose="020B0604020202020204" pitchFamily="34" charset="0"/>
                  </a:rPr>
                  <a:t>  </a:t>
                </a:r>
                <a:r>
                  <a:rPr lang="en-US" sz="2400" b="1" dirty="0" err="1">
                    <a:solidFill>
                      <a:srgbClr val="FFFF00"/>
                    </a:solidFill>
                    <a:latin typeface="Arial" panose="020B0604020202020204" pitchFamily="34" charset="0"/>
                    <a:cs typeface="Arial" panose="020B0604020202020204" pitchFamily="34" charset="0"/>
                  </a:rPr>
                  <a:t>ngược</a:t>
                </a:r>
                <a:r>
                  <a:rPr lang="en-US" sz="2400" b="1" dirty="0">
                    <a:solidFill>
                      <a:srgbClr val="FFFF00"/>
                    </a:solidFill>
                    <a:latin typeface="Arial" panose="020B0604020202020204" pitchFamily="34" charset="0"/>
                    <a:cs typeface="Arial" panose="020B0604020202020204" pitchFamily="34" charset="0"/>
                  </a:rPr>
                  <a:t> </a:t>
                </a:r>
                <a:r>
                  <a:rPr lang="en-US" sz="2400" b="1" dirty="0" err="1">
                    <a:solidFill>
                      <a:srgbClr val="FFFF00"/>
                    </a:solidFill>
                    <a:latin typeface="Arial" panose="020B0604020202020204" pitchFamily="34" charset="0"/>
                    <a:cs typeface="Arial" panose="020B0604020202020204" pitchFamily="34" charset="0"/>
                  </a:rPr>
                  <a:t>chiều</a:t>
                </a:r>
                <a:r>
                  <a:rPr lang="en-US" sz="2400" b="1" dirty="0">
                    <a:solidFill>
                      <a:srgbClr val="FFFF00"/>
                    </a:solidFill>
                    <a:latin typeface="Arial" panose="020B0604020202020204" pitchFamily="34" charset="0"/>
                    <a:cs typeface="Arial" panose="020B0604020202020204" pitchFamily="34" charset="0"/>
                  </a:rPr>
                  <a:t> </a:t>
                </a:r>
                <a:r>
                  <a:rPr lang="en-US" sz="2400" b="1" dirty="0" err="1">
                    <a:solidFill>
                      <a:srgbClr val="FFFF00"/>
                    </a:solidFill>
                    <a:latin typeface="Arial" panose="020B0604020202020204" pitchFamily="34" charset="0"/>
                    <a:cs typeface="Arial" panose="020B0604020202020204" pitchFamily="34" charset="0"/>
                  </a:rPr>
                  <a:t>với</a:t>
                </a:r>
                <a:r>
                  <a:rPr lang="en-US" sz="2400" b="1" dirty="0">
                    <a:solidFill>
                      <a:srgbClr val="FFFF00"/>
                    </a:solidFill>
                    <a:latin typeface="Arial" panose="020B0604020202020204" pitchFamily="34" charset="0"/>
                    <a:cs typeface="Arial" panose="020B0604020202020204" pitchFamily="34" charset="0"/>
                  </a:rPr>
                  <a:t> </a:t>
                </a:r>
                <a14:m>
                  <m:oMath xmlns:m="http://schemas.openxmlformats.org/officeDocument/2006/math">
                    <m:acc>
                      <m:accPr>
                        <m:chr m:val="⃗"/>
                        <m:ctrlPr>
                          <a:rPr lang="en-US" sz="2400" b="1" i="1" smtClean="0">
                            <a:solidFill>
                              <a:srgbClr val="FFFF00"/>
                            </a:solidFill>
                            <a:latin typeface="Cambria Math" panose="02040503050406030204" pitchFamily="18" charset="0"/>
                            <a:cs typeface="Arial" panose="020B0604020202020204" pitchFamily="34" charset="0"/>
                          </a:rPr>
                        </m:ctrlPr>
                      </m:accPr>
                      <m:e>
                        <m:r>
                          <a:rPr lang="en-US" sz="2400" b="1" i="1" smtClean="0">
                            <a:solidFill>
                              <a:srgbClr val="FFFF00"/>
                            </a:solidFill>
                            <a:latin typeface="Cambria Math" panose="02040503050406030204" pitchFamily="18" charset="0"/>
                            <a:cs typeface="Arial" panose="020B0604020202020204" pitchFamily="34" charset="0"/>
                          </a:rPr>
                          <m:t>𝒗</m:t>
                        </m:r>
                      </m:e>
                    </m:acc>
                  </m:oMath>
                </a14:m>
                <a:r>
                  <a:rPr lang="en-US" sz="2400" b="1" dirty="0">
                    <a:solidFill>
                      <a:srgbClr val="FFFF00"/>
                    </a:solidFill>
                    <a:latin typeface="Arial" panose="020B0604020202020204" pitchFamily="34" charset="0"/>
                    <a:cs typeface="Arial" panose="020B0604020202020204" pitchFamily="34" charset="0"/>
                  </a:rPr>
                  <a:t>: </a:t>
                </a:r>
                <a:r>
                  <a:rPr lang="en-US" sz="2400" b="1" dirty="0" err="1">
                    <a:solidFill>
                      <a:srgbClr val="FFFF00"/>
                    </a:solidFill>
                    <a:latin typeface="Arial" panose="020B0604020202020204" pitchFamily="34" charset="0"/>
                    <a:cs typeface="Arial" panose="020B0604020202020204" pitchFamily="34" charset="0"/>
                  </a:rPr>
                  <a:t>chuyển</a:t>
                </a:r>
                <a:r>
                  <a:rPr lang="en-US" sz="2400" b="1" dirty="0">
                    <a:solidFill>
                      <a:srgbClr val="FFFF00"/>
                    </a:solidFill>
                    <a:latin typeface="Arial" panose="020B0604020202020204" pitchFamily="34" charset="0"/>
                    <a:cs typeface="Arial" panose="020B0604020202020204" pitchFamily="34" charset="0"/>
                  </a:rPr>
                  <a:t> </a:t>
                </a:r>
                <a:r>
                  <a:rPr lang="en-US" sz="2400" b="1" dirty="0" err="1">
                    <a:solidFill>
                      <a:srgbClr val="FFFF00"/>
                    </a:solidFill>
                    <a:latin typeface="Arial" panose="020B0604020202020204" pitchFamily="34" charset="0"/>
                    <a:cs typeface="Arial" panose="020B0604020202020204" pitchFamily="34" charset="0"/>
                  </a:rPr>
                  <a:t>động</a:t>
                </a:r>
                <a:r>
                  <a:rPr lang="en-US" sz="2400" b="1" dirty="0">
                    <a:solidFill>
                      <a:srgbClr val="FFFF00"/>
                    </a:solidFill>
                    <a:latin typeface="Arial" panose="020B0604020202020204" pitchFamily="34" charset="0"/>
                    <a:cs typeface="Arial" panose="020B0604020202020204" pitchFamily="34" charset="0"/>
                  </a:rPr>
                  <a:t> </a:t>
                </a:r>
                <a:r>
                  <a:rPr lang="en-US" sz="2400" b="1" dirty="0" err="1">
                    <a:solidFill>
                      <a:srgbClr val="FFFF00"/>
                    </a:solidFill>
                    <a:latin typeface="Arial" panose="020B0604020202020204" pitchFamily="34" charset="0"/>
                    <a:cs typeface="Arial" panose="020B0604020202020204" pitchFamily="34" charset="0"/>
                  </a:rPr>
                  <a:t>chậm</a:t>
                </a:r>
                <a:r>
                  <a:rPr lang="en-US" sz="2400" b="1" dirty="0">
                    <a:solidFill>
                      <a:srgbClr val="FFFF00"/>
                    </a:solidFill>
                    <a:latin typeface="Arial" panose="020B0604020202020204" pitchFamily="34" charset="0"/>
                    <a:cs typeface="Arial" panose="020B0604020202020204" pitchFamily="34" charset="0"/>
                  </a:rPr>
                  <a:t> </a:t>
                </a:r>
                <a:r>
                  <a:rPr lang="en-US" sz="2400" b="1" dirty="0" err="1">
                    <a:solidFill>
                      <a:srgbClr val="FFFF00"/>
                    </a:solidFill>
                    <a:latin typeface="Arial" panose="020B0604020202020204" pitchFamily="34" charset="0"/>
                    <a:cs typeface="Arial" panose="020B0604020202020204" pitchFamily="34" charset="0"/>
                  </a:rPr>
                  <a:t>dần</a:t>
                </a:r>
                <a:r>
                  <a:rPr lang="en-US" sz="2400" b="1" dirty="0">
                    <a:solidFill>
                      <a:srgbClr val="FFFF00"/>
                    </a:solidFill>
                    <a:latin typeface="Arial" panose="020B0604020202020204" pitchFamily="34" charset="0"/>
                    <a:cs typeface="Arial" panose="020B0604020202020204" pitchFamily="34" charset="0"/>
                  </a:rPr>
                  <a:t>. </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mc:Choice>
        <mc:Fallback xmlns="">
          <p:sp>
            <p:nvSpPr>
              <p:cNvPr id="7" name="TextBox 6" descr="n100 Fb Thu Huong Pham">
                <a:extLst>
                  <a:ext uri="{FF2B5EF4-FFF2-40B4-BE49-F238E27FC236}">
                    <a16:creationId xmlns:a16="http://schemas.microsoft.com/office/drawing/2014/main" id="{7F38D382-0A30-4AA7-AE41-F5F7E6A5B7D5}"/>
                  </a:ext>
                </a:extLst>
              </p:cNvPr>
              <p:cNvSpPr txBox="1">
                <a:spLocks noRot="1" noChangeAspect="1" noMove="1" noResize="1" noEditPoints="1" noAdjustHandles="1" noChangeArrowheads="1" noChangeShapeType="1" noTextEdit="1"/>
              </p:cNvSpPr>
              <p:nvPr/>
            </p:nvSpPr>
            <p:spPr>
              <a:xfrm>
                <a:off x="1541389" y="4769106"/>
                <a:ext cx="9817100" cy="872039"/>
              </a:xfrm>
              <a:prstGeom prst="rect">
                <a:avLst/>
              </a:prstGeom>
              <a:blipFill>
                <a:blip r:embed="rId7"/>
                <a:stretch>
                  <a:fillRect l="-311" t="-4895" r="-932" b="-11189"/>
                </a:stretch>
              </a:blipFill>
            </p:spPr>
            <p:txBody>
              <a:bodyPr/>
              <a:lstStyle/>
              <a:p>
                <a:r>
                  <a:rPr lang="en-US">
                    <a:noFill/>
                  </a:rPr>
                  <a:t> </a:t>
                </a:r>
              </a:p>
            </p:txBody>
          </p:sp>
        </mc:Fallback>
      </mc:AlternateContent>
      <p:sp>
        <p:nvSpPr>
          <p:cNvPr id="10" name="TextBox 9" descr="n100 Fb Thu Huong Pham">
            <a:extLst>
              <a:ext uri="{FF2B5EF4-FFF2-40B4-BE49-F238E27FC236}">
                <a16:creationId xmlns:a16="http://schemas.microsoft.com/office/drawing/2014/main" id="{7F38D382-0A30-4AA7-AE41-F5F7E6A5B7D5}"/>
              </a:ext>
            </a:extLst>
          </p:cNvPr>
          <p:cNvSpPr txBox="1"/>
          <p:nvPr/>
        </p:nvSpPr>
        <p:spPr>
          <a:xfrm>
            <a:off x="1541389" y="5683664"/>
            <a:ext cx="9817100" cy="872039"/>
          </a:xfrm>
          <a:prstGeom prst="rect">
            <a:avLst/>
          </a:prstGeom>
        </p:spPr>
        <p:txBody>
          <a:bodyPr vert="horz" lIns="91440" tIns="45720" rIns="91440" bIns="45720" rtlCol="0">
            <a:noAutofit/>
          </a:bodyPr>
          <a:lstStyle/>
          <a:p>
            <a:pPr marL="400050" lvl="0" indent="-342900" algn="just">
              <a:spcAft>
                <a:spcPts val="600"/>
              </a:spcAft>
              <a:buFont typeface="Arial" panose="020B0604020202020204" pitchFamily="34" charset="0"/>
              <a:buChar char="•"/>
            </a:pPr>
            <a:r>
              <a:rPr lang="en-US" sz="2400" b="1" dirty="0" err="1">
                <a:solidFill>
                  <a:srgbClr val="FFFF00"/>
                </a:solidFill>
                <a:latin typeface="Arial" panose="020B0604020202020204" pitchFamily="34" charset="0"/>
                <a:cs typeface="Arial" panose="020B0604020202020204" pitchFamily="34" charset="0"/>
              </a:rPr>
              <a:t>Đơn</a:t>
            </a:r>
            <a:r>
              <a:rPr lang="en-US" sz="2400" b="1" dirty="0">
                <a:solidFill>
                  <a:srgbClr val="FFFF00"/>
                </a:solidFill>
                <a:latin typeface="Arial" panose="020B0604020202020204" pitchFamily="34" charset="0"/>
                <a:cs typeface="Arial" panose="020B0604020202020204" pitchFamily="34" charset="0"/>
              </a:rPr>
              <a:t> </a:t>
            </a:r>
            <a:r>
              <a:rPr lang="en-US" sz="2400" b="1" dirty="0" err="1">
                <a:solidFill>
                  <a:srgbClr val="FFFF00"/>
                </a:solidFill>
                <a:latin typeface="Arial" panose="020B0604020202020204" pitchFamily="34" charset="0"/>
                <a:cs typeface="Arial" panose="020B0604020202020204" pitchFamily="34" charset="0"/>
              </a:rPr>
              <a:t>vị</a:t>
            </a:r>
            <a:r>
              <a:rPr lang="en-US" sz="2400" b="1" dirty="0">
                <a:solidFill>
                  <a:srgbClr val="FFFF00"/>
                </a:solidFill>
                <a:latin typeface="Arial" panose="020B0604020202020204" pitchFamily="34" charset="0"/>
                <a:cs typeface="Arial" panose="020B0604020202020204" pitchFamily="34" charset="0"/>
              </a:rPr>
              <a:t> </a:t>
            </a:r>
            <a:r>
              <a:rPr lang="en-US" sz="2400" b="1" dirty="0" err="1">
                <a:solidFill>
                  <a:srgbClr val="FFFF00"/>
                </a:solidFill>
                <a:latin typeface="Arial" panose="020B0604020202020204" pitchFamily="34" charset="0"/>
                <a:cs typeface="Arial" panose="020B0604020202020204" pitchFamily="34" charset="0"/>
              </a:rPr>
              <a:t>của</a:t>
            </a:r>
            <a:r>
              <a:rPr lang="en-US" sz="2400" b="1" dirty="0">
                <a:solidFill>
                  <a:srgbClr val="FFFF00"/>
                </a:solidFill>
                <a:latin typeface="Arial" panose="020B0604020202020204" pitchFamily="34" charset="0"/>
                <a:cs typeface="Arial" panose="020B0604020202020204" pitchFamily="34" charset="0"/>
              </a:rPr>
              <a:t> </a:t>
            </a:r>
            <a:r>
              <a:rPr lang="en-US" sz="2400" b="1" dirty="0" err="1">
                <a:solidFill>
                  <a:srgbClr val="FFFF00"/>
                </a:solidFill>
                <a:latin typeface="Arial" panose="020B0604020202020204" pitchFamily="34" charset="0"/>
                <a:cs typeface="Arial" panose="020B0604020202020204" pitchFamily="34" charset="0"/>
              </a:rPr>
              <a:t>gia</a:t>
            </a:r>
            <a:r>
              <a:rPr lang="en-US" sz="2400" b="1" dirty="0">
                <a:solidFill>
                  <a:srgbClr val="FFFF00"/>
                </a:solidFill>
                <a:latin typeface="Arial" panose="020B0604020202020204" pitchFamily="34" charset="0"/>
                <a:cs typeface="Arial" panose="020B0604020202020204" pitchFamily="34" charset="0"/>
              </a:rPr>
              <a:t> </a:t>
            </a:r>
            <a:r>
              <a:rPr lang="en-US" sz="2400" b="1" dirty="0" err="1">
                <a:solidFill>
                  <a:srgbClr val="FFFF00"/>
                </a:solidFill>
                <a:latin typeface="Arial" panose="020B0604020202020204" pitchFamily="34" charset="0"/>
                <a:cs typeface="Arial" panose="020B0604020202020204" pitchFamily="34" charset="0"/>
              </a:rPr>
              <a:t>tốc</a:t>
            </a:r>
            <a:r>
              <a:rPr lang="en-US" sz="2400" b="1" dirty="0">
                <a:solidFill>
                  <a:srgbClr val="FFFF00"/>
                </a:solidFill>
                <a:latin typeface="Arial" panose="020B0604020202020204" pitchFamily="34" charset="0"/>
                <a:cs typeface="Arial" panose="020B0604020202020204" pitchFamily="34" charset="0"/>
              </a:rPr>
              <a:t> </a:t>
            </a:r>
            <a:r>
              <a:rPr lang="en-US" sz="2400" b="1" dirty="0" err="1">
                <a:solidFill>
                  <a:srgbClr val="FFFF00"/>
                </a:solidFill>
                <a:latin typeface="Arial" panose="020B0604020202020204" pitchFamily="34" charset="0"/>
                <a:cs typeface="Arial" panose="020B0604020202020204" pitchFamily="34" charset="0"/>
              </a:rPr>
              <a:t>trong</a:t>
            </a:r>
            <a:r>
              <a:rPr lang="en-US" sz="2400" b="1" dirty="0">
                <a:solidFill>
                  <a:srgbClr val="FFFF00"/>
                </a:solidFill>
                <a:latin typeface="Arial" panose="020B0604020202020204" pitchFamily="34" charset="0"/>
                <a:cs typeface="Arial" panose="020B0604020202020204" pitchFamily="34" charset="0"/>
              </a:rPr>
              <a:t> </a:t>
            </a:r>
            <a:r>
              <a:rPr lang="en-US" sz="2400" b="1" dirty="0" err="1">
                <a:solidFill>
                  <a:srgbClr val="FFFF00"/>
                </a:solidFill>
                <a:latin typeface="Arial" panose="020B0604020202020204" pitchFamily="34" charset="0"/>
                <a:cs typeface="Arial" panose="020B0604020202020204" pitchFamily="34" charset="0"/>
              </a:rPr>
              <a:t>hệ</a:t>
            </a:r>
            <a:r>
              <a:rPr lang="en-US" sz="2400" b="1" dirty="0">
                <a:solidFill>
                  <a:srgbClr val="FFFF00"/>
                </a:solidFill>
                <a:latin typeface="Arial" panose="020B0604020202020204" pitchFamily="34" charset="0"/>
                <a:cs typeface="Arial" panose="020B0604020202020204" pitchFamily="34" charset="0"/>
              </a:rPr>
              <a:t> </a:t>
            </a:r>
            <a:r>
              <a:rPr lang="en-US" sz="2400" b="1" dirty="0" err="1">
                <a:solidFill>
                  <a:srgbClr val="FFFF00"/>
                </a:solidFill>
                <a:latin typeface="Arial" panose="020B0604020202020204" pitchFamily="34" charset="0"/>
                <a:cs typeface="Arial" panose="020B0604020202020204" pitchFamily="34" charset="0"/>
              </a:rPr>
              <a:t>đơn</a:t>
            </a:r>
            <a:r>
              <a:rPr lang="en-US" sz="2400" b="1" dirty="0">
                <a:solidFill>
                  <a:srgbClr val="FFFF00"/>
                </a:solidFill>
                <a:latin typeface="Arial" panose="020B0604020202020204" pitchFamily="34" charset="0"/>
                <a:cs typeface="Arial" panose="020B0604020202020204" pitchFamily="34" charset="0"/>
              </a:rPr>
              <a:t> </a:t>
            </a:r>
            <a:r>
              <a:rPr lang="en-US" sz="2400" b="1" dirty="0" err="1">
                <a:solidFill>
                  <a:srgbClr val="FFFF00"/>
                </a:solidFill>
                <a:latin typeface="Arial" panose="020B0604020202020204" pitchFamily="34" charset="0"/>
                <a:cs typeface="Arial" panose="020B0604020202020204" pitchFamily="34" charset="0"/>
              </a:rPr>
              <a:t>vị</a:t>
            </a:r>
            <a:r>
              <a:rPr lang="en-US" sz="2400" b="1" dirty="0">
                <a:solidFill>
                  <a:srgbClr val="FFFF00"/>
                </a:solidFill>
                <a:latin typeface="Arial" panose="020B0604020202020204" pitchFamily="34" charset="0"/>
                <a:cs typeface="Arial" panose="020B0604020202020204" pitchFamily="34" charset="0"/>
              </a:rPr>
              <a:t> SI </a:t>
            </a:r>
            <a:r>
              <a:rPr lang="en-US" sz="2400" b="1" dirty="0" err="1">
                <a:solidFill>
                  <a:srgbClr val="FFFF00"/>
                </a:solidFill>
                <a:latin typeface="Arial" panose="020B0604020202020204" pitchFamily="34" charset="0"/>
                <a:cs typeface="Arial" panose="020B0604020202020204" pitchFamily="34" charset="0"/>
              </a:rPr>
              <a:t>là</a:t>
            </a:r>
            <a:r>
              <a:rPr lang="en-US" sz="2400" b="1" dirty="0">
                <a:solidFill>
                  <a:srgbClr val="FFFF00"/>
                </a:solidFill>
                <a:latin typeface="Arial" panose="020B0604020202020204" pitchFamily="34" charset="0"/>
                <a:cs typeface="Arial" panose="020B0604020202020204" pitchFamily="34" charset="0"/>
              </a:rPr>
              <a:t> m/s</a:t>
            </a:r>
            <a:r>
              <a:rPr lang="en-US" sz="2400" b="1" baseline="30000" dirty="0">
                <a:solidFill>
                  <a:srgbClr val="FFFF00"/>
                </a:solidFill>
                <a:latin typeface="Arial" panose="020B0604020202020204" pitchFamily="34" charset="0"/>
                <a:cs typeface="Arial" panose="020B0604020202020204" pitchFamily="34" charset="0"/>
              </a:rPr>
              <a:t>2</a:t>
            </a:r>
            <a:r>
              <a:rPr lang="en-US" sz="2400" b="1" dirty="0">
                <a:solidFill>
                  <a:srgbClr val="FFFF00"/>
                </a:solidFill>
                <a:latin typeface="Arial" panose="020B0604020202020204" pitchFamily="34" charset="0"/>
                <a:cs typeface="Arial" panose="020B0604020202020204" pitchFamily="34" charset="0"/>
              </a:rPr>
              <a:t> (m.s</a:t>
            </a:r>
            <a:r>
              <a:rPr lang="en-US" sz="2400" b="1" baseline="30000" dirty="0">
                <a:solidFill>
                  <a:srgbClr val="FFFF00"/>
                </a:solidFill>
                <a:latin typeface="Arial" panose="020B0604020202020204" pitchFamily="34" charset="0"/>
                <a:cs typeface="Arial" panose="020B0604020202020204" pitchFamily="34" charset="0"/>
              </a:rPr>
              <a:t>-2</a:t>
            </a:r>
            <a:r>
              <a:rPr lang="en-US" sz="2400" b="1" dirty="0">
                <a:solidFill>
                  <a:srgbClr val="FFFF00"/>
                </a:solidFill>
                <a:latin typeface="Arial" panose="020B0604020202020204" pitchFamily="34" charset="0"/>
                <a:cs typeface="Arial" panose="020B0604020202020204" pitchFamily="34" charset="0"/>
              </a:rPr>
              <a:t>)</a:t>
            </a:r>
            <a:endParaRPr kumimoji="0" lang="en-US" sz="2400" b="1" i="0" u="none" strike="noStrike" kern="1200" cap="none" spc="0" normalizeH="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55149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10000"/>
                                  </p:iterate>
                                  <p:childTnLst>
                                    <p:set>
                                      <p:cBhvr>
                                        <p:cTn id="16" dur="1" fill="hold">
                                          <p:stCondLst>
                                            <p:cond delay="0"/>
                                          </p:stCondLst>
                                        </p:cTn>
                                        <p:tgtEl>
                                          <p:spTgt spid="7"/>
                                        </p:tgtEl>
                                        <p:attrNameLst>
                                          <p:attrName>style.visibility</p:attrName>
                                        </p:attrNameLst>
                                      </p:cBhvr>
                                      <p:to>
                                        <p:strVal val="visible"/>
                                      </p:to>
                                    </p:set>
                                    <p:animEffect transition="in" filter="wipe(left)">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10000"/>
                                  </p:iterate>
                                  <p:childTnLst>
                                    <p:set>
                                      <p:cBhvr>
                                        <p:cTn id="21" dur="1" fill="hold">
                                          <p:stCondLst>
                                            <p:cond delay="0"/>
                                          </p:stCondLst>
                                        </p:cTn>
                                        <p:tgtEl>
                                          <p:spTgt spid="10"/>
                                        </p:tgtEl>
                                        <p:attrNameLst>
                                          <p:attrName>style.visibility</p:attrName>
                                        </p:attrNameLst>
                                      </p:cBhvr>
                                      <p:to>
                                        <p:strVal val="visible"/>
                                      </p:to>
                                    </p:set>
                                    <p:animEffect transition="in" filter="wipe(left)">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7"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n100 Fb Thu Huong Pham"/>
          <p:cNvSpPr/>
          <p:nvPr/>
        </p:nvSpPr>
        <p:spPr>
          <a:xfrm>
            <a:off x="2202873" y="290946"/>
            <a:ext cx="9795163" cy="6442364"/>
          </a:xfrm>
          <a:prstGeom prst="rect">
            <a:avLst/>
          </a:prstGeom>
          <a:solidFill>
            <a:srgbClr val="FFE9A3"/>
          </a:solid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descr="n100 Fb Thu Huong Pham"/>
          <p:cNvSpPr/>
          <p:nvPr/>
        </p:nvSpPr>
        <p:spPr>
          <a:xfrm>
            <a:off x="2431472" y="597498"/>
            <a:ext cx="9337964" cy="5078313"/>
          </a:xfrm>
          <a:prstGeom prst="rect">
            <a:avLst/>
          </a:prstGeom>
        </p:spPr>
        <p:txBody>
          <a:bodyPr wrap="square">
            <a:spAutoFit/>
          </a:bodyPr>
          <a:lstStyle/>
          <a:p>
            <a:pPr algn="just"/>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Một</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xe</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máy</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đang</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chuyển</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động</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thẳng</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với</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vận</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tốc</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10 m/s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thì</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tăng</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tốc</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Biết</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rằng</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sau</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5 s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kể</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từ</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khi</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tăng</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tốc</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xe</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đạt</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vận</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tốc</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12 m/s.</a:t>
            </a:r>
          </a:p>
          <a:p>
            <a:pPr marL="742950" indent="-742950" algn="just">
              <a:buAutoNum type="alphaLcParenR"/>
            </a:pP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Tính</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gia</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tốc</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của</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xe</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p>
          <a:p>
            <a:pPr marL="742950" indent="-742950" algn="just">
              <a:buAutoNum type="alphaLcParenR"/>
            </a:pP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Nếu</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sau</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khi</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đạt</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vận</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tốc</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12 m/s,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xe</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chuyển</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động</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chậm</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dần</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với</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gia</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tốc</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có</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độ</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lớn</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bằng</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gia</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tốc</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trên</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thì</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sau</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bao</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lâu</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xe</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sẽ</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dừng</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lại</a:t>
            </a:r>
            <a:r>
              <a:rPr lang="en-US" sz="3600" b="1"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p>
        </p:txBody>
      </p:sp>
      <p:sp>
        <p:nvSpPr>
          <p:cNvPr id="7" name="Rectangle 6" descr="n100 Fb Thu Huong Pham">
            <a:extLst>
              <a:ext uri="{FF2B5EF4-FFF2-40B4-BE49-F238E27FC236}">
                <a16:creationId xmlns:a16="http://schemas.microsoft.com/office/drawing/2014/main" id="{92286141-78E6-42B0-A12A-0A086BE2D0B4}"/>
              </a:ext>
            </a:extLst>
          </p:cNvPr>
          <p:cNvSpPr>
            <a:spLocks/>
          </p:cNvSpPr>
          <p:nvPr/>
        </p:nvSpPr>
        <p:spPr>
          <a:xfrm>
            <a:off x="237511" y="290946"/>
            <a:ext cx="1757543" cy="6442364"/>
          </a:xfrm>
          <a:prstGeom prst="rect">
            <a:avLst/>
          </a:prstGeom>
          <a:solidFill>
            <a:schemeClr val="bg2">
              <a:lumMod val="50000"/>
            </a:schemeClr>
          </a:solidFill>
        </p:spPr>
        <p:txBody>
          <a:bodyPr wrap="square" lIns="91440" tIns="45720" rIns="91440" bIns="45720" anchor="ctr">
            <a:noAutofit/>
          </a:bodyPr>
          <a:lstStyle/>
          <a:p>
            <a:pPr algn="ctr"/>
            <a:endParaRPr lang="en-US" sz="54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UVN Thang Vu" panose="03090702030407020404" pitchFamily="66" charset="0"/>
            </a:endParaRPr>
          </a:p>
          <a:p>
            <a:pPr algn="ctr"/>
            <a:r>
              <a:rPr lang="en-US" sz="36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PHIẾU SỐ 3</a:t>
            </a:r>
          </a:p>
        </p:txBody>
      </p:sp>
      <p:pic>
        <p:nvPicPr>
          <p:cNvPr id="8" name="Picture 2" descr="n100 Fb Thu Huong Pham">
            <a:extLst>
              <a:ext uri="{FF2B5EF4-FFF2-40B4-BE49-F238E27FC236}">
                <a16:creationId xmlns:a16="http://schemas.microsoft.com/office/drawing/2014/main" id="{A82B0B36-9A49-4359-BDBD-7F2ADDE183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373" y="981022"/>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93499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100 Fb Thu Huong Pham"/>
          <p:cNvSpPr txBox="1"/>
          <p:nvPr/>
        </p:nvSpPr>
        <p:spPr>
          <a:xfrm>
            <a:off x="775855" y="1870364"/>
            <a:ext cx="10723418" cy="2308324"/>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TRONG CÁC CHUYỂN ĐỘNG TRÊN THÌ VẬN TỐC CÓ ĐẶC ĐIỂM CHUNG NÀO?</a:t>
            </a:r>
          </a:p>
        </p:txBody>
      </p:sp>
    </p:spTree>
    <p:extLst>
      <p:ext uri="{BB962C8B-B14F-4D97-AF65-F5344CB8AC3E}">
        <p14:creationId xmlns:p14="http://schemas.microsoft.com/office/powerpoint/2010/main" val="2299859124"/>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descr="n100 Fb Thu Huong Pham"/>
              <p:cNvSpPr/>
              <p:nvPr/>
            </p:nvSpPr>
            <p:spPr>
              <a:xfrm>
                <a:off x="5996602" y="792009"/>
                <a:ext cx="5034255" cy="2882905"/>
              </a:xfrm>
              <a:prstGeom prst="rect">
                <a:avLst/>
              </a:prstGeom>
              <a:solidFill>
                <a:srgbClr val="FFD44B"/>
              </a:solidFill>
              <a:ln>
                <a:solidFill>
                  <a:srgbClr val="FF0066"/>
                </a:solidFill>
              </a:ln>
              <a:effectLst>
                <a:outerShdw blurRad="50800" dist="38100" dir="5400000" algn="t" rotWithShape="0">
                  <a:prstClr val="black">
                    <a:alpha val="40000"/>
                  </a:prstClr>
                </a:outerShdw>
              </a:effectLst>
            </p:spPr>
            <p:txBody>
              <a:bodyPr wrap="square">
                <a:spAutoFit/>
              </a:bodyPr>
              <a:lstStyle/>
              <a:p>
                <a:pPr algn="just"/>
                <a:endParaRPr lang="en-US" sz="3200" b="1" dirty="0">
                  <a:solidFill>
                    <a:srgbClr val="0070C0"/>
                  </a:solidFill>
                  <a:latin typeface="Times New Roman" panose="02020603050405020304" pitchFamily="18" charset="0"/>
                  <a:ea typeface="Times New Roman" panose="02020603050405020304" pitchFamily="18" charset="0"/>
                </a:endParaRPr>
              </a:p>
              <a:p>
                <a:pPr algn="just">
                  <a:lnSpc>
                    <a:spcPct val="150000"/>
                  </a:lnSpc>
                </a:pPr>
                <a:r>
                  <a:rPr lang="en-US" sz="3200" b="1" dirty="0">
                    <a:solidFill>
                      <a:srgbClr val="0070C0"/>
                    </a:solidFill>
                    <a:latin typeface="Times New Roman" panose="02020603050405020304" pitchFamily="18" charset="0"/>
                    <a:ea typeface="Times New Roman" panose="02020603050405020304" pitchFamily="18" charset="0"/>
                  </a:rPr>
                  <a:t>a = </a:t>
                </a:r>
                <a14:m>
                  <m:oMath xmlns:m="http://schemas.openxmlformats.org/officeDocument/2006/math">
                    <m:f>
                      <m:fPr>
                        <m:ctrlPr>
                          <a:rPr lang="en-US" sz="3200" b="1" i="1" smtClean="0">
                            <a:solidFill>
                              <a:srgbClr val="0070C0"/>
                            </a:solidFill>
                            <a:latin typeface="Cambria Math" panose="02040503050406030204" pitchFamily="18" charset="0"/>
                          </a:rPr>
                        </m:ctrlPr>
                      </m:fPr>
                      <m:num>
                        <m:r>
                          <a:rPr lang="en-US" sz="3200" b="1" i="1" smtClean="0">
                            <a:solidFill>
                              <a:srgbClr val="0070C0"/>
                            </a:solidFill>
                            <a:latin typeface="Cambria Math" panose="02040503050406030204" pitchFamily="18" charset="0"/>
                            <a:ea typeface="Cambria Math" panose="02040503050406030204" pitchFamily="18" charset="0"/>
                          </a:rPr>
                          <m:t>∆</m:t>
                        </m:r>
                        <m:r>
                          <a:rPr lang="en-US" sz="3200" b="1" i="1" smtClean="0">
                            <a:solidFill>
                              <a:srgbClr val="0070C0"/>
                            </a:solidFill>
                            <a:latin typeface="Cambria Math" panose="02040503050406030204" pitchFamily="18" charset="0"/>
                            <a:ea typeface="Cambria Math" panose="02040503050406030204" pitchFamily="18" charset="0"/>
                          </a:rPr>
                          <m:t>𝒗</m:t>
                        </m:r>
                      </m:num>
                      <m:den>
                        <m:r>
                          <a:rPr lang="en-US" sz="3200" b="1" i="1" smtClean="0">
                            <a:solidFill>
                              <a:srgbClr val="0070C0"/>
                            </a:solidFill>
                            <a:latin typeface="Cambria Math" panose="02040503050406030204" pitchFamily="18" charset="0"/>
                            <a:ea typeface="Cambria Math" panose="02040503050406030204" pitchFamily="18" charset="0"/>
                          </a:rPr>
                          <m:t>∆</m:t>
                        </m:r>
                        <m:r>
                          <a:rPr lang="en-US" sz="3200" b="1" i="1" smtClean="0">
                            <a:solidFill>
                              <a:srgbClr val="0070C0"/>
                            </a:solidFill>
                            <a:latin typeface="Cambria Math" panose="02040503050406030204" pitchFamily="18" charset="0"/>
                            <a:ea typeface="Cambria Math" panose="02040503050406030204" pitchFamily="18" charset="0"/>
                          </a:rPr>
                          <m:t>𝒕</m:t>
                        </m:r>
                      </m:den>
                    </m:f>
                    <m:r>
                      <a:rPr lang="en-US" sz="3200" b="1" i="1" smtClean="0">
                        <a:solidFill>
                          <a:srgbClr val="0070C0"/>
                        </a:solidFill>
                        <a:latin typeface="Cambria Math" panose="02040503050406030204" pitchFamily="18" charset="0"/>
                      </a:rPr>
                      <m:t>=</m:t>
                    </m:r>
                    <m:f>
                      <m:fPr>
                        <m:ctrlPr>
                          <a:rPr lang="en-US" sz="3200" b="1" i="1" smtClean="0">
                            <a:solidFill>
                              <a:srgbClr val="0070C0"/>
                            </a:solidFill>
                            <a:latin typeface="Cambria Math" panose="02040503050406030204" pitchFamily="18" charset="0"/>
                          </a:rPr>
                        </m:ctrlPr>
                      </m:fPr>
                      <m:num>
                        <m:r>
                          <a:rPr lang="en-US" sz="3200" b="1" i="1" smtClean="0">
                            <a:solidFill>
                              <a:srgbClr val="0070C0"/>
                            </a:solidFill>
                            <a:latin typeface="Cambria Math" panose="02040503050406030204" pitchFamily="18" charset="0"/>
                          </a:rPr>
                          <m:t>𝟏𝟐</m:t>
                        </m:r>
                        <m:r>
                          <a:rPr lang="en-US" sz="3200" b="1" i="1" smtClean="0">
                            <a:solidFill>
                              <a:srgbClr val="0070C0"/>
                            </a:solidFill>
                            <a:latin typeface="Cambria Math" panose="02040503050406030204" pitchFamily="18" charset="0"/>
                          </a:rPr>
                          <m:t>−</m:t>
                        </m:r>
                        <m:r>
                          <a:rPr lang="en-US" sz="3200" b="1" i="1" smtClean="0">
                            <a:solidFill>
                              <a:srgbClr val="0070C0"/>
                            </a:solidFill>
                            <a:latin typeface="Cambria Math" panose="02040503050406030204" pitchFamily="18" charset="0"/>
                          </a:rPr>
                          <m:t>𝟏𝟎</m:t>
                        </m:r>
                      </m:num>
                      <m:den>
                        <m:r>
                          <a:rPr lang="en-US" sz="3200" b="1" i="1" smtClean="0">
                            <a:solidFill>
                              <a:srgbClr val="0070C0"/>
                            </a:solidFill>
                            <a:latin typeface="Cambria Math" panose="02040503050406030204" pitchFamily="18" charset="0"/>
                          </a:rPr>
                          <m:t>𝟓</m:t>
                        </m:r>
                      </m:den>
                    </m:f>
                    <m:r>
                      <a:rPr lang="en-US" sz="3200" b="1" i="1" smtClean="0">
                        <a:solidFill>
                          <a:srgbClr val="0070C0"/>
                        </a:solidFill>
                        <a:latin typeface="Cambria Math" panose="02040503050406030204" pitchFamily="18" charset="0"/>
                      </a:rPr>
                      <m:t>=</m:t>
                    </m:r>
                    <m:r>
                      <a:rPr lang="en-US" sz="3200" b="1" i="1" smtClean="0">
                        <a:solidFill>
                          <a:srgbClr val="0070C0"/>
                        </a:solidFill>
                        <a:latin typeface="Cambria Math" panose="02040503050406030204" pitchFamily="18" charset="0"/>
                      </a:rPr>
                      <m:t>𝟎</m:t>
                    </m:r>
                    <m:r>
                      <a:rPr lang="en-US" sz="3200" b="1" i="1" smtClean="0">
                        <a:solidFill>
                          <a:srgbClr val="0070C0"/>
                        </a:solidFill>
                        <a:latin typeface="Cambria Math" panose="02040503050406030204" pitchFamily="18" charset="0"/>
                      </a:rPr>
                      <m:t>,</m:t>
                    </m:r>
                    <m:r>
                      <a:rPr lang="en-US" sz="3200" b="1" i="1" smtClean="0">
                        <a:solidFill>
                          <a:srgbClr val="0070C0"/>
                        </a:solidFill>
                        <a:latin typeface="Cambria Math" panose="02040503050406030204" pitchFamily="18" charset="0"/>
                      </a:rPr>
                      <m:t>𝟒</m:t>
                    </m:r>
                    <m:r>
                      <a:rPr lang="en-US" sz="3200" b="1" i="1" smtClean="0">
                        <a:solidFill>
                          <a:srgbClr val="0070C0"/>
                        </a:solidFill>
                        <a:latin typeface="Cambria Math" panose="02040503050406030204" pitchFamily="18" charset="0"/>
                      </a:rPr>
                      <m:t> </m:t>
                    </m:r>
                    <m:r>
                      <a:rPr lang="en-US" sz="3200" b="1" i="1" smtClean="0">
                        <a:solidFill>
                          <a:srgbClr val="0070C0"/>
                        </a:solidFill>
                        <a:latin typeface="Cambria Math" panose="02040503050406030204" pitchFamily="18" charset="0"/>
                      </a:rPr>
                      <m:t>𝒎</m:t>
                    </m:r>
                    <m:r>
                      <a:rPr lang="en-US" sz="3200" b="1" i="1" smtClean="0">
                        <a:solidFill>
                          <a:srgbClr val="0070C0"/>
                        </a:solidFill>
                        <a:latin typeface="Cambria Math" panose="02040503050406030204" pitchFamily="18" charset="0"/>
                      </a:rPr>
                      <m:t>/</m:t>
                    </m:r>
                    <m:sSup>
                      <m:sSupPr>
                        <m:ctrlPr>
                          <a:rPr lang="en-US" sz="3200" b="1" i="1" smtClean="0">
                            <a:solidFill>
                              <a:srgbClr val="0070C0"/>
                            </a:solidFill>
                            <a:latin typeface="Cambria Math" panose="02040503050406030204" pitchFamily="18" charset="0"/>
                          </a:rPr>
                        </m:ctrlPr>
                      </m:sSupPr>
                      <m:e>
                        <m:r>
                          <a:rPr lang="en-US" sz="3200" b="1" i="1" smtClean="0">
                            <a:solidFill>
                              <a:srgbClr val="0070C0"/>
                            </a:solidFill>
                            <a:latin typeface="Cambria Math" panose="02040503050406030204" pitchFamily="18" charset="0"/>
                          </a:rPr>
                          <m:t>𝒔</m:t>
                        </m:r>
                      </m:e>
                      <m:sup>
                        <m:r>
                          <a:rPr lang="en-US" sz="3200" b="1" i="1" smtClean="0">
                            <a:solidFill>
                              <a:srgbClr val="0070C0"/>
                            </a:solidFill>
                            <a:latin typeface="Cambria Math" panose="02040503050406030204" pitchFamily="18" charset="0"/>
                          </a:rPr>
                          <m:t>𝟐</m:t>
                        </m:r>
                      </m:sup>
                    </m:sSup>
                  </m:oMath>
                </a14:m>
                <a:endParaRPr lang="en-US" sz="3200" b="1" dirty="0">
                  <a:solidFill>
                    <a:srgbClr val="0070C0"/>
                  </a:solidFill>
                  <a:latin typeface="Times New Roman" panose="02020603050405020304" pitchFamily="18" charset="0"/>
                  <a:ea typeface="Times New Roman" panose="02020603050405020304" pitchFamily="18" charset="0"/>
                </a:endParaRPr>
              </a:p>
              <a:p>
                <a:pPr algn="just">
                  <a:lnSpc>
                    <a:spcPct val="150000"/>
                  </a:lnSpc>
                </a:pPr>
                <a:r>
                  <a:rPr lang="en-US" sz="3200" b="1" dirty="0" err="1">
                    <a:solidFill>
                      <a:srgbClr val="0070C0"/>
                    </a:solidFill>
                    <a:latin typeface="Times New Roman" panose="02020603050405020304" pitchFamily="18" charset="0"/>
                    <a:ea typeface="Times New Roman" panose="02020603050405020304" pitchFamily="18" charset="0"/>
                  </a:rPr>
                  <a:t>Gia</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tốc</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của</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xe</a:t>
                </a:r>
                <a:r>
                  <a:rPr lang="en-US" sz="3200" b="1" dirty="0">
                    <a:solidFill>
                      <a:srgbClr val="0070C0"/>
                    </a:solidFill>
                    <a:latin typeface="Times New Roman" panose="02020603050405020304" pitchFamily="18" charset="0"/>
                    <a:ea typeface="Times New Roman" panose="02020603050405020304" pitchFamily="18" charset="0"/>
                  </a:rPr>
                  <a:t> a = 0,4 m/s</a:t>
                </a:r>
                <a:r>
                  <a:rPr lang="en-US" sz="3200" b="1" baseline="30000" dirty="0">
                    <a:solidFill>
                      <a:srgbClr val="0070C0"/>
                    </a:solidFill>
                    <a:latin typeface="Times New Roman" panose="02020603050405020304" pitchFamily="18" charset="0"/>
                    <a:ea typeface="Times New Roman" panose="02020603050405020304" pitchFamily="18" charset="0"/>
                  </a:rPr>
                  <a:t>2</a:t>
                </a:r>
                <a:endParaRPr lang="en-US" sz="3200" b="1" dirty="0">
                  <a:solidFill>
                    <a:srgbClr val="0070C0"/>
                  </a:solidFill>
                  <a:latin typeface="Times New Roman" panose="02020603050405020304" pitchFamily="18" charset="0"/>
                  <a:ea typeface="Times New Roman" panose="02020603050405020304" pitchFamily="18" charset="0"/>
                </a:endParaRPr>
              </a:p>
              <a:p>
                <a:pPr algn="just"/>
                <a:endParaRPr lang="en-US" sz="3200" b="1" dirty="0">
                  <a:solidFill>
                    <a:srgbClr val="0070C0"/>
                  </a:solidFill>
                  <a:latin typeface="Times New Roman" panose="02020603050405020304" pitchFamily="18" charset="0"/>
                  <a:ea typeface="Times New Roman" panose="02020603050405020304" pitchFamily="18" charset="0"/>
                </a:endParaRPr>
              </a:p>
            </p:txBody>
          </p:sp>
        </mc:Choice>
        <mc:Fallback xmlns="">
          <p:sp>
            <p:nvSpPr>
              <p:cNvPr id="2" name="Rectangle 1" descr="n100 Fb Thu Huong Pham"/>
              <p:cNvSpPr>
                <a:spLocks noRot="1" noChangeAspect="1" noMove="1" noResize="1" noEditPoints="1" noAdjustHandles="1" noChangeArrowheads="1" noChangeShapeType="1" noTextEdit="1"/>
              </p:cNvSpPr>
              <p:nvPr/>
            </p:nvSpPr>
            <p:spPr>
              <a:xfrm>
                <a:off x="5996602" y="792009"/>
                <a:ext cx="5034255" cy="2882905"/>
              </a:xfrm>
              <a:prstGeom prst="rect">
                <a:avLst/>
              </a:prstGeom>
              <a:blipFill>
                <a:blip r:embed="rId2"/>
                <a:stretch>
                  <a:fillRect/>
                </a:stretch>
              </a:blipFill>
              <a:ln>
                <a:solidFill>
                  <a:srgbClr val="FF0066"/>
                </a:solidFill>
              </a:ln>
              <a:effectLst>
                <a:outerShdw blurRad="50800" dist="38100" dir="5400000" algn="t"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descr="n100 Fb Thu Huong Pham"/>
              <p:cNvSpPr/>
              <p:nvPr/>
            </p:nvSpPr>
            <p:spPr>
              <a:xfrm>
                <a:off x="5996602" y="4194319"/>
                <a:ext cx="5034255" cy="2447529"/>
              </a:xfrm>
              <a:prstGeom prst="rect">
                <a:avLst/>
              </a:prstGeom>
              <a:solidFill>
                <a:srgbClr val="FFD44B"/>
              </a:solidFill>
              <a:ln>
                <a:solidFill>
                  <a:srgbClr val="FF0066"/>
                </a:solidFill>
              </a:ln>
              <a:effectLst>
                <a:outerShdw blurRad="50800" dist="38100" dir="5400000" algn="t" rotWithShape="0">
                  <a:prstClr val="black">
                    <a:alpha val="40000"/>
                  </a:prstClr>
                </a:outerShdw>
              </a:effectLst>
            </p:spPr>
            <p:txBody>
              <a:bodyPr wrap="square">
                <a:spAutoFit/>
              </a:bodyPr>
              <a:lstStyle/>
              <a:p>
                <a:pPr algn="just"/>
                <a:endParaRPr lang="en-US" sz="3200" b="1" dirty="0">
                  <a:solidFill>
                    <a:srgbClr val="0070C0"/>
                  </a:solidFill>
                  <a:latin typeface="Times New Roman" panose="02020603050405020304" pitchFamily="18" charset="0"/>
                  <a:ea typeface="Times New Roman" panose="02020603050405020304" pitchFamily="18" charset="0"/>
                </a:endParaRPr>
              </a:p>
              <a:p>
                <a:pPr algn="just">
                  <a:lnSpc>
                    <a:spcPct val="150000"/>
                  </a:lnSpc>
                </a:pPr>
                <a14:m>
                  <m:oMath xmlns:m="http://schemas.openxmlformats.org/officeDocument/2006/math">
                    <m:r>
                      <a:rPr lang="en-US" sz="3200" b="1" i="1" smtClean="0">
                        <a:solidFill>
                          <a:srgbClr val="0070C0"/>
                        </a:solidFill>
                        <a:latin typeface="Cambria Math" panose="02040503050406030204" pitchFamily="18" charset="0"/>
                        <a:ea typeface="Cambria Math" panose="02040503050406030204" pitchFamily="18" charset="0"/>
                      </a:rPr>
                      <m:t>∆</m:t>
                    </m:r>
                    <m:sSup>
                      <m:sSupPr>
                        <m:ctrlPr>
                          <a:rPr lang="en-US" sz="3200" b="1" i="1" smtClean="0">
                            <a:solidFill>
                              <a:srgbClr val="0070C0"/>
                            </a:solidFill>
                            <a:latin typeface="Cambria Math" panose="02040503050406030204" pitchFamily="18" charset="0"/>
                            <a:ea typeface="Cambria Math" panose="02040503050406030204" pitchFamily="18" charset="0"/>
                          </a:rPr>
                        </m:ctrlPr>
                      </m:sSupPr>
                      <m:e>
                        <m:r>
                          <a:rPr lang="en-US" sz="3200" b="1" i="1" smtClean="0">
                            <a:solidFill>
                              <a:srgbClr val="0070C0"/>
                            </a:solidFill>
                            <a:latin typeface="Cambria Math" panose="02040503050406030204" pitchFamily="18" charset="0"/>
                            <a:ea typeface="Cambria Math" panose="02040503050406030204" pitchFamily="18" charset="0"/>
                          </a:rPr>
                          <m:t>𝒕</m:t>
                        </m:r>
                      </m:e>
                      <m:sup>
                        <m:r>
                          <a:rPr lang="en-US" sz="3200" b="1" i="1" smtClean="0">
                            <a:solidFill>
                              <a:srgbClr val="0070C0"/>
                            </a:solidFill>
                            <a:latin typeface="Cambria Math" panose="02040503050406030204" pitchFamily="18" charset="0"/>
                            <a:ea typeface="Cambria Math" panose="02040503050406030204" pitchFamily="18" charset="0"/>
                          </a:rPr>
                          <m:t>′</m:t>
                        </m:r>
                      </m:sup>
                    </m:sSup>
                    <m:r>
                      <a:rPr lang="en-US" sz="3200" b="1" i="1" smtClean="0">
                        <a:solidFill>
                          <a:srgbClr val="0070C0"/>
                        </a:solidFill>
                        <a:latin typeface="Cambria Math" panose="02040503050406030204" pitchFamily="18" charset="0"/>
                        <a:ea typeface="Cambria Math" panose="02040503050406030204" pitchFamily="18" charset="0"/>
                      </a:rPr>
                      <m:t>=</m:t>
                    </m:r>
                    <m:f>
                      <m:fPr>
                        <m:ctrlPr>
                          <a:rPr lang="en-US" sz="3200" b="1" i="1" smtClean="0">
                            <a:solidFill>
                              <a:srgbClr val="0070C0"/>
                            </a:solidFill>
                            <a:latin typeface="Cambria Math" panose="02040503050406030204" pitchFamily="18" charset="0"/>
                            <a:ea typeface="Cambria Math" panose="02040503050406030204" pitchFamily="18" charset="0"/>
                          </a:rPr>
                        </m:ctrlPr>
                      </m:fPr>
                      <m:num>
                        <m:r>
                          <a:rPr lang="en-US" sz="3200" b="1" i="1" smtClean="0">
                            <a:solidFill>
                              <a:srgbClr val="0070C0"/>
                            </a:solidFill>
                            <a:latin typeface="Cambria Math" panose="02040503050406030204" pitchFamily="18" charset="0"/>
                            <a:ea typeface="Cambria Math" panose="02040503050406030204" pitchFamily="18" charset="0"/>
                          </a:rPr>
                          <m:t>∆</m:t>
                        </m:r>
                        <m:r>
                          <a:rPr lang="en-US" sz="3200" b="1" i="1" smtClean="0">
                            <a:solidFill>
                              <a:srgbClr val="0070C0"/>
                            </a:solidFill>
                            <a:latin typeface="Cambria Math" panose="02040503050406030204" pitchFamily="18" charset="0"/>
                            <a:ea typeface="Cambria Math" panose="02040503050406030204" pitchFamily="18" charset="0"/>
                          </a:rPr>
                          <m:t>𝒗</m:t>
                        </m:r>
                        <m:r>
                          <a:rPr lang="en-US" sz="3200" b="1" i="1" smtClean="0">
                            <a:solidFill>
                              <a:srgbClr val="0070C0"/>
                            </a:solidFill>
                            <a:latin typeface="Cambria Math" panose="02040503050406030204" pitchFamily="18" charset="0"/>
                            <a:ea typeface="Cambria Math" panose="02040503050406030204" pitchFamily="18" charset="0"/>
                          </a:rPr>
                          <m:t>′</m:t>
                        </m:r>
                      </m:num>
                      <m:den>
                        <m:r>
                          <a:rPr lang="en-US" sz="3200" b="1" i="1" smtClean="0">
                            <a:solidFill>
                              <a:srgbClr val="0070C0"/>
                            </a:solidFill>
                            <a:latin typeface="Cambria Math" panose="02040503050406030204" pitchFamily="18" charset="0"/>
                            <a:ea typeface="Cambria Math" panose="02040503050406030204" pitchFamily="18" charset="0"/>
                          </a:rPr>
                          <m:t>𝒂</m:t>
                        </m:r>
                      </m:den>
                    </m:f>
                    <m:r>
                      <a:rPr lang="en-US" sz="3200" b="1" i="1" smtClean="0">
                        <a:solidFill>
                          <a:srgbClr val="0070C0"/>
                        </a:solidFill>
                        <a:latin typeface="Cambria Math" panose="02040503050406030204" pitchFamily="18" charset="0"/>
                        <a:ea typeface="Cambria Math" panose="02040503050406030204" pitchFamily="18" charset="0"/>
                      </a:rPr>
                      <m:t>=</m:t>
                    </m:r>
                    <m:f>
                      <m:fPr>
                        <m:ctrlPr>
                          <a:rPr lang="en-US" sz="3200" b="1" i="1" smtClean="0">
                            <a:solidFill>
                              <a:srgbClr val="0070C0"/>
                            </a:solidFill>
                            <a:latin typeface="Cambria Math" panose="02040503050406030204" pitchFamily="18" charset="0"/>
                            <a:ea typeface="Cambria Math" panose="02040503050406030204" pitchFamily="18" charset="0"/>
                          </a:rPr>
                        </m:ctrlPr>
                      </m:fPr>
                      <m:num>
                        <m:r>
                          <a:rPr lang="en-US" sz="3200" b="1" i="1" smtClean="0">
                            <a:solidFill>
                              <a:srgbClr val="0070C0"/>
                            </a:solidFill>
                            <a:latin typeface="Cambria Math" panose="02040503050406030204" pitchFamily="18" charset="0"/>
                            <a:ea typeface="Cambria Math" panose="02040503050406030204" pitchFamily="18" charset="0"/>
                          </a:rPr>
                          <m:t>𝟎</m:t>
                        </m:r>
                        <m:r>
                          <a:rPr lang="en-US" sz="3200" b="1" i="1" smtClean="0">
                            <a:solidFill>
                              <a:srgbClr val="0070C0"/>
                            </a:solidFill>
                            <a:latin typeface="Cambria Math" panose="02040503050406030204" pitchFamily="18" charset="0"/>
                            <a:ea typeface="Cambria Math" panose="02040503050406030204" pitchFamily="18" charset="0"/>
                          </a:rPr>
                          <m:t>−</m:t>
                        </m:r>
                        <m:r>
                          <a:rPr lang="en-US" sz="3200" b="1" i="1" smtClean="0">
                            <a:solidFill>
                              <a:srgbClr val="0070C0"/>
                            </a:solidFill>
                            <a:latin typeface="Cambria Math" panose="02040503050406030204" pitchFamily="18" charset="0"/>
                            <a:ea typeface="Cambria Math" panose="02040503050406030204" pitchFamily="18" charset="0"/>
                          </a:rPr>
                          <m:t>𝟏𝟐</m:t>
                        </m:r>
                      </m:num>
                      <m:den>
                        <m:r>
                          <a:rPr lang="en-US" sz="3200" b="1" i="1" smtClean="0">
                            <a:solidFill>
                              <a:srgbClr val="0070C0"/>
                            </a:solidFill>
                            <a:latin typeface="Cambria Math" panose="02040503050406030204" pitchFamily="18" charset="0"/>
                            <a:ea typeface="Cambria Math" panose="02040503050406030204" pitchFamily="18" charset="0"/>
                          </a:rPr>
                          <m:t>−</m:t>
                        </m:r>
                        <m:r>
                          <a:rPr lang="en-US" sz="3200" b="1" i="1" smtClean="0">
                            <a:solidFill>
                              <a:srgbClr val="0070C0"/>
                            </a:solidFill>
                            <a:latin typeface="Cambria Math" panose="02040503050406030204" pitchFamily="18" charset="0"/>
                            <a:ea typeface="Cambria Math" panose="02040503050406030204" pitchFamily="18" charset="0"/>
                          </a:rPr>
                          <m:t>𝟎</m:t>
                        </m:r>
                        <m:r>
                          <a:rPr lang="en-US" sz="3200" b="1" i="1" smtClean="0">
                            <a:solidFill>
                              <a:srgbClr val="0070C0"/>
                            </a:solidFill>
                            <a:latin typeface="Cambria Math" panose="02040503050406030204" pitchFamily="18" charset="0"/>
                            <a:ea typeface="Cambria Math" panose="02040503050406030204" pitchFamily="18" charset="0"/>
                          </a:rPr>
                          <m:t>,</m:t>
                        </m:r>
                        <m:r>
                          <a:rPr lang="en-US" sz="3200" b="1" i="1" smtClean="0">
                            <a:solidFill>
                              <a:srgbClr val="0070C0"/>
                            </a:solidFill>
                            <a:latin typeface="Cambria Math" panose="02040503050406030204" pitchFamily="18" charset="0"/>
                            <a:ea typeface="Cambria Math" panose="02040503050406030204" pitchFamily="18" charset="0"/>
                          </a:rPr>
                          <m:t>𝟒</m:t>
                        </m:r>
                      </m:den>
                    </m:f>
                  </m:oMath>
                </a14:m>
                <a:r>
                  <a:rPr lang="en-US" sz="3200" b="1" dirty="0">
                    <a:solidFill>
                      <a:srgbClr val="0070C0"/>
                    </a:solidFill>
                    <a:latin typeface="Times New Roman" panose="02020603050405020304" pitchFamily="18" charset="0"/>
                    <a:ea typeface="Times New Roman" panose="02020603050405020304" pitchFamily="18" charset="0"/>
                  </a:rPr>
                  <a:t>=30s</a:t>
                </a:r>
              </a:p>
              <a:p>
                <a:pPr algn="just">
                  <a:lnSpc>
                    <a:spcPct val="150000"/>
                  </a:lnSpc>
                </a:pPr>
                <a:r>
                  <a:rPr lang="en-US" sz="3200" b="1" dirty="0" err="1">
                    <a:solidFill>
                      <a:srgbClr val="0070C0"/>
                    </a:solidFill>
                    <a:latin typeface="Times New Roman" panose="02020603050405020304" pitchFamily="18" charset="0"/>
                    <a:ea typeface="Times New Roman" panose="02020603050405020304" pitchFamily="18" charset="0"/>
                  </a:rPr>
                  <a:t>Xe</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dừng</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lại</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sau</a:t>
                </a:r>
                <a:r>
                  <a:rPr lang="en-US" sz="3200" b="1" dirty="0">
                    <a:solidFill>
                      <a:srgbClr val="0070C0"/>
                    </a:solidFill>
                    <a:latin typeface="Times New Roman" panose="02020603050405020304" pitchFamily="18" charset="0"/>
                    <a:ea typeface="Times New Roman" panose="02020603050405020304" pitchFamily="18" charset="0"/>
                  </a:rPr>
                  <a:t> 30s</a:t>
                </a:r>
              </a:p>
            </p:txBody>
          </p:sp>
        </mc:Choice>
        <mc:Fallback xmlns="">
          <p:sp>
            <p:nvSpPr>
              <p:cNvPr id="4" name="Rectangle 3" descr="n100 Fb Thu Huong Pham"/>
              <p:cNvSpPr>
                <a:spLocks noRot="1" noChangeAspect="1" noMove="1" noResize="1" noEditPoints="1" noAdjustHandles="1" noChangeArrowheads="1" noChangeShapeType="1" noTextEdit="1"/>
              </p:cNvSpPr>
              <p:nvPr/>
            </p:nvSpPr>
            <p:spPr>
              <a:xfrm>
                <a:off x="5996602" y="4194319"/>
                <a:ext cx="5034255" cy="2447529"/>
              </a:xfrm>
              <a:prstGeom prst="rect">
                <a:avLst/>
              </a:prstGeom>
              <a:blipFill>
                <a:blip r:embed="rId3"/>
                <a:stretch>
                  <a:fillRect/>
                </a:stretch>
              </a:blipFill>
              <a:ln>
                <a:solidFill>
                  <a:srgbClr val="FF0066"/>
                </a:solidFill>
              </a:ln>
              <a:effectLst>
                <a:outerShdw blurRad="50800" dist="38100" dir="5400000" algn="t" rotWithShape="0">
                  <a:prstClr val="black">
                    <a:alpha val="40000"/>
                  </a:prstClr>
                </a:outerShdw>
              </a:effectLst>
            </p:spPr>
            <p:txBody>
              <a:bodyPr/>
              <a:lstStyle/>
              <a:p>
                <a:r>
                  <a:rPr lang="en-US">
                    <a:noFill/>
                  </a:rPr>
                  <a:t> </a:t>
                </a:r>
              </a:p>
            </p:txBody>
          </p:sp>
        </mc:Fallback>
      </mc:AlternateContent>
      <p:sp>
        <p:nvSpPr>
          <p:cNvPr id="15" name="Freeform 14" descr="n100 Fb Thu Huong Pham"/>
          <p:cNvSpPr/>
          <p:nvPr/>
        </p:nvSpPr>
        <p:spPr>
          <a:xfrm>
            <a:off x="6216357" y="493449"/>
            <a:ext cx="1477098" cy="597120"/>
          </a:xfrm>
          <a:custGeom>
            <a:avLst/>
            <a:gdLst>
              <a:gd name="connsiteX0" fmla="*/ 0 w 2616582"/>
              <a:gd name="connsiteY0" fmla="*/ 0 h 597120"/>
              <a:gd name="connsiteX1" fmla="*/ 2616582 w 2616582"/>
              <a:gd name="connsiteY1" fmla="*/ 0 h 597120"/>
              <a:gd name="connsiteX2" fmla="*/ 2569410 w 2616582"/>
              <a:gd name="connsiteY2" fmla="*/ 4841 h 597120"/>
              <a:gd name="connsiteX3" fmla="*/ 2348961 w 2616582"/>
              <a:gd name="connsiteY3" fmla="*/ 254984 h 597120"/>
              <a:gd name="connsiteX4" fmla="*/ 2461168 w 2616582"/>
              <a:gd name="connsiteY4" fmla="*/ 595896 h 597120"/>
              <a:gd name="connsiteX5" fmla="*/ 2463013 w 2616582"/>
              <a:gd name="connsiteY5" fmla="*/ 597120 h 597120"/>
              <a:gd name="connsiteX6" fmla="*/ 0 w 2616582"/>
              <a:gd name="connsiteY6" fmla="*/ 597120 h 597120"/>
              <a:gd name="connsiteX0" fmla="*/ 112541 w 2729123"/>
              <a:gd name="connsiteY0" fmla="*/ 0 h 597120"/>
              <a:gd name="connsiteX1" fmla="*/ 2729123 w 2729123"/>
              <a:gd name="connsiteY1" fmla="*/ 0 h 597120"/>
              <a:gd name="connsiteX2" fmla="*/ 2681951 w 2729123"/>
              <a:gd name="connsiteY2" fmla="*/ 4841 h 597120"/>
              <a:gd name="connsiteX3" fmla="*/ 2461502 w 2729123"/>
              <a:gd name="connsiteY3" fmla="*/ 254984 h 597120"/>
              <a:gd name="connsiteX4" fmla="*/ 2573709 w 2729123"/>
              <a:gd name="connsiteY4" fmla="*/ 595896 h 597120"/>
              <a:gd name="connsiteX5" fmla="*/ 2575554 w 2729123"/>
              <a:gd name="connsiteY5" fmla="*/ 597120 h 597120"/>
              <a:gd name="connsiteX6" fmla="*/ 112541 w 2729123"/>
              <a:gd name="connsiteY6" fmla="*/ 597120 h 597120"/>
              <a:gd name="connsiteX7" fmla="*/ 0 w 2729123"/>
              <a:gd name="connsiteY7" fmla="*/ 301699 h 597120"/>
              <a:gd name="connsiteX8" fmla="*/ 112541 w 2729123"/>
              <a:gd name="connsiteY8" fmla="*/ 0 h 597120"/>
              <a:gd name="connsiteX0" fmla="*/ 200 w 2616782"/>
              <a:gd name="connsiteY0" fmla="*/ 0 h 597120"/>
              <a:gd name="connsiteX1" fmla="*/ 2616782 w 2616782"/>
              <a:gd name="connsiteY1" fmla="*/ 0 h 597120"/>
              <a:gd name="connsiteX2" fmla="*/ 2569610 w 2616782"/>
              <a:gd name="connsiteY2" fmla="*/ 4841 h 597120"/>
              <a:gd name="connsiteX3" fmla="*/ 2349161 w 2616782"/>
              <a:gd name="connsiteY3" fmla="*/ 254984 h 597120"/>
              <a:gd name="connsiteX4" fmla="*/ 2461368 w 2616782"/>
              <a:gd name="connsiteY4" fmla="*/ 595896 h 597120"/>
              <a:gd name="connsiteX5" fmla="*/ 2463213 w 2616782"/>
              <a:gd name="connsiteY5" fmla="*/ 597120 h 597120"/>
              <a:gd name="connsiteX6" fmla="*/ 200 w 2616782"/>
              <a:gd name="connsiteY6" fmla="*/ 597120 h 597120"/>
              <a:gd name="connsiteX7" fmla="*/ 70539 w 2616782"/>
              <a:gd name="connsiteY7" fmla="*/ 301699 h 597120"/>
              <a:gd name="connsiteX8" fmla="*/ 200 w 2616782"/>
              <a:gd name="connsiteY8" fmla="*/ 0 h 59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6782" h="597120">
                <a:moveTo>
                  <a:pt x="200" y="0"/>
                </a:moveTo>
                <a:lnTo>
                  <a:pt x="2616782" y="0"/>
                </a:lnTo>
                <a:lnTo>
                  <a:pt x="2569610" y="4841"/>
                </a:lnTo>
                <a:cubicBezTo>
                  <a:pt x="2461994" y="27151"/>
                  <a:pt x="2373804" y="124545"/>
                  <a:pt x="2349161" y="254984"/>
                </a:cubicBezTo>
                <a:cubicBezTo>
                  <a:pt x="2324551" y="385252"/>
                  <a:pt x="2368982" y="520244"/>
                  <a:pt x="2461368" y="595896"/>
                </a:cubicBezTo>
                <a:lnTo>
                  <a:pt x="2463213" y="597120"/>
                </a:lnTo>
                <a:lnTo>
                  <a:pt x="200" y="597120"/>
                </a:lnTo>
                <a:cubicBezTo>
                  <a:pt x="-4489" y="498646"/>
                  <a:pt x="75228" y="400173"/>
                  <a:pt x="70539" y="301699"/>
                </a:cubicBezTo>
                <a:cubicBezTo>
                  <a:pt x="75228" y="201133"/>
                  <a:pt x="-4489" y="100566"/>
                  <a:pt x="200" y="0"/>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a</a:t>
            </a:r>
          </a:p>
        </p:txBody>
      </p:sp>
      <p:sp>
        <p:nvSpPr>
          <p:cNvPr id="18" name="Freeform 17" descr="n100 Fb Thu Huong Pham"/>
          <p:cNvSpPr/>
          <p:nvPr/>
        </p:nvSpPr>
        <p:spPr>
          <a:xfrm>
            <a:off x="6216357" y="3978663"/>
            <a:ext cx="1477098" cy="597120"/>
          </a:xfrm>
          <a:custGeom>
            <a:avLst/>
            <a:gdLst>
              <a:gd name="connsiteX0" fmla="*/ 0 w 2616582"/>
              <a:gd name="connsiteY0" fmla="*/ 0 h 597120"/>
              <a:gd name="connsiteX1" fmla="*/ 2616582 w 2616582"/>
              <a:gd name="connsiteY1" fmla="*/ 0 h 597120"/>
              <a:gd name="connsiteX2" fmla="*/ 2569410 w 2616582"/>
              <a:gd name="connsiteY2" fmla="*/ 4841 h 597120"/>
              <a:gd name="connsiteX3" fmla="*/ 2348961 w 2616582"/>
              <a:gd name="connsiteY3" fmla="*/ 254984 h 597120"/>
              <a:gd name="connsiteX4" fmla="*/ 2461168 w 2616582"/>
              <a:gd name="connsiteY4" fmla="*/ 595896 h 597120"/>
              <a:gd name="connsiteX5" fmla="*/ 2463013 w 2616582"/>
              <a:gd name="connsiteY5" fmla="*/ 597120 h 597120"/>
              <a:gd name="connsiteX6" fmla="*/ 0 w 2616582"/>
              <a:gd name="connsiteY6" fmla="*/ 597120 h 597120"/>
              <a:gd name="connsiteX0" fmla="*/ 112541 w 2729123"/>
              <a:gd name="connsiteY0" fmla="*/ 0 h 597120"/>
              <a:gd name="connsiteX1" fmla="*/ 2729123 w 2729123"/>
              <a:gd name="connsiteY1" fmla="*/ 0 h 597120"/>
              <a:gd name="connsiteX2" fmla="*/ 2681951 w 2729123"/>
              <a:gd name="connsiteY2" fmla="*/ 4841 h 597120"/>
              <a:gd name="connsiteX3" fmla="*/ 2461502 w 2729123"/>
              <a:gd name="connsiteY3" fmla="*/ 254984 h 597120"/>
              <a:gd name="connsiteX4" fmla="*/ 2573709 w 2729123"/>
              <a:gd name="connsiteY4" fmla="*/ 595896 h 597120"/>
              <a:gd name="connsiteX5" fmla="*/ 2575554 w 2729123"/>
              <a:gd name="connsiteY5" fmla="*/ 597120 h 597120"/>
              <a:gd name="connsiteX6" fmla="*/ 112541 w 2729123"/>
              <a:gd name="connsiteY6" fmla="*/ 597120 h 597120"/>
              <a:gd name="connsiteX7" fmla="*/ 0 w 2729123"/>
              <a:gd name="connsiteY7" fmla="*/ 301699 h 597120"/>
              <a:gd name="connsiteX8" fmla="*/ 112541 w 2729123"/>
              <a:gd name="connsiteY8" fmla="*/ 0 h 597120"/>
              <a:gd name="connsiteX0" fmla="*/ 200 w 2616782"/>
              <a:gd name="connsiteY0" fmla="*/ 0 h 597120"/>
              <a:gd name="connsiteX1" fmla="*/ 2616782 w 2616782"/>
              <a:gd name="connsiteY1" fmla="*/ 0 h 597120"/>
              <a:gd name="connsiteX2" fmla="*/ 2569610 w 2616782"/>
              <a:gd name="connsiteY2" fmla="*/ 4841 h 597120"/>
              <a:gd name="connsiteX3" fmla="*/ 2349161 w 2616782"/>
              <a:gd name="connsiteY3" fmla="*/ 254984 h 597120"/>
              <a:gd name="connsiteX4" fmla="*/ 2461368 w 2616782"/>
              <a:gd name="connsiteY4" fmla="*/ 595896 h 597120"/>
              <a:gd name="connsiteX5" fmla="*/ 2463213 w 2616782"/>
              <a:gd name="connsiteY5" fmla="*/ 597120 h 597120"/>
              <a:gd name="connsiteX6" fmla="*/ 200 w 2616782"/>
              <a:gd name="connsiteY6" fmla="*/ 597120 h 597120"/>
              <a:gd name="connsiteX7" fmla="*/ 70539 w 2616782"/>
              <a:gd name="connsiteY7" fmla="*/ 301699 h 597120"/>
              <a:gd name="connsiteX8" fmla="*/ 200 w 2616782"/>
              <a:gd name="connsiteY8" fmla="*/ 0 h 59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6782" h="597120">
                <a:moveTo>
                  <a:pt x="200" y="0"/>
                </a:moveTo>
                <a:lnTo>
                  <a:pt x="2616782" y="0"/>
                </a:lnTo>
                <a:lnTo>
                  <a:pt x="2569610" y="4841"/>
                </a:lnTo>
                <a:cubicBezTo>
                  <a:pt x="2461994" y="27151"/>
                  <a:pt x="2373804" y="124545"/>
                  <a:pt x="2349161" y="254984"/>
                </a:cubicBezTo>
                <a:cubicBezTo>
                  <a:pt x="2324551" y="385252"/>
                  <a:pt x="2368982" y="520244"/>
                  <a:pt x="2461368" y="595896"/>
                </a:cubicBezTo>
                <a:lnTo>
                  <a:pt x="2463213" y="597120"/>
                </a:lnTo>
                <a:lnTo>
                  <a:pt x="200" y="597120"/>
                </a:lnTo>
                <a:cubicBezTo>
                  <a:pt x="-4489" y="498646"/>
                  <a:pt x="75228" y="400173"/>
                  <a:pt x="70539" y="301699"/>
                </a:cubicBezTo>
                <a:cubicBezTo>
                  <a:pt x="75228" y="201133"/>
                  <a:pt x="-4489" y="100566"/>
                  <a:pt x="200" y="0"/>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Câu</a:t>
            </a:r>
            <a:r>
              <a:rPr lang="en-US" sz="2800" b="1" dirty="0">
                <a:latin typeface="Arial" panose="020B0604020202020204" pitchFamily="34" charset="0"/>
                <a:cs typeface="Arial" panose="020B0604020202020204" pitchFamily="34" charset="0"/>
              </a:rPr>
              <a:t> b</a:t>
            </a:r>
          </a:p>
        </p:txBody>
      </p:sp>
      <p:sp>
        <p:nvSpPr>
          <p:cNvPr id="3" name="Rounded Rectangle 2" descr="n100 Fb Thu Huong Pham"/>
          <p:cNvSpPr/>
          <p:nvPr/>
        </p:nvSpPr>
        <p:spPr>
          <a:xfrm>
            <a:off x="837657" y="493449"/>
            <a:ext cx="3817257" cy="6037943"/>
          </a:xfrm>
          <a:prstGeom prst="roundRect">
            <a:avLst/>
          </a:prstGeom>
          <a:solidFill>
            <a:srgbClr val="FFE9A3"/>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TextBox 6" descr="n100 Fb Thu Huong Pham"/>
              <p:cNvSpPr txBox="1"/>
              <p:nvPr/>
            </p:nvSpPr>
            <p:spPr>
              <a:xfrm>
                <a:off x="1258570" y="1517687"/>
                <a:ext cx="2975429" cy="2246769"/>
              </a:xfrm>
              <a:prstGeom prst="rect">
                <a:avLst/>
              </a:prstGeom>
              <a:noFill/>
            </p:spPr>
            <p:txBody>
              <a:bodyPr wrap="square" rtlCol="0">
                <a:spAutoFit/>
              </a:bodyPr>
              <a:lstStyle/>
              <a:p>
                <a:pPr marL="342900" indent="-342900">
                  <a:buAutoNum type="alphaLcParenR"/>
                </a:pPr>
                <a14:m>
                  <m:oMath xmlns:m="http://schemas.openxmlformats.org/officeDocument/2006/math">
                    <m:sSub>
                      <m:sSubPr>
                        <m:ctrlPr>
                          <a:rPr lang="en-US" sz="2800" b="1" i="1" smtClean="0">
                            <a:solidFill>
                              <a:srgbClr val="0070C0"/>
                            </a:solidFill>
                            <a:latin typeface="Cambria Math" panose="02040503050406030204" pitchFamily="18" charset="0"/>
                          </a:rPr>
                        </m:ctrlPr>
                      </m:sSubPr>
                      <m:e>
                        <m:r>
                          <a:rPr lang="en-US" sz="2800" b="1" i="1" smtClean="0">
                            <a:solidFill>
                              <a:srgbClr val="0070C0"/>
                            </a:solidFill>
                            <a:latin typeface="Cambria Math" panose="02040503050406030204" pitchFamily="18" charset="0"/>
                          </a:rPr>
                          <m:t>  </m:t>
                        </m:r>
                        <m:r>
                          <a:rPr lang="en-US" sz="2800" b="1" i="1" smtClean="0">
                            <a:solidFill>
                              <a:srgbClr val="0070C0"/>
                            </a:solidFill>
                            <a:latin typeface="Cambria Math" panose="02040503050406030204" pitchFamily="18" charset="0"/>
                          </a:rPr>
                          <m:t>𝒗</m:t>
                        </m:r>
                      </m:e>
                      <m:sub>
                        <m:r>
                          <a:rPr lang="en-US" sz="2800" b="1" i="1" smtClean="0">
                            <a:solidFill>
                              <a:srgbClr val="0070C0"/>
                            </a:solidFill>
                            <a:latin typeface="Cambria Math" panose="02040503050406030204" pitchFamily="18" charset="0"/>
                          </a:rPr>
                          <m:t>𝟎</m:t>
                        </m:r>
                      </m:sub>
                    </m:sSub>
                    <m:r>
                      <a:rPr lang="en-US" sz="2800" b="1" i="1" smtClean="0">
                        <a:solidFill>
                          <a:srgbClr val="0070C0"/>
                        </a:solidFill>
                        <a:latin typeface="Cambria Math" panose="02040503050406030204" pitchFamily="18" charset="0"/>
                      </a:rPr>
                      <m:t>=</m:t>
                    </m:r>
                    <m:r>
                      <a:rPr lang="en-US" sz="2800" b="1" i="1" smtClean="0">
                        <a:solidFill>
                          <a:srgbClr val="0070C0"/>
                        </a:solidFill>
                        <a:latin typeface="Cambria Math" panose="02040503050406030204" pitchFamily="18" charset="0"/>
                      </a:rPr>
                      <m:t>𝟏𝟎</m:t>
                    </m:r>
                    <m:r>
                      <a:rPr lang="en-US" sz="2800" b="1" i="1" smtClean="0">
                        <a:solidFill>
                          <a:srgbClr val="0070C0"/>
                        </a:solidFill>
                        <a:latin typeface="Cambria Math" panose="02040503050406030204" pitchFamily="18" charset="0"/>
                      </a:rPr>
                      <m:t>𝒎</m:t>
                    </m:r>
                    <m:r>
                      <a:rPr lang="en-US" sz="2800" b="1" i="1" smtClean="0">
                        <a:solidFill>
                          <a:srgbClr val="0070C0"/>
                        </a:solidFill>
                        <a:latin typeface="Cambria Math" panose="02040503050406030204" pitchFamily="18" charset="0"/>
                      </a:rPr>
                      <m:t>/</m:t>
                    </m:r>
                    <m:r>
                      <a:rPr lang="en-US" sz="2800" b="1" i="1" smtClean="0">
                        <a:solidFill>
                          <a:srgbClr val="0070C0"/>
                        </a:solidFill>
                        <a:latin typeface="Cambria Math" panose="02040503050406030204" pitchFamily="18" charset="0"/>
                      </a:rPr>
                      <m:t>𝒔</m:t>
                    </m:r>
                  </m:oMath>
                </a14:m>
                <a:endParaRPr lang="en-US" sz="2800" b="1" dirty="0">
                  <a:solidFill>
                    <a:srgbClr val="0070C0"/>
                  </a:solidFill>
                  <a:latin typeface="Arial" panose="020B0604020202020204" pitchFamily="34" charset="0"/>
                  <a:cs typeface="Arial" panose="020B0604020202020204" pitchFamily="34" charset="0"/>
                </a:endParaRPr>
              </a:p>
              <a:p>
                <a:r>
                  <a:rPr lang="en-US" sz="2800" b="1" dirty="0">
                    <a:solidFill>
                      <a:srgbClr val="0070C0"/>
                    </a:solidFill>
                    <a:latin typeface="Arial" panose="020B0604020202020204" pitchFamily="34" charset="0"/>
                    <a:cs typeface="Arial" panose="020B0604020202020204" pitchFamily="34" charset="0"/>
                  </a:rPr>
                  <a:t>     v = 12 m/s</a:t>
                </a:r>
              </a:p>
              <a:p>
                <a:r>
                  <a:rPr lang="en-US" sz="2800" b="1" dirty="0">
                    <a:solidFill>
                      <a:srgbClr val="0070C0"/>
                    </a:solidFill>
                    <a:latin typeface="Arial" panose="020B0604020202020204" pitchFamily="34" charset="0"/>
                    <a:cs typeface="Arial" panose="020B0604020202020204" pitchFamily="34" charset="0"/>
                  </a:rPr>
                  <a:t>     </a:t>
                </a:r>
                <a14:m>
                  <m:oMath xmlns:m="http://schemas.openxmlformats.org/officeDocument/2006/math">
                    <m:r>
                      <a:rPr lang="en-US" sz="2800" b="1" i="1" smtClean="0">
                        <a:solidFill>
                          <a:srgbClr val="0070C0"/>
                        </a:solidFill>
                        <a:latin typeface="Cambria Math" panose="02040503050406030204" pitchFamily="18" charset="0"/>
                        <a:ea typeface="Cambria Math" panose="02040503050406030204" pitchFamily="18" charset="0"/>
                      </a:rPr>
                      <m:t>∆</m:t>
                    </m:r>
                    <m:r>
                      <a:rPr lang="en-US" sz="2800" b="1" i="1" smtClean="0">
                        <a:solidFill>
                          <a:srgbClr val="0070C0"/>
                        </a:solidFill>
                        <a:latin typeface="Cambria Math" panose="02040503050406030204" pitchFamily="18" charset="0"/>
                        <a:ea typeface="Cambria Math" panose="02040503050406030204" pitchFamily="18" charset="0"/>
                      </a:rPr>
                      <m:t>𝒕</m:t>
                    </m:r>
                    <m:r>
                      <a:rPr lang="en-US" sz="2800" b="1" i="1" smtClean="0">
                        <a:solidFill>
                          <a:srgbClr val="0070C0"/>
                        </a:solidFill>
                        <a:latin typeface="Cambria Math" panose="02040503050406030204" pitchFamily="18" charset="0"/>
                        <a:ea typeface="Cambria Math" panose="02040503050406030204" pitchFamily="18" charset="0"/>
                      </a:rPr>
                      <m:t>=</m:t>
                    </m:r>
                    <m:r>
                      <a:rPr lang="en-US" sz="2800" b="1" i="1" smtClean="0">
                        <a:solidFill>
                          <a:srgbClr val="0070C0"/>
                        </a:solidFill>
                        <a:latin typeface="Cambria Math" panose="02040503050406030204" pitchFamily="18" charset="0"/>
                        <a:ea typeface="Cambria Math" panose="02040503050406030204" pitchFamily="18" charset="0"/>
                      </a:rPr>
                      <m:t>𝟓</m:t>
                    </m:r>
                    <m:r>
                      <a:rPr lang="en-US" sz="2800" b="1" i="1" smtClean="0">
                        <a:solidFill>
                          <a:srgbClr val="0070C0"/>
                        </a:solidFill>
                        <a:latin typeface="Cambria Math" panose="02040503050406030204" pitchFamily="18" charset="0"/>
                        <a:ea typeface="Cambria Math" panose="02040503050406030204" pitchFamily="18" charset="0"/>
                      </a:rPr>
                      <m:t> </m:t>
                    </m:r>
                    <m:r>
                      <a:rPr lang="en-US" sz="2800" b="1" i="1" smtClean="0">
                        <a:solidFill>
                          <a:srgbClr val="0070C0"/>
                        </a:solidFill>
                        <a:latin typeface="Cambria Math" panose="02040503050406030204" pitchFamily="18" charset="0"/>
                        <a:ea typeface="Cambria Math" panose="02040503050406030204" pitchFamily="18" charset="0"/>
                      </a:rPr>
                      <m:t>𝒔</m:t>
                    </m:r>
                  </m:oMath>
                </a14:m>
                <a:endParaRPr lang="en-US" sz="2800" b="1" dirty="0">
                  <a:solidFill>
                    <a:srgbClr val="0070C0"/>
                  </a:solidFill>
                  <a:latin typeface="Arial" panose="020B0604020202020204" pitchFamily="34" charset="0"/>
                  <a:ea typeface="Cambria Math" panose="02040503050406030204" pitchFamily="18" charset="0"/>
                  <a:cs typeface="Arial" panose="020B0604020202020204" pitchFamily="34" charset="0"/>
                </a:endParaRPr>
              </a:p>
              <a:p>
                <a:r>
                  <a:rPr lang="en-US" sz="2800" b="1" dirty="0">
                    <a:solidFill>
                      <a:srgbClr val="0070C0"/>
                    </a:solidFill>
                    <a:latin typeface="Arial" panose="020B0604020202020204" pitchFamily="34" charset="0"/>
                    <a:cs typeface="Arial" panose="020B0604020202020204" pitchFamily="34" charset="0"/>
                  </a:rPr>
                  <a:t>----------------------</a:t>
                </a:r>
              </a:p>
              <a:p>
                <a:r>
                  <a:rPr lang="en-US" sz="2800" b="1" dirty="0">
                    <a:solidFill>
                      <a:srgbClr val="0070C0"/>
                    </a:solidFill>
                    <a:latin typeface="Arial" panose="020B0604020202020204" pitchFamily="34" charset="0"/>
                    <a:cs typeface="Arial" panose="020B0604020202020204" pitchFamily="34" charset="0"/>
                  </a:rPr>
                  <a:t>      a?</a:t>
                </a:r>
              </a:p>
            </p:txBody>
          </p:sp>
        </mc:Choice>
        <mc:Fallback xmlns="">
          <p:sp>
            <p:nvSpPr>
              <p:cNvPr id="7" name="TextBox 6" descr="n100 Fb Thu Huong Pham"/>
              <p:cNvSpPr txBox="1">
                <a:spLocks noRot="1" noChangeAspect="1" noMove="1" noResize="1" noEditPoints="1" noAdjustHandles="1" noChangeArrowheads="1" noChangeShapeType="1" noTextEdit="1"/>
              </p:cNvSpPr>
              <p:nvPr/>
            </p:nvSpPr>
            <p:spPr>
              <a:xfrm>
                <a:off x="1258570" y="1517687"/>
                <a:ext cx="2975429" cy="2246769"/>
              </a:xfrm>
              <a:prstGeom prst="rect">
                <a:avLst/>
              </a:prstGeom>
              <a:blipFill>
                <a:blip r:embed="rId4"/>
                <a:stretch>
                  <a:fillRect l="-4090" b="-65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descr="n100 Fb Thu Huong Pham"/>
              <p:cNvSpPr txBox="1"/>
              <p:nvPr/>
            </p:nvSpPr>
            <p:spPr>
              <a:xfrm>
                <a:off x="1280262" y="4094741"/>
                <a:ext cx="2975429" cy="2256515"/>
              </a:xfrm>
              <a:prstGeom prst="rect">
                <a:avLst/>
              </a:prstGeom>
              <a:noFill/>
            </p:spPr>
            <p:txBody>
              <a:bodyPr wrap="square" rtlCol="0">
                <a:spAutoFit/>
              </a:bodyPr>
              <a:lstStyle/>
              <a:p>
                <a:r>
                  <a:rPr lang="en-US" sz="2800" b="1" dirty="0">
                    <a:solidFill>
                      <a:srgbClr val="0070C0"/>
                    </a:solidFill>
                  </a:rPr>
                  <a:t>b) </a:t>
                </a:r>
                <a14:m>
                  <m:oMath xmlns:m="http://schemas.openxmlformats.org/officeDocument/2006/math">
                    <m:sSubSup>
                      <m:sSubSupPr>
                        <m:ctrlPr>
                          <a:rPr lang="en-US" sz="2800" b="1" i="1" smtClean="0">
                            <a:solidFill>
                              <a:srgbClr val="0070C0"/>
                            </a:solidFill>
                            <a:latin typeface="Cambria Math" panose="02040503050406030204" pitchFamily="18" charset="0"/>
                          </a:rPr>
                        </m:ctrlPr>
                      </m:sSubSupPr>
                      <m:e>
                        <m:r>
                          <a:rPr lang="en-US" sz="2800" b="1" i="1" smtClean="0">
                            <a:solidFill>
                              <a:srgbClr val="0070C0"/>
                            </a:solidFill>
                            <a:latin typeface="Cambria Math" panose="02040503050406030204" pitchFamily="18" charset="0"/>
                          </a:rPr>
                          <m:t>  </m:t>
                        </m:r>
                        <m:r>
                          <a:rPr lang="en-US" sz="2800" b="1" i="1" smtClean="0">
                            <a:solidFill>
                              <a:srgbClr val="0070C0"/>
                            </a:solidFill>
                            <a:latin typeface="Cambria Math" panose="02040503050406030204" pitchFamily="18" charset="0"/>
                          </a:rPr>
                          <m:t>𝒗</m:t>
                        </m:r>
                      </m:e>
                      <m:sub>
                        <m:r>
                          <a:rPr lang="en-US" sz="2800" b="1" i="1" smtClean="0">
                            <a:solidFill>
                              <a:srgbClr val="0070C0"/>
                            </a:solidFill>
                            <a:latin typeface="Cambria Math" panose="02040503050406030204" pitchFamily="18" charset="0"/>
                          </a:rPr>
                          <m:t>𝟎</m:t>
                        </m:r>
                      </m:sub>
                      <m:sup>
                        <m:r>
                          <a:rPr lang="en-US" sz="2800" b="1" i="1" smtClean="0">
                            <a:solidFill>
                              <a:srgbClr val="0070C0"/>
                            </a:solidFill>
                            <a:latin typeface="Cambria Math" panose="02040503050406030204" pitchFamily="18" charset="0"/>
                          </a:rPr>
                          <m:t>′</m:t>
                        </m:r>
                      </m:sup>
                    </m:sSubSup>
                    <m:r>
                      <a:rPr lang="en-US" sz="2800" b="1" i="1" smtClean="0">
                        <a:solidFill>
                          <a:srgbClr val="0070C0"/>
                        </a:solidFill>
                        <a:latin typeface="Cambria Math" panose="02040503050406030204" pitchFamily="18" charset="0"/>
                      </a:rPr>
                      <m:t>=</m:t>
                    </m:r>
                    <m:r>
                      <a:rPr lang="en-US" sz="2800" b="1" i="1" smtClean="0">
                        <a:solidFill>
                          <a:srgbClr val="0070C0"/>
                        </a:solidFill>
                        <a:latin typeface="Cambria Math" panose="02040503050406030204" pitchFamily="18" charset="0"/>
                      </a:rPr>
                      <m:t>𝟏𝟎</m:t>
                    </m:r>
                    <m:r>
                      <a:rPr lang="en-US" sz="2800" b="1" i="1" smtClean="0">
                        <a:solidFill>
                          <a:srgbClr val="0070C0"/>
                        </a:solidFill>
                        <a:latin typeface="Cambria Math" panose="02040503050406030204" pitchFamily="18" charset="0"/>
                      </a:rPr>
                      <m:t>𝒎</m:t>
                    </m:r>
                    <m:r>
                      <a:rPr lang="en-US" sz="2800" b="1" i="1" smtClean="0">
                        <a:solidFill>
                          <a:srgbClr val="0070C0"/>
                        </a:solidFill>
                        <a:latin typeface="Cambria Math" panose="02040503050406030204" pitchFamily="18" charset="0"/>
                      </a:rPr>
                      <m:t>/</m:t>
                    </m:r>
                    <m:r>
                      <a:rPr lang="en-US" sz="2800" b="1" i="1" smtClean="0">
                        <a:solidFill>
                          <a:srgbClr val="0070C0"/>
                        </a:solidFill>
                        <a:latin typeface="Cambria Math" panose="02040503050406030204" pitchFamily="18" charset="0"/>
                      </a:rPr>
                      <m:t>𝒔</m:t>
                    </m:r>
                  </m:oMath>
                </a14:m>
                <a:endParaRPr lang="en-US" sz="2800" b="1" dirty="0">
                  <a:solidFill>
                    <a:srgbClr val="0070C0"/>
                  </a:solidFill>
                  <a:latin typeface="Arial" panose="020B0604020202020204" pitchFamily="34" charset="0"/>
                  <a:cs typeface="Arial" panose="020B0604020202020204" pitchFamily="34" charset="0"/>
                </a:endParaRPr>
              </a:p>
              <a:p>
                <a:r>
                  <a:rPr lang="en-US" sz="2800" b="1" dirty="0">
                    <a:solidFill>
                      <a:srgbClr val="0070C0"/>
                    </a:solidFill>
                    <a:latin typeface="Arial" panose="020B0604020202020204" pitchFamily="34" charset="0"/>
                    <a:cs typeface="Arial" panose="020B0604020202020204" pitchFamily="34" charset="0"/>
                  </a:rPr>
                  <a:t>     v’ = 0</a:t>
                </a:r>
              </a:p>
              <a:p>
                <a:r>
                  <a:rPr lang="en-US" sz="2800" b="1" dirty="0">
                    <a:solidFill>
                      <a:srgbClr val="0070C0"/>
                    </a:solidFill>
                    <a:latin typeface="Arial" panose="020B0604020202020204" pitchFamily="34" charset="0"/>
                    <a:cs typeface="Arial" panose="020B0604020202020204" pitchFamily="34" charset="0"/>
                  </a:rPr>
                  <a:t>     </a:t>
                </a:r>
                <a14:m>
                  <m:oMath xmlns:m="http://schemas.openxmlformats.org/officeDocument/2006/math">
                    <m:r>
                      <m:rPr>
                        <m:sty m:val="p"/>
                      </m:rPr>
                      <a:rPr lang="en-US" sz="2800" b="1" i="1">
                        <a:solidFill>
                          <a:srgbClr val="0070C0"/>
                        </a:solidFill>
                        <a:latin typeface="Cambria Math" panose="02040503050406030204" pitchFamily="18" charset="0"/>
                        <a:ea typeface="Cambria Math" panose="02040503050406030204" pitchFamily="18" charset="0"/>
                      </a:rPr>
                      <m:t>a</m:t>
                    </m:r>
                    <m:r>
                      <a:rPr lang="en-US" sz="2800" b="1" i="1" smtClean="0">
                        <a:solidFill>
                          <a:srgbClr val="0070C0"/>
                        </a:solidFill>
                        <a:latin typeface="Cambria Math" panose="02040503050406030204" pitchFamily="18" charset="0"/>
                        <a:ea typeface="Cambria Math" panose="02040503050406030204" pitchFamily="18" charset="0"/>
                      </a:rPr>
                      <m:t>=−</m:t>
                    </m:r>
                    <m:r>
                      <a:rPr lang="en-US" sz="2800" b="1" i="1" smtClean="0">
                        <a:solidFill>
                          <a:srgbClr val="0070C0"/>
                        </a:solidFill>
                        <a:latin typeface="Cambria Math" panose="02040503050406030204" pitchFamily="18" charset="0"/>
                        <a:ea typeface="Cambria Math" panose="02040503050406030204" pitchFamily="18" charset="0"/>
                      </a:rPr>
                      <m:t>𝟎</m:t>
                    </m:r>
                    <m:r>
                      <a:rPr lang="en-US" sz="2800" b="1" i="1" smtClean="0">
                        <a:solidFill>
                          <a:srgbClr val="0070C0"/>
                        </a:solidFill>
                        <a:latin typeface="Cambria Math" panose="02040503050406030204" pitchFamily="18" charset="0"/>
                        <a:ea typeface="Cambria Math" panose="02040503050406030204" pitchFamily="18" charset="0"/>
                      </a:rPr>
                      <m:t>,</m:t>
                    </m:r>
                    <m:r>
                      <a:rPr lang="en-US" sz="2800" b="1" i="1" smtClean="0">
                        <a:solidFill>
                          <a:srgbClr val="0070C0"/>
                        </a:solidFill>
                        <a:latin typeface="Cambria Math" panose="02040503050406030204" pitchFamily="18" charset="0"/>
                        <a:ea typeface="Cambria Math" panose="02040503050406030204" pitchFamily="18" charset="0"/>
                      </a:rPr>
                      <m:t>𝟒</m:t>
                    </m:r>
                  </m:oMath>
                </a14:m>
                <a:r>
                  <a:rPr lang="en-US" sz="2800" b="1" dirty="0">
                    <a:solidFill>
                      <a:srgbClr val="0070C0"/>
                    </a:solidFill>
                    <a:latin typeface="Arial" panose="020B0604020202020204" pitchFamily="34" charset="0"/>
                    <a:ea typeface="Cambria Math" panose="02040503050406030204" pitchFamily="18" charset="0"/>
                  </a:rPr>
                  <a:t>m/</a:t>
                </a:r>
                <a14:m>
                  <m:oMath xmlns:m="http://schemas.openxmlformats.org/officeDocument/2006/math">
                    <m:sSup>
                      <m:sSupPr>
                        <m:ctrlPr>
                          <a:rPr lang="en-US" sz="2800" b="1" i="1" dirty="0" smtClean="0">
                            <a:solidFill>
                              <a:srgbClr val="0070C0"/>
                            </a:solidFill>
                            <a:latin typeface="Cambria Math" panose="02040503050406030204" pitchFamily="18" charset="0"/>
                            <a:ea typeface="Cambria Math" panose="02040503050406030204" pitchFamily="18" charset="0"/>
                          </a:rPr>
                        </m:ctrlPr>
                      </m:sSupPr>
                      <m:e>
                        <m:r>
                          <a:rPr lang="en-US" sz="2800" b="1" i="1" dirty="0" smtClean="0">
                            <a:solidFill>
                              <a:srgbClr val="0070C0"/>
                            </a:solidFill>
                            <a:latin typeface="Cambria Math" panose="02040503050406030204" pitchFamily="18" charset="0"/>
                            <a:ea typeface="Cambria Math" panose="02040503050406030204" pitchFamily="18" charset="0"/>
                          </a:rPr>
                          <m:t>𝒔</m:t>
                        </m:r>
                      </m:e>
                      <m:sup>
                        <m:r>
                          <a:rPr lang="en-US" sz="2800" b="1" i="1" dirty="0" smtClean="0">
                            <a:solidFill>
                              <a:srgbClr val="0070C0"/>
                            </a:solidFill>
                            <a:latin typeface="Cambria Math" panose="02040503050406030204" pitchFamily="18" charset="0"/>
                            <a:ea typeface="Cambria Math" panose="02040503050406030204" pitchFamily="18" charset="0"/>
                          </a:rPr>
                          <m:t>𝟐</m:t>
                        </m:r>
                      </m:sup>
                    </m:sSup>
                  </m:oMath>
                </a14:m>
                <a:endParaRPr lang="en-US" sz="2800" b="1" dirty="0">
                  <a:solidFill>
                    <a:srgbClr val="0070C0"/>
                  </a:solidFill>
                  <a:latin typeface="Arial" panose="020B0604020202020204" pitchFamily="34" charset="0"/>
                  <a:ea typeface="Cambria Math" panose="02040503050406030204" pitchFamily="18" charset="0"/>
                </a:endParaRPr>
              </a:p>
              <a:p>
                <a:r>
                  <a:rPr lang="en-US" sz="2800" b="1" dirty="0">
                    <a:solidFill>
                      <a:srgbClr val="0070C0"/>
                    </a:solidFill>
                    <a:latin typeface="Arial" panose="020B0604020202020204" pitchFamily="34" charset="0"/>
                    <a:cs typeface="Arial" panose="020B0604020202020204" pitchFamily="34" charset="0"/>
                  </a:rPr>
                  <a:t>----------------------</a:t>
                </a:r>
              </a:p>
              <a:p>
                <a:r>
                  <a:rPr lang="en-US" sz="2800" b="1" dirty="0">
                    <a:solidFill>
                      <a:srgbClr val="0070C0"/>
                    </a:solidFill>
                    <a:latin typeface="Arial" panose="020B0604020202020204" pitchFamily="34" charset="0"/>
                    <a:cs typeface="Arial" panose="020B0604020202020204" pitchFamily="34" charset="0"/>
                  </a:rPr>
                  <a:t>      </a:t>
                </a:r>
                <a14:m>
                  <m:oMath xmlns:m="http://schemas.openxmlformats.org/officeDocument/2006/math">
                    <m:r>
                      <a:rPr lang="en-US" sz="2800" b="1"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m:t>
                    </m:r>
                    <m:r>
                      <a:rPr lang="en-US" sz="2800" b="1"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𝒕</m:t>
                    </m:r>
                  </m:oMath>
                </a14:m>
                <a:r>
                  <a:rPr lang="en-US" sz="2800" b="1" dirty="0">
                    <a:solidFill>
                      <a:srgbClr val="0070C0"/>
                    </a:solidFill>
                    <a:latin typeface="Arial" panose="020B0604020202020204" pitchFamily="34" charset="0"/>
                    <a:cs typeface="Arial" panose="020B0604020202020204" pitchFamily="34" charset="0"/>
                  </a:rPr>
                  <a:t>?</a:t>
                </a:r>
              </a:p>
            </p:txBody>
          </p:sp>
        </mc:Choice>
        <mc:Fallback xmlns="">
          <p:sp>
            <p:nvSpPr>
              <p:cNvPr id="11" name="TextBox 10" descr="n100 Fb Thu Huong Pham"/>
              <p:cNvSpPr txBox="1">
                <a:spLocks noRot="1" noChangeAspect="1" noMove="1" noResize="1" noEditPoints="1" noAdjustHandles="1" noChangeArrowheads="1" noChangeShapeType="1" noTextEdit="1"/>
              </p:cNvSpPr>
              <p:nvPr/>
            </p:nvSpPr>
            <p:spPr>
              <a:xfrm>
                <a:off x="1280262" y="4094741"/>
                <a:ext cx="2975429" cy="2256515"/>
              </a:xfrm>
              <a:prstGeom prst="rect">
                <a:avLst/>
              </a:prstGeom>
              <a:blipFill>
                <a:blip r:embed="rId5"/>
                <a:stretch>
                  <a:fillRect l="-4098" t="-2703" b="-6486"/>
                </a:stretch>
              </a:blipFill>
            </p:spPr>
            <p:txBody>
              <a:bodyPr/>
              <a:lstStyle/>
              <a:p>
                <a:r>
                  <a:rPr lang="en-US">
                    <a:noFill/>
                  </a:rPr>
                  <a:t> </a:t>
                </a:r>
              </a:p>
            </p:txBody>
          </p:sp>
        </mc:Fallback>
      </mc:AlternateContent>
      <p:sp>
        <p:nvSpPr>
          <p:cNvPr id="8" name="Round Diagonal Corner Rectangle 7" descr="n100 Fb Thu Huong Pham"/>
          <p:cNvSpPr/>
          <p:nvPr/>
        </p:nvSpPr>
        <p:spPr>
          <a:xfrm>
            <a:off x="1589833" y="264322"/>
            <a:ext cx="2249714" cy="690409"/>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TÓM TẮT</a:t>
            </a:r>
          </a:p>
        </p:txBody>
      </p:sp>
    </p:spTree>
    <p:extLst>
      <p:ext uri="{BB962C8B-B14F-4D97-AF65-F5344CB8AC3E}">
        <p14:creationId xmlns:p14="http://schemas.microsoft.com/office/powerpoint/2010/main" val="62328833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10000"/>
                                  </p:iterate>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5" grpId="0" animBg="1"/>
      <p:bldP spid="18" grpId="0" animBg="1"/>
      <p:bldP spid="7"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100 Fb Thu Huong Pham"/>
          <p:cNvSpPr>
            <a:spLocks noGrp="1"/>
          </p:cNvSpPr>
          <p:nvPr>
            <p:ph type="title"/>
          </p:nvPr>
        </p:nvSpPr>
        <p:spPr>
          <a:xfrm>
            <a:off x="3004199" y="1930474"/>
            <a:ext cx="5155063" cy="2294948"/>
          </a:xfrm>
          <a:solidFill>
            <a:srgbClr val="FFC000"/>
          </a:solidFill>
          <a:effectLst>
            <a:outerShdw blurRad="50800" dist="38100" dir="5400000" algn="t" rotWithShape="0">
              <a:prstClr val="black">
                <a:alpha val="40000"/>
              </a:prstClr>
            </a:outerShdw>
          </a:effectLst>
        </p:spPr>
        <p:txBody>
          <a:bodyPr>
            <a:noAutofit/>
          </a:bodyPr>
          <a:lstStyle/>
          <a:p>
            <a:pPr algn="just"/>
            <a:r>
              <a:rPr lang="en-US" sz="5400" b="1" dirty="0">
                <a:latin typeface="Arial" panose="020B0604020202020204" pitchFamily="34" charset="0"/>
                <a:cs typeface="Arial" panose="020B0604020202020204" pitchFamily="34" charset="0"/>
              </a:rPr>
              <a:t>III. LUYỆN TẬP</a:t>
            </a:r>
          </a:p>
        </p:txBody>
      </p:sp>
    </p:spTree>
    <p:extLst>
      <p:ext uri="{BB962C8B-B14F-4D97-AF65-F5344CB8AC3E}">
        <p14:creationId xmlns:p14="http://schemas.microsoft.com/office/powerpoint/2010/main" val="2825366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n100 Fb Thu Huong Pham"/>
          <p:cNvSpPr/>
          <p:nvPr/>
        </p:nvSpPr>
        <p:spPr>
          <a:xfrm>
            <a:off x="2202873" y="290946"/>
            <a:ext cx="9795163" cy="6442364"/>
          </a:xfrm>
          <a:prstGeom prst="rect">
            <a:avLst/>
          </a:prstGeom>
          <a:solidFill>
            <a:srgbClr val="FFE9A3"/>
          </a:solid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descr="n100 Fb Thu Huong Pham"/>
          <p:cNvSpPr/>
          <p:nvPr/>
        </p:nvSpPr>
        <p:spPr>
          <a:xfrm>
            <a:off x="2431471" y="362335"/>
            <a:ext cx="9337964" cy="2677656"/>
          </a:xfrm>
          <a:prstGeom prst="rect">
            <a:avLst/>
          </a:prstGeom>
        </p:spPr>
        <p:txBody>
          <a:bodyPr wrap="square">
            <a:spAutoFit/>
          </a:bodyPr>
          <a:lstStyle/>
          <a:p>
            <a:pPr algn="just"/>
            <a:r>
              <a:rPr lang="vi-VN" sz="2800" b="1" dirty="0">
                <a:solidFill>
                  <a:srgbClr val="FF0000"/>
                </a:solidFill>
                <a:ea typeface="Times New Roman" panose="02020603050405020304" pitchFamily="18" charset="0"/>
              </a:rPr>
              <a:t>Câu 1: </a:t>
            </a:r>
            <a:endParaRPr lang="en-US" sz="2800" b="1" dirty="0">
              <a:solidFill>
                <a:srgbClr val="FF0000"/>
              </a:solidFill>
              <a:ea typeface="Times New Roman" panose="02020603050405020304" pitchFamily="18" charset="0"/>
            </a:endParaRPr>
          </a:p>
          <a:p>
            <a:pPr algn="just"/>
            <a:r>
              <a:rPr lang="vi-VN" sz="2800" b="1" dirty="0">
                <a:solidFill>
                  <a:srgbClr val="0070C0"/>
                </a:solidFill>
                <a:ea typeface="Times New Roman" panose="02020603050405020304" pitchFamily="18" charset="0"/>
              </a:rPr>
              <a:t>a. Tính gia tốc của ô tô trên 4 đoạn đường trong Hình 8.1.</a:t>
            </a:r>
          </a:p>
          <a:p>
            <a:pPr algn="just"/>
            <a:r>
              <a:rPr lang="vi-VN" sz="2800" b="1" dirty="0">
                <a:solidFill>
                  <a:srgbClr val="0070C0"/>
                </a:solidFill>
                <a:ea typeface="Times New Roman" panose="02020603050405020304" pitchFamily="18" charset="0"/>
              </a:rPr>
              <a:t>b. Gia tốc của ô tô trên đoạn đường 4 có gì đặc biệt so với sự thay đổi vận tốc trên các đoạn đường khác?</a:t>
            </a:r>
          </a:p>
        </p:txBody>
      </p:sp>
      <p:sp>
        <p:nvSpPr>
          <p:cNvPr id="7" name="Rectangle 6" descr="n100 Fb Thu Huong Pham">
            <a:extLst>
              <a:ext uri="{FF2B5EF4-FFF2-40B4-BE49-F238E27FC236}">
                <a16:creationId xmlns:a16="http://schemas.microsoft.com/office/drawing/2014/main" id="{92286141-78E6-42B0-A12A-0A086BE2D0B4}"/>
              </a:ext>
            </a:extLst>
          </p:cNvPr>
          <p:cNvSpPr>
            <a:spLocks/>
          </p:cNvSpPr>
          <p:nvPr/>
        </p:nvSpPr>
        <p:spPr>
          <a:xfrm>
            <a:off x="237511" y="290946"/>
            <a:ext cx="1757543" cy="6442364"/>
          </a:xfrm>
          <a:prstGeom prst="rect">
            <a:avLst/>
          </a:prstGeom>
          <a:solidFill>
            <a:schemeClr val="bg2">
              <a:lumMod val="50000"/>
            </a:schemeClr>
          </a:solidFill>
        </p:spPr>
        <p:txBody>
          <a:bodyPr wrap="square" lIns="91440" tIns="45720" rIns="91440" bIns="45720" anchor="ctr">
            <a:noAutofit/>
          </a:bodyPr>
          <a:lstStyle/>
          <a:p>
            <a:pPr algn="ctr"/>
            <a:endParaRPr lang="en-US" sz="54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UVN Thang Vu" panose="03090702030407020404" pitchFamily="66" charset="0"/>
            </a:endParaRPr>
          </a:p>
          <a:p>
            <a:pPr algn="ctr"/>
            <a:r>
              <a:rPr lang="en-US" sz="36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PHIẾU SỐ 4</a:t>
            </a:r>
          </a:p>
        </p:txBody>
      </p:sp>
      <p:pic>
        <p:nvPicPr>
          <p:cNvPr id="8" name="Picture 2" descr="n100 Fb Thu Huong Pham">
            <a:extLst>
              <a:ext uri="{FF2B5EF4-FFF2-40B4-BE49-F238E27FC236}">
                <a16:creationId xmlns:a16="http://schemas.microsoft.com/office/drawing/2014/main" id="{A82B0B36-9A49-4359-BDBD-7F2ADDE183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373" y="981022"/>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n100 Fb Thu Huong Pham"/>
          <p:cNvPicPr/>
          <p:nvPr/>
        </p:nvPicPr>
        <p:blipFill>
          <a:blip r:embed="rId3">
            <a:extLst>
              <a:ext uri="{28A0092B-C50C-407E-A947-70E740481C1C}">
                <a14:useLocalDpi xmlns:a14="http://schemas.microsoft.com/office/drawing/2010/main" val="0"/>
              </a:ext>
            </a:extLst>
          </a:blip>
          <a:srcRect/>
          <a:stretch>
            <a:fillRect/>
          </a:stretch>
        </p:blipFill>
        <p:spPr bwMode="auto">
          <a:xfrm>
            <a:off x="3221501" y="3162970"/>
            <a:ext cx="7000487" cy="3447361"/>
          </a:xfrm>
          <a:prstGeom prst="rect">
            <a:avLst/>
          </a:prstGeom>
          <a:noFill/>
          <a:ln>
            <a:noFill/>
          </a:ln>
        </p:spPr>
      </p:pic>
    </p:spTree>
    <p:extLst>
      <p:ext uri="{BB962C8B-B14F-4D97-AF65-F5344CB8AC3E}">
        <p14:creationId xmlns:p14="http://schemas.microsoft.com/office/powerpoint/2010/main" val="44782668"/>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n100 Fb Thu Huong Pham"/>
          <p:cNvSpPr/>
          <p:nvPr/>
        </p:nvSpPr>
        <p:spPr>
          <a:xfrm>
            <a:off x="2245916" y="290946"/>
            <a:ext cx="9795163" cy="6442364"/>
          </a:xfrm>
          <a:prstGeom prst="rect">
            <a:avLst/>
          </a:prstGeom>
          <a:solidFill>
            <a:srgbClr val="FFE9A3"/>
          </a:solid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descr="n100 Fb Thu Huong Pham"/>
          <p:cNvSpPr/>
          <p:nvPr/>
        </p:nvSpPr>
        <p:spPr>
          <a:xfrm>
            <a:off x="2388428" y="692277"/>
            <a:ext cx="3375649" cy="48320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mn-cs"/>
              </a:rPr>
              <a:t>Câu </a:t>
            </a:r>
            <a:r>
              <a:rPr lang="en-US" sz="2800" b="1" dirty="0">
                <a:solidFill>
                  <a:srgbClr val="FF0000"/>
                </a:solidFill>
                <a:latin typeface="Arial" panose="020B0604020202020204" pitchFamily="34" charset="0"/>
                <a:ea typeface="Times New Roman" panose="02020603050405020304" pitchFamily="18" charset="0"/>
              </a:rPr>
              <a:t>2</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mn-cs"/>
              </a:rPr>
              <a:t>: </a:t>
            </a:r>
            <a:endParaRPr kumimoji="0" lang="en-US" sz="28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endParaRPr>
          </a:p>
          <a:p>
            <a:pPr lvl="0" algn="just"/>
            <a:r>
              <a:rPr lang="vi-VN" sz="2800" b="1" dirty="0">
                <a:solidFill>
                  <a:srgbClr val="0070C0"/>
                </a:solidFill>
                <a:ea typeface="Times New Roman" panose="02020603050405020304" pitchFamily="18" charset="0"/>
              </a:rPr>
              <a:t>Một con báo đang chạy với vận tốc 30 m/s thì chuyển động chậm dần khi tới gần một con suối. Trong 3 giây, vận tốc của nó giảm còn 9 m/s. Tính gia tốc của con báo.</a:t>
            </a:r>
            <a:endParaRPr kumimoji="0" lang="vi-VN" sz="2800" b="1"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mn-cs"/>
            </a:endParaRPr>
          </a:p>
        </p:txBody>
      </p:sp>
      <p:sp>
        <p:nvSpPr>
          <p:cNvPr id="7" name="Rectangle 6" descr="n100 Fb Thu Huong Pham">
            <a:extLst>
              <a:ext uri="{FF2B5EF4-FFF2-40B4-BE49-F238E27FC236}">
                <a16:creationId xmlns:a16="http://schemas.microsoft.com/office/drawing/2014/main" id="{92286141-78E6-42B0-A12A-0A086BE2D0B4}"/>
              </a:ext>
            </a:extLst>
          </p:cNvPr>
          <p:cNvSpPr>
            <a:spLocks/>
          </p:cNvSpPr>
          <p:nvPr/>
        </p:nvSpPr>
        <p:spPr>
          <a:xfrm>
            <a:off x="237511" y="290946"/>
            <a:ext cx="1757543" cy="6442364"/>
          </a:xfrm>
          <a:prstGeom prst="rect">
            <a:avLst/>
          </a:prstGeom>
          <a:solidFill>
            <a:schemeClr val="bg2">
              <a:lumMod val="50000"/>
            </a:schemeClr>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srgbClr val="7CCA62">
                      <a:lumMod val="60000"/>
                      <a:lumOff val="40000"/>
                    </a:srgbClr>
                  </a:outerShdw>
                </a:effectLst>
                <a:uLnTx/>
                <a:uFillTx/>
                <a:latin typeface="Arial" panose="020B0604020202020204" pitchFamily="34" charset="0"/>
                <a:ea typeface="+mn-ea"/>
                <a:cs typeface="Arial" panose="020B0604020202020204" pitchFamily="34" charset="0"/>
              </a:rPr>
              <a:t>PHIẾU SỐ 4</a:t>
            </a:r>
          </a:p>
        </p:txBody>
      </p:sp>
      <p:pic>
        <p:nvPicPr>
          <p:cNvPr id="8" name="Picture 2" descr="n100 Fb Thu Huong Pham">
            <a:extLst>
              <a:ext uri="{FF2B5EF4-FFF2-40B4-BE49-F238E27FC236}">
                <a16:creationId xmlns:a16="http://schemas.microsoft.com/office/drawing/2014/main" id="{A82B0B36-9A49-4359-BDBD-7F2ADDE183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373" y="981022"/>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n100 Fb Thu Huong Pham"/>
          <p:cNvPicPr/>
          <p:nvPr/>
        </p:nvPicPr>
        <p:blipFill>
          <a:blip r:embed="rId3">
            <a:extLst>
              <a:ext uri="{28A0092B-C50C-407E-A947-70E740481C1C}">
                <a14:useLocalDpi xmlns:a14="http://schemas.microsoft.com/office/drawing/2010/main" val="0"/>
              </a:ext>
            </a:extLst>
          </a:blip>
          <a:srcRect/>
          <a:stretch>
            <a:fillRect/>
          </a:stretch>
        </p:blipFill>
        <p:spPr bwMode="auto">
          <a:xfrm>
            <a:off x="6014939" y="1072819"/>
            <a:ext cx="5800432" cy="4451550"/>
          </a:xfrm>
          <a:prstGeom prst="rect">
            <a:avLst/>
          </a:prstGeom>
          <a:noFill/>
          <a:ln>
            <a:noFill/>
          </a:ln>
        </p:spPr>
      </p:pic>
    </p:spTree>
    <p:extLst>
      <p:ext uri="{BB962C8B-B14F-4D97-AF65-F5344CB8AC3E}">
        <p14:creationId xmlns:p14="http://schemas.microsoft.com/office/powerpoint/2010/main" val="866685"/>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n100 Fb Thu Huong Pham"/>
          <p:cNvSpPr/>
          <p:nvPr/>
        </p:nvSpPr>
        <p:spPr>
          <a:xfrm>
            <a:off x="2202873" y="290946"/>
            <a:ext cx="9795163" cy="6442364"/>
          </a:xfrm>
          <a:prstGeom prst="rect">
            <a:avLst/>
          </a:prstGeom>
          <a:solidFill>
            <a:srgbClr val="FFE9A3"/>
          </a:solid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descr="n100 Fb Thu Huong Pham"/>
          <p:cNvSpPr/>
          <p:nvPr/>
        </p:nvSpPr>
        <p:spPr>
          <a:xfrm>
            <a:off x="2245916" y="276196"/>
            <a:ext cx="4673368" cy="612475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mn-cs"/>
              </a:rPr>
              <a:t>Câu </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mn-cs"/>
              </a:rPr>
              <a:t>3</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mn-cs"/>
              </a:rPr>
              <a:t>: </a:t>
            </a:r>
            <a:endParaRPr kumimoji="0" lang="en-US" sz="28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endParaRPr>
          </a:p>
          <a:p>
            <a:pPr lvl="0" algn="just"/>
            <a:r>
              <a:rPr lang="vi-VN" sz="2800" b="1" dirty="0">
                <a:solidFill>
                  <a:srgbClr val="0070C0"/>
                </a:solidFill>
                <a:ea typeface="Times New Roman" panose="02020603050405020304" pitchFamily="18" charset="0"/>
              </a:rPr>
              <a:t>Đồ thị ở Hình 8.2 mô tả sự thay đổi vận tốc theo thời gian trong chuyển động của một ô tô thể thao đang chạy thử về phía Bắc. Tính gia tốc của ô tô:</a:t>
            </a:r>
          </a:p>
          <a:p>
            <a:pPr lvl="0" algn="just"/>
            <a:r>
              <a:rPr lang="vi-VN" sz="2800" b="1" dirty="0">
                <a:solidFill>
                  <a:srgbClr val="0070C0"/>
                </a:solidFill>
                <a:ea typeface="Times New Roman" panose="02020603050405020304" pitchFamily="18" charset="0"/>
              </a:rPr>
              <a:t>a. Trong 4 s đầu.</a:t>
            </a:r>
          </a:p>
          <a:p>
            <a:pPr lvl="0" algn="just"/>
            <a:r>
              <a:rPr lang="vi-VN" sz="2800" b="1" dirty="0">
                <a:solidFill>
                  <a:srgbClr val="0070C0"/>
                </a:solidFill>
                <a:ea typeface="Times New Roman" panose="02020603050405020304" pitchFamily="18" charset="0"/>
              </a:rPr>
              <a:t>b. Từ giây thứ 4 đến giây thứ 12.</a:t>
            </a:r>
          </a:p>
          <a:p>
            <a:pPr lvl="0" algn="just"/>
            <a:r>
              <a:rPr lang="vi-VN" sz="2800" b="1" dirty="0">
                <a:solidFill>
                  <a:srgbClr val="0070C0"/>
                </a:solidFill>
                <a:ea typeface="Times New Roman" panose="02020603050405020304" pitchFamily="18" charset="0"/>
              </a:rPr>
              <a:t>c. Từ giây thứ 12 đến giây thứ 20.</a:t>
            </a:r>
          </a:p>
          <a:p>
            <a:pPr lvl="0" algn="just"/>
            <a:r>
              <a:rPr lang="vi-VN" sz="2800" b="1" dirty="0">
                <a:solidFill>
                  <a:srgbClr val="0070C0"/>
                </a:solidFill>
                <a:ea typeface="Times New Roman" panose="02020603050405020304" pitchFamily="18" charset="0"/>
              </a:rPr>
              <a:t>d. Từ giây thứ 20 đến giây thứ 28.</a:t>
            </a:r>
          </a:p>
        </p:txBody>
      </p:sp>
      <p:sp>
        <p:nvSpPr>
          <p:cNvPr id="7" name="Rectangle 6" descr="n100 Fb Thu Huong Pham">
            <a:extLst>
              <a:ext uri="{FF2B5EF4-FFF2-40B4-BE49-F238E27FC236}">
                <a16:creationId xmlns:a16="http://schemas.microsoft.com/office/drawing/2014/main" id="{92286141-78E6-42B0-A12A-0A086BE2D0B4}"/>
              </a:ext>
            </a:extLst>
          </p:cNvPr>
          <p:cNvSpPr>
            <a:spLocks/>
          </p:cNvSpPr>
          <p:nvPr/>
        </p:nvSpPr>
        <p:spPr>
          <a:xfrm>
            <a:off x="237511" y="290946"/>
            <a:ext cx="1757543" cy="6442364"/>
          </a:xfrm>
          <a:prstGeom prst="rect">
            <a:avLst/>
          </a:prstGeom>
          <a:solidFill>
            <a:schemeClr val="bg2">
              <a:lumMod val="50000"/>
            </a:schemeClr>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srgbClr val="7CCA62">
                      <a:lumMod val="60000"/>
                      <a:lumOff val="40000"/>
                    </a:srgbClr>
                  </a:outerShdw>
                </a:effectLst>
                <a:uLnTx/>
                <a:uFillTx/>
                <a:latin typeface="Arial" panose="020B0604020202020204" pitchFamily="34" charset="0"/>
                <a:ea typeface="+mn-ea"/>
                <a:cs typeface="Arial" panose="020B0604020202020204" pitchFamily="34" charset="0"/>
              </a:rPr>
              <a:t>PHIẾU SỐ 4</a:t>
            </a:r>
          </a:p>
        </p:txBody>
      </p:sp>
      <p:pic>
        <p:nvPicPr>
          <p:cNvPr id="8" name="Picture 2" descr="n100 Fb Thu Huong Pham">
            <a:extLst>
              <a:ext uri="{FF2B5EF4-FFF2-40B4-BE49-F238E27FC236}">
                <a16:creationId xmlns:a16="http://schemas.microsoft.com/office/drawing/2014/main" id="{A82B0B36-9A49-4359-BDBD-7F2ADDE183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373" y="981022"/>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n100 Fb Thu Huong Pham"/>
          <p:cNvPicPr/>
          <p:nvPr/>
        </p:nvPicPr>
        <p:blipFill rotWithShape="1">
          <a:blip r:embed="rId3">
            <a:extLst>
              <a:ext uri="{28A0092B-C50C-407E-A947-70E740481C1C}">
                <a14:useLocalDpi xmlns:a14="http://schemas.microsoft.com/office/drawing/2010/main" val="0"/>
              </a:ext>
            </a:extLst>
          </a:blip>
          <a:srcRect l="1822" t="2286" r="2712" b="6636"/>
          <a:stretch/>
        </p:blipFill>
        <p:spPr bwMode="auto">
          <a:xfrm>
            <a:off x="7100455" y="981022"/>
            <a:ext cx="4716408" cy="257299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71137100"/>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descr="n100 Fb Thu Huong Pham"/>
          <p:cNvSpPr/>
          <p:nvPr/>
        </p:nvSpPr>
        <p:spPr>
          <a:xfrm>
            <a:off x="497697" y="950326"/>
            <a:ext cx="11083637" cy="1200329"/>
          </a:xfrm>
          <a:prstGeom prst="rect">
            <a:avLst/>
          </a:prstGeom>
          <a:solidFill>
            <a:srgbClr val="FFD44B"/>
          </a:solidFill>
          <a:ln>
            <a:solidFill>
              <a:srgbClr val="FF0066"/>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endParaRPr>
          </a:p>
          <a:p>
            <a:pPr lvl="0" algn="just"/>
            <a:r>
              <a:rPr lang="pt-BR" sz="2400" b="1" dirty="0">
                <a:solidFill>
                  <a:srgbClr val="0070C0"/>
                </a:solidFill>
                <a:latin typeface="Times New Roman" panose="02020603050405020304" pitchFamily="18" charset="0"/>
                <a:ea typeface="Times New Roman" panose="02020603050405020304" pitchFamily="18" charset="0"/>
              </a:rPr>
              <a:t>Đổi 5 km/h = 25/18 m/s; 29 km/h = 145/18 m/s; 49 km/h = 245/18 m/s; 30 km/h = 25/3 m/s</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endParaRPr>
          </a:p>
        </p:txBody>
      </p:sp>
      <p:sp>
        <p:nvSpPr>
          <p:cNvPr id="4" name="Rectangle 3" descr="n100 Fb Thu Huong Pham"/>
          <p:cNvSpPr/>
          <p:nvPr/>
        </p:nvSpPr>
        <p:spPr>
          <a:xfrm>
            <a:off x="1060405" y="2370086"/>
            <a:ext cx="9982734" cy="461665"/>
          </a:xfrm>
          <a:prstGeom prst="rect">
            <a:avLst/>
          </a:prstGeom>
          <a:solidFill>
            <a:srgbClr val="FFD44B"/>
          </a:solidFill>
          <a:ln>
            <a:solidFill>
              <a:srgbClr val="FF0066"/>
            </a:solidFill>
          </a:ln>
        </p:spPr>
        <p:txBody>
          <a:bodyPr wrap="square">
            <a:spAutoFit/>
          </a:bodyPr>
          <a:lstStyle/>
          <a:p>
            <a:pPr lvl="0" algn="just"/>
            <a:r>
              <a:rPr lang="vi-VN" sz="2400" b="1" dirty="0">
                <a:solidFill>
                  <a:srgbClr val="0070C0"/>
                </a:solidFill>
                <a:latin typeface="Times New Roman" panose="02020603050405020304" pitchFamily="18" charset="0"/>
                <a:ea typeface="Times New Roman" panose="02020603050405020304" pitchFamily="18" charset="0"/>
              </a:rPr>
              <a:t>+ Gia tốc trong đoạn đường 1: a = </a:t>
            </a:r>
            <a:r>
              <a:rPr lang="el-GR" sz="2400" b="1" dirty="0">
                <a:solidFill>
                  <a:srgbClr val="0070C0"/>
                </a:solidFill>
                <a:latin typeface="Times New Roman" panose="02020603050405020304" pitchFamily="18" charset="0"/>
                <a:ea typeface="Times New Roman" panose="02020603050405020304" pitchFamily="18" charset="0"/>
              </a:rPr>
              <a:t>Δ</a:t>
            </a:r>
            <a:r>
              <a:rPr lang="vi-VN" sz="2400" b="1" dirty="0">
                <a:solidFill>
                  <a:srgbClr val="0070C0"/>
                </a:solidFill>
                <a:latin typeface="Times New Roman" panose="02020603050405020304" pitchFamily="18" charset="0"/>
                <a:ea typeface="Times New Roman" panose="02020603050405020304" pitchFamily="18" charset="0"/>
              </a:rPr>
              <a:t>v/</a:t>
            </a:r>
            <a:r>
              <a:rPr lang="el-GR" sz="2400" b="1" dirty="0">
                <a:solidFill>
                  <a:srgbClr val="0070C0"/>
                </a:solidFill>
                <a:latin typeface="Times New Roman" panose="02020603050405020304" pitchFamily="18" charset="0"/>
                <a:ea typeface="Times New Roman" panose="02020603050405020304" pitchFamily="18" charset="0"/>
              </a:rPr>
              <a:t>Δ</a:t>
            </a:r>
            <a:r>
              <a:rPr lang="vi-VN" sz="2400" b="1" dirty="0">
                <a:solidFill>
                  <a:srgbClr val="0070C0"/>
                </a:solidFill>
                <a:latin typeface="Times New Roman" panose="02020603050405020304" pitchFamily="18" charset="0"/>
                <a:ea typeface="Times New Roman" panose="02020603050405020304" pitchFamily="18" charset="0"/>
              </a:rPr>
              <a:t>t = 25/18 ≈ 1,39 (m/s</a:t>
            </a:r>
            <a:r>
              <a:rPr lang="vi-VN" sz="2400" b="1" baseline="30000" dirty="0">
                <a:solidFill>
                  <a:srgbClr val="0070C0"/>
                </a:solidFill>
                <a:latin typeface="Times New Roman" panose="02020603050405020304" pitchFamily="18" charset="0"/>
                <a:ea typeface="Times New Roman" panose="02020603050405020304" pitchFamily="18" charset="0"/>
              </a:rPr>
              <a:t>2</a:t>
            </a:r>
            <a:r>
              <a:rPr lang="vi-VN" sz="2400" b="1" dirty="0">
                <a:solidFill>
                  <a:srgbClr val="0070C0"/>
                </a:solidFill>
                <a:latin typeface="Times New Roman" panose="02020603050405020304" pitchFamily="18" charset="0"/>
                <a:ea typeface="Times New Roman" panose="02020603050405020304" pitchFamily="18" charset="0"/>
              </a:rPr>
              <a:t>)</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endParaRPr>
          </a:p>
        </p:txBody>
      </p:sp>
      <p:sp>
        <p:nvSpPr>
          <p:cNvPr id="6" name="Rectangle 5" descr="n100 Fb Thu Huong Pham"/>
          <p:cNvSpPr/>
          <p:nvPr/>
        </p:nvSpPr>
        <p:spPr>
          <a:xfrm>
            <a:off x="1060405" y="4390803"/>
            <a:ext cx="9982734" cy="461665"/>
          </a:xfrm>
          <a:prstGeom prst="rect">
            <a:avLst/>
          </a:prstGeom>
          <a:solidFill>
            <a:srgbClr val="FFD44B"/>
          </a:solidFill>
          <a:ln>
            <a:solidFill>
              <a:srgbClr val="FF0066"/>
            </a:solidFill>
          </a:ln>
        </p:spPr>
        <p:txBody>
          <a:bodyPr wrap="square">
            <a:spAutoFit/>
          </a:bodyPr>
          <a:lstStyle/>
          <a:p>
            <a:pPr lvl="0" algn="just"/>
            <a:r>
              <a:rPr lang="vi-VN" sz="2400" b="1" dirty="0">
                <a:solidFill>
                  <a:srgbClr val="0070C0"/>
                </a:solidFill>
                <a:latin typeface="Times New Roman" panose="02020603050405020304" pitchFamily="18" charset="0"/>
                <a:ea typeface="Times New Roman" panose="02020603050405020304" pitchFamily="18" charset="0"/>
              </a:rPr>
              <a:t>+ Gia tốc trong đoạn đường 4: a=∆v/∆t=(145/18-25/18)/(7-6) ≈ -5,28 (m/s2)</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endParaRPr>
          </a:p>
        </p:txBody>
      </p:sp>
      <p:sp>
        <p:nvSpPr>
          <p:cNvPr id="15" name="Freeform 14" descr="n100 Fb Thu Huong Pham"/>
          <p:cNvSpPr/>
          <p:nvPr/>
        </p:nvSpPr>
        <p:spPr>
          <a:xfrm>
            <a:off x="717452" y="651766"/>
            <a:ext cx="1477098" cy="597120"/>
          </a:xfrm>
          <a:custGeom>
            <a:avLst/>
            <a:gdLst>
              <a:gd name="connsiteX0" fmla="*/ 0 w 2616582"/>
              <a:gd name="connsiteY0" fmla="*/ 0 h 597120"/>
              <a:gd name="connsiteX1" fmla="*/ 2616582 w 2616582"/>
              <a:gd name="connsiteY1" fmla="*/ 0 h 597120"/>
              <a:gd name="connsiteX2" fmla="*/ 2569410 w 2616582"/>
              <a:gd name="connsiteY2" fmla="*/ 4841 h 597120"/>
              <a:gd name="connsiteX3" fmla="*/ 2348961 w 2616582"/>
              <a:gd name="connsiteY3" fmla="*/ 254984 h 597120"/>
              <a:gd name="connsiteX4" fmla="*/ 2461168 w 2616582"/>
              <a:gd name="connsiteY4" fmla="*/ 595896 h 597120"/>
              <a:gd name="connsiteX5" fmla="*/ 2463013 w 2616582"/>
              <a:gd name="connsiteY5" fmla="*/ 597120 h 597120"/>
              <a:gd name="connsiteX6" fmla="*/ 0 w 2616582"/>
              <a:gd name="connsiteY6" fmla="*/ 597120 h 597120"/>
              <a:gd name="connsiteX0" fmla="*/ 112541 w 2729123"/>
              <a:gd name="connsiteY0" fmla="*/ 0 h 597120"/>
              <a:gd name="connsiteX1" fmla="*/ 2729123 w 2729123"/>
              <a:gd name="connsiteY1" fmla="*/ 0 h 597120"/>
              <a:gd name="connsiteX2" fmla="*/ 2681951 w 2729123"/>
              <a:gd name="connsiteY2" fmla="*/ 4841 h 597120"/>
              <a:gd name="connsiteX3" fmla="*/ 2461502 w 2729123"/>
              <a:gd name="connsiteY3" fmla="*/ 254984 h 597120"/>
              <a:gd name="connsiteX4" fmla="*/ 2573709 w 2729123"/>
              <a:gd name="connsiteY4" fmla="*/ 595896 h 597120"/>
              <a:gd name="connsiteX5" fmla="*/ 2575554 w 2729123"/>
              <a:gd name="connsiteY5" fmla="*/ 597120 h 597120"/>
              <a:gd name="connsiteX6" fmla="*/ 112541 w 2729123"/>
              <a:gd name="connsiteY6" fmla="*/ 597120 h 597120"/>
              <a:gd name="connsiteX7" fmla="*/ 0 w 2729123"/>
              <a:gd name="connsiteY7" fmla="*/ 301699 h 597120"/>
              <a:gd name="connsiteX8" fmla="*/ 112541 w 2729123"/>
              <a:gd name="connsiteY8" fmla="*/ 0 h 597120"/>
              <a:gd name="connsiteX0" fmla="*/ 200 w 2616782"/>
              <a:gd name="connsiteY0" fmla="*/ 0 h 597120"/>
              <a:gd name="connsiteX1" fmla="*/ 2616782 w 2616782"/>
              <a:gd name="connsiteY1" fmla="*/ 0 h 597120"/>
              <a:gd name="connsiteX2" fmla="*/ 2569610 w 2616782"/>
              <a:gd name="connsiteY2" fmla="*/ 4841 h 597120"/>
              <a:gd name="connsiteX3" fmla="*/ 2349161 w 2616782"/>
              <a:gd name="connsiteY3" fmla="*/ 254984 h 597120"/>
              <a:gd name="connsiteX4" fmla="*/ 2461368 w 2616782"/>
              <a:gd name="connsiteY4" fmla="*/ 595896 h 597120"/>
              <a:gd name="connsiteX5" fmla="*/ 2463213 w 2616782"/>
              <a:gd name="connsiteY5" fmla="*/ 597120 h 597120"/>
              <a:gd name="connsiteX6" fmla="*/ 200 w 2616782"/>
              <a:gd name="connsiteY6" fmla="*/ 597120 h 597120"/>
              <a:gd name="connsiteX7" fmla="*/ 70539 w 2616782"/>
              <a:gd name="connsiteY7" fmla="*/ 301699 h 597120"/>
              <a:gd name="connsiteX8" fmla="*/ 200 w 2616782"/>
              <a:gd name="connsiteY8" fmla="*/ 0 h 59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6782" h="597120">
                <a:moveTo>
                  <a:pt x="200" y="0"/>
                </a:moveTo>
                <a:lnTo>
                  <a:pt x="2616782" y="0"/>
                </a:lnTo>
                <a:lnTo>
                  <a:pt x="2569610" y="4841"/>
                </a:lnTo>
                <a:cubicBezTo>
                  <a:pt x="2461994" y="27151"/>
                  <a:pt x="2373804" y="124545"/>
                  <a:pt x="2349161" y="254984"/>
                </a:cubicBezTo>
                <a:cubicBezTo>
                  <a:pt x="2324551" y="385252"/>
                  <a:pt x="2368982" y="520244"/>
                  <a:pt x="2461368" y="595896"/>
                </a:cubicBezTo>
                <a:lnTo>
                  <a:pt x="2463213" y="597120"/>
                </a:lnTo>
                <a:lnTo>
                  <a:pt x="200" y="597120"/>
                </a:lnTo>
                <a:cubicBezTo>
                  <a:pt x="-4489" y="498646"/>
                  <a:pt x="75228" y="400173"/>
                  <a:pt x="70539" y="301699"/>
                </a:cubicBezTo>
                <a:cubicBezTo>
                  <a:pt x="75228" y="201133"/>
                  <a:pt x="-4489" y="100566"/>
                  <a:pt x="200" y="0"/>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a:t>
            </a:r>
          </a:p>
        </p:txBody>
      </p:sp>
      <p:sp>
        <p:nvSpPr>
          <p:cNvPr id="9" name="Rectangle 8" descr="n100 Fb Thu Huong Pham"/>
          <p:cNvSpPr/>
          <p:nvPr/>
        </p:nvSpPr>
        <p:spPr>
          <a:xfrm>
            <a:off x="1060405" y="3095946"/>
            <a:ext cx="9982734" cy="461665"/>
          </a:xfrm>
          <a:prstGeom prst="rect">
            <a:avLst/>
          </a:prstGeom>
          <a:solidFill>
            <a:srgbClr val="FFD44B"/>
          </a:solidFill>
          <a:ln>
            <a:solidFill>
              <a:srgbClr val="FF0066"/>
            </a:solidFill>
          </a:ln>
        </p:spPr>
        <p:txBody>
          <a:bodyPr wrap="square">
            <a:spAutoFit/>
          </a:bodyPr>
          <a:lstStyle/>
          <a:p>
            <a:pPr lvl="0" algn="just"/>
            <a:r>
              <a:rPr lang="vi-VN" sz="2400" b="1" dirty="0">
                <a:solidFill>
                  <a:srgbClr val="0070C0"/>
                </a:solidFill>
                <a:latin typeface="Times New Roman" panose="02020603050405020304" pitchFamily="18" charset="0"/>
                <a:ea typeface="Times New Roman" panose="02020603050405020304" pitchFamily="18" charset="0"/>
              </a:rPr>
              <a:t>+ Gia tốc trong đoạn đường 2: a=∆v/∆t=(145/18-25/18)/(4-1) ≈ 2,28 (m/s</a:t>
            </a:r>
            <a:r>
              <a:rPr lang="vi-VN" sz="2400" b="1" baseline="30000" dirty="0">
                <a:solidFill>
                  <a:srgbClr val="0070C0"/>
                </a:solidFill>
                <a:latin typeface="Times New Roman" panose="02020603050405020304" pitchFamily="18" charset="0"/>
                <a:ea typeface="Times New Roman" panose="02020603050405020304" pitchFamily="18" charset="0"/>
              </a:rPr>
              <a:t>2</a:t>
            </a:r>
            <a:r>
              <a:rPr lang="vi-VN" sz="2400" b="1" dirty="0">
                <a:solidFill>
                  <a:srgbClr val="0070C0"/>
                </a:solidFill>
                <a:latin typeface="Times New Roman" panose="02020603050405020304" pitchFamily="18" charset="0"/>
                <a:ea typeface="Times New Roman" panose="02020603050405020304" pitchFamily="18" charset="0"/>
              </a:rPr>
              <a:t>)</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endParaRPr>
          </a:p>
        </p:txBody>
      </p:sp>
      <p:sp>
        <p:nvSpPr>
          <p:cNvPr id="10" name="Rectangle 9" descr="n100 Fb Thu Huong Pham"/>
          <p:cNvSpPr/>
          <p:nvPr/>
        </p:nvSpPr>
        <p:spPr>
          <a:xfrm>
            <a:off x="1060405" y="3761734"/>
            <a:ext cx="9982734" cy="461665"/>
          </a:xfrm>
          <a:prstGeom prst="rect">
            <a:avLst/>
          </a:prstGeom>
          <a:solidFill>
            <a:srgbClr val="FFD44B"/>
          </a:solidFill>
          <a:ln>
            <a:solidFill>
              <a:srgbClr val="FF0066"/>
            </a:solidFill>
          </a:ln>
        </p:spPr>
        <p:txBody>
          <a:bodyPr wrap="square">
            <a:spAutoFit/>
          </a:bodyPr>
          <a:lstStyle/>
          <a:p>
            <a:pPr lvl="0" algn="just"/>
            <a:r>
              <a:rPr lang="vi-VN" sz="2400" b="1" dirty="0">
                <a:solidFill>
                  <a:srgbClr val="0070C0"/>
                </a:solidFill>
                <a:latin typeface="Times New Roman" panose="02020603050405020304" pitchFamily="18" charset="0"/>
                <a:ea typeface="Times New Roman" panose="02020603050405020304" pitchFamily="18" charset="0"/>
              </a:rPr>
              <a:t>+ Gia tốc trong đoạn đường 3: a=∆v/∆t=(245/18-145/18)/(6-4) ≈ 2,78 (m/s2)</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endParaRPr>
          </a:p>
        </p:txBody>
      </p:sp>
      <p:sp>
        <p:nvSpPr>
          <p:cNvPr id="11" name="Rectangle 10" descr="n100 Fb Thu Huong Pham"/>
          <p:cNvSpPr/>
          <p:nvPr/>
        </p:nvSpPr>
        <p:spPr>
          <a:xfrm>
            <a:off x="497697" y="5370460"/>
            <a:ext cx="11083636" cy="1200329"/>
          </a:xfrm>
          <a:prstGeom prst="rect">
            <a:avLst/>
          </a:prstGeom>
          <a:solidFill>
            <a:srgbClr val="FFD44B"/>
          </a:solidFill>
          <a:ln>
            <a:solidFill>
              <a:srgbClr val="FF0066"/>
            </a:solidFill>
          </a:ln>
        </p:spPr>
        <p:txBody>
          <a:bodyPr wrap="square">
            <a:spAutoFit/>
          </a:bodyPr>
          <a:lstStyle/>
          <a:p>
            <a:pPr lvl="0" algn="just"/>
            <a:endParaRPr lang="en-US" sz="2400" b="1" dirty="0">
              <a:solidFill>
                <a:srgbClr val="0070C0"/>
              </a:solidFill>
              <a:latin typeface="Times New Roman" panose="02020603050405020304" pitchFamily="18" charset="0"/>
              <a:ea typeface="Times New Roman" panose="02020603050405020304" pitchFamily="18" charset="0"/>
            </a:endParaRPr>
          </a:p>
          <a:p>
            <a:pPr lvl="0" algn="just"/>
            <a:r>
              <a:rPr lang="en-US" sz="2400" b="1" dirty="0" err="1">
                <a:solidFill>
                  <a:srgbClr val="0070C0"/>
                </a:solidFill>
                <a:latin typeface="Times New Roman" panose="02020603050405020304" pitchFamily="18" charset="0"/>
                <a:ea typeface="Times New Roman" panose="02020603050405020304" pitchFamily="18" charset="0"/>
              </a:rPr>
              <a:t>Gia</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tốc</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trên</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đoạn</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đường</a:t>
            </a:r>
            <a:r>
              <a:rPr lang="en-US" sz="2400" b="1" dirty="0">
                <a:solidFill>
                  <a:srgbClr val="0070C0"/>
                </a:solidFill>
                <a:latin typeface="Times New Roman" panose="02020603050405020304" pitchFamily="18" charset="0"/>
                <a:ea typeface="Times New Roman" panose="02020603050405020304" pitchFamily="18" charset="0"/>
              </a:rPr>
              <a:t> 4 </a:t>
            </a:r>
            <a:r>
              <a:rPr lang="en-US" sz="2400" b="1" dirty="0" err="1">
                <a:solidFill>
                  <a:srgbClr val="0070C0"/>
                </a:solidFill>
                <a:latin typeface="Times New Roman" panose="02020603050405020304" pitchFamily="18" charset="0"/>
                <a:ea typeface="Times New Roman" panose="02020603050405020304" pitchFamily="18" charset="0"/>
              </a:rPr>
              <a:t>có</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giá</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trị</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âm</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trái</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dấu</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với</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vận</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tốc</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nên</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trên</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đoạn</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đường</a:t>
            </a:r>
            <a:r>
              <a:rPr lang="en-US" sz="2400" b="1" dirty="0">
                <a:solidFill>
                  <a:srgbClr val="0070C0"/>
                </a:solidFill>
                <a:latin typeface="Times New Roman" panose="02020603050405020304" pitchFamily="18" charset="0"/>
                <a:ea typeface="Times New Roman" panose="02020603050405020304" pitchFamily="18" charset="0"/>
              </a:rPr>
              <a:t> 4 </a:t>
            </a:r>
            <a:r>
              <a:rPr lang="en-US" sz="2400" b="1" dirty="0" err="1">
                <a:solidFill>
                  <a:srgbClr val="0070C0"/>
                </a:solidFill>
                <a:latin typeface="Times New Roman" panose="02020603050405020304" pitchFamily="18" charset="0"/>
                <a:ea typeface="Times New Roman" panose="02020603050405020304" pitchFamily="18" charset="0"/>
              </a:rPr>
              <a:t>xe</a:t>
            </a:r>
            <a:r>
              <a:rPr lang="en-US" sz="2400" b="1" dirty="0">
                <a:solidFill>
                  <a:srgbClr val="0070C0"/>
                </a:solidFill>
                <a:latin typeface="Times New Roman" panose="02020603050405020304" pitchFamily="18" charset="0"/>
                <a:ea typeface="Times New Roman" panose="02020603050405020304" pitchFamily="18" charset="0"/>
              </a:rPr>
              <a:t> ô </a:t>
            </a:r>
            <a:r>
              <a:rPr lang="en-US" sz="2400" b="1" dirty="0" err="1">
                <a:solidFill>
                  <a:srgbClr val="0070C0"/>
                </a:solidFill>
                <a:latin typeface="Times New Roman" panose="02020603050405020304" pitchFamily="18" charset="0"/>
                <a:ea typeface="Times New Roman" panose="02020603050405020304" pitchFamily="18" charset="0"/>
              </a:rPr>
              <a:t>tô</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đang</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chuyển</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động</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chậm</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dần</a:t>
            </a:r>
            <a:r>
              <a:rPr lang="en-US" sz="2400" b="1" dirty="0">
                <a:solidFill>
                  <a:srgbClr val="0070C0"/>
                </a:solidFill>
                <a:latin typeface="Times New Roman" panose="02020603050405020304" pitchFamily="18" charset="0"/>
                <a:ea typeface="Times New Roman" panose="02020603050405020304" pitchFamily="18" charset="0"/>
              </a:rPr>
              <a:t>.</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endParaRPr>
          </a:p>
        </p:txBody>
      </p:sp>
      <p:sp>
        <p:nvSpPr>
          <p:cNvPr id="12" name="Freeform 11" descr="n100 Fb Thu Huong Pham"/>
          <p:cNvSpPr/>
          <p:nvPr/>
        </p:nvSpPr>
        <p:spPr>
          <a:xfrm>
            <a:off x="717452" y="5071900"/>
            <a:ext cx="1477098" cy="597120"/>
          </a:xfrm>
          <a:custGeom>
            <a:avLst/>
            <a:gdLst>
              <a:gd name="connsiteX0" fmla="*/ 0 w 2616582"/>
              <a:gd name="connsiteY0" fmla="*/ 0 h 597120"/>
              <a:gd name="connsiteX1" fmla="*/ 2616582 w 2616582"/>
              <a:gd name="connsiteY1" fmla="*/ 0 h 597120"/>
              <a:gd name="connsiteX2" fmla="*/ 2569410 w 2616582"/>
              <a:gd name="connsiteY2" fmla="*/ 4841 h 597120"/>
              <a:gd name="connsiteX3" fmla="*/ 2348961 w 2616582"/>
              <a:gd name="connsiteY3" fmla="*/ 254984 h 597120"/>
              <a:gd name="connsiteX4" fmla="*/ 2461168 w 2616582"/>
              <a:gd name="connsiteY4" fmla="*/ 595896 h 597120"/>
              <a:gd name="connsiteX5" fmla="*/ 2463013 w 2616582"/>
              <a:gd name="connsiteY5" fmla="*/ 597120 h 597120"/>
              <a:gd name="connsiteX6" fmla="*/ 0 w 2616582"/>
              <a:gd name="connsiteY6" fmla="*/ 597120 h 597120"/>
              <a:gd name="connsiteX0" fmla="*/ 112541 w 2729123"/>
              <a:gd name="connsiteY0" fmla="*/ 0 h 597120"/>
              <a:gd name="connsiteX1" fmla="*/ 2729123 w 2729123"/>
              <a:gd name="connsiteY1" fmla="*/ 0 h 597120"/>
              <a:gd name="connsiteX2" fmla="*/ 2681951 w 2729123"/>
              <a:gd name="connsiteY2" fmla="*/ 4841 h 597120"/>
              <a:gd name="connsiteX3" fmla="*/ 2461502 w 2729123"/>
              <a:gd name="connsiteY3" fmla="*/ 254984 h 597120"/>
              <a:gd name="connsiteX4" fmla="*/ 2573709 w 2729123"/>
              <a:gd name="connsiteY4" fmla="*/ 595896 h 597120"/>
              <a:gd name="connsiteX5" fmla="*/ 2575554 w 2729123"/>
              <a:gd name="connsiteY5" fmla="*/ 597120 h 597120"/>
              <a:gd name="connsiteX6" fmla="*/ 112541 w 2729123"/>
              <a:gd name="connsiteY6" fmla="*/ 597120 h 597120"/>
              <a:gd name="connsiteX7" fmla="*/ 0 w 2729123"/>
              <a:gd name="connsiteY7" fmla="*/ 301699 h 597120"/>
              <a:gd name="connsiteX8" fmla="*/ 112541 w 2729123"/>
              <a:gd name="connsiteY8" fmla="*/ 0 h 597120"/>
              <a:gd name="connsiteX0" fmla="*/ 200 w 2616782"/>
              <a:gd name="connsiteY0" fmla="*/ 0 h 597120"/>
              <a:gd name="connsiteX1" fmla="*/ 2616782 w 2616782"/>
              <a:gd name="connsiteY1" fmla="*/ 0 h 597120"/>
              <a:gd name="connsiteX2" fmla="*/ 2569610 w 2616782"/>
              <a:gd name="connsiteY2" fmla="*/ 4841 h 597120"/>
              <a:gd name="connsiteX3" fmla="*/ 2349161 w 2616782"/>
              <a:gd name="connsiteY3" fmla="*/ 254984 h 597120"/>
              <a:gd name="connsiteX4" fmla="*/ 2461368 w 2616782"/>
              <a:gd name="connsiteY4" fmla="*/ 595896 h 597120"/>
              <a:gd name="connsiteX5" fmla="*/ 2463213 w 2616782"/>
              <a:gd name="connsiteY5" fmla="*/ 597120 h 597120"/>
              <a:gd name="connsiteX6" fmla="*/ 200 w 2616782"/>
              <a:gd name="connsiteY6" fmla="*/ 597120 h 597120"/>
              <a:gd name="connsiteX7" fmla="*/ 70539 w 2616782"/>
              <a:gd name="connsiteY7" fmla="*/ 301699 h 597120"/>
              <a:gd name="connsiteX8" fmla="*/ 200 w 2616782"/>
              <a:gd name="connsiteY8" fmla="*/ 0 h 59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6782" h="597120">
                <a:moveTo>
                  <a:pt x="200" y="0"/>
                </a:moveTo>
                <a:lnTo>
                  <a:pt x="2616782" y="0"/>
                </a:lnTo>
                <a:lnTo>
                  <a:pt x="2569610" y="4841"/>
                </a:lnTo>
                <a:cubicBezTo>
                  <a:pt x="2461994" y="27151"/>
                  <a:pt x="2373804" y="124545"/>
                  <a:pt x="2349161" y="254984"/>
                </a:cubicBezTo>
                <a:cubicBezTo>
                  <a:pt x="2324551" y="385252"/>
                  <a:pt x="2368982" y="520244"/>
                  <a:pt x="2461368" y="595896"/>
                </a:cubicBezTo>
                <a:lnTo>
                  <a:pt x="2463213" y="597120"/>
                </a:lnTo>
                <a:lnTo>
                  <a:pt x="200" y="597120"/>
                </a:lnTo>
                <a:cubicBezTo>
                  <a:pt x="-4489" y="498646"/>
                  <a:pt x="75228" y="400173"/>
                  <a:pt x="70539" y="301699"/>
                </a:cubicBezTo>
                <a:cubicBezTo>
                  <a:pt x="75228" y="201133"/>
                  <a:pt x="-4489" y="100566"/>
                  <a:pt x="200" y="0"/>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a:t>
            </a:r>
          </a:p>
        </p:txBody>
      </p:sp>
      <p:sp>
        <p:nvSpPr>
          <p:cNvPr id="23" name="Freeform 22" descr="n100 Fb Thu Huong Pham"/>
          <p:cNvSpPr/>
          <p:nvPr/>
        </p:nvSpPr>
        <p:spPr>
          <a:xfrm>
            <a:off x="4797084" y="78919"/>
            <a:ext cx="2307103" cy="753378"/>
          </a:xfrm>
          <a:custGeom>
            <a:avLst/>
            <a:gdLst>
              <a:gd name="connsiteX0" fmla="*/ 403733 w 2307103"/>
              <a:gd name="connsiteY0" fmla="*/ 591558 h 753378"/>
              <a:gd name="connsiteX1" fmla="*/ 450166 w 2307103"/>
              <a:gd name="connsiteY1" fmla="*/ 722127 h 753378"/>
              <a:gd name="connsiteX2" fmla="*/ 496599 w 2307103"/>
              <a:gd name="connsiteY2" fmla="*/ 591558 h 753378"/>
              <a:gd name="connsiteX3" fmla="*/ 619457 w 2307103"/>
              <a:gd name="connsiteY3" fmla="*/ 502195 h 753378"/>
              <a:gd name="connsiteX4" fmla="*/ 553791 w 2307103"/>
              <a:gd name="connsiteY4" fmla="*/ 567861 h 753378"/>
              <a:gd name="connsiteX5" fmla="*/ 678933 w 2307103"/>
              <a:gd name="connsiteY5" fmla="*/ 627337 h 753378"/>
              <a:gd name="connsiteX6" fmla="*/ 280875 w 2307103"/>
              <a:gd name="connsiteY6" fmla="*/ 502195 h 753378"/>
              <a:gd name="connsiteX7" fmla="*/ 221369 w 2307103"/>
              <a:gd name="connsiteY7" fmla="*/ 627337 h 753378"/>
              <a:gd name="connsiteX8" fmla="*/ 346541 w 2307103"/>
              <a:gd name="connsiteY8" fmla="*/ 567861 h 753378"/>
              <a:gd name="connsiteX9" fmla="*/ 643154 w 2307103"/>
              <a:gd name="connsiteY9" fmla="*/ 352137 h 753378"/>
              <a:gd name="connsiteX10" fmla="*/ 643154 w 2307103"/>
              <a:gd name="connsiteY10" fmla="*/ 445003 h 753378"/>
              <a:gd name="connsiteX11" fmla="*/ 773723 w 2307103"/>
              <a:gd name="connsiteY11" fmla="*/ 398570 h 753378"/>
              <a:gd name="connsiteX12" fmla="*/ 257178 w 2307103"/>
              <a:gd name="connsiteY12" fmla="*/ 352137 h 753378"/>
              <a:gd name="connsiteX13" fmla="*/ 126609 w 2307103"/>
              <a:gd name="connsiteY13" fmla="*/ 398570 h 753378"/>
              <a:gd name="connsiteX14" fmla="*/ 257178 w 2307103"/>
              <a:gd name="connsiteY14" fmla="*/ 445003 h 753378"/>
              <a:gd name="connsiteX15" fmla="*/ 450167 w 2307103"/>
              <a:gd name="connsiteY15" fmla="*/ 236791 h 753378"/>
              <a:gd name="connsiteX16" fmla="*/ 288388 w 2307103"/>
              <a:gd name="connsiteY16" fmla="*/ 398570 h 753378"/>
              <a:gd name="connsiteX17" fmla="*/ 450167 w 2307103"/>
              <a:gd name="connsiteY17" fmla="*/ 560349 h 753378"/>
              <a:gd name="connsiteX18" fmla="*/ 611946 w 2307103"/>
              <a:gd name="connsiteY18" fmla="*/ 398570 h 753378"/>
              <a:gd name="connsiteX19" fmla="*/ 450167 w 2307103"/>
              <a:gd name="connsiteY19" fmla="*/ 236791 h 753378"/>
              <a:gd name="connsiteX20" fmla="*/ 678933 w 2307103"/>
              <a:gd name="connsiteY20" fmla="*/ 169773 h 753378"/>
              <a:gd name="connsiteX21" fmla="*/ 553791 w 2307103"/>
              <a:gd name="connsiteY21" fmla="*/ 229279 h 753378"/>
              <a:gd name="connsiteX22" fmla="*/ 619457 w 2307103"/>
              <a:gd name="connsiteY22" fmla="*/ 294945 h 753378"/>
              <a:gd name="connsiteX23" fmla="*/ 221369 w 2307103"/>
              <a:gd name="connsiteY23" fmla="*/ 169773 h 753378"/>
              <a:gd name="connsiteX24" fmla="*/ 280875 w 2307103"/>
              <a:gd name="connsiteY24" fmla="*/ 294945 h 753378"/>
              <a:gd name="connsiteX25" fmla="*/ 346541 w 2307103"/>
              <a:gd name="connsiteY25" fmla="*/ 229279 h 753378"/>
              <a:gd name="connsiteX26" fmla="*/ 450166 w 2307103"/>
              <a:gd name="connsiteY26" fmla="*/ 75013 h 753378"/>
              <a:gd name="connsiteX27" fmla="*/ 403733 w 2307103"/>
              <a:gd name="connsiteY27" fmla="*/ 205582 h 753378"/>
              <a:gd name="connsiteX28" fmla="*/ 496599 w 2307103"/>
              <a:gd name="connsiteY28" fmla="*/ 205582 h 753378"/>
              <a:gd name="connsiteX29" fmla="*/ 125566 w 2307103"/>
              <a:gd name="connsiteY29" fmla="*/ 0 h 753378"/>
              <a:gd name="connsiteX30" fmla="*/ 2307103 w 2307103"/>
              <a:gd name="connsiteY30" fmla="*/ 0 h 753378"/>
              <a:gd name="connsiteX31" fmla="*/ 2307103 w 2307103"/>
              <a:gd name="connsiteY31" fmla="*/ 394327 h 753378"/>
              <a:gd name="connsiteX32" fmla="*/ 2278966 w 2307103"/>
              <a:gd name="connsiteY32" fmla="*/ 404333 h 753378"/>
              <a:gd name="connsiteX33" fmla="*/ 2307103 w 2307103"/>
              <a:gd name="connsiteY33" fmla="*/ 414339 h 753378"/>
              <a:gd name="connsiteX34" fmla="*/ 2307103 w 2307103"/>
              <a:gd name="connsiteY34" fmla="*/ 753378 h 753378"/>
              <a:gd name="connsiteX35" fmla="*/ 125566 w 2307103"/>
              <a:gd name="connsiteY35" fmla="*/ 753378 h 753378"/>
              <a:gd name="connsiteX36" fmla="*/ 0 w 2307103"/>
              <a:gd name="connsiteY36" fmla="*/ 627812 h 753378"/>
              <a:gd name="connsiteX37" fmla="*/ 0 w 2307103"/>
              <a:gd name="connsiteY37" fmla="*/ 125566 h 753378"/>
              <a:gd name="connsiteX38" fmla="*/ 125566 w 2307103"/>
              <a:gd name="connsiteY38" fmla="*/ 0 h 753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7103" h="753378">
                <a:moveTo>
                  <a:pt x="403733" y="591558"/>
                </a:moveTo>
                <a:lnTo>
                  <a:pt x="450166" y="722127"/>
                </a:lnTo>
                <a:lnTo>
                  <a:pt x="496599" y="591558"/>
                </a:lnTo>
                <a:close/>
                <a:moveTo>
                  <a:pt x="619457" y="502195"/>
                </a:moveTo>
                <a:lnTo>
                  <a:pt x="553791" y="567861"/>
                </a:lnTo>
                <a:lnTo>
                  <a:pt x="678933" y="627337"/>
                </a:lnTo>
                <a:close/>
                <a:moveTo>
                  <a:pt x="280875" y="502195"/>
                </a:moveTo>
                <a:lnTo>
                  <a:pt x="221369" y="627337"/>
                </a:lnTo>
                <a:lnTo>
                  <a:pt x="346541" y="567861"/>
                </a:lnTo>
                <a:close/>
                <a:moveTo>
                  <a:pt x="643154" y="352137"/>
                </a:moveTo>
                <a:lnTo>
                  <a:pt x="643154" y="445003"/>
                </a:lnTo>
                <a:lnTo>
                  <a:pt x="773723" y="398570"/>
                </a:lnTo>
                <a:close/>
                <a:moveTo>
                  <a:pt x="257178" y="352137"/>
                </a:moveTo>
                <a:lnTo>
                  <a:pt x="126609" y="398570"/>
                </a:lnTo>
                <a:lnTo>
                  <a:pt x="257178" y="445003"/>
                </a:lnTo>
                <a:close/>
                <a:moveTo>
                  <a:pt x="450167" y="236791"/>
                </a:moveTo>
                <a:cubicBezTo>
                  <a:pt x="360819" y="236791"/>
                  <a:pt x="288388" y="309222"/>
                  <a:pt x="288388" y="398570"/>
                </a:cubicBezTo>
                <a:cubicBezTo>
                  <a:pt x="288388" y="487918"/>
                  <a:pt x="360819" y="560349"/>
                  <a:pt x="450167" y="560349"/>
                </a:cubicBezTo>
                <a:cubicBezTo>
                  <a:pt x="539515" y="560349"/>
                  <a:pt x="611946" y="487918"/>
                  <a:pt x="611946" y="398570"/>
                </a:cubicBezTo>
                <a:cubicBezTo>
                  <a:pt x="611946" y="309222"/>
                  <a:pt x="539515" y="236791"/>
                  <a:pt x="450167" y="236791"/>
                </a:cubicBezTo>
                <a:close/>
                <a:moveTo>
                  <a:pt x="678933" y="169773"/>
                </a:moveTo>
                <a:lnTo>
                  <a:pt x="553791" y="229279"/>
                </a:lnTo>
                <a:lnTo>
                  <a:pt x="619457" y="294945"/>
                </a:lnTo>
                <a:close/>
                <a:moveTo>
                  <a:pt x="221369" y="169773"/>
                </a:moveTo>
                <a:lnTo>
                  <a:pt x="280875" y="294945"/>
                </a:lnTo>
                <a:lnTo>
                  <a:pt x="346541" y="229279"/>
                </a:lnTo>
                <a:close/>
                <a:moveTo>
                  <a:pt x="450166" y="75013"/>
                </a:moveTo>
                <a:lnTo>
                  <a:pt x="403733" y="205582"/>
                </a:lnTo>
                <a:lnTo>
                  <a:pt x="496599" y="205582"/>
                </a:lnTo>
                <a:close/>
                <a:moveTo>
                  <a:pt x="125566" y="0"/>
                </a:moveTo>
                <a:lnTo>
                  <a:pt x="2307103" y="0"/>
                </a:lnTo>
                <a:lnTo>
                  <a:pt x="2307103" y="394327"/>
                </a:lnTo>
                <a:lnTo>
                  <a:pt x="2278966" y="404333"/>
                </a:lnTo>
                <a:lnTo>
                  <a:pt x="2307103" y="414339"/>
                </a:lnTo>
                <a:lnTo>
                  <a:pt x="2307103" y="753378"/>
                </a:lnTo>
                <a:lnTo>
                  <a:pt x="125566" y="753378"/>
                </a:lnTo>
                <a:cubicBezTo>
                  <a:pt x="56218" y="753378"/>
                  <a:pt x="0" y="697160"/>
                  <a:pt x="0" y="627812"/>
                </a:cubicBezTo>
                <a:lnTo>
                  <a:pt x="0" y="125566"/>
                </a:lnTo>
                <a:cubicBezTo>
                  <a:pt x="0" y="56218"/>
                  <a:pt x="56218" y="0"/>
                  <a:pt x="125566"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anose="020B0604020202020204" pitchFamily="34" charset="0"/>
                <a:cs typeface="Arial" panose="020B0604020202020204" pitchFamily="34" charset="0"/>
              </a:rPr>
              <a:t>     CÂU 1</a:t>
            </a:r>
          </a:p>
        </p:txBody>
      </p:sp>
    </p:spTree>
    <p:extLst>
      <p:ext uri="{BB962C8B-B14F-4D97-AF65-F5344CB8AC3E}">
        <p14:creationId xmlns:p14="http://schemas.microsoft.com/office/powerpoint/2010/main" val="187609412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15" grpId="0" animBg="1"/>
      <p:bldP spid="9" grpId="0" animBg="1"/>
      <p:bldP spid="10" grpId="0"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descr="n100 Fb Thu Huong Pham"/>
              <p:cNvSpPr/>
              <p:nvPr/>
            </p:nvSpPr>
            <p:spPr>
              <a:xfrm>
                <a:off x="5085173" y="2239653"/>
                <a:ext cx="6642370" cy="3180422"/>
              </a:xfrm>
              <a:prstGeom prst="rect">
                <a:avLst/>
              </a:prstGeom>
              <a:solidFill>
                <a:srgbClr val="FFD44B"/>
              </a:solidFill>
              <a:ln>
                <a:solidFill>
                  <a:srgbClr val="FF0066"/>
                </a:solidFill>
              </a:ln>
              <a:effectLst>
                <a:outerShdw blurRad="50800" dist="38100" dir="5400000" algn="t" rotWithShape="0">
                  <a:prstClr val="black">
                    <a:alpha val="40000"/>
                  </a:prstClr>
                </a:outerShdw>
              </a:effectLst>
            </p:spPr>
            <p:txBody>
              <a:bodyPr wrap="square" lIns="457200" tIns="457200" rIns="457200" bIns="45720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Gia </a:t>
                </a:r>
                <a:r>
                  <a:rPr kumimoji="0" lang="en-US" sz="4000" b="1" i="0"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tốc</a:t>
                </a:r>
                <a:r>
                  <a:rPr kumimoji="0" lang="en-US" sz="4000" b="1" i="0" u="none" strike="noStrike" kern="1200" cap="none" spc="0" normalizeH="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noProof="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4000" b="1" i="0" u="none" strike="noStrike" kern="1200" cap="none" spc="0" normalizeH="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con </a:t>
                </a:r>
                <a:r>
                  <a:rPr kumimoji="0" lang="en-US" sz="4000" b="1" i="0" u="none" strike="noStrike" kern="1200" cap="none" spc="0" normalizeH="0" noProof="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báo</a:t>
                </a:r>
                <a:r>
                  <a:rPr kumimoji="0" lang="en-US" sz="4000" b="1" i="0" u="none" strike="noStrike" kern="1200" cap="none" spc="0" normalizeH="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noProof="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là</a:t>
                </a:r>
                <a:r>
                  <a:rPr lang="en-US" sz="4000" b="1"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kumimoji="0" lang="en-US" sz="4000" b="1"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a = </a:t>
                </a:r>
                <a14:m>
                  <m:oMath xmlns:m="http://schemas.openxmlformats.org/officeDocument/2006/math">
                    <m:f>
                      <m:fPr>
                        <m:ctrlPr>
                          <a:rPr kumimoji="0" lang="en-US" sz="4000" b="1" i="1" u="none" strike="noStrike" kern="1200" cap="none" spc="0" normalizeH="0" baseline="0" noProof="0" smtClean="0">
                            <a:ln>
                              <a:noFill/>
                            </a:ln>
                            <a:solidFill>
                              <a:srgbClr val="0070C0"/>
                            </a:solidFill>
                            <a:effectLst/>
                            <a:uLnTx/>
                            <a:uFillTx/>
                            <a:latin typeface="Cambria Math" panose="02040503050406030204" pitchFamily="18" charset="0"/>
                          </a:rPr>
                        </m:ctrlPr>
                      </m:fPr>
                      <m:num>
                        <m:r>
                          <a:rPr kumimoji="0" lang="en-US" sz="4000" b="1" i="1" u="none" strike="noStrike" kern="1200" cap="none" spc="0" normalizeH="0" baseline="0" noProof="0" smtClean="0">
                            <a:ln>
                              <a:noFill/>
                            </a:ln>
                            <a:solidFill>
                              <a:srgbClr val="0070C0"/>
                            </a:solidFill>
                            <a:effectLst/>
                            <a:uLnTx/>
                            <a:uFillTx/>
                            <a:latin typeface="Cambria Math" panose="02040503050406030204" pitchFamily="18" charset="0"/>
                            <a:ea typeface="Cambria Math" panose="02040503050406030204" pitchFamily="18" charset="0"/>
                          </a:rPr>
                          <m:t>∆</m:t>
                        </m:r>
                        <m:r>
                          <a:rPr kumimoji="0" lang="en-US" sz="4000" b="1" i="1" u="none" strike="noStrike" kern="1200" cap="none" spc="0" normalizeH="0" baseline="0" noProof="0" smtClean="0">
                            <a:ln>
                              <a:noFill/>
                            </a:ln>
                            <a:solidFill>
                              <a:srgbClr val="0070C0"/>
                            </a:solidFill>
                            <a:effectLst/>
                            <a:uLnTx/>
                            <a:uFillTx/>
                            <a:latin typeface="Cambria Math" panose="02040503050406030204" pitchFamily="18" charset="0"/>
                            <a:ea typeface="Cambria Math" panose="02040503050406030204" pitchFamily="18" charset="0"/>
                          </a:rPr>
                          <m:t>𝒗</m:t>
                        </m:r>
                      </m:num>
                      <m:den>
                        <m:r>
                          <a:rPr kumimoji="0" lang="en-US" sz="4000" b="1" i="1" u="none" strike="noStrike" kern="1200" cap="none" spc="0" normalizeH="0" baseline="0" noProof="0" smtClean="0">
                            <a:ln>
                              <a:noFill/>
                            </a:ln>
                            <a:solidFill>
                              <a:srgbClr val="0070C0"/>
                            </a:solidFill>
                            <a:effectLst/>
                            <a:uLnTx/>
                            <a:uFillTx/>
                            <a:latin typeface="Cambria Math" panose="02040503050406030204" pitchFamily="18" charset="0"/>
                            <a:ea typeface="Cambria Math" panose="02040503050406030204" pitchFamily="18" charset="0"/>
                          </a:rPr>
                          <m:t>∆</m:t>
                        </m:r>
                        <m:r>
                          <a:rPr kumimoji="0" lang="en-US" sz="4000" b="1" i="1" u="none" strike="noStrike" kern="1200" cap="none" spc="0" normalizeH="0" baseline="0" noProof="0" smtClean="0">
                            <a:ln>
                              <a:noFill/>
                            </a:ln>
                            <a:solidFill>
                              <a:srgbClr val="0070C0"/>
                            </a:solidFill>
                            <a:effectLst/>
                            <a:uLnTx/>
                            <a:uFillTx/>
                            <a:latin typeface="Cambria Math" panose="02040503050406030204" pitchFamily="18" charset="0"/>
                            <a:ea typeface="Cambria Math" panose="02040503050406030204" pitchFamily="18" charset="0"/>
                          </a:rPr>
                          <m:t>𝒕</m:t>
                        </m:r>
                      </m:den>
                    </m:f>
                    <m:r>
                      <a:rPr kumimoji="0" lang="en-US" sz="4000" b="1" i="1" u="none" strike="noStrike" kern="1200" cap="none" spc="0" normalizeH="0" baseline="0" noProof="0" smtClean="0">
                        <a:ln>
                          <a:noFill/>
                        </a:ln>
                        <a:solidFill>
                          <a:srgbClr val="0070C0"/>
                        </a:solidFill>
                        <a:effectLst/>
                        <a:uLnTx/>
                        <a:uFillTx/>
                        <a:latin typeface="Cambria Math" panose="02040503050406030204" pitchFamily="18" charset="0"/>
                      </a:rPr>
                      <m:t>=</m:t>
                    </m:r>
                    <m:f>
                      <m:fPr>
                        <m:ctrlPr>
                          <a:rPr kumimoji="0" lang="en-US" sz="4000" b="1" i="1" u="none" strike="noStrike" kern="1200" cap="none" spc="0" normalizeH="0" baseline="0" noProof="0" smtClean="0">
                            <a:ln>
                              <a:noFill/>
                            </a:ln>
                            <a:solidFill>
                              <a:srgbClr val="0070C0"/>
                            </a:solidFill>
                            <a:effectLst/>
                            <a:uLnTx/>
                            <a:uFillTx/>
                            <a:latin typeface="Cambria Math" panose="02040503050406030204" pitchFamily="18" charset="0"/>
                          </a:rPr>
                        </m:ctrlPr>
                      </m:fPr>
                      <m:num>
                        <m:r>
                          <a:rPr kumimoji="0" lang="en-US" sz="4000" b="1" i="1" u="none" strike="noStrike" kern="1200" cap="none" spc="0" normalizeH="0" baseline="0" noProof="0" smtClean="0">
                            <a:ln>
                              <a:noFill/>
                            </a:ln>
                            <a:solidFill>
                              <a:srgbClr val="0070C0"/>
                            </a:solidFill>
                            <a:effectLst/>
                            <a:uLnTx/>
                            <a:uFillTx/>
                            <a:latin typeface="Cambria Math" panose="02040503050406030204" pitchFamily="18" charset="0"/>
                          </a:rPr>
                          <m:t>𝟗</m:t>
                        </m:r>
                        <m:r>
                          <a:rPr kumimoji="0" lang="en-US" sz="4000" b="1" i="1" u="none" strike="noStrike" kern="1200" cap="none" spc="0" normalizeH="0" baseline="0" noProof="0" smtClean="0">
                            <a:ln>
                              <a:noFill/>
                            </a:ln>
                            <a:solidFill>
                              <a:srgbClr val="0070C0"/>
                            </a:solidFill>
                            <a:effectLst/>
                            <a:uLnTx/>
                            <a:uFillTx/>
                            <a:latin typeface="Cambria Math" panose="02040503050406030204" pitchFamily="18" charset="0"/>
                          </a:rPr>
                          <m:t>−</m:t>
                        </m:r>
                        <m:r>
                          <a:rPr kumimoji="0" lang="en-US" sz="4000" b="1" i="1" u="none" strike="noStrike" kern="1200" cap="none" spc="0" normalizeH="0" baseline="0" noProof="0" smtClean="0">
                            <a:ln>
                              <a:noFill/>
                            </a:ln>
                            <a:solidFill>
                              <a:srgbClr val="0070C0"/>
                            </a:solidFill>
                            <a:effectLst/>
                            <a:uLnTx/>
                            <a:uFillTx/>
                            <a:latin typeface="Cambria Math" panose="02040503050406030204" pitchFamily="18" charset="0"/>
                          </a:rPr>
                          <m:t>𝟑𝟎</m:t>
                        </m:r>
                      </m:num>
                      <m:den>
                        <m:r>
                          <a:rPr kumimoji="0" lang="en-US" sz="4000" b="1" i="1" u="none" strike="noStrike" kern="1200" cap="none" spc="0" normalizeH="0" baseline="0" noProof="0" smtClean="0">
                            <a:ln>
                              <a:noFill/>
                            </a:ln>
                            <a:solidFill>
                              <a:srgbClr val="0070C0"/>
                            </a:solidFill>
                            <a:effectLst/>
                            <a:uLnTx/>
                            <a:uFillTx/>
                            <a:latin typeface="Cambria Math" panose="02040503050406030204" pitchFamily="18" charset="0"/>
                          </a:rPr>
                          <m:t>𝟑</m:t>
                        </m:r>
                      </m:den>
                    </m:f>
                    <m:r>
                      <a:rPr kumimoji="0" lang="en-US" sz="4000" b="1" i="1" u="none" strike="noStrike" kern="1200" cap="none" spc="0" normalizeH="0" baseline="0" noProof="0" smtClean="0">
                        <a:ln>
                          <a:noFill/>
                        </a:ln>
                        <a:solidFill>
                          <a:srgbClr val="0070C0"/>
                        </a:solidFill>
                        <a:effectLst/>
                        <a:uLnTx/>
                        <a:uFillTx/>
                        <a:latin typeface="Cambria Math" panose="02040503050406030204" pitchFamily="18" charset="0"/>
                      </a:rPr>
                      <m:t>=−</m:t>
                    </m:r>
                    <m:r>
                      <a:rPr kumimoji="0" lang="en-US" sz="4000" b="1" i="1" u="none" strike="noStrike" kern="1200" cap="none" spc="0" normalizeH="0" baseline="0" noProof="0" smtClean="0">
                        <a:ln>
                          <a:noFill/>
                        </a:ln>
                        <a:solidFill>
                          <a:srgbClr val="0070C0"/>
                        </a:solidFill>
                        <a:effectLst/>
                        <a:uLnTx/>
                        <a:uFillTx/>
                        <a:latin typeface="Cambria Math" panose="02040503050406030204" pitchFamily="18" charset="0"/>
                      </a:rPr>
                      <m:t>𝟕</m:t>
                    </m:r>
                    <m:r>
                      <a:rPr kumimoji="0" lang="en-US" sz="4000" b="1" i="1" u="none" strike="noStrike" kern="1200" cap="none" spc="0" normalizeH="0" baseline="0" noProof="0" smtClean="0">
                        <a:ln>
                          <a:noFill/>
                        </a:ln>
                        <a:solidFill>
                          <a:srgbClr val="0070C0"/>
                        </a:solidFill>
                        <a:effectLst/>
                        <a:uLnTx/>
                        <a:uFillTx/>
                        <a:latin typeface="Cambria Math" panose="02040503050406030204" pitchFamily="18" charset="0"/>
                      </a:rPr>
                      <m:t> </m:t>
                    </m:r>
                    <m:r>
                      <a:rPr kumimoji="0" lang="en-US" sz="4000" b="1" i="1" u="none" strike="noStrike" kern="1200" cap="none" spc="0" normalizeH="0" baseline="0" noProof="0" smtClean="0">
                        <a:ln>
                          <a:noFill/>
                        </a:ln>
                        <a:solidFill>
                          <a:srgbClr val="0070C0"/>
                        </a:solidFill>
                        <a:effectLst/>
                        <a:uLnTx/>
                        <a:uFillTx/>
                        <a:latin typeface="Cambria Math" panose="02040503050406030204" pitchFamily="18" charset="0"/>
                      </a:rPr>
                      <m:t>𝒎</m:t>
                    </m:r>
                    <m:r>
                      <a:rPr kumimoji="0" lang="en-US" sz="4000" b="1" i="1" u="none" strike="noStrike" kern="1200" cap="none" spc="0" normalizeH="0" baseline="0" noProof="0" smtClean="0">
                        <a:ln>
                          <a:noFill/>
                        </a:ln>
                        <a:solidFill>
                          <a:srgbClr val="0070C0"/>
                        </a:solidFill>
                        <a:effectLst/>
                        <a:uLnTx/>
                        <a:uFillTx/>
                        <a:latin typeface="Cambria Math" panose="02040503050406030204" pitchFamily="18" charset="0"/>
                      </a:rPr>
                      <m:t>/</m:t>
                    </m:r>
                    <m:sSup>
                      <m:sSupPr>
                        <m:ctrlPr>
                          <a:rPr kumimoji="0" lang="en-US" sz="4000" b="1" i="1" u="none" strike="noStrike" kern="1200" cap="none" spc="0" normalizeH="0" baseline="0" noProof="0" smtClean="0">
                            <a:ln>
                              <a:noFill/>
                            </a:ln>
                            <a:solidFill>
                              <a:srgbClr val="0070C0"/>
                            </a:solidFill>
                            <a:effectLst/>
                            <a:uLnTx/>
                            <a:uFillTx/>
                            <a:latin typeface="Cambria Math" panose="02040503050406030204" pitchFamily="18" charset="0"/>
                          </a:rPr>
                        </m:ctrlPr>
                      </m:sSupPr>
                      <m:e>
                        <m:r>
                          <a:rPr kumimoji="0" lang="en-US" sz="4000" b="1" i="1" u="none" strike="noStrike" kern="1200" cap="none" spc="0" normalizeH="0" baseline="0" noProof="0" smtClean="0">
                            <a:ln>
                              <a:noFill/>
                            </a:ln>
                            <a:solidFill>
                              <a:srgbClr val="0070C0"/>
                            </a:solidFill>
                            <a:effectLst/>
                            <a:uLnTx/>
                            <a:uFillTx/>
                            <a:latin typeface="Cambria Math" panose="02040503050406030204" pitchFamily="18" charset="0"/>
                          </a:rPr>
                          <m:t>𝒔</m:t>
                        </m:r>
                      </m:e>
                      <m:sup>
                        <m:r>
                          <a:rPr kumimoji="0" lang="en-US" sz="4000" b="1" i="1" u="none" strike="noStrike" kern="1200" cap="none" spc="0" normalizeH="0" baseline="0" noProof="0" smtClean="0">
                            <a:ln>
                              <a:noFill/>
                            </a:ln>
                            <a:solidFill>
                              <a:srgbClr val="0070C0"/>
                            </a:solidFill>
                            <a:effectLst/>
                            <a:uLnTx/>
                            <a:uFillTx/>
                            <a:latin typeface="Cambria Math" panose="02040503050406030204" pitchFamily="18" charset="0"/>
                          </a:rPr>
                          <m:t>𝟐</m:t>
                        </m:r>
                      </m:sup>
                    </m:sSup>
                  </m:oMath>
                </a14:m>
                <a:endPar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endParaRPr>
              </a:p>
            </p:txBody>
          </p:sp>
        </mc:Choice>
        <mc:Fallback xmlns="">
          <p:sp>
            <p:nvSpPr>
              <p:cNvPr id="2" name="Rectangle 1" descr="n100 Fb Thu Huong Pham"/>
              <p:cNvSpPr>
                <a:spLocks noRot="1" noChangeAspect="1" noMove="1" noResize="1" noEditPoints="1" noAdjustHandles="1" noChangeArrowheads="1" noChangeShapeType="1" noTextEdit="1"/>
              </p:cNvSpPr>
              <p:nvPr/>
            </p:nvSpPr>
            <p:spPr>
              <a:xfrm>
                <a:off x="5085173" y="2239653"/>
                <a:ext cx="6642370" cy="3180422"/>
              </a:xfrm>
              <a:prstGeom prst="rect">
                <a:avLst/>
              </a:prstGeom>
              <a:blipFill>
                <a:blip r:embed="rId2"/>
                <a:stretch>
                  <a:fillRect/>
                </a:stretch>
              </a:blipFill>
              <a:ln>
                <a:solidFill>
                  <a:srgbClr val="FF0066"/>
                </a:solidFill>
              </a:ln>
              <a:effectLst>
                <a:outerShdw blurRad="50800" dist="38100" dir="5400000" algn="t" rotWithShape="0">
                  <a:prstClr val="black">
                    <a:alpha val="40000"/>
                  </a:prstClr>
                </a:outerShdw>
              </a:effectLst>
            </p:spPr>
            <p:txBody>
              <a:bodyPr/>
              <a:lstStyle/>
              <a:p>
                <a:r>
                  <a:rPr lang="en-US">
                    <a:noFill/>
                  </a:rPr>
                  <a:t> </a:t>
                </a:r>
              </a:p>
            </p:txBody>
          </p:sp>
        </mc:Fallback>
      </mc:AlternateContent>
      <p:sp>
        <p:nvSpPr>
          <p:cNvPr id="3" name="Rounded Rectangle 2" descr="n100 Fb Thu Huong Pham"/>
          <p:cNvSpPr/>
          <p:nvPr/>
        </p:nvSpPr>
        <p:spPr>
          <a:xfrm>
            <a:off x="899885" y="2239654"/>
            <a:ext cx="3628571" cy="3500134"/>
          </a:xfrm>
          <a:prstGeom prst="roundRect">
            <a:avLst/>
          </a:prstGeom>
          <a:solidFill>
            <a:srgbClr val="FFE9A3"/>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7" name="TextBox 6" descr="n100 Fb Thu Huong Pham"/>
              <p:cNvSpPr txBox="1"/>
              <p:nvPr/>
            </p:nvSpPr>
            <p:spPr>
              <a:xfrm>
                <a:off x="1088572" y="2877466"/>
                <a:ext cx="3207658" cy="2862322"/>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14:m>
                  <m:oMathPara xmlns:m="http://schemas.openxmlformats.org/officeDocument/2006/math">
                    <m:oMathParaPr>
                      <m:jc m:val="centerGroup"/>
                    </m:oMathParaPr>
                    <m:oMath xmlns:m="http://schemas.openxmlformats.org/officeDocument/2006/math">
                      <m:sSub>
                        <m:sSubPr>
                          <m:ctrlPr>
                            <a:rPr kumimoji="0" lang="en-US" sz="3600" b="1" i="1" u="none" strike="noStrike" kern="1200" cap="none" spc="0" normalizeH="0" baseline="0" noProof="0" smtClean="0">
                              <a:ln>
                                <a:noFill/>
                              </a:ln>
                              <a:solidFill>
                                <a:srgbClr val="0070C0"/>
                              </a:solidFill>
                              <a:effectLst/>
                              <a:uLnTx/>
                              <a:uFillTx/>
                              <a:latin typeface="Cambria Math" panose="02040503050406030204" pitchFamily="18" charset="0"/>
                            </a:rPr>
                          </m:ctrlPr>
                        </m:sSubPr>
                        <m:e>
                          <m:r>
                            <a:rPr kumimoji="0" lang="en-US" sz="3600" b="1" i="1" u="none" strike="noStrike" kern="1200" cap="none" spc="0" normalizeH="0" baseline="0" noProof="0" smtClean="0">
                              <a:ln>
                                <a:noFill/>
                              </a:ln>
                              <a:solidFill>
                                <a:srgbClr val="0070C0"/>
                              </a:solidFill>
                              <a:effectLst/>
                              <a:uLnTx/>
                              <a:uFillTx/>
                              <a:latin typeface="Cambria Math" panose="02040503050406030204" pitchFamily="18" charset="0"/>
                            </a:rPr>
                            <m:t> </m:t>
                          </m:r>
                          <m:r>
                            <a:rPr kumimoji="0" lang="en-US" sz="3600" b="1" i="1" u="none" strike="noStrike" kern="1200" cap="none" spc="0" normalizeH="0" baseline="0" noProof="0" smtClean="0">
                              <a:ln>
                                <a:noFill/>
                              </a:ln>
                              <a:solidFill>
                                <a:srgbClr val="0070C0"/>
                              </a:solidFill>
                              <a:effectLst/>
                              <a:uLnTx/>
                              <a:uFillTx/>
                              <a:latin typeface="Cambria Math" panose="02040503050406030204" pitchFamily="18" charset="0"/>
                            </a:rPr>
                            <m:t>𝒗</m:t>
                          </m:r>
                        </m:e>
                        <m:sub>
                          <m:r>
                            <a:rPr kumimoji="0" lang="en-US" sz="3600" b="1" i="1" u="none" strike="noStrike" kern="1200" cap="none" spc="0" normalizeH="0" baseline="0" noProof="0" smtClean="0">
                              <a:ln>
                                <a:noFill/>
                              </a:ln>
                              <a:solidFill>
                                <a:srgbClr val="0070C0"/>
                              </a:solidFill>
                              <a:effectLst/>
                              <a:uLnTx/>
                              <a:uFillTx/>
                              <a:latin typeface="Cambria Math" panose="02040503050406030204" pitchFamily="18" charset="0"/>
                            </a:rPr>
                            <m:t>𝟎</m:t>
                          </m:r>
                        </m:sub>
                      </m:sSub>
                      <m:r>
                        <a:rPr kumimoji="0" lang="en-US" sz="3600" b="1" i="1" u="none" strike="noStrike" kern="1200" cap="none" spc="0" normalizeH="0" baseline="0" noProof="0" smtClean="0">
                          <a:ln>
                            <a:noFill/>
                          </a:ln>
                          <a:solidFill>
                            <a:srgbClr val="0070C0"/>
                          </a:solidFill>
                          <a:effectLst/>
                          <a:uLnTx/>
                          <a:uFillTx/>
                          <a:latin typeface="Cambria Math" panose="02040503050406030204" pitchFamily="18" charset="0"/>
                        </a:rPr>
                        <m:t>=</m:t>
                      </m:r>
                      <m:r>
                        <a:rPr kumimoji="0" lang="en-US" sz="3600" b="1" i="1" u="none" strike="noStrike" kern="1200" cap="none" spc="0" normalizeH="0" baseline="0" noProof="0" smtClean="0">
                          <a:ln>
                            <a:noFill/>
                          </a:ln>
                          <a:solidFill>
                            <a:srgbClr val="0070C0"/>
                          </a:solidFill>
                          <a:effectLst/>
                          <a:uLnTx/>
                          <a:uFillTx/>
                          <a:latin typeface="Cambria Math" panose="02040503050406030204" pitchFamily="18" charset="0"/>
                        </a:rPr>
                        <m:t>𝟑𝟎</m:t>
                      </m:r>
                      <m:r>
                        <a:rPr kumimoji="0" lang="en-US" sz="3600" b="1" i="1" u="none" strike="noStrike" kern="1200" cap="none" spc="0" normalizeH="0" baseline="0" noProof="0" smtClean="0">
                          <a:ln>
                            <a:noFill/>
                          </a:ln>
                          <a:solidFill>
                            <a:srgbClr val="0070C0"/>
                          </a:solidFill>
                          <a:effectLst/>
                          <a:uLnTx/>
                          <a:uFillTx/>
                          <a:latin typeface="Cambria Math" panose="02040503050406030204" pitchFamily="18" charset="0"/>
                        </a:rPr>
                        <m:t>𝒎</m:t>
                      </m:r>
                      <m:r>
                        <a:rPr kumimoji="0" lang="en-US" sz="3600" b="1" i="1" u="none" strike="noStrike" kern="1200" cap="none" spc="0" normalizeH="0" baseline="0" noProof="0" smtClean="0">
                          <a:ln>
                            <a:noFill/>
                          </a:ln>
                          <a:solidFill>
                            <a:srgbClr val="0070C0"/>
                          </a:solidFill>
                          <a:effectLst/>
                          <a:uLnTx/>
                          <a:uFillTx/>
                          <a:latin typeface="Cambria Math" panose="02040503050406030204" pitchFamily="18" charset="0"/>
                        </a:rPr>
                        <m:t>/</m:t>
                      </m:r>
                      <m:r>
                        <a:rPr kumimoji="0" lang="en-US" sz="3600" b="1" i="1" u="none" strike="noStrike" kern="1200" cap="none" spc="0" normalizeH="0" baseline="0" noProof="0" smtClean="0">
                          <a:ln>
                            <a:noFill/>
                          </a:ln>
                          <a:solidFill>
                            <a:srgbClr val="0070C0"/>
                          </a:solidFill>
                          <a:effectLst/>
                          <a:uLnTx/>
                          <a:uFillTx/>
                          <a:latin typeface="Cambria Math" panose="02040503050406030204" pitchFamily="18" charset="0"/>
                        </a:rPr>
                        <m:t>𝒔</m:t>
                      </m:r>
                    </m:oMath>
                  </m:oMathPara>
                </a14:m>
                <a:endParaRPr kumimoji="0" lang="en-US" sz="3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t = 3</a:t>
                </a:r>
                <a:r>
                  <a:rPr kumimoji="0" lang="en-US" sz="3600" b="1" i="0" u="none" strike="noStrike" kern="1200" cap="none" spc="0" normalizeH="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14:m>
                  <m:oMath xmlns:m="http://schemas.openxmlformats.org/officeDocument/2006/math">
                    <m:r>
                      <m:rPr>
                        <m:sty m:val="p"/>
                      </m:rPr>
                      <a:rPr lang="en-US" sz="3600" b="1" i="1">
                        <a:solidFill>
                          <a:srgbClr val="0070C0"/>
                        </a:solidFill>
                        <a:latin typeface="Cambria Math" panose="02040503050406030204" pitchFamily="18" charset="0"/>
                        <a:ea typeface="Cambria Math" panose="02040503050406030204" pitchFamily="18" charset="0"/>
                      </a:rPr>
                      <m:t>v</m:t>
                    </m:r>
                    <m:r>
                      <a:rPr kumimoji="0" lang="en-US" sz="3600" b="1" i="1" u="none" strike="noStrike" kern="1200" cap="none" spc="0" normalizeH="0" baseline="0" noProof="0" smtClean="0">
                        <a:ln>
                          <a:noFill/>
                        </a:ln>
                        <a:solidFill>
                          <a:srgbClr val="0070C0"/>
                        </a:solidFill>
                        <a:effectLst/>
                        <a:uLnTx/>
                        <a:uFillTx/>
                        <a:latin typeface="Cambria Math" panose="02040503050406030204" pitchFamily="18" charset="0"/>
                        <a:ea typeface="Cambria Math" panose="02040503050406030204" pitchFamily="18" charset="0"/>
                      </a:rPr>
                      <m:t>=</m:t>
                    </m:r>
                    <m:r>
                      <a:rPr kumimoji="0" lang="en-US" sz="3600" b="1" i="1" u="none" strike="noStrike" kern="1200" cap="none" spc="0" normalizeH="0" baseline="0" noProof="0" smtClean="0">
                        <a:ln>
                          <a:noFill/>
                        </a:ln>
                        <a:solidFill>
                          <a:srgbClr val="0070C0"/>
                        </a:solidFill>
                        <a:effectLst/>
                        <a:uLnTx/>
                        <a:uFillTx/>
                        <a:latin typeface="Cambria Math" panose="02040503050406030204" pitchFamily="18" charset="0"/>
                        <a:ea typeface="Cambria Math" panose="02040503050406030204" pitchFamily="18" charset="0"/>
                      </a:rPr>
                      <m:t>𝟗</m:t>
                    </m:r>
                    <m:r>
                      <a:rPr kumimoji="0" lang="en-US" sz="3600" b="1" i="1" u="none" strike="noStrike" kern="1200" cap="none" spc="0" normalizeH="0" baseline="0" noProof="0" smtClean="0">
                        <a:ln>
                          <a:noFill/>
                        </a:ln>
                        <a:solidFill>
                          <a:srgbClr val="0070C0"/>
                        </a:solidFill>
                        <a:effectLst/>
                        <a:uLnTx/>
                        <a:uFillTx/>
                        <a:latin typeface="Cambria Math" panose="02040503050406030204" pitchFamily="18" charset="0"/>
                        <a:ea typeface="Cambria Math" panose="02040503050406030204" pitchFamily="18" charset="0"/>
                      </a:rPr>
                      <m:t> </m:t>
                    </m:r>
                    <m:r>
                      <a:rPr kumimoji="0" lang="en-US" sz="3600" b="1" i="1" u="none" strike="noStrike" kern="1200" cap="none" spc="0" normalizeH="0" baseline="0" noProof="0" smtClean="0">
                        <a:ln>
                          <a:noFill/>
                        </a:ln>
                        <a:solidFill>
                          <a:srgbClr val="0070C0"/>
                        </a:solidFill>
                        <a:effectLst/>
                        <a:uLnTx/>
                        <a:uFillTx/>
                        <a:latin typeface="Cambria Math" panose="02040503050406030204" pitchFamily="18" charset="0"/>
                        <a:ea typeface="Cambria Math" panose="02040503050406030204" pitchFamily="18" charset="0"/>
                      </a:rPr>
                      <m:t>𝒎</m:t>
                    </m:r>
                    <m:r>
                      <a:rPr kumimoji="0" lang="en-US" sz="3600" b="1" i="1" u="none" strike="noStrike" kern="1200" cap="none" spc="0" normalizeH="0" baseline="0" noProof="0" smtClean="0">
                        <a:ln>
                          <a:noFill/>
                        </a:ln>
                        <a:solidFill>
                          <a:srgbClr val="0070C0"/>
                        </a:solidFill>
                        <a:effectLst/>
                        <a:uLnTx/>
                        <a:uFillTx/>
                        <a:latin typeface="Cambria Math" panose="02040503050406030204" pitchFamily="18" charset="0"/>
                        <a:ea typeface="Cambria Math" panose="02040503050406030204" pitchFamily="18" charset="0"/>
                      </a:rPr>
                      <m:t>/</m:t>
                    </m:r>
                    <m:r>
                      <a:rPr kumimoji="0" lang="en-US" sz="3600" b="1" i="1" u="none" strike="noStrike" kern="1200" cap="none" spc="0" normalizeH="0" baseline="0" noProof="0" smtClean="0">
                        <a:ln>
                          <a:noFill/>
                        </a:ln>
                        <a:solidFill>
                          <a:srgbClr val="0070C0"/>
                        </a:solidFill>
                        <a:effectLst/>
                        <a:uLnTx/>
                        <a:uFillTx/>
                        <a:latin typeface="Cambria Math" panose="02040503050406030204" pitchFamily="18" charset="0"/>
                        <a:ea typeface="Cambria Math" panose="02040503050406030204" pitchFamily="18" charset="0"/>
                      </a:rPr>
                      <m:t>𝒔</m:t>
                    </m:r>
                  </m:oMath>
                </a14:m>
                <a:endParaRPr kumimoji="0" lang="en-US" sz="3600" b="1" i="0" u="none" strike="noStrike" kern="1200" cap="none" spc="0" normalizeH="0" baseline="0" noProof="0" dirty="0">
                  <a:ln>
                    <a:noFill/>
                  </a:ln>
                  <a:solidFill>
                    <a:srgbClr val="0070C0"/>
                  </a:solidFill>
                  <a:effectLst/>
                  <a:uLnTx/>
                  <a:uFillTx/>
                  <a:latin typeface="Arial" panose="020B0604020202020204" pitchFamily="34" charset="0"/>
                  <a:ea typeface="Cambria Math"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a:t>
                </a:r>
              </a:p>
            </p:txBody>
          </p:sp>
        </mc:Choice>
        <mc:Fallback xmlns="">
          <p:sp>
            <p:nvSpPr>
              <p:cNvPr id="7" name="TextBox 6" descr="n100 Fb Thu Huong Pham"/>
              <p:cNvSpPr txBox="1">
                <a:spLocks noRot="1" noChangeAspect="1" noMove="1" noResize="1" noEditPoints="1" noAdjustHandles="1" noChangeArrowheads="1" noChangeShapeType="1" noTextEdit="1"/>
              </p:cNvSpPr>
              <p:nvPr/>
            </p:nvSpPr>
            <p:spPr>
              <a:xfrm>
                <a:off x="1088572" y="2877466"/>
                <a:ext cx="3207658" cy="2862322"/>
              </a:xfrm>
              <a:prstGeom prst="rect">
                <a:avLst/>
              </a:prstGeom>
              <a:blipFill>
                <a:blip r:embed="rId3"/>
                <a:stretch>
                  <a:fillRect l="-5894" b="-7021"/>
                </a:stretch>
              </a:blipFill>
            </p:spPr>
            <p:txBody>
              <a:bodyPr/>
              <a:lstStyle/>
              <a:p>
                <a:r>
                  <a:rPr lang="en-US">
                    <a:noFill/>
                  </a:rPr>
                  <a:t> </a:t>
                </a:r>
              </a:p>
            </p:txBody>
          </p:sp>
        </mc:Fallback>
      </mc:AlternateContent>
      <p:sp>
        <p:nvSpPr>
          <p:cNvPr id="8" name="Round Diagonal Corner Rectangle 7" descr="n100 Fb Thu Huong Pham"/>
          <p:cNvSpPr/>
          <p:nvPr/>
        </p:nvSpPr>
        <p:spPr>
          <a:xfrm>
            <a:off x="1688828" y="1894449"/>
            <a:ext cx="2249714" cy="690409"/>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TÓM TẮT</a:t>
            </a:r>
          </a:p>
        </p:txBody>
      </p:sp>
      <p:sp>
        <p:nvSpPr>
          <p:cNvPr id="10" name="Freeform 9" descr="n100 Fb Thu Huong Pham"/>
          <p:cNvSpPr/>
          <p:nvPr/>
        </p:nvSpPr>
        <p:spPr>
          <a:xfrm>
            <a:off x="4720375" y="570487"/>
            <a:ext cx="2307103" cy="753378"/>
          </a:xfrm>
          <a:custGeom>
            <a:avLst/>
            <a:gdLst>
              <a:gd name="connsiteX0" fmla="*/ 403733 w 2307103"/>
              <a:gd name="connsiteY0" fmla="*/ 591558 h 753378"/>
              <a:gd name="connsiteX1" fmla="*/ 450166 w 2307103"/>
              <a:gd name="connsiteY1" fmla="*/ 722127 h 753378"/>
              <a:gd name="connsiteX2" fmla="*/ 496599 w 2307103"/>
              <a:gd name="connsiteY2" fmla="*/ 591558 h 753378"/>
              <a:gd name="connsiteX3" fmla="*/ 619457 w 2307103"/>
              <a:gd name="connsiteY3" fmla="*/ 502195 h 753378"/>
              <a:gd name="connsiteX4" fmla="*/ 553791 w 2307103"/>
              <a:gd name="connsiteY4" fmla="*/ 567861 h 753378"/>
              <a:gd name="connsiteX5" fmla="*/ 678933 w 2307103"/>
              <a:gd name="connsiteY5" fmla="*/ 627337 h 753378"/>
              <a:gd name="connsiteX6" fmla="*/ 280875 w 2307103"/>
              <a:gd name="connsiteY6" fmla="*/ 502195 h 753378"/>
              <a:gd name="connsiteX7" fmla="*/ 221369 w 2307103"/>
              <a:gd name="connsiteY7" fmla="*/ 627337 h 753378"/>
              <a:gd name="connsiteX8" fmla="*/ 346541 w 2307103"/>
              <a:gd name="connsiteY8" fmla="*/ 567861 h 753378"/>
              <a:gd name="connsiteX9" fmla="*/ 643154 w 2307103"/>
              <a:gd name="connsiteY9" fmla="*/ 352137 h 753378"/>
              <a:gd name="connsiteX10" fmla="*/ 643154 w 2307103"/>
              <a:gd name="connsiteY10" fmla="*/ 445003 h 753378"/>
              <a:gd name="connsiteX11" fmla="*/ 773723 w 2307103"/>
              <a:gd name="connsiteY11" fmla="*/ 398570 h 753378"/>
              <a:gd name="connsiteX12" fmla="*/ 257178 w 2307103"/>
              <a:gd name="connsiteY12" fmla="*/ 352137 h 753378"/>
              <a:gd name="connsiteX13" fmla="*/ 126609 w 2307103"/>
              <a:gd name="connsiteY13" fmla="*/ 398570 h 753378"/>
              <a:gd name="connsiteX14" fmla="*/ 257178 w 2307103"/>
              <a:gd name="connsiteY14" fmla="*/ 445003 h 753378"/>
              <a:gd name="connsiteX15" fmla="*/ 450167 w 2307103"/>
              <a:gd name="connsiteY15" fmla="*/ 236791 h 753378"/>
              <a:gd name="connsiteX16" fmla="*/ 288388 w 2307103"/>
              <a:gd name="connsiteY16" fmla="*/ 398570 h 753378"/>
              <a:gd name="connsiteX17" fmla="*/ 450167 w 2307103"/>
              <a:gd name="connsiteY17" fmla="*/ 560349 h 753378"/>
              <a:gd name="connsiteX18" fmla="*/ 611946 w 2307103"/>
              <a:gd name="connsiteY18" fmla="*/ 398570 h 753378"/>
              <a:gd name="connsiteX19" fmla="*/ 450167 w 2307103"/>
              <a:gd name="connsiteY19" fmla="*/ 236791 h 753378"/>
              <a:gd name="connsiteX20" fmla="*/ 678933 w 2307103"/>
              <a:gd name="connsiteY20" fmla="*/ 169773 h 753378"/>
              <a:gd name="connsiteX21" fmla="*/ 553791 w 2307103"/>
              <a:gd name="connsiteY21" fmla="*/ 229279 h 753378"/>
              <a:gd name="connsiteX22" fmla="*/ 619457 w 2307103"/>
              <a:gd name="connsiteY22" fmla="*/ 294945 h 753378"/>
              <a:gd name="connsiteX23" fmla="*/ 221369 w 2307103"/>
              <a:gd name="connsiteY23" fmla="*/ 169773 h 753378"/>
              <a:gd name="connsiteX24" fmla="*/ 280875 w 2307103"/>
              <a:gd name="connsiteY24" fmla="*/ 294945 h 753378"/>
              <a:gd name="connsiteX25" fmla="*/ 346541 w 2307103"/>
              <a:gd name="connsiteY25" fmla="*/ 229279 h 753378"/>
              <a:gd name="connsiteX26" fmla="*/ 450166 w 2307103"/>
              <a:gd name="connsiteY26" fmla="*/ 75013 h 753378"/>
              <a:gd name="connsiteX27" fmla="*/ 403733 w 2307103"/>
              <a:gd name="connsiteY27" fmla="*/ 205582 h 753378"/>
              <a:gd name="connsiteX28" fmla="*/ 496599 w 2307103"/>
              <a:gd name="connsiteY28" fmla="*/ 205582 h 753378"/>
              <a:gd name="connsiteX29" fmla="*/ 125566 w 2307103"/>
              <a:gd name="connsiteY29" fmla="*/ 0 h 753378"/>
              <a:gd name="connsiteX30" fmla="*/ 2307103 w 2307103"/>
              <a:gd name="connsiteY30" fmla="*/ 0 h 753378"/>
              <a:gd name="connsiteX31" fmla="*/ 2307103 w 2307103"/>
              <a:gd name="connsiteY31" fmla="*/ 394327 h 753378"/>
              <a:gd name="connsiteX32" fmla="*/ 2278966 w 2307103"/>
              <a:gd name="connsiteY32" fmla="*/ 404333 h 753378"/>
              <a:gd name="connsiteX33" fmla="*/ 2307103 w 2307103"/>
              <a:gd name="connsiteY33" fmla="*/ 414339 h 753378"/>
              <a:gd name="connsiteX34" fmla="*/ 2307103 w 2307103"/>
              <a:gd name="connsiteY34" fmla="*/ 753378 h 753378"/>
              <a:gd name="connsiteX35" fmla="*/ 125566 w 2307103"/>
              <a:gd name="connsiteY35" fmla="*/ 753378 h 753378"/>
              <a:gd name="connsiteX36" fmla="*/ 0 w 2307103"/>
              <a:gd name="connsiteY36" fmla="*/ 627812 h 753378"/>
              <a:gd name="connsiteX37" fmla="*/ 0 w 2307103"/>
              <a:gd name="connsiteY37" fmla="*/ 125566 h 753378"/>
              <a:gd name="connsiteX38" fmla="*/ 125566 w 2307103"/>
              <a:gd name="connsiteY38" fmla="*/ 0 h 753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7103" h="753378">
                <a:moveTo>
                  <a:pt x="403733" y="591558"/>
                </a:moveTo>
                <a:lnTo>
                  <a:pt x="450166" y="722127"/>
                </a:lnTo>
                <a:lnTo>
                  <a:pt x="496599" y="591558"/>
                </a:lnTo>
                <a:close/>
                <a:moveTo>
                  <a:pt x="619457" y="502195"/>
                </a:moveTo>
                <a:lnTo>
                  <a:pt x="553791" y="567861"/>
                </a:lnTo>
                <a:lnTo>
                  <a:pt x="678933" y="627337"/>
                </a:lnTo>
                <a:close/>
                <a:moveTo>
                  <a:pt x="280875" y="502195"/>
                </a:moveTo>
                <a:lnTo>
                  <a:pt x="221369" y="627337"/>
                </a:lnTo>
                <a:lnTo>
                  <a:pt x="346541" y="567861"/>
                </a:lnTo>
                <a:close/>
                <a:moveTo>
                  <a:pt x="643154" y="352137"/>
                </a:moveTo>
                <a:lnTo>
                  <a:pt x="643154" y="445003"/>
                </a:lnTo>
                <a:lnTo>
                  <a:pt x="773723" y="398570"/>
                </a:lnTo>
                <a:close/>
                <a:moveTo>
                  <a:pt x="257178" y="352137"/>
                </a:moveTo>
                <a:lnTo>
                  <a:pt x="126609" y="398570"/>
                </a:lnTo>
                <a:lnTo>
                  <a:pt x="257178" y="445003"/>
                </a:lnTo>
                <a:close/>
                <a:moveTo>
                  <a:pt x="450167" y="236791"/>
                </a:moveTo>
                <a:cubicBezTo>
                  <a:pt x="360819" y="236791"/>
                  <a:pt x="288388" y="309222"/>
                  <a:pt x="288388" y="398570"/>
                </a:cubicBezTo>
                <a:cubicBezTo>
                  <a:pt x="288388" y="487918"/>
                  <a:pt x="360819" y="560349"/>
                  <a:pt x="450167" y="560349"/>
                </a:cubicBezTo>
                <a:cubicBezTo>
                  <a:pt x="539515" y="560349"/>
                  <a:pt x="611946" y="487918"/>
                  <a:pt x="611946" y="398570"/>
                </a:cubicBezTo>
                <a:cubicBezTo>
                  <a:pt x="611946" y="309222"/>
                  <a:pt x="539515" y="236791"/>
                  <a:pt x="450167" y="236791"/>
                </a:cubicBezTo>
                <a:close/>
                <a:moveTo>
                  <a:pt x="678933" y="169773"/>
                </a:moveTo>
                <a:lnTo>
                  <a:pt x="553791" y="229279"/>
                </a:lnTo>
                <a:lnTo>
                  <a:pt x="619457" y="294945"/>
                </a:lnTo>
                <a:close/>
                <a:moveTo>
                  <a:pt x="221369" y="169773"/>
                </a:moveTo>
                <a:lnTo>
                  <a:pt x="280875" y="294945"/>
                </a:lnTo>
                <a:lnTo>
                  <a:pt x="346541" y="229279"/>
                </a:lnTo>
                <a:close/>
                <a:moveTo>
                  <a:pt x="450166" y="75013"/>
                </a:moveTo>
                <a:lnTo>
                  <a:pt x="403733" y="205582"/>
                </a:lnTo>
                <a:lnTo>
                  <a:pt x="496599" y="205582"/>
                </a:lnTo>
                <a:close/>
                <a:moveTo>
                  <a:pt x="125566" y="0"/>
                </a:moveTo>
                <a:lnTo>
                  <a:pt x="2307103" y="0"/>
                </a:lnTo>
                <a:lnTo>
                  <a:pt x="2307103" y="394327"/>
                </a:lnTo>
                <a:lnTo>
                  <a:pt x="2278966" y="404333"/>
                </a:lnTo>
                <a:lnTo>
                  <a:pt x="2307103" y="414339"/>
                </a:lnTo>
                <a:lnTo>
                  <a:pt x="2307103" y="753378"/>
                </a:lnTo>
                <a:lnTo>
                  <a:pt x="125566" y="753378"/>
                </a:lnTo>
                <a:cubicBezTo>
                  <a:pt x="56218" y="753378"/>
                  <a:pt x="0" y="697160"/>
                  <a:pt x="0" y="627812"/>
                </a:cubicBezTo>
                <a:lnTo>
                  <a:pt x="0" y="125566"/>
                </a:lnTo>
                <a:cubicBezTo>
                  <a:pt x="0" y="56218"/>
                  <a:pt x="56218" y="0"/>
                  <a:pt x="125566"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anose="020B0604020202020204" pitchFamily="34" charset="0"/>
                <a:cs typeface="Arial" panose="020B0604020202020204" pitchFamily="34" charset="0"/>
              </a:rPr>
              <a:t>     CÂU 2</a:t>
            </a:r>
          </a:p>
        </p:txBody>
      </p:sp>
    </p:spTree>
    <p:extLst>
      <p:ext uri="{BB962C8B-B14F-4D97-AF65-F5344CB8AC3E}">
        <p14:creationId xmlns:p14="http://schemas.microsoft.com/office/powerpoint/2010/main" val="409887093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10000"/>
                                  </p:iterate>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descr="n100 Fb Thu Huong Pham"/>
          <p:cNvSpPr/>
          <p:nvPr/>
        </p:nvSpPr>
        <p:spPr>
          <a:xfrm>
            <a:off x="860555" y="937101"/>
            <a:ext cx="10112246" cy="1200329"/>
          </a:xfrm>
          <a:prstGeom prst="rect">
            <a:avLst/>
          </a:prstGeom>
          <a:solidFill>
            <a:srgbClr val="FFD44B"/>
          </a:solidFill>
          <a:ln>
            <a:solidFill>
              <a:srgbClr val="FF0066"/>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lvl="0" algn="just"/>
            <a:r>
              <a:rPr lang="en-US" sz="2400" b="1" dirty="0" err="1">
                <a:solidFill>
                  <a:srgbClr val="0070C0"/>
                </a:solidFill>
                <a:latin typeface="Times New Roman" panose="02020603050405020304" pitchFamily="18" charset="0"/>
                <a:ea typeface="Times New Roman" panose="02020603050405020304" pitchFamily="18" charset="0"/>
              </a:rPr>
              <a:t>Trong</a:t>
            </a:r>
            <a:r>
              <a:rPr lang="en-US" sz="2400" b="1" dirty="0">
                <a:solidFill>
                  <a:srgbClr val="0070C0"/>
                </a:solidFill>
                <a:latin typeface="Times New Roman" panose="02020603050405020304" pitchFamily="18" charset="0"/>
                <a:ea typeface="Times New Roman" panose="02020603050405020304" pitchFamily="18" charset="0"/>
              </a:rPr>
              <a:t> 4 s </a:t>
            </a:r>
            <a:r>
              <a:rPr lang="en-US" sz="2400" b="1" dirty="0" err="1">
                <a:solidFill>
                  <a:srgbClr val="0070C0"/>
                </a:solidFill>
                <a:latin typeface="Times New Roman" panose="02020603050405020304" pitchFamily="18" charset="0"/>
                <a:ea typeface="Times New Roman" panose="02020603050405020304" pitchFamily="18" charset="0"/>
              </a:rPr>
              <a:t>đầu</a:t>
            </a:r>
            <a:r>
              <a:rPr lang="en-US" sz="2400" b="1" dirty="0">
                <a:solidFill>
                  <a:srgbClr val="0070C0"/>
                </a:solidFill>
                <a:latin typeface="Times New Roman" panose="02020603050405020304" pitchFamily="18" charset="0"/>
                <a:ea typeface="Times New Roman" panose="02020603050405020304" pitchFamily="18" charset="0"/>
              </a:rPr>
              <a:t>:</a:t>
            </a:r>
          </a:p>
          <a:p>
            <a:pPr lvl="0" algn="just"/>
            <a:r>
              <a:rPr lang="en-US" sz="2400" b="1" dirty="0" err="1">
                <a:solidFill>
                  <a:srgbClr val="0070C0"/>
                </a:solidFill>
                <a:latin typeface="Times New Roman" panose="02020603050405020304" pitchFamily="18" charset="0"/>
                <a:ea typeface="Times New Roman" panose="02020603050405020304" pitchFamily="18" charset="0"/>
              </a:rPr>
              <a:t>Δv</a:t>
            </a:r>
            <a:r>
              <a:rPr lang="en-US" sz="2400" b="1" dirty="0">
                <a:solidFill>
                  <a:srgbClr val="0070C0"/>
                </a:solidFill>
                <a:latin typeface="Times New Roman" panose="02020603050405020304" pitchFamily="18" charset="0"/>
                <a:ea typeface="Times New Roman" panose="02020603050405020304" pitchFamily="18" charset="0"/>
              </a:rPr>
              <a:t> = 20 (m/s); </a:t>
            </a:r>
            <a:r>
              <a:rPr lang="en-US" sz="2400" b="1" dirty="0" err="1">
                <a:solidFill>
                  <a:srgbClr val="0070C0"/>
                </a:solidFill>
                <a:latin typeface="Times New Roman" panose="02020603050405020304" pitchFamily="18" charset="0"/>
                <a:ea typeface="Times New Roman" panose="02020603050405020304" pitchFamily="18" charset="0"/>
              </a:rPr>
              <a:t>Δt</a:t>
            </a:r>
            <a:r>
              <a:rPr lang="en-US" sz="2400" b="1" dirty="0">
                <a:solidFill>
                  <a:srgbClr val="0070C0"/>
                </a:solidFill>
                <a:latin typeface="Times New Roman" panose="02020603050405020304" pitchFamily="18" charset="0"/>
                <a:ea typeface="Times New Roman" panose="02020603050405020304" pitchFamily="18" charset="0"/>
              </a:rPr>
              <a:t> = 4(s) ⇒ a = </a:t>
            </a:r>
            <a:r>
              <a:rPr lang="en-US" sz="2400" b="1" dirty="0" err="1">
                <a:solidFill>
                  <a:srgbClr val="0070C0"/>
                </a:solidFill>
                <a:latin typeface="Times New Roman" panose="02020603050405020304" pitchFamily="18" charset="0"/>
                <a:ea typeface="Times New Roman" panose="02020603050405020304" pitchFamily="18" charset="0"/>
              </a:rPr>
              <a:t>Δv</a:t>
            </a:r>
            <a:r>
              <a:rPr lang="en-US" sz="2400" b="1" dirty="0">
                <a:solidFill>
                  <a:srgbClr val="0070C0"/>
                </a:solidFill>
                <a:latin typeface="Times New Roman" panose="02020603050405020304" pitchFamily="18" charset="0"/>
                <a:ea typeface="Times New Roman" panose="02020603050405020304" pitchFamily="18" charset="0"/>
              </a:rPr>
              <a:t>/</a:t>
            </a:r>
            <a:r>
              <a:rPr lang="en-US" sz="2400" b="1" dirty="0" err="1">
                <a:solidFill>
                  <a:srgbClr val="0070C0"/>
                </a:solidFill>
                <a:latin typeface="Times New Roman" panose="02020603050405020304" pitchFamily="18" charset="0"/>
                <a:ea typeface="Times New Roman" panose="02020603050405020304" pitchFamily="18" charset="0"/>
              </a:rPr>
              <a:t>Δt</a:t>
            </a:r>
            <a:r>
              <a:rPr lang="en-US" sz="2400" b="1" dirty="0">
                <a:solidFill>
                  <a:srgbClr val="0070C0"/>
                </a:solidFill>
                <a:latin typeface="Times New Roman" panose="02020603050405020304" pitchFamily="18" charset="0"/>
                <a:ea typeface="Times New Roman" panose="02020603050405020304" pitchFamily="18" charset="0"/>
              </a:rPr>
              <a:t> = 20/4 = 5(m/s</a:t>
            </a:r>
            <a:r>
              <a:rPr lang="en-US" sz="2400" b="1" baseline="30000" dirty="0">
                <a:solidFill>
                  <a:srgbClr val="0070C0"/>
                </a:solidFill>
                <a:latin typeface="Times New Roman" panose="02020603050405020304" pitchFamily="18" charset="0"/>
                <a:ea typeface="Times New Roman" panose="02020603050405020304" pitchFamily="18" charset="0"/>
              </a:rPr>
              <a:t>2</a:t>
            </a:r>
            <a:r>
              <a:rPr lang="en-US" sz="2400" b="1" dirty="0">
                <a:solidFill>
                  <a:srgbClr val="0070C0"/>
                </a:solidFill>
                <a:latin typeface="Times New Roman" panose="02020603050405020304" pitchFamily="18" charset="0"/>
                <a:ea typeface="Times New Roman" panose="02020603050405020304" pitchFamily="18" charset="0"/>
              </a:rPr>
              <a:t>)</a:t>
            </a:r>
          </a:p>
        </p:txBody>
      </p:sp>
      <p:sp>
        <p:nvSpPr>
          <p:cNvPr id="15" name="Freeform 14" descr="n100 Fb Thu Huong Pham"/>
          <p:cNvSpPr/>
          <p:nvPr/>
        </p:nvSpPr>
        <p:spPr>
          <a:xfrm>
            <a:off x="1080309" y="638541"/>
            <a:ext cx="1477098" cy="597120"/>
          </a:xfrm>
          <a:custGeom>
            <a:avLst/>
            <a:gdLst>
              <a:gd name="connsiteX0" fmla="*/ 0 w 2616582"/>
              <a:gd name="connsiteY0" fmla="*/ 0 h 597120"/>
              <a:gd name="connsiteX1" fmla="*/ 2616582 w 2616582"/>
              <a:gd name="connsiteY1" fmla="*/ 0 h 597120"/>
              <a:gd name="connsiteX2" fmla="*/ 2569410 w 2616582"/>
              <a:gd name="connsiteY2" fmla="*/ 4841 h 597120"/>
              <a:gd name="connsiteX3" fmla="*/ 2348961 w 2616582"/>
              <a:gd name="connsiteY3" fmla="*/ 254984 h 597120"/>
              <a:gd name="connsiteX4" fmla="*/ 2461168 w 2616582"/>
              <a:gd name="connsiteY4" fmla="*/ 595896 h 597120"/>
              <a:gd name="connsiteX5" fmla="*/ 2463013 w 2616582"/>
              <a:gd name="connsiteY5" fmla="*/ 597120 h 597120"/>
              <a:gd name="connsiteX6" fmla="*/ 0 w 2616582"/>
              <a:gd name="connsiteY6" fmla="*/ 597120 h 597120"/>
              <a:gd name="connsiteX0" fmla="*/ 112541 w 2729123"/>
              <a:gd name="connsiteY0" fmla="*/ 0 h 597120"/>
              <a:gd name="connsiteX1" fmla="*/ 2729123 w 2729123"/>
              <a:gd name="connsiteY1" fmla="*/ 0 h 597120"/>
              <a:gd name="connsiteX2" fmla="*/ 2681951 w 2729123"/>
              <a:gd name="connsiteY2" fmla="*/ 4841 h 597120"/>
              <a:gd name="connsiteX3" fmla="*/ 2461502 w 2729123"/>
              <a:gd name="connsiteY3" fmla="*/ 254984 h 597120"/>
              <a:gd name="connsiteX4" fmla="*/ 2573709 w 2729123"/>
              <a:gd name="connsiteY4" fmla="*/ 595896 h 597120"/>
              <a:gd name="connsiteX5" fmla="*/ 2575554 w 2729123"/>
              <a:gd name="connsiteY5" fmla="*/ 597120 h 597120"/>
              <a:gd name="connsiteX6" fmla="*/ 112541 w 2729123"/>
              <a:gd name="connsiteY6" fmla="*/ 597120 h 597120"/>
              <a:gd name="connsiteX7" fmla="*/ 0 w 2729123"/>
              <a:gd name="connsiteY7" fmla="*/ 301699 h 597120"/>
              <a:gd name="connsiteX8" fmla="*/ 112541 w 2729123"/>
              <a:gd name="connsiteY8" fmla="*/ 0 h 597120"/>
              <a:gd name="connsiteX0" fmla="*/ 200 w 2616782"/>
              <a:gd name="connsiteY0" fmla="*/ 0 h 597120"/>
              <a:gd name="connsiteX1" fmla="*/ 2616782 w 2616782"/>
              <a:gd name="connsiteY1" fmla="*/ 0 h 597120"/>
              <a:gd name="connsiteX2" fmla="*/ 2569610 w 2616782"/>
              <a:gd name="connsiteY2" fmla="*/ 4841 h 597120"/>
              <a:gd name="connsiteX3" fmla="*/ 2349161 w 2616782"/>
              <a:gd name="connsiteY3" fmla="*/ 254984 h 597120"/>
              <a:gd name="connsiteX4" fmla="*/ 2461368 w 2616782"/>
              <a:gd name="connsiteY4" fmla="*/ 595896 h 597120"/>
              <a:gd name="connsiteX5" fmla="*/ 2463213 w 2616782"/>
              <a:gd name="connsiteY5" fmla="*/ 597120 h 597120"/>
              <a:gd name="connsiteX6" fmla="*/ 200 w 2616782"/>
              <a:gd name="connsiteY6" fmla="*/ 597120 h 597120"/>
              <a:gd name="connsiteX7" fmla="*/ 70539 w 2616782"/>
              <a:gd name="connsiteY7" fmla="*/ 301699 h 597120"/>
              <a:gd name="connsiteX8" fmla="*/ 200 w 2616782"/>
              <a:gd name="connsiteY8" fmla="*/ 0 h 59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6782" h="597120">
                <a:moveTo>
                  <a:pt x="200" y="0"/>
                </a:moveTo>
                <a:lnTo>
                  <a:pt x="2616782" y="0"/>
                </a:lnTo>
                <a:lnTo>
                  <a:pt x="2569610" y="4841"/>
                </a:lnTo>
                <a:cubicBezTo>
                  <a:pt x="2461994" y="27151"/>
                  <a:pt x="2373804" y="124545"/>
                  <a:pt x="2349161" y="254984"/>
                </a:cubicBezTo>
                <a:cubicBezTo>
                  <a:pt x="2324551" y="385252"/>
                  <a:pt x="2368982" y="520244"/>
                  <a:pt x="2461368" y="595896"/>
                </a:cubicBezTo>
                <a:lnTo>
                  <a:pt x="2463213" y="597120"/>
                </a:lnTo>
                <a:lnTo>
                  <a:pt x="200" y="597120"/>
                </a:lnTo>
                <a:cubicBezTo>
                  <a:pt x="-4489" y="498646"/>
                  <a:pt x="75228" y="400173"/>
                  <a:pt x="70539" y="301699"/>
                </a:cubicBezTo>
                <a:cubicBezTo>
                  <a:pt x="75228" y="201133"/>
                  <a:pt x="-4489" y="100566"/>
                  <a:pt x="200" y="0"/>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a:t>
            </a:r>
          </a:p>
        </p:txBody>
      </p:sp>
      <p:sp>
        <p:nvSpPr>
          <p:cNvPr id="23" name="Freeform 22" descr="n100 Fb Thu Huong Pham"/>
          <p:cNvSpPr/>
          <p:nvPr/>
        </p:nvSpPr>
        <p:spPr>
          <a:xfrm>
            <a:off x="4797084" y="78919"/>
            <a:ext cx="2307103" cy="753378"/>
          </a:xfrm>
          <a:custGeom>
            <a:avLst/>
            <a:gdLst>
              <a:gd name="connsiteX0" fmla="*/ 403733 w 2307103"/>
              <a:gd name="connsiteY0" fmla="*/ 591558 h 753378"/>
              <a:gd name="connsiteX1" fmla="*/ 450166 w 2307103"/>
              <a:gd name="connsiteY1" fmla="*/ 722127 h 753378"/>
              <a:gd name="connsiteX2" fmla="*/ 496599 w 2307103"/>
              <a:gd name="connsiteY2" fmla="*/ 591558 h 753378"/>
              <a:gd name="connsiteX3" fmla="*/ 619457 w 2307103"/>
              <a:gd name="connsiteY3" fmla="*/ 502195 h 753378"/>
              <a:gd name="connsiteX4" fmla="*/ 553791 w 2307103"/>
              <a:gd name="connsiteY4" fmla="*/ 567861 h 753378"/>
              <a:gd name="connsiteX5" fmla="*/ 678933 w 2307103"/>
              <a:gd name="connsiteY5" fmla="*/ 627337 h 753378"/>
              <a:gd name="connsiteX6" fmla="*/ 280875 w 2307103"/>
              <a:gd name="connsiteY6" fmla="*/ 502195 h 753378"/>
              <a:gd name="connsiteX7" fmla="*/ 221369 w 2307103"/>
              <a:gd name="connsiteY7" fmla="*/ 627337 h 753378"/>
              <a:gd name="connsiteX8" fmla="*/ 346541 w 2307103"/>
              <a:gd name="connsiteY8" fmla="*/ 567861 h 753378"/>
              <a:gd name="connsiteX9" fmla="*/ 643154 w 2307103"/>
              <a:gd name="connsiteY9" fmla="*/ 352137 h 753378"/>
              <a:gd name="connsiteX10" fmla="*/ 643154 w 2307103"/>
              <a:gd name="connsiteY10" fmla="*/ 445003 h 753378"/>
              <a:gd name="connsiteX11" fmla="*/ 773723 w 2307103"/>
              <a:gd name="connsiteY11" fmla="*/ 398570 h 753378"/>
              <a:gd name="connsiteX12" fmla="*/ 257178 w 2307103"/>
              <a:gd name="connsiteY12" fmla="*/ 352137 h 753378"/>
              <a:gd name="connsiteX13" fmla="*/ 126609 w 2307103"/>
              <a:gd name="connsiteY13" fmla="*/ 398570 h 753378"/>
              <a:gd name="connsiteX14" fmla="*/ 257178 w 2307103"/>
              <a:gd name="connsiteY14" fmla="*/ 445003 h 753378"/>
              <a:gd name="connsiteX15" fmla="*/ 450167 w 2307103"/>
              <a:gd name="connsiteY15" fmla="*/ 236791 h 753378"/>
              <a:gd name="connsiteX16" fmla="*/ 288388 w 2307103"/>
              <a:gd name="connsiteY16" fmla="*/ 398570 h 753378"/>
              <a:gd name="connsiteX17" fmla="*/ 450167 w 2307103"/>
              <a:gd name="connsiteY17" fmla="*/ 560349 h 753378"/>
              <a:gd name="connsiteX18" fmla="*/ 611946 w 2307103"/>
              <a:gd name="connsiteY18" fmla="*/ 398570 h 753378"/>
              <a:gd name="connsiteX19" fmla="*/ 450167 w 2307103"/>
              <a:gd name="connsiteY19" fmla="*/ 236791 h 753378"/>
              <a:gd name="connsiteX20" fmla="*/ 678933 w 2307103"/>
              <a:gd name="connsiteY20" fmla="*/ 169773 h 753378"/>
              <a:gd name="connsiteX21" fmla="*/ 553791 w 2307103"/>
              <a:gd name="connsiteY21" fmla="*/ 229279 h 753378"/>
              <a:gd name="connsiteX22" fmla="*/ 619457 w 2307103"/>
              <a:gd name="connsiteY22" fmla="*/ 294945 h 753378"/>
              <a:gd name="connsiteX23" fmla="*/ 221369 w 2307103"/>
              <a:gd name="connsiteY23" fmla="*/ 169773 h 753378"/>
              <a:gd name="connsiteX24" fmla="*/ 280875 w 2307103"/>
              <a:gd name="connsiteY24" fmla="*/ 294945 h 753378"/>
              <a:gd name="connsiteX25" fmla="*/ 346541 w 2307103"/>
              <a:gd name="connsiteY25" fmla="*/ 229279 h 753378"/>
              <a:gd name="connsiteX26" fmla="*/ 450166 w 2307103"/>
              <a:gd name="connsiteY26" fmla="*/ 75013 h 753378"/>
              <a:gd name="connsiteX27" fmla="*/ 403733 w 2307103"/>
              <a:gd name="connsiteY27" fmla="*/ 205582 h 753378"/>
              <a:gd name="connsiteX28" fmla="*/ 496599 w 2307103"/>
              <a:gd name="connsiteY28" fmla="*/ 205582 h 753378"/>
              <a:gd name="connsiteX29" fmla="*/ 125566 w 2307103"/>
              <a:gd name="connsiteY29" fmla="*/ 0 h 753378"/>
              <a:gd name="connsiteX30" fmla="*/ 2307103 w 2307103"/>
              <a:gd name="connsiteY30" fmla="*/ 0 h 753378"/>
              <a:gd name="connsiteX31" fmla="*/ 2307103 w 2307103"/>
              <a:gd name="connsiteY31" fmla="*/ 394327 h 753378"/>
              <a:gd name="connsiteX32" fmla="*/ 2278966 w 2307103"/>
              <a:gd name="connsiteY32" fmla="*/ 404333 h 753378"/>
              <a:gd name="connsiteX33" fmla="*/ 2307103 w 2307103"/>
              <a:gd name="connsiteY33" fmla="*/ 414339 h 753378"/>
              <a:gd name="connsiteX34" fmla="*/ 2307103 w 2307103"/>
              <a:gd name="connsiteY34" fmla="*/ 753378 h 753378"/>
              <a:gd name="connsiteX35" fmla="*/ 125566 w 2307103"/>
              <a:gd name="connsiteY35" fmla="*/ 753378 h 753378"/>
              <a:gd name="connsiteX36" fmla="*/ 0 w 2307103"/>
              <a:gd name="connsiteY36" fmla="*/ 627812 h 753378"/>
              <a:gd name="connsiteX37" fmla="*/ 0 w 2307103"/>
              <a:gd name="connsiteY37" fmla="*/ 125566 h 753378"/>
              <a:gd name="connsiteX38" fmla="*/ 125566 w 2307103"/>
              <a:gd name="connsiteY38" fmla="*/ 0 h 753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7103" h="753378">
                <a:moveTo>
                  <a:pt x="403733" y="591558"/>
                </a:moveTo>
                <a:lnTo>
                  <a:pt x="450166" y="722127"/>
                </a:lnTo>
                <a:lnTo>
                  <a:pt x="496599" y="591558"/>
                </a:lnTo>
                <a:close/>
                <a:moveTo>
                  <a:pt x="619457" y="502195"/>
                </a:moveTo>
                <a:lnTo>
                  <a:pt x="553791" y="567861"/>
                </a:lnTo>
                <a:lnTo>
                  <a:pt x="678933" y="627337"/>
                </a:lnTo>
                <a:close/>
                <a:moveTo>
                  <a:pt x="280875" y="502195"/>
                </a:moveTo>
                <a:lnTo>
                  <a:pt x="221369" y="627337"/>
                </a:lnTo>
                <a:lnTo>
                  <a:pt x="346541" y="567861"/>
                </a:lnTo>
                <a:close/>
                <a:moveTo>
                  <a:pt x="643154" y="352137"/>
                </a:moveTo>
                <a:lnTo>
                  <a:pt x="643154" y="445003"/>
                </a:lnTo>
                <a:lnTo>
                  <a:pt x="773723" y="398570"/>
                </a:lnTo>
                <a:close/>
                <a:moveTo>
                  <a:pt x="257178" y="352137"/>
                </a:moveTo>
                <a:lnTo>
                  <a:pt x="126609" y="398570"/>
                </a:lnTo>
                <a:lnTo>
                  <a:pt x="257178" y="445003"/>
                </a:lnTo>
                <a:close/>
                <a:moveTo>
                  <a:pt x="450167" y="236791"/>
                </a:moveTo>
                <a:cubicBezTo>
                  <a:pt x="360819" y="236791"/>
                  <a:pt x="288388" y="309222"/>
                  <a:pt x="288388" y="398570"/>
                </a:cubicBezTo>
                <a:cubicBezTo>
                  <a:pt x="288388" y="487918"/>
                  <a:pt x="360819" y="560349"/>
                  <a:pt x="450167" y="560349"/>
                </a:cubicBezTo>
                <a:cubicBezTo>
                  <a:pt x="539515" y="560349"/>
                  <a:pt x="611946" y="487918"/>
                  <a:pt x="611946" y="398570"/>
                </a:cubicBezTo>
                <a:cubicBezTo>
                  <a:pt x="611946" y="309222"/>
                  <a:pt x="539515" y="236791"/>
                  <a:pt x="450167" y="236791"/>
                </a:cubicBezTo>
                <a:close/>
                <a:moveTo>
                  <a:pt x="678933" y="169773"/>
                </a:moveTo>
                <a:lnTo>
                  <a:pt x="553791" y="229279"/>
                </a:lnTo>
                <a:lnTo>
                  <a:pt x="619457" y="294945"/>
                </a:lnTo>
                <a:close/>
                <a:moveTo>
                  <a:pt x="221369" y="169773"/>
                </a:moveTo>
                <a:lnTo>
                  <a:pt x="280875" y="294945"/>
                </a:lnTo>
                <a:lnTo>
                  <a:pt x="346541" y="229279"/>
                </a:lnTo>
                <a:close/>
                <a:moveTo>
                  <a:pt x="450166" y="75013"/>
                </a:moveTo>
                <a:lnTo>
                  <a:pt x="403733" y="205582"/>
                </a:lnTo>
                <a:lnTo>
                  <a:pt x="496599" y="205582"/>
                </a:lnTo>
                <a:close/>
                <a:moveTo>
                  <a:pt x="125566" y="0"/>
                </a:moveTo>
                <a:lnTo>
                  <a:pt x="2307103" y="0"/>
                </a:lnTo>
                <a:lnTo>
                  <a:pt x="2307103" y="394327"/>
                </a:lnTo>
                <a:lnTo>
                  <a:pt x="2278966" y="404333"/>
                </a:lnTo>
                <a:lnTo>
                  <a:pt x="2307103" y="414339"/>
                </a:lnTo>
                <a:lnTo>
                  <a:pt x="2307103" y="753378"/>
                </a:lnTo>
                <a:lnTo>
                  <a:pt x="125566" y="753378"/>
                </a:lnTo>
                <a:cubicBezTo>
                  <a:pt x="56218" y="753378"/>
                  <a:pt x="0" y="697160"/>
                  <a:pt x="0" y="627812"/>
                </a:cubicBezTo>
                <a:lnTo>
                  <a:pt x="0" y="125566"/>
                </a:lnTo>
                <a:cubicBezTo>
                  <a:pt x="0" y="56218"/>
                  <a:pt x="56218" y="0"/>
                  <a:pt x="125566"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CÂU 2</a:t>
            </a:r>
          </a:p>
        </p:txBody>
      </p:sp>
      <p:sp>
        <p:nvSpPr>
          <p:cNvPr id="13" name="Rectangle 12" descr="n100 Fb Thu Huong Pham"/>
          <p:cNvSpPr/>
          <p:nvPr/>
        </p:nvSpPr>
        <p:spPr>
          <a:xfrm>
            <a:off x="860555" y="2481449"/>
            <a:ext cx="10112246" cy="1200329"/>
          </a:xfrm>
          <a:prstGeom prst="rect">
            <a:avLst/>
          </a:prstGeom>
          <a:solidFill>
            <a:srgbClr val="FFD44B"/>
          </a:solidFill>
          <a:ln>
            <a:solidFill>
              <a:srgbClr val="FF0066"/>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lvl="0" algn="just"/>
            <a:r>
              <a:rPr lang="en-US" sz="2400" b="1" dirty="0" err="1">
                <a:solidFill>
                  <a:srgbClr val="0070C0"/>
                </a:solidFill>
                <a:latin typeface="Times New Roman" panose="02020603050405020304" pitchFamily="18" charset="0"/>
                <a:ea typeface="Times New Roman" panose="02020603050405020304" pitchFamily="18" charset="0"/>
              </a:rPr>
              <a:t>Từ</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giây</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thứ</a:t>
            </a:r>
            <a:r>
              <a:rPr lang="en-US" sz="2400" b="1" dirty="0">
                <a:solidFill>
                  <a:srgbClr val="0070C0"/>
                </a:solidFill>
                <a:latin typeface="Times New Roman" panose="02020603050405020304" pitchFamily="18" charset="0"/>
                <a:ea typeface="Times New Roman" panose="02020603050405020304" pitchFamily="18" charset="0"/>
              </a:rPr>
              <a:t> 4 </a:t>
            </a:r>
            <a:r>
              <a:rPr lang="en-US" sz="2400" b="1" dirty="0" err="1">
                <a:solidFill>
                  <a:srgbClr val="0070C0"/>
                </a:solidFill>
                <a:latin typeface="Times New Roman" panose="02020603050405020304" pitchFamily="18" charset="0"/>
                <a:ea typeface="Times New Roman" panose="02020603050405020304" pitchFamily="18" charset="0"/>
              </a:rPr>
              <a:t>đến</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giây</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thứ</a:t>
            </a:r>
            <a:r>
              <a:rPr lang="en-US" sz="2400" b="1" dirty="0">
                <a:solidFill>
                  <a:srgbClr val="0070C0"/>
                </a:solidFill>
                <a:latin typeface="Times New Roman" panose="02020603050405020304" pitchFamily="18" charset="0"/>
                <a:ea typeface="Times New Roman" panose="02020603050405020304" pitchFamily="18" charset="0"/>
              </a:rPr>
              <a:t> 12</a:t>
            </a:r>
          </a:p>
          <a:p>
            <a:pPr lvl="0" algn="just"/>
            <a:r>
              <a:rPr lang="el-GR" sz="2400" b="1" dirty="0">
                <a:solidFill>
                  <a:srgbClr val="0070C0"/>
                </a:solidFill>
                <a:latin typeface="Times New Roman" panose="02020603050405020304" pitchFamily="18" charset="0"/>
                <a:ea typeface="Times New Roman" panose="02020603050405020304" pitchFamily="18" charset="0"/>
              </a:rPr>
              <a:t>Δ</a:t>
            </a:r>
            <a:r>
              <a:rPr lang="en-US" sz="2400" b="1" dirty="0">
                <a:solidFill>
                  <a:srgbClr val="0070C0"/>
                </a:solidFill>
                <a:latin typeface="Times New Roman" panose="02020603050405020304" pitchFamily="18" charset="0"/>
                <a:ea typeface="Times New Roman" panose="02020603050405020304" pitchFamily="18" charset="0"/>
              </a:rPr>
              <a:t>v = 20 – 20 = 0 (m/s); </a:t>
            </a:r>
            <a:r>
              <a:rPr lang="el-GR" sz="2400" b="1" dirty="0">
                <a:solidFill>
                  <a:srgbClr val="0070C0"/>
                </a:solidFill>
                <a:latin typeface="Times New Roman" panose="02020603050405020304" pitchFamily="18" charset="0"/>
                <a:ea typeface="Times New Roman" panose="02020603050405020304" pitchFamily="18" charset="0"/>
              </a:rPr>
              <a:t>Δ</a:t>
            </a:r>
            <a:r>
              <a:rPr lang="en-US" sz="2400" b="1" dirty="0">
                <a:solidFill>
                  <a:srgbClr val="0070C0"/>
                </a:solidFill>
                <a:latin typeface="Times New Roman" panose="02020603050405020304" pitchFamily="18" charset="0"/>
                <a:ea typeface="Times New Roman" panose="02020603050405020304" pitchFamily="18" charset="0"/>
              </a:rPr>
              <a:t>t = 12 – 4 = 8 (s) ⇒ a = </a:t>
            </a:r>
            <a:r>
              <a:rPr lang="el-GR" sz="2400" b="1" dirty="0">
                <a:solidFill>
                  <a:srgbClr val="0070C0"/>
                </a:solidFill>
                <a:latin typeface="Times New Roman" panose="02020603050405020304" pitchFamily="18" charset="0"/>
                <a:ea typeface="Times New Roman" panose="02020603050405020304" pitchFamily="18" charset="0"/>
              </a:rPr>
              <a:t>Δ</a:t>
            </a:r>
            <a:r>
              <a:rPr lang="en-US" sz="2400" b="1" dirty="0">
                <a:solidFill>
                  <a:srgbClr val="0070C0"/>
                </a:solidFill>
                <a:latin typeface="Times New Roman" panose="02020603050405020304" pitchFamily="18" charset="0"/>
                <a:ea typeface="Times New Roman" panose="02020603050405020304" pitchFamily="18" charset="0"/>
              </a:rPr>
              <a:t>v/</a:t>
            </a:r>
            <a:r>
              <a:rPr lang="el-GR" sz="2400" b="1" dirty="0">
                <a:solidFill>
                  <a:srgbClr val="0070C0"/>
                </a:solidFill>
                <a:latin typeface="Times New Roman" panose="02020603050405020304" pitchFamily="18" charset="0"/>
                <a:ea typeface="Times New Roman" panose="02020603050405020304" pitchFamily="18" charset="0"/>
              </a:rPr>
              <a:t>Δ</a:t>
            </a:r>
            <a:r>
              <a:rPr lang="en-US" sz="2400" b="1" dirty="0">
                <a:solidFill>
                  <a:srgbClr val="0070C0"/>
                </a:solidFill>
                <a:latin typeface="Times New Roman" panose="02020603050405020304" pitchFamily="18" charset="0"/>
                <a:ea typeface="Times New Roman" panose="02020603050405020304" pitchFamily="18" charset="0"/>
              </a:rPr>
              <a:t>t = 0 (m/s</a:t>
            </a:r>
            <a:r>
              <a:rPr lang="en-US" sz="2400" b="1" baseline="30000" dirty="0">
                <a:solidFill>
                  <a:srgbClr val="0070C0"/>
                </a:solidFill>
                <a:latin typeface="Times New Roman" panose="02020603050405020304" pitchFamily="18" charset="0"/>
                <a:ea typeface="Times New Roman" panose="02020603050405020304" pitchFamily="18" charset="0"/>
              </a:rPr>
              <a:t>2</a:t>
            </a:r>
            <a:r>
              <a:rPr lang="en-US" sz="2400" b="1" dirty="0">
                <a:solidFill>
                  <a:srgbClr val="0070C0"/>
                </a:solidFill>
                <a:latin typeface="Times New Roman" panose="02020603050405020304" pitchFamily="18" charset="0"/>
                <a:ea typeface="Times New Roman" panose="02020603050405020304" pitchFamily="18" charset="0"/>
              </a:rPr>
              <a:t>)</a:t>
            </a:r>
          </a:p>
        </p:txBody>
      </p:sp>
      <p:sp>
        <p:nvSpPr>
          <p:cNvPr id="14" name="Freeform 13" descr="n100 Fb Thu Huong Pham"/>
          <p:cNvSpPr/>
          <p:nvPr/>
        </p:nvSpPr>
        <p:spPr>
          <a:xfrm>
            <a:off x="1080309" y="2182889"/>
            <a:ext cx="1477098" cy="597120"/>
          </a:xfrm>
          <a:custGeom>
            <a:avLst/>
            <a:gdLst>
              <a:gd name="connsiteX0" fmla="*/ 0 w 2616582"/>
              <a:gd name="connsiteY0" fmla="*/ 0 h 597120"/>
              <a:gd name="connsiteX1" fmla="*/ 2616582 w 2616582"/>
              <a:gd name="connsiteY1" fmla="*/ 0 h 597120"/>
              <a:gd name="connsiteX2" fmla="*/ 2569410 w 2616582"/>
              <a:gd name="connsiteY2" fmla="*/ 4841 h 597120"/>
              <a:gd name="connsiteX3" fmla="*/ 2348961 w 2616582"/>
              <a:gd name="connsiteY3" fmla="*/ 254984 h 597120"/>
              <a:gd name="connsiteX4" fmla="*/ 2461168 w 2616582"/>
              <a:gd name="connsiteY4" fmla="*/ 595896 h 597120"/>
              <a:gd name="connsiteX5" fmla="*/ 2463013 w 2616582"/>
              <a:gd name="connsiteY5" fmla="*/ 597120 h 597120"/>
              <a:gd name="connsiteX6" fmla="*/ 0 w 2616582"/>
              <a:gd name="connsiteY6" fmla="*/ 597120 h 597120"/>
              <a:gd name="connsiteX0" fmla="*/ 112541 w 2729123"/>
              <a:gd name="connsiteY0" fmla="*/ 0 h 597120"/>
              <a:gd name="connsiteX1" fmla="*/ 2729123 w 2729123"/>
              <a:gd name="connsiteY1" fmla="*/ 0 h 597120"/>
              <a:gd name="connsiteX2" fmla="*/ 2681951 w 2729123"/>
              <a:gd name="connsiteY2" fmla="*/ 4841 h 597120"/>
              <a:gd name="connsiteX3" fmla="*/ 2461502 w 2729123"/>
              <a:gd name="connsiteY3" fmla="*/ 254984 h 597120"/>
              <a:gd name="connsiteX4" fmla="*/ 2573709 w 2729123"/>
              <a:gd name="connsiteY4" fmla="*/ 595896 h 597120"/>
              <a:gd name="connsiteX5" fmla="*/ 2575554 w 2729123"/>
              <a:gd name="connsiteY5" fmla="*/ 597120 h 597120"/>
              <a:gd name="connsiteX6" fmla="*/ 112541 w 2729123"/>
              <a:gd name="connsiteY6" fmla="*/ 597120 h 597120"/>
              <a:gd name="connsiteX7" fmla="*/ 0 w 2729123"/>
              <a:gd name="connsiteY7" fmla="*/ 301699 h 597120"/>
              <a:gd name="connsiteX8" fmla="*/ 112541 w 2729123"/>
              <a:gd name="connsiteY8" fmla="*/ 0 h 597120"/>
              <a:gd name="connsiteX0" fmla="*/ 200 w 2616782"/>
              <a:gd name="connsiteY0" fmla="*/ 0 h 597120"/>
              <a:gd name="connsiteX1" fmla="*/ 2616782 w 2616782"/>
              <a:gd name="connsiteY1" fmla="*/ 0 h 597120"/>
              <a:gd name="connsiteX2" fmla="*/ 2569610 w 2616782"/>
              <a:gd name="connsiteY2" fmla="*/ 4841 h 597120"/>
              <a:gd name="connsiteX3" fmla="*/ 2349161 w 2616782"/>
              <a:gd name="connsiteY3" fmla="*/ 254984 h 597120"/>
              <a:gd name="connsiteX4" fmla="*/ 2461368 w 2616782"/>
              <a:gd name="connsiteY4" fmla="*/ 595896 h 597120"/>
              <a:gd name="connsiteX5" fmla="*/ 2463213 w 2616782"/>
              <a:gd name="connsiteY5" fmla="*/ 597120 h 597120"/>
              <a:gd name="connsiteX6" fmla="*/ 200 w 2616782"/>
              <a:gd name="connsiteY6" fmla="*/ 597120 h 597120"/>
              <a:gd name="connsiteX7" fmla="*/ 70539 w 2616782"/>
              <a:gd name="connsiteY7" fmla="*/ 301699 h 597120"/>
              <a:gd name="connsiteX8" fmla="*/ 200 w 2616782"/>
              <a:gd name="connsiteY8" fmla="*/ 0 h 59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6782" h="597120">
                <a:moveTo>
                  <a:pt x="200" y="0"/>
                </a:moveTo>
                <a:lnTo>
                  <a:pt x="2616782" y="0"/>
                </a:lnTo>
                <a:lnTo>
                  <a:pt x="2569610" y="4841"/>
                </a:lnTo>
                <a:cubicBezTo>
                  <a:pt x="2461994" y="27151"/>
                  <a:pt x="2373804" y="124545"/>
                  <a:pt x="2349161" y="254984"/>
                </a:cubicBezTo>
                <a:cubicBezTo>
                  <a:pt x="2324551" y="385252"/>
                  <a:pt x="2368982" y="520244"/>
                  <a:pt x="2461368" y="595896"/>
                </a:cubicBezTo>
                <a:lnTo>
                  <a:pt x="2463213" y="597120"/>
                </a:lnTo>
                <a:lnTo>
                  <a:pt x="200" y="597120"/>
                </a:lnTo>
                <a:cubicBezTo>
                  <a:pt x="-4489" y="498646"/>
                  <a:pt x="75228" y="400173"/>
                  <a:pt x="70539" y="301699"/>
                </a:cubicBezTo>
                <a:cubicBezTo>
                  <a:pt x="75228" y="201133"/>
                  <a:pt x="-4489" y="100566"/>
                  <a:pt x="200" y="0"/>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Arial" panose="020B0604020202020204" pitchFamily="34" charset="0"/>
                <a:cs typeface="Arial" panose="020B0604020202020204" pitchFamily="34" charset="0"/>
              </a:rPr>
              <a:t>b</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Rectangle 15" descr="n100 Fb Thu Huong Pham"/>
          <p:cNvSpPr/>
          <p:nvPr/>
        </p:nvSpPr>
        <p:spPr>
          <a:xfrm>
            <a:off x="860555" y="4040532"/>
            <a:ext cx="10112246" cy="1200329"/>
          </a:xfrm>
          <a:prstGeom prst="rect">
            <a:avLst/>
          </a:prstGeom>
          <a:solidFill>
            <a:srgbClr val="FFD44B"/>
          </a:solidFill>
          <a:ln>
            <a:solidFill>
              <a:srgbClr val="FF0066"/>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lvl="0" algn="just"/>
            <a:r>
              <a:rPr lang="en-US" sz="2400" b="1" dirty="0" err="1">
                <a:solidFill>
                  <a:srgbClr val="0070C0"/>
                </a:solidFill>
                <a:latin typeface="Times New Roman" panose="02020603050405020304" pitchFamily="18" charset="0"/>
                <a:ea typeface="Times New Roman" panose="02020603050405020304" pitchFamily="18" charset="0"/>
              </a:rPr>
              <a:t>Từ</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giây</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thứ</a:t>
            </a:r>
            <a:r>
              <a:rPr lang="en-US" sz="2400" b="1" dirty="0">
                <a:solidFill>
                  <a:srgbClr val="0070C0"/>
                </a:solidFill>
                <a:latin typeface="Times New Roman" panose="02020603050405020304" pitchFamily="18" charset="0"/>
                <a:ea typeface="Times New Roman" panose="02020603050405020304" pitchFamily="18" charset="0"/>
              </a:rPr>
              <a:t> 12 </a:t>
            </a:r>
            <a:r>
              <a:rPr lang="en-US" sz="2400" b="1" dirty="0" err="1">
                <a:solidFill>
                  <a:srgbClr val="0070C0"/>
                </a:solidFill>
                <a:latin typeface="Times New Roman" panose="02020603050405020304" pitchFamily="18" charset="0"/>
                <a:ea typeface="Times New Roman" panose="02020603050405020304" pitchFamily="18" charset="0"/>
              </a:rPr>
              <a:t>đến</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giây</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thứ</a:t>
            </a:r>
            <a:r>
              <a:rPr lang="en-US" sz="2400" b="1" dirty="0">
                <a:solidFill>
                  <a:srgbClr val="0070C0"/>
                </a:solidFill>
                <a:latin typeface="Times New Roman" panose="02020603050405020304" pitchFamily="18" charset="0"/>
                <a:ea typeface="Times New Roman" panose="02020603050405020304" pitchFamily="18" charset="0"/>
              </a:rPr>
              <a:t> 20:</a:t>
            </a:r>
          </a:p>
          <a:p>
            <a:pPr lvl="0" algn="just"/>
            <a:r>
              <a:rPr lang="el-GR" sz="2400" b="1" dirty="0">
                <a:solidFill>
                  <a:srgbClr val="0070C0"/>
                </a:solidFill>
                <a:latin typeface="Times New Roman" panose="02020603050405020304" pitchFamily="18" charset="0"/>
                <a:ea typeface="Times New Roman" panose="02020603050405020304" pitchFamily="18" charset="0"/>
              </a:rPr>
              <a:t>Δ</a:t>
            </a:r>
            <a:r>
              <a:rPr lang="en-US" sz="2400" b="1" dirty="0">
                <a:solidFill>
                  <a:srgbClr val="0070C0"/>
                </a:solidFill>
                <a:latin typeface="Times New Roman" panose="02020603050405020304" pitchFamily="18" charset="0"/>
                <a:ea typeface="Times New Roman" panose="02020603050405020304" pitchFamily="18" charset="0"/>
              </a:rPr>
              <a:t>v = 0 – 20 = −20 (m/s); </a:t>
            </a:r>
            <a:r>
              <a:rPr lang="el-GR" sz="2400" b="1" dirty="0">
                <a:solidFill>
                  <a:srgbClr val="0070C0"/>
                </a:solidFill>
                <a:latin typeface="Times New Roman" panose="02020603050405020304" pitchFamily="18" charset="0"/>
                <a:ea typeface="Times New Roman" panose="02020603050405020304" pitchFamily="18" charset="0"/>
              </a:rPr>
              <a:t>Δ</a:t>
            </a:r>
            <a:r>
              <a:rPr lang="en-US" sz="2400" b="1" dirty="0">
                <a:solidFill>
                  <a:srgbClr val="0070C0"/>
                </a:solidFill>
                <a:latin typeface="Times New Roman" panose="02020603050405020304" pitchFamily="18" charset="0"/>
                <a:ea typeface="Times New Roman" panose="02020603050405020304" pitchFamily="18" charset="0"/>
              </a:rPr>
              <a:t>t = 20 – 12 = 8(s) ⇒ a = </a:t>
            </a:r>
            <a:r>
              <a:rPr lang="el-GR" sz="2400" b="1" dirty="0">
                <a:solidFill>
                  <a:srgbClr val="0070C0"/>
                </a:solidFill>
                <a:latin typeface="Times New Roman" panose="02020603050405020304" pitchFamily="18" charset="0"/>
                <a:ea typeface="Times New Roman" panose="02020603050405020304" pitchFamily="18" charset="0"/>
              </a:rPr>
              <a:t>Δ</a:t>
            </a:r>
            <a:r>
              <a:rPr lang="en-US" sz="2400" b="1" dirty="0">
                <a:solidFill>
                  <a:srgbClr val="0070C0"/>
                </a:solidFill>
                <a:latin typeface="Times New Roman" panose="02020603050405020304" pitchFamily="18" charset="0"/>
                <a:ea typeface="Times New Roman" panose="02020603050405020304" pitchFamily="18" charset="0"/>
              </a:rPr>
              <a:t>v/</a:t>
            </a:r>
            <a:r>
              <a:rPr lang="el-GR" sz="2400" b="1" dirty="0">
                <a:solidFill>
                  <a:srgbClr val="0070C0"/>
                </a:solidFill>
                <a:latin typeface="Times New Roman" panose="02020603050405020304" pitchFamily="18" charset="0"/>
                <a:ea typeface="Times New Roman" panose="02020603050405020304" pitchFamily="18" charset="0"/>
              </a:rPr>
              <a:t>Δ</a:t>
            </a:r>
            <a:r>
              <a:rPr lang="en-US" sz="2400" b="1" dirty="0">
                <a:solidFill>
                  <a:srgbClr val="0070C0"/>
                </a:solidFill>
                <a:latin typeface="Times New Roman" panose="02020603050405020304" pitchFamily="18" charset="0"/>
                <a:ea typeface="Times New Roman" panose="02020603050405020304" pitchFamily="18" charset="0"/>
              </a:rPr>
              <a:t>t = −20/8 = −2,5 (m/s</a:t>
            </a:r>
            <a:r>
              <a:rPr lang="en-US" sz="2400" b="1" baseline="30000" dirty="0">
                <a:solidFill>
                  <a:srgbClr val="0070C0"/>
                </a:solidFill>
                <a:latin typeface="Times New Roman" panose="02020603050405020304" pitchFamily="18" charset="0"/>
                <a:ea typeface="Times New Roman" panose="02020603050405020304" pitchFamily="18" charset="0"/>
              </a:rPr>
              <a:t>2</a:t>
            </a:r>
            <a:r>
              <a:rPr lang="en-US" sz="2400" b="1" dirty="0">
                <a:solidFill>
                  <a:srgbClr val="0070C0"/>
                </a:solidFill>
                <a:latin typeface="Times New Roman" panose="02020603050405020304" pitchFamily="18" charset="0"/>
                <a:ea typeface="Times New Roman" panose="02020603050405020304" pitchFamily="18" charset="0"/>
              </a:rPr>
              <a:t>)</a:t>
            </a:r>
          </a:p>
        </p:txBody>
      </p:sp>
      <p:sp>
        <p:nvSpPr>
          <p:cNvPr id="17" name="Freeform 16" descr="n100 Fb Thu Huong Pham"/>
          <p:cNvSpPr/>
          <p:nvPr/>
        </p:nvSpPr>
        <p:spPr>
          <a:xfrm>
            <a:off x="1080309" y="3741972"/>
            <a:ext cx="1477098" cy="597120"/>
          </a:xfrm>
          <a:custGeom>
            <a:avLst/>
            <a:gdLst>
              <a:gd name="connsiteX0" fmla="*/ 0 w 2616582"/>
              <a:gd name="connsiteY0" fmla="*/ 0 h 597120"/>
              <a:gd name="connsiteX1" fmla="*/ 2616582 w 2616582"/>
              <a:gd name="connsiteY1" fmla="*/ 0 h 597120"/>
              <a:gd name="connsiteX2" fmla="*/ 2569410 w 2616582"/>
              <a:gd name="connsiteY2" fmla="*/ 4841 h 597120"/>
              <a:gd name="connsiteX3" fmla="*/ 2348961 w 2616582"/>
              <a:gd name="connsiteY3" fmla="*/ 254984 h 597120"/>
              <a:gd name="connsiteX4" fmla="*/ 2461168 w 2616582"/>
              <a:gd name="connsiteY4" fmla="*/ 595896 h 597120"/>
              <a:gd name="connsiteX5" fmla="*/ 2463013 w 2616582"/>
              <a:gd name="connsiteY5" fmla="*/ 597120 h 597120"/>
              <a:gd name="connsiteX6" fmla="*/ 0 w 2616582"/>
              <a:gd name="connsiteY6" fmla="*/ 597120 h 597120"/>
              <a:gd name="connsiteX0" fmla="*/ 112541 w 2729123"/>
              <a:gd name="connsiteY0" fmla="*/ 0 h 597120"/>
              <a:gd name="connsiteX1" fmla="*/ 2729123 w 2729123"/>
              <a:gd name="connsiteY1" fmla="*/ 0 h 597120"/>
              <a:gd name="connsiteX2" fmla="*/ 2681951 w 2729123"/>
              <a:gd name="connsiteY2" fmla="*/ 4841 h 597120"/>
              <a:gd name="connsiteX3" fmla="*/ 2461502 w 2729123"/>
              <a:gd name="connsiteY3" fmla="*/ 254984 h 597120"/>
              <a:gd name="connsiteX4" fmla="*/ 2573709 w 2729123"/>
              <a:gd name="connsiteY4" fmla="*/ 595896 h 597120"/>
              <a:gd name="connsiteX5" fmla="*/ 2575554 w 2729123"/>
              <a:gd name="connsiteY5" fmla="*/ 597120 h 597120"/>
              <a:gd name="connsiteX6" fmla="*/ 112541 w 2729123"/>
              <a:gd name="connsiteY6" fmla="*/ 597120 h 597120"/>
              <a:gd name="connsiteX7" fmla="*/ 0 w 2729123"/>
              <a:gd name="connsiteY7" fmla="*/ 301699 h 597120"/>
              <a:gd name="connsiteX8" fmla="*/ 112541 w 2729123"/>
              <a:gd name="connsiteY8" fmla="*/ 0 h 597120"/>
              <a:gd name="connsiteX0" fmla="*/ 200 w 2616782"/>
              <a:gd name="connsiteY0" fmla="*/ 0 h 597120"/>
              <a:gd name="connsiteX1" fmla="*/ 2616782 w 2616782"/>
              <a:gd name="connsiteY1" fmla="*/ 0 h 597120"/>
              <a:gd name="connsiteX2" fmla="*/ 2569610 w 2616782"/>
              <a:gd name="connsiteY2" fmla="*/ 4841 h 597120"/>
              <a:gd name="connsiteX3" fmla="*/ 2349161 w 2616782"/>
              <a:gd name="connsiteY3" fmla="*/ 254984 h 597120"/>
              <a:gd name="connsiteX4" fmla="*/ 2461368 w 2616782"/>
              <a:gd name="connsiteY4" fmla="*/ 595896 h 597120"/>
              <a:gd name="connsiteX5" fmla="*/ 2463213 w 2616782"/>
              <a:gd name="connsiteY5" fmla="*/ 597120 h 597120"/>
              <a:gd name="connsiteX6" fmla="*/ 200 w 2616782"/>
              <a:gd name="connsiteY6" fmla="*/ 597120 h 597120"/>
              <a:gd name="connsiteX7" fmla="*/ 70539 w 2616782"/>
              <a:gd name="connsiteY7" fmla="*/ 301699 h 597120"/>
              <a:gd name="connsiteX8" fmla="*/ 200 w 2616782"/>
              <a:gd name="connsiteY8" fmla="*/ 0 h 59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6782" h="597120">
                <a:moveTo>
                  <a:pt x="200" y="0"/>
                </a:moveTo>
                <a:lnTo>
                  <a:pt x="2616782" y="0"/>
                </a:lnTo>
                <a:lnTo>
                  <a:pt x="2569610" y="4841"/>
                </a:lnTo>
                <a:cubicBezTo>
                  <a:pt x="2461994" y="27151"/>
                  <a:pt x="2373804" y="124545"/>
                  <a:pt x="2349161" y="254984"/>
                </a:cubicBezTo>
                <a:cubicBezTo>
                  <a:pt x="2324551" y="385252"/>
                  <a:pt x="2368982" y="520244"/>
                  <a:pt x="2461368" y="595896"/>
                </a:cubicBezTo>
                <a:lnTo>
                  <a:pt x="2463213" y="597120"/>
                </a:lnTo>
                <a:lnTo>
                  <a:pt x="200" y="597120"/>
                </a:lnTo>
                <a:cubicBezTo>
                  <a:pt x="-4489" y="498646"/>
                  <a:pt x="75228" y="400173"/>
                  <a:pt x="70539" y="301699"/>
                </a:cubicBezTo>
                <a:cubicBezTo>
                  <a:pt x="75228" y="201133"/>
                  <a:pt x="-4489" y="100566"/>
                  <a:pt x="200" y="0"/>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Arial" panose="020B0604020202020204" pitchFamily="34" charset="0"/>
                <a:cs typeface="Arial" panose="020B0604020202020204" pitchFamily="34" charset="0"/>
              </a:rPr>
              <a:t>c</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Rectangle 17" descr="n100 Fb Thu Huong Pham"/>
          <p:cNvSpPr/>
          <p:nvPr/>
        </p:nvSpPr>
        <p:spPr>
          <a:xfrm>
            <a:off x="860555" y="5599615"/>
            <a:ext cx="10112246" cy="1200329"/>
          </a:xfrm>
          <a:prstGeom prst="rect">
            <a:avLst/>
          </a:prstGeom>
          <a:solidFill>
            <a:srgbClr val="FFD44B"/>
          </a:solidFill>
          <a:ln>
            <a:solidFill>
              <a:srgbClr val="FF0066"/>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lvl="0" algn="just"/>
            <a:r>
              <a:rPr lang="en-US" sz="2400" b="1" dirty="0" err="1">
                <a:solidFill>
                  <a:srgbClr val="0070C0"/>
                </a:solidFill>
                <a:latin typeface="Times New Roman" panose="02020603050405020304" pitchFamily="18" charset="0"/>
                <a:ea typeface="Times New Roman" panose="02020603050405020304" pitchFamily="18" charset="0"/>
              </a:rPr>
              <a:t>Từ</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giây</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thứ</a:t>
            </a:r>
            <a:r>
              <a:rPr lang="en-US" sz="2400" b="1" dirty="0">
                <a:solidFill>
                  <a:srgbClr val="0070C0"/>
                </a:solidFill>
                <a:latin typeface="Times New Roman" panose="02020603050405020304" pitchFamily="18" charset="0"/>
                <a:ea typeface="Times New Roman" panose="02020603050405020304" pitchFamily="18" charset="0"/>
              </a:rPr>
              <a:t> 20 </a:t>
            </a:r>
            <a:r>
              <a:rPr lang="en-US" sz="2400" b="1" dirty="0" err="1">
                <a:solidFill>
                  <a:srgbClr val="0070C0"/>
                </a:solidFill>
                <a:latin typeface="Times New Roman" panose="02020603050405020304" pitchFamily="18" charset="0"/>
                <a:ea typeface="Times New Roman" panose="02020603050405020304" pitchFamily="18" charset="0"/>
              </a:rPr>
              <a:t>đến</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giây</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thứ</a:t>
            </a:r>
            <a:r>
              <a:rPr lang="en-US" sz="2400" b="1" dirty="0">
                <a:solidFill>
                  <a:srgbClr val="0070C0"/>
                </a:solidFill>
                <a:latin typeface="Times New Roman" panose="02020603050405020304" pitchFamily="18" charset="0"/>
                <a:ea typeface="Times New Roman" panose="02020603050405020304" pitchFamily="18" charset="0"/>
              </a:rPr>
              <a:t> 28:</a:t>
            </a:r>
          </a:p>
          <a:p>
            <a:pPr lvl="0" algn="just"/>
            <a:r>
              <a:rPr lang="el-GR" sz="2400" b="1" dirty="0">
                <a:solidFill>
                  <a:srgbClr val="0070C0"/>
                </a:solidFill>
                <a:latin typeface="Times New Roman" panose="02020603050405020304" pitchFamily="18" charset="0"/>
                <a:ea typeface="Times New Roman" panose="02020603050405020304" pitchFamily="18" charset="0"/>
              </a:rPr>
              <a:t>Δ</a:t>
            </a:r>
            <a:r>
              <a:rPr lang="en-US" sz="2400" b="1" dirty="0">
                <a:solidFill>
                  <a:srgbClr val="0070C0"/>
                </a:solidFill>
                <a:latin typeface="Times New Roman" panose="02020603050405020304" pitchFamily="18" charset="0"/>
                <a:ea typeface="Times New Roman" panose="02020603050405020304" pitchFamily="18" charset="0"/>
              </a:rPr>
              <a:t>v = −20 – 0 = −20 (m/s); </a:t>
            </a:r>
            <a:r>
              <a:rPr lang="el-GR" sz="2400" b="1" dirty="0">
                <a:solidFill>
                  <a:srgbClr val="0070C0"/>
                </a:solidFill>
                <a:latin typeface="Times New Roman" panose="02020603050405020304" pitchFamily="18" charset="0"/>
                <a:ea typeface="Times New Roman" panose="02020603050405020304" pitchFamily="18" charset="0"/>
              </a:rPr>
              <a:t>Δ</a:t>
            </a:r>
            <a:r>
              <a:rPr lang="en-US" sz="2400" b="1" dirty="0">
                <a:solidFill>
                  <a:srgbClr val="0070C0"/>
                </a:solidFill>
                <a:latin typeface="Times New Roman" panose="02020603050405020304" pitchFamily="18" charset="0"/>
                <a:ea typeface="Times New Roman" panose="02020603050405020304" pitchFamily="18" charset="0"/>
              </a:rPr>
              <a:t>t = 28 – 20 = 8(s) ⇒ a = </a:t>
            </a:r>
            <a:r>
              <a:rPr lang="el-GR" sz="2400" b="1" dirty="0">
                <a:solidFill>
                  <a:srgbClr val="0070C0"/>
                </a:solidFill>
                <a:latin typeface="Times New Roman" panose="02020603050405020304" pitchFamily="18" charset="0"/>
                <a:ea typeface="Times New Roman" panose="02020603050405020304" pitchFamily="18" charset="0"/>
              </a:rPr>
              <a:t>Δ</a:t>
            </a:r>
            <a:r>
              <a:rPr lang="en-US" sz="2400" b="1" dirty="0">
                <a:solidFill>
                  <a:srgbClr val="0070C0"/>
                </a:solidFill>
                <a:latin typeface="Times New Roman" panose="02020603050405020304" pitchFamily="18" charset="0"/>
                <a:ea typeface="Times New Roman" panose="02020603050405020304" pitchFamily="18" charset="0"/>
              </a:rPr>
              <a:t>v/</a:t>
            </a:r>
            <a:r>
              <a:rPr lang="el-GR" sz="2400" b="1" dirty="0">
                <a:solidFill>
                  <a:srgbClr val="0070C0"/>
                </a:solidFill>
                <a:latin typeface="Times New Roman" panose="02020603050405020304" pitchFamily="18" charset="0"/>
                <a:ea typeface="Times New Roman" panose="02020603050405020304" pitchFamily="18" charset="0"/>
              </a:rPr>
              <a:t>Δ</a:t>
            </a:r>
            <a:r>
              <a:rPr lang="en-US" sz="2400" b="1" dirty="0">
                <a:solidFill>
                  <a:srgbClr val="0070C0"/>
                </a:solidFill>
                <a:latin typeface="Times New Roman" panose="02020603050405020304" pitchFamily="18" charset="0"/>
                <a:ea typeface="Times New Roman" panose="02020603050405020304" pitchFamily="18" charset="0"/>
              </a:rPr>
              <a:t>t = −20/8 = −2,5(m/s</a:t>
            </a:r>
            <a:r>
              <a:rPr lang="en-US" sz="2400" b="1" baseline="30000" dirty="0">
                <a:solidFill>
                  <a:srgbClr val="0070C0"/>
                </a:solidFill>
                <a:latin typeface="Times New Roman" panose="02020603050405020304" pitchFamily="18" charset="0"/>
                <a:ea typeface="Times New Roman" panose="02020603050405020304" pitchFamily="18" charset="0"/>
              </a:rPr>
              <a:t>2</a:t>
            </a:r>
            <a:r>
              <a:rPr lang="en-US" sz="2400" b="1" dirty="0">
                <a:solidFill>
                  <a:srgbClr val="0070C0"/>
                </a:solidFill>
                <a:latin typeface="Times New Roman" panose="02020603050405020304" pitchFamily="18" charset="0"/>
                <a:ea typeface="Times New Roman" panose="02020603050405020304" pitchFamily="18" charset="0"/>
              </a:rPr>
              <a:t>)</a:t>
            </a:r>
          </a:p>
        </p:txBody>
      </p:sp>
      <p:sp>
        <p:nvSpPr>
          <p:cNvPr id="19" name="Freeform 18" descr="n100 Fb Thu Huong Pham"/>
          <p:cNvSpPr/>
          <p:nvPr/>
        </p:nvSpPr>
        <p:spPr>
          <a:xfrm>
            <a:off x="1080309" y="5301055"/>
            <a:ext cx="1477098" cy="597120"/>
          </a:xfrm>
          <a:custGeom>
            <a:avLst/>
            <a:gdLst>
              <a:gd name="connsiteX0" fmla="*/ 0 w 2616582"/>
              <a:gd name="connsiteY0" fmla="*/ 0 h 597120"/>
              <a:gd name="connsiteX1" fmla="*/ 2616582 w 2616582"/>
              <a:gd name="connsiteY1" fmla="*/ 0 h 597120"/>
              <a:gd name="connsiteX2" fmla="*/ 2569410 w 2616582"/>
              <a:gd name="connsiteY2" fmla="*/ 4841 h 597120"/>
              <a:gd name="connsiteX3" fmla="*/ 2348961 w 2616582"/>
              <a:gd name="connsiteY3" fmla="*/ 254984 h 597120"/>
              <a:gd name="connsiteX4" fmla="*/ 2461168 w 2616582"/>
              <a:gd name="connsiteY4" fmla="*/ 595896 h 597120"/>
              <a:gd name="connsiteX5" fmla="*/ 2463013 w 2616582"/>
              <a:gd name="connsiteY5" fmla="*/ 597120 h 597120"/>
              <a:gd name="connsiteX6" fmla="*/ 0 w 2616582"/>
              <a:gd name="connsiteY6" fmla="*/ 597120 h 597120"/>
              <a:gd name="connsiteX0" fmla="*/ 112541 w 2729123"/>
              <a:gd name="connsiteY0" fmla="*/ 0 h 597120"/>
              <a:gd name="connsiteX1" fmla="*/ 2729123 w 2729123"/>
              <a:gd name="connsiteY1" fmla="*/ 0 h 597120"/>
              <a:gd name="connsiteX2" fmla="*/ 2681951 w 2729123"/>
              <a:gd name="connsiteY2" fmla="*/ 4841 h 597120"/>
              <a:gd name="connsiteX3" fmla="*/ 2461502 w 2729123"/>
              <a:gd name="connsiteY3" fmla="*/ 254984 h 597120"/>
              <a:gd name="connsiteX4" fmla="*/ 2573709 w 2729123"/>
              <a:gd name="connsiteY4" fmla="*/ 595896 h 597120"/>
              <a:gd name="connsiteX5" fmla="*/ 2575554 w 2729123"/>
              <a:gd name="connsiteY5" fmla="*/ 597120 h 597120"/>
              <a:gd name="connsiteX6" fmla="*/ 112541 w 2729123"/>
              <a:gd name="connsiteY6" fmla="*/ 597120 h 597120"/>
              <a:gd name="connsiteX7" fmla="*/ 0 w 2729123"/>
              <a:gd name="connsiteY7" fmla="*/ 301699 h 597120"/>
              <a:gd name="connsiteX8" fmla="*/ 112541 w 2729123"/>
              <a:gd name="connsiteY8" fmla="*/ 0 h 597120"/>
              <a:gd name="connsiteX0" fmla="*/ 200 w 2616782"/>
              <a:gd name="connsiteY0" fmla="*/ 0 h 597120"/>
              <a:gd name="connsiteX1" fmla="*/ 2616782 w 2616782"/>
              <a:gd name="connsiteY1" fmla="*/ 0 h 597120"/>
              <a:gd name="connsiteX2" fmla="*/ 2569610 w 2616782"/>
              <a:gd name="connsiteY2" fmla="*/ 4841 h 597120"/>
              <a:gd name="connsiteX3" fmla="*/ 2349161 w 2616782"/>
              <a:gd name="connsiteY3" fmla="*/ 254984 h 597120"/>
              <a:gd name="connsiteX4" fmla="*/ 2461368 w 2616782"/>
              <a:gd name="connsiteY4" fmla="*/ 595896 h 597120"/>
              <a:gd name="connsiteX5" fmla="*/ 2463213 w 2616782"/>
              <a:gd name="connsiteY5" fmla="*/ 597120 h 597120"/>
              <a:gd name="connsiteX6" fmla="*/ 200 w 2616782"/>
              <a:gd name="connsiteY6" fmla="*/ 597120 h 597120"/>
              <a:gd name="connsiteX7" fmla="*/ 70539 w 2616782"/>
              <a:gd name="connsiteY7" fmla="*/ 301699 h 597120"/>
              <a:gd name="connsiteX8" fmla="*/ 200 w 2616782"/>
              <a:gd name="connsiteY8" fmla="*/ 0 h 59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6782" h="597120">
                <a:moveTo>
                  <a:pt x="200" y="0"/>
                </a:moveTo>
                <a:lnTo>
                  <a:pt x="2616782" y="0"/>
                </a:lnTo>
                <a:lnTo>
                  <a:pt x="2569610" y="4841"/>
                </a:lnTo>
                <a:cubicBezTo>
                  <a:pt x="2461994" y="27151"/>
                  <a:pt x="2373804" y="124545"/>
                  <a:pt x="2349161" y="254984"/>
                </a:cubicBezTo>
                <a:cubicBezTo>
                  <a:pt x="2324551" y="385252"/>
                  <a:pt x="2368982" y="520244"/>
                  <a:pt x="2461368" y="595896"/>
                </a:cubicBezTo>
                <a:lnTo>
                  <a:pt x="2463213" y="597120"/>
                </a:lnTo>
                <a:lnTo>
                  <a:pt x="200" y="597120"/>
                </a:lnTo>
                <a:cubicBezTo>
                  <a:pt x="-4489" y="498646"/>
                  <a:pt x="75228" y="400173"/>
                  <a:pt x="70539" y="301699"/>
                </a:cubicBezTo>
                <a:cubicBezTo>
                  <a:pt x="75228" y="201133"/>
                  <a:pt x="-4489" y="100566"/>
                  <a:pt x="200" y="0"/>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prstClr val="white"/>
                </a:solidFill>
                <a:latin typeface="Arial" panose="020B0604020202020204" pitchFamily="34" charset="0"/>
                <a:cs typeface="Arial" panose="020B0604020202020204" pitchFamily="34" charset="0"/>
              </a:rPr>
              <a:t>d</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3127952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3" grpId="0" animBg="1"/>
      <p:bldP spid="14" grpId="0" animBg="1"/>
      <p:bldP spid="16" grpId="0" animBg="1"/>
      <p:bldP spid="17" grpId="0" animBg="1"/>
      <p:bldP spid="18"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n100 Fb Thu Huong Pham"/>
          <p:cNvSpPr>
            <a:spLocks noGrp="1"/>
          </p:cNvSpPr>
          <p:nvPr>
            <p:ph type="title"/>
          </p:nvPr>
        </p:nvSpPr>
        <p:spPr>
          <a:xfrm>
            <a:off x="2724204" y="2283754"/>
            <a:ext cx="6729512" cy="2294948"/>
          </a:xfrm>
          <a:solidFill>
            <a:srgbClr val="FFC000"/>
          </a:solidFill>
        </p:spPr>
        <p:txBody>
          <a:bodyPr>
            <a:noAutofit/>
          </a:bodyPr>
          <a:lstStyle/>
          <a:p>
            <a:pPr algn="just"/>
            <a:r>
              <a:rPr lang="en-US" sz="9600" b="1" dirty="0">
                <a:latin typeface="Arial" panose="020B0604020202020204" pitchFamily="34" charset="0"/>
                <a:cs typeface="Arial" panose="020B0604020202020204" pitchFamily="34" charset="0"/>
              </a:rPr>
              <a:t>VẬN DỤNG</a:t>
            </a:r>
          </a:p>
        </p:txBody>
      </p:sp>
    </p:spTree>
    <p:extLst>
      <p:ext uri="{BB962C8B-B14F-4D97-AF65-F5344CB8AC3E}">
        <p14:creationId xmlns:p14="http://schemas.microsoft.com/office/powerpoint/2010/main" val="2574031846"/>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5" descr="n100 Fb Thu Huong Pham">
            <a:extLst>
              <a:ext uri="{FF2B5EF4-FFF2-40B4-BE49-F238E27FC236}">
                <a16:creationId xmlns:a16="http://schemas.microsoft.com/office/drawing/2014/main" id="{52602DC7-5EBB-4DE3-9925-372C48488957}"/>
              </a:ext>
            </a:extLst>
          </p:cNvPr>
          <p:cNvSpPr/>
          <p:nvPr/>
        </p:nvSpPr>
        <p:spPr>
          <a:xfrm>
            <a:off x="492369" y="295422"/>
            <a:ext cx="11113477" cy="2142978"/>
          </a:xfrm>
          <a:custGeom>
            <a:avLst/>
            <a:gdLst>
              <a:gd name="connsiteX0" fmla="*/ 0 w 11113477"/>
              <a:gd name="connsiteY0" fmla="*/ 357170 h 2142978"/>
              <a:gd name="connsiteX1" fmla="*/ 357170 w 11113477"/>
              <a:gd name="connsiteY1" fmla="*/ 0 h 2142978"/>
              <a:gd name="connsiteX2" fmla="*/ 934900 w 11113477"/>
              <a:gd name="connsiteY2" fmla="*/ 0 h 2142978"/>
              <a:gd name="connsiteX3" fmla="*/ 1512630 w 11113477"/>
              <a:gd name="connsiteY3" fmla="*/ 0 h 2142978"/>
              <a:gd name="connsiteX4" fmla="*/ 1882377 w 11113477"/>
              <a:gd name="connsiteY4" fmla="*/ 0 h 2142978"/>
              <a:gd name="connsiteX5" fmla="*/ 2252124 w 11113477"/>
              <a:gd name="connsiteY5" fmla="*/ 0 h 2142978"/>
              <a:gd name="connsiteX6" fmla="*/ 3037836 w 11113477"/>
              <a:gd name="connsiteY6" fmla="*/ 0 h 2142978"/>
              <a:gd name="connsiteX7" fmla="*/ 3719558 w 11113477"/>
              <a:gd name="connsiteY7" fmla="*/ 0 h 2142978"/>
              <a:gd name="connsiteX8" fmla="*/ 4089305 w 11113477"/>
              <a:gd name="connsiteY8" fmla="*/ 0 h 2142978"/>
              <a:gd name="connsiteX9" fmla="*/ 4459052 w 11113477"/>
              <a:gd name="connsiteY9" fmla="*/ 0 h 2142978"/>
              <a:gd name="connsiteX10" fmla="*/ 5036782 w 11113477"/>
              <a:gd name="connsiteY10" fmla="*/ 0 h 2142978"/>
              <a:gd name="connsiteX11" fmla="*/ 5614511 w 11113477"/>
              <a:gd name="connsiteY11" fmla="*/ 0 h 2142978"/>
              <a:gd name="connsiteX12" fmla="*/ 5984259 w 11113477"/>
              <a:gd name="connsiteY12" fmla="*/ 0 h 2142978"/>
              <a:gd name="connsiteX13" fmla="*/ 6665980 w 11113477"/>
              <a:gd name="connsiteY13" fmla="*/ 0 h 2142978"/>
              <a:gd name="connsiteX14" fmla="*/ 7347701 w 11113477"/>
              <a:gd name="connsiteY14" fmla="*/ 0 h 2142978"/>
              <a:gd name="connsiteX15" fmla="*/ 8133414 w 11113477"/>
              <a:gd name="connsiteY15" fmla="*/ 0 h 2142978"/>
              <a:gd name="connsiteX16" fmla="*/ 8399169 w 11113477"/>
              <a:gd name="connsiteY16" fmla="*/ 0 h 2142978"/>
              <a:gd name="connsiteX17" fmla="*/ 9080890 w 11113477"/>
              <a:gd name="connsiteY17" fmla="*/ 0 h 2142978"/>
              <a:gd name="connsiteX18" fmla="*/ 9554629 w 11113477"/>
              <a:gd name="connsiteY18" fmla="*/ 0 h 2142978"/>
              <a:gd name="connsiteX19" fmla="*/ 10756307 w 11113477"/>
              <a:gd name="connsiteY19" fmla="*/ 0 h 2142978"/>
              <a:gd name="connsiteX20" fmla="*/ 11113477 w 11113477"/>
              <a:gd name="connsiteY20" fmla="*/ 357170 h 2142978"/>
              <a:gd name="connsiteX21" fmla="*/ 11113477 w 11113477"/>
              <a:gd name="connsiteY21" fmla="*/ 833383 h 2142978"/>
              <a:gd name="connsiteX22" fmla="*/ 11113477 w 11113477"/>
              <a:gd name="connsiteY22" fmla="*/ 1309595 h 2142978"/>
              <a:gd name="connsiteX23" fmla="*/ 11113477 w 11113477"/>
              <a:gd name="connsiteY23" fmla="*/ 1785808 h 2142978"/>
              <a:gd name="connsiteX24" fmla="*/ 10756307 w 11113477"/>
              <a:gd name="connsiteY24" fmla="*/ 2142978 h 2142978"/>
              <a:gd name="connsiteX25" fmla="*/ 9970594 w 11113477"/>
              <a:gd name="connsiteY25" fmla="*/ 2142978 h 2142978"/>
              <a:gd name="connsiteX26" fmla="*/ 9704839 w 11113477"/>
              <a:gd name="connsiteY26" fmla="*/ 2142978 h 2142978"/>
              <a:gd name="connsiteX27" fmla="*/ 9023118 w 11113477"/>
              <a:gd name="connsiteY27" fmla="*/ 2142978 h 2142978"/>
              <a:gd name="connsiteX28" fmla="*/ 8653370 w 11113477"/>
              <a:gd name="connsiteY28" fmla="*/ 2142978 h 2142978"/>
              <a:gd name="connsiteX29" fmla="*/ 8283623 w 11113477"/>
              <a:gd name="connsiteY29" fmla="*/ 2142978 h 2142978"/>
              <a:gd name="connsiteX30" fmla="*/ 7705893 w 11113477"/>
              <a:gd name="connsiteY30" fmla="*/ 2142978 h 2142978"/>
              <a:gd name="connsiteX31" fmla="*/ 7232155 w 11113477"/>
              <a:gd name="connsiteY31" fmla="*/ 2142978 h 2142978"/>
              <a:gd name="connsiteX32" fmla="*/ 6862408 w 11113477"/>
              <a:gd name="connsiteY32" fmla="*/ 2142978 h 2142978"/>
              <a:gd name="connsiteX33" fmla="*/ 6492661 w 11113477"/>
              <a:gd name="connsiteY33" fmla="*/ 2142978 h 2142978"/>
              <a:gd name="connsiteX34" fmla="*/ 6122914 w 11113477"/>
              <a:gd name="connsiteY34" fmla="*/ 2142978 h 2142978"/>
              <a:gd name="connsiteX35" fmla="*/ 5753167 w 11113477"/>
              <a:gd name="connsiteY35" fmla="*/ 2142978 h 2142978"/>
              <a:gd name="connsiteX36" fmla="*/ 5279428 w 11113477"/>
              <a:gd name="connsiteY36" fmla="*/ 2142978 h 2142978"/>
              <a:gd name="connsiteX37" fmla="*/ 4597707 w 11113477"/>
              <a:gd name="connsiteY37" fmla="*/ 2142978 h 2142978"/>
              <a:gd name="connsiteX38" fmla="*/ 3811994 w 11113477"/>
              <a:gd name="connsiteY38" fmla="*/ 2142978 h 2142978"/>
              <a:gd name="connsiteX39" fmla="*/ 3130273 w 11113477"/>
              <a:gd name="connsiteY39" fmla="*/ 2142978 h 2142978"/>
              <a:gd name="connsiteX40" fmla="*/ 2344561 w 11113477"/>
              <a:gd name="connsiteY40" fmla="*/ 2142978 h 2142978"/>
              <a:gd name="connsiteX41" fmla="*/ 2078805 w 11113477"/>
              <a:gd name="connsiteY41" fmla="*/ 2142978 h 2142978"/>
              <a:gd name="connsiteX42" fmla="*/ 1293092 w 11113477"/>
              <a:gd name="connsiteY42" fmla="*/ 2142978 h 2142978"/>
              <a:gd name="connsiteX43" fmla="*/ 923345 w 11113477"/>
              <a:gd name="connsiteY43" fmla="*/ 2142978 h 2142978"/>
              <a:gd name="connsiteX44" fmla="*/ 357170 w 11113477"/>
              <a:gd name="connsiteY44" fmla="*/ 2142978 h 2142978"/>
              <a:gd name="connsiteX45" fmla="*/ 0 w 11113477"/>
              <a:gd name="connsiteY45" fmla="*/ 1785808 h 2142978"/>
              <a:gd name="connsiteX46" fmla="*/ 0 w 11113477"/>
              <a:gd name="connsiteY46" fmla="*/ 1323882 h 2142978"/>
              <a:gd name="connsiteX47" fmla="*/ 0 w 11113477"/>
              <a:gd name="connsiteY47" fmla="*/ 876242 h 2142978"/>
              <a:gd name="connsiteX48" fmla="*/ 0 w 11113477"/>
              <a:gd name="connsiteY48" fmla="*/ 357170 h 2142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113477" h="2142978" fill="none" extrusionOk="0">
                <a:moveTo>
                  <a:pt x="0" y="357170"/>
                </a:moveTo>
                <a:cubicBezTo>
                  <a:pt x="-2389" y="117326"/>
                  <a:pt x="167709" y="7186"/>
                  <a:pt x="357170" y="0"/>
                </a:cubicBezTo>
                <a:cubicBezTo>
                  <a:pt x="485696" y="-21476"/>
                  <a:pt x="773340" y="821"/>
                  <a:pt x="934900" y="0"/>
                </a:cubicBezTo>
                <a:cubicBezTo>
                  <a:pt x="1096460" y="-821"/>
                  <a:pt x="1289457" y="51495"/>
                  <a:pt x="1512630" y="0"/>
                </a:cubicBezTo>
                <a:cubicBezTo>
                  <a:pt x="1735803" y="-51495"/>
                  <a:pt x="1765755" y="33642"/>
                  <a:pt x="1882377" y="0"/>
                </a:cubicBezTo>
                <a:cubicBezTo>
                  <a:pt x="1998999" y="-33642"/>
                  <a:pt x="2127624" y="36542"/>
                  <a:pt x="2252124" y="0"/>
                </a:cubicBezTo>
                <a:cubicBezTo>
                  <a:pt x="2376624" y="-36542"/>
                  <a:pt x="2795998" y="56559"/>
                  <a:pt x="3037836" y="0"/>
                </a:cubicBezTo>
                <a:cubicBezTo>
                  <a:pt x="3279674" y="-56559"/>
                  <a:pt x="3521689" y="966"/>
                  <a:pt x="3719558" y="0"/>
                </a:cubicBezTo>
                <a:cubicBezTo>
                  <a:pt x="3917427" y="-966"/>
                  <a:pt x="3947266" y="1391"/>
                  <a:pt x="4089305" y="0"/>
                </a:cubicBezTo>
                <a:cubicBezTo>
                  <a:pt x="4231344" y="-1391"/>
                  <a:pt x="4340577" y="30874"/>
                  <a:pt x="4459052" y="0"/>
                </a:cubicBezTo>
                <a:cubicBezTo>
                  <a:pt x="4577527" y="-30874"/>
                  <a:pt x="4767378" y="13626"/>
                  <a:pt x="5036782" y="0"/>
                </a:cubicBezTo>
                <a:cubicBezTo>
                  <a:pt x="5306186" y="-13626"/>
                  <a:pt x="5476490" y="11213"/>
                  <a:pt x="5614511" y="0"/>
                </a:cubicBezTo>
                <a:cubicBezTo>
                  <a:pt x="5752532" y="-11213"/>
                  <a:pt x="5820486" y="8892"/>
                  <a:pt x="5984259" y="0"/>
                </a:cubicBezTo>
                <a:cubicBezTo>
                  <a:pt x="6148032" y="-8892"/>
                  <a:pt x="6342747" y="4910"/>
                  <a:pt x="6665980" y="0"/>
                </a:cubicBezTo>
                <a:cubicBezTo>
                  <a:pt x="6989213" y="-4910"/>
                  <a:pt x="7182640" y="70070"/>
                  <a:pt x="7347701" y="0"/>
                </a:cubicBezTo>
                <a:cubicBezTo>
                  <a:pt x="7512762" y="-70070"/>
                  <a:pt x="7861119" y="60247"/>
                  <a:pt x="8133414" y="0"/>
                </a:cubicBezTo>
                <a:cubicBezTo>
                  <a:pt x="8405709" y="-60247"/>
                  <a:pt x="8326990" y="31252"/>
                  <a:pt x="8399169" y="0"/>
                </a:cubicBezTo>
                <a:cubicBezTo>
                  <a:pt x="8471349" y="-31252"/>
                  <a:pt x="8871416" y="20097"/>
                  <a:pt x="9080890" y="0"/>
                </a:cubicBezTo>
                <a:cubicBezTo>
                  <a:pt x="9290364" y="-20097"/>
                  <a:pt x="9321587" y="43639"/>
                  <a:pt x="9554629" y="0"/>
                </a:cubicBezTo>
                <a:cubicBezTo>
                  <a:pt x="9787671" y="-43639"/>
                  <a:pt x="10441092" y="94089"/>
                  <a:pt x="10756307" y="0"/>
                </a:cubicBezTo>
                <a:cubicBezTo>
                  <a:pt x="10942278" y="-1576"/>
                  <a:pt x="11107858" y="161482"/>
                  <a:pt x="11113477" y="357170"/>
                </a:cubicBezTo>
                <a:cubicBezTo>
                  <a:pt x="11127711" y="559418"/>
                  <a:pt x="11107662" y="721171"/>
                  <a:pt x="11113477" y="833383"/>
                </a:cubicBezTo>
                <a:cubicBezTo>
                  <a:pt x="11119292" y="945595"/>
                  <a:pt x="11113350" y="1148025"/>
                  <a:pt x="11113477" y="1309595"/>
                </a:cubicBezTo>
                <a:cubicBezTo>
                  <a:pt x="11113604" y="1471165"/>
                  <a:pt x="11062832" y="1577388"/>
                  <a:pt x="11113477" y="1785808"/>
                </a:cubicBezTo>
                <a:cubicBezTo>
                  <a:pt x="11063534" y="2008492"/>
                  <a:pt x="10987749" y="2164612"/>
                  <a:pt x="10756307" y="2142978"/>
                </a:cubicBezTo>
                <a:cubicBezTo>
                  <a:pt x="10383818" y="2225818"/>
                  <a:pt x="10142570" y="2075157"/>
                  <a:pt x="9970594" y="2142978"/>
                </a:cubicBezTo>
                <a:cubicBezTo>
                  <a:pt x="9798618" y="2210799"/>
                  <a:pt x="9783509" y="2114728"/>
                  <a:pt x="9704839" y="2142978"/>
                </a:cubicBezTo>
                <a:cubicBezTo>
                  <a:pt x="9626169" y="2171228"/>
                  <a:pt x="9316329" y="2073165"/>
                  <a:pt x="9023118" y="2142978"/>
                </a:cubicBezTo>
                <a:cubicBezTo>
                  <a:pt x="8729907" y="2212791"/>
                  <a:pt x="8768923" y="2112102"/>
                  <a:pt x="8653370" y="2142978"/>
                </a:cubicBezTo>
                <a:cubicBezTo>
                  <a:pt x="8537817" y="2173854"/>
                  <a:pt x="8408196" y="2114003"/>
                  <a:pt x="8283623" y="2142978"/>
                </a:cubicBezTo>
                <a:cubicBezTo>
                  <a:pt x="8159050" y="2171953"/>
                  <a:pt x="7986977" y="2109946"/>
                  <a:pt x="7705893" y="2142978"/>
                </a:cubicBezTo>
                <a:cubicBezTo>
                  <a:pt x="7424809" y="2176010"/>
                  <a:pt x="7354445" y="2091263"/>
                  <a:pt x="7232155" y="2142978"/>
                </a:cubicBezTo>
                <a:cubicBezTo>
                  <a:pt x="7109865" y="2194693"/>
                  <a:pt x="7038299" y="2132027"/>
                  <a:pt x="6862408" y="2142978"/>
                </a:cubicBezTo>
                <a:cubicBezTo>
                  <a:pt x="6686517" y="2153929"/>
                  <a:pt x="6574169" y="2112830"/>
                  <a:pt x="6492661" y="2142978"/>
                </a:cubicBezTo>
                <a:cubicBezTo>
                  <a:pt x="6411153" y="2173126"/>
                  <a:pt x="6264048" y="2129021"/>
                  <a:pt x="6122914" y="2142978"/>
                </a:cubicBezTo>
                <a:cubicBezTo>
                  <a:pt x="5981780" y="2156935"/>
                  <a:pt x="5831091" y="2118353"/>
                  <a:pt x="5753167" y="2142978"/>
                </a:cubicBezTo>
                <a:cubicBezTo>
                  <a:pt x="5675243" y="2167603"/>
                  <a:pt x="5437064" y="2095327"/>
                  <a:pt x="5279428" y="2142978"/>
                </a:cubicBezTo>
                <a:cubicBezTo>
                  <a:pt x="5121792" y="2190629"/>
                  <a:pt x="4835733" y="2099231"/>
                  <a:pt x="4597707" y="2142978"/>
                </a:cubicBezTo>
                <a:cubicBezTo>
                  <a:pt x="4359681" y="2186725"/>
                  <a:pt x="4139882" y="2082509"/>
                  <a:pt x="3811994" y="2142978"/>
                </a:cubicBezTo>
                <a:cubicBezTo>
                  <a:pt x="3484106" y="2203447"/>
                  <a:pt x="3403803" y="2132944"/>
                  <a:pt x="3130273" y="2142978"/>
                </a:cubicBezTo>
                <a:cubicBezTo>
                  <a:pt x="2856743" y="2153012"/>
                  <a:pt x="2697122" y="2052262"/>
                  <a:pt x="2344561" y="2142978"/>
                </a:cubicBezTo>
                <a:cubicBezTo>
                  <a:pt x="1992000" y="2233694"/>
                  <a:pt x="2194207" y="2121550"/>
                  <a:pt x="2078805" y="2142978"/>
                </a:cubicBezTo>
                <a:cubicBezTo>
                  <a:pt x="1963403" y="2164406"/>
                  <a:pt x="1662758" y="2068164"/>
                  <a:pt x="1293092" y="2142978"/>
                </a:cubicBezTo>
                <a:cubicBezTo>
                  <a:pt x="923426" y="2217792"/>
                  <a:pt x="1042443" y="2102964"/>
                  <a:pt x="923345" y="2142978"/>
                </a:cubicBezTo>
                <a:cubicBezTo>
                  <a:pt x="804247" y="2182992"/>
                  <a:pt x="619308" y="2081776"/>
                  <a:pt x="357170" y="2142978"/>
                </a:cubicBezTo>
                <a:cubicBezTo>
                  <a:pt x="107958" y="2142597"/>
                  <a:pt x="-27017" y="1985014"/>
                  <a:pt x="0" y="1785808"/>
                </a:cubicBezTo>
                <a:cubicBezTo>
                  <a:pt x="-39821" y="1636569"/>
                  <a:pt x="29038" y="1462127"/>
                  <a:pt x="0" y="1323882"/>
                </a:cubicBezTo>
                <a:cubicBezTo>
                  <a:pt x="-29038" y="1185637"/>
                  <a:pt x="19636" y="1006258"/>
                  <a:pt x="0" y="876242"/>
                </a:cubicBezTo>
                <a:cubicBezTo>
                  <a:pt x="-19636" y="746226"/>
                  <a:pt x="54653" y="612038"/>
                  <a:pt x="0" y="357170"/>
                </a:cubicBezTo>
                <a:close/>
              </a:path>
              <a:path w="11113477" h="2142978" stroke="0" extrusionOk="0">
                <a:moveTo>
                  <a:pt x="0" y="357170"/>
                </a:moveTo>
                <a:cubicBezTo>
                  <a:pt x="-1260" y="166034"/>
                  <a:pt x="169392" y="-2051"/>
                  <a:pt x="357170" y="0"/>
                </a:cubicBezTo>
                <a:cubicBezTo>
                  <a:pt x="639753" y="-65458"/>
                  <a:pt x="727513" y="42868"/>
                  <a:pt x="934900" y="0"/>
                </a:cubicBezTo>
                <a:cubicBezTo>
                  <a:pt x="1142287" y="-42868"/>
                  <a:pt x="1463697" y="86170"/>
                  <a:pt x="1720612" y="0"/>
                </a:cubicBezTo>
                <a:cubicBezTo>
                  <a:pt x="1977527" y="-86170"/>
                  <a:pt x="2272470" y="60942"/>
                  <a:pt x="2506325" y="0"/>
                </a:cubicBezTo>
                <a:cubicBezTo>
                  <a:pt x="2740180" y="-60942"/>
                  <a:pt x="2834712" y="5457"/>
                  <a:pt x="3084055" y="0"/>
                </a:cubicBezTo>
                <a:cubicBezTo>
                  <a:pt x="3333398" y="-5457"/>
                  <a:pt x="3337184" y="43005"/>
                  <a:pt x="3453802" y="0"/>
                </a:cubicBezTo>
                <a:cubicBezTo>
                  <a:pt x="3570420" y="-43005"/>
                  <a:pt x="3918347" y="92348"/>
                  <a:pt x="4239514" y="0"/>
                </a:cubicBezTo>
                <a:cubicBezTo>
                  <a:pt x="4560681" y="-92348"/>
                  <a:pt x="4559154" y="51705"/>
                  <a:pt x="4713253" y="0"/>
                </a:cubicBezTo>
                <a:cubicBezTo>
                  <a:pt x="4867352" y="-51705"/>
                  <a:pt x="5066658" y="19112"/>
                  <a:pt x="5290983" y="0"/>
                </a:cubicBezTo>
                <a:cubicBezTo>
                  <a:pt x="5515308" y="-19112"/>
                  <a:pt x="5766571" y="45263"/>
                  <a:pt x="5972704" y="0"/>
                </a:cubicBezTo>
                <a:cubicBezTo>
                  <a:pt x="6178837" y="-45263"/>
                  <a:pt x="6470163" y="7333"/>
                  <a:pt x="6654425" y="0"/>
                </a:cubicBezTo>
                <a:cubicBezTo>
                  <a:pt x="6838687" y="-7333"/>
                  <a:pt x="7011595" y="59792"/>
                  <a:pt x="7336146" y="0"/>
                </a:cubicBezTo>
                <a:cubicBezTo>
                  <a:pt x="7660697" y="-59792"/>
                  <a:pt x="7866331" y="30805"/>
                  <a:pt x="8121859" y="0"/>
                </a:cubicBezTo>
                <a:cubicBezTo>
                  <a:pt x="8377387" y="-30805"/>
                  <a:pt x="8518181" y="29027"/>
                  <a:pt x="8699589" y="0"/>
                </a:cubicBezTo>
                <a:cubicBezTo>
                  <a:pt x="8880997" y="-29027"/>
                  <a:pt x="9015936" y="17491"/>
                  <a:pt x="9277319" y="0"/>
                </a:cubicBezTo>
                <a:cubicBezTo>
                  <a:pt x="9538702" y="-17491"/>
                  <a:pt x="9827518" y="31588"/>
                  <a:pt x="10063031" y="0"/>
                </a:cubicBezTo>
                <a:cubicBezTo>
                  <a:pt x="10298544" y="-31588"/>
                  <a:pt x="10458670" y="82953"/>
                  <a:pt x="10756307" y="0"/>
                </a:cubicBezTo>
                <a:cubicBezTo>
                  <a:pt x="10949511" y="49435"/>
                  <a:pt x="11171199" y="151799"/>
                  <a:pt x="11113477" y="357170"/>
                </a:cubicBezTo>
                <a:cubicBezTo>
                  <a:pt x="11128981" y="509271"/>
                  <a:pt x="11108168" y="745246"/>
                  <a:pt x="11113477" y="847669"/>
                </a:cubicBezTo>
                <a:cubicBezTo>
                  <a:pt x="11118786" y="950092"/>
                  <a:pt x="11077240" y="1108082"/>
                  <a:pt x="11113477" y="1338168"/>
                </a:cubicBezTo>
                <a:cubicBezTo>
                  <a:pt x="11149714" y="1568254"/>
                  <a:pt x="11090539" y="1670755"/>
                  <a:pt x="11113477" y="1785808"/>
                </a:cubicBezTo>
                <a:cubicBezTo>
                  <a:pt x="11104551" y="1942257"/>
                  <a:pt x="10986812" y="2099915"/>
                  <a:pt x="10756307" y="2142978"/>
                </a:cubicBezTo>
                <a:cubicBezTo>
                  <a:pt x="10696586" y="2169820"/>
                  <a:pt x="10557037" y="2142890"/>
                  <a:pt x="10490551" y="2142978"/>
                </a:cubicBezTo>
                <a:cubicBezTo>
                  <a:pt x="10424065" y="2143066"/>
                  <a:pt x="10246974" y="2110355"/>
                  <a:pt x="10120804" y="2142978"/>
                </a:cubicBezTo>
                <a:cubicBezTo>
                  <a:pt x="9994634" y="2175601"/>
                  <a:pt x="9761127" y="2123085"/>
                  <a:pt x="9439083" y="2142978"/>
                </a:cubicBezTo>
                <a:cubicBezTo>
                  <a:pt x="9117039" y="2162871"/>
                  <a:pt x="9275176" y="2116893"/>
                  <a:pt x="9173327" y="2142978"/>
                </a:cubicBezTo>
                <a:cubicBezTo>
                  <a:pt x="9071478" y="2169063"/>
                  <a:pt x="8883680" y="2133919"/>
                  <a:pt x="8699589" y="2142978"/>
                </a:cubicBezTo>
                <a:cubicBezTo>
                  <a:pt x="8515498" y="2152037"/>
                  <a:pt x="8311393" y="2107913"/>
                  <a:pt x="8121859" y="2142978"/>
                </a:cubicBezTo>
                <a:cubicBezTo>
                  <a:pt x="7932325" y="2178043"/>
                  <a:pt x="7686273" y="2081175"/>
                  <a:pt x="7544129" y="2142978"/>
                </a:cubicBezTo>
                <a:cubicBezTo>
                  <a:pt x="7401985" y="2204781"/>
                  <a:pt x="7332902" y="2136694"/>
                  <a:pt x="7174382" y="2142978"/>
                </a:cubicBezTo>
                <a:cubicBezTo>
                  <a:pt x="7015862" y="2149262"/>
                  <a:pt x="6672608" y="2099296"/>
                  <a:pt x="6492661" y="2142978"/>
                </a:cubicBezTo>
                <a:cubicBezTo>
                  <a:pt x="6312714" y="2186660"/>
                  <a:pt x="6300936" y="2129251"/>
                  <a:pt x="6226905" y="2142978"/>
                </a:cubicBezTo>
                <a:cubicBezTo>
                  <a:pt x="6152874" y="2156705"/>
                  <a:pt x="5972335" y="2130428"/>
                  <a:pt x="5753167" y="2142978"/>
                </a:cubicBezTo>
                <a:cubicBezTo>
                  <a:pt x="5533999" y="2155528"/>
                  <a:pt x="5618852" y="2124244"/>
                  <a:pt x="5487411" y="2142978"/>
                </a:cubicBezTo>
                <a:cubicBezTo>
                  <a:pt x="5355970" y="2161712"/>
                  <a:pt x="5016911" y="2109376"/>
                  <a:pt x="4701698" y="2142978"/>
                </a:cubicBezTo>
                <a:cubicBezTo>
                  <a:pt x="4386485" y="2176580"/>
                  <a:pt x="4338968" y="2087732"/>
                  <a:pt x="4123969" y="2142978"/>
                </a:cubicBezTo>
                <a:cubicBezTo>
                  <a:pt x="3908970" y="2198224"/>
                  <a:pt x="3924923" y="2139601"/>
                  <a:pt x="3754221" y="2142978"/>
                </a:cubicBezTo>
                <a:cubicBezTo>
                  <a:pt x="3583519" y="2146355"/>
                  <a:pt x="3609825" y="2135220"/>
                  <a:pt x="3488466" y="2142978"/>
                </a:cubicBezTo>
                <a:cubicBezTo>
                  <a:pt x="3367107" y="2150736"/>
                  <a:pt x="3137022" y="2125211"/>
                  <a:pt x="2910736" y="2142978"/>
                </a:cubicBezTo>
                <a:cubicBezTo>
                  <a:pt x="2684450" y="2160745"/>
                  <a:pt x="2707609" y="2133466"/>
                  <a:pt x="2644980" y="2142978"/>
                </a:cubicBezTo>
                <a:cubicBezTo>
                  <a:pt x="2582351" y="2152490"/>
                  <a:pt x="2496788" y="2141515"/>
                  <a:pt x="2379224" y="2142978"/>
                </a:cubicBezTo>
                <a:cubicBezTo>
                  <a:pt x="2261660" y="2144441"/>
                  <a:pt x="2198881" y="2141034"/>
                  <a:pt x="2113469" y="2142978"/>
                </a:cubicBezTo>
                <a:cubicBezTo>
                  <a:pt x="2028058" y="2144922"/>
                  <a:pt x="1703926" y="2122002"/>
                  <a:pt x="1431747" y="2142978"/>
                </a:cubicBezTo>
                <a:cubicBezTo>
                  <a:pt x="1159568" y="2163954"/>
                  <a:pt x="1293106" y="2138266"/>
                  <a:pt x="1165992" y="2142978"/>
                </a:cubicBezTo>
                <a:cubicBezTo>
                  <a:pt x="1038879" y="2147690"/>
                  <a:pt x="591872" y="2135195"/>
                  <a:pt x="357170" y="2142978"/>
                </a:cubicBezTo>
                <a:cubicBezTo>
                  <a:pt x="161384" y="2155888"/>
                  <a:pt x="-11580" y="1962823"/>
                  <a:pt x="0" y="1785808"/>
                </a:cubicBezTo>
                <a:cubicBezTo>
                  <a:pt x="-35184" y="1686182"/>
                  <a:pt x="19020" y="1489823"/>
                  <a:pt x="0" y="1309595"/>
                </a:cubicBezTo>
                <a:cubicBezTo>
                  <a:pt x="-19020" y="1129367"/>
                  <a:pt x="47817" y="1027485"/>
                  <a:pt x="0" y="819096"/>
                </a:cubicBezTo>
                <a:cubicBezTo>
                  <a:pt x="-47817" y="610707"/>
                  <a:pt x="50493" y="486814"/>
                  <a:pt x="0" y="357170"/>
                </a:cubicBezTo>
                <a:close/>
              </a:path>
            </a:pathLst>
          </a:custGeom>
          <a:solidFill>
            <a:schemeClr val="bg1">
              <a:lumMod val="20000"/>
              <a:lumOff val="80000"/>
            </a:schemeClr>
          </a:solidFill>
          <a:ln w="28575" cap="flat" cmpd="sng" algn="ctr">
            <a:solidFill>
              <a:srgbClr val="4472C4">
                <a:shade val="50000"/>
              </a:srgbClr>
            </a:solidFill>
            <a:prstDash val="solid"/>
            <a:miter lim="800000"/>
            <a:extLst>
              <a:ext uri="{C807C97D-BFC1-408E-A445-0C87EB9F89A2}">
                <ask:lineSketchStyleProps xmlns:ask="http://schemas.microsoft.com/office/drawing/2018/sketchyshapes" sd="4073095976">
                  <a:prstGeom prst="roundRect">
                    <a:avLst/>
                  </a:prstGeom>
                  <ask:type>
                    <ask:lineSketchScribble/>
                  </ask:type>
                </ask:lineSketchStyleProps>
              </a:ext>
            </a:extLst>
          </a:ln>
          <a:effectLst/>
        </p:spPr>
        <p:txBody>
          <a:bodyPr rtlCol="0" anchor="ctr"/>
          <a:lstStyle/>
          <a:p>
            <a:pPr lvl="0" algn="just">
              <a:defRPr/>
            </a:pPr>
            <a:r>
              <a:rPr lang="vi-VN" sz="3600" b="1" kern="0" dirty="0">
                <a:solidFill>
                  <a:srgbClr val="0070C0"/>
                </a:solidFill>
                <a:cs typeface="Arial" panose="020B0604020202020204" pitchFamily="34" charset="0"/>
              </a:rPr>
              <a:t>Dùng khái niệm về gia tốc để giải thích một số hiện tượng dưới tác dụng của lực?</a:t>
            </a:r>
            <a:endParaRPr kumimoji="0" lang="en-US" sz="3600" b="1"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pic>
        <p:nvPicPr>
          <p:cNvPr id="11" name="Picture 10" descr="n100 Fb Thu Huong Pham"/>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3962" y="2564674"/>
            <a:ext cx="5010290" cy="4062397"/>
          </a:xfrm>
          <a:prstGeom prst="rect">
            <a:avLst/>
          </a:prstGeom>
        </p:spPr>
      </p:pic>
    </p:spTree>
    <p:extLst>
      <p:ext uri="{BB962C8B-B14F-4D97-AF65-F5344CB8AC3E}">
        <p14:creationId xmlns:p14="http://schemas.microsoft.com/office/powerpoint/2010/main" val="129528422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n100 Fb Thu Huong Pham">
            <a:extLst>
              <a:ext uri="{FF2B5EF4-FFF2-40B4-BE49-F238E27FC236}">
                <a16:creationId xmlns:a16="http://schemas.microsoft.com/office/drawing/2014/main" id="{95278129-1D07-4035-B01F-415783FFF73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790" y="2309393"/>
            <a:ext cx="12204661" cy="466476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descr="n100 Fb Thu Huong Pham">
            <a:extLst>
              <a:ext uri="{FF2B5EF4-FFF2-40B4-BE49-F238E27FC236}">
                <a16:creationId xmlns:a16="http://schemas.microsoft.com/office/drawing/2014/main" id="{67DDA31A-6DCF-44D9-B3A4-39E7CD77E1B9}"/>
              </a:ext>
            </a:extLst>
          </p:cNvPr>
          <p:cNvGrpSpPr/>
          <p:nvPr/>
        </p:nvGrpSpPr>
        <p:grpSpPr>
          <a:xfrm>
            <a:off x="105300" y="122710"/>
            <a:ext cx="11997541" cy="2231704"/>
            <a:chOff x="801475" y="60859"/>
            <a:chExt cx="2643693" cy="2978175"/>
          </a:xfrm>
          <a:solidFill>
            <a:srgbClr val="00B050">
              <a:alpha val="89000"/>
            </a:srgbClr>
          </a:solidFill>
        </p:grpSpPr>
        <p:sp>
          <p:nvSpPr>
            <p:cNvPr id="8" name="Rectangle: Rounded Corners 7">
              <a:extLst>
                <a:ext uri="{FF2B5EF4-FFF2-40B4-BE49-F238E27FC236}">
                  <a16:creationId xmlns:a16="http://schemas.microsoft.com/office/drawing/2014/main" id="{5283FDBA-DD9C-4E56-9AC7-709FD5BD9AFB}"/>
                </a:ext>
              </a:extLst>
            </p:cNvPr>
            <p:cNvSpPr/>
            <p:nvPr/>
          </p:nvSpPr>
          <p:spPr>
            <a:xfrm>
              <a:off x="801475" y="60859"/>
              <a:ext cx="2643693" cy="2978175"/>
            </a:xfrm>
            <a:prstGeom prst="roundRect">
              <a:avLst/>
            </a:prstGeom>
            <a:solidFill>
              <a:schemeClr val="accent6">
                <a:lumMod val="40000"/>
                <a:lumOff val="6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a:p>
          </p:txBody>
        </p:sp>
        <p:sp>
          <p:nvSpPr>
            <p:cNvPr id="10" name="TextBox 9">
              <a:extLst>
                <a:ext uri="{FF2B5EF4-FFF2-40B4-BE49-F238E27FC236}">
                  <a16:creationId xmlns:a16="http://schemas.microsoft.com/office/drawing/2014/main" id="{942C9057-CD8F-4309-9BAA-29386EE4763D}"/>
                </a:ext>
              </a:extLst>
            </p:cNvPr>
            <p:cNvSpPr txBox="1"/>
            <p:nvPr/>
          </p:nvSpPr>
          <p:spPr>
            <a:xfrm>
              <a:off x="801475" y="372919"/>
              <a:ext cx="2602832" cy="2293975"/>
            </a:xfrm>
            <a:prstGeom prst="rect">
              <a:avLst/>
            </a:prstGeom>
            <a:noFill/>
          </p:spPr>
          <p:txBody>
            <a:bodyPr wrap="square" rtlCol="0">
              <a:spAutoFit/>
            </a:bodyPr>
            <a:lstStyle/>
            <a:p>
              <a:pPr algn="ctr">
                <a:lnSpc>
                  <a:spcPct val="115000"/>
                </a:lnSpc>
                <a:spcBef>
                  <a:spcPts val="600"/>
                </a:spcBef>
              </a:pPr>
              <a:r>
                <a:rPr lang="en-US" sz="4800" b="1" dirty="0">
                  <a:ln w="6600">
                    <a:solidFill>
                      <a:schemeClr val="accent2"/>
                    </a:solidFill>
                    <a:prstDash val="solid"/>
                  </a:ln>
                  <a:solidFill>
                    <a:srgbClr val="FF0066"/>
                  </a:solidFill>
                  <a:effectLst>
                    <a:glow rad="228600">
                      <a:schemeClr val="accent3">
                        <a:satMod val="175000"/>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cs typeface="Arial" panose="020B0604020202020204" pitchFamily="34" charset="0"/>
                </a:rPr>
                <a:t>BÀI 8. GIA TỐC VÀ ĐỒ THỊ VẬN TỐC – THỜI GIAN</a:t>
              </a:r>
            </a:p>
          </p:txBody>
        </p:sp>
      </p:grpSp>
      <p:grpSp>
        <p:nvGrpSpPr>
          <p:cNvPr id="11" name="Group 10" descr="n100 Fb Thu Huong Pham">
            <a:extLst>
              <a:ext uri="{FF2B5EF4-FFF2-40B4-BE49-F238E27FC236}">
                <a16:creationId xmlns:a16="http://schemas.microsoft.com/office/drawing/2014/main" id="{406663B2-4E16-4356-8DB7-05042E652B08}"/>
              </a:ext>
            </a:extLst>
          </p:cNvPr>
          <p:cNvGrpSpPr/>
          <p:nvPr/>
        </p:nvGrpSpPr>
        <p:grpSpPr>
          <a:xfrm>
            <a:off x="105300" y="2146911"/>
            <a:ext cx="12160448" cy="1468209"/>
            <a:chOff x="585652" y="2398637"/>
            <a:chExt cx="7186107" cy="1468209"/>
          </a:xfrm>
          <a:solidFill>
            <a:srgbClr val="00B050">
              <a:alpha val="92157"/>
            </a:srgbClr>
          </a:solidFill>
        </p:grpSpPr>
        <p:grpSp>
          <p:nvGrpSpPr>
            <p:cNvPr id="12" name="Group 11">
              <a:extLst>
                <a:ext uri="{FF2B5EF4-FFF2-40B4-BE49-F238E27FC236}">
                  <a16:creationId xmlns:a16="http://schemas.microsoft.com/office/drawing/2014/main" id="{95674F69-8265-4A60-AFB5-0FAEB8995B02}"/>
                </a:ext>
              </a:extLst>
            </p:cNvPr>
            <p:cNvGrpSpPr/>
            <p:nvPr/>
          </p:nvGrpSpPr>
          <p:grpSpPr>
            <a:xfrm>
              <a:off x="585652" y="2398637"/>
              <a:ext cx="7186107" cy="1411364"/>
              <a:chOff x="494212" y="1792761"/>
              <a:chExt cx="3257960" cy="2560720"/>
            </a:xfrm>
            <a:grpFill/>
          </p:grpSpPr>
          <p:grpSp>
            <p:nvGrpSpPr>
              <p:cNvPr id="14" name="Group 13">
                <a:extLst>
                  <a:ext uri="{FF2B5EF4-FFF2-40B4-BE49-F238E27FC236}">
                    <a16:creationId xmlns:a16="http://schemas.microsoft.com/office/drawing/2014/main" id="{6506D950-F7F5-4BD2-9BE1-C7702E99003B}"/>
                  </a:ext>
                </a:extLst>
              </p:cNvPr>
              <p:cNvGrpSpPr/>
              <p:nvPr/>
            </p:nvGrpSpPr>
            <p:grpSpPr>
              <a:xfrm>
                <a:off x="494212" y="2527124"/>
                <a:ext cx="3228973" cy="1826357"/>
                <a:chOff x="936172" y="2151203"/>
                <a:chExt cx="3228973" cy="1766056"/>
              </a:xfrm>
              <a:grpFill/>
            </p:grpSpPr>
            <p:sp>
              <p:nvSpPr>
                <p:cNvPr id="18" name="Rectangle: Rounded Corners 17">
                  <a:extLst>
                    <a:ext uri="{FF2B5EF4-FFF2-40B4-BE49-F238E27FC236}">
                      <a16:creationId xmlns:a16="http://schemas.microsoft.com/office/drawing/2014/main" id="{43DB362E-394B-432A-93C3-2E38FD26E1D2}"/>
                    </a:ext>
                  </a:extLst>
                </p:cNvPr>
                <p:cNvSpPr/>
                <p:nvPr/>
              </p:nvSpPr>
              <p:spPr>
                <a:xfrm>
                  <a:off x="936172" y="2151203"/>
                  <a:ext cx="3228973" cy="1766056"/>
                </a:xfrm>
                <a:prstGeom prst="roundRect">
                  <a:avLst/>
                </a:prstGeom>
                <a:solidFill>
                  <a:schemeClr val="accent1">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solidFill>
                      <a:schemeClr val="bg1"/>
                    </a:solidFill>
                  </a:endParaRPr>
                </a:p>
              </p:txBody>
            </p:sp>
            <p:sp>
              <p:nvSpPr>
                <p:cNvPr id="19" name="TextBox 18">
                  <a:extLst>
                    <a:ext uri="{FF2B5EF4-FFF2-40B4-BE49-F238E27FC236}">
                      <a16:creationId xmlns:a16="http://schemas.microsoft.com/office/drawing/2014/main" id="{EF55BEEE-5373-43DC-9D01-02D9C1A33EEE}"/>
                    </a:ext>
                  </a:extLst>
                </p:cNvPr>
                <p:cNvSpPr txBox="1"/>
                <p:nvPr/>
              </p:nvSpPr>
              <p:spPr>
                <a:xfrm>
                  <a:off x="1313810" y="2467250"/>
                  <a:ext cx="2851334" cy="1133958"/>
                </a:xfrm>
                <a:prstGeom prst="rect">
                  <a:avLst/>
                </a:prstGeom>
                <a:noFill/>
                <a:ln>
                  <a:noFill/>
                </a:ln>
              </p:spPr>
              <p:txBody>
                <a:bodyPr wrap="square" rtlCol="0">
                  <a:spAutoFit/>
                </a:bodyPr>
                <a:lstStyle/>
                <a:p>
                  <a:pPr algn="ctr"/>
                  <a:r>
                    <a:rPr lang="fr-FR" sz="3600" b="1" dirty="0">
                      <a:solidFill>
                        <a:schemeClr val="bg1"/>
                      </a:solidFill>
                      <a:cs typeface="Times New Roman" panose="02020603050405020304" pitchFamily="18" charset="0"/>
                    </a:rPr>
                    <a:t>CHUYỂN ĐỘNG BIẾN ĐỔI</a:t>
                  </a:r>
                </a:p>
              </p:txBody>
            </p:sp>
          </p:grpSp>
          <p:grpSp>
            <p:nvGrpSpPr>
              <p:cNvPr id="15" name="Group 14">
                <a:extLst>
                  <a:ext uri="{FF2B5EF4-FFF2-40B4-BE49-F238E27FC236}">
                    <a16:creationId xmlns:a16="http://schemas.microsoft.com/office/drawing/2014/main" id="{2038EC5D-1066-46D9-917F-616DA25554F1}"/>
                  </a:ext>
                </a:extLst>
              </p:cNvPr>
              <p:cNvGrpSpPr/>
              <p:nvPr/>
            </p:nvGrpSpPr>
            <p:grpSpPr>
              <a:xfrm>
                <a:off x="3449769" y="1792761"/>
                <a:ext cx="302403" cy="1306539"/>
                <a:chOff x="3891729" y="1416839"/>
                <a:chExt cx="302403" cy="1306539"/>
              </a:xfrm>
              <a:grpFill/>
            </p:grpSpPr>
            <p:sp>
              <p:nvSpPr>
                <p:cNvPr id="16" name="Oval 15">
                  <a:extLst>
                    <a:ext uri="{FF2B5EF4-FFF2-40B4-BE49-F238E27FC236}">
                      <a16:creationId xmlns:a16="http://schemas.microsoft.com/office/drawing/2014/main" id="{B7A04332-DC16-4028-9A30-9DDE4FAA054C}"/>
                    </a:ext>
                  </a:extLst>
                </p:cNvPr>
                <p:cNvSpPr/>
                <p:nvPr/>
              </p:nvSpPr>
              <p:spPr>
                <a:xfrm>
                  <a:off x="3927543" y="1426529"/>
                  <a:ext cx="234779" cy="1296849"/>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solidFill>
                      <a:schemeClr val="bg1"/>
                    </a:solidFill>
                  </a:endParaRPr>
                </a:p>
              </p:txBody>
            </p:sp>
            <p:sp>
              <p:nvSpPr>
                <p:cNvPr id="17" name="TextBox 16">
                  <a:extLst>
                    <a:ext uri="{FF2B5EF4-FFF2-40B4-BE49-F238E27FC236}">
                      <a16:creationId xmlns:a16="http://schemas.microsoft.com/office/drawing/2014/main" id="{6B6D5312-B553-44C7-8742-14C6292DFE92}"/>
                    </a:ext>
                  </a:extLst>
                </p:cNvPr>
                <p:cNvSpPr txBox="1"/>
                <p:nvPr/>
              </p:nvSpPr>
              <p:spPr>
                <a:xfrm>
                  <a:off x="3891729" y="1416839"/>
                  <a:ext cx="302403" cy="1172676"/>
                </a:xfrm>
                <a:prstGeom prst="rect">
                  <a:avLst/>
                </a:prstGeom>
                <a:noFill/>
              </p:spPr>
              <p:txBody>
                <a:bodyPr wrap="square" rtlCol="0">
                  <a:spAutoFit/>
                </a:bodyPr>
                <a:lstStyle/>
                <a:p>
                  <a:pPr algn="ctr"/>
                  <a:r>
                    <a:rPr lang="fr-FR" sz="3600" b="1" dirty="0">
                      <a:solidFill>
                        <a:schemeClr val="bg1"/>
                      </a:solidFill>
                    </a:rPr>
                    <a:t>I</a:t>
                  </a:r>
                </a:p>
              </p:txBody>
            </p:sp>
          </p:grpSp>
        </p:grpSp>
        <p:pic>
          <p:nvPicPr>
            <p:cNvPr id="13" name="Graphic 12" descr="Gears">
              <a:extLst>
                <a:ext uri="{FF2B5EF4-FFF2-40B4-BE49-F238E27FC236}">
                  <a16:creationId xmlns:a16="http://schemas.microsoft.com/office/drawing/2014/main" id="{8A413B85-CBA5-4ECA-B5F3-06A7584B761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2512" y="2726220"/>
              <a:ext cx="891304" cy="1140626"/>
            </a:xfrm>
            <a:prstGeom prst="rect">
              <a:avLst/>
            </a:prstGeom>
          </p:spPr>
        </p:pic>
      </p:grpSp>
      <p:grpSp>
        <p:nvGrpSpPr>
          <p:cNvPr id="20" name="Group 19" descr="n100 Fb Thu Huong Pham">
            <a:extLst>
              <a:ext uri="{FF2B5EF4-FFF2-40B4-BE49-F238E27FC236}">
                <a16:creationId xmlns:a16="http://schemas.microsoft.com/office/drawing/2014/main" id="{C5CF84C5-16AA-4133-B236-5D9B24D2BC01}"/>
              </a:ext>
            </a:extLst>
          </p:cNvPr>
          <p:cNvGrpSpPr/>
          <p:nvPr/>
        </p:nvGrpSpPr>
        <p:grpSpPr>
          <a:xfrm>
            <a:off x="105300" y="3391789"/>
            <a:ext cx="12180492" cy="1346123"/>
            <a:chOff x="534367" y="2392084"/>
            <a:chExt cx="7110831" cy="1720252"/>
          </a:xfrm>
          <a:solidFill>
            <a:srgbClr val="00B050">
              <a:alpha val="92157"/>
            </a:srgbClr>
          </a:solidFill>
        </p:grpSpPr>
        <p:grpSp>
          <p:nvGrpSpPr>
            <p:cNvPr id="21" name="Group 20">
              <a:extLst>
                <a:ext uri="{FF2B5EF4-FFF2-40B4-BE49-F238E27FC236}">
                  <a16:creationId xmlns:a16="http://schemas.microsoft.com/office/drawing/2014/main" id="{72E90B08-1257-4BBF-AEAA-8BD4FEA31BDF}"/>
                </a:ext>
              </a:extLst>
            </p:cNvPr>
            <p:cNvGrpSpPr/>
            <p:nvPr/>
          </p:nvGrpSpPr>
          <p:grpSpPr>
            <a:xfrm>
              <a:off x="534367" y="2392084"/>
              <a:ext cx="7110831" cy="1720252"/>
              <a:chOff x="470961" y="1780872"/>
              <a:chExt cx="3223833" cy="3121156"/>
            </a:xfrm>
            <a:grpFill/>
          </p:grpSpPr>
          <p:grpSp>
            <p:nvGrpSpPr>
              <p:cNvPr id="23" name="Group 22">
                <a:extLst>
                  <a:ext uri="{FF2B5EF4-FFF2-40B4-BE49-F238E27FC236}">
                    <a16:creationId xmlns:a16="http://schemas.microsoft.com/office/drawing/2014/main" id="{765D8A46-36A9-4102-B091-04959DE8F05D}"/>
                  </a:ext>
                </a:extLst>
              </p:cNvPr>
              <p:cNvGrpSpPr/>
              <p:nvPr/>
            </p:nvGrpSpPr>
            <p:grpSpPr>
              <a:xfrm>
                <a:off x="470961" y="2527124"/>
                <a:ext cx="3191393" cy="2374904"/>
                <a:chOff x="912921" y="2151203"/>
                <a:chExt cx="3191393" cy="2296492"/>
              </a:xfrm>
              <a:grpFill/>
            </p:grpSpPr>
            <p:sp>
              <p:nvSpPr>
                <p:cNvPr id="27" name="Rectangle: Rounded Corners 26">
                  <a:extLst>
                    <a:ext uri="{FF2B5EF4-FFF2-40B4-BE49-F238E27FC236}">
                      <a16:creationId xmlns:a16="http://schemas.microsoft.com/office/drawing/2014/main" id="{9AC503DC-222C-4297-A5E4-EBB0EFD6BCE9}"/>
                    </a:ext>
                  </a:extLst>
                </p:cNvPr>
                <p:cNvSpPr/>
                <p:nvPr/>
              </p:nvSpPr>
              <p:spPr>
                <a:xfrm>
                  <a:off x="912921" y="2151203"/>
                  <a:ext cx="3191393" cy="2296492"/>
                </a:xfrm>
                <a:prstGeom prst="roundRect">
                  <a:avLst/>
                </a:prstGeom>
                <a:solidFill>
                  <a:schemeClr val="accent1">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solidFill>
                      <a:schemeClr val="bg1"/>
                    </a:solidFill>
                  </a:endParaRPr>
                </a:p>
              </p:txBody>
            </p:sp>
            <p:sp>
              <p:nvSpPr>
                <p:cNvPr id="28" name="TextBox 27">
                  <a:extLst>
                    <a:ext uri="{FF2B5EF4-FFF2-40B4-BE49-F238E27FC236}">
                      <a16:creationId xmlns:a16="http://schemas.microsoft.com/office/drawing/2014/main" id="{33A6E02D-DA7A-488C-BC5C-9A0368450AD0}"/>
                    </a:ext>
                  </a:extLst>
                </p:cNvPr>
                <p:cNvSpPr txBox="1"/>
                <p:nvPr/>
              </p:nvSpPr>
              <p:spPr>
                <a:xfrm>
                  <a:off x="1410554" y="2467251"/>
                  <a:ext cx="2459035" cy="1133959"/>
                </a:xfrm>
                <a:prstGeom prst="rect">
                  <a:avLst/>
                </a:prstGeom>
                <a:noFill/>
                <a:ln>
                  <a:noFill/>
                </a:ln>
              </p:spPr>
              <p:txBody>
                <a:bodyPr wrap="square" rtlCol="0">
                  <a:spAutoFit/>
                </a:bodyPr>
                <a:lstStyle/>
                <a:p>
                  <a:pPr algn="ctr"/>
                  <a:r>
                    <a:rPr lang="fr-FR" sz="3600" b="1" dirty="0">
                      <a:solidFill>
                        <a:schemeClr val="bg1"/>
                      </a:solidFill>
                      <a:cs typeface="Times New Roman" panose="02020603050405020304" pitchFamily="18" charset="0"/>
                    </a:rPr>
                    <a:t>GIA  TỐC CỦA CHUYỂN ĐỘNG BIẾN ĐỔI</a:t>
                  </a:r>
                </a:p>
              </p:txBody>
            </p:sp>
          </p:grpSp>
          <p:grpSp>
            <p:nvGrpSpPr>
              <p:cNvPr id="24" name="Group 23">
                <a:extLst>
                  <a:ext uri="{FF2B5EF4-FFF2-40B4-BE49-F238E27FC236}">
                    <a16:creationId xmlns:a16="http://schemas.microsoft.com/office/drawing/2014/main" id="{C286AB6A-29D7-4EAE-9571-D1063C165394}"/>
                  </a:ext>
                </a:extLst>
              </p:cNvPr>
              <p:cNvGrpSpPr/>
              <p:nvPr/>
            </p:nvGrpSpPr>
            <p:grpSpPr>
              <a:xfrm>
                <a:off x="3396051" y="1780872"/>
                <a:ext cx="298743" cy="1454916"/>
                <a:chOff x="3838011" y="1404950"/>
                <a:chExt cx="298743" cy="1454916"/>
              </a:xfrm>
              <a:grpFill/>
            </p:grpSpPr>
            <p:sp>
              <p:nvSpPr>
                <p:cNvPr id="25" name="Oval 24">
                  <a:extLst>
                    <a:ext uri="{FF2B5EF4-FFF2-40B4-BE49-F238E27FC236}">
                      <a16:creationId xmlns:a16="http://schemas.microsoft.com/office/drawing/2014/main" id="{DDF9233E-6C75-4BC0-9140-9533F7508C22}"/>
                    </a:ext>
                  </a:extLst>
                </p:cNvPr>
                <p:cNvSpPr/>
                <p:nvPr/>
              </p:nvSpPr>
              <p:spPr>
                <a:xfrm>
                  <a:off x="3870456" y="1404950"/>
                  <a:ext cx="233854" cy="1454916"/>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solidFill>
                      <a:schemeClr val="bg1"/>
                    </a:solidFill>
                  </a:endParaRPr>
                </a:p>
              </p:txBody>
            </p:sp>
            <p:sp>
              <p:nvSpPr>
                <p:cNvPr id="26" name="TextBox 25">
                  <a:extLst>
                    <a:ext uri="{FF2B5EF4-FFF2-40B4-BE49-F238E27FC236}">
                      <a16:creationId xmlns:a16="http://schemas.microsoft.com/office/drawing/2014/main" id="{2A0EE194-DA29-4754-847A-BD10E9E39944}"/>
                    </a:ext>
                  </a:extLst>
                </p:cNvPr>
                <p:cNvSpPr txBox="1"/>
                <p:nvPr/>
              </p:nvSpPr>
              <p:spPr>
                <a:xfrm>
                  <a:off x="3838011" y="1506077"/>
                  <a:ext cx="298743" cy="1172676"/>
                </a:xfrm>
                <a:prstGeom prst="rect">
                  <a:avLst/>
                </a:prstGeom>
                <a:noFill/>
              </p:spPr>
              <p:txBody>
                <a:bodyPr wrap="square" rtlCol="0">
                  <a:spAutoFit/>
                </a:bodyPr>
                <a:lstStyle/>
                <a:p>
                  <a:pPr algn="ctr"/>
                  <a:r>
                    <a:rPr lang="fr-FR" sz="3600" b="1" dirty="0">
                      <a:solidFill>
                        <a:schemeClr val="bg1"/>
                      </a:solidFill>
                    </a:rPr>
                    <a:t>II</a:t>
                  </a:r>
                </a:p>
              </p:txBody>
            </p:sp>
          </p:grpSp>
        </p:grpSp>
        <p:pic>
          <p:nvPicPr>
            <p:cNvPr id="22" name="Graphic 21" descr="Gears">
              <a:extLst>
                <a:ext uri="{FF2B5EF4-FFF2-40B4-BE49-F238E27FC236}">
                  <a16:creationId xmlns:a16="http://schemas.microsoft.com/office/drawing/2014/main" id="{8F30ACA5-426F-4314-BC1A-26F2CF7F12A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2512" y="2726220"/>
              <a:ext cx="761343" cy="1140626"/>
            </a:xfrm>
            <a:prstGeom prst="rect">
              <a:avLst/>
            </a:prstGeom>
          </p:spPr>
        </p:pic>
      </p:grpSp>
      <p:grpSp>
        <p:nvGrpSpPr>
          <p:cNvPr id="29" name="Group 28" descr="n100 Fb Thu Huong Pham">
            <a:extLst>
              <a:ext uri="{FF2B5EF4-FFF2-40B4-BE49-F238E27FC236}">
                <a16:creationId xmlns:a16="http://schemas.microsoft.com/office/drawing/2014/main" id="{CAC04082-512F-4292-8000-CDBCB05289CD}"/>
              </a:ext>
            </a:extLst>
          </p:cNvPr>
          <p:cNvGrpSpPr/>
          <p:nvPr/>
        </p:nvGrpSpPr>
        <p:grpSpPr>
          <a:xfrm>
            <a:off x="17790" y="4578946"/>
            <a:ext cx="12179367" cy="1222857"/>
            <a:chOff x="585652" y="2500772"/>
            <a:chExt cx="7223118" cy="1433341"/>
          </a:xfrm>
          <a:solidFill>
            <a:srgbClr val="00B050">
              <a:alpha val="92157"/>
            </a:srgbClr>
          </a:solidFill>
        </p:grpSpPr>
        <p:grpSp>
          <p:nvGrpSpPr>
            <p:cNvPr id="30" name="Group 29">
              <a:extLst>
                <a:ext uri="{FF2B5EF4-FFF2-40B4-BE49-F238E27FC236}">
                  <a16:creationId xmlns:a16="http://schemas.microsoft.com/office/drawing/2014/main" id="{A4451B9B-420E-4605-B9B6-4B109AE50D42}"/>
                </a:ext>
              </a:extLst>
            </p:cNvPr>
            <p:cNvGrpSpPr/>
            <p:nvPr/>
          </p:nvGrpSpPr>
          <p:grpSpPr>
            <a:xfrm>
              <a:off x="585652" y="2500772"/>
              <a:ext cx="7223118" cy="1433341"/>
              <a:chOff x="494212" y="1978069"/>
              <a:chExt cx="3274740" cy="2600595"/>
            </a:xfrm>
            <a:grpFill/>
          </p:grpSpPr>
          <p:grpSp>
            <p:nvGrpSpPr>
              <p:cNvPr id="32" name="Group 31">
                <a:extLst>
                  <a:ext uri="{FF2B5EF4-FFF2-40B4-BE49-F238E27FC236}">
                    <a16:creationId xmlns:a16="http://schemas.microsoft.com/office/drawing/2014/main" id="{EAA4377C-2817-4458-ADCF-AD309CDC3E66}"/>
                  </a:ext>
                </a:extLst>
              </p:cNvPr>
              <p:cNvGrpSpPr/>
              <p:nvPr/>
            </p:nvGrpSpPr>
            <p:grpSpPr>
              <a:xfrm>
                <a:off x="494212" y="2527124"/>
                <a:ext cx="3228973" cy="2051540"/>
                <a:chOff x="936172" y="2151203"/>
                <a:chExt cx="3228973" cy="1983804"/>
              </a:xfrm>
              <a:grpFill/>
            </p:grpSpPr>
            <p:sp>
              <p:nvSpPr>
                <p:cNvPr id="36" name="Rectangle: Rounded Corners 35">
                  <a:extLst>
                    <a:ext uri="{FF2B5EF4-FFF2-40B4-BE49-F238E27FC236}">
                      <a16:creationId xmlns:a16="http://schemas.microsoft.com/office/drawing/2014/main" id="{B19EDC8B-4F15-4FD1-849A-8291C91BB959}"/>
                    </a:ext>
                  </a:extLst>
                </p:cNvPr>
                <p:cNvSpPr/>
                <p:nvPr/>
              </p:nvSpPr>
              <p:spPr>
                <a:xfrm>
                  <a:off x="936172" y="2151203"/>
                  <a:ext cx="3228973" cy="1983804"/>
                </a:xfrm>
                <a:prstGeom prst="roundRect">
                  <a:avLst/>
                </a:prstGeom>
                <a:solidFill>
                  <a:schemeClr val="accent1">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solidFill>
                      <a:schemeClr val="bg1"/>
                    </a:solidFill>
                  </a:endParaRPr>
                </a:p>
              </p:txBody>
            </p:sp>
            <p:sp>
              <p:nvSpPr>
                <p:cNvPr id="37" name="TextBox 36">
                  <a:extLst>
                    <a:ext uri="{FF2B5EF4-FFF2-40B4-BE49-F238E27FC236}">
                      <a16:creationId xmlns:a16="http://schemas.microsoft.com/office/drawing/2014/main" id="{E5CD6DA0-FEF5-4426-8D0C-B6AEBF2E690E}"/>
                    </a:ext>
                  </a:extLst>
                </p:cNvPr>
                <p:cNvSpPr txBox="1"/>
                <p:nvPr/>
              </p:nvSpPr>
              <p:spPr>
                <a:xfrm>
                  <a:off x="1350961" y="2467250"/>
                  <a:ext cx="2546851" cy="868373"/>
                </a:xfrm>
                <a:prstGeom prst="rect">
                  <a:avLst/>
                </a:prstGeom>
                <a:noFill/>
                <a:ln>
                  <a:noFill/>
                </a:ln>
              </p:spPr>
              <p:txBody>
                <a:bodyPr wrap="square" rtlCol="0">
                  <a:spAutoFit/>
                </a:bodyPr>
                <a:lstStyle/>
                <a:p>
                  <a:pPr algn="ctr"/>
                  <a:r>
                    <a:rPr lang="fr-FR" sz="3600" b="1" dirty="0">
                      <a:solidFill>
                        <a:schemeClr val="bg1"/>
                      </a:solidFill>
                      <a:cs typeface="Times New Roman" panose="02020603050405020304" pitchFamily="18" charset="0"/>
                    </a:rPr>
                    <a:t>VẬN DỤNG</a:t>
                  </a:r>
                </a:p>
              </p:txBody>
            </p:sp>
          </p:grpSp>
          <p:grpSp>
            <p:nvGrpSpPr>
              <p:cNvPr id="33" name="Group 32">
                <a:extLst>
                  <a:ext uri="{FF2B5EF4-FFF2-40B4-BE49-F238E27FC236}">
                    <a16:creationId xmlns:a16="http://schemas.microsoft.com/office/drawing/2014/main" id="{D8476488-D924-494F-89D7-4BD96459D68F}"/>
                  </a:ext>
                </a:extLst>
              </p:cNvPr>
              <p:cNvGrpSpPr/>
              <p:nvPr/>
            </p:nvGrpSpPr>
            <p:grpSpPr>
              <a:xfrm>
                <a:off x="3485811" y="1978069"/>
                <a:ext cx="283141" cy="1382713"/>
                <a:chOff x="3927771" y="1602147"/>
                <a:chExt cx="283141" cy="1382713"/>
              </a:xfrm>
              <a:grpFill/>
            </p:grpSpPr>
            <p:sp>
              <p:nvSpPr>
                <p:cNvPr id="34" name="Oval 33">
                  <a:extLst>
                    <a:ext uri="{FF2B5EF4-FFF2-40B4-BE49-F238E27FC236}">
                      <a16:creationId xmlns:a16="http://schemas.microsoft.com/office/drawing/2014/main" id="{C03843D6-03DD-47D9-936E-BDD87CCAEFCD}"/>
                    </a:ext>
                  </a:extLst>
                </p:cNvPr>
                <p:cNvSpPr/>
                <p:nvPr/>
              </p:nvSpPr>
              <p:spPr>
                <a:xfrm>
                  <a:off x="3941401" y="1602147"/>
                  <a:ext cx="255904" cy="1296850"/>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solidFill>
                      <a:schemeClr val="bg1"/>
                    </a:solidFill>
                  </a:endParaRPr>
                </a:p>
              </p:txBody>
            </p:sp>
            <p:sp>
              <p:nvSpPr>
                <p:cNvPr id="35" name="TextBox 34">
                  <a:extLst>
                    <a:ext uri="{FF2B5EF4-FFF2-40B4-BE49-F238E27FC236}">
                      <a16:creationId xmlns:a16="http://schemas.microsoft.com/office/drawing/2014/main" id="{34FC228B-AF06-4CC1-8DE0-AF831ACA3893}"/>
                    </a:ext>
                  </a:extLst>
                </p:cNvPr>
                <p:cNvSpPr txBox="1"/>
                <p:nvPr/>
              </p:nvSpPr>
              <p:spPr>
                <a:xfrm>
                  <a:off x="3927771" y="1812185"/>
                  <a:ext cx="283141" cy="1172675"/>
                </a:xfrm>
                <a:prstGeom prst="rect">
                  <a:avLst/>
                </a:prstGeom>
                <a:noFill/>
              </p:spPr>
              <p:txBody>
                <a:bodyPr wrap="square" rtlCol="0">
                  <a:spAutoFit/>
                </a:bodyPr>
                <a:lstStyle/>
                <a:p>
                  <a:pPr algn="ctr"/>
                  <a:r>
                    <a:rPr lang="fr-FR" sz="3600" b="1" dirty="0">
                      <a:solidFill>
                        <a:schemeClr val="bg1"/>
                      </a:solidFill>
                    </a:rPr>
                    <a:t>III</a:t>
                  </a:r>
                </a:p>
              </p:txBody>
            </p:sp>
          </p:grpSp>
        </p:grpSp>
        <p:pic>
          <p:nvPicPr>
            <p:cNvPr id="31" name="Graphic 30" descr="Gears">
              <a:extLst>
                <a:ext uri="{FF2B5EF4-FFF2-40B4-BE49-F238E27FC236}">
                  <a16:creationId xmlns:a16="http://schemas.microsoft.com/office/drawing/2014/main" id="{BE929917-46CA-49A5-932C-77A9F4A3329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2512" y="2803386"/>
              <a:ext cx="857874" cy="1063459"/>
            </a:xfrm>
            <a:prstGeom prst="rect">
              <a:avLst/>
            </a:prstGeom>
          </p:spPr>
        </p:pic>
      </p:grpSp>
    </p:spTree>
    <p:extLst>
      <p:ext uri="{BB962C8B-B14F-4D97-AF65-F5344CB8AC3E}">
        <p14:creationId xmlns:p14="http://schemas.microsoft.com/office/powerpoint/2010/main" val="415378951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1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1000">
                                          <p:cBhvr additive="base">
                                            <p:cTn id="7" dur="2000" fill="hold"/>
                                            <p:tgtEl>
                                              <p:spTgt spid="6"/>
                                            </p:tgtEl>
                                            <p:attrNameLst>
                                              <p:attrName>ppt_x</p:attrName>
                                            </p:attrNameLst>
                                          </p:cBhvr>
                                          <p:tavLst>
                                            <p:tav tm="0">
                                              <p:val>
                                                <p:strVal val="#ppt_x"/>
                                              </p:val>
                                            </p:tav>
                                            <p:tav tm="100000">
                                              <p:val>
                                                <p:strVal val="#ppt_x"/>
                                              </p:val>
                                            </p:tav>
                                          </p:tavLst>
                                        </p:anim>
                                        <p:anim calcmode="lin" valueType="num" p14:bounceEnd="71000">
                                          <p:cBhvr additive="base">
                                            <p:cTn id="8"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ppt_x"/>
                                              </p:val>
                                            </p:tav>
                                            <p:tav tm="100000">
                                              <p:val>
                                                <p:strVal val="#ppt_x"/>
                                              </p:val>
                                            </p:tav>
                                          </p:tavLst>
                                        </p:anim>
                                        <p:anim calcmode="lin" valueType="num">
                                          <p:cBhvr additive="base">
                                            <p:cTn id="8"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descr="n100 Fb Thu Huong Pham"/>
          <p:cNvSpPr>
            <a:spLocks noChangeArrowheads="1"/>
          </p:cNvSpPr>
          <p:nvPr/>
        </p:nvSpPr>
        <p:spPr bwMode="auto">
          <a:xfrm>
            <a:off x="3463636" y="555567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ounded Rectangle 11" descr="n100 Fb Thu Huong Pham"/>
          <p:cNvSpPr/>
          <p:nvPr/>
        </p:nvSpPr>
        <p:spPr>
          <a:xfrm>
            <a:off x="899885" y="915834"/>
            <a:ext cx="10638972" cy="2016053"/>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rgbClr val="0070C0"/>
                </a:solidFill>
                <a:latin typeface="Arial" panose="020B0604020202020204" pitchFamily="34" charset="0"/>
                <a:cs typeface="Arial" panose="020B0604020202020204" pitchFamily="34" charset="0"/>
              </a:rPr>
              <a:t>Chuyển</a:t>
            </a:r>
            <a:r>
              <a:rPr lang="en-US" sz="3600" b="1" dirty="0">
                <a:solidFill>
                  <a:srgbClr val="0070C0"/>
                </a:solidFill>
                <a:latin typeface="Arial" panose="020B0604020202020204" pitchFamily="34" charset="0"/>
                <a:cs typeface="Arial" panose="020B0604020202020204" pitchFamily="34" charset="0"/>
              </a:rPr>
              <a:t> </a:t>
            </a:r>
            <a:r>
              <a:rPr lang="en-US" sz="3600" b="1" dirty="0" err="1">
                <a:solidFill>
                  <a:srgbClr val="0070C0"/>
                </a:solidFill>
                <a:latin typeface="Arial" panose="020B0604020202020204" pitchFamily="34" charset="0"/>
                <a:cs typeface="Arial" panose="020B0604020202020204" pitchFamily="34" charset="0"/>
              </a:rPr>
              <a:t>động</a:t>
            </a:r>
            <a:r>
              <a:rPr lang="en-US" sz="3600" b="1" dirty="0">
                <a:solidFill>
                  <a:srgbClr val="0070C0"/>
                </a:solidFill>
                <a:latin typeface="Arial" panose="020B0604020202020204" pitchFamily="34" charset="0"/>
                <a:cs typeface="Arial" panose="020B0604020202020204" pitchFamily="34" charset="0"/>
              </a:rPr>
              <a:t> </a:t>
            </a:r>
            <a:r>
              <a:rPr lang="en-US" sz="3600" b="1" dirty="0" err="1">
                <a:solidFill>
                  <a:srgbClr val="0070C0"/>
                </a:solidFill>
                <a:latin typeface="Arial" panose="020B0604020202020204" pitchFamily="34" charset="0"/>
                <a:cs typeface="Arial" panose="020B0604020202020204" pitchFamily="34" charset="0"/>
              </a:rPr>
              <a:t>của</a:t>
            </a:r>
            <a:r>
              <a:rPr lang="en-US" sz="3600" b="1" dirty="0">
                <a:solidFill>
                  <a:srgbClr val="0070C0"/>
                </a:solidFill>
                <a:latin typeface="Arial" panose="020B0604020202020204" pitchFamily="34" charset="0"/>
                <a:cs typeface="Arial" panose="020B0604020202020204" pitchFamily="34" charset="0"/>
              </a:rPr>
              <a:t> </a:t>
            </a:r>
            <a:r>
              <a:rPr lang="en-US" sz="3600" b="1" dirty="0" err="1">
                <a:solidFill>
                  <a:srgbClr val="0070C0"/>
                </a:solidFill>
                <a:latin typeface="Arial" panose="020B0604020202020204" pitchFamily="34" charset="0"/>
                <a:cs typeface="Arial" panose="020B0604020202020204" pitchFamily="34" charset="0"/>
              </a:rPr>
              <a:t>xe</a:t>
            </a:r>
            <a:r>
              <a:rPr lang="en-US" sz="3600" b="1" dirty="0">
                <a:solidFill>
                  <a:srgbClr val="0070C0"/>
                </a:solidFill>
                <a:latin typeface="Arial" panose="020B0604020202020204" pitchFamily="34" charset="0"/>
                <a:cs typeface="Arial" panose="020B0604020202020204" pitchFamily="34" charset="0"/>
              </a:rPr>
              <a:t> </a:t>
            </a:r>
            <a:r>
              <a:rPr lang="en-US" sz="3600" b="1" dirty="0" err="1">
                <a:solidFill>
                  <a:srgbClr val="0070C0"/>
                </a:solidFill>
                <a:latin typeface="Arial" panose="020B0604020202020204" pitchFamily="34" charset="0"/>
                <a:cs typeface="Arial" panose="020B0604020202020204" pitchFamily="34" charset="0"/>
              </a:rPr>
              <a:t>máy</a:t>
            </a:r>
            <a:r>
              <a:rPr lang="en-US" sz="3600" b="1" dirty="0">
                <a:solidFill>
                  <a:srgbClr val="0070C0"/>
                </a:solidFill>
                <a:latin typeface="Arial" panose="020B0604020202020204" pitchFamily="34" charset="0"/>
                <a:cs typeface="Arial" panose="020B0604020202020204" pitchFamily="34" charset="0"/>
              </a:rPr>
              <a:t> </a:t>
            </a:r>
            <a:r>
              <a:rPr lang="en-US" sz="3600" b="1" dirty="0" err="1">
                <a:solidFill>
                  <a:srgbClr val="0070C0"/>
                </a:solidFill>
                <a:latin typeface="Arial" panose="020B0604020202020204" pitchFamily="34" charset="0"/>
                <a:cs typeface="Arial" panose="020B0604020202020204" pitchFamily="34" charset="0"/>
              </a:rPr>
              <a:t>khi</a:t>
            </a:r>
            <a:r>
              <a:rPr lang="en-US" sz="3600" b="1" dirty="0">
                <a:solidFill>
                  <a:srgbClr val="0070C0"/>
                </a:solidFill>
                <a:latin typeface="Arial" panose="020B0604020202020204" pitchFamily="34" charset="0"/>
                <a:cs typeface="Arial" panose="020B0604020202020204" pitchFamily="34" charset="0"/>
              </a:rPr>
              <a:t> </a:t>
            </a:r>
            <a:r>
              <a:rPr lang="en-US" sz="3600" b="1" dirty="0" err="1">
                <a:solidFill>
                  <a:srgbClr val="0070C0"/>
                </a:solidFill>
                <a:latin typeface="Arial" panose="020B0604020202020204" pitchFamily="34" charset="0"/>
                <a:cs typeface="Arial" panose="020B0604020202020204" pitchFamily="34" charset="0"/>
              </a:rPr>
              <a:t>chuẩn</a:t>
            </a:r>
            <a:r>
              <a:rPr lang="en-US" sz="3600" b="1" dirty="0">
                <a:solidFill>
                  <a:srgbClr val="0070C0"/>
                </a:solidFill>
                <a:latin typeface="Arial" panose="020B0604020202020204" pitchFamily="34" charset="0"/>
                <a:cs typeface="Arial" panose="020B0604020202020204" pitchFamily="34" charset="0"/>
              </a:rPr>
              <a:t> </a:t>
            </a:r>
            <a:r>
              <a:rPr lang="en-US" sz="3600" b="1" dirty="0" err="1">
                <a:solidFill>
                  <a:srgbClr val="0070C0"/>
                </a:solidFill>
                <a:latin typeface="Arial" panose="020B0604020202020204" pitchFamily="34" charset="0"/>
                <a:cs typeface="Arial" panose="020B0604020202020204" pitchFamily="34" charset="0"/>
              </a:rPr>
              <a:t>bị</a:t>
            </a:r>
            <a:r>
              <a:rPr lang="en-US" sz="3600" b="1" dirty="0">
                <a:solidFill>
                  <a:srgbClr val="0070C0"/>
                </a:solidFill>
                <a:latin typeface="Arial" panose="020B0604020202020204" pitchFamily="34" charset="0"/>
                <a:cs typeface="Arial" panose="020B0604020202020204" pitchFamily="34" charset="0"/>
              </a:rPr>
              <a:t> </a:t>
            </a:r>
            <a:r>
              <a:rPr lang="en-US" sz="3600" b="1" dirty="0" err="1">
                <a:solidFill>
                  <a:srgbClr val="0070C0"/>
                </a:solidFill>
                <a:latin typeface="Arial" panose="020B0604020202020204" pitchFamily="34" charset="0"/>
                <a:cs typeface="Arial" panose="020B0604020202020204" pitchFamily="34" charset="0"/>
              </a:rPr>
              <a:t>dừng</a:t>
            </a:r>
            <a:r>
              <a:rPr lang="en-US" sz="3600" b="1" dirty="0">
                <a:solidFill>
                  <a:srgbClr val="0070C0"/>
                </a:solidFill>
                <a:latin typeface="Arial" panose="020B0604020202020204" pitchFamily="34" charset="0"/>
                <a:cs typeface="Arial" panose="020B0604020202020204" pitchFamily="34" charset="0"/>
              </a:rPr>
              <a:t> </a:t>
            </a:r>
            <a:r>
              <a:rPr lang="en-US" sz="3600" b="1" dirty="0" err="1">
                <a:solidFill>
                  <a:srgbClr val="0070C0"/>
                </a:solidFill>
                <a:latin typeface="Arial" panose="020B0604020202020204" pitchFamily="34" charset="0"/>
                <a:cs typeface="Arial" panose="020B0604020202020204" pitchFamily="34" charset="0"/>
              </a:rPr>
              <a:t>đèn</a:t>
            </a:r>
            <a:r>
              <a:rPr lang="en-US" sz="3600" b="1" dirty="0">
                <a:solidFill>
                  <a:srgbClr val="0070C0"/>
                </a:solidFill>
                <a:latin typeface="Arial" panose="020B0604020202020204" pitchFamily="34" charset="0"/>
                <a:cs typeface="Arial" panose="020B0604020202020204" pitchFamily="34" charset="0"/>
              </a:rPr>
              <a:t> </a:t>
            </a:r>
            <a:r>
              <a:rPr lang="en-US" sz="3600" b="1" dirty="0" err="1">
                <a:solidFill>
                  <a:srgbClr val="0070C0"/>
                </a:solidFill>
                <a:latin typeface="Arial" panose="020B0604020202020204" pitchFamily="34" charset="0"/>
                <a:cs typeface="Arial" panose="020B0604020202020204" pitchFamily="34" charset="0"/>
              </a:rPr>
              <a:t>đỏ</a:t>
            </a:r>
            <a:r>
              <a:rPr lang="en-US" sz="3600" b="1" dirty="0">
                <a:solidFill>
                  <a:srgbClr val="0070C0"/>
                </a:solidFill>
                <a:latin typeface="Arial" panose="020B0604020202020204" pitchFamily="34" charset="0"/>
                <a:cs typeface="Arial" panose="020B0604020202020204" pitchFamily="34" charset="0"/>
              </a:rPr>
              <a:t> </a:t>
            </a:r>
            <a:r>
              <a:rPr lang="en-US" sz="3600" b="1" dirty="0" err="1">
                <a:solidFill>
                  <a:srgbClr val="0070C0"/>
                </a:solidFill>
                <a:latin typeface="Arial" panose="020B0604020202020204" pitchFamily="34" charset="0"/>
                <a:cs typeface="Arial" panose="020B0604020202020204" pitchFamily="34" charset="0"/>
              </a:rPr>
              <a:t>là</a:t>
            </a:r>
            <a:r>
              <a:rPr lang="en-US" sz="3600" b="1" dirty="0">
                <a:solidFill>
                  <a:srgbClr val="0070C0"/>
                </a:solidFill>
                <a:latin typeface="Arial" panose="020B0604020202020204" pitchFamily="34" charset="0"/>
                <a:cs typeface="Arial" panose="020B0604020202020204" pitchFamily="34" charset="0"/>
              </a:rPr>
              <a:t> </a:t>
            </a:r>
            <a:r>
              <a:rPr lang="en-US" sz="3600" b="1" dirty="0" err="1">
                <a:solidFill>
                  <a:srgbClr val="0070C0"/>
                </a:solidFill>
                <a:latin typeface="Arial" panose="020B0604020202020204" pitchFamily="34" charset="0"/>
                <a:cs typeface="Arial" panose="020B0604020202020204" pitchFamily="34" charset="0"/>
              </a:rPr>
              <a:t>chuyển</a:t>
            </a:r>
            <a:r>
              <a:rPr lang="en-US" sz="3600" b="1" dirty="0">
                <a:solidFill>
                  <a:srgbClr val="0070C0"/>
                </a:solidFill>
                <a:latin typeface="Arial" panose="020B0604020202020204" pitchFamily="34" charset="0"/>
                <a:cs typeface="Arial" panose="020B0604020202020204" pitchFamily="34" charset="0"/>
              </a:rPr>
              <a:t> </a:t>
            </a:r>
            <a:r>
              <a:rPr lang="en-US" sz="3600" b="1" dirty="0" err="1">
                <a:solidFill>
                  <a:srgbClr val="0070C0"/>
                </a:solidFill>
                <a:latin typeface="Arial" panose="020B0604020202020204" pitchFamily="34" charset="0"/>
                <a:cs typeface="Arial" panose="020B0604020202020204" pitchFamily="34" charset="0"/>
              </a:rPr>
              <a:t>động</a:t>
            </a:r>
            <a:r>
              <a:rPr lang="en-US" sz="3600" b="1" dirty="0">
                <a:solidFill>
                  <a:srgbClr val="0070C0"/>
                </a:solidFill>
                <a:latin typeface="Arial" panose="020B0604020202020204" pitchFamily="34" charset="0"/>
                <a:cs typeface="Arial" panose="020B0604020202020204" pitchFamily="34" charset="0"/>
              </a:rPr>
              <a:t> </a:t>
            </a:r>
            <a:r>
              <a:rPr lang="en-US" sz="3600" b="1" dirty="0" err="1">
                <a:solidFill>
                  <a:srgbClr val="0070C0"/>
                </a:solidFill>
                <a:latin typeface="Arial" panose="020B0604020202020204" pitchFamily="34" charset="0"/>
                <a:cs typeface="Arial" panose="020B0604020202020204" pitchFamily="34" charset="0"/>
              </a:rPr>
              <a:t>có</a:t>
            </a:r>
            <a:r>
              <a:rPr lang="en-US" sz="3600" b="1" dirty="0">
                <a:solidFill>
                  <a:srgbClr val="0070C0"/>
                </a:solidFill>
                <a:latin typeface="Arial" panose="020B0604020202020204" pitchFamily="34" charset="0"/>
                <a:cs typeface="Arial" panose="020B0604020202020204" pitchFamily="34" charset="0"/>
              </a:rPr>
              <a:t> </a:t>
            </a:r>
            <a:r>
              <a:rPr lang="en-US" sz="3600" b="1" dirty="0" err="1">
                <a:solidFill>
                  <a:srgbClr val="0070C0"/>
                </a:solidFill>
                <a:latin typeface="Arial" panose="020B0604020202020204" pitchFamily="34" charset="0"/>
                <a:cs typeface="Arial" panose="020B0604020202020204" pitchFamily="34" charset="0"/>
              </a:rPr>
              <a:t>gia</a:t>
            </a:r>
            <a:r>
              <a:rPr lang="en-US" sz="3600" b="1" dirty="0">
                <a:solidFill>
                  <a:srgbClr val="0070C0"/>
                </a:solidFill>
                <a:latin typeface="Arial" panose="020B0604020202020204" pitchFamily="34" charset="0"/>
                <a:cs typeface="Arial" panose="020B0604020202020204" pitchFamily="34" charset="0"/>
              </a:rPr>
              <a:t> </a:t>
            </a:r>
            <a:r>
              <a:rPr lang="en-US" sz="3600" b="1" dirty="0" err="1">
                <a:solidFill>
                  <a:srgbClr val="0070C0"/>
                </a:solidFill>
                <a:latin typeface="Arial" panose="020B0604020202020204" pitchFamily="34" charset="0"/>
                <a:cs typeface="Arial" panose="020B0604020202020204" pitchFamily="34" charset="0"/>
              </a:rPr>
              <a:t>tốc</a:t>
            </a:r>
            <a:endParaRPr kumimoji="0" lang="en-US" sz="3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sp>
        <p:nvSpPr>
          <p:cNvPr id="13" name="Round Diagonal Corner Rectangle 12" descr="n100 Fb Thu Huong Pham"/>
          <p:cNvSpPr/>
          <p:nvPr/>
        </p:nvSpPr>
        <p:spPr>
          <a:xfrm>
            <a:off x="4519114" y="588165"/>
            <a:ext cx="2462257" cy="655338"/>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VÍ</a:t>
            </a:r>
            <a:r>
              <a:rPr kumimoji="0" lang="en-US" sz="2800" b="1"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DỤ 1</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Rectangle 13" descr="n100 Fb Thu Huong Pham"/>
          <p:cNvSpPr/>
          <p:nvPr/>
        </p:nvSpPr>
        <p:spPr>
          <a:xfrm>
            <a:off x="899885" y="3278659"/>
            <a:ext cx="10638972" cy="3139321"/>
          </a:xfrm>
          <a:prstGeom prst="rect">
            <a:avLst/>
          </a:prstGeom>
          <a:solidFill>
            <a:srgbClr val="FFD44B"/>
          </a:solidFill>
          <a:ln>
            <a:solidFill>
              <a:srgbClr val="FF0066"/>
            </a:solidFill>
          </a:ln>
          <a:effectLst>
            <a:outerShdw blurRad="50800" dist="38100" dir="5400000" algn="t" rotWithShape="0">
              <a:prstClr val="black">
                <a:alpha val="40000"/>
              </a:prstClr>
            </a:outerShdw>
          </a:effectLst>
        </p:spPr>
        <p:txBody>
          <a:bodyPr wrap="square" lIns="91440" tIns="91440" rIns="91440" bIns="91440">
            <a:spAutoFit/>
          </a:bodyPr>
          <a:lstStyle/>
          <a:p>
            <a:pPr lvl="0" algn="just">
              <a:lnSpc>
                <a:spcPct val="150000"/>
              </a:lnSpc>
            </a:pP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Khi</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chuẩn</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bị</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dừng</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đèn</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đỏ</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xe</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phải</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hãm</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phanh</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lại</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tạo</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ra</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lực</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ma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sát</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ở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đĩa</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phanh</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lực</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này</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làm</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cho</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xe</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chuyển</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động</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chậm</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dần</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tức</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là</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vận</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tốc</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giảm</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dần</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trong</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một</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khoảng</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thời</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gian</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tức</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là</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có</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gia</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tốc</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156755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descr="n100 Fb Thu Huong Pham"/>
          <p:cNvSpPr>
            <a:spLocks noChangeArrowheads="1"/>
          </p:cNvSpPr>
          <p:nvPr/>
        </p:nvSpPr>
        <p:spPr bwMode="auto">
          <a:xfrm>
            <a:off x="3463636" y="555567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ounded Rectangle 11" descr="n100 Fb Thu Huong Pham"/>
          <p:cNvSpPr/>
          <p:nvPr/>
        </p:nvSpPr>
        <p:spPr>
          <a:xfrm>
            <a:off x="899885" y="915834"/>
            <a:ext cx="10638972" cy="2016053"/>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rgbClr val="0070C0"/>
                </a:solidFill>
                <a:latin typeface="Arial" panose="020B0604020202020204" pitchFamily="34" charset="0"/>
                <a:cs typeface="Arial" panose="020B0604020202020204" pitchFamily="34" charset="0"/>
              </a:rPr>
              <a:t>Chuyển</a:t>
            </a:r>
            <a:r>
              <a:rPr lang="en-US" sz="3600" b="1" dirty="0">
                <a:solidFill>
                  <a:srgbClr val="0070C0"/>
                </a:solidFill>
                <a:latin typeface="Arial" panose="020B0604020202020204" pitchFamily="34" charset="0"/>
                <a:cs typeface="Arial" panose="020B0604020202020204" pitchFamily="34" charset="0"/>
              </a:rPr>
              <a:t> </a:t>
            </a:r>
            <a:r>
              <a:rPr lang="en-US" sz="3600" b="1" dirty="0" err="1">
                <a:solidFill>
                  <a:srgbClr val="0070C0"/>
                </a:solidFill>
                <a:latin typeface="Arial" panose="020B0604020202020204" pitchFamily="34" charset="0"/>
                <a:cs typeface="Arial" panose="020B0604020202020204" pitchFamily="34" charset="0"/>
              </a:rPr>
              <a:t>động</a:t>
            </a:r>
            <a:r>
              <a:rPr lang="en-US" sz="3600" b="1" dirty="0">
                <a:solidFill>
                  <a:srgbClr val="0070C0"/>
                </a:solidFill>
                <a:latin typeface="Arial" panose="020B0604020202020204" pitchFamily="34" charset="0"/>
                <a:cs typeface="Arial" panose="020B0604020202020204" pitchFamily="34" charset="0"/>
              </a:rPr>
              <a:t> </a:t>
            </a:r>
            <a:r>
              <a:rPr lang="en-US" sz="3600" b="1" dirty="0" err="1">
                <a:solidFill>
                  <a:srgbClr val="0070C0"/>
                </a:solidFill>
                <a:latin typeface="Arial" panose="020B0604020202020204" pitchFamily="34" charset="0"/>
                <a:cs typeface="Arial" panose="020B0604020202020204" pitchFamily="34" charset="0"/>
              </a:rPr>
              <a:t>của</a:t>
            </a:r>
            <a:r>
              <a:rPr lang="en-US" sz="3600" b="1" dirty="0">
                <a:solidFill>
                  <a:srgbClr val="0070C0"/>
                </a:solidFill>
                <a:latin typeface="Arial" panose="020B0604020202020204" pitchFamily="34" charset="0"/>
                <a:cs typeface="Arial" panose="020B0604020202020204" pitchFamily="34" charset="0"/>
              </a:rPr>
              <a:t> </a:t>
            </a:r>
            <a:r>
              <a:rPr lang="en-US" sz="3600" b="1" dirty="0" err="1">
                <a:solidFill>
                  <a:srgbClr val="0070C0"/>
                </a:solidFill>
                <a:latin typeface="Arial" panose="020B0604020202020204" pitchFamily="34" charset="0"/>
                <a:cs typeface="Arial" panose="020B0604020202020204" pitchFamily="34" charset="0"/>
              </a:rPr>
              <a:t>xe</a:t>
            </a:r>
            <a:r>
              <a:rPr lang="en-US" sz="3600" b="1" dirty="0">
                <a:solidFill>
                  <a:srgbClr val="0070C0"/>
                </a:solidFill>
                <a:latin typeface="Arial" panose="020B0604020202020204" pitchFamily="34" charset="0"/>
                <a:cs typeface="Arial" panose="020B0604020202020204" pitchFamily="34" charset="0"/>
              </a:rPr>
              <a:t> ô </a:t>
            </a:r>
            <a:r>
              <a:rPr lang="en-US" sz="3600" b="1" dirty="0" err="1">
                <a:solidFill>
                  <a:srgbClr val="0070C0"/>
                </a:solidFill>
                <a:latin typeface="Arial" panose="020B0604020202020204" pitchFamily="34" charset="0"/>
                <a:cs typeface="Arial" panose="020B0604020202020204" pitchFamily="34" charset="0"/>
              </a:rPr>
              <a:t>tô</a:t>
            </a:r>
            <a:r>
              <a:rPr lang="en-US" sz="3600" b="1" dirty="0">
                <a:solidFill>
                  <a:srgbClr val="0070C0"/>
                </a:solidFill>
                <a:latin typeface="Arial" panose="020B0604020202020204" pitchFamily="34" charset="0"/>
                <a:cs typeface="Arial" panose="020B0604020202020204" pitchFamily="34" charset="0"/>
              </a:rPr>
              <a:t> </a:t>
            </a:r>
            <a:r>
              <a:rPr lang="en-US" sz="3600" b="1" dirty="0" err="1">
                <a:solidFill>
                  <a:srgbClr val="0070C0"/>
                </a:solidFill>
                <a:latin typeface="Arial" panose="020B0604020202020204" pitchFamily="34" charset="0"/>
                <a:cs typeface="Arial" panose="020B0604020202020204" pitchFamily="34" charset="0"/>
              </a:rPr>
              <a:t>khi</a:t>
            </a:r>
            <a:r>
              <a:rPr lang="en-US" sz="3600" b="1" dirty="0">
                <a:solidFill>
                  <a:srgbClr val="0070C0"/>
                </a:solidFill>
                <a:latin typeface="Arial" panose="020B0604020202020204" pitchFamily="34" charset="0"/>
                <a:cs typeface="Arial" panose="020B0604020202020204" pitchFamily="34" charset="0"/>
              </a:rPr>
              <a:t> </a:t>
            </a:r>
            <a:r>
              <a:rPr lang="en-US" sz="3600" b="1" dirty="0" err="1">
                <a:solidFill>
                  <a:srgbClr val="0070C0"/>
                </a:solidFill>
                <a:latin typeface="Arial" panose="020B0604020202020204" pitchFamily="34" charset="0"/>
                <a:cs typeface="Arial" panose="020B0604020202020204" pitchFamily="34" charset="0"/>
              </a:rPr>
              <a:t>bắt</a:t>
            </a:r>
            <a:r>
              <a:rPr lang="en-US" sz="3600" b="1" dirty="0">
                <a:solidFill>
                  <a:srgbClr val="0070C0"/>
                </a:solidFill>
                <a:latin typeface="Arial" panose="020B0604020202020204" pitchFamily="34" charset="0"/>
                <a:cs typeface="Arial" panose="020B0604020202020204" pitchFamily="34" charset="0"/>
              </a:rPr>
              <a:t> </a:t>
            </a:r>
            <a:r>
              <a:rPr lang="en-US" sz="3600" b="1" dirty="0" err="1">
                <a:solidFill>
                  <a:srgbClr val="0070C0"/>
                </a:solidFill>
                <a:latin typeface="Arial" panose="020B0604020202020204" pitchFamily="34" charset="0"/>
                <a:cs typeface="Arial" panose="020B0604020202020204" pitchFamily="34" charset="0"/>
              </a:rPr>
              <a:t>đầu</a:t>
            </a:r>
            <a:r>
              <a:rPr lang="en-US" sz="3600" b="1" dirty="0">
                <a:solidFill>
                  <a:srgbClr val="0070C0"/>
                </a:solidFill>
                <a:latin typeface="Arial" panose="020B0604020202020204" pitchFamily="34" charset="0"/>
                <a:cs typeface="Arial" panose="020B0604020202020204" pitchFamily="34" charset="0"/>
              </a:rPr>
              <a:t> di </a:t>
            </a:r>
            <a:r>
              <a:rPr lang="en-US" sz="3600" b="1" dirty="0" err="1">
                <a:solidFill>
                  <a:srgbClr val="0070C0"/>
                </a:solidFill>
                <a:latin typeface="Arial" panose="020B0604020202020204" pitchFamily="34" charset="0"/>
                <a:cs typeface="Arial" panose="020B0604020202020204" pitchFamily="34" charset="0"/>
              </a:rPr>
              <a:t>chuyển</a:t>
            </a:r>
            <a:r>
              <a:rPr lang="en-US" sz="3600" b="1" dirty="0">
                <a:solidFill>
                  <a:srgbClr val="0070C0"/>
                </a:solidFill>
                <a:latin typeface="Arial" panose="020B0604020202020204" pitchFamily="34" charset="0"/>
                <a:cs typeface="Arial" panose="020B0604020202020204" pitchFamily="34" charset="0"/>
              </a:rPr>
              <a:t> </a:t>
            </a:r>
            <a:r>
              <a:rPr lang="en-US" sz="3600" b="1" dirty="0" err="1">
                <a:solidFill>
                  <a:srgbClr val="0070C0"/>
                </a:solidFill>
                <a:latin typeface="Arial" panose="020B0604020202020204" pitchFamily="34" charset="0"/>
                <a:cs typeface="Arial" panose="020B0604020202020204" pitchFamily="34" charset="0"/>
              </a:rPr>
              <a:t>là</a:t>
            </a:r>
            <a:r>
              <a:rPr lang="en-US" sz="3600" b="1" dirty="0">
                <a:solidFill>
                  <a:srgbClr val="0070C0"/>
                </a:solidFill>
                <a:latin typeface="Arial" panose="020B0604020202020204" pitchFamily="34" charset="0"/>
                <a:cs typeface="Arial" panose="020B0604020202020204" pitchFamily="34" charset="0"/>
              </a:rPr>
              <a:t> </a:t>
            </a:r>
            <a:r>
              <a:rPr lang="en-US" sz="3600" b="1" dirty="0" err="1">
                <a:solidFill>
                  <a:srgbClr val="0070C0"/>
                </a:solidFill>
                <a:latin typeface="Arial" panose="020B0604020202020204" pitchFamily="34" charset="0"/>
                <a:cs typeface="Arial" panose="020B0604020202020204" pitchFamily="34" charset="0"/>
              </a:rPr>
              <a:t>chuyển</a:t>
            </a:r>
            <a:r>
              <a:rPr lang="en-US" sz="3600" b="1" dirty="0">
                <a:solidFill>
                  <a:srgbClr val="0070C0"/>
                </a:solidFill>
                <a:latin typeface="Arial" panose="020B0604020202020204" pitchFamily="34" charset="0"/>
                <a:cs typeface="Arial" panose="020B0604020202020204" pitchFamily="34" charset="0"/>
              </a:rPr>
              <a:t> </a:t>
            </a:r>
            <a:r>
              <a:rPr lang="en-US" sz="3600" b="1" dirty="0" err="1">
                <a:solidFill>
                  <a:srgbClr val="0070C0"/>
                </a:solidFill>
                <a:latin typeface="Arial" panose="020B0604020202020204" pitchFamily="34" charset="0"/>
                <a:cs typeface="Arial" panose="020B0604020202020204" pitchFamily="34" charset="0"/>
              </a:rPr>
              <a:t>động</a:t>
            </a:r>
            <a:r>
              <a:rPr lang="en-US" sz="3600" b="1" dirty="0">
                <a:solidFill>
                  <a:srgbClr val="0070C0"/>
                </a:solidFill>
                <a:latin typeface="Arial" panose="020B0604020202020204" pitchFamily="34" charset="0"/>
                <a:cs typeface="Arial" panose="020B0604020202020204" pitchFamily="34" charset="0"/>
              </a:rPr>
              <a:t> </a:t>
            </a:r>
            <a:r>
              <a:rPr lang="en-US" sz="3600" b="1" dirty="0" err="1">
                <a:solidFill>
                  <a:srgbClr val="0070C0"/>
                </a:solidFill>
                <a:latin typeface="Arial" panose="020B0604020202020204" pitchFamily="34" charset="0"/>
                <a:cs typeface="Arial" panose="020B0604020202020204" pitchFamily="34" charset="0"/>
              </a:rPr>
              <a:t>có</a:t>
            </a:r>
            <a:r>
              <a:rPr lang="en-US" sz="3600" b="1" dirty="0">
                <a:solidFill>
                  <a:srgbClr val="0070C0"/>
                </a:solidFill>
                <a:latin typeface="Arial" panose="020B0604020202020204" pitchFamily="34" charset="0"/>
                <a:cs typeface="Arial" panose="020B0604020202020204" pitchFamily="34" charset="0"/>
              </a:rPr>
              <a:t> </a:t>
            </a:r>
            <a:r>
              <a:rPr lang="en-US" sz="3600" b="1" dirty="0" err="1">
                <a:solidFill>
                  <a:srgbClr val="0070C0"/>
                </a:solidFill>
                <a:latin typeface="Arial" panose="020B0604020202020204" pitchFamily="34" charset="0"/>
                <a:cs typeface="Arial" panose="020B0604020202020204" pitchFamily="34" charset="0"/>
              </a:rPr>
              <a:t>gia</a:t>
            </a:r>
            <a:r>
              <a:rPr lang="en-US" sz="3600" b="1" dirty="0">
                <a:solidFill>
                  <a:srgbClr val="0070C0"/>
                </a:solidFill>
                <a:latin typeface="Arial" panose="020B0604020202020204" pitchFamily="34" charset="0"/>
                <a:cs typeface="Arial" panose="020B0604020202020204" pitchFamily="34" charset="0"/>
              </a:rPr>
              <a:t> </a:t>
            </a:r>
            <a:r>
              <a:rPr lang="en-US" sz="3600" b="1" dirty="0" err="1">
                <a:solidFill>
                  <a:srgbClr val="0070C0"/>
                </a:solidFill>
                <a:latin typeface="Arial" panose="020B0604020202020204" pitchFamily="34" charset="0"/>
                <a:cs typeface="Arial" panose="020B0604020202020204" pitchFamily="34" charset="0"/>
              </a:rPr>
              <a:t>tốc</a:t>
            </a:r>
            <a:endParaRPr kumimoji="0" lang="en-US" sz="36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13" name="Round Diagonal Corner Rectangle 12" descr="n100 Fb Thu Huong Pham"/>
          <p:cNvSpPr/>
          <p:nvPr/>
        </p:nvSpPr>
        <p:spPr>
          <a:xfrm>
            <a:off x="4519114" y="588165"/>
            <a:ext cx="2462257" cy="655338"/>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VÍ DỤ 2</a:t>
            </a:r>
          </a:p>
        </p:txBody>
      </p:sp>
      <p:sp>
        <p:nvSpPr>
          <p:cNvPr id="14" name="Rectangle 13" descr="n100 Fb Thu Huong Pham"/>
          <p:cNvSpPr/>
          <p:nvPr/>
        </p:nvSpPr>
        <p:spPr>
          <a:xfrm>
            <a:off x="899885" y="3278659"/>
            <a:ext cx="10638972" cy="3139321"/>
          </a:xfrm>
          <a:prstGeom prst="rect">
            <a:avLst/>
          </a:prstGeom>
          <a:solidFill>
            <a:srgbClr val="FFD44B"/>
          </a:solidFill>
          <a:ln>
            <a:solidFill>
              <a:srgbClr val="FF0066"/>
            </a:solidFill>
          </a:ln>
          <a:effectLst>
            <a:outerShdw blurRad="50800" dist="38100" dir="5400000" algn="t" rotWithShape="0">
              <a:prstClr val="black">
                <a:alpha val="40000"/>
              </a:prstClr>
            </a:outerShdw>
          </a:effectLst>
        </p:spPr>
        <p:txBody>
          <a:bodyPr wrap="square" lIns="91440" tIns="91440" rIns="91440" bIns="91440">
            <a:spAutoFit/>
          </a:bodyPr>
          <a:lstStyle/>
          <a:p>
            <a:pPr lvl="0" algn="just">
              <a:lnSpc>
                <a:spcPct val="150000"/>
              </a:lnSpc>
            </a:pPr>
            <a:r>
              <a:rPr lang="vi-VN" sz="3200" b="1" dirty="0">
                <a:solidFill>
                  <a:srgbClr val="0070C0"/>
                </a:solidFill>
                <a:ea typeface="Times New Roman" panose="02020603050405020304" pitchFamily="18" charset="0"/>
                <a:cs typeface="Arial" panose="020B0604020202020204" pitchFamily="34" charset="0"/>
              </a:rPr>
              <a:t>khi xe chịu tác dụng của lực kéo của động cơ, xe tăng tốc dần từ 0 cho đến một giá trị nào đó, vận tốc thay đổi trong một khoảng thời gian nên chuyển động này là chuyển động có gia tốc</a:t>
            </a:r>
            <a:r>
              <a:rPr lang="en-US" sz="3200" b="1" dirty="0">
                <a:solidFill>
                  <a:srgbClr val="0070C0"/>
                </a:solidFill>
                <a:ea typeface="Times New Roman" panose="02020603050405020304" pitchFamily="18" charset="0"/>
                <a:cs typeface="Arial" panose="020B0604020202020204" pitchFamily="34" charset="0"/>
              </a:rPr>
              <a:t>.</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0286584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descr="n100 Fb Thu Huong Pham"/>
          <p:cNvSpPr>
            <a:spLocks noChangeArrowheads="1"/>
          </p:cNvSpPr>
          <p:nvPr/>
        </p:nvSpPr>
        <p:spPr bwMode="auto">
          <a:xfrm>
            <a:off x="3463636" y="555567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7916437"/>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descr="n100 Fb Thu Huong Pham"/>
          <p:cNvSpPr>
            <a:spLocks noChangeArrowheads="1"/>
          </p:cNvSpPr>
          <p:nvPr/>
        </p:nvSpPr>
        <p:spPr bwMode="auto">
          <a:xfrm>
            <a:off x="3463636" y="555567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536459"/>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Pentagon 4" descr="n100 Fb Thu Huong Pham"/>
          <p:cNvSpPr/>
          <p:nvPr/>
        </p:nvSpPr>
        <p:spPr>
          <a:xfrm>
            <a:off x="310920" y="4240627"/>
            <a:ext cx="2982351" cy="97067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descr="n100 Fb Thu Huong Pham">
            <a:extLst>
              <a:ext uri="{FF2B5EF4-FFF2-40B4-BE49-F238E27FC236}">
                <a16:creationId xmlns:a16="http://schemas.microsoft.com/office/drawing/2014/main" id="{B158F699-9A9D-4058-8B63-02D680DFD549}"/>
              </a:ext>
            </a:extLst>
          </p:cNvPr>
          <p:cNvSpPr txBox="1"/>
          <p:nvPr/>
        </p:nvSpPr>
        <p:spPr>
          <a:xfrm>
            <a:off x="-1" y="0"/>
            <a:ext cx="12192002" cy="1063881"/>
          </a:xfrm>
          <a:prstGeom prst="rect">
            <a:avLst/>
          </a:prstGeom>
          <a:solidFill>
            <a:srgbClr val="FFFF00"/>
          </a:solidFill>
        </p:spPr>
        <p:txBody>
          <a:bodyPr wrap="square">
            <a:spAutoFit/>
          </a:bodyPr>
          <a:lstStyle/>
          <a:p>
            <a:pPr algn="ctr">
              <a:lnSpc>
                <a:spcPct val="115000"/>
              </a:lnSpc>
            </a:pPr>
            <a:r>
              <a:rPr lang="en-US" sz="6000" b="1" dirty="0">
                <a:ln w="0"/>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Arial" panose="020B0604020202020204" pitchFamily="34" charset="0"/>
              </a:rPr>
              <a:t>I. CHUYỂN ĐỘNG BIẾN ĐỔI</a:t>
            </a:r>
            <a:endParaRPr lang="en-US" sz="6600" b="1" dirty="0">
              <a:ln w="0"/>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TextBox 2" descr="n100 Fb Thu Huong Pham"/>
          <p:cNvSpPr txBox="1"/>
          <p:nvPr/>
        </p:nvSpPr>
        <p:spPr>
          <a:xfrm>
            <a:off x="310920" y="4495129"/>
            <a:ext cx="3162368"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QUAN SÁT VIDEO</a:t>
            </a:r>
          </a:p>
        </p:txBody>
      </p:sp>
      <p:pic>
        <p:nvPicPr>
          <p:cNvPr id="11" name="bandicam 2022-08-10 08-49-28-774 (online-video-cutter.com)" descr="n100 Fb Thu Huong Ph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57600" y="1181100"/>
            <a:ext cx="8534400" cy="5676900"/>
          </a:xfrm>
          <a:prstGeom prst="rect">
            <a:avLst/>
          </a:prstGeom>
        </p:spPr>
      </p:pic>
      <p:sp>
        <p:nvSpPr>
          <p:cNvPr id="12" name="Rounded Rectangle 11" descr="n100 Fb Thu Huong Pham"/>
          <p:cNvSpPr/>
          <p:nvPr/>
        </p:nvSpPr>
        <p:spPr>
          <a:xfrm>
            <a:off x="182879" y="1332451"/>
            <a:ext cx="2926080" cy="1575581"/>
          </a:xfrm>
          <a:prstGeom prst="roundRect">
            <a:avLst/>
          </a:prstGeom>
          <a:solidFill>
            <a:srgbClr val="CC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latin typeface="Arial" panose="020B0604020202020204" pitchFamily="34" charset="0"/>
                <a:cs typeface="Arial" panose="020B0604020202020204" pitchFamily="34" charset="0"/>
              </a:rPr>
              <a:t>MỘT SỐ VÍ DỤ VỀ CHUYỂN ĐỘNG BIẾN ĐỔI</a:t>
            </a:r>
          </a:p>
        </p:txBody>
      </p:sp>
    </p:spTree>
    <p:extLst>
      <p:ext uri="{BB962C8B-B14F-4D97-AF65-F5344CB8AC3E}">
        <p14:creationId xmlns:p14="http://schemas.microsoft.com/office/powerpoint/2010/main" val="31800603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11"/>
                </p:tgtEl>
              </p:cMediaNode>
            </p:video>
          </p:childTnLst>
        </p:cTn>
      </p:par>
    </p:tnLst>
    <p:bldLst>
      <p:bldP spid="5"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Pentagon 4" descr="n100 Fb Thu Huong Pham"/>
          <p:cNvSpPr/>
          <p:nvPr/>
        </p:nvSpPr>
        <p:spPr>
          <a:xfrm>
            <a:off x="310920" y="4240627"/>
            <a:ext cx="2982351" cy="97067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descr="n100 Fb Thu Huong Pham">
            <a:extLst>
              <a:ext uri="{FF2B5EF4-FFF2-40B4-BE49-F238E27FC236}">
                <a16:creationId xmlns:a16="http://schemas.microsoft.com/office/drawing/2014/main" id="{B158F699-9A9D-4058-8B63-02D680DFD549}"/>
              </a:ext>
            </a:extLst>
          </p:cNvPr>
          <p:cNvSpPr txBox="1"/>
          <p:nvPr/>
        </p:nvSpPr>
        <p:spPr>
          <a:xfrm>
            <a:off x="-1" y="0"/>
            <a:ext cx="12192002" cy="1063881"/>
          </a:xfrm>
          <a:prstGeom prst="rect">
            <a:avLst/>
          </a:prstGeom>
          <a:solidFill>
            <a:srgbClr val="FFFF00"/>
          </a:solid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6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I. CHUYỂN ĐỘNG BIẾN ĐỔI</a:t>
            </a:r>
            <a:endParaRPr kumimoji="0" lang="en-US" sz="6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 name="TextBox 2" descr="n100 Fb Thu Huong Pham"/>
          <p:cNvSpPr txBox="1"/>
          <p:nvPr/>
        </p:nvSpPr>
        <p:spPr>
          <a:xfrm>
            <a:off x="310920" y="4495129"/>
            <a:ext cx="3162368"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QUAN SÁT VIDEO</a:t>
            </a:r>
          </a:p>
        </p:txBody>
      </p:sp>
      <p:sp>
        <p:nvSpPr>
          <p:cNvPr id="12" name="Rounded Rectangle 11" descr="n100 Fb Thu Huong Pham"/>
          <p:cNvSpPr/>
          <p:nvPr/>
        </p:nvSpPr>
        <p:spPr>
          <a:xfrm>
            <a:off x="182879" y="1332451"/>
            <a:ext cx="2926080" cy="1575581"/>
          </a:xfrm>
          <a:prstGeom prst="roundRect">
            <a:avLst/>
          </a:prstGeom>
          <a:solidFill>
            <a:srgbClr val="CC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MỘT SỐ VÍ DỤ VỀ CHUYỂN ĐỘNG BIẾN ĐỔI</a:t>
            </a:r>
          </a:p>
        </p:txBody>
      </p:sp>
      <p:pic>
        <p:nvPicPr>
          <p:cNvPr id="2" name="bandicam 2022-08-10 09-36-57-127 (online-video-cutter.com)" descr="n100 Fb Thu Huong Ph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92283" y="1171803"/>
            <a:ext cx="3892061" cy="5578621"/>
          </a:xfrm>
          <a:prstGeom prst="rect">
            <a:avLst/>
          </a:prstGeom>
        </p:spPr>
      </p:pic>
    </p:spTree>
    <p:extLst>
      <p:ext uri="{BB962C8B-B14F-4D97-AF65-F5344CB8AC3E}">
        <p14:creationId xmlns:p14="http://schemas.microsoft.com/office/powerpoint/2010/main" val="1404002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2"/>
                </p:tgtEl>
              </p:cMediaNode>
            </p:video>
          </p:childTnLst>
        </p:cTn>
      </p:par>
    </p:tnLst>
    <p:bldLst>
      <p:bldP spid="5"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Pentagon 4" descr="n100 Fb Thu Huong Pham"/>
          <p:cNvSpPr/>
          <p:nvPr/>
        </p:nvSpPr>
        <p:spPr>
          <a:xfrm>
            <a:off x="310920" y="4240627"/>
            <a:ext cx="2982351" cy="97067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descr="n100 Fb Thu Huong Pham">
            <a:extLst>
              <a:ext uri="{FF2B5EF4-FFF2-40B4-BE49-F238E27FC236}">
                <a16:creationId xmlns:a16="http://schemas.microsoft.com/office/drawing/2014/main" id="{B158F699-9A9D-4058-8B63-02D680DFD549}"/>
              </a:ext>
            </a:extLst>
          </p:cNvPr>
          <p:cNvSpPr txBox="1"/>
          <p:nvPr/>
        </p:nvSpPr>
        <p:spPr>
          <a:xfrm>
            <a:off x="-1" y="0"/>
            <a:ext cx="12192002" cy="1063881"/>
          </a:xfrm>
          <a:prstGeom prst="rect">
            <a:avLst/>
          </a:prstGeom>
          <a:solidFill>
            <a:srgbClr val="FFFF00"/>
          </a:solid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6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I. CHUYỂN ĐỘNG BIẾN ĐỔI</a:t>
            </a:r>
            <a:endParaRPr kumimoji="0" lang="en-US" sz="6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 name="TextBox 2" descr="n100 Fb Thu Huong Pham"/>
          <p:cNvSpPr txBox="1"/>
          <p:nvPr/>
        </p:nvSpPr>
        <p:spPr>
          <a:xfrm>
            <a:off x="310920" y="4495129"/>
            <a:ext cx="3162368"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QUAN SÁT VIDEO</a:t>
            </a:r>
          </a:p>
        </p:txBody>
      </p:sp>
      <p:sp>
        <p:nvSpPr>
          <p:cNvPr id="12" name="Rounded Rectangle 11" descr="n100 Fb Thu Huong Pham"/>
          <p:cNvSpPr/>
          <p:nvPr/>
        </p:nvSpPr>
        <p:spPr>
          <a:xfrm>
            <a:off x="182879" y="1332451"/>
            <a:ext cx="2926080" cy="1575581"/>
          </a:xfrm>
          <a:prstGeom prst="roundRect">
            <a:avLst/>
          </a:prstGeom>
          <a:solidFill>
            <a:srgbClr val="CC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MỘT SỐ VÍ DỤ VỀ CHUYỂN ĐỘNG BIẾN ĐỔI</a:t>
            </a:r>
          </a:p>
        </p:txBody>
      </p:sp>
      <p:pic>
        <p:nvPicPr>
          <p:cNvPr id="6" name="Sự khác biệt giữa phanh ABS và phanh thường _ Xe.tinhte.vn (online-video-cutter.com) (1)" descr="n100 Fb Thu Huong Ph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73288" y="1332451"/>
            <a:ext cx="8530431" cy="4798367"/>
          </a:xfrm>
          <a:prstGeom prst="rect">
            <a:avLst/>
          </a:prstGeom>
        </p:spPr>
      </p:pic>
    </p:spTree>
    <p:extLst>
      <p:ext uri="{BB962C8B-B14F-4D97-AF65-F5344CB8AC3E}">
        <p14:creationId xmlns:p14="http://schemas.microsoft.com/office/powerpoint/2010/main" val="8843384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6"/>
                </p:tgtEl>
              </p:cMediaNode>
            </p:video>
          </p:childTnLst>
        </p:cTn>
      </p:par>
    </p:tnLst>
    <p:bldLst>
      <p:bldP spid="5"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Pentagon 4" descr="n100 Fb Thu Huong Pham"/>
          <p:cNvSpPr/>
          <p:nvPr/>
        </p:nvSpPr>
        <p:spPr>
          <a:xfrm>
            <a:off x="310920" y="4240627"/>
            <a:ext cx="2982351" cy="97067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descr="n100 Fb Thu Huong Pham">
            <a:extLst>
              <a:ext uri="{FF2B5EF4-FFF2-40B4-BE49-F238E27FC236}">
                <a16:creationId xmlns:a16="http://schemas.microsoft.com/office/drawing/2014/main" id="{B158F699-9A9D-4058-8B63-02D680DFD549}"/>
              </a:ext>
            </a:extLst>
          </p:cNvPr>
          <p:cNvSpPr txBox="1"/>
          <p:nvPr/>
        </p:nvSpPr>
        <p:spPr>
          <a:xfrm>
            <a:off x="-1" y="0"/>
            <a:ext cx="12192002" cy="1063881"/>
          </a:xfrm>
          <a:prstGeom prst="rect">
            <a:avLst/>
          </a:prstGeom>
          <a:solidFill>
            <a:srgbClr val="FFFF00"/>
          </a:solid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6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I. CHUYỂN ĐỘNG BIẾN ĐỔI</a:t>
            </a:r>
            <a:endParaRPr kumimoji="0" lang="en-US" sz="6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 name="TextBox 2" descr="n100 Fb Thu Huong Pham"/>
          <p:cNvSpPr txBox="1"/>
          <p:nvPr/>
        </p:nvSpPr>
        <p:spPr>
          <a:xfrm>
            <a:off x="310920" y="4495129"/>
            <a:ext cx="3162368"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QUAN SÁT VIDEO</a:t>
            </a:r>
          </a:p>
        </p:txBody>
      </p:sp>
      <p:sp>
        <p:nvSpPr>
          <p:cNvPr id="12" name="Rounded Rectangle 11" descr="n100 Fb Thu Huong Pham"/>
          <p:cNvSpPr/>
          <p:nvPr/>
        </p:nvSpPr>
        <p:spPr>
          <a:xfrm>
            <a:off x="182879" y="1332451"/>
            <a:ext cx="2926080" cy="1575581"/>
          </a:xfrm>
          <a:prstGeom prst="roundRect">
            <a:avLst/>
          </a:prstGeom>
          <a:solidFill>
            <a:srgbClr val="CC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MỘT SỐ VÍ DỤ VỀ CHUYỂN ĐỘNG BIẾN ĐỔI</a:t>
            </a:r>
          </a:p>
        </p:txBody>
      </p:sp>
      <p:pic>
        <p:nvPicPr>
          <p:cNvPr id="7" name="Cận cảnh máy bay cất hạ cánh trong mưa ở Nội Bài (online-video-cutter.com) (1)" descr="n100 Fb Thu Huong Ph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73288" y="1332451"/>
            <a:ext cx="8633614" cy="4856408"/>
          </a:xfrm>
          <a:prstGeom prst="rect">
            <a:avLst/>
          </a:prstGeom>
        </p:spPr>
      </p:pic>
    </p:spTree>
    <p:extLst>
      <p:ext uri="{BB962C8B-B14F-4D97-AF65-F5344CB8AC3E}">
        <p14:creationId xmlns:p14="http://schemas.microsoft.com/office/powerpoint/2010/main" val="25047849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7"/>
                </p:tgtEl>
              </p:cMediaNode>
            </p:video>
          </p:childTnLst>
        </p:cTn>
      </p:par>
    </p:tnLst>
    <p:bldLst>
      <p:bldP spid="5"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entagon 4" descr="n100 Fb Thu Huong Pham"/>
          <p:cNvSpPr/>
          <p:nvPr/>
        </p:nvSpPr>
        <p:spPr>
          <a:xfrm>
            <a:off x="310920" y="4240627"/>
            <a:ext cx="2982351" cy="97067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descr="n100 Fb Thu Huong Pham">
            <a:extLst>
              <a:ext uri="{FF2B5EF4-FFF2-40B4-BE49-F238E27FC236}">
                <a16:creationId xmlns:a16="http://schemas.microsoft.com/office/drawing/2014/main" id="{B158F699-9A9D-4058-8B63-02D680DFD549}"/>
              </a:ext>
            </a:extLst>
          </p:cNvPr>
          <p:cNvSpPr txBox="1"/>
          <p:nvPr/>
        </p:nvSpPr>
        <p:spPr>
          <a:xfrm>
            <a:off x="-1" y="0"/>
            <a:ext cx="12192002" cy="1063881"/>
          </a:xfrm>
          <a:prstGeom prst="rect">
            <a:avLst/>
          </a:prstGeom>
          <a:solidFill>
            <a:srgbClr val="FFFF00"/>
          </a:solid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6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I. CHUYỂN ĐỘNG BIẾN ĐỔI</a:t>
            </a:r>
            <a:endParaRPr kumimoji="0" lang="en-US" sz="6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 name="TextBox 2" descr="n100 Fb Thu Huong Pham"/>
          <p:cNvSpPr txBox="1"/>
          <p:nvPr/>
        </p:nvSpPr>
        <p:spPr>
          <a:xfrm>
            <a:off x="310920" y="4495129"/>
            <a:ext cx="3162368"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QUAN SÁT HÌNH</a:t>
            </a:r>
            <a:r>
              <a:rPr kumimoji="0" lang="en-US" sz="2000" b="1"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ẢNH</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Rounded Rectangle 11" descr="n100 Fb Thu Huong Pham"/>
          <p:cNvSpPr/>
          <p:nvPr/>
        </p:nvSpPr>
        <p:spPr>
          <a:xfrm>
            <a:off x="182879" y="1332451"/>
            <a:ext cx="2926080" cy="1575581"/>
          </a:xfrm>
          <a:prstGeom prst="roundRect">
            <a:avLst/>
          </a:prstGeom>
          <a:solidFill>
            <a:srgbClr val="CC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MỘT SỐ VÍ DỤ VỀ CHUYỂN ĐỘNG BIẾN ĐỔI</a:t>
            </a:r>
          </a:p>
        </p:txBody>
      </p:sp>
      <p:pic>
        <p:nvPicPr>
          <p:cNvPr id="8" name="Picture 7" descr="n100 Fb Thu Huong Pham"/>
          <p:cNvPicPr/>
          <p:nvPr/>
        </p:nvPicPr>
        <p:blipFill>
          <a:blip r:embed="rId3">
            <a:extLst>
              <a:ext uri="{28A0092B-C50C-407E-A947-70E740481C1C}">
                <a14:useLocalDpi xmlns:a14="http://schemas.microsoft.com/office/drawing/2010/main" val="0"/>
              </a:ext>
            </a:extLst>
          </a:blip>
          <a:srcRect/>
          <a:stretch>
            <a:fillRect/>
          </a:stretch>
        </p:blipFill>
        <p:spPr bwMode="auto">
          <a:xfrm>
            <a:off x="3727938" y="1332451"/>
            <a:ext cx="7906043" cy="4280557"/>
          </a:xfrm>
          <a:prstGeom prst="rect">
            <a:avLst/>
          </a:prstGeom>
          <a:noFill/>
          <a:ln>
            <a:noFill/>
          </a:ln>
        </p:spPr>
      </p:pic>
    </p:spTree>
    <p:extLst>
      <p:ext uri="{BB962C8B-B14F-4D97-AF65-F5344CB8AC3E}">
        <p14:creationId xmlns:p14="http://schemas.microsoft.com/office/powerpoint/2010/main" val="15425742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entagon 4" descr="n100 Fb Thu Huong Pham"/>
          <p:cNvSpPr/>
          <p:nvPr/>
        </p:nvSpPr>
        <p:spPr>
          <a:xfrm>
            <a:off x="310920" y="4240627"/>
            <a:ext cx="2982351" cy="97067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descr="n100 Fb Thu Huong Pham">
            <a:extLst>
              <a:ext uri="{FF2B5EF4-FFF2-40B4-BE49-F238E27FC236}">
                <a16:creationId xmlns:a16="http://schemas.microsoft.com/office/drawing/2014/main" id="{B158F699-9A9D-4058-8B63-02D680DFD549}"/>
              </a:ext>
            </a:extLst>
          </p:cNvPr>
          <p:cNvSpPr txBox="1"/>
          <p:nvPr/>
        </p:nvSpPr>
        <p:spPr>
          <a:xfrm>
            <a:off x="-1" y="0"/>
            <a:ext cx="12192002" cy="1063881"/>
          </a:xfrm>
          <a:prstGeom prst="rect">
            <a:avLst/>
          </a:prstGeom>
          <a:solidFill>
            <a:srgbClr val="FFFF00"/>
          </a:solid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6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I. CHUYỂN ĐỘNG BIẾN ĐỔI</a:t>
            </a:r>
            <a:endParaRPr kumimoji="0" lang="en-US" sz="6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 name="TextBox 2" descr="n100 Fb Thu Huong Pham"/>
          <p:cNvSpPr txBox="1"/>
          <p:nvPr/>
        </p:nvSpPr>
        <p:spPr>
          <a:xfrm>
            <a:off x="310920" y="4495129"/>
            <a:ext cx="3162368"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QUAN SÁT HÌNH ẢNH</a:t>
            </a:r>
          </a:p>
        </p:txBody>
      </p:sp>
      <p:sp>
        <p:nvSpPr>
          <p:cNvPr id="12" name="Rounded Rectangle 11" descr="n100 Fb Thu Huong Pham"/>
          <p:cNvSpPr/>
          <p:nvPr/>
        </p:nvSpPr>
        <p:spPr>
          <a:xfrm>
            <a:off x="182879" y="1332451"/>
            <a:ext cx="2926080" cy="1575581"/>
          </a:xfrm>
          <a:prstGeom prst="roundRect">
            <a:avLst/>
          </a:prstGeom>
          <a:solidFill>
            <a:srgbClr val="CC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MỘT SỐ VÍ DỤ VỀ CHUYỂN ĐỘNG BIẾN ĐỔI</a:t>
            </a:r>
          </a:p>
        </p:txBody>
      </p:sp>
      <p:pic>
        <p:nvPicPr>
          <p:cNvPr id="7" name="Picture 6" descr="n100 Fb Thu Huong Pham"/>
          <p:cNvPicPr/>
          <p:nvPr/>
        </p:nvPicPr>
        <p:blipFill>
          <a:blip r:embed="rId3">
            <a:extLst>
              <a:ext uri="{28A0092B-C50C-407E-A947-70E740481C1C}">
                <a14:useLocalDpi xmlns:a14="http://schemas.microsoft.com/office/drawing/2010/main" val="0"/>
              </a:ext>
            </a:extLst>
          </a:blip>
          <a:srcRect/>
          <a:stretch>
            <a:fillRect/>
          </a:stretch>
        </p:blipFill>
        <p:spPr bwMode="auto">
          <a:xfrm>
            <a:off x="3473288" y="1332451"/>
            <a:ext cx="8440614" cy="4635066"/>
          </a:xfrm>
          <a:prstGeom prst="rect">
            <a:avLst/>
          </a:prstGeom>
          <a:noFill/>
          <a:ln>
            <a:noFill/>
          </a:ln>
        </p:spPr>
      </p:pic>
    </p:spTree>
    <p:extLst>
      <p:ext uri="{BB962C8B-B14F-4D97-AF65-F5344CB8AC3E}">
        <p14:creationId xmlns:p14="http://schemas.microsoft.com/office/powerpoint/2010/main" val="34893713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3" Type="http://schemas.microsoft.com/office/2011/relationships/webextension" Target="webextension3.xml"/><Relationship Id="rId2" Type="http://schemas.microsoft.com/office/2011/relationships/webextension" Target="webextension2.xml"/><Relationship Id="rId1" Type="http://schemas.microsoft.com/office/2011/relationships/webextension" Target="webextension1.xml"/><Relationship Id="rId4" Type="http://schemas.microsoft.com/office/2011/relationships/webextension" Target="webextension4.xml"/></Relationships>
</file>

<file path=ppt/webextensions/taskpanes.xml><?xml version="1.0" encoding="utf-8"?>
<wetp:taskpanes xmlns:wetp="http://schemas.microsoft.com/office/webextensions/taskpanes/2010/11">
  <wetp:taskpane dockstate="right" visibility="0" width="438" row="2">
    <wetp:webextensionref xmlns:r="http://schemas.openxmlformats.org/officeDocument/2006/relationships" r:id="rId1"/>
  </wetp:taskpane>
  <wetp:taskpane dockstate="right" visibility="0" width="438" row="3">
    <wetp:webextensionref xmlns:r="http://schemas.openxmlformats.org/officeDocument/2006/relationships" r:id="rId2"/>
  </wetp:taskpane>
  <wetp:taskpane dockstate="right" visibility="0" width="438" row="4">
    <wetp:webextensionref xmlns:r="http://schemas.openxmlformats.org/officeDocument/2006/relationships" r:id="rId3"/>
  </wetp:taskpane>
  <wetp:taskpane dockstate="right" visibility="0" width="438" row="0">
    <wetp:webextensionref xmlns:r="http://schemas.openxmlformats.org/officeDocument/2006/relationships" r:id="rId4"/>
  </wetp:taskpane>
</wetp:taskpanes>
</file>

<file path=ppt/webextensions/webextension1.xml><?xml version="1.0" encoding="utf-8"?>
<we:webextension xmlns:we="http://schemas.microsoft.com/office/webextensions/webextension/2010/11" id="{80700CB6-D411-4175-A502-DCC49B67099E}">
  <we:reference id="wa104187975" version="1.0.0.1" store="en-US" storeType="OMEX"/>
  <we:alternateReferences>
    <we:reference id="WA104187975" version="1.0.0.1" store="WA104187975"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7A51B906-EA1C-47A3-A9A0-E03FF3B68761}">
  <we:reference id="wa104006972" version="1.0.0.0" store="en-US" storeType="OMEX"/>
  <we:alternateReferences>
    <we:reference id="WA104006972" version="1.0.0.0" store="WA104006972" storeType="OMEX"/>
  </we:alternateReferences>
  <we:properties/>
  <we:bindings/>
  <we:snapshot xmlns:r="http://schemas.openxmlformats.org/officeDocument/2006/relationships"/>
</we:webextension>
</file>

<file path=ppt/webextensions/webextension3.xml><?xml version="1.0" encoding="utf-8"?>
<we:webextension xmlns:we="http://schemas.microsoft.com/office/webextensions/webextension/2010/11" id="{62F90185-9BCD-468B-BFA5-DFCA14711EA9}">
  <we:reference id="wa104178772" version="1.0.0.0" store="en-US" storeType="OMEX"/>
  <we:alternateReferences>
    <we:reference id="WA104178772" version="1.0.0.0" store="WA104178772" storeType="OMEX"/>
  </we:alternateReferences>
  <we:properties/>
  <we:bindings/>
  <we:snapshot xmlns:r="http://schemas.openxmlformats.org/officeDocument/2006/relationships"/>
</we:webextension>
</file>

<file path=ppt/webextensions/webextension4.xml><?xml version="1.0" encoding="utf-8"?>
<we:webextension xmlns:we="http://schemas.microsoft.com/office/webextensions/webextension/2010/11" id="{D79578FD-B222-4BE3-A787-B6E55B28C7DC}">
  <we:reference id="wa104380121" version="2.0.0.0" store="en-US" storeType="OMEX"/>
  <we:alternateReferences>
    <we:reference id="wa104380121" version="2.0.0.0" store="WA10438012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4647</TotalTime>
  <Words>1748</Words>
  <Application>Microsoft Office PowerPoint</Application>
  <PresentationFormat>Widescreen</PresentationFormat>
  <Paragraphs>174</Paragraphs>
  <Slides>33</Slides>
  <Notes>2</Notes>
  <HiddenSlides>0</HiddenSlides>
  <MMClips>4</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33</vt:i4>
      </vt:variant>
    </vt:vector>
  </HeadingPairs>
  <TitlesOfParts>
    <vt:vector size="43" baseType="lpstr">
      <vt:lpstr>Cambria Math</vt:lpstr>
      <vt:lpstr>Times New Roman</vt:lpstr>
      <vt:lpstr>#9Slide03 AmpleSoft Bold</vt:lpstr>
      <vt:lpstr>UVN Thang Vu</vt:lpstr>
      <vt:lpstr>Calibri</vt:lpstr>
      <vt:lpstr>Arial</vt:lpstr>
      <vt:lpstr>Calibri Light</vt:lpstr>
      <vt:lpstr>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LUYỆN TẬP</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TRO GIANG</dc:creator>
  <cp:lastModifiedBy>Administrator</cp:lastModifiedBy>
  <cp:revision>345</cp:revision>
  <dcterms:created xsi:type="dcterms:W3CDTF">2018-10-29T09:59:25Z</dcterms:created>
  <dcterms:modified xsi:type="dcterms:W3CDTF">2024-05-21T05:32:23Z</dcterms:modified>
</cp:coreProperties>
</file>