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39"/>
  </p:notesMasterIdLst>
  <p:sldIdLst>
    <p:sldId id="260" r:id="rId2"/>
    <p:sldId id="375" r:id="rId3"/>
    <p:sldId id="434" r:id="rId4"/>
    <p:sldId id="510" r:id="rId5"/>
    <p:sldId id="511" r:id="rId6"/>
    <p:sldId id="512" r:id="rId7"/>
    <p:sldId id="513" r:id="rId8"/>
    <p:sldId id="514" r:id="rId9"/>
    <p:sldId id="515" r:id="rId10"/>
    <p:sldId id="537" r:id="rId11"/>
    <p:sldId id="516" r:id="rId12"/>
    <p:sldId id="538" r:id="rId13"/>
    <p:sldId id="518" r:id="rId14"/>
    <p:sldId id="540" r:id="rId15"/>
    <p:sldId id="544" r:id="rId16"/>
    <p:sldId id="545" r:id="rId17"/>
    <p:sldId id="519" r:id="rId18"/>
    <p:sldId id="541" r:id="rId19"/>
    <p:sldId id="520" r:id="rId20"/>
    <p:sldId id="542" r:id="rId21"/>
    <p:sldId id="543" r:id="rId22"/>
    <p:sldId id="546" r:id="rId23"/>
    <p:sldId id="521" r:id="rId24"/>
    <p:sldId id="522" r:id="rId25"/>
    <p:sldId id="523" r:id="rId26"/>
    <p:sldId id="524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</p:sldIdLst>
  <p:sldSz cx="12192000" cy="6858000"/>
  <p:notesSz cx="6735763" cy="9866313"/>
  <p:defaultTextStyle>
    <a:defPPr>
      <a:defRPr lang="en-US"/>
    </a:defPPr>
    <a:lvl1pPr marL="0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566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137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716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270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2844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7413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1968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6551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F6161"/>
    <a:srgbClr val="F4B870"/>
    <a:srgbClr val="0060A8"/>
    <a:srgbClr val="0072C8"/>
    <a:srgbClr val="CAE8AA"/>
    <a:srgbClr val="FFFF99"/>
    <a:srgbClr val="66FFFF"/>
    <a:srgbClr val="DA76BD"/>
    <a:srgbClr val="D02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>
      <p:cViewPr varScale="1">
        <p:scale>
          <a:sx n="68" d="100"/>
          <a:sy n="68" d="100"/>
        </p:scale>
        <p:origin x="2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495FE-5773-4B95-9215-4FB09129851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A92D-D7B4-4A6E-975E-2569A03C5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566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137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716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270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2844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413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1968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6551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33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21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5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1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7253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27603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5343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5515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700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86098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88540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224932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3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3500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3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517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7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662" r:id="rId17"/>
    <p:sldLayoutId id="2147483663" r:id="rId18"/>
    <p:sldLayoutId id="2147483803" r:id="rId19"/>
    <p:sldLayoutId id="2147483804" r:id="rId20"/>
    <p:sldLayoutId id="2147483815" r:id="rId21"/>
    <p:sldLayoutId id="2147483816" r:id="rId22"/>
    <p:sldLayoutId id="2147483827" r:id="rId23"/>
    <p:sldLayoutId id="2147483828" r:id="rId24"/>
    <p:sldLayoutId id="2147483869" r:id="rId25"/>
    <p:sldLayoutId id="2147483870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87795"/>
            <a:ext cx="8734060" cy="41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641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6764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chính trị</a:t>
            </a:r>
          </a:p>
        </p:txBody>
      </p:sp>
    </p:spTree>
    <p:extLst>
      <p:ext uri="{BB962C8B-B14F-4D97-AF65-F5344CB8AC3E}">
        <p14:creationId xmlns:p14="http://schemas.microsoft.com/office/powerpoint/2010/main" val="16926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6764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tư tưởng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2509599"/>
            <a:ext cx="6949365" cy="919401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Xuyên tạc, phủ nhận bản chất cách mạng và khoa 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chủ nghĩa Mác – Lênin, tư tưởng Hồ Chí 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1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6764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tư tưởng</a:t>
            </a:r>
          </a:p>
        </p:txBody>
      </p:sp>
    </p:spTree>
    <p:extLst>
      <p:ext uri="{BB962C8B-B14F-4D97-AF65-F5344CB8AC3E}">
        <p14:creationId xmlns:p14="http://schemas.microsoft.com/office/powerpoint/2010/main" val="40586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6764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000" b="1" dirty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2509599"/>
            <a:ext cx="6949365" cy="1736646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thế lực thù địch tìm mọi cách du nhập lối sống, đạo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đức, văn hoá tư sản vào nước ta; làm xói mòn nền tảng và các giá trị đạo đức,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văn hoá tốt đẹp của dân tộc.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10302"/>
            <a:ext cx="3474682" cy="24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6764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000" b="1" dirty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6764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kinh tế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2509599"/>
            <a:ext cx="6949365" cy="1328023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Lợi dụng các hoạt động đầu tư, liên doanh, liên kết, 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trợ,... để từng bước làm chệch hướng nền kinh tế thị trường định hướng xã 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của nước 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9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6764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kinh tế</a:t>
            </a:r>
          </a:p>
        </p:txBody>
      </p:sp>
    </p:spTree>
    <p:extLst>
      <p:ext uri="{BB962C8B-B14F-4D97-AF65-F5344CB8AC3E}">
        <p14:creationId xmlns:p14="http://schemas.microsoft.com/office/powerpoint/2010/main" val="14546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9812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dân tộc, tôn giáo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2509599"/>
            <a:ext cx="6949365" cy="1736646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truyền, xuyên tạc, đả kích đường lối,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dân tộc, tôn giáo của Đảng, Nhà nước ta. 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gây mâu thuẫn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các dân tộc nhằm chia rẽ,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 hoại khối đại đoàn kết 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9812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dân tộc, tôn giáo</a:t>
            </a:r>
          </a:p>
        </p:txBody>
      </p:sp>
    </p:spTree>
    <p:extLst>
      <p:ext uri="{BB962C8B-B14F-4D97-AF65-F5344CB8AC3E}">
        <p14:creationId xmlns:p14="http://schemas.microsoft.com/office/powerpoint/2010/main" val="6460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743200"/>
            <a:ext cx="1905000" cy="2421732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quốc phòng, an ninh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2509599"/>
            <a:ext cx="6949365" cy="1736646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òi phi chính trị hoá quân đội và Công an nhân dân, làm cho lực lượng vũ trang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xa rời mục tiêu, lí tưởng cách mạng, mất phương hướng, không làm tròn vai trò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lực lượng nòng cốt trong đấu tranh.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3400"/>
            <a:ext cx="3473450" cy="2402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062" y="4357903"/>
            <a:ext cx="3452103" cy="24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00400" y="124586"/>
            <a:ext cx="5715000" cy="707886"/>
          </a:xfrm>
          <a:prstGeom prst="rect">
            <a:avLst/>
          </a:prstGeom>
          <a:solidFill>
            <a:srgbClr val="B2D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40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21" y="4297619"/>
            <a:ext cx="4705568" cy="25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3478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743200"/>
            <a:ext cx="1905000" cy="2421732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quốc phòng, an ninh</a:t>
            </a:r>
          </a:p>
        </p:txBody>
      </p:sp>
    </p:spTree>
    <p:extLst>
      <p:ext uri="{BB962C8B-B14F-4D97-AF65-F5344CB8AC3E}">
        <p14:creationId xmlns:p14="http://schemas.microsoft.com/office/powerpoint/2010/main" val="32626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743200"/>
            <a:ext cx="1905000" cy="2421732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không gian mạng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9" y="2175866"/>
            <a:ext cx="4869129" cy="4605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5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743200"/>
            <a:ext cx="1905000" cy="2421732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không gian mạng</a:t>
            </a:r>
          </a:p>
        </p:txBody>
      </p:sp>
    </p:spTree>
    <p:extLst>
      <p:ext uri="{BB962C8B-B14F-4D97-AF65-F5344CB8AC3E}">
        <p14:creationId xmlns:p14="http://schemas.microsoft.com/office/powerpoint/2010/main" val="41027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6400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Âm mưu, thủ đoạn thực hiện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bạo loạn lật đổ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Âm mưu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24200" y="2659854"/>
            <a:ext cx="3048000" cy="3713678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Gây rối loạn an ninh chính trị, trật tự an toàn xã hội, từng bước lật đổ chính quyền 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phương hoặc Trung ương, tạo điều kiện và thúc đẩy chiến lược “diễn biến hoà bình”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9" y="2431255"/>
            <a:ext cx="5418559" cy="4121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6629400" y="2597288"/>
            <a:ext cx="5105400" cy="3713678"/>
            <a:chOff x="6629400" y="2597288"/>
            <a:chExt cx="5105400" cy="371367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629400" y="2659854"/>
              <a:ext cx="5105400" cy="35885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648450" y="2597288"/>
              <a:ext cx="4953000" cy="37136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12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6400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Âm mưu, thủ đoạn thực hiện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bạo loạn lật đổ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Hexagon 1"/>
          <p:cNvSpPr/>
          <p:nvPr/>
        </p:nvSpPr>
        <p:spPr>
          <a:xfrm>
            <a:off x="3226593" y="3254870"/>
            <a:ext cx="2057400" cy="1828800"/>
          </a:xfrm>
          <a:prstGeom prst="hexagon">
            <a:avLst/>
          </a:prstGeom>
          <a:solidFill>
            <a:srgbClr val="F4B8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bạo loạn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6000" y="2537222"/>
            <a:ext cx="4724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dựng, nuôi dưỡng lực lượng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6000" y="3167063"/>
            <a:ext cx="4724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kết các phần tử phản động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76950" y="3807916"/>
            <a:ext cx="4724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Lôi kéo, kích động nhân dân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96000" y="4437757"/>
            <a:ext cx="4724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bạo loạn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15050" y="5083670"/>
            <a:ext cx="4724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lực lượng, phương tiện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15050" y="5746846"/>
            <a:ext cx="4724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2" idx="0"/>
            <a:endCxn id="15" idx="1"/>
          </p:cNvCxnSpPr>
          <p:nvPr/>
        </p:nvCxnSpPr>
        <p:spPr>
          <a:xfrm flipV="1">
            <a:off x="5283993" y="2792611"/>
            <a:ext cx="812007" cy="1376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0"/>
            <a:endCxn id="17" idx="1"/>
          </p:cNvCxnSpPr>
          <p:nvPr/>
        </p:nvCxnSpPr>
        <p:spPr>
          <a:xfrm flipV="1">
            <a:off x="5283993" y="3422452"/>
            <a:ext cx="812007" cy="746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0"/>
            <a:endCxn id="18" idx="1"/>
          </p:cNvCxnSpPr>
          <p:nvPr/>
        </p:nvCxnSpPr>
        <p:spPr>
          <a:xfrm flipV="1">
            <a:off x="5283993" y="4063305"/>
            <a:ext cx="792957" cy="105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0"/>
            <a:endCxn id="19" idx="1"/>
          </p:cNvCxnSpPr>
          <p:nvPr/>
        </p:nvCxnSpPr>
        <p:spPr>
          <a:xfrm>
            <a:off x="5283993" y="4169270"/>
            <a:ext cx="812007" cy="523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0"/>
            <a:endCxn id="20" idx="1"/>
          </p:cNvCxnSpPr>
          <p:nvPr/>
        </p:nvCxnSpPr>
        <p:spPr>
          <a:xfrm>
            <a:off x="5283993" y="4169270"/>
            <a:ext cx="831057" cy="1169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" idx="0"/>
            <a:endCxn id="21" idx="1"/>
          </p:cNvCxnSpPr>
          <p:nvPr/>
        </p:nvCxnSpPr>
        <p:spPr>
          <a:xfrm>
            <a:off x="5283993" y="4169270"/>
            <a:ext cx="831057" cy="1832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3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6400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Âm mưu, thủ đoạn thực hiện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bạo loạn lật đổ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Hexagon 1"/>
          <p:cNvSpPr/>
          <p:nvPr/>
        </p:nvSpPr>
        <p:spPr>
          <a:xfrm>
            <a:off x="3226593" y="3254870"/>
            <a:ext cx="2057400" cy="1828800"/>
          </a:xfrm>
          <a:prstGeom prst="hexagon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bạo loạn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6000" y="2927746"/>
            <a:ext cx="4876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Kích động, lôi kéo nhân dân biểu tình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6000" y="3557587"/>
            <a:ext cx="4876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76950" y="4198440"/>
            <a:ext cx="489585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quy mô, phạm vi bạo loạn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96000" y="4828281"/>
            <a:ext cx="4876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2" idx="0"/>
            <a:endCxn id="15" idx="1"/>
          </p:cNvCxnSpPr>
          <p:nvPr/>
        </p:nvCxnSpPr>
        <p:spPr>
          <a:xfrm flipV="1">
            <a:off x="5283993" y="3183135"/>
            <a:ext cx="812007" cy="98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0"/>
            <a:endCxn id="17" idx="1"/>
          </p:cNvCxnSpPr>
          <p:nvPr/>
        </p:nvCxnSpPr>
        <p:spPr>
          <a:xfrm flipV="1">
            <a:off x="5283993" y="3812976"/>
            <a:ext cx="812007" cy="356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0"/>
            <a:endCxn id="18" idx="1"/>
          </p:cNvCxnSpPr>
          <p:nvPr/>
        </p:nvCxnSpPr>
        <p:spPr>
          <a:xfrm>
            <a:off x="5283993" y="4169270"/>
            <a:ext cx="792957" cy="284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0"/>
            <a:endCxn id="19" idx="1"/>
          </p:cNvCxnSpPr>
          <p:nvPr/>
        </p:nvCxnSpPr>
        <p:spPr>
          <a:xfrm>
            <a:off x="5283993" y="4169270"/>
            <a:ext cx="812007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33600" y="1295400"/>
            <a:ext cx="92964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ột số giải pháp phòng, chống chiến lược “diễn biến hoà bình”, bạo loạn lật đổ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667" y="1920477"/>
            <a:ext cx="2123933" cy="3946923"/>
          </a:xfrm>
          <a:prstGeom prst="homePlate">
            <a:avLst>
              <a:gd name="adj" fmla="val 22877"/>
            </a:avLst>
          </a:prstGeom>
          <a:solidFill>
            <a:srgbClr val="B2DE8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PHÒNG, CHỐNG CHIẾN LƯỢC “DIỄN BIẾN HOÀ BÌNH”, BẠO LOẠN LẬT ĐỔ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90800" y="2510908"/>
            <a:ext cx="8839200" cy="91940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huy sức mạnh tổng hợp của cả hệ thống chính trị, sức mạnh đại đoàn 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dân tộc, dưới dự lãnh đạo của Đảng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95562" y="3581400"/>
            <a:ext cx="8839200" cy="173664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trọng tuyên truyền, giáo dục quan điểm, đường lối, chủ trương của Đảng,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sách, pháp luật của Nhà nước; hình thành khả năng “miễn nhiễm”, nâng 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“sức đề kháng” của xã hội trong phòng, chống chiến lược “diễn biến hoà bình”,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bạo loạn lật đổ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33600" y="1295400"/>
            <a:ext cx="92964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ột số giải pháp phòng, chống chiến lược “diễn biến hoà bình”, bạo loạn lật đổ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667" y="1920477"/>
            <a:ext cx="2123933" cy="3946923"/>
          </a:xfrm>
          <a:prstGeom prst="homePlate">
            <a:avLst>
              <a:gd name="adj" fmla="val 22877"/>
            </a:avLst>
          </a:prstGeom>
          <a:solidFill>
            <a:srgbClr val="B2DE8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PHÒNG, CHỐNG CHIẾN LƯỢC “DIỄN BIẾN HOÀ BÌNH”, BẠO LOẠN LẬT ĐỔ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47925" y="2334695"/>
            <a:ext cx="5638800" cy="173664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huy mạnh mẽ vai trò của báo chí, truyền thông nhằm kịp thời phát hiện,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ngăn chặn và đấu tranh làm thất bại những quan điểm sai trái, thù địch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r="26061"/>
          <a:stretch/>
        </p:blipFill>
        <p:spPr>
          <a:xfrm>
            <a:off x="8167686" y="2347913"/>
            <a:ext cx="3871913" cy="44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33600" y="1295400"/>
            <a:ext cx="92964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ột số giải pháp phòng, chống chiến lược “diễn biến hoà bình”, bạo loạn lật đổ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667" y="1920477"/>
            <a:ext cx="2123933" cy="3946923"/>
          </a:xfrm>
          <a:prstGeom prst="homePlate">
            <a:avLst>
              <a:gd name="adj" fmla="val 22877"/>
            </a:avLst>
          </a:prstGeom>
          <a:solidFill>
            <a:srgbClr val="B2DE8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PHÒNG, CHỐNG CHIẾN LƯỢC “DIỄN BIẾN HOÀ BÌNH”, BẠO LOẠN LẬT ĐỔ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47924" y="2334695"/>
            <a:ext cx="8982075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Nâng cao đời sống vật chất, tinh thần của nhân dân; thực hành tiết kiệm, 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nhũng, tham ô, lãng phí; xoá đói giảm nghèo, chăm lo ngày một tốt 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mọi mặt của nhân dân.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28" y="3785282"/>
            <a:ext cx="4585800" cy="2844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782612"/>
            <a:ext cx="3648137" cy="284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04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33600" y="1295400"/>
            <a:ext cx="92964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ột số giải pháp phòng, chống chiến lược “diễn biến hoà bình”, bạo loạn lật đổ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667" y="1920477"/>
            <a:ext cx="2123933" cy="3946923"/>
          </a:xfrm>
          <a:prstGeom prst="homePlate">
            <a:avLst>
              <a:gd name="adj" fmla="val 22877"/>
            </a:avLst>
          </a:prstGeom>
          <a:solidFill>
            <a:srgbClr val="B2DE8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PHÒNG, CHỐNG CHIẾN LƯỢC “DIỄN BIẾN HOÀ BÌNH”, BẠO LOẠN LẬT ĐỔ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47924" y="2334695"/>
            <a:ext cx="8982075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tốt chính sách dân tộc, tôn giáo; tôn trọng quyền làm chủ của nhân dân,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bình đẳng giữa các dân tộc, quyền tự do tín ngưỡng của nhân dân theo 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 luật và truyền thống văn hoá Việt Nam.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4" y="3782612"/>
            <a:ext cx="4344886" cy="289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61" y="3806987"/>
            <a:ext cx="4759539" cy="2870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65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7158"/>
          <a:stretch/>
        </p:blipFill>
        <p:spPr>
          <a:xfrm>
            <a:off x="10393917" y="4952519"/>
            <a:ext cx="1779886" cy="1887284"/>
          </a:xfrm>
          <a:prstGeom prst="rect">
            <a:avLst/>
          </a:prstGeom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1457467" y="2757828"/>
            <a:ext cx="8936450" cy="823571"/>
          </a:xfrm>
          <a:prstGeom prst="roundRect">
            <a:avLst/>
          </a:prstGeom>
          <a:solidFill>
            <a:srgbClr val="CAE8A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NIỆM, MỐI QUAN HỆ GIỮA CHIẾN LƯỢC “DIỄN BIẾN HOÀ BÌNH” VÀ BẠO LOẠN LẬT ĐỔ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57467" y="3764730"/>
            <a:ext cx="8936450" cy="1159212"/>
          </a:xfrm>
          <a:prstGeom prst="roundRect">
            <a:avLst/>
          </a:prstGeom>
          <a:solidFill>
            <a:srgbClr val="CAE8A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57467" y="5143840"/>
            <a:ext cx="8936450" cy="875960"/>
          </a:xfrm>
          <a:prstGeom prst="roundRect">
            <a:avLst/>
          </a:prstGeom>
          <a:solidFill>
            <a:srgbClr val="CAE8A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PHÒNG, CHỐNG CHIẾN LƯỢC “DIỄN BIẾN HOÀ BÌNH”, BẠO LOẠN LẬT ĐỔ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3657600" y="1471368"/>
            <a:ext cx="4044455" cy="108574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40543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33600" y="1295400"/>
            <a:ext cx="92964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ột số giải pháp phòng, chống chiến lược “diễn biến hoà bình”, bạo loạn lật đổ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667" y="1920477"/>
            <a:ext cx="2123933" cy="3946923"/>
          </a:xfrm>
          <a:prstGeom prst="homePlate">
            <a:avLst>
              <a:gd name="adj" fmla="val 22877"/>
            </a:avLst>
          </a:prstGeom>
          <a:solidFill>
            <a:srgbClr val="B2DE8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PHÒNG, CHỐNG CHIẾN LƯỢC “DIỄN BIẾN HOÀ BÌNH”, BẠO LOẠN LẬT ĐỔ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47924" y="2334695"/>
            <a:ext cx="8982075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đổi mới sự nghiệp giáo dục và đào tạo theo hướng chuẩn hoá, hiện đại hoá,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xã hội hoá; mở rộng giao lưu quốc tế trên cơ sở 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vững, phát huy bản 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hoá dân tộc Việt Nam.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9349" y="3893938"/>
            <a:ext cx="8982075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bạo loạn xảy ra, cần phát huy sức mạnh tổng hợp, kết hợp các biện pháp,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đấu tranh; xử lí kiên quyết, linh hoạt, nhanh chóng, đúng đối 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 là kẻ cầm đầu, không để lan rộng, kéo dài.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33600" y="1295400"/>
            <a:ext cx="4038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Trách nhiệm của học sinh</a:t>
            </a:r>
          </a:p>
        </p:txBody>
      </p:sp>
      <p:sp>
        <p:nvSpPr>
          <p:cNvPr id="10" name="Pentagon 9"/>
          <p:cNvSpPr/>
          <p:nvPr/>
        </p:nvSpPr>
        <p:spPr>
          <a:xfrm>
            <a:off x="9667" y="1920477"/>
            <a:ext cx="2123933" cy="3946923"/>
          </a:xfrm>
          <a:prstGeom prst="homePlate">
            <a:avLst>
              <a:gd name="adj" fmla="val 22877"/>
            </a:avLst>
          </a:prstGeom>
          <a:solidFill>
            <a:srgbClr val="B2DE8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PHÒNG, CHỐNG CHIẾN LƯỢC “DIỄN BIẾN HOÀ BÌNH”, BẠO LOẠN LẬT ĐỔ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808" y="4557117"/>
            <a:ext cx="4247619" cy="2243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47" y="4570644"/>
            <a:ext cx="4121080" cy="2210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07" y="1905000"/>
            <a:ext cx="4247619" cy="2530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47" y="1905000"/>
            <a:ext cx="4121080" cy="2558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31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33600" y="1295400"/>
            <a:ext cx="4038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Trách nhiệm của học sinh</a:t>
            </a:r>
          </a:p>
        </p:txBody>
      </p:sp>
      <p:sp>
        <p:nvSpPr>
          <p:cNvPr id="10" name="Pentagon 9"/>
          <p:cNvSpPr/>
          <p:nvPr/>
        </p:nvSpPr>
        <p:spPr>
          <a:xfrm>
            <a:off x="9667" y="1920477"/>
            <a:ext cx="2123933" cy="3946923"/>
          </a:xfrm>
          <a:prstGeom prst="homePlate">
            <a:avLst>
              <a:gd name="adj" fmla="val 22877"/>
            </a:avLst>
          </a:prstGeom>
          <a:solidFill>
            <a:srgbClr val="B2DE8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PHÒNG, CHỐNG CHIẾN LƯỢC “DIỄN BIẾN HOÀ BÌNH”, BẠO LOẠN LẬT ĐỔ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808" y="4557117"/>
            <a:ext cx="4247619" cy="2243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47" y="4570644"/>
            <a:ext cx="4121080" cy="2210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07" y="1905000"/>
            <a:ext cx="4247619" cy="2530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47" y="1905000"/>
            <a:ext cx="4121080" cy="2558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44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3200" b="1">
              <a:solidFill>
                <a:srgbClr val="007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124200"/>
            <a:ext cx="6391689" cy="35793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29000" y="1516915"/>
            <a:ext cx="812084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Vì sao nói chiến lược “diễn biến hoà bình” và bạo loạn lật đổ có mối quan hệ mật thiết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với nhau?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3200" b="1">
              <a:solidFill>
                <a:srgbClr val="007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" y="4930589"/>
            <a:ext cx="3390779" cy="1898836"/>
          </a:xfrm>
          <a:prstGeom prst="rect">
            <a:avLst/>
          </a:prstGeom>
        </p:spPr>
      </p:pic>
      <p:sp>
        <p:nvSpPr>
          <p:cNvPr id="13" name="Down Arrow Callout 12"/>
          <p:cNvSpPr/>
          <p:nvPr/>
        </p:nvSpPr>
        <p:spPr>
          <a:xfrm>
            <a:off x="4038600" y="1452562"/>
            <a:ext cx="6553200" cy="707231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Quan điểm của em về các ý kiến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như thế nào?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2347912"/>
            <a:ext cx="812084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kiến 1: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lược “diễn biến hoà bình” chỉ tập trung vào lĩnh vực tư tưởng, văn 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chủ yếu.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528180"/>
            <a:ext cx="81208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kiến 2: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 đoạn duy nhất của các thế lực thù địch trong chiến lược “diễn 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 bình” là đòi phi chính trị hoá Quân đội và Công an nhân dân.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5022936"/>
            <a:ext cx="812084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kiến 3: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lượng tiến hành hoạt động bạo loạn lật đổ chủ yếu là các tổ 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động của người Việt Nam ở nước ngoài.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4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3200" b="1">
              <a:solidFill>
                <a:srgbClr val="007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" y="4930589"/>
            <a:ext cx="3390779" cy="18988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1486137"/>
            <a:ext cx="8120848" cy="1723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Vì sao các thế lực thù địch thường xuyên lợi dụng mạng xã hội để thực hiện 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“diễn biến hoà bình”, bạo loạn lật đổ đối với cách mạng Việt Nam?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 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chúng như thế nào?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b="4505"/>
          <a:stretch/>
        </p:blipFill>
        <p:spPr>
          <a:xfrm>
            <a:off x="5333999" y="3280708"/>
            <a:ext cx="4202427" cy="35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3200" b="1">
              <a:solidFill>
                <a:srgbClr val="007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371600"/>
            <a:ext cx="7162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Em hãy chia sẻ với bạn bè về một số giải pháp phòng, chống chiến lược “diễn 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 bình”, bạo loạn lật đổ của địa phương em.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7162800" cy="401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91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3200" b="1">
              <a:solidFill>
                <a:srgbClr val="007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371600"/>
            <a:ext cx="8382000" cy="209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Khi tham gia vào mạng xã hội Facebook, em phát hiện bạn mình thường 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“LIKE” và chia sẻ bài viết mà không quan tâm đến nội dung của bài viết. Sau đó,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phát hiện một số bài viết bạn em chia sẻ có nội dung bôi nhọ, xuyên tạc lịch 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trong tình huống trên?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40694"/>
            <a:ext cx="7010400" cy="304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70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Callout 8"/>
          <p:cNvSpPr/>
          <p:nvPr/>
        </p:nvSpPr>
        <p:spPr>
          <a:xfrm>
            <a:off x="152400" y="1676400"/>
            <a:ext cx="2133599" cy="4267200"/>
          </a:xfrm>
          <a:prstGeom prst="rightArrowCallout">
            <a:avLst>
              <a:gd name="adj1" fmla="val 25000"/>
              <a:gd name="adj2" fmla="val 41741"/>
              <a:gd name="adj3" fmla="val 8173"/>
              <a:gd name="adj4" fmla="val 864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NIỆM, MỐI QUAN HỆ GIỮA CHIẾN LƯỢC “DIỄN BIẾN HOÀ BÌNH” VÀ BẠO LOẠN LẬT ĐỔ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0123" y="2662595"/>
            <a:ext cx="3709988" cy="3746718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chiến lược cơ bản do chủ nghĩa đế quốc và các thế lực phản động tiến hành,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nhằm lật đổ chế độ chính trị của các nước tiến bộ, trước hết là các nước xã hội chủ 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bên trong, chủ yếu bằng biện pháp phi quân 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33" y="1310045"/>
            <a:ext cx="4275667" cy="2576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2514600" y="1310045"/>
            <a:ext cx="19812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4600" y="1986320"/>
            <a:ext cx="4876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Callout 8"/>
          <p:cNvSpPr/>
          <p:nvPr/>
        </p:nvSpPr>
        <p:spPr>
          <a:xfrm>
            <a:off x="152400" y="1676400"/>
            <a:ext cx="2133599" cy="4267200"/>
          </a:xfrm>
          <a:prstGeom prst="rightArrowCallout">
            <a:avLst>
              <a:gd name="adj1" fmla="val 25000"/>
              <a:gd name="adj2" fmla="val 41741"/>
              <a:gd name="adj3" fmla="val 8173"/>
              <a:gd name="adj4" fmla="val 864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NIỆM, MỐI QUAN HỆ GIỮA CHIẾN LƯỢC “DIỄN BIẾN HOÀ BÌNH” VÀ BẠO LOẠN LẬT ĐỔ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14600" y="2590800"/>
            <a:ext cx="8991600" cy="1736646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hành động chống phá bằng bạo lực, có tổ chức do lực lượng phản động 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lượng li khai, đối lập trong nước hoặc câu kết với nước ngoài tiến hành 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gây rối loạn an ninh chính trị, trật tự an toàn xã hội hoặc lật đổ chính quyền (ở địa 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Trung ương)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14600" y="1310045"/>
            <a:ext cx="19812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4600" y="1986320"/>
            <a:ext cx="26670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Bạo loạn lật đổ</a:t>
            </a:r>
          </a:p>
        </p:txBody>
      </p:sp>
    </p:spTree>
    <p:extLst>
      <p:ext uri="{BB962C8B-B14F-4D97-AF65-F5344CB8AC3E}">
        <p14:creationId xmlns:p14="http://schemas.microsoft.com/office/powerpoint/2010/main" val="5095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Callout 8"/>
          <p:cNvSpPr/>
          <p:nvPr/>
        </p:nvSpPr>
        <p:spPr>
          <a:xfrm>
            <a:off x="152400" y="1676400"/>
            <a:ext cx="2133599" cy="4267200"/>
          </a:xfrm>
          <a:prstGeom prst="rightArrowCallout">
            <a:avLst>
              <a:gd name="adj1" fmla="val 25000"/>
              <a:gd name="adj2" fmla="val 41741"/>
              <a:gd name="adj3" fmla="val 8173"/>
              <a:gd name="adj4" fmla="val 864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NIỆM, MỐI QUAN HỆ GIỮA CHIẾN LƯỢC “DIỄN BIẾN HOÀ BÌNH” VÀ BẠO LOẠN LẬT ĐỔ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09800" y="1421011"/>
            <a:ext cx="96774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3048000"/>
            <a:ext cx="2362200" cy="2438400"/>
          </a:xfrm>
          <a:prstGeom prst="ellipse">
            <a:avLst/>
          </a:prstGeom>
          <a:solidFill>
            <a:srgbClr val="B2DE8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3" name="Oval 12"/>
          <p:cNvSpPr/>
          <p:nvPr/>
        </p:nvSpPr>
        <p:spPr>
          <a:xfrm>
            <a:off x="7772400" y="3057525"/>
            <a:ext cx="2362200" cy="2438400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 loạn lật đổ</a:t>
            </a:r>
          </a:p>
        </p:txBody>
      </p:sp>
      <p:sp>
        <p:nvSpPr>
          <p:cNvPr id="12" name="Curved Left Arrow 11"/>
          <p:cNvSpPr/>
          <p:nvPr/>
        </p:nvSpPr>
        <p:spPr>
          <a:xfrm rot="16200000">
            <a:off x="6629400" y="1094177"/>
            <a:ext cx="609600" cy="3450448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5400000">
            <a:off x="6609346" y="4058654"/>
            <a:ext cx="609600" cy="3312692"/>
          </a:xfrm>
          <a:prstGeom prst="curvedLeftArrow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24200" y="2659854"/>
            <a:ext cx="2538413" cy="3647599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Xoá bỏ vai trò lãnh đạo của Đảng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sản Việt Nam, xoá bỏ chế 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xã hội chủ nghĩa, lái nước ta đi 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đường tư bản chủ nghĩa.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Âm mưu</a:t>
            </a:r>
          </a:p>
        </p:txBody>
      </p:sp>
    </p:spTree>
    <p:extLst>
      <p:ext uri="{BB962C8B-B14F-4D97-AF65-F5344CB8AC3E}">
        <p14:creationId xmlns:p14="http://schemas.microsoft.com/office/powerpoint/2010/main" val="21195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92"/>
          <a:stretch/>
        </p:blipFill>
        <p:spPr>
          <a:xfrm>
            <a:off x="5715000" y="1981200"/>
            <a:ext cx="4876190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5"/>
            <a:ext cx="12192000" cy="11525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HIỂU BIẾT VỀ CHIẾN LƯỢC “DIỄN BIẾN HOÀ BÌNH”, BẠO LOẠN LẬT ĐỔ CỦA CÁC THẾ LỰC THÙ ĐỊCH ĐỐI VỚI CÁCH MẠNG VIỆT 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66810"/>
            <a:ext cx="12192000" cy="28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76600" y="1295400"/>
            <a:ext cx="8686800" cy="510778"/>
          </a:xfrm>
          <a:prstGeom prst="roundRect">
            <a:avLst/>
          </a:prstGeom>
          <a:solidFill>
            <a:srgbClr val="B2DE8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Âm mưu, thủ đoạn thực hiện chiến lược “diễn biến hoà bình”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9667" y="1344811"/>
            <a:ext cx="3114533" cy="54369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ÂM MƯU, THỦ ĐOẠN THỰC HIỆN CHIẾN LƯỢC “DIỄN BIẾN HOÀ BÌNH”, BẠO LOẠN LẬT ĐỔ CỦA CÁC THẾ LỰC THÙ ĐỊCH ĐỐI VỚI CÁCH MẠNG VIỆT NAM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2787" y="1920477"/>
            <a:ext cx="2005013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Thủ đoạn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9400" y="2971800"/>
            <a:ext cx="1905000" cy="167640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lĩnh vực chính trị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14035" y="2545554"/>
            <a:ext cx="6629400" cy="1328023"/>
          </a:xfrm>
          <a:prstGeom prst="roundRect">
            <a:avLst/>
          </a:prstGeom>
          <a:noFill/>
          <a:ln>
            <a:solidFill>
              <a:srgbClr val="0072C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Đòi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xoá bỏ vai trò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lãnh đạo của Đảng Cộng sản Việt Nam, tiến tới thực hiện “đa nguyên chính trị”,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“đa đảng đối lập”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3945</TotalTime>
  <Words>3698</Words>
  <Application>Microsoft Office PowerPoint</Application>
  <PresentationFormat>Widescreen</PresentationFormat>
  <Paragraphs>179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Raleway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chaunguyen</dc:creator>
  <cp:lastModifiedBy>Tùng Nguyễn</cp:lastModifiedBy>
  <cp:revision>536</cp:revision>
  <cp:lastPrinted>2021-09-15T03:24:58Z</cp:lastPrinted>
  <dcterms:created xsi:type="dcterms:W3CDTF">2006-08-16T00:00:00Z</dcterms:created>
  <dcterms:modified xsi:type="dcterms:W3CDTF">2024-10-29T03:22:34Z</dcterms:modified>
</cp:coreProperties>
</file>