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6" r:id="rId1"/>
  </p:sldMasterIdLst>
  <p:notesMasterIdLst>
    <p:notesMasterId r:id="rId44"/>
  </p:notesMasterIdLst>
  <p:sldIdLst>
    <p:sldId id="260" r:id="rId2"/>
    <p:sldId id="544" r:id="rId3"/>
    <p:sldId id="434" r:id="rId4"/>
    <p:sldId id="568" r:id="rId5"/>
    <p:sldId id="590" r:id="rId6"/>
    <p:sldId id="569" r:id="rId7"/>
    <p:sldId id="591" r:id="rId8"/>
    <p:sldId id="570" r:id="rId9"/>
    <p:sldId id="592" r:id="rId10"/>
    <p:sldId id="593" r:id="rId11"/>
    <p:sldId id="571" r:id="rId12"/>
    <p:sldId id="572" r:id="rId13"/>
    <p:sldId id="594" r:id="rId14"/>
    <p:sldId id="597" r:id="rId15"/>
    <p:sldId id="574" r:id="rId16"/>
    <p:sldId id="595" r:id="rId17"/>
    <p:sldId id="575" r:id="rId18"/>
    <p:sldId id="576" r:id="rId19"/>
    <p:sldId id="598" r:id="rId20"/>
    <p:sldId id="577" r:id="rId21"/>
    <p:sldId id="601" r:id="rId22"/>
    <p:sldId id="578" r:id="rId23"/>
    <p:sldId id="599" r:id="rId24"/>
    <p:sldId id="600" r:id="rId25"/>
    <p:sldId id="611" r:id="rId26"/>
    <p:sldId id="612" r:id="rId27"/>
    <p:sldId id="579" r:id="rId28"/>
    <p:sldId id="580" r:id="rId29"/>
    <p:sldId id="602" r:id="rId30"/>
    <p:sldId id="581" r:id="rId31"/>
    <p:sldId id="603" r:id="rId32"/>
    <p:sldId id="582" r:id="rId33"/>
    <p:sldId id="583" r:id="rId34"/>
    <p:sldId id="604" r:id="rId35"/>
    <p:sldId id="584" r:id="rId36"/>
    <p:sldId id="609" r:id="rId37"/>
    <p:sldId id="585" r:id="rId38"/>
    <p:sldId id="589" r:id="rId39"/>
    <p:sldId id="605" r:id="rId40"/>
    <p:sldId id="606" r:id="rId41"/>
    <p:sldId id="607" r:id="rId42"/>
    <p:sldId id="608" r:id="rId43"/>
  </p:sldIdLst>
  <p:sldSz cx="12192000" cy="6858000"/>
  <p:notesSz cx="6735763" cy="9866313"/>
  <p:defaultTextStyle>
    <a:defPPr>
      <a:defRPr lang="en-US"/>
    </a:defPPr>
    <a:lvl1pPr marL="0" algn="l" defTabSz="9091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4566" algn="l" defTabSz="9091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09137" algn="l" defTabSz="9091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3716" algn="l" defTabSz="9091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18270" algn="l" defTabSz="9091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72844" algn="l" defTabSz="9091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27413" algn="l" defTabSz="9091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81968" algn="l" defTabSz="9091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36551" algn="l" defTabSz="90913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33"/>
    <a:srgbClr val="B2DE82"/>
    <a:srgbClr val="E59FD1"/>
    <a:srgbClr val="DA76BD"/>
    <a:srgbClr val="F4B870"/>
    <a:srgbClr val="0060A8"/>
    <a:srgbClr val="FF6161"/>
    <a:srgbClr val="0072C8"/>
    <a:srgbClr val="CAE8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24" autoAdjust="0"/>
    <p:restoredTop sz="94660"/>
  </p:normalViewPr>
  <p:slideViewPr>
    <p:cSldViewPr>
      <p:cViewPr varScale="1">
        <p:scale>
          <a:sx n="68" d="100"/>
          <a:sy n="68" d="100"/>
        </p:scale>
        <p:origin x="280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ùng Nguyễn" userId="0f80a77dd11bc30c" providerId="LiveId" clId="{BB0AA098-6F3A-41B9-A698-56AFA2353039}"/>
    <pc:docChg chg="custSel modSld">
      <pc:chgData name="Tùng Nguyễn" userId="0f80a77dd11bc30c" providerId="LiveId" clId="{BB0AA098-6F3A-41B9-A698-56AFA2353039}" dt="2024-09-25T06:10:56.486" v="4" actId="478"/>
      <pc:docMkLst>
        <pc:docMk/>
      </pc:docMkLst>
      <pc:sldChg chg="delSp modSp mod">
        <pc:chgData name="Tùng Nguyễn" userId="0f80a77dd11bc30c" providerId="LiveId" clId="{BB0AA098-6F3A-41B9-A698-56AFA2353039}" dt="2024-09-25T06:10:56.486" v="4" actId="478"/>
        <pc:sldMkLst>
          <pc:docMk/>
          <pc:sldMk cId="1118064163" sldId="260"/>
        </pc:sldMkLst>
        <pc:spChg chg="del mod">
          <ac:chgData name="Tùng Nguyễn" userId="0f80a77dd11bc30c" providerId="LiveId" clId="{BB0AA098-6F3A-41B9-A698-56AFA2353039}" dt="2024-09-25T06:10:40.749" v="1" actId="478"/>
          <ac:spMkLst>
            <pc:docMk/>
            <pc:sldMk cId="1118064163" sldId="260"/>
            <ac:spMk id="2" creationId="{E4916CE5-3902-92F3-9F84-87BDAFB950BF}"/>
          </ac:spMkLst>
        </pc:spChg>
        <pc:spChg chg="del">
          <ac:chgData name="Tùng Nguyễn" userId="0f80a77dd11bc30c" providerId="LiveId" clId="{BB0AA098-6F3A-41B9-A698-56AFA2353039}" dt="2024-09-25T06:10:56.486" v="4" actId="478"/>
          <ac:spMkLst>
            <pc:docMk/>
            <pc:sldMk cId="1118064163" sldId="260"/>
            <ac:spMk id="4" creationId="{CD53A3CD-D2ED-BCD1-BB6D-9CEE3D1C64E9}"/>
          </ac:spMkLst>
        </pc:spChg>
        <pc:picChg chg="del">
          <ac:chgData name="Tùng Nguyễn" userId="0f80a77dd11bc30c" providerId="LiveId" clId="{BB0AA098-6F3A-41B9-A698-56AFA2353039}" dt="2024-09-25T06:10:44.730" v="2" actId="478"/>
          <ac:picMkLst>
            <pc:docMk/>
            <pc:sldMk cId="1118064163" sldId="260"/>
            <ac:picMk id="3" creationId="{00000000-0000-0000-0000-000000000000}"/>
          </ac:picMkLst>
        </pc:picChg>
        <pc:picChg chg="del">
          <ac:chgData name="Tùng Nguyễn" userId="0f80a77dd11bc30c" providerId="LiveId" clId="{BB0AA098-6F3A-41B9-A698-56AFA2353039}" dt="2024-09-25T06:10:50.561" v="3" actId="478"/>
          <ac:picMkLst>
            <pc:docMk/>
            <pc:sldMk cId="1118064163" sldId="260"/>
            <ac:picMk id="2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495FE-5773-4B95-9215-4FB091298516}" type="datetimeFigureOut">
              <a:rPr lang="en-US" smtClean="0"/>
              <a:t>10/5/2024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D0A92D-D7B4-4A6E-975E-2569A03C5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17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091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4566" algn="l" defTabSz="9091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09137" algn="l" defTabSz="9091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3716" algn="l" defTabSz="9091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18270" algn="l" defTabSz="9091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72844" algn="l" defTabSz="9091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27413" algn="l" defTabSz="9091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1968" algn="l" defTabSz="9091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36551" algn="l" defTabSz="9091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0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46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7338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67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42197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153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616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9887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E438810-190F-4319-A2B3-E1113E9B9FC0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-7257"/>
            <a:ext cx="12192000" cy="6865258"/>
          </a:xfrm>
          <a:prstGeom prst="rect">
            <a:avLst/>
          </a:prstGeom>
          <a:blipFill dpi="0" rotWithShape="0">
            <a:blip r:embed="rId2">
              <a:alphaModFix amt="6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20387" r="-20387"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txBody>
          <a:bodyPr lIns="90916" tIns="45460" rIns="90916" bIns="45460" anchor="ctr"/>
          <a:lstStyle/>
          <a:p>
            <a:pPr algn="ctr" defTabSz="681856">
              <a:defRPr/>
            </a:pPr>
            <a:endParaRPr lang="id-ID" sz="1100" kern="0">
              <a:solidFill>
                <a:prstClr val="white"/>
              </a:solidFill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17725332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B8A44CA-CFBF-4A31-97CF-0F65333B0C16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>
          <a:xfrm>
            <a:off x="0" y="-1"/>
            <a:ext cx="12192000" cy="6858001"/>
          </a:xfrm>
          <a:prstGeom prst="rect">
            <a:avLst/>
          </a:prstGeom>
          <a:gradFill>
            <a:gsLst>
              <a:gs pos="13000">
                <a:srgbClr val="13488C"/>
              </a:gs>
              <a:gs pos="100000">
                <a:srgbClr val="06B8FD"/>
              </a:gs>
            </a:gsLst>
            <a:lin ang="27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90916" tIns="45460" rIns="90916" bIns="45460" anchor="ctr"/>
          <a:lstStyle/>
          <a:p>
            <a:pPr algn="ctr" defTabSz="681856">
              <a:defRPr/>
            </a:pPr>
            <a:endParaRPr lang="id-ID" sz="1100" kern="0">
              <a:solidFill>
                <a:prstClr val="black">
                  <a:lumMod val="65000"/>
                  <a:lumOff val="35000"/>
                </a:prstClr>
              </a:solidFill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5276031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E438810-190F-4319-A2B3-E1113E9B9FC0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-7257"/>
            <a:ext cx="12192000" cy="6865258"/>
          </a:xfrm>
          <a:prstGeom prst="rect">
            <a:avLst/>
          </a:prstGeom>
          <a:blipFill dpi="0" rotWithShape="0">
            <a:blip r:embed="rId2">
              <a:alphaModFix amt="6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20387" r="-20387"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txBody>
          <a:bodyPr lIns="90916" tIns="45460" rIns="90916" bIns="45460" anchor="ctr"/>
          <a:lstStyle/>
          <a:p>
            <a:pPr algn="ctr" defTabSz="681856">
              <a:defRPr/>
            </a:pPr>
            <a:endParaRPr lang="id-ID" sz="1100" kern="0">
              <a:solidFill>
                <a:prstClr val="white"/>
              </a:solidFill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3753431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783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B8A44CA-CFBF-4A31-97CF-0F65333B0C16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>
          <a:xfrm>
            <a:off x="0" y="-1"/>
            <a:ext cx="12192000" cy="6858001"/>
          </a:xfrm>
          <a:prstGeom prst="rect">
            <a:avLst/>
          </a:prstGeom>
          <a:gradFill>
            <a:gsLst>
              <a:gs pos="13000">
                <a:srgbClr val="13488C"/>
              </a:gs>
              <a:gs pos="100000">
                <a:srgbClr val="06B8FD"/>
              </a:gs>
            </a:gsLst>
            <a:lin ang="27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90916" tIns="45460" rIns="90916" bIns="45460" anchor="ctr"/>
          <a:lstStyle/>
          <a:p>
            <a:pPr algn="ctr" defTabSz="681856">
              <a:defRPr/>
            </a:pPr>
            <a:endParaRPr lang="id-ID" sz="1100" kern="0">
              <a:solidFill>
                <a:prstClr val="black">
                  <a:lumMod val="65000"/>
                  <a:lumOff val="35000"/>
                </a:prstClr>
              </a:solidFill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39551545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E438810-190F-4319-A2B3-E1113E9B9FC0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-7257"/>
            <a:ext cx="12192000" cy="6865258"/>
          </a:xfrm>
          <a:prstGeom prst="rect">
            <a:avLst/>
          </a:prstGeom>
          <a:blipFill dpi="0" rotWithShape="0">
            <a:blip r:embed="rId2">
              <a:alphaModFix amt="6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20387" r="-20387"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txBody>
          <a:bodyPr lIns="90916" tIns="45460" rIns="90916" bIns="45460" anchor="ctr"/>
          <a:lstStyle/>
          <a:p>
            <a:pPr algn="ctr" defTabSz="681856">
              <a:defRPr/>
            </a:pPr>
            <a:endParaRPr lang="id-ID" sz="1100" kern="0">
              <a:solidFill>
                <a:prstClr val="white"/>
              </a:solidFill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12700645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B8A44CA-CFBF-4A31-97CF-0F65333B0C16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>
          <a:xfrm>
            <a:off x="0" y="-1"/>
            <a:ext cx="12192000" cy="6858001"/>
          </a:xfrm>
          <a:prstGeom prst="rect">
            <a:avLst/>
          </a:prstGeom>
          <a:gradFill>
            <a:gsLst>
              <a:gs pos="13000">
                <a:srgbClr val="13488C"/>
              </a:gs>
              <a:gs pos="100000">
                <a:srgbClr val="06B8FD"/>
              </a:gs>
            </a:gsLst>
            <a:lin ang="27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90916" tIns="45460" rIns="90916" bIns="45460" anchor="ctr"/>
          <a:lstStyle/>
          <a:p>
            <a:pPr algn="ctr" defTabSz="681856">
              <a:defRPr/>
            </a:pPr>
            <a:endParaRPr lang="id-ID" sz="1100" kern="0">
              <a:solidFill>
                <a:prstClr val="black">
                  <a:lumMod val="65000"/>
                  <a:lumOff val="35000"/>
                </a:prstClr>
              </a:solidFill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36860986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E438810-190F-4319-A2B3-E1113E9B9FC0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-7257"/>
            <a:ext cx="12192000" cy="6865258"/>
          </a:xfrm>
          <a:prstGeom prst="rect">
            <a:avLst/>
          </a:prstGeom>
          <a:blipFill dpi="0" rotWithShape="0">
            <a:blip r:embed="rId2">
              <a:alphaModFix amt="6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20387" r="-20387"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txBody>
          <a:bodyPr lIns="90916" tIns="45460" rIns="90916" bIns="45460" anchor="ctr"/>
          <a:lstStyle/>
          <a:p>
            <a:pPr algn="ctr" defTabSz="681856">
              <a:defRPr/>
            </a:pPr>
            <a:endParaRPr lang="id-ID" sz="1100" kern="0">
              <a:solidFill>
                <a:prstClr val="white"/>
              </a:solidFill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5885401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B8A44CA-CFBF-4A31-97CF-0F65333B0C16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>
          <a:xfrm>
            <a:off x="0" y="-1"/>
            <a:ext cx="12192000" cy="6858001"/>
          </a:xfrm>
          <a:prstGeom prst="rect">
            <a:avLst/>
          </a:prstGeom>
          <a:gradFill>
            <a:gsLst>
              <a:gs pos="13000">
                <a:srgbClr val="13488C"/>
              </a:gs>
              <a:gs pos="100000">
                <a:srgbClr val="06B8FD"/>
              </a:gs>
            </a:gsLst>
            <a:lin ang="27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90916" tIns="45460" rIns="90916" bIns="45460" anchor="ctr"/>
          <a:lstStyle/>
          <a:p>
            <a:pPr algn="ctr" defTabSz="681856">
              <a:defRPr/>
            </a:pPr>
            <a:endParaRPr lang="id-ID" sz="1100" kern="0">
              <a:solidFill>
                <a:prstClr val="black">
                  <a:lumMod val="65000"/>
                  <a:lumOff val="35000"/>
                </a:prstClr>
              </a:solidFill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42249321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E438810-190F-4319-A2B3-E1113E9B9FC0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-7257"/>
            <a:ext cx="12192000" cy="6865258"/>
          </a:xfrm>
          <a:prstGeom prst="rect">
            <a:avLst/>
          </a:prstGeom>
          <a:blipFill dpi="0" rotWithShape="0">
            <a:blip r:embed="rId2">
              <a:alphaModFix amt="6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20387" r="-20387"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defTabSz="685800">
              <a:defRPr/>
            </a:pPr>
            <a:endParaRPr lang="id-ID" sz="1013" kern="0">
              <a:solidFill>
                <a:prstClr val="white"/>
              </a:solidFill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30350044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B8A44CA-CFBF-4A31-97CF-0F65333B0C16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>
          <a:xfrm>
            <a:off x="0" y="-1"/>
            <a:ext cx="12192000" cy="6858001"/>
          </a:xfrm>
          <a:prstGeom prst="rect">
            <a:avLst/>
          </a:prstGeom>
          <a:gradFill>
            <a:gsLst>
              <a:gs pos="13000">
                <a:srgbClr val="13488C"/>
              </a:gs>
              <a:gs pos="100000">
                <a:srgbClr val="06B8FD"/>
              </a:gs>
            </a:gsLst>
            <a:lin ang="2700000" scaled="1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 defTabSz="685800">
              <a:defRPr/>
            </a:pPr>
            <a:endParaRPr lang="id-ID" sz="1013" kern="0">
              <a:solidFill>
                <a:prstClr val="black">
                  <a:lumMod val="65000"/>
                  <a:lumOff val="35000"/>
                </a:prstClr>
              </a:solidFill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1551720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26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6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0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72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74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00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12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19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  <p:sldLayoutId id="2147483976" r:id="rId10"/>
    <p:sldLayoutId id="2147483977" r:id="rId11"/>
    <p:sldLayoutId id="2147483978" r:id="rId12"/>
    <p:sldLayoutId id="2147483979" r:id="rId13"/>
    <p:sldLayoutId id="2147483980" r:id="rId14"/>
    <p:sldLayoutId id="2147483981" r:id="rId15"/>
    <p:sldLayoutId id="2147483982" r:id="rId16"/>
    <p:sldLayoutId id="2147483662" r:id="rId17"/>
    <p:sldLayoutId id="2147483663" r:id="rId18"/>
    <p:sldLayoutId id="2147483803" r:id="rId19"/>
    <p:sldLayoutId id="2147483804" r:id="rId20"/>
    <p:sldLayoutId id="2147483815" r:id="rId21"/>
    <p:sldLayoutId id="2147483816" r:id="rId22"/>
    <p:sldLayoutId id="2147483827" r:id="rId23"/>
    <p:sldLayoutId id="2147483828" r:id="rId24"/>
    <p:sldLayoutId id="2147483869" r:id="rId25"/>
    <p:sldLayoutId id="2147483870" r:id="rId2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447800"/>
            <a:ext cx="9825005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06416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2819400" cy="5107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2. Giá trị lịch sử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2864" y="1524000"/>
            <a:ext cx="2290763" cy="4804491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TRANH BẢO VỆ BIÊN GIỚI TÂY NAM CỦA TỔ QUỐC VÀ CÙNG QUÂN DÂN</a:t>
            </a:r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CAMPUCHIA CHIẾN THẮNG CHẾ ĐỘ DIỆT CHỦNG</a:t>
            </a:r>
            <a:endParaRPr lang="en-US" sz="23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43200" y="2324099"/>
            <a:ext cx="3429000" cy="3746718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Chiến thắng trong cuộc chiến tranh bảo vệ biên giới Tây Nam của Tổ quốc đã đập 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chế độ phân biệt chủng tộc, độc tài, phản động, hiếu chiến; giúp nhân dân Campuchia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thoát khỏi hoạ diệt chủng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9506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2819400" cy="5107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2. Giá trị lịch sử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2864" y="1524000"/>
            <a:ext cx="2290763" cy="4804491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TRANH BẢO VỆ BIÊN GIỚI TÂY NAM CỦA TỔ QUỐC VÀ CÙNG QUÂN DÂN</a:t>
            </a:r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CAMPUCHIA CHIẾN THẮNG CHẾ ĐỘ DIỆT CHỦNG</a:t>
            </a:r>
            <a:endParaRPr lang="en-US" sz="23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43200" y="2058591"/>
            <a:ext cx="2971800" cy="3680639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hể hiện tinh thần đoàn kết quốc tế vô tư,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sáng, thuỷ chung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của nhân dân Việt Nam; mở ra thời kì mới trong quan hệ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hữu nghị, hợp tác giữa nhân dân hai nước.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51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6019800" cy="5107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3. Một số nét chính về nghệ thuật quân sự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2864" y="1524000"/>
            <a:ext cx="2290763" cy="4804491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TRANH BẢO VỆ BIÊN GIỚI TÂY NAM CỦA TỔ QUỐC VÀ CÙNG QUÂN DÂN</a:t>
            </a:r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CAMPUCHIA CHIẾN THẮNG CHẾ ĐỘ DIỆT CHỦNG</a:t>
            </a:r>
            <a:endParaRPr lang="en-US" sz="23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11824" y="2085485"/>
            <a:ext cx="8839200" cy="1736646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Bộ Chính trị, Quân uỷ Trung ương từng bước đánh giá đúng bản chất, âm mưu,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thủ đoạn của kẻ thù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Quân và dân ta đã vận dụng sáng tạo nghệ thuật toàn dân đánh giặc, lấy lực lượng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vũ trang nhân dân làm nòng cốt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4072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6019800" cy="5107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3. Một số nét chính về nghệ thuật quân sự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2864" y="1524000"/>
            <a:ext cx="2290763" cy="4804491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TRANH BẢO VỆ BIÊN GIỚI TÂY NAM CỦA TỔ QUỐC VÀ CÙNG QUÂN DÂN</a:t>
            </a:r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CAMPUCHIA CHIẾN THẮNG CHẾ ĐỘ DIỆT CHỦNG</a:t>
            </a:r>
            <a:endParaRPr lang="en-US" sz="23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43200" y="2240677"/>
            <a:ext cx="8534400" cy="1736646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K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ết hợp chặt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chẽ lực lượng tại chỗ và lực lượng của các binh đoàn chủ lực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liên minh chiến đấu giữa quân tình nguyện Việt Nam 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lực lượng cách mạng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Campuchia trong phối hợp tác chiến chống kẻ thù chung.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757407" y="4348537"/>
            <a:ext cx="8520193" cy="1736646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Quân uỷ Trung ương, Bộ Quốc phòng đã nắm chắc thời cơ, hạ quyết tâm tổng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phản công – tiến công chiến lược kịp thời, chính xác;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kết hợp chặt chẽ giữa đấu tranh quân sự, chính trị, địch vận và ngoại giao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để giành thắng lợi trong thời gian ngắn.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642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42864" y="1524000"/>
            <a:ext cx="2290763" cy="4804491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TRANH BẢO VỆ BIÊN GIỚI TÂY NAM CỦA TỔ QUỐC VÀ CÙNG QUÂN DÂN</a:t>
            </a:r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CAMPUCHIA CHIẾN THẮNG CHẾ ĐỘ DIỆT CHỦNG</a:t>
            </a:r>
            <a:endParaRPr lang="en-US" sz="23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036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7010400" cy="510778"/>
          </a:xfrm>
          <a:prstGeom prst="roundRect">
            <a:avLst/>
          </a:prstGeom>
          <a:solidFill>
            <a:srgbClr val="FFFF3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 Bối cảnh và những nét chính của cuộc chiến đấu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1" y="1729144"/>
            <a:ext cx="2057400" cy="4366856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BIÊN GIỚI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 BẮC CỦA TỔ QUỐC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724150" y="2058591"/>
            <a:ext cx="3012338" cy="3680639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ừ năm 1975 đến năm 1978, chính quyền Trung Quốc tăng cường 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quân sự, khiêu khích vũ trang, xâm lấn đất đai vùng biên giới phía Bắc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Việt Nam.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583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7010400" cy="510778"/>
          </a:xfrm>
          <a:prstGeom prst="roundRect">
            <a:avLst/>
          </a:prstGeom>
          <a:solidFill>
            <a:srgbClr val="FFFF3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 Bối cảnh và những nét chính của cuộc chiến đấu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1" y="1729144"/>
            <a:ext cx="2057400" cy="4366856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BIÊN GIỚI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 BẮC CỦA TỔ QUỐC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514600" y="1982367"/>
            <a:ext cx="8839200" cy="1736646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Ngày 17/2/1979, chính quyền Trung Quốc phát động chiến tranh xâm lược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quy mô lớn sang lãnh thổ Việt Nam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gây nhiều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tổn thất về người và tài sản ở một số khu vực các tỉnh dọc biên giới phía Bắc nước ta,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từ Quảng Ninh đến Lai Châu.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74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7010400" cy="510778"/>
          </a:xfrm>
          <a:prstGeom prst="roundRect">
            <a:avLst/>
          </a:prstGeom>
          <a:solidFill>
            <a:srgbClr val="FFFF3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 Bối cảnh và những nét chính của cuộc chiến đấu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1" y="1729144"/>
            <a:ext cx="2057400" cy="4366856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BIÊN GIỚI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 BẮC CỦA TỔ QUỐC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724150" y="2058591"/>
            <a:ext cx="8839200" cy="132802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Ngày 5/3/1979, Chủ tịch nước Cộng hoà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xã hội chủ nghĩa Việt Nam ra lệnh Tổng động viên trong cả nước đứng lên chống quân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xâm lược, bảo vệ Tổ quốc.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724150" y="3591402"/>
            <a:ext cx="8839200" cy="919401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gày 5/3/1979, chính quyền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Trung Quốc buộc phải tuyên bố rút quân khỏi lãnh thổ Việt Nam.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24150" y="4715591"/>
            <a:ext cx="9010650" cy="510778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Đến ngày 18/3/1979, về cơ bản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Trung Quốc đã rút quân khỏi nước 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960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2667000" cy="510778"/>
          </a:xfrm>
          <a:prstGeom prst="roundRect">
            <a:avLst/>
          </a:prstGeom>
          <a:solidFill>
            <a:srgbClr val="FFFF3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2. Giá trị lịch sử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1" y="1729144"/>
            <a:ext cx="2057400" cy="4366856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BIÊN GIỚI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 BẮC CỦA TỔ QUỐC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724150" y="2058591"/>
            <a:ext cx="8839200" cy="919401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Bộ Chính trị, Quân uỷ Trung ương đã thường xuyên nghiên cứu, nắm chắc tình 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đối phương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677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2667000" cy="510778"/>
          </a:xfrm>
          <a:prstGeom prst="roundRect">
            <a:avLst/>
          </a:prstGeom>
          <a:solidFill>
            <a:srgbClr val="FFFF3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2. Giá trị lịch sử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1" y="1729144"/>
            <a:ext cx="2057400" cy="4366856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BIÊN GIỚI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 BẮC CỦA TỔ QUỐC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571750" y="2345329"/>
            <a:ext cx="8839200" cy="132802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590800" y="3883736"/>
            <a:ext cx="8839200" cy="132802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 chí,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sức mạnh bền bỉ của nhân dân Việt Nam, quyết tâm vượt qua mọi khó khăn, thử thách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để bảo vệ vững chắc độc lập, chủ quyền, thống nhất và toàn vẹn lãnh thổ của Tổ quốc.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665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200400" y="124586"/>
            <a:ext cx="5715000" cy="707886"/>
          </a:xfrm>
          <a:prstGeom prst="rect">
            <a:avLst/>
          </a:prstGeom>
          <a:solidFill>
            <a:srgbClr val="B2DE8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4000" b="1" dirty="0">
              <a:solidFill>
                <a:srgbClr val="0072C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638300" y="1219200"/>
            <a:ext cx="8839200" cy="1736646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hãy cho biết: Sau ngày giải phóng hoàn toàn miền Nam, thống nhất đất 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(30/4/1975), nhân dân ta đã tiến hành những cuộc chiến tranh, chiến đấu và đấu tranh nào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để bảo vệ vững chắc độc lập, chủ quyền, thống nhất và toàn vẹn lãnh thổ của Tổ quốc?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814356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2667000" cy="510778"/>
          </a:xfrm>
          <a:prstGeom prst="roundRect">
            <a:avLst/>
          </a:prstGeom>
          <a:solidFill>
            <a:srgbClr val="FFFF3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2. Giá trị lịch sử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1" y="1729144"/>
            <a:ext cx="2057400" cy="4366856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BIÊN GIỚI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 BẮC CỦA TỔ QUỐC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724150" y="2058591"/>
            <a:ext cx="8839200" cy="132802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V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iết tiếp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trang sử vẻ vang trong sự nghiệp chống giặc ngoại xâm của dân tộc, đồng thời để 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nhiều kinh nghiệm quý báu trong công cuộc xây dựng và bảo vệ Tổ quốc.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716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6096000" cy="510778"/>
          </a:xfrm>
          <a:prstGeom prst="roundRect">
            <a:avLst/>
          </a:prstGeom>
          <a:solidFill>
            <a:srgbClr val="FFFF3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3. Một số nét chính về nghệ thuật quân sự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1" y="1729144"/>
            <a:ext cx="2057400" cy="4366856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BIÊN GIỚI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 BẮC CỦA TỔ QUỐC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743200" y="2113717"/>
            <a:ext cx="8686800" cy="919401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Bộ Chính trị, Quân uỷ Trung ương đã đánh giá đúng âm mưu, thủ đoạn, khả năng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của đối phương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367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6096000" cy="510778"/>
          </a:xfrm>
          <a:prstGeom prst="roundRect">
            <a:avLst/>
          </a:prstGeom>
          <a:solidFill>
            <a:srgbClr val="FFFF3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3. Một số nét chính về nghệ thuật quân sự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1" y="1729144"/>
            <a:ext cx="2057400" cy="4366856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BIÊN GIỚI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 BẮC CỦA TỔ QUỐC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731576" y="2058591"/>
            <a:ext cx="8469824" cy="132802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Phát huy sức mạnh tổng hợp toàn dân, toàn diện, cả nước thành một mặt trận hướng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 tiền tuyến; đánh giặc bất cứ nơi nào, ngay từ đầu, trên tuyến đầu của Tổ quốc.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401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6096000" cy="510778"/>
          </a:xfrm>
          <a:prstGeom prst="roundRect">
            <a:avLst/>
          </a:prstGeom>
          <a:solidFill>
            <a:srgbClr val="FFFF3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3. Một số nét chính về nghệ thuật quân sự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1" y="1729144"/>
            <a:ext cx="2057400" cy="4366856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BIÊN GIỚI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 BẮC CỦA TỔ QUỐC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514600" y="2072541"/>
            <a:ext cx="8839200" cy="919401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Quán triệt tư tưởng “lấy nhỏ đánh lớn, lấy ít địch nhiều”; kết hợp chặt chẽ giữa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đấu tranh quân sự, chính trị, ngoại giao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544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6096000" cy="510778"/>
          </a:xfrm>
          <a:prstGeom prst="roundRect">
            <a:avLst/>
          </a:prstGeom>
          <a:solidFill>
            <a:srgbClr val="FFFF33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3. Một số nét chính về nghệ thuật quân sự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1" y="1729144"/>
            <a:ext cx="2057400" cy="4366856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BIÊN GIỚI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 BẮC CỦA TỔ QUỐC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590800" y="2073689"/>
            <a:ext cx="8839200" cy="919401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phòng ngự kiên cường, phản công, tiến công linh hoạt bằng nhiều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thức chiến thuật, thủ đoạn chiến đấu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921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Vertical Scroll 7"/>
          <p:cNvSpPr/>
          <p:nvPr/>
        </p:nvSpPr>
        <p:spPr>
          <a:xfrm>
            <a:off x="1" y="1729144"/>
            <a:ext cx="2057400" cy="4366856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BIÊN GIỚI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 BẮC CỦA TỔ QUỐC</a:t>
            </a:r>
          </a:p>
        </p:txBody>
      </p:sp>
    </p:spTree>
    <p:extLst>
      <p:ext uri="{BB962C8B-B14F-4D97-AF65-F5344CB8AC3E}">
        <p14:creationId xmlns:p14="http://schemas.microsoft.com/office/powerpoint/2010/main" val="4160206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Vertical Scroll 7"/>
          <p:cNvSpPr/>
          <p:nvPr/>
        </p:nvSpPr>
        <p:spPr>
          <a:xfrm>
            <a:off x="1" y="1729144"/>
            <a:ext cx="2057400" cy="4366856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BIÊN GIỚI 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 BẮC CỦA TỔ QUỐC</a:t>
            </a:r>
          </a:p>
        </p:txBody>
      </p:sp>
    </p:spTree>
    <p:extLst>
      <p:ext uri="{BB962C8B-B14F-4D97-AF65-F5344CB8AC3E}">
        <p14:creationId xmlns:p14="http://schemas.microsoft.com/office/powerpoint/2010/main" val="32925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4876800" cy="5107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hái lược về quá trình đấu tranh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0" y="1729144"/>
            <a:ext cx="2209799" cy="4366856"/>
          </a:xfrm>
          <a:prstGeom prst="verticalScroll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ĐẤU TRANH BẢO VỆ CHỦ QUYỀN BIỂN, ĐẢO VIỆT NAM SAU NĂM 1975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362200" y="2058591"/>
            <a:ext cx="8839200" cy="1736646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bằng chứng lịch sử để chứng minh và khẳng định Việt Nam là Nhà nước đầu tiên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xác lập, thực thi chủ quyền lâu đời, liên tục đối với quần đảo Hoàng Sa và quần đảo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Sa.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371725" y="3971450"/>
            <a:ext cx="8839200" cy="1736646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1956,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1974,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55673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4876800" cy="5107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hái lược về quá trình đấu tranh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0" y="1729144"/>
            <a:ext cx="2209799" cy="4366856"/>
          </a:xfrm>
          <a:prstGeom prst="verticalScroll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ĐẤU TRANH BẢO VỆ CHỦ QUYỀN BIỂN, ĐẢO VIỆT NAM SAU NĂM 1975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362200" y="2058591"/>
            <a:ext cx="8839200" cy="132802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ăm 1988, chính quyền Trung Quốc đã sử dụng vũ lực chiếm đóng trái phép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 bãi đá: Chữ Thập, Châu Viên, Ga Ven, Tư Nghĩa, Gạc Ma, Xu Bi thuộc quần đảo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Sa của Việt Nam.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972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4876800" cy="5107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hái lược về quá trình đấu tranh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0" y="1729144"/>
            <a:ext cx="2209799" cy="4366856"/>
          </a:xfrm>
          <a:prstGeom prst="verticalScroll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ĐẤU TRANH BẢO VỆ CHỦ QUYỀN BIỂN, ĐẢO VIỆT NAM SAU NĂM 1975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743200" y="2077641"/>
            <a:ext cx="4267200" cy="3779758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T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oàn Đảng, toàn dân, toàn quân 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luôn chung sức, đồng lòng, phát huy cao độ sức mạnh tổng hợp, quyết tâm bảo vệ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vững chắc chủ quyền, quyền chủ quyền và quyền tài phán quốc gia, đồng thời giữ vững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môi trường hoà bình, ổn định để phát triển đất 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5759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838199" y="2557115"/>
            <a:ext cx="10591801" cy="823571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TRANH BẢO VỆ BIÊN GIỚI TÂY NAM CỦA TỔ QUỐC VÀ CÙNG QUÂN DÂN</a:t>
            </a:r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CAMPUCHIA CHIẾN THẮNG CHẾ ĐỘ DIỆT CHỦNG</a:t>
            </a:r>
            <a:endParaRPr lang="en-US" sz="2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38200" y="3564017"/>
            <a:ext cx="10591800" cy="702493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vi-VN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ĐẤU BẢO VỆ BIÊN GIỚI PHÍA BẮC CỦA TỔ QUỐC</a:t>
            </a:r>
            <a:endParaRPr lang="en-US" sz="2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Down Arrow Callout 13"/>
          <p:cNvSpPr/>
          <p:nvPr/>
        </p:nvSpPr>
        <p:spPr>
          <a:xfrm>
            <a:off x="3657600" y="1471368"/>
            <a:ext cx="4044455" cy="1085747"/>
          </a:xfrm>
          <a:prstGeom prst="downArrow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KHÁM PHÁ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38200" y="4467231"/>
            <a:ext cx="10591800" cy="702493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ĐẤU TRANH BẢO VỆ CHỦ QUYỀN BIỂN, ĐẢO VIỆT NAM SAU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1975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38200" y="5365682"/>
            <a:ext cx="10591800" cy="1263028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TRÁCH NHIỆM CỦA CÔNG DÂN, HỌC SINH ĐỐI VỚI SỰ NGHIỆP CỦNG CỐ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 PHÒNG, AN NINH VÀ BẢO VỆ TỔ QUỐC VIỆT NAM XÃ HỘI CHỦ NGHĨA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370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8" grpId="0" animBg="1"/>
      <p:bldP spid="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2514600" cy="5107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2. Giá trị lịch sử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0" y="1729144"/>
            <a:ext cx="2209799" cy="4366856"/>
          </a:xfrm>
          <a:prstGeom prst="verticalScroll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ĐẤU TRANH BẢO VỆ CHỦ QUYỀN BIỂN, ĐẢO VIỆT NAM SAU NĂM 1975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362200" y="2058591"/>
            <a:ext cx="8839200" cy="1736646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hiện quan điểm nhất quán của Đảng và Nhà nước ta là kiên quyết, kiên trì bảo vệ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chủ quyền, toàn vẹn lãnh thổ và lợi ích quốc gia – dân tộc trên biển, trên không 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trên bộ; duy trì môi trường hoà bình, ổn định, thúc đẩy quan hệ với các nước.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2514600" cy="5107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2. Giá trị lịch sử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0" y="1729144"/>
            <a:ext cx="2209799" cy="4366856"/>
          </a:xfrm>
          <a:prstGeom prst="verticalScroll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ĐẤU TRANH BẢO VỆ CHỦ QUYỀN BIỂN, ĐẢO VIỆT NAM SAU NĂM 1975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514600" y="2058591"/>
            <a:ext cx="8839200" cy="1736646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Khẳng định chủ quyền, quyền chủ quyền, quyền tài phán của quốc gia Việt Nam 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 vùng biển, đảo của Tổ quốc phù hợp với Công ước Liên hợp quốc về Luật Biển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năm 1982, trong đó có chủ quyền đối với quần đảo Hoàng Sa và quần đảo Trường Sa.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27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2514600" cy="5107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2. Giá trị lịch sử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0" y="1729144"/>
            <a:ext cx="2209799" cy="4366856"/>
          </a:xfrm>
          <a:prstGeom prst="verticalScroll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ĐẤU TRANH BẢO VỆ CHỦ QUYỀN BIỂN, ĐẢO VIỆT NAM SAU NĂM 1975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362200" y="2058591"/>
            <a:ext cx="8839200" cy="132802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Đấu tranh bảo vệ chủ quyền biển, đảo còn thể hiện khát vọng hoà bình, tôn trọng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luật pháp quốc tế của dân tộc Việt Nam; đồng thời, viết tiếp trang sử hào hùng 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dân tộc ta trong thời đại Hồ Chí Minh.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42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6096000" cy="5107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3. Một số nét chính về nghệ thuật đấu tranh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0" y="1729144"/>
            <a:ext cx="2209799" cy="4366856"/>
          </a:xfrm>
          <a:prstGeom prst="verticalScroll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ĐẤU TRANH BẢO VỆ CHỦ QUYỀN BIỂN, ĐẢO VIỆT NAM SAU NĂM 1975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769393" y="2207593"/>
            <a:ext cx="2209800" cy="3614559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Đảng và Nhà nước ta đã chủ động dự báo, nắm chắc tình hình để có đối 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bảo vệ chủ quyền biển, đảo phù hợp.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89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6096000" cy="5107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3. Một số nét chính về nghệ thuật đấu tranh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0" y="1729144"/>
            <a:ext cx="2209799" cy="4366856"/>
          </a:xfrm>
          <a:prstGeom prst="verticalScroll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ĐẤU TRANH BẢO VỆ CHỦ QUYỀN BIỂN, ĐẢO VIỆT NAM SAU NĂM 1975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514600" y="2077404"/>
            <a:ext cx="8839200" cy="1736646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Kết hợp chặt chẽ các mặt đấu tranh chính trị, kinh tế, ngoại giao, pháp lí, quân sự;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kiên định giải quyết bất đồng, tranh chấp bằng biện pháp hoà bình trên cơ sở luật pháp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quốc tế, trong đó có Công ước Liên hợp quốc về Luật Biển năm 1982.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446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6096000" cy="5107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3. Một số nét chính về nghệ thuật đấu tranh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0" y="1729144"/>
            <a:ext cx="2209799" cy="4366856"/>
          </a:xfrm>
          <a:prstGeom prst="verticalScroll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ĐẤU TRANH BẢO VỆ CHỦ QUYỀN BIỂN, ĐẢO VIỆT NAM SAU NĂM 1975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652711" y="2058591"/>
            <a:ext cx="3352800" cy="3713678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Huy động sức mạnh tổng hợp của lực lượng và thế trận quốc phòng toàn dân với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lực lượng và thế trận an ninh nhân dân trên biển, đảo; trong đó, nòng cốt là lực lượng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Hải quân nhân dân Việt Nam.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206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Vertical Scroll 7"/>
          <p:cNvSpPr/>
          <p:nvPr/>
        </p:nvSpPr>
        <p:spPr>
          <a:xfrm>
            <a:off x="0" y="1729144"/>
            <a:ext cx="2209799" cy="4366856"/>
          </a:xfrm>
          <a:prstGeom prst="verticalScroll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ĐẤU TRANH BẢO VỆ CHỦ QUYỀN BIỂN, ĐẢO VIỆT NAM SAU NĂM 1975</a:t>
            </a:r>
          </a:p>
        </p:txBody>
      </p:sp>
    </p:spTree>
    <p:extLst>
      <p:ext uri="{BB962C8B-B14F-4D97-AF65-F5344CB8AC3E}">
        <p14:creationId xmlns:p14="http://schemas.microsoft.com/office/powerpoint/2010/main" val="157207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3733800" y="1396601"/>
            <a:ext cx="4191000" cy="510778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 Trách nhiệm của công dân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0" y="1468040"/>
            <a:ext cx="2743200" cy="5357456"/>
          </a:xfrm>
          <a:prstGeom prst="verticalScroll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TRÁCH NHIỆM CỦA CÔNG DÂN, HỌC SINH ĐỐI VỚI SỰ NGHIỆP CỦNG CỐ</a:t>
            </a:r>
          </a:p>
          <a:p>
            <a:pPr algn="ctr"/>
            <a:r>
              <a:rPr lang="en-US" sz="2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 PHÒNG, AN NINH VÀ BẢO VỆ TỔ QUỐC VIỆT NAM XÃ HỘI CHỦ NGHĨA</a:t>
            </a:r>
          </a:p>
        </p:txBody>
      </p:sp>
    </p:spTree>
    <p:extLst>
      <p:ext uri="{BB962C8B-B14F-4D97-AF65-F5344CB8AC3E}">
        <p14:creationId xmlns:p14="http://schemas.microsoft.com/office/powerpoint/2010/main" val="3969675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3733800" y="1396601"/>
            <a:ext cx="4191000" cy="510778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2. Trách nhiệm của học sinh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Vertical Scroll 7"/>
          <p:cNvSpPr/>
          <p:nvPr/>
        </p:nvSpPr>
        <p:spPr>
          <a:xfrm>
            <a:off x="0" y="1468040"/>
            <a:ext cx="2743200" cy="5357456"/>
          </a:xfrm>
          <a:prstGeom prst="verticalScroll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TRÁCH NHIỆM CỦA CÔNG DÂN, HỌC SINH ĐỐI VỚI SỰ NGHIỆP CỦNG CỐ</a:t>
            </a:r>
          </a:p>
          <a:p>
            <a:pPr algn="ctr"/>
            <a:r>
              <a:rPr lang="en-US" sz="2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 PHÒNG, AN NINH VÀ BẢO VỆ TỔ QUỐC VIỆT NAM XÃ HỘI CHỦ NGHĨA</a:t>
            </a:r>
          </a:p>
        </p:txBody>
      </p:sp>
    </p:spTree>
    <p:extLst>
      <p:ext uri="{BB962C8B-B14F-4D97-AF65-F5344CB8AC3E}">
        <p14:creationId xmlns:p14="http://schemas.microsoft.com/office/powerpoint/2010/main" val="2669019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2400" y="1828801"/>
            <a:ext cx="2971800" cy="2899708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  <a:endParaRPr lang="en-US" sz="3200" b="1">
              <a:solidFill>
                <a:srgbClr val="0072C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352800" y="1681828"/>
            <a:ext cx="8305800" cy="132802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Nêu giá trị lịch sử của cuộc chiến tranh bảo vệ biên giới Tây Nam, chiến đấu bảo vệ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biên giới phía Bắc và đấu tranh bảo vệ chủ quyền biển, đảo của Tổ quốc.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352800" y="3278655"/>
            <a:ext cx="8305800" cy="1736646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Nghệ thuật quân sự Việt Nam trong cuộc chiến tranh bảo vệ biên giới Tây Nam,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chiến đấu bảo vệ biên giới phía Bắc và đấu tranh bảo vệ chủ quyền biển, đảo của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Tổ quốc được thể hiện ở những nội dung cơ bản nào?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99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3073074" y="2133600"/>
            <a:ext cx="3990975" cy="296251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gay sau khi lên cầm quyền vào tháng 4/1975, tập đoàn Pol Pot – Ieng Sary đã phản bội lại nhân dân Campuchia và âm mưu phá hoại mối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 hệ Việt Nam – Campuchia.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590800" y="1341049"/>
            <a:ext cx="7324725" cy="5107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 Bối cảnh và những nét chính về cuộc chiến tranh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7152" y="1524000"/>
            <a:ext cx="2290763" cy="4804491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TRANH BẢO VỆ BIÊN GIỚI TÂY NAM CỦA TỔ QUỐC VÀ CÙNG QUÂN DÂN</a:t>
            </a:r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CAMPUCHIA CHIẾN THẮNG CHẾ ĐỘ DIỆT CHỦNG</a:t>
            </a:r>
            <a:endParaRPr lang="en-US" sz="23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94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2400" y="1828801"/>
            <a:ext cx="2971800" cy="2899708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LUYỆN TẬP</a:t>
            </a:r>
            <a:endParaRPr lang="en-US" sz="3200" b="1">
              <a:solidFill>
                <a:srgbClr val="0072C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352800" y="1681828"/>
            <a:ext cx="3733800" cy="296251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Công dân cần có trách nhiệm gì đối với sự nghiệp củng cố quốc phòng và 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ninh; bảo vệ Tổ quốc Việt Nam xã hội chủ nghĩa trong giai đoạn cách mạng hiện nay?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299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3505200" y="1981200"/>
            <a:ext cx="8001000" cy="3779758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hãy sưu tầm tư liệu về cuộc chiến tranh bảo vệ biên giới Tây Nam, chiến đấu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bảo vệ biên giới phía Bắc, đấu tranh bảo vệ chủ quyền biển, đảo của Tổ quốc 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chia sẻ với các bạn về một trong các chủ đề sau:</a:t>
            </a:r>
          </a:p>
          <a:p>
            <a:pPr algn="just"/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Những mất mát, đau thương của nhân dân 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Các tấm gương chiến đấu dũng cảm, hi sinh của quân và dân 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Các công trình tưởng niệm anh hùng, liệt sĩ và đồng bào ta đã ngã xuống.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1828801"/>
            <a:ext cx="2971800" cy="2899708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VẬN DỤNG</a:t>
            </a:r>
            <a:endParaRPr lang="en-US" sz="3200" b="1">
              <a:solidFill>
                <a:srgbClr val="0072C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124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3429000" y="1644541"/>
            <a:ext cx="8610600" cy="132802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hãy viết một bức thư khoảng 250 từ gửi cán bộ, chiến sĩ Hải quân đang làm nhiệm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vụ canh giữ vùng biển, đảo của Tổ quốc để bày tỏ tình cảm và lòng biết ơn của mình.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1828801"/>
            <a:ext cx="2971800" cy="2899708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VẬN DỤNG</a:t>
            </a:r>
            <a:endParaRPr lang="en-US" sz="3200" b="1">
              <a:solidFill>
                <a:srgbClr val="0072C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53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667000" y="1997489"/>
            <a:ext cx="8839200" cy="1736646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Ngày 30/4/1977, tập đoàn Pol Pot – Ieng Sary sử dụng lực lượng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quân sự xâm phạm một số vùng lãnh thổ nước ta từ tỉnh Kiên Giang (Hà Tiên cũ) đến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tỉnh Tây Ninh; cướp bóc tài sản, đốt nhà, phá hoại hoa màu, tàn sát dã man đồng bào ta.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590800" y="1341049"/>
            <a:ext cx="7324725" cy="5107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 Bối cảnh và những nét chính về cuộc chiến tranh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7152" y="1524000"/>
            <a:ext cx="2290763" cy="4804491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TRANH BẢO VỆ BIÊN GIỚI TÂY NAM CỦA TỔ QUỐC VÀ CÙNG QUÂN DÂN</a:t>
            </a:r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CAMPUCHIA CHIẾN THẮNG CHẾ ĐỘ DIỆT CHỦNG</a:t>
            </a:r>
            <a:endParaRPr lang="en-US" sz="23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2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590800" y="1341049"/>
            <a:ext cx="7324725" cy="5107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 Bối cảnh và những nét chính về cuộc chiến tranh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581275" y="2010766"/>
            <a:ext cx="8839200" cy="132802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Ngày 15/6/1978, Bộ Chính trị và Quân uỷ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Trung ương quyết định phát động chiến tranh nhân dân, kiên quyết phản công và tiến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công địch một cách chủ động, liên tục bằng mọi lực lượng.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7152" y="1524000"/>
            <a:ext cx="2290763" cy="4804491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vi-VN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TRANH BẢO VỆ BIÊN GIỚI TÂY NAM CỦA TỔ QUỐC VÀ CÙNG QUÂN DÂN</a:t>
            </a:r>
            <a:r>
              <a:rPr lang="en-US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CAMPUCHIA CHIẾN THẮNG CHẾ ĐỘ DIỆT CHỦNG</a:t>
            </a:r>
            <a:endParaRPr lang="en-US" sz="2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717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590800" y="1341049"/>
            <a:ext cx="7324725" cy="5107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1. Bối cảnh và những nét chính về cuộc chiến tranh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590800" y="1990013"/>
            <a:ext cx="4419600" cy="4556820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Ngày 23/12/1978, trước sự tiến công quy mô lớn của tập đoàn Pol Pot – Ieng Sary,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quân và dân ta đã tổ chức tổng phản công trên toàn tuyến biên giới, giáng trả kẻ thù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những đòn thích đáng, đẩy chúng ra khỏi lãnh thổ của Tổ quốc.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Ngày 7/1/1979, Thủ đô Phnom Penh được hoàn toàn giải phóng.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7152" y="1524000"/>
            <a:ext cx="2290763" cy="4804491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TRANH BẢO VỆ BIÊN GIỚI TÂY NAM CỦA TỔ QUỐC VÀ CÙNG QUÂN DÂN</a:t>
            </a:r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CAMPUCHIA CHIẾN THẮNG CHẾ ĐỘ DIỆT CHỦNG</a:t>
            </a:r>
            <a:endParaRPr lang="en-US" sz="23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430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2819400" cy="5107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2. Giá trị lịch sử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2864" y="1524000"/>
            <a:ext cx="2290763" cy="4804491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TRANH BẢO VỆ BIÊN GIỚI TÂY NAM CỦA TỔ QUỐC VÀ CÙNG QUÂN DÂN</a:t>
            </a:r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CAMPUCHIA CHIẾN THẮNG CHẾ ĐỘ DIỆT CHỦNG</a:t>
            </a:r>
            <a:endParaRPr lang="en-US" sz="23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43200" y="2058591"/>
            <a:ext cx="8839200" cy="2553891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Đảng ta đã đề ra chủ trương, đường lối, mục tiêu chính trị đúng đắn, sáng tạo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Cuộc chiến tranh bảo vệ biên giới Tây Nam của Tổ quốc là hành động tự vệ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chính đáng và chính nghĩa của nhân dân Việt Nam chống lại cuộc chiến tranh xâm lược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tập đoàn Pol Pot – Ieng Sary gây 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78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285"/>
            <a:ext cx="12192000" cy="1152525"/>
          </a:xfrm>
          <a:prstGeom prst="rect">
            <a:avLst/>
          </a:prstGeom>
          <a:solidFill>
            <a:srgbClr val="B2DE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VIỆT NAM XÃ HỘI CHỦ NGHĨA</a:t>
            </a:r>
          </a:p>
          <a:p>
            <a:pPr algn="ctr"/>
            <a:r>
              <a:rPr 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NĂM 1975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166810"/>
            <a:ext cx="12192000" cy="285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1"/>
          <p:cNvSpPr/>
          <p:nvPr/>
        </p:nvSpPr>
        <p:spPr>
          <a:xfrm>
            <a:off x="2743200" y="1371600"/>
            <a:ext cx="2819400" cy="5107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2. Giá trị lịch sử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2864" y="1524000"/>
            <a:ext cx="2290763" cy="4804491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TRANH BẢO VỆ BIÊN GIỚI TÂY NAM CỦA TỔ QUỐC VÀ CÙNG QUÂN DÂN</a:t>
            </a:r>
            <a:r>
              <a:rPr lang="en-US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3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CAMPUCHIA CHIẾN THẮNG CHẾ ĐỘ DIỆT CHỦNG</a:t>
            </a:r>
            <a:endParaRPr lang="en-US" sz="23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43200" y="2324099"/>
            <a:ext cx="3276600" cy="3341668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Thắng lợi của cuộc chiến tranh bảo vệ biên giới Tây Nam của Tổ quốc tiếp tục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khẳng đ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ịnh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chí tự lực, tự cường và tinh thần đoàn kết của nhân dân Việt Nam.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00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" val="a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" val="a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" val="a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" val="a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" val="a1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4438</TotalTime>
  <Words>3410</Words>
  <Application>Microsoft Office PowerPoint</Application>
  <PresentationFormat>Widescreen</PresentationFormat>
  <Paragraphs>206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Arial</vt:lpstr>
      <vt:lpstr>Calibri</vt:lpstr>
      <vt:lpstr>Century Gothic</vt:lpstr>
      <vt:lpstr>Raleway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chaunguyen</dc:creator>
  <cp:lastModifiedBy>Tùng Nguyễn</cp:lastModifiedBy>
  <cp:revision>575</cp:revision>
  <cp:lastPrinted>2021-09-15T03:24:58Z</cp:lastPrinted>
  <dcterms:created xsi:type="dcterms:W3CDTF">2006-08-16T00:00:00Z</dcterms:created>
  <dcterms:modified xsi:type="dcterms:W3CDTF">2024-10-05T05:43:22Z</dcterms:modified>
</cp:coreProperties>
</file>