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99" r:id="rId2"/>
  </p:sldMasterIdLst>
  <p:notesMasterIdLst>
    <p:notesMasterId r:id="rId18"/>
  </p:notesMasterIdLst>
  <p:sldIdLst>
    <p:sldId id="256" r:id="rId3"/>
    <p:sldId id="288" r:id="rId4"/>
    <p:sldId id="257" r:id="rId5"/>
    <p:sldId id="259" r:id="rId6"/>
    <p:sldId id="271" r:id="rId7"/>
    <p:sldId id="272" r:id="rId8"/>
    <p:sldId id="273" r:id="rId9"/>
    <p:sldId id="264" r:id="rId10"/>
    <p:sldId id="274" r:id="rId11"/>
    <p:sldId id="275" r:id="rId12"/>
    <p:sldId id="276" r:id="rId13"/>
    <p:sldId id="277" r:id="rId14"/>
    <p:sldId id="278" r:id="rId15"/>
    <p:sldId id="279" r:id="rId16"/>
    <p:sldId id="287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4637"/>
    <a:srgbClr val="0066CC"/>
    <a:srgbClr val="8BBC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94" d="100"/>
          <a:sy n="94" d="100"/>
        </p:scale>
        <p:origin x="835" y="35"/>
      </p:cViewPr>
      <p:guideLst>
        <p:guide orient="horz" pos="2142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F22989B-AA80-4834-8051-267E1BE4CEA7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4" name="Chỗ dành sẵn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Chỗ dành sẵn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noProof="0"/>
              <a:t>Bấm &amp; sửa kiểu tiêu đề</a:t>
            </a:r>
          </a:p>
          <a:p>
            <a:pPr lvl="1"/>
            <a:r>
              <a:rPr lang="vi-VN" noProof="0"/>
              <a:t>Mức hai</a:t>
            </a:r>
          </a:p>
          <a:p>
            <a:pPr lvl="2"/>
            <a:r>
              <a:rPr lang="vi-VN" noProof="0"/>
              <a:t>Mức ba</a:t>
            </a:r>
          </a:p>
          <a:p>
            <a:pPr lvl="3"/>
            <a:r>
              <a:rPr lang="vi-VN" noProof="0"/>
              <a:t>Mức bốn</a:t>
            </a:r>
          </a:p>
          <a:p>
            <a:pPr lvl="4"/>
            <a:r>
              <a:rPr lang="vi-VN" noProof="0"/>
              <a:t>Mức năm</a:t>
            </a:r>
            <a:endParaRPr lang="en-US" noProof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BCB9AA1-B4D6-4F38-A6CD-9B5760DEC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65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演示模板底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671888" y="1485900"/>
            <a:ext cx="5470525" cy="1225550"/>
          </a:xfrm>
        </p:spPr>
        <p:txBody>
          <a:bodyPr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noProof="0"/>
              <a:t>单击此处编辑母版标题样式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671888" y="2711450"/>
            <a:ext cx="5470525" cy="546100"/>
          </a:xfrm>
        </p:spPr>
        <p:txBody>
          <a:bodyPr/>
          <a:lstStyle>
            <a:lvl1pPr marL="0" indent="0" algn="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noProof="0"/>
              <a:t>单击此处编辑母版副标题样式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1C8AEE55-B751-4EDB-96F9-F82154F1F0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7EC70-ABB4-41B1-804F-10C1E72BB3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7AC70-31EB-4DCC-9BF8-26A26FE88F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GB"/>
          </a:p>
        </p:txBody>
      </p:sp>
      <p:pic>
        <p:nvPicPr>
          <p:cNvPr id="5" name="Picture 21" descr="padandpen"/>
          <p:cNvPicPr>
            <a:picLocks noChangeAspect="1" noChangeArrowheads="1"/>
          </p:cNvPicPr>
          <p:nvPr userDrawn="1"/>
        </p:nvPicPr>
        <p:blipFill>
          <a:blip r:embed="rId2"/>
          <a:srcRect l="1335" t="253" r="1352" b="27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432E8-D6D4-4349-8FCC-DF3028BD2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60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12402-182E-467D-8198-A05C72613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85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B492B-DD2B-4E27-8A88-5738579AD3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94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6BC1E-4BA7-47F8-8F81-D6AB76ABE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76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85631-9CC5-41CF-91BD-DD893619C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16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F003E-4E69-463A-BFC4-26709C1F0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586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EDB3C-C7B6-451D-B10B-13F9A9659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070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8EA92-43FE-4010-B064-AB6856BEC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7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E4353-CA47-43CA-9811-228CD2FF6F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B43C2-AD21-434E-84C9-462A47606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230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A9D1C-C5F5-490E-A0FE-A968AFD8C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89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0260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0260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91598-AAC9-4695-8343-BE3D410C2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992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êu đề và biểu đ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Biểu đồ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37004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935D5-9A6F-4E40-9A4E-51FBA1F93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394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6BA0C-1F78-4E9C-8E08-9B59BD82D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6A11-CF9D-4F07-8CD0-A319825A91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E23CD-BBA0-43BC-A397-DAE6DFD4FE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7C0CA-9B09-428B-B29C-F4DE86E9F5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3B417-1BEA-478B-9EC0-DDBC3A6A30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F1B78-F899-47CE-856D-613FA98D19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13D28-6E6A-4B62-8ED8-D87B73FD0A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57CDE-5E84-4A62-8A4C-17BD547C8D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演示模板底稿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单击此处编辑母版标题样式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ea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ea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ea"/>
                <a:ea typeface="+mn-ea"/>
              </a:defRPr>
            </a:lvl1pPr>
          </a:lstStyle>
          <a:p>
            <a:pPr>
              <a:defRPr/>
            </a:pPr>
            <a:fld id="{68AB0E7F-1D3F-4251-8E46-80FD55299D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bg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bg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7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D8C5888-4DE6-43F5-8316-BBD9DA527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1" descr="justpad"/>
          <p:cNvPicPr>
            <a:picLocks noChangeAspect="1" noChangeArrowheads="1"/>
          </p:cNvPicPr>
          <p:nvPr userDrawn="1"/>
        </p:nvPicPr>
        <p:blipFill>
          <a:blip r:embed="rId15"/>
          <a:srcRect l="1335" t="253" r="1352" b="27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499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_Văn_Bản 7"/>
          <p:cNvSpPr txBox="1"/>
          <p:nvPr/>
        </p:nvSpPr>
        <p:spPr>
          <a:xfrm>
            <a:off x="4022308" y="1196752"/>
            <a:ext cx="11977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chemeClr val="bg1"/>
                </a:solidFill>
                <a:effectLst>
                  <a:outerShdw blurRad="50800" dist="50800" algn="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effectLst>
                  <a:outerShdw blurRad="50800" dist="50800" algn="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80B2019D-157C-4F05-87CB-2BF77120C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3728" y="2075055"/>
            <a:ext cx="528186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vi-VN" altLang="zh-CN" sz="4000" b="1" dirty="0">
                <a:solidFill>
                  <a:srgbClr val="F34347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ĐỘI NGŨ ĐƠN VỊ</a:t>
            </a:r>
            <a:endParaRPr lang="zh-CN" altLang="en-US" sz="4000" b="1" dirty="0">
              <a:solidFill>
                <a:srgbClr val="059188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CF43198-E23B-48F9-AA89-9BDE7DC3EC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pPr eaLnBrk="1" hangingPunct="1"/>
            <a:r>
              <a:rPr lang="nl-NL" altLang="en-US" b="1" dirty="0"/>
              <a:t>2. Đội hình tiểu đội hàng dọc</a:t>
            </a:r>
            <a:r>
              <a:rPr lang="en-US" altLang="en-US" dirty="0"/>
              <a:t>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AF0AF0E-281C-4356-BE06-949244DA7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nl-NL" altLang="en-US" b="1" dirty="0"/>
              <a:t>b, Đội hình tiểu đội 2 hàng dọc.</a:t>
            </a:r>
          </a:p>
          <a:p>
            <a:pPr marL="0" indent="0" eaLnBrk="1" hangingPunct="1">
              <a:buNone/>
            </a:pPr>
            <a:r>
              <a:rPr lang="nl-NL" altLang="en-US" b="1" dirty="0"/>
              <a:t>- Các bước tập hợp: 3 bước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Tập hợp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Chỉnh đốn hàng ngũ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Giải tán.</a:t>
            </a:r>
            <a:endParaRPr lang="en-US"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E37F1F-7741-435F-8E5B-84853C0533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204864"/>
            <a:ext cx="4148020" cy="36080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>
            <a:extLst>
              <a:ext uri="{FF2B5EF4-FFF2-40B4-BE49-F238E27FC236}">
                <a16:creationId xmlns:a16="http://schemas.microsoft.com/office/drawing/2014/main" id="{5D87398D-E136-48F3-822D-4E5DBC02C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28600"/>
            <a:ext cx="2938264" cy="5603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E18F8D1F-2EE8-4207-B27E-36B83B734E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85056"/>
            <a:ext cx="8229600" cy="868362"/>
          </a:xfrm>
        </p:spPr>
        <p:txBody>
          <a:bodyPr/>
          <a:lstStyle/>
          <a:p>
            <a:pPr algn="l" eaLnBrk="1" hangingPunct="1"/>
            <a:r>
              <a:rPr lang="nl-NL" altLang="en-US" sz="4000" b="1" dirty="0"/>
              <a:t>3. Giãn đội hình, thu đội hình.</a:t>
            </a:r>
            <a:br>
              <a:rPr lang="nl-NL" altLang="en-US" sz="4000" b="1" dirty="0"/>
            </a:br>
            <a:endParaRPr lang="en-US" altLang="en-US" sz="4000" b="1" dirty="0"/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id="{A5215FB8-AA18-46E8-A808-C20E09AF4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553418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nl-NL" altLang="en-US" b="1" dirty="0">
                <a:solidFill>
                  <a:schemeClr val="tx2"/>
                </a:solidFill>
              </a:rPr>
              <a:t>Giãn và thu đội hình hàng ngang.    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pic>
        <p:nvPicPr>
          <p:cNvPr id="12292" name="Picture 6">
            <a:extLst>
              <a:ext uri="{FF2B5EF4-FFF2-40B4-BE49-F238E27FC236}">
                <a16:creationId xmlns:a16="http://schemas.microsoft.com/office/drawing/2014/main" id="{9BA03E62-06DE-4C5A-8848-71929385D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134" y="2286000"/>
            <a:ext cx="6122640" cy="3328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ED8BB38-E7A5-4D5B-80CF-DE0AE50D5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229600" cy="868362"/>
          </a:xfrm>
        </p:spPr>
        <p:txBody>
          <a:bodyPr/>
          <a:lstStyle/>
          <a:p>
            <a:pPr algn="l" eaLnBrk="1" hangingPunct="1"/>
            <a:r>
              <a:rPr lang="nl-NL" altLang="en-US" sz="4000" b="1" dirty="0"/>
              <a:t>3. Giãn đội hình, thu đội hình. </a:t>
            </a:r>
            <a:br>
              <a:rPr lang="nl-NL" altLang="en-US" sz="4000" b="1" dirty="0"/>
            </a:br>
            <a:endParaRPr lang="en-US" altLang="en-US" sz="4000" b="1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3A8487A-4283-4F96-AE09-610F00036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990600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nl-NL" altLang="en-US" b="1" dirty="0">
                <a:solidFill>
                  <a:schemeClr val="tx2"/>
                </a:solidFill>
              </a:rPr>
              <a:t>Giãn và thu đội hình hàng dọc.    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pic>
        <p:nvPicPr>
          <p:cNvPr id="13316" name="Picture 5">
            <a:extLst>
              <a:ext uri="{FF2B5EF4-FFF2-40B4-BE49-F238E27FC236}">
                <a16:creationId xmlns:a16="http://schemas.microsoft.com/office/drawing/2014/main" id="{40618874-F399-498D-AB39-136482F0F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00200"/>
            <a:ext cx="3429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4129D92-08A0-47A5-B215-DA35CDCCCE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b="1"/>
              <a:t>4. Ra khỏi hàng, về vị trí.</a:t>
            </a:r>
            <a:endParaRPr lang="en-US" altLang="en-US" b="1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1C925E3-CCF1-410F-9252-934BC9F78A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LcPeriod"/>
            </a:pPr>
            <a:r>
              <a:rPr lang="nl-NL" altLang="en-US" b="1" dirty="0"/>
              <a:t>Ra khỏi hàng </a:t>
            </a:r>
          </a:p>
          <a:p>
            <a:pPr marL="609600" indent="-609600" eaLnBrk="1" hangingPunct="1">
              <a:buFontTx/>
              <a:buAutoNum type="alphaLcPeriod"/>
            </a:pPr>
            <a:r>
              <a:rPr lang="nl-NL" altLang="en-US" b="1" dirty="0"/>
              <a:t>về vị trí</a:t>
            </a:r>
            <a:endParaRPr lang="en-US" altLang="en-US" b="1" dirty="0"/>
          </a:p>
        </p:txBody>
      </p:sp>
      <p:pic>
        <p:nvPicPr>
          <p:cNvPr id="14340" name="Picture 14">
            <a:extLst>
              <a:ext uri="{FF2B5EF4-FFF2-40B4-BE49-F238E27FC236}">
                <a16:creationId xmlns:a16="http://schemas.microsoft.com/office/drawing/2014/main" id="{A40AD41A-A717-4F74-9F51-92C7BB35B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371601"/>
            <a:ext cx="4775448" cy="4361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>
            <a:extLst>
              <a:ext uri="{FF2B5EF4-FFF2-40B4-BE49-F238E27FC236}">
                <a16:creationId xmlns:a16="http://schemas.microsoft.com/office/drawing/2014/main" id="{640F9C0A-2917-4763-B115-AE98835C9F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Trân</a:t>
            </a:r>
            <a:r>
              <a:rPr lang="en-US" altLang="en-US" dirty="0"/>
              <a:t> </a:t>
            </a:r>
            <a:r>
              <a:rPr lang="en-US" altLang="en-US" dirty="0" err="1"/>
              <a:t>trọng</a:t>
            </a:r>
            <a:r>
              <a:rPr lang="en-US" altLang="en-US" dirty="0"/>
              <a:t> </a:t>
            </a:r>
            <a:r>
              <a:rPr lang="en-US" altLang="en-US" dirty="0" err="1"/>
              <a:t>cảm</a:t>
            </a:r>
            <a:r>
              <a:rPr lang="en-US" altLang="en-US" dirty="0"/>
              <a:t> </a:t>
            </a:r>
            <a:r>
              <a:rPr lang="en-US" altLang="en-US" dirty="0" err="1"/>
              <a:t>ơn</a:t>
            </a:r>
            <a:r>
              <a:rPr lang="en-US" altLang="en-US" dirty="0"/>
              <a:t> </a:t>
            </a:r>
            <a:r>
              <a:rPr lang="en-US" altLang="en-US" dirty="0" err="1"/>
              <a:t>các</a:t>
            </a:r>
            <a:r>
              <a:rPr lang="en-US" altLang="en-US" dirty="0"/>
              <a:t> </a:t>
            </a:r>
            <a:r>
              <a:rPr lang="en-US" altLang="en-US" dirty="0" err="1"/>
              <a:t>em</a:t>
            </a:r>
            <a:r>
              <a:rPr lang="en-US" altLang="en-US" dirty="0"/>
              <a:t> </a:t>
            </a:r>
            <a:br>
              <a:rPr lang="en-US" altLang="en-US" dirty="0"/>
            </a:br>
            <a:r>
              <a:rPr lang="en-US" altLang="en-US" dirty="0" err="1"/>
              <a:t>đã</a:t>
            </a:r>
            <a:r>
              <a:rPr lang="en-US" altLang="en-US" dirty="0"/>
              <a:t> </a:t>
            </a:r>
            <a:r>
              <a:rPr lang="en-US" altLang="en-US" dirty="0" err="1"/>
              <a:t>theo</a:t>
            </a:r>
            <a:r>
              <a:rPr lang="en-US" altLang="en-US" dirty="0"/>
              <a:t> </a:t>
            </a:r>
            <a:r>
              <a:rPr lang="en-US" altLang="en-US" dirty="0" err="1"/>
              <a:t>dõi</a:t>
            </a:r>
            <a:r>
              <a:rPr lang="en-US" altLang="en-US" dirty="0"/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66" name="Straight Connector 16"/>
          <p:cNvCxnSpPr>
            <a:cxnSpLocks noChangeShapeType="1"/>
          </p:cNvCxnSpPr>
          <p:nvPr/>
        </p:nvCxnSpPr>
        <p:spPr bwMode="auto">
          <a:xfrm>
            <a:off x="4689475" y="4251325"/>
            <a:ext cx="3563938" cy="0"/>
          </a:xfrm>
          <a:prstGeom prst="line">
            <a:avLst/>
          </a:prstGeom>
          <a:noFill/>
          <a:ln w="6350" algn="ctr">
            <a:solidFill>
              <a:srgbClr val="4A7EBB"/>
            </a:solidFill>
            <a:prstDash val="dash"/>
            <a:round/>
            <a:headEnd/>
            <a:tailEnd/>
          </a:ln>
        </p:spPr>
      </p:cxnSp>
      <p:cxnSp>
        <p:nvCxnSpPr>
          <p:cNvPr id="11267" name="Straight Connector 17"/>
          <p:cNvCxnSpPr>
            <a:cxnSpLocks noChangeShapeType="1"/>
          </p:cNvCxnSpPr>
          <p:nvPr/>
        </p:nvCxnSpPr>
        <p:spPr bwMode="auto">
          <a:xfrm>
            <a:off x="4872038" y="3157538"/>
            <a:ext cx="3381375" cy="1587"/>
          </a:xfrm>
          <a:prstGeom prst="line">
            <a:avLst/>
          </a:prstGeom>
          <a:noFill/>
          <a:ln w="6350" algn="ctr">
            <a:solidFill>
              <a:srgbClr val="4A7EBB"/>
            </a:solidFill>
            <a:prstDash val="dash"/>
            <a:round/>
            <a:headEnd/>
            <a:tailEnd/>
          </a:ln>
        </p:spPr>
      </p:cxnSp>
      <p:sp>
        <p:nvSpPr>
          <p:cNvPr id="6" name="Oval 10"/>
          <p:cNvSpPr/>
          <p:nvPr/>
        </p:nvSpPr>
        <p:spPr bwMode="auto">
          <a:xfrm>
            <a:off x="1187450" y="2559671"/>
            <a:ext cx="3683964" cy="4164347"/>
          </a:xfrm>
          <a:prstGeom prst="ellipse">
            <a:avLst/>
          </a:prstGeom>
          <a:gradFill flip="none" rotWithShape="1">
            <a:gsLst>
              <a:gs pos="0">
                <a:srgbClr val="4BACC6">
                  <a:lumMod val="50000"/>
                  <a:shade val="30000"/>
                  <a:satMod val="115000"/>
                  <a:alpha val="86000"/>
                </a:srgbClr>
              </a:gs>
              <a:gs pos="50000">
                <a:srgbClr val="4BACC6">
                  <a:lumMod val="50000"/>
                  <a:shade val="67500"/>
                  <a:satMod val="115000"/>
                </a:srgbClr>
              </a:gs>
              <a:gs pos="100000">
                <a:srgbClr val="4BACC6">
                  <a:lumMod val="50000"/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5400" cap="flat" cmpd="sng" algn="ctr">
            <a:noFill/>
            <a:prstDash val="solid"/>
          </a:ln>
          <a:effectLst>
            <a:outerShdw blurRad="165100" dist="127000" dir="5400000" algn="t" rotWithShape="0">
              <a:prstClr val="black">
                <a:alpha val="82000"/>
              </a:prstClr>
            </a:outerShdw>
          </a:effectLst>
          <a:scene3d>
            <a:camera prst="orthographicFront">
              <a:rot lat="17787819" lon="20410651" rev="1456871"/>
            </a:camera>
            <a:lightRig rig="threePt" dir="t"/>
          </a:scene3d>
          <a:sp3d>
            <a:bevelT w="254000" h="0"/>
            <a:bevelB w="0" h="254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licious Heavy" pitchFamily="50" charset="0"/>
              <a:ea typeface="宋体" pitchFamily="2" charset="-122"/>
              <a:cs typeface="+mn-cs"/>
            </a:endParaRPr>
          </a:p>
        </p:txBody>
      </p:sp>
      <p:sp>
        <p:nvSpPr>
          <p:cNvPr id="7" name="Oval 11"/>
          <p:cNvSpPr/>
          <p:nvPr/>
        </p:nvSpPr>
        <p:spPr bwMode="auto">
          <a:xfrm>
            <a:off x="2056414" y="1832124"/>
            <a:ext cx="3019642" cy="3413400"/>
          </a:xfrm>
          <a:prstGeom prst="ellipse">
            <a:avLst/>
          </a:prstGeom>
          <a:gradFill flip="none" rotWithShape="1">
            <a:gsLst>
              <a:gs pos="0">
                <a:srgbClr val="9BBB59">
                  <a:lumMod val="75000"/>
                  <a:shade val="30000"/>
                  <a:satMod val="115000"/>
                  <a:alpha val="86000"/>
                </a:srgbClr>
              </a:gs>
              <a:gs pos="50000">
                <a:srgbClr val="9BBB59">
                  <a:lumMod val="75000"/>
                  <a:shade val="67500"/>
                  <a:satMod val="115000"/>
                </a:srgbClr>
              </a:gs>
              <a:gs pos="100000">
                <a:srgbClr val="9BBB59">
                  <a:lumMod val="75000"/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5400" cap="flat" cmpd="sng" algn="ctr">
            <a:noFill/>
            <a:prstDash val="solid"/>
          </a:ln>
          <a:effectLst>
            <a:outerShdw blurRad="165100" dist="127000" dir="5400000" algn="t" rotWithShape="0">
              <a:prstClr val="black">
                <a:alpha val="82000"/>
              </a:prstClr>
            </a:outerShdw>
          </a:effectLst>
          <a:scene3d>
            <a:camera prst="orthographicFront">
              <a:rot lat="17787819" lon="20410651" rev="1456871"/>
            </a:camera>
            <a:lightRig rig="threePt" dir="t"/>
          </a:scene3d>
          <a:sp3d>
            <a:bevelT w="254000" h="0"/>
            <a:bevelB w="0" h="254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licious Heavy" pitchFamily="50" charset="0"/>
              <a:ea typeface="宋体" pitchFamily="2" charset="-122"/>
              <a:cs typeface="+mn-cs"/>
            </a:endParaRPr>
          </a:p>
        </p:txBody>
      </p:sp>
      <p:sp>
        <p:nvSpPr>
          <p:cNvPr id="8" name="Oval 12"/>
          <p:cNvSpPr/>
          <p:nvPr/>
        </p:nvSpPr>
        <p:spPr bwMode="auto">
          <a:xfrm>
            <a:off x="2938843" y="1290476"/>
            <a:ext cx="2234536" cy="2525916"/>
          </a:xfrm>
          <a:prstGeom prst="ellipse">
            <a:avLst/>
          </a:prstGeom>
          <a:gradFill flip="none" rotWithShape="1">
            <a:gsLst>
              <a:gs pos="0">
                <a:srgbClr val="F79646">
                  <a:lumMod val="75000"/>
                  <a:shade val="30000"/>
                  <a:satMod val="115000"/>
                  <a:alpha val="86000"/>
                </a:srgbClr>
              </a:gs>
              <a:gs pos="50000">
                <a:srgbClr val="F79646">
                  <a:lumMod val="75000"/>
                  <a:shade val="67500"/>
                  <a:satMod val="115000"/>
                </a:srgbClr>
              </a:gs>
              <a:gs pos="100000">
                <a:srgbClr val="F79646">
                  <a:lumMod val="75000"/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5400" cap="flat" cmpd="sng" algn="ctr">
            <a:noFill/>
            <a:prstDash val="solid"/>
          </a:ln>
          <a:effectLst>
            <a:outerShdw blurRad="165100" dist="127000" dir="5400000" algn="t" rotWithShape="0">
              <a:prstClr val="black">
                <a:alpha val="82000"/>
              </a:prstClr>
            </a:outerShdw>
          </a:effectLst>
          <a:scene3d>
            <a:camera prst="orthographicFront">
              <a:rot lat="17787819" lon="20410651" rev="1456871"/>
            </a:camera>
            <a:lightRig rig="threePt" dir="t"/>
          </a:scene3d>
          <a:sp3d>
            <a:bevelT w="254000" h="0"/>
            <a:bevelB w="0" h="254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licious Heavy" pitchFamily="50" charset="0"/>
              <a:ea typeface="宋体" pitchFamily="2" charset="-122"/>
              <a:cs typeface="+mn-cs"/>
            </a:endParaRPr>
          </a:p>
        </p:txBody>
      </p:sp>
      <p:sp>
        <p:nvSpPr>
          <p:cNvPr id="11" name="Curved Down Arrow 18"/>
          <p:cNvSpPr/>
          <p:nvPr/>
        </p:nvSpPr>
        <p:spPr bwMode="auto">
          <a:xfrm rot="18799892">
            <a:off x="861219" y="2945606"/>
            <a:ext cx="1400175" cy="500063"/>
          </a:xfrm>
          <a:prstGeom prst="curvedDownArrow">
            <a:avLst>
              <a:gd name="adj1" fmla="val 72799"/>
              <a:gd name="adj2" fmla="val 139754"/>
              <a:gd name="adj3" fmla="val 25000"/>
            </a:avLst>
          </a:prstGeom>
          <a:solidFill>
            <a:sysClr val="window" lastClr="FFFFFF">
              <a:lumMod val="50000"/>
            </a:sysClr>
          </a:solidFill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  <p:sp>
        <p:nvSpPr>
          <p:cNvPr id="12" name="Curved Down Arrow 19"/>
          <p:cNvSpPr/>
          <p:nvPr/>
        </p:nvSpPr>
        <p:spPr bwMode="auto">
          <a:xfrm rot="19543830">
            <a:off x="1906588" y="1943100"/>
            <a:ext cx="1400175" cy="501650"/>
          </a:xfrm>
          <a:prstGeom prst="curvedDownArrow">
            <a:avLst>
              <a:gd name="adj1" fmla="val 72799"/>
              <a:gd name="adj2" fmla="val 139754"/>
              <a:gd name="adj3" fmla="val 25000"/>
            </a:avLst>
          </a:prstGeom>
          <a:solidFill>
            <a:sysClr val="window" lastClr="FFFFFF">
              <a:lumMod val="50000"/>
            </a:sysClr>
          </a:solidFill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  <p:sp>
        <p:nvSpPr>
          <p:cNvPr id="14" name="TextBox 22"/>
          <p:cNvSpPr txBox="1"/>
          <p:nvPr/>
        </p:nvSpPr>
        <p:spPr bwMode="auto">
          <a:xfrm>
            <a:off x="5561013" y="1988840"/>
            <a:ext cx="28987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licious" pitchFamily="50" charset="0"/>
                <a:ea typeface="宋体" pitchFamily="2" charset="-122"/>
                <a:cs typeface="+mn-cs"/>
              </a:rPr>
              <a:t>Kiến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licious" pitchFamily="50" charset="0"/>
                <a:ea typeface="宋体" pitchFamily="2" charset="-122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licious" pitchFamily="50" charset="0"/>
                <a:ea typeface="宋体" pitchFamily="2" charset="-122"/>
                <a:cs typeface="+mn-cs"/>
              </a:rPr>
              <a:t>thức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elicious" pitchFamily="50" charset="0"/>
              <a:ea typeface="宋体" pitchFamily="2" charset="-122"/>
              <a:cs typeface="+mn-cs"/>
            </a:endParaRPr>
          </a:p>
        </p:txBody>
      </p:sp>
      <p:sp>
        <p:nvSpPr>
          <p:cNvPr id="17" name="TextBox 22"/>
          <p:cNvSpPr txBox="1"/>
          <p:nvPr/>
        </p:nvSpPr>
        <p:spPr bwMode="auto">
          <a:xfrm>
            <a:off x="5561013" y="3175000"/>
            <a:ext cx="289877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licious" pitchFamily="50" charset="0"/>
                <a:ea typeface="宋体" pitchFamily="2" charset="-122"/>
                <a:cs typeface="+mn-cs"/>
              </a:rPr>
              <a:t>Năng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licious" pitchFamily="50" charset="0"/>
                <a:ea typeface="宋体" pitchFamily="2" charset="-122"/>
                <a:cs typeface="+mn-cs"/>
              </a:rPr>
              <a:t>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licious" pitchFamily="50" charset="0"/>
                <a:ea typeface="宋体" pitchFamily="2" charset="-122"/>
                <a:cs typeface="+mn-cs"/>
              </a:rPr>
              <a:t>lực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elicious" pitchFamily="50" charset="0"/>
              <a:ea typeface="宋体" pitchFamily="2" charset="-122"/>
              <a:cs typeface="+mn-cs"/>
            </a:endParaRPr>
          </a:p>
        </p:txBody>
      </p:sp>
      <p:sp>
        <p:nvSpPr>
          <p:cNvPr id="18" name="TextBox 22"/>
          <p:cNvSpPr txBox="1"/>
          <p:nvPr/>
        </p:nvSpPr>
        <p:spPr bwMode="auto">
          <a:xfrm>
            <a:off x="5561013" y="4303713"/>
            <a:ext cx="28987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licious" pitchFamily="50" charset="0"/>
                <a:ea typeface="宋体" pitchFamily="2" charset="-122"/>
                <a:cs typeface="+mn-cs"/>
              </a:rPr>
              <a:t>Phẩm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licious" pitchFamily="50" charset="0"/>
                <a:ea typeface="宋体" pitchFamily="2" charset="-122"/>
                <a:cs typeface="+mn-cs"/>
              </a:rPr>
              <a:t>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licious" pitchFamily="50" charset="0"/>
                <a:ea typeface="宋体" pitchFamily="2" charset="-122"/>
                <a:cs typeface="+mn-cs"/>
              </a:rPr>
              <a:t>chất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elicious" pitchFamily="50" charset="0"/>
              <a:ea typeface="宋体" pitchFamily="2" charset="-122"/>
              <a:cs typeface="+mn-cs"/>
            </a:endParaRPr>
          </a:p>
        </p:txBody>
      </p:sp>
      <p:sp>
        <p:nvSpPr>
          <p:cNvPr id="16" name="Hộp_Văn_Bản 15"/>
          <p:cNvSpPr txBox="1"/>
          <p:nvPr/>
        </p:nvSpPr>
        <p:spPr>
          <a:xfrm>
            <a:off x="1284288" y="755650"/>
            <a:ext cx="184537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B8E2FF">
                    <a:lumMod val="25000"/>
                  </a:srgbClr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Mục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B8E2FF">
                    <a:lumMod val="25000"/>
                  </a:srgbClr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B8E2FF">
                    <a:lumMod val="25000"/>
                  </a:srgbClr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tiêu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B8E2FF">
                  <a:lumMod val="25000"/>
                </a:srgbClr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11277" name="Hộp_Văn_Bản 18"/>
          <p:cNvSpPr txBox="1">
            <a:spLocks noChangeArrowheads="1"/>
          </p:cNvSpPr>
          <p:nvPr/>
        </p:nvSpPr>
        <p:spPr bwMode="auto">
          <a:xfrm>
            <a:off x="5570852" y="2348880"/>
            <a:ext cx="31776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lvl="0" indent="-171450" algn="just">
              <a:buFont typeface="Wingdings" panose="05000000000000000000" pitchFamily="2" charset="2"/>
              <a:buChar char="Ø"/>
              <a:defRPr/>
            </a:pPr>
            <a:r>
              <a:rPr kumimoji="0" lang="vi-VN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Hiểu được</a:t>
            </a:r>
            <a:r>
              <a:rPr kumimoji="0" lang="en-US" altLang="zh-CN" sz="1200" b="0" i="1" u="none" strike="noStrike" kern="1200" cap="none" spc="0" normalizeH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vi-VN" altLang="zh-CN" sz="1200" i="1" dirty="0">
                <a:solidFill>
                  <a:prstClr val="white">
                    <a:lumMod val="50000"/>
                  </a:prstClr>
                </a:solidFill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và làm được các động tác đội ngũ đơn vị</a:t>
            </a:r>
            <a:r>
              <a:rPr lang="en-US" altLang="zh-CN" sz="1200" i="1" dirty="0">
                <a:solidFill>
                  <a:prstClr val="white">
                    <a:lumMod val="50000"/>
                  </a:prstClr>
                </a:solidFill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. </a:t>
            </a:r>
            <a:r>
              <a:rPr lang="vi-VN" altLang="zh-CN" sz="1200" i="1" dirty="0">
                <a:solidFill>
                  <a:prstClr val="white">
                    <a:lumMod val="50000"/>
                  </a:prstClr>
                </a:solidFill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Biết điều khiển (chỉ huy) tập hợp các đội hình cơ bản của tiểu</a:t>
            </a:r>
            <a:r>
              <a:rPr lang="en-US" altLang="zh-CN" sz="1200" i="1" dirty="0">
                <a:solidFill>
                  <a:prstClr val="white">
                    <a:lumMod val="50000"/>
                  </a:prstClr>
                </a:solidFill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vi-VN" altLang="zh-CN" sz="1200" i="1" dirty="0">
                <a:solidFill>
                  <a:prstClr val="white">
                    <a:lumMod val="50000"/>
                  </a:prstClr>
                </a:solidFill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đội, trung đội</a:t>
            </a:r>
            <a:r>
              <a:rPr kumimoji="0" lang="vi-VN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. 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Arial"/>
              <a:ea typeface="宋体" pitchFamily="2" charset="-122"/>
              <a:cs typeface="+mn-cs"/>
            </a:endParaRPr>
          </a:p>
        </p:txBody>
      </p:sp>
      <p:sp>
        <p:nvSpPr>
          <p:cNvPr id="11279" name="Hộp_Văn_Bản 20"/>
          <p:cNvSpPr txBox="1">
            <a:spLocks noChangeArrowheads="1"/>
          </p:cNvSpPr>
          <p:nvPr/>
        </p:nvSpPr>
        <p:spPr bwMode="auto">
          <a:xfrm>
            <a:off x="5556437" y="3501008"/>
            <a:ext cx="32640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Chung: </a:t>
            </a:r>
            <a:r>
              <a:rPr kumimoji="0" 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Tự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học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, </a:t>
            </a:r>
            <a:r>
              <a:rPr kumimoji="0" 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hợp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tác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, </a:t>
            </a:r>
            <a:r>
              <a:rPr kumimoji="0" 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giải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quyết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vấn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đề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.</a:t>
            </a:r>
          </a:p>
        </p:txBody>
      </p:sp>
      <p:sp>
        <p:nvSpPr>
          <p:cNvPr id="11281" name="Hộp_Văn_Bản 22"/>
          <p:cNvSpPr txBox="1">
            <a:spLocks noChangeArrowheads="1"/>
          </p:cNvSpPr>
          <p:nvPr/>
        </p:nvSpPr>
        <p:spPr bwMode="auto">
          <a:xfrm>
            <a:off x="5528752" y="4718410"/>
            <a:ext cx="269657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Có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thái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độ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học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tập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và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rèn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luyện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tốt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Arial"/>
              <a:ea typeface="宋体" pitchFamily="2" charset="-122"/>
              <a:cs typeface="+mn-cs"/>
            </a:endParaRPr>
          </a:p>
        </p:txBody>
      </p:sp>
      <p:sp>
        <p:nvSpPr>
          <p:cNvPr id="11282" name="Hộp_Văn_Bản 23"/>
          <p:cNvSpPr txBox="1">
            <a:spLocks noChangeArrowheads="1"/>
          </p:cNvSpPr>
          <p:nvPr/>
        </p:nvSpPr>
        <p:spPr bwMode="auto">
          <a:xfrm>
            <a:off x="5528752" y="5013176"/>
            <a:ext cx="31477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Sẵn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sàng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tham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gia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vào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sự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nghiệp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xây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dựng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và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bảo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vệ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Tổ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quốc</a:t>
            </a:r>
            <a:r>
              <a:rPr kumimoji="0" lang="en-US" altLang="zh-CN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Arial"/>
              <a:ea typeface="宋体" pitchFamily="2" charset="-122"/>
              <a:cs typeface="+mn-cs"/>
            </a:endParaRPr>
          </a:p>
        </p:txBody>
      </p:sp>
      <p:sp>
        <p:nvSpPr>
          <p:cNvPr id="19" name="Hộp_Văn_Bản 20">
            <a:extLst>
              <a:ext uri="{FF2B5EF4-FFF2-40B4-BE49-F238E27FC236}">
                <a16:creationId xmlns:a16="http://schemas.microsoft.com/office/drawing/2014/main" id="{BF2B47C7-46AC-4E04-A74D-21BDC500E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437" y="3800073"/>
            <a:ext cx="20168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vi-VN" sz="1200" b="0" i="1" u="none" strike="noStrike" kern="1200" cap="none" spc="0" normalizeH="0" baseline="0" noProof="0" dirty="0">
                <a:ln>
                  <a:noFill/>
                </a:ln>
                <a:solidFill>
                  <a:srgbClr val="4C4C4C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Riêng: Tư duy tổng hợp.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11277" grpId="0"/>
      <p:bldP spid="11279" grpId="0"/>
      <p:bldP spid="11281" grpId="0"/>
      <p:bldP spid="11282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4E42FE9-27A3-4CFD-AE2A-ABE3C5C8A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nl-NL" altLang="en-US" b="1" i="1" dirty="0"/>
              <a:t>I</a:t>
            </a:r>
            <a:r>
              <a:rPr lang="nl-NL" altLang="en-US" i="1" dirty="0"/>
              <a:t>. </a:t>
            </a:r>
            <a:r>
              <a:rPr lang="nl-NL" altLang="en-US" b="1" i="1" dirty="0"/>
              <a:t>Đội ngũ tiểu đội</a:t>
            </a:r>
            <a:r>
              <a:rPr lang="en-US" altLang="en-US" dirty="0"/>
              <a:t>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ED42C42-1C70-4AE5-8660-89244347AE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528" y="1268760"/>
            <a:ext cx="4392488" cy="4525963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nl-NL" altLang="en-US" b="1" dirty="0"/>
              <a:t>1. Đội hình tiểu đội hàng ngang (có 1 hàng ngang, 2 hàng ngang)</a:t>
            </a:r>
          </a:p>
          <a:p>
            <a:pPr marL="0" indent="0" algn="just" eaLnBrk="1" hangingPunct="1">
              <a:buNone/>
            </a:pPr>
            <a:endParaRPr lang="nl-NL" altLang="en-US" b="1" dirty="0"/>
          </a:p>
          <a:p>
            <a:pPr marL="0" indent="0" algn="just" eaLnBrk="1" hangingPunct="1">
              <a:buNone/>
            </a:pPr>
            <a:r>
              <a:rPr lang="nl-NL" altLang="en-US" b="1" dirty="0"/>
              <a:t>2. Đội hình tiểu đội hàng dọc (có 1hàng dọc, 2 hàng dọc)</a:t>
            </a:r>
          </a:p>
          <a:p>
            <a:pPr marL="609600" indent="-609600" eaLnBrk="1" hangingPunct="1">
              <a:buFontTx/>
              <a:buAutoNum type="arabicPeriod"/>
            </a:pPr>
            <a:endParaRPr lang="en-US" altLang="en-US" b="1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F5395F-C994-453F-A2BF-A7CFA3017B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326" y="698773"/>
            <a:ext cx="4050263" cy="165010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26CD8F-67C8-4104-AF4B-613573608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51" y="3069740"/>
            <a:ext cx="4127524" cy="2519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F591D22-2703-4416-93E8-93016C3262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nl-NL" altLang="en-US" sz="4000" b="1" i="1" dirty="0"/>
              <a:t>1. </a:t>
            </a:r>
            <a:r>
              <a:rPr lang="nl-NL" altLang="en-US" sz="4000" b="1" dirty="0"/>
              <a:t>Đội hình tiểu đội hàng ngang</a:t>
            </a:r>
            <a:endParaRPr lang="en-US" altLang="en-US" sz="4000" b="1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5A5E00-15E6-427F-9CE9-25D8681FB1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nl-NL" altLang="en-US" b="1" dirty="0"/>
              <a:t>a, Đội hình tiểu đội 1 hàng ngang.</a:t>
            </a:r>
          </a:p>
          <a:p>
            <a:pPr marL="0" indent="0" eaLnBrk="1" hangingPunct="1">
              <a:buNone/>
            </a:pPr>
            <a:r>
              <a:rPr lang="nl-NL" altLang="en-US" b="1" dirty="0"/>
              <a:t>- Các bước tập hợp: 4 bước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Tập hợp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Điểm số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Chỉnh đốn hàng ngũ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Giải tán.</a:t>
            </a:r>
            <a:endParaRPr lang="en-US" altLang="en-US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13F34A-FFB0-4716-812A-5D0A675F3E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914996"/>
            <a:ext cx="5040560" cy="28397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>
            <a:extLst>
              <a:ext uri="{FF2B5EF4-FFF2-40B4-BE49-F238E27FC236}">
                <a16:creationId xmlns:a16="http://schemas.microsoft.com/office/drawing/2014/main" id="{DACF136C-C209-45B2-803F-6A0205A97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8382000" cy="4267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1627059-A8F8-41AA-9BBF-415A8C301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nl-NL" altLang="en-US" sz="4000" b="1" i="1" dirty="0"/>
              <a:t>1</a:t>
            </a:r>
            <a:r>
              <a:rPr lang="nl-NL" altLang="en-US" sz="4000" i="1" dirty="0"/>
              <a:t>. </a:t>
            </a:r>
            <a:r>
              <a:rPr lang="nl-NL" altLang="en-US" sz="4000" b="1" dirty="0"/>
              <a:t>Đội hình tiểu đội hàng ngang</a:t>
            </a:r>
            <a:endParaRPr lang="en-US" altLang="en-US" sz="4000" b="1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5C2DF56-2372-48C0-A26E-73D2997DCA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nl-NL" altLang="en-US" b="1" dirty="0"/>
              <a:t>b, Đội hình tiểu đội 2 hàng ngang.</a:t>
            </a:r>
          </a:p>
          <a:p>
            <a:pPr marL="0" indent="0" eaLnBrk="1" hangingPunct="1">
              <a:buNone/>
            </a:pPr>
            <a:r>
              <a:rPr lang="nl-NL" altLang="en-US" b="1" dirty="0"/>
              <a:t>- Các bước tập hợp: 3 bước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Tập hợp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Chỉnh đốn hàng ngũ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Giải tán.</a:t>
            </a:r>
            <a:endParaRPr lang="en-US" altLang="en-US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5E6036-5A36-4EC9-8DD9-C8E91E58DF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775" y="2636912"/>
            <a:ext cx="5217225" cy="32403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>
            <a:extLst>
              <a:ext uri="{FF2B5EF4-FFF2-40B4-BE49-F238E27FC236}">
                <a16:creationId xmlns:a16="http://schemas.microsoft.com/office/drawing/2014/main" id="{D4381B2E-7A18-46E1-9841-98B9D6658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04664"/>
            <a:ext cx="6611351" cy="545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7576284-87DD-4D2B-B341-67AFC88DE0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404664"/>
            <a:ext cx="8229600" cy="1143000"/>
          </a:xfrm>
        </p:spPr>
        <p:txBody>
          <a:bodyPr/>
          <a:lstStyle/>
          <a:p>
            <a:pPr eaLnBrk="1" hangingPunct="1"/>
            <a:r>
              <a:rPr lang="nl-NL" altLang="en-US" b="1" dirty="0"/>
              <a:t>2. Đội hình tiểu đội hàng dọc</a:t>
            </a:r>
            <a:r>
              <a:rPr lang="en-US" altLang="en-US" dirty="0"/>
              <a:t>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B54A4EC-FA74-44A7-A7A0-93B32B51C7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nl-NL" altLang="en-US" b="1" dirty="0"/>
              <a:t>a, Đội hình tiểu đội 1 hàng dọc.</a:t>
            </a:r>
          </a:p>
          <a:p>
            <a:pPr marL="0" indent="0" eaLnBrk="1" hangingPunct="1">
              <a:buNone/>
            </a:pPr>
            <a:r>
              <a:rPr lang="nl-NL" altLang="en-US" b="1" dirty="0"/>
              <a:t>- Các bước tập hợp: 4 bước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Tập hợp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Điểm số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Chỉnh đốn hàng ngũ</a:t>
            </a:r>
          </a:p>
          <a:p>
            <a:pPr marL="609600" indent="-609600" eaLnBrk="1" hangingPunct="1">
              <a:buFontTx/>
              <a:buNone/>
            </a:pPr>
            <a:r>
              <a:rPr lang="nl-NL" altLang="en-US" b="1" dirty="0"/>
              <a:t>+ Giải tán.</a:t>
            </a:r>
            <a:endParaRPr lang="en-US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1B8F42-0692-4BD0-B50E-B2DAB04E8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215" y="2348880"/>
            <a:ext cx="3772519" cy="32144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>
            <a:extLst>
              <a:ext uri="{FF2B5EF4-FFF2-40B4-BE49-F238E27FC236}">
                <a16:creationId xmlns:a16="http://schemas.microsoft.com/office/drawing/2014/main" id="{89B53FEA-001B-4965-83B9-1B4D7A7A6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57200"/>
            <a:ext cx="2971800" cy="5204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">
      <a:dk1>
        <a:srgbClr val="4C4C4C"/>
      </a:dk1>
      <a:lt1>
        <a:srgbClr val="FFFFFF"/>
      </a:lt1>
      <a:dk2>
        <a:srgbClr val="66CCFF"/>
      </a:dk2>
      <a:lt2>
        <a:srgbClr val="666666"/>
      </a:lt2>
      <a:accent1>
        <a:srgbClr val="66CCFF"/>
      </a:accent1>
      <a:accent2>
        <a:srgbClr val="00FF80"/>
      </a:accent2>
      <a:accent3>
        <a:srgbClr val="FFFFFF"/>
      </a:accent3>
      <a:accent4>
        <a:srgbClr val="404040"/>
      </a:accent4>
      <a:accent5>
        <a:srgbClr val="B8E2FF"/>
      </a:accent5>
      <a:accent6>
        <a:srgbClr val="00E773"/>
      </a:accent6>
      <a:hlink>
        <a:srgbClr val="666666"/>
      </a:hlink>
      <a:folHlink>
        <a:srgbClr val="FF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157255766</TotalTime>
  <Pages>0</Pages>
  <Words>356</Words>
  <Characters>0</Characters>
  <Application>Microsoft Office PowerPoint</Application>
  <DocSecurity>0</DocSecurity>
  <PresentationFormat>On-screen Show (4:3)</PresentationFormat>
  <Lines>0</Lines>
  <Paragraphs>49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Microsoft YaHei</vt:lpstr>
      <vt:lpstr>Arial</vt:lpstr>
      <vt:lpstr>Calibri</vt:lpstr>
      <vt:lpstr>Delicious</vt:lpstr>
      <vt:lpstr>Delicious Heavy</vt:lpstr>
      <vt:lpstr>Times New Roman</vt:lpstr>
      <vt:lpstr>Wingdings</vt:lpstr>
      <vt:lpstr>默认设计模板</vt:lpstr>
      <vt:lpstr>Default Design</vt:lpstr>
      <vt:lpstr>PowerPoint Presentation</vt:lpstr>
      <vt:lpstr>PowerPoint Presentation</vt:lpstr>
      <vt:lpstr>I. Đội ngũ tiểu đội </vt:lpstr>
      <vt:lpstr>1. Đội hình tiểu đội hàng ngang</vt:lpstr>
      <vt:lpstr>PowerPoint Presentation</vt:lpstr>
      <vt:lpstr>1. Đội hình tiểu đội hàng ngang</vt:lpstr>
      <vt:lpstr>PowerPoint Presentation</vt:lpstr>
      <vt:lpstr>2. Đội hình tiểu đội hàng dọc </vt:lpstr>
      <vt:lpstr>PowerPoint Presentation</vt:lpstr>
      <vt:lpstr>2. Đội hình tiểu đội hàng dọc </vt:lpstr>
      <vt:lpstr>PowerPoint Presentation</vt:lpstr>
      <vt:lpstr>3. Giãn đội hình, thu đội hình. </vt:lpstr>
      <vt:lpstr>3. Giãn đội hình, thu đội hình.  </vt:lpstr>
      <vt:lpstr>4. Ra khỏi hàng, về vị trí.</vt:lpstr>
      <vt:lpstr>Trân trọng cảm ơn các em  đã theo dõi!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Administrator</dc:creator>
  <cp:lastModifiedBy>Tùng Nguyễn</cp:lastModifiedBy>
  <cp:revision>72</cp:revision>
  <cp:lastPrinted>1899-12-30T00:00:00Z</cp:lastPrinted>
  <dcterms:created xsi:type="dcterms:W3CDTF">2012-04-20T16:02:50Z</dcterms:created>
  <dcterms:modified xsi:type="dcterms:W3CDTF">2024-02-27T08:50:38Z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1033-8.1.0.3018</vt:lpwstr>
  </property>
</Properties>
</file>