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3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4" r:id="rId1"/>
    <p:sldMasterId id="2147483841" r:id="rId2"/>
  </p:sldMasterIdLst>
  <p:sldIdLst>
    <p:sldId id="279" r:id="rId3"/>
    <p:sldId id="309" r:id="rId4"/>
    <p:sldId id="310" r:id="rId5"/>
    <p:sldId id="311" r:id="rId6"/>
    <p:sldId id="312" r:id="rId7"/>
    <p:sldId id="327" r:id="rId8"/>
    <p:sldId id="313" r:id="rId9"/>
    <p:sldId id="314" r:id="rId10"/>
    <p:sldId id="315" r:id="rId11"/>
    <p:sldId id="316" r:id="rId12"/>
    <p:sldId id="328" r:id="rId13"/>
    <p:sldId id="329" r:id="rId14"/>
    <p:sldId id="330" r:id="rId15"/>
    <p:sldId id="331" r:id="rId16"/>
    <p:sldId id="332" r:id="rId17"/>
    <p:sldId id="275" r:id="rId18"/>
    <p:sldId id="276" r:id="rId19"/>
    <p:sldId id="277" r:id="rId20"/>
    <p:sldId id="278" r:id="rId21"/>
    <p:sldId id="29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F92F"/>
    <a:srgbClr val="23FB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71" autoAdjust="0"/>
    <p:restoredTop sz="94660"/>
  </p:normalViewPr>
  <p:slideViewPr>
    <p:cSldViewPr snapToGrid="0">
      <p:cViewPr varScale="1">
        <p:scale>
          <a:sx n="99" d="100"/>
          <a:sy n="99" d="100"/>
        </p:scale>
        <p:origin x="435"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847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8007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91881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739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14189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9816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8863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0478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1203-C7F5-420A-BEF8-B76BBC998B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37F5FF-4FAF-498B-930B-30389E29A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599449-949A-4ECC-B96F-3527EB63180C}"/>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a:extLst>
              <a:ext uri="{FF2B5EF4-FFF2-40B4-BE49-F238E27FC236}">
                <a16:creationId xmlns:a16="http://schemas.microsoft.com/office/drawing/2014/main" id="{8908E0FD-9B68-4608-969D-C0C70C8BB6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B2B97B-20A1-4182-BB8B-DAF81F4DA19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5058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70E24-82BA-403F-8694-42657A6197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29671-0B85-46E5-8C8F-BF46189944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03594-A2F1-46A8-A318-2A9F95C3DE68}"/>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a:extLst>
              <a:ext uri="{FF2B5EF4-FFF2-40B4-BE49-F238E27FC236}">
                <a16:creationId xmlns:a16="http://schemas.microsoft.com/office/drawing/2014/main" id="{E0626615-732A-49B6-BE48-96C0FD03D1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82FE2-9725-4E65-8272-985CFBEBEE2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7311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D6EF-EE29-43C3-84FF-4731793E9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A4E903-7B13-42CF-AC71-B6A24DA63F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D76DD1-BC74-4ED4-9C0B-950C392CBD5F}"/>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a:extLst>
              <a:ext uri="{FF2B5EF4-FFF2-40B4-BE49-F238E27FC236}">
                <a16:creationId xmlns:a16="http://schemas.microsoft.com/office/drawing/2014/main" id="{DE4B7105-B47A-489C-A997-853E112A6E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BBF944-50E2-4737-8433-B64E1B10963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0773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0746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45AA-0579-4468-937B-46B245FE1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8C14A-0D30-453B-81AB-929B610C54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BA1903-4DEE-4AA5-9782-53830BE46F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A9A181-A638-4FBE-B6E5-3595A6D36A1C}"/>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a:extLst>
              <a:ext uri="{FF2B5EF4-FFF2-40B4-BE49-F238E27FC236}">
                <a16:creationId xmlns:a16="http://schemas.microsoft.com/office/drawing/2014/main" id="{ADCD52CA-6F38-4183-A5C9-5E26D5B00B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42854F-DF1E-4A6B-9E7D-B54D36802DC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8963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A36E7-C3B2-4C7D-970E-5D2D568409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35078-2E38-4340-AAE9-BD182427E7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35462D-2A4F-4E46-8D1F-42CBD0A7F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D29B9E-D63B-45A9-8E83-7ED72E681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4FB441-7689-4257-AAA3-95DB68439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87A2D0-CA5B-483E-A8D6-BA26DE803AB8}"/>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8" name="Footer Placeholder 7">
            <a:extLst>
              <a:ext uri="{FF2B5EF4-FFF2-40B4-BE49-F238E27FC236}">
                <a16:creationId xmlns:a16="http://schemas.microsoft.com/office/drawing/2014/main" id="{3A201F9E-F3C4-4205-A1BD-46AF8D132DF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7EEE266-87F0-477A-898C-F15BB17CCDE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5515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9A1F-5C24-4F92-81EB-1A93E474A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94A254-8BFA-4AFA-98FE-9FDF73035F05}"/>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4" name="Footer Placeholder 3">
            <a:extLst>
              <a:ext uri="{FF2B5EF4-FFF2-40B4-BE49-F238E27FC236}">
                <a16:creationId xmlns:a16="http://schemas.microsoft.com/office/drawing/2014/main" id="{05E6C9CA-64F9-4CA5-A90E-D8388757D2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173278-40C0-4409-B604-CC3DA629395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0226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85ABC2-C1B2-4AC7-A4CD-E0D5187FEB8E}"/>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3" name="Footer Placeholder 2">
            <a:extLst>
              <a:ext uri="{FF2B5EF4-FFF2-40B4-BE49-F238E27FC236}">
                <a16:creationId xmlns:a16="http://schemas.microsoft.com/office/drawing/2014/main" id="{80A11192-5088-46AE-BDA7-6D3975C9052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10BF6F5-281F-427B-92BE-76B901854D8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2865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63D8-A6FE-4328-A2AC-4116AD4343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20824B-AFC0-43A8-8285-74BCDDEEC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2E9E43-BC19-4D84-9BDC-673C59ADB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43F80-300F-4E79-83DB-CDE70A3F1B37}"/>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a:extLst>
              <a:ext uri="{FF2B5EF4-FFF2-40B4-BE49-F238E27FC236}">
                <a16:creationId xmlns:a16="http://schemas.microsoft.com/office/drawing/2014/main" id="{702C9C10-8773-445D-A2BD-903BBB8175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52A58B-1503-4869-86D6-D3A581F3C81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6733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7D4B-AA4E-42C7-9A23-03DE76125B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42D4A1-4857-4776-BAE0-44773FD35B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2221D-1673-40E6-A23B-CFA8681B7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68988-EB7D-40C3-919F-141EE702B065}"/>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a:extLst>
              <a:ext uri="{FF2B5EF4-FFF2-40B4-BE49-F238E27FC236}">
                <a16:creationId xmlns:a16="http://schemas.microsoft.com/office/drawing/2014/main" id="{A33BA708-F104-45E2-B88A-038EB1440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631FF7-02A0-4A96-9419-7CB8F004612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2453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8520-A3F5-4391-86D6-A1ECCDA224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D374F-BAFA-4172-B0D4-0FB94FA3CA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3B820-3A7B-49B3-A246-40B6DF85D50A}"/>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a:extLst>
              <a:ext uri="{FF2B5EF4-FFF2-40B4-BE49-F238E27FC236}">
                <a16:creationId xmlns:a16="http://schemas.microsoft.com/office/drawing/2014/main" id="{B0017541-AEE4-4508-87D1-BCF4004C92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0E3013-695E-4B98-903F-469C1BB1E4E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8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30C57-6D47-4B70-86D9-26A31065F2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8F488-248D-4F39-98B5-D1C67AADA2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FADFE-210E-4B23-842E-3E661E52C153}"/>
              </a:ext>
            </a:extLst>
          </p:cNvPr>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a:extLst>
              <a:ext uri="{FF2B5EF4-FFF2-40B4-BE49-F238E27FC236}">
                <a16:creationId xmlns:a16="http://schemas.microsoft.com/office/drawing/2014/main" id="{4B68CB50-D505-457D-B338-BBD1C32C57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D2F880-ABC0-4F82-B232-2B87FA35E3C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52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932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895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768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132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368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829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2514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2/23/2024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60970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C05E9-CF45-47A9-B712-061AC3A90E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96904A-E477-40DE-90D8-337708D93E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8265-66C5-4EF4-8543-3EBCC4547A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2/23/2024</a:t>
            </a:fld>
            <a:endParaRPr lang="en-US" dirty="0"/>
          </a:p>
        </p:txBody>
      </p:sp>
      <p:sp>
        <p:nvSpPr>
          <p:cNvPr id="5" name="Footer Placeholder 4">
            <a:extLst>
              <a:ext uri="{FF2B5EF4-FFF2-40B4-BE49-F238E27FC236}">
                <a16:creationId xmlns:a16="http://schemas.microsoft.com/office/drawing/2014/main" id="{E2CBC753-2354-49F7-B086-43C6DE3D9A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07BA749-F1C5-4B74-B6D1-CB946D2B36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05422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8.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8.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8.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186" y="207935"/>
            <a:ext cx="11729545" cy="2387600"/>
          </a:xfrm>
        </p:spPr>
        <p:txBody>
          <a:bodyPr>
            <a:normAutofit/>
          </a:bodyPr>
          <a:lstStyle/>
          <a:p>
            <a:br>
              <a:rPr lang="en-US" sz="4400" b="1">
                <a:latin typeface="Times New Roman" panose="02020603050405020304" pitchFamily="18" charset="0"/>
                <a:cs typeface="Times New Roman" panose="02020603050405020304" pitchFamily="18" charset="0"/>
              </a:rPr>
            </a:br>
            <a:r>
              <a:rPr lang="en-US" sz="4400" b="1">
                <a:solidFill>
                  <a:srgbClr val="FF0000"/>
                </a:solidFill>
                <a:latin typeface="Times New Roman" panose="02020603050405020304" pitchFamily="18" charset="0"/>
                <a:cs typeface="Times New Roman" panose="02020603050405020304" pitchFamily="18" charset="0"/>
              </a:rPr>
              <a:t>PHÒNG, CHỐNG VI PHẠM PHÁP LUẬT VỀ TRẬT TỰ AN TOÀN GIAO THÔNG</a:t>
            </a:r>
          </a:p>
        </p:txBody>
      </p:sp>
      <p:sp>
        <p:nvSpPr>
          <p:cNvPr id="5" name="Title 1"/>
          <p:cNvSpPr txBox="1">
            <a:spLocks/>
          </p:cNvSpPr>
          <p:nvPr/>
        </p:nvSpPr>
        <p:spPr>
          <a:xfrm>
            <a:off x="5969867" y="5423339"/>
            <a:ext cx="5864773" cy="8718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0000"/>
                </a:solidFill>
                <a:latin typeface="Times New Roman" panose="02020603050405020304" pitchFamily="18" charset="0"/>
                <a:cs typeface="Times New Roman" panose="02020603050405020304" pitchFamily="18" charset="0"/>
              </a:rPr>
              <a:t>  </a:t>
            </a:r>
            <a:endParaRPr lang="en-US" sz="3200" b="1">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277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16206" y="100507"/>
            <a:ext cx="9461310" cy="581881"/>
          </a:xfrm>
          <a:prstGeom prst="round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buClr>
                <a:srgbClr val="000000"/>
              </a:buClr>
              <a:buSzPts val="2000"/>
            </a:pPr>
            <a:r>
              <a:rPr lang="en-US" altLang="en-US" sz="2800" b="1" i="1">
                <a:solidFill>
                  <a:srgbClr val="FF0000"/>
                </a:solidFill>
                <a:latin typeface="Times New Roman" panose="02020603050405020304" pitchFamily="18" charset="0"/>
                <a:cs typeface="Times New Roman" panose="02020603050405020304" pitchFamily="18" charset="0"/>
              </a:rPr>
              <a:t>* Dấu hiệu của </a:t>
            </a:r>
            <a:r>
              <a:rPr lang="en-US" sz="2800" b="1" i="1">
                <a:solidFill>
                  <a:srgbClr val="FF0000"/>
                </a:solidFill>
                <a:latin typeface="Times New Roman" panose="02020603050405020304" pitchFamily="18" charset="0"/>
                <a:cs typeface="Times New Roman" panose="02020603050405020304" pitchFamily="18" charset="0"/>
              </a:rPr>
              <a:t>hành vi vi phạm pháp luật về trật tự ATGT:</a:t>
            </a:r>
          </a:p>
        </p:txBody>
      </p:sp>
      <p:sp>
        <p:nvSpPr>
          <p:cNvPr id="5" name="Content Placeholder 2"/>
          <p:cNvSpPr txBox="1">
            <a:spLocks/>
          </p:cNvSpPr>
          <p:nvPr/>
        </p:nvSpPr>
        <p:spPr>
          <a:xfrm>
            <a:off x="199539" y="893153"/>
            <a:ext cx="11523888" cy="67470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a:solidFill>
                  <a:schemeClr val="tx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Hành vi của người tham gia giao thông </a:t>
            </a:r>
            <a:r>
              <a:rPr lang="en-US" sz="2800">
                <a:solidFill>
                  <a:srgbClr val="C00000"/>
                </a:solidFill>
                <a:latin typeface="Times New Roman" panose="02020603050405020304" pitchFamily="18" charset="0"/>
                <a:cs typeface="Times New Roman" panose="02020603050405020304" pitchFamily="18" charset="0"/>
              </a:rPr>
              <a:t>là hành vi có thể nhận biết được. </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39" y="1583706"/>
            <a:ext cx="5819124" cy="517875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436" y="1567855"/>
            <a:ext cx="5841241" cy="5194607"/>
          </a:xfrm>
          <a:prstGeom prst="rect">
            <a:avLst/>
          </a:prstGeom>
        </p:spPr>
      </p:pic>
    </p:spTree>
    <p:extLst>
      <p:ext uri="{BB962C8B-B14F-4D97-AF65-F5344CB8AC3E}">
        <p14:creationId xmlns:p14="http://schemas.microsoft.com/office/powerpoint/2010/main" val="26250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9539" y="263719"/>
            <a:ext cx="11851434" cy="92363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a:solidFill>
                  <a:schemeClr val="tx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Hành vi của người tham gia giao thông </a:t>
            </a:r>
            <a:r>
              <a:rPr lang="en-US" sz="2800">
                <a:solidFill>
                  <a:srgbClr val="C00000"/>
                </a:solidFill>
                <a:latin typeface="Times New Roman" panose="02020603050405020304" pitchFamily="18" charset="0"/>
                <a:cs typeface="Times New Roman" panose="02020603050405020304" pitchFamily="18" charset="0"/>
              </a:rPr>
              <a:t>trái với quy định của pháp luật về trật tự an toàn giao thông.</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39" y="1367760"/>
            <a:ext cx="5846419" cy="533328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787" y="1367759"/>
            <a:ext cx="5882185" cy="5333289"/>
          </a:xfrm>
          <a:prstGeom prst="rect">
            <a:avLst/>
          </a:prstGeom>
        </p:spPr>
      </p:pic>
    </p:spTree>
    <p:extLst>
      <p:ext uri="{BB962C8B-B14F-4D97-AF65-F5344CB8AC3E}">
        <p14:creationId xmlns:p14="http://schemas.microsoft.com/office/powerpoint/2010/main" val="6495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00291" y="128878"/>
            <a:ext cx="10159112" cy="74457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a:solidFill>
                  <a:srgbClr val="C00000"/>
                </a:solidFill>
                <a:latin typeface="Times New Roman" panose="02020603050405020304" pitchFamily="18" charset="0"/>
                <a:cs typeface="Times New Roman" panose="02020603050405020304" pitchFamily="18" charset="0"/>
              </a:rPr>
              <a:t>- Có lỗi của người thực hiện hành vi khi tham gia giao thông.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847" y="873455"/>
            <a:ext cx="5862098" cy="585489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94" y="873454"/>
            <a:ext cx="5852615" cy="5854891"/>
          </a:xfrm>
          <a:prstGeom prst="rect">
            <a:avLst/>
          </a:prstGeom>
        </p:spPr>
      </p:pic>
    </p:spTree>
    <p:extLst>
      <p:ext uri="{BB962C8B-B14F-4D97-AF65-F5344CB8AC3E}">
        <p14:creationId xmlns:p14="http://schemas.microsoft.com/office/powerpoint/2010/main" val="347551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891" y="168977"/>
            <a:ext cx="11523888" cy="1384995"/>
          </a:xfrm>
          <a:prstGeom prst="rect">
            <a:avLst/>
          </a:prstGeom>
        </p:spPr>
        <p:txBody>
          <a:bodyPr wrap="square">
            <a:spAutoFit/>
          </a:bodyPr>
          <a:lstStyle/>
          <a:p>
            <a:pPr marL="30480" marR="30480" algn="just"/>
            <a:r>
              <a:rPr lang="en-US" sz="2800">
                <a:latin typeface="Times New Roman" panose="02020603050405020304" pitchFamily="18" charset="0"/>
                <a:cs typeface="Times New Roman" panose="02020603050405020304" pitchFamily="18" charset="0"/>
              </a:rPr>
              <a:t>+ Người tham gia giao thông </a:t>
            </a:r>
            <a:r>
              <a:rPr lang="en-US" sz="2800">
                <a:solidFill>
                  <a:srgbClr val="C00000"/>
                </a:solidFill>
                <a:latin typeface="Times New Roman" panose="02020603050405020304" pitchFamily="18" charset="0"/>
                <a:cs typeface="Times New Roman" panose="02020603050405020304" pitchFamily="18" charset="0"/>
              </a:rPr>
              <a:t>là người có độ tuổi chịu trách nhiệm pháp lý theo quy định, không mắc bệnh tâm thần </a:t>
            </a:r>
            <a:r>
              <a:rPr lang="en-US" sz="2800">
                <a:latin typeface="Times New Roman" panose="02020603050405020304" pitchFamily="18" charset="0"/>
                <a:cs typeface="Times New Roman" panose="02020603050405020304" pitchFamily="18" charset="0"/>
              </a:rPr>
              <a:t>và có khả năng </a:t>
            </a:r>
            <a:r>
              <a:rPr lang="en-US" sz="2800">
                <a:solidFill>
                  <a:srgbClr val="C00000"/>
                </a:solidFill>
                <a:latin typeface="Times New Roman" panose="02020603050405020304" pitchFamily="18" charset="0"/>
                <a:cs typeface="Times New Roman" panose="02020603050405020304" pitchFamily="18" charset="0"/>
              </a:rPr>
              <a:t>nhận thức được hậu quả hành vi</a:t>
            </a:r>
            <a:r>
              <a:rPr lang="en-US" sz="2800">
                <a:latin typeface="Times New Roman" panose="02020603050405020304" pitchFamily="18" charset="0"/>
                <a:cs typeface="Times New Roman" panose="02020603050405020304" pitchFamily="18" charset="0"/>
              </a:rPr>
              <a:t> </a:t>
            </a:r>
            <a:r>
              <a:rPr lang="en-US" sz="2800">
                <a:solidFill>
                  <a:srgbClr val="C00000"/>
                </a:solidFill>
                <a:latin typeface="Times New Roman" panose="02020603050405020304" pitchFamily="18" charset="0"/>
                <a:cs typeface="Times New Roman" panose="02020603050405020304" pitchFamily="18" charset="0"/>
              </a:rPr>
              <a:t>của mình </a:t>
            </a:r>
            <a:r>
              <a:rPr lang="en-US" sz="2800">
                <a:latin typeface="Times New Roman" panose="02020603050405020304" pitchFamily="18" charset="0"/>
                <a:cs typeface="Times New Roman" panose="02020603050405020304" pitchFamily="18" charset="0"/>
              </a:rPr>
              <a:t>gây ra.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51" y="1598117"/>
            <a:ext cx="5791828" cy="52052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663" y="1598117"/>
            <a:ext cx="6005016" cy="5205292"/>
          </a:xfrm>
          <a:prstGeom prst="rect">
            <a:avLst/>
          </a:prstGeom>
        </p:spPr>
      </p:pic>
    </p:spTree>
    <p:extLst>
      <p:ext uri="{BB962C8B-B14F-4D97-AF65-F5344CB8AC3E}">
        <p14:creationId xmlns:p14="http://schemas.microsoft.com/office/powerpoint/2010/main" val="294107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36635" y="61151"/>
            <a:ext cx="11523888" cy="67470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a:solidFill>
                  <a:srgbClr val="7030A0"/>
                </a:solidFill>
                <a:latin typeface="Times New Roman" panose="02020603050405020304" pitchFamily="18" charset="0"/>
                <a:cs typeface="Times New Roman" panose="02020603050405020304" pitchFamily="18" charset="0"/>
              </a:rPr>
              <a:t>3. Phòng, chống vi phạm pháp luật về trật tự an toàn giao thông</a:t>
            </a:r>
            <a:endParaRPr lang="en-US" sz="3400" dirty="0">
              <a:solidFill>
                <a:srgbClr val="7030A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6634" y="796769"/>
            <a:ext cx="11873395" cy="2062103"/>
          </a:xfrm>
          <a:prstGeom prst="rect">
            <a:avLst/>
          </a:prstGeom>
        </p:spPr>
        <p:txBody>
          <a:bodyPr wrap="square">
            <a:spAutoFit/>
          </a:bodyPr>
          <a:lstStyle/>
          <a:p>
            <a:pPr marL="30480" marR="30480" algn="just"/>
            <a:r>
              <a:rPr lang="en-US" sz="3200" b="1">
                <a:latin typeface="Times New Roman" panose="02020603050405020304" pitchFamily="18" charset="0"/>
                <a:cs typeface="Times New Roman" panose="02020603050405020304" pitchFamily="18" charset="0"/>
              </a:rPr>
              <a:t>- Phòng ngừa vi phạm pháp luật về trật tự ATGT: là </a:t>
            </a:r>
            <a:r>
              <a:rPr lang="en-US" sz="3200" b="1">
                <a:solidFill>
                  <a:srgbClr val="0070C0"/>
                </a:solidFill>
                <a:latin typeface="Times New Roman" panose="02020603050405020304" pitchFamily="18" charset="0"/>
                <a:cs typeface="Times New Roman" panose="02020603050405020304" pitchFamily="18" charset="0"/>
              </a:rPr>
              <a:t>hoạt động </a:t>
            </a:r>
            <a:r>
              <a:rPr lang="en-US" sz="3200" b="1">
                <a:latin typeface="Times New Roman" panose="02020603050405020304" pitchFamily="18" charset="0"/>
                <a:cs typeface="Times New Roman" panose="02020603050405020304" pitchFamily="18" charset="0"/>
              </a:rPr>
              <a:t>của các </a:t>
            </a:r>
            <a:r>
              <a:rPr lang="en-US" sz="3200" b="1">
                <a:solidFill>
                  <a:srgbClr val="0070C0"/>
                </a:solidFill>
                <a:latin typeface="Times New Roman" panose="02020603050405020304" pitchFamily="18" charset="0"/>
                <a:cs typeface="Times New Roman" panose="02020603050405020304" pitchFamily="18" charset="0"/>
              </a:rPr>
              <a:t>cơ quan nhà nước</a:t>
            </a:r>
            <a:r>
              <a:rPr lang="en-US" sz="3200" b="1">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tổ chức xã hội </a:t>
            </a:r>
            <a:r>
              <a:rPr lang="en-US" sz="3200" b="1">
                <a:latin typeface="Times New Roman" panose="02020603050405020304" pitchFamily="18" charset="0"/>
                <a:cs typeface="Times New Roman" panose="02020603050405020304" pitchFamily="18" charset="0"/>
              </a:rPr>
              <a:t>và </a:t>
            </a:r>
            <a:r>
              <a:rPr lang="en-US" sz="3200" b="1">
                <a:solidFill>
                  <a:srgbClr val="0070C0"/>
                </a:solidFill>
                <a:latin typeface="Times New Roman" panose="02020603050405020304" pitchFamily="18" charset="0"/>
                <a:cs typeface="Times New Roman" panose="02020603050405020304" pitchFamily="18" charset="0"/>
              </a:rPr>
              <a:t>công dân </a:t>
            </a:r>
            <a:r>
              <a:rPr lang="en-US" sz="3200" b="1">
                <a:latin typeface="Times New Roman" panose="02020603050405020304" pitchFamily="18" charset="0"/>
                <a:cs typeface="Times New Roman" panose="02020603050405020304" pitchFamily="18" charset="0"/>
              </a:rPr>
              <a:t>bằng nhiều hình thức, biện pháp hướng đến việc </a:t>
            </a:r>
            <a:r>
              <a:rPr lang="en-US" sz="3200" b="1">
                <a:solidFill>
                  <a:srgbClr val="C00000"/>
                </a:solidFill>
                <a:latin typeface="Times New Roman" panose="02020603050405020304" pitchFamily="18" charset="0"/>
                <a:cs typeface="Times New Roman" panose="02020603050405020304" pitchFamily="18" charset="0"/>
              </a:rPr>
              <a:t>triệt tiêu các nguyên nhân</a:t>
            </a:r>
            <a:r>
              <a:rPr lang="en-US" sz="3200" b="1">
                <a:latin typeface="Times New Roman" panose="02020603050405020304" pitchFamily="18" charset="0"/>
                <a:cs typeface="Times New Roman" panose="02020603050405020304" pitchFamily="18" charset="0"/>
              </a:rPr>
              <a:t>, </a:t>
            </a:r>
            <a:r>
              <a:rPr lang="en-US" sz="3200" b="1">
                <a:solidFill>
                  <a:srgbClr val="C00000"/>
                </a:solidFill>
                <a:latin typeface="Times New Roman" panose="02020603050405020304" pitchFamily="18" charset="0"/>
                <a:cs typeface="Times New Roman" panose="02020603050405020304" pitchFamily="18" charset="0"/>
              </a:rPr>
              <a:t>điều kiện của vi phạm pháp luật </a:t>
            </a:r>
            <a:r>
              <a:rPr lang="en-US" sz="3200" b="1">
                <a:latin typeface="Times New Roman" panose="02020603050405020304" pitchFamily="18" charset="0"/>
                <a:cs typeface="Times New Roman" panose="02020603050405020304" pitchFamily="18" charset="0"/>
              </a:rPr>
              <a:t>về trật tự ATGT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35" y="2913464"/>
            <a:ext cx="3725681" cy="386264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3122" y="2913464"/>
            <a:ext cx="3957851" cy="38626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730" y="2913464"/>
            <a:ext cx="4073856" cy="3862647"/>
          </a:xfrm>
          <a:prstGeom prst="rect">
            <a:avLst/>
          </a:prstGeom>
        </p:spPr>
      </p:pic>
    </p:spTree>
    <p:extLst>
      <p:ext uri="{BB962C8B-B14F-4D97-AF65-F5344CB8AC3E}">
        <p14:creationId xmlns:p14="http://schemas.microsoft.com/office/powerpoint/2010/main" val="20067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9339" y="0"/>
            <a:ext cx="11721662" cy="1173707"/>
          </a:xfrm>
          <a:prstGeom prst="round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algn="just" defTabSz="914400" fontAlgn="base">
              <a:spcBef>
                <a:spcPct val="0"/>
              </a:spcBef>
              <a:spcAft>
                <a:spcPct val="0"/>
              </a:spcAft>
              <a:buClr>
                <a:srgbClr val="000000"/>
              </a:buClr>
              <a:buSzPts val="2000"/>
            </a:pPr>
            <a:r>
              <a:rPr lang="en-US" altLang="en-US" sz="3200" b="1" i="1">
                <a:solidFill>
                  <a:srgbClr val="FF0000"/>
                </a:solidFill>
                <a:latin typeface="Times New Roman" panose="02020603050405020304" pitchFamily="18" charset="0"/>
                <a:cs typeface="Times New Roman" panose="02020603050405020304" pitchFamily="18" charset="0"/>
              </a:rPr>
              <a:t>- </a:t>
            </a:r>
            <a:r>
              <a:rPr lang="en-US" altLang="en-US" sz="3200" b="1">
                <a:solidFill>
                  <a:srgbClr val="FF0000"/>
                </a:solidFill>
                <a:latin typeface="Times New Roman" panose="02020603050405020304" pitchFamily="18" charset="0"/>
                <a:cs typeface="Times New Roman" panose="02020603050405020304" pitchFamily="18" charset="0"/>
              </a:rPr>
              <a:t>Mục đích: </a:t>
            </a:r>
            <a:r>
              <a:rPr lang="en-US" sz="3200" b="1">
                <a:latin typeface="Times New Roman" panose="02020603050405020304" pitchFamily="18" charset="0"/>
                <a:cs typeface="Times New Roman" panose="02020603050405020304" pitchFamily="18" charset="0"/>
              </a:rPr>
              <a:t>nhằm </a:t>
            </a:r>
            <a:r>
              <a:rPr lang="en-US" sz="3200" b="1">
                <a:solidFill>
                  <a:srgbClr val="C00000"/>
                </a:solidFill>
                <a:latin typeface="Times New Roman" panose="02020603050405020304" pitchFamily="18" charset="0"/>
                <a:cs typeface="Times New Roman" panose="02020603050405020304" pitchFamily="18" charset="0"/>
              </a:rPr>
              <a:t>ngăn chặn</a:t>
            </a:r>
            <a:r>
              <a:rPr lang="en-US" sz="3200" b="1">
                <a:latin typeface="Times New Roman" panose="02020603050405020304" pitchFamily="18" charset="0"/>
                <a:cs typeface="Times New Roman" panose="02020603050405020304" pitchFamily="18" charset="0"/>
              </a:rPr>
              <a:t>, </a:t>
            </a:r>
            <a:r>
              <a:rPr lang="en-US" sz="3200" b="1">
                <a:solidFill>
                  <a:srgbClr val="C00000"/>
                </a:solidFill>
                <a:latin typeface="Times New Roman" panose="02020603050405020304" pitchFamily="18" charset="0"/>
                <a:cs typeface="Times New Roman" panose="02020603050405020304" pitchFamily="18" charset="0"/>
              </a:rPr>
              <a:t>hạn chế </a:t>
            </a:r>
            <a:r>
              <a:rPr lang="en-US" sz="3200" b="1">
                <a:latin typeface="Times New Roman" panose="02020603050405020304" pitchFamily="18" charset="0"/>
                <a:cs typeface="Times New Roman" panose="02020603050405020304" pitchFamily="18" charset="0"/>
              </a:rPr>
              <a:t>và từng bước </a:t>
            </a:r>
            <a:r>
              <a:rPr lang="en-US" sz="3200" b="1">
                <a:solidFill>
                  <a:srgbClr val="0070C0"/>
                </a:solidFill>
                <a:latin typeface="Times New Roman" panose="02020603050405020304" pitchFamily="18" charset="0"/>
                <a:cs typeface="Times New Roman" panose="02020603050405020304" pitchFamily="18" charset="0"/>
              </a:rPr>
              <a:t>loại trừ vi phạm pháp luật về trật tự </a:t>
            </a:r>
            <a:r>
              <a:rPr lang="en-US" sz="3200" b="1">
                <a:solidFill>
                  <a:schemeClr val="tx1"/>
                </a:solidFill>
                <a:latin typeface="Times New Roman" panose="02020603050405020304" pitchFamily="18" charset="0"/>
                <a:cs typeface="Times New Roman" panose="02020603050405020304" pitchFamily="18" charset="0"/>
              </a:rPr>
              <a:t>A</a:t>
            </a:r>
            <a:r>
              <a:rPr lang="en-US" sz="3200" b="1">
                <a:latin typeface="Times New Roman" panose="02020603050405020304" pitchFamily="18" charset="0"/>
                <a:cs typeface="Times New Roman" panose="02020603050405020304" pitchFamily="18" charset="0"/>
              </a:rPr>
              <a:t>TGT ra khỏi đời sống xã hội.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39" y="1337481"/>
            <a:ext cx="5882028" cy="54795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493" y="1337481"/>
            <a:ext cx="5885562" cy="5479576"/>
          </a:xfrm>
          <a:prstGeom prst="rect">
            <a:avLst/>
          </a:prstGeom>
        </p:spPr>
      </p:pic>
    </p:spTree>
    <p:extLst>
      <p:ext uri="{BB962C8B-B14F-4D97-AF65-F5344CB8AC3E}">
        <p14:creationId xmlns:p14="http://schemas.microsoft.com/office/powerpoint/2010/main" val="335936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D7CD7A-76BF-43DE-BB38-CC0CCDD752C4}"/>
              </a:ext>
            </a:extLst>
          </p:cNvPr>
          <p:cNvSpPr txBox="1"/>
          <p:nvPr/>
        </p:nvSpPr>
        <p:spPr>
          <a:xfrm>
            <a:off x="3309730" y="3075057"/>
            <a:ext cx="5572540" cy="707886"/>
          </a:xfrm>
          <a:prstGeom prst="rect">
            <a:avLst/>
          </a:prstGeom>
          <a:noFill/>
        </p:spPr>
        <p:txBody>
          <a:bodyPr wrap="square" rtlCol="0">
            <a:spAutoFit/>
          </a:bodyPr>
          <a:lstStyle/>
          <a:p>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II. CỦNG CỐ BÀI HỌC</a:t>
            </a:r>
          </a:p>
        </p:txBody>
      </p:sp>
    </p:spTree>
    <p:extLst>
      <p:ext uri="{BB962C8B-B14F-4D97-AF65-F5344CB8AC3E}">
        <p14:creationId xmlns:p14="http://schemas.microsoft.com/office/powerpoint/2010/main" val="4043848857"/>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043DDC67-1D95-4726-A1C9-64E02D29975C}"/>
              </a:ext>
            </a:extLst>
          </p:cNvPr>
          <p:cNvSpPr>
            <a:spLocks noChangeArrowheads="1"/>
          </p:cNvSpPr>
          <p:nvPr/>
        </p:nvSpPr>
        <p:spPr bwMode="auto">
          <a:xfrm>
            <a:off x="2970141" y="2155568"/>
            <a:ext cx="6725652" cy="2308324"/>
          </a:xfrm>
          <a:prstGeom prst="rect">
            <a:avLst/>
          </a:prstGeom>
          <a:noFill/>
          <a:ln w="9525">
            <a:noFill/>
            <a:miter lim="800000"/>
            <a:headEnd/>
            <a:tailEnd/>
          </a:ln>
        </p:spPr>
        <p:txBody>
          <a:bodyPr wrap="square" anchor="ctr">
            <a:spAutoFit/>
          </a:bodyPr>
          <a:lstStyle/>
          <a:p>
            <a:pPr algn="just"/>
            <a:r>
              <a:rPr lang="en-US" sz="2400" b="1" err="1">
                <a:solidFill>
                  <a:srgbClr val="FF0000"/>
                </a:solidFill>
                <a:latin typeface="Times New Roman" pitchFamily="18" charset="0"/>
                <a:cs typeface="Times New Roman" pitchFamily="18" charset="0"/>
              </a:rPr>
              <a:t>Đâu</a:t>
            </a:r>
            <a:r>
              <a:rPr lang="en-US" sz="2400" b="1">
                <a:solidFill>
                  <a:srgbClr val="FF0000"/>
                </a:solidFill>
                <a:latin typeface="Times New Roman" pitchFamily="18" charset="0"/>
                <a:cs typeface="Times New Roman" pitchFamily="18" charset="0"/>
              </a:rPr>
              <a:t> là phương tiện giao thông đường bộ:</a:t>
            </a:r>
            <a:endParaRPr lang="en-US" sz="2400" b="1" dirty="0">
              <a:solidFill>
                <a:srgbClr val="FF0000"/>
              </a:solidFill>
              <a:latin typeface="Times New Roman" pitchFamily="18" charset="0"/>
              <a:cs typeface="Times New Roman" pitchFamily="18" charset="0"/>
            </a:endParaRPr>
          </a:p>
          <a:p>
            <a:pPr algn="just"/>
            <a:endParaRPr lang="en-US" sz="2400" b="1" dirty="0">
              <a:solidFill>
                <a:srgbClr val="FF0000"/>
              </a:solidFill>
              <a:latin typeface="Times New Roman" pitchFamily="18" charset="0"/>
              <a:cs typeface="Times New Roman" pitchFamily="18" charset="0"/>
            </a:endParaRPr>
          </a:p>
          <a:p>
            <a:pPr marL="457200" indent="-101600" algn="just" eaLnBrk="0" hangingPunct="0">
              <a:buFontTx/>
              <a:buAutoNum type="alphaUcPeriod"/>
              <a:defRPr/>
            </a:pPr>
            <a:r>
              <a:rPr lang="en-US" sz="2400">
                <a:solidFill>
                  <a:srgbClr val="002060"/>
                </a:solidFill>
                <a:latin typeface="Times New Roman" pitchFamily="18" charset="0"/>
                <a:cs typeface="Times New Roman" pitchFamily="18" charset="0"/>
              </a:rPr>
              <a:t> Máy bay.</a:t>
            </a:r>
            <a:r>
              <a:rPr lang="en-US" sz="2400" dirty="0">
                <a:solidFill>
                  <a:srgbClr val="002060"/>
                </a:solidFill>
                <a:latin typeface="Times New Roman" pitchFamily="18" charset="0"/>
                <a:cs typeface="Times New Roman" pitchFamily="18" charset="0"/>
              </a:rPr>
              <a:t>		     </a:t>
            </a:r>
          </a:p>
          <a:p>
            <a:pPr marL="457200" indent="-101600" algn="just" eaLnBrk="0" hangingPunct="0">
              <a:buFontTx/>
              <a:buAutoNum type="alphaUcPeriod"/>
              <a:defRPr/>
            </a:pPr>
            <a:r>
              <a:rPr lang="en-US" sz="2400">
                <a:solidFill>
                  <a:srgbClr val="002060"/>
                </a:solidFill>
                <a:latin typeface="Times New Roman" pitchFamily="18" charset="0"/>
                <a:cs typeface="Times New Roman" pitchFamily="18" charset="0"/>
              </a:rPr>
              <a:t> Xe honda.</a:t>
            </a:r>
            <a:endParaRPr lang="en-US" sz="2400" dirty="0">
              <a:solidFill>
                <a:srgbClr val="002060"/>
              </a:solidFill>
              <a:latin typeface="Times New Roman" pitchFamily="18" charset="0"/>
              <a:cs typeface="Times New Roman" pitchFamily="18" charset="0"/>
            </a:endParaRPr>
          </a:p>
          <a:p>
            <a:pPr marL="457200" indent="-101600" algn="just" eaLnBrk="0" hangingPunct="0">
              <a:buFontTx/>
              <a:buAutoNum type="alphaUcPeriod"/>
              <a:defRPr/>
            </a:pPr>
            <a:r>
              <a:rPr lang="en-US" sz="2400">
                <a:solidFill>
                  <a:srgbClr val="002060"/>
                </a:solidFill>
                <a:latin typeface="Times New Roman" pitchFamily="18" charset="0"/>
                <a:cs typeface="Times New Roman" pitchFamily="18" charset="0"/>
              </a:rPr>
              <a:t> Tàu du lịch.</a:t>
            </a:r>
            <a:endParaRPr lang="en-US" sz="2400" dirty="0">
              <a:solidFill>
                <a:srgbClr val="002060"/>
              </a:solidFill>
              <a:latin typeface="Times New Roman" pitchFamily="18" charset="0"/>
              <a:cs typeface="Times New Roman" pitchFamily="18" charset="0"/>
            </a:endParaRPr>
          </a:p>
          <a:p>
            <a:pPr marL="457200" indent="-101600" algn="just" eaLnBrk="0" hangingPunct="0">
              <a:buFontTx/>
              <a:buAutoNum type="alphaUcPeriod"/>
              <a:defRPr/>
            </a:pPr>
            <a:r>
              <a:rPr lang="en-US" sz="2400">
                <a:solidFill>
                  <a:srgbClr val="002060"/>
                </a:solidFill>
                <a:latin typeface="Times New Roman" pitchFamily="18" charset="0"/>
                <a:cs typeface="Times New Roman" pitchFamily="18" charset="0"/>
              </a:rPr>
              <a:t> Tàu điện ngầm.</a:t>
            </a:r>
            <a:r>
              <a:rPr lang="en-US" sz="2400" dirty="0">
                <a:latin typeface="Times New Roman" pitchFamily="18" charset="0"/>
                <a:cs typeface="Times New Roman" pitchFamily="18" charset="0"/>
              </a:rPr>
              <a:t>		     </a:t>
            </a:r>
          </a:p>
        </p:txBody>
      </p:sp>
      <p:sp>
        <p:nvSpPr>
          <p:cNvPr id="4" name="Text Box 8">
            <a:extLst>
              <a:ext uri="{FF2B5EF4-FFF2-40B4-BE49-F238E27FC236}">
                <a16:creationId xmlns:a16="http://schemas.microsoft.com/office/drawing/2014/main" id="{A876129B-B742-4D64-953F-5C51BE2ED805}"/>
              </a:ext>
            </a:extLst>
          </p:cNvPr>
          <p:cNvSpPr txBox="1">
            <a:spLocks noChangeArrowheads="1"/>
          </p:cNvSpPr>
          <p:nvPr/>
        </p:nvSpPr>
        <p:spPr bwMode="auto">
          <a:xfrm>
            <a:off x="4990406" y="1033419"/>
            <a:ext cx="2211181" cy="523220"/>
          </a:xfrm>
          <a:prstGeom prst="rect">
            <a:avLst/>
          </a:prstGeom>
          <a:noFill/>
          <a:ln w="9525">
            <a:noFill/>
            <a:miter lim="800000"/>
            <a:headEnd/>
            <a:tailEnd/>
          </a:ln>
        </p:spPr>
        <p:txBody>
          <a:bodyPr wrap="square">
            <a:spAutoFit/>
          </a:bodyPr>
          <a:lstStyle/>
          <a:p>
            <a:pPr algn="ctr">
              <a:spcBef>
                <a:spcPct val="50000"/>
              </a:spcBef>
            </a:pPr>
            <a:r>
              <a:rPr lang="en-US" sz="28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cs typeface="Times New Roman" pitchFamily="18" charset="0"/>
              </a:rPr>
              <a:t>CÂU HỎI 1:</a:t>
            </a:r>
            <a:endParaRPr lang="en-US" sz="2800" u="sng"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VnBlack" pitchFamily="34" charset="0"/>
            </a:endParaRPr>
          </a:p>
        </p:txBody>
      </p:sp>
      <p:sp>
        <p:nvSpPr>
          <p:cNvPr id="5" name="Flowchart: Terminator 4">
            <a:extLst>
              <a:ext uri="{FF2B5EF4-FFF2-40B4-BE49-F238E27FC236}">
                <a16:creationId xmlns:a16="http://schemas.microsoft.com/office/drawing/2014/main" id="{95E3D154-5650-4205-9E92-10FDFD69E002}"/>
              </a:ext>
            </a:extLst>
          </p:cNvPr>
          <p:cNvSpPr/>
          <p:nvPr/>
        </p:nvSpPr>
        <p:spPr bwMode="auto">
          <a:xfrm>
            <a:off x="4762497" y="5138530"/>
            <a:ext cx="2667000" cy="609600"/>
          </a:xfrm>
          <a:prstGeom prst="flowChartTermina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a:lstStyle/>
          <a:p>
            <a:pPr algn="ctr">
              <a:defRPr/>
            </a:pPr>
            <a:r>
              <a:rPr lang="en-US" sz="2400" b="1" err="1">
                <a:solidFill>
                  <a:srgbClr val="FF0000"/>
                </a:solidFill>
              </a:rPr>
              <a:t>Đáp</a:t>
            </a:r>
            <a:r>
              <a:rPr lang="en-US" sz="2400" b="1">
                <a:solidFill>
                  <a:srgbClr val="FF0000"/>
                </a:solidFill>
              </a:rPr>
              <a:t> </a:t>
            </a:r>
            <a:r>
              <a:rPr lang="en-US" sz="2400" b="1" err="1">
                <a:solidFill>
                  <a:srgbClr val="FF0000"/>
                </a:solidFill>
              </a:rPr>
              <a:t>án</a:t>
            </a:r>
            <a:r>
              <a:rPr lang="en-US" sz="2400" b="1">
                <a:solidFill>
                  <a:srgbClr val="FF0000"/>
                </a:solidFill>
              </a:rPr>
              <a:t>: B</a:t>
            </a:r>
          </a:p>
        </p:txBody>
      </p:sp>
    </p:spTree>
    <p:extLst>
      <p:ext uri="{BB962C8B-B14F-4D97-AF65-F5344CB8AC3E}">
        <p14:creationId xmlns:p14="http://schemas.microsoft.com/office/powerpoint/2010/main" val="56181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ox(i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i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ox(i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7">
            <a:extLst>
              <a:ext uri="{FF2B5EF4-FFF2-40B4-BE49-F238E27FC236}">
                <a16:creationId xmlns:a16="http://schemas.microsoft.com/office/drawing/2014/main" id="{4FCAF541-A5BB-4510-A66B-809F72606A04}"/>
              </a:ext>
            </a:extLst>
          </p:cNvPr>
          <p:cNvSpPr>
            <a:spLocks noChangeArrowheads="1"/>
          </p:cNvSpPr>
          <p:nvPr/>
        </p:nvSpPr>
        <p:spPr bwMode="auto">
          <a:xfrm>
            <a:off x="5301007" y="1470233"/>
            <a:ext cx="1536700" cy="341312"/>
          </a:xfrm>
          <a:prstGeom prst="roundRect">
            <a:avLst>
              <a:gd name="adj" fmla="val 16667"/>
            </a:avLst>
          </a:prstGeom>
          <a:gradFill rotWithShape="1">
            <a:gsLst>
              <a:gs pos="0">
                <a:srgbClr val="FFFF66"/>
              </a:gs>
              <a:gs pos="100000">
                <a:srgbClr val="FFFFCC"/>
              </a:gs>
            </a:gsLst>
            <a:lin ang="0" scaled="1"/>
          </a:gradFill>
          <a:ln w="9525">
            <a:noFill/>
            <a:round/>
            <a:headEnd/>
            <a:tailEnd/>
          </a:ln>
        </p:spPr>
        <p:txBody>
          <a:bodyPr wrap="none" anchor="ctr"/>
          <a:lstStyle/>
          <a:p>
            <a:endParaRPr lang="en-US"/>
          </a:p>
        </p:txBody>
      </p:sp>
      <p:sp>
        <p:nvSpPr>
          <p:cNvPr id="3" name="Flowchart: Terminator 2">
            <a:extLst>
              <a:ext uri="{FF2B5EF4-FFF2-40B4-BE49-F238E27FC236}">
                <a16:creationId xmlns:a16="http://schemas.microsoft.com/office/drawing/2014/main" id="{E496024B-B0D6-4BFF-819C-E66FB8980DED}"/>
              </a:ext>
            </a:extLst>
          </p:cNvPr>
          <p:cNvSpPr/>
          <p:nvPr/>
        </p:nvSpPr>
        <p:spPr bwMode="auto">
          <a:xfrm>
            <a:off x="4762500" y="4735236"/>
            <a:ext cx="2667000" cy="609600"/>
          </a:xfrm>
          <a:prstGeom prst="flowChartTermina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a:lstStyle/>
          <a:p>
            <a:pPr algn="ctr">
              <a:defRPr/>
            </a:pPr>
            <a:r>
              <a:rPr lang="en-US" sz="2400" b="1" dirty="0" err="1">
                <a:solidFill>
                  <a:srgbClr val="FF0000"/>
                </a:solidFill>
              </a:rPr>
              <a:t>Đáp</a:t>
            </a:r>
            <a:r>
              <a:rPr lang="en-US" sz="2400" b="1" dirty="0">
                <a:solidFill>
                  <a:srgbClr val="FF0000"/>
                </a:solidFill>
              </a:rPr>
              <a:t> </a:t>
            </a:r>
            <a:r>
              <a:rPr lang="en-US" sz="2400" b="1" dirty="0" err="1">
                <a:solidFill>
                  <a:srgbClr val="FF0000"/>
                </a:solidFill>
              </a:rPr>
              <a:t>án</a:t>
            </a:r>
            <a:r>
              <a:rPr lang="en-US" sz="2400" b="1" dirty="0">
                <a:solidFill>
                  <a:srgbClr val="FF0000"/>
                </a:solidFill>
              </a:rPr>
              <a:t>: C</a:t>
            </a:r>
          </a:p>
        </p:txBody>
      </p:sp>
      <p:sp>
        <p:nvSpPr>
          <p:cNvPr id="4" name="Text Box 8">
            <a:extLst>
              <a:ext uri="{FF2B5EF4-FFF2-40B4-BE49-F238E27FC236}">
                <a16:creationId xmlns:a16="http://schemas.microsoft.com/office/drawing/2014/main" id="{EC9DCAAC-963C-4D10-A552-A115B3EDB4D0}"/>
              </a:ext>
            </a:extLst>
          </p:cNvPr>
          <p:cNvSpPr txBox="1">
            <a:spLocks noChangeArrowheads="1"/>
          </p:cNvSpPr>
          <p:nvPr/>
        </p:nvSpPr>
        <p:spPr bwMode="auto">
          <a:xfrm>
            <a:off x="5227982" y="1490870"/>
            <a:ext cx="1612900" cy="400050"/>
          </a:xfrm>
          <a:prstGeom prst="rect">
            <a:avLst/>
          </a:prstGeom>
          <a:noFill/>
          <a:ln w="9525">
            <a:noFill/>
            <a:miter lim="800000"/>
            <a:headEnd/>
            <a:tailEnd/>
          </a:ln>
        </p:spPr>
        <p:txBody>
          <a:bodyPr>
            <a:spAutoFit/>
          </a:bodyPr>
          <a:lstStyle/>
          <a:p>
            <a:pPr algn="ctr">
              <a:spcBef>
                <a:spcPct val="50000"/>
              </a:spcBef>
            </a:pPr>
            <a:r>
              <a:rPr lang="en-US" sz="2000" b="1" dirty="0">
                <a:latin typeface="Times New Roman" pitchFamily="18" charset="0"/>
                <a:cs typeface="Times New Roman" pitchFamily="18" charset="0"/>
              </a:rPr>
              <a:t>CÂU HỎI  2</a:t>
            </a:r>
            <a:endParaRPr lang="en-US" b="1" dirty="0">
              <a:latin typeface=".VnBlack" pitchFamily="34" charset="0"/>
            </a:endParaRPr>
          </a:p>
        </p:txBody>
      </p:sp>
      <p:sp>
        <p:nvSpPr>
          <p:cNvPr id="5" name="Text Box 10">
            <a:extLst>
              <a:ext uri="{FF2B5EF4-FFF2-40B4-BE49-F238E27FC236}">
                <a16:creationId xmlns:a16="http://schemas.microsoft.com/office/drawing/2014/main" id="{D6E6B7A5-17EC-44B5-B099-D32F708DD792}"/>
              </a:ext>
            </a:extLst>
          </p:cNvPr>
          <p:cNvSpPr txBox="1">
            <a:spLocks noChangeArrowheads="1"/>
          </p:cNvSpPr>
          <p:nvPr/>
        </p:nvSpPr>
        <p:spPr bwMode="auto">
          <a:xfrm>
            <a:off x="1709531" y="2280324"/>
            <a:ext cx="9263270" cy="1938992"/>
          </a:xfrm>
          <a:prstGeom prst="rect">
            <a:avLst/>
          </a:prstGeom>
          <a:noFill/>
          <a:ln w="9525">
            <a:noFill/>
            <a:miter lim="800000"/>
            <a:headEnd/>
            <a:tailEnd/>
          </a:ln>
        </p:spPr>
        <p:txBody>
          <a:bodyPr wrap="square">
            <a:spAutoFit/>
          </a:bodyPr>
          <a:lstStyle/>
          <a:p>
            <a:pPr marL="342900" indent="-342900" algn="just"/>
            <a:r>
              <a:rPr lang="en-US" sz="2400" b="1">
                <a:solidFill>
                  <a:srgbClr val="FF0000"/>
                </a:solidFill>
                <a:latin typeface="Times New Roman" pitchFamily="18" charset="0"/>
                <a:cs typeface="Times New Roman" pitchFamily="18" charset="0"/>
              </a:rPr>
              <a:t> Biển báo nguy hiểm có hình dạng gì ?</a:t>
            </a:r>
            <a:endParaRPr lang="en-US" sz="2400" b="1" dirty="0">
              <a:solidFill>
                <a:srgbClr val="FF0000"/>
              </a:solidFill>
              <a:latin typeface="Times New Roman" pitchFamily="18" charset="0"/>
              <a:cs typeface="Times New Roman" pitchFamily="18" charset="0"/>
            </a:endParaRPr>
          </a:p>
          <a:p>
            <a:pPr marL="342900" indent="-342900"/>
            <a:r>
              <a:rPr lang="en-US" sz="2400" dirty="0">
                <a:solidFill>
                  <a:srgbClr val="0000FF"/>
                </a:solidFill>
                <a:latin typeface="Times New Roman" pitchFamily="18" charset="0"/>
                <a:cs typeface="Times New Roman" pitchFamily="18" charset="0"/>
              </a:rPr>
              <a:t>A</a:t>
            </a:r>
            <a:r>
              <a:rPr lang="en-US" sz="2400">
                <a:solidFill>
                  <a:srgbClr val="0000FF"/>
                </a:solidFill>
                <a:latin typeface="Times New Roman" pitchFamily="18" charset="0"/>
                <a:cs typeface="Times New Roman" pitchFamily="18" charset="0"/>
              </a:rPr>
              <a:t>. Hình vuông nền trắng.</a:t>
            </a:r>
            <a:endParaRPr lang="en-US" sz="2400" dirty="0">
              <a:solidFill>
                <a:srgbClr val="0000FF"/>
              </a:solidFill>
              <a:latin typeface="Times New Roman" pitchFamily="18" charset="0"/>
              <a:cs typeface="Times New Roman" pitchFamily="18" charset="0"/>
            </a:endParaRPr>
          </a:p>
          <a:p>
            <a:pPr marL="342900" indent="-342900"/>
            <a:r>
              <a:rPr lang="en-US" sz="2400" dirty="0">
                <a:solidFill>
                  <a:srgbClr val="0000FF"/>
                </a:solidFill>
                <a:latin typeface="Times New Roman" pitchFamily="18" charset="0"/>
                <a:cs typeface="Times New Roman" pitchFamily="18" charset="0"/>
              </a:rPr>
              <a:t>B</a:t>
            </a:r>
            <a:r>
              <a:rPr lang="en-US" sz="2400">
                <a:solidFill>
                  <a:srgbClr val="0000FF"/>
                </a:solidFill>
                <a:latin typeface="Times New Roman" pitchFamily="18" charset="0"/>
                <a:cs typeface="Times New Roman" pitchFamily="18" charset="0"/>
              </a:rPr>
              <a:t>. Hình tam giác màu xanh</a:t>
            </a:r>
            <a:endParaRPr lang="en-US" sz="2400" dirty="0">
              <a:solidFill>
                <a:srgbClr val="0000FF"/>
              </a:solidFill>
              <a:latin typeface="Times New Roman" pitchFamily="18" charset="0"/>
              <a:cs typeface="Times New Roman" pitchFamily="18" charset="0"/>
            </a:endParaRPr>
          </a:p>
          <a:p>
            <a:pPr marL="342900" indent="-342900"/>
            <a:r>
              <a:rPr lang="en-US" sz="2400" dirty="0">
                <a:solidFill>
                  <a:srgbClr val="0000FF"/>
                </a:solidFill>
                <a:latin typeface="Times New Roman" pitchFamily="18" charset="0"/>
                <a:cs typeface="Times New Roman" pitchFamily="18" charset="0"/>
              </a:rPr>
              <a:t>C</a:t>
            </a:r>
            <a:r>
              <a:rPr lang="en-US" sz="2400">
                <a:solidFill>
                  <a:srgbClr val="0000FF"/>
                </a:solidFill>
                <a:latin typeface="Times New Roman" pitchFamily="18" charset="0"/>
                <a:cs typeface="Times New Roman" pitchFamily="18" charset="0"/>
              </a:rPr>
              <a:t>. Hình tam giác nền vàng viền xanh</a:t>
            </a:r>
            <a:endParaRPr lang="en-US" sz="2400" dirty="0">
              <a:solidFill>
                <a:srgbClr val="0000FF"/>
              </a:solidFill>
              <a:latin typeface="Times New Roman" pitchFamily="18" charset="0"/>
              <a:cs typeface="Times New Roman" pitchFamily="18" charset="0"/>
            </a:endParaRPr>
          </a:p>
          <a:p>
            <a:pPr marL="342900" indent="-342900"/>
            <a:r>
              <a:rPr lang="en-US" sz="2400" dirty="0">
                <a:solidFill>
                  <a:srgbClr val="0000FF"/>
                </a:solidFill>
                <a:latin typeface="Times New Roman" pitchFamily="18" charset="0"/>
                <a:cs typeface="Times New Roman" pitchFamily="18" charset="0"/>
              </a:rPr>
              <a:t>D</a:t>
            </a:r>
            <a:r>
              <a:rPr lang="en-US" sz="2400">
                <a:solidFill>
                  <a:srgbClr val="0000FF"/>
                </a:solidFill>
                <a:latin typeface="Times New Roman" pitchFamily="18" charset="0"/>
                <a:cs typeface="Times New Roman" pitchFamily="18" charset="0"/>
              </a:rPr>
              <a:t>. Hình tròn nền xanh</a:t>
            </a:r>
            <a:endParaRPr lang="en-US" sz="2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97234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ox(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ox(i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ox(i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ox(i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ox(i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ox(i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a:extLst>
              <a:ext uri="{FF2B5EF4-FFF2-40B4-BE49-F238E27FC236}">
                <a16:creationId xmlns:a16="http://schemas.microsoft.com/office/drawing/2014/main" id="{1013C83C-CAB2-4681-BE14-DF289D424279}"/>
              </a:ext>
            </a:extLst>
          </p:cNvPr>
          <p:cNvSpPr/>
          <p:nvPr/>
        </p:nvSpPr>
        <p:spPr bwMode="auto">
          <a:xfrm>
            <a:off x="4730750" y="5347252"/>
            <a:ext cx="2667000" cy="609600"/>
          </a:xfrm>
          <a:prstGeom prst="flowChartTerminator">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a:lstStyle/>
          <a:p>
            <a:pPr algn="ctr">
              <a:defRPr/>
            </a:pPr>
            <a:r>
              <a:rPr lang="en-US" sz="2400" b="1" err="1">
                <a:solidFill>
                  <a:srgbClr val="FF0000"/>
                </a:solidFill>
              </a:rPr>
              <a:t>Đáp</a:t>
            </a:r>
            <a:r>
              <a:rPr lang="en-US" sz="2400" b="1">
                <a:solidFill>
                  <a:srgbClr val="FF0000"/>
                </a:solidFill>
              </a:rPr>
              <a:t> </a:t>
            </a:r>
            <a:r>
              <a:rPr lang="en-US" sz="2400" b="1" err="1">
                <a:solidFill>
                  <a:srgbClr val="FF0000"/>
                </a:solidFill>
              </a:rPr>
              <a:t>án</a:t>
            </a:r>
            <a:r>
              <a:rPr lang="en-US" sz="2400" b="1">
                <a:solidFill>
                  <a:srgbClr val="FF0000"/>
                </a:solidFill>
              </a:rPr>
              <a:t>: A</a:t>
            </a:r>
          </a:p>
        </p:txBody>
      </p:sp>
      <p:sp>
        <p:nvSpPr>
          <p:cNvPr id="3" name="AutoShape 6">
            <a:extLst>
              <a:ext uri="{FF2B5EF4-FFF2-40B4-BE49-F238E27FC236}">
                <a16:creationId xmlns:a16="http://schemas.microsoft.com/office/drawing/2014/main" id="{7B320130-154F-4AFC-B8D1-4A5EBF831536}"/>
              </a:ext>
            </a:extLst>
          </p:cNvPr>
          <p:cNvSpPr>
            <a:spLocks noChangeArrowheads="1"/>
          </p:cNvSpPr>
          <p:nvPr/>
        </p:nvSpPr>
        <p:spPr bwMode="auto">
          <a:xfrm>
            <a:off x="5257800" y="1379676"/>
            <a:ext cx="1676400" cy="439737"/>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endParaRPr lang="en-US"/>
          </a:p>
        </p:txBody>
      </p:sp>
      <p:sp>
        <p:nvSpPr>
          <p:cNvPr id="4" name="AutoShape 7">
            <a:extLst>
              <a:ext uri="{FF2B5EF4-FFF2-40B4-BE49-F238E27FC236}">
                <a16:creationId xmlns:a16="http://schemas.microsoft.com/office/drawing/2014/main" id="{94E2AB85-A04A-4056-ABCC-C6297835766D}"/>
              </a:ext>
            </a:extLst>
          </p:cNvPr>
          <p:cNvSpPr>
            <a:spLocks noChangeArrowheads="1"/>
          </p:cNvSpPr>
          <p:nvPr/>
        </p:nvSpPr>
        <p:spPr bwMode="auto">
          <a:xfrm>
            <a:off x="5330825" y="1430476"/>
            <a:ext cx="1536700" cy="341312"/>
          </a:xfrm>
          <a:prstGeom prst="roundRect">
            <a:avLst>
              <a:gd name="adj" fmla="val 16667"/>
            </a:avLst>
          </a:prstGeom>
          <a:gradFill rotWithShape="1">
            <a:gsLst>
              <a:gs pos="0">
                <a:srgbClr val="FFFF66"/>
              </a:gs>
              <a:gs pos="100000">
                <a:srgbClr val="FFFFCC"/>
              </a:gs>
            </a:gsLst>
            <a:lin ang="0" scaled="1"/>
          </a:gradFill>
          <a:ln w="9525">
            <a:noFill/>
            <a:round/>
            <a:headEnd/>
            <a:tailEnd/>
          </a:ln>
        </p:spPr>
        <p:txBody>
          <a:bodyPr wrap="none" anchor="ctr"/>
          <a:lstStyle/>
          <a:p>
            <a:endParaRPr lang="en-US"/>
          </a:p>
        </p:txBody>
      </p:sp>
      <p:sp>
        <p:nvSpPr>
          <p:cNvPr id="5" name="Text Box 8">
            <a:extLst>
              <a:ext uri="{FF2B5EF4-FFF2-40B4-BE49-F238E27FC236}">
                <a16:creationId xmlns:a16="http://schemas.microsoft.com/office/drawing/2014/main" id="{BD01A931-A778-4C99-BC05-AF9470FA80DE}"/>
              </a:ext>
            </a:extLst>
          </p:cNvPr>
          <p:cNvSpPr txBox="1">
            <a:spLocks noChangeArrowheads="1"/>
          </p:cNvSpPr>
          <p:nvPr/>
        </p:nvSpPr>
        <p:spPr bwMode="auto">
          <a:xfrm>
            <a:off x="5257800" y="1451113"/>
            <a:ext cx="1612900" cy="400050"/>
          </a:xfrm>
          <a:prstGeom prst="rect">
            <a:avLst/>
          </a:prstGeom>
          <a:noFill/>
          <a:ln w="9525">
            <a:noFill/>
            <a:miter lim="800000"/>
            <a:headEnd/>
            <a:tailEnd/>
          </a:ln>
        </p:spPr>
        <p:txBody>
          <a:bodyPr>
            <a:spAutoFit/>
          </a:bodyPr>
          <a:lstStyle/>
          <a:p>
            <a:pPr algn="ctr">
              <a:spcBef>
                <a:spcPct val="50000"/>
              </a:spcBef>
            </a:pPr>
            <a:r>
              <a:rPr lang="en-US" sz="2000" b="1" dirty="0">
                <a:latin typeface="Times New Roman" pitchFamily="18" charset="0"/>
                <a:cs typeface="Times New Roman" pitchFamily="18" charset="0"/>
              </a:rPr>
              <a:t>CÂU HỎI  3</a:t>
            </a:r>
            <a:endParaRPr lang="en-US" b="1" dirty="0">
              <a:latin typeface=".VnBlack" pitchFamily="34" charset="0"/>
            </a:endParaRPr>
          </a:p>
        </p:txBody>
      </p:sp>
      <p:sp>
        <p:nvSpPr>
          <p:cNvPr id="6" name="Rectangle 9">
            <a:extLst>
              <a:ext uri="{FF2B5EF4-FFF2-40B4-BE49-F238E27FC236}">
                <a16:creationId xmlns:a16="http://schemas.microsoft.com/office/drawing/2014/main" id="{75E19CE7-9801-416E-9DEF-730E7D0CAB5E}"/>
              </a:ext>
            </a:extLst>
          </p:cNvPr>
          <p:cNvSpPr>
            <a:spLocks noChangeArrowheads="1"/>
          </p:cNvSpPr>
          <p:nvPr/>
        </p:nvSpPr>
        <p:spPr bwMode="auto">
          <a:xfrm>
            <a:off x="1576552" y="2440076"/>
            <a:ext cx="9207062" cy="2308324"/>
          </a:xfrm>
          <a:prstGeom prst="rect">
            <a:avLst/>
          </a:prstGeom>
          <a:noFill/>
          <a:ln w="9525">
            <a:noFill/>
            <a:miter lim="800000"/>
            <a:headEnd/>
            <a:tailEnd/>
          </a:ln>
        </p:spPr>
        <p:txBody>
          <a:bodyPr wrap="square" anchor="ctr">
            <a:spAutoFit/>
          </a:bodyPr>
          <a:lstStyle/>
          <a:p>
            <a:pPr algn="ctr"/>
            <a:r>
              <a:rPr lang="en-US" sz="2400" b="1">
                <a:solidFill>
                  <a:srgbClr val="FF0000"/>
                </a:solidFill>
                <a:latin typeface="Times New Roman" pitchFamily="18" charset="0"/>
                <a:cs typeface="Times New Roman" pitchFamily="18" charset="0"/>
              </a:rPr>
              <a:t>Người tham gia giao thông phải </a:t>
            </a:r>
            <a:r>
              <a:rPr lang="en-US" sz="2400" b="1" dirty="0">
                <a:solidFill>
                  <a:srgbClr val="FF0000"/>
                </a:solidFill>
                <a:latin typeface="Times New Roman" pitchFamily="18" charset="0"/>
                <a:cs typeface="Times New Roman" pitchFamily="18" charset="0"/>
              </a:rPr>
              <a:t>.</a:t>
            </a:r>
          </a:p>
          <a:p>
            <a:endParaRPr lang="en-US" sz="2400" b="1" dirty="0">
              <a:solidFill>
                <a:srgbClr val="FF0000"/>
              </a:solidFill>
              <a:latin typeface="Times New Roman" pitchFamily="18" charset="0"/>
              <a:cs typeface="Times New Roman" pitchFamily="18" charset="0"/>
            </a:endParaRPr>
          </a:p>
          <a:p>
            <a:r>
              <a:rPr lang="nl-NL" sz="2400" dirty="0">
                <a:solidFill>
                  <a:srgbClr val="002060"/>
                </a:solidFill>
                <a:latin typeface="Times New Roman" pitchFamily="18" charset="0"/>
                <a:cs typeface="Times New Roman" pitchFamily="18" charset="0"/>
              </a:rPr>
              <a:t>     A</a:t>
            </a:r>
            <a:r>
              <a:rPr lang="nl-NL" sz="2400">
                <a:solidFill>
                  <a:srgbClr val="002060"/>
                </a:solidFill>
                <a:latin typeface="Times New Roman" pitchFamily="18" charset="0"/>
                <a:cs typeface="Times New Roman" pitchFamily="18" charset="0"/>
              </a:rPr>
              <a:t>.</a:t>
            </a:r>
            <a:r>
              <a:rPr lang="en-US" sz="2400">
                <a:solidFill>
                  <a:srgbClr val="002060"/>
                </a:solidFill>
                <a:latin typeface="Times New Roman" pitchFamily="18" charset="0"/>
                <a:cs typeface="Times New Roman" pitchFamily="18" charset="0"/>
              </a:rPr>
              <a:t> Đi bên phải theo chiều đi của mình,đi đúng làn đường.</a:t>
            </a:r>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B</a:t>
            </a:r>
            <a:r>
              <a:rPr lang="en-US" sz="2400">
                <a:solidFill>
                  <a:srgbClr val="002060"/>
                </a:solidFill>
                <a:latin typeface="Times New Roman" pitchFamily="18" charset="0"/>
                <a:cs typeface="Times New Roman" pitchFamily="18" charset="0"/>
              </a:rPr>
              <a:t>. Uống </a:t>
            </a:r>
            <a:r>
              <a:rPr lang="en-US" sz="2400" dirty="0" err="1">
                <a:solidFill>
                  <a:srgbClr val="002060"/>
                </a:solidFill>
                <a:latin typeface="Times New Roman" pitchFamily="18" charset="0"/>
                <a:cs typeface="Times New Roman" pitchFamily="18" charset="0"/>
              </a:rPr>
              <a:t>rượu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bia</a:t>
            </a:r>
            <a:r>
              <a:rPr lang="en-US" sz="2400" dirty="0">
                <a:solidFill>
                  <a:srgbClr val="002060"/>
                </a:solidFill>
                <a:latin typeface="Times New Roman" pitchFamily="18" charset="0"/>
                <a:cs typeface="Times New Roman" pitchFamily="18" charset="0"/>
              </a:rPr>
              <a:t>.</a:t>
            </a:r>
          </a:p>
          <a:p>
            <a:r>
              <a:rPr lang="en-US" sz="2400" dirty="0">
                <a:solidFill>
                  <a:srgbClr val="002060"/>
                </a:solidFill>
                <a:latin typeface="Times New Roman" pitchFamily="18" charset="0"/>
                <a:cs typeface="Times New Roman" pitchFamily="18" charset="0"/>
              </a:rPr>
              <a:t>     </a:t>
            </a:r>
            <a:r>
              <a:rPr lang="en-US" sz="2400">
                <a:solidFill>
                  <a:srgbClr val="002060"/>
                </a:solidFill>
                <a:latin typeface="Times New Roman" pitchFamily="18" charset="0"/>
                <a:cs typeface="Times New Roman" pitchFamily="18" charset="0"/>
              </a:rPr>
              <a:t>C. Đi bên trái làn đường của mình .</a:t>
            </a:r>
            <a:endParaRPr lang="en-US" sz="2400" dirty="0">
              <a:solidFill>
                <a:srgbClr val="002060"/>
              </a:solidFill>
              <a:latin typeface="Times New Roman" pitchFamily="18" charset="0"/>
              <a:cs typeface="Times New Roman" pitchFamily="18" charset="0"/>
            </a:endParaRPr>
          </a:p>
          <a:p>
            <a:r>
              <a:rPr lang="en-US" sz="2400" dirty="0">
                <a:solidFill>
                  <a:srgbClr val="002060"/>
                </a:solidFill>
                <a:latin typeface="Times New Roman" pitchFamily="18" charset="0"/>
                <a:cs typeface="Times New Roman" pitchFamily="18" charset="0"/>
              </a:rPr>
              <a:t>     D. Hay </a:t>
            </a:r>
            <a:r>
              <a:rPr lang="en-US" sz="2400" dirty="0" err="1">
                <a:solidFill>
                  <a:srgbClr val="002060"/>
                </a:solidFill>
                <a:latin typeface="Times New Roman" pitchFamily="18" charset="0"/>
                <a:cs typeface="Times New Roman" pitchFamily="18" charset="0"/>
              </a:rPr>
              <a:t>đua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xe</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trái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phép</a:t>
            </a:r>
            <a:r>
              <a:rPr lang="en-US" sz="2400" dirty="0">
                <a:solidFill>
                  <a:srgbClr val="002060"/>
                </a:solidFill>
                <a:latin typeface="Times New Roman" pitchFamily="18" charset="0"/>
                <a:cs typeface="Times New Roman" pitchFamily="18" charset="0"/>
              </a:rPr>
              <a:t>.. </a:t>
            </a:r>
            <a:r>
              <a:rPr lang="en-US" sz="2400" dirty="0">
                <a:latin typeface="Times New Roman" pitchFamily="18" charset="0"/>
                <a:cs typeface="Times New Roman" pitchFamily="18" charset="0"/>
              </a:rPr>
              <a:t>	            </a:t>
            </a:r>
          </a:p>
        </p:txBody>
      </p:sp>
    </p:spTree>
    <p:extLst>
      <p:ext uri="{BB962C8B-B14F-4D97-AF65-F5344CB8AC3E}">
        <p14:creationId xmlns:p14="http://schemas.microsoft.com/office/powerpoint/2010/main" val="372083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500"/>
                                        <p:tgtEl>
                                          <p:spTgt spid="6">
                                            <p:txEl>
                                              <p:pRg st="0" end="0"/>
                                            </p:tx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ox(in)">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ox(in)">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box(in)">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box(in)">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ox(in)">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5328" y="2664373"/>
            <a:ext cx="1845360" cy="5990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chemeClr val="accent1"/>
                </a:solidFill>
                <a:latin typeface="Times New Roman" panose="02020603050405020304" pitchFamily="18" charset="0"/>
                <a:cs typeface="Times New Roman" panose="02020603050405020304" pitchFamily="18" charset="0"/>
              </a:rPr>
              <a:t>Mục tiêu</a:t>
            </a:r>
          </a:p>
        </p:txBody>
      </p:sp>
      <p:sp>
        <p:nvSpPr>
          <p:cNvPr id="5" name="Title 1"/>
          <p:cNvSpPr txBox="1">
            <a:spLocks/>
          </p:cNvSpPr>
          <p:nvPr/>
        </p:nvSpPr>
        <p:spPr>
          <a:xfrm>
            <a:off x="3155999" y="837145"/>
            <a:ext cx="8334710" cy="1282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0000"/>
                </a:solidFill>
                <a:latin typeface="Times New Roman" panose="02020603050405020304" pitchFamily="18" charset="0"/>
                <a:cs typeface="Times New Roman" panose="02020603050405020304" pitchFamily="18" charset="0"/>
              </a:rPr>
              <a:t>  </a:t>
            </a:r>
            <a:r>
              <a:rPr lang="en-US" sz="3200" b="1">
                <a:solidFill>
                  <a:schemeClr val="accent1"/>
                </a:solidFill>
                <a:latin typeface="Times New Roman" panose="02020603050405020304" pitchFamily="18" charset="0"/>
                <a:cs typeface="Times New Roman" panose="02020603050405020304" pitchFamily="18" charset="0"/>
              </a:rPr>
              <a:t>Kiến thức: </a:t>
            </a:r>
            <a:r>
              <a:rPr lang="en-US" sz="3200">
                <a:solidFill>
                  <a:schemeClr val="accent1"/>
                </a:solidFill>
                <a:latin typeface="Times New Roman" panose="02020603050405020304" pitchFamily="18" charset="0"/>
                <a:cs typeface="Times New Roman" panose="02020603050405020304" pitchFamily="18" charset="0"/>
              </a:rPr>
              <a:t>Trình bày được một số nội dung cơ bản pháp luật về trật tự ATGT</a:t>
            </a:r>
          </a:p>
        </p:txBody>
      </p:sp>
      <p:sp>
        <p:nvSpPr>
          <p:cNvPr id="6" name="Title 1"/>
          <p:cNvSpPr txBox="1">
            <a:spLocks/>
          </p:cNvSpPr>
          <p:nvPr/>
        </p:nvSpPr>
        <p:spPr>
          <a:xfrm>
            <a:off x="3090035" y="2440209"/>
            <a:ext cx="8334710" cy="1282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0000"/>
                </a:solidFill>
                <a:latin typeface="Times New Roman" panose="02020603050405020304" pitchFamily="18" charset="0"/>
                <a:cs typeface="Times New Roman" panose="02020603050405020304" pitchFamily="18" charset="0"/>
              </a:rPr>
              <a:t>  </a:t>
            </a:r>
            <a:r>
              <a:rPr lang="en-US" sz="3200" b="1">
                <a:solidFill>
                  <a:schemeClr val="accent1"/>
                </a:solidFill>
                <a:latin typeface="Times New Roman" panose="02020603050405020304" pitchFamily="18" charset="0"/>
                <a:cs typeface="Times New Roman" panose="02020603050405020304" pitchFamily="18" charset="0"/>
              </a:rPr>
              <a:t>Kỹ năng: </a:t>
            </a:r>
            <a:r>
              <a:rPr lang="en-US" sz="3200">
                <a:solidFill>
                  <a:schemeClr val="accent1"/>
                </a:solidFill>
                <a:latin typeface="Times New Roman" panose="02020603050405020304" pitchFamily="18" charset="0"/>
                <a:cs typeface="Times New Roman" panose="02020603050405020304" pitchFamily="18" charset="0"/>
              </a:rPr>
              <a:t>Tự giác tuân thủ quy định của pháp luật về ATGT và tham gia giao thông an toàn </a:t>
            </a:r>
          </a:p>
        </p:txBody>
      </p:sp>
      <p:sp>
        <p:nvSpPr>
          <p:cNvPr id="7" name="Title 1"/>
          <p:cNvSpPr txBox="1">
            <a:spLocks/>
          </p:cNvSpPr>
          <p:nvPr/>
        </p:nvSpPr>
        <p:spPr>
          <a:xfrm>
            <a:off x="3090035" y="4006403"/>
            <a:ext cx="8334710" cy="12822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a:solidFill>
                  <a:srgbClr val="FF0000"/>
                </a:solidFill>
                <a:latin typeface="Times New Roman" panose="02020603050405020304" pitchFamily="18" charset="0"/>
                <a:cs typeface="Times New Roman" panose="02020603050405020304" pitchFamily="18" charset="0"/>
              </a:rPr>
              <a:t>  </a:t>
            </a:r>
            <a:r>
              <a:rPr lang="en-US" sz="3200" b="1">
                <a:solidFill>
                  <a:schemeClr val="accent1"/>
                </a:solidFill>
                <a:latin typeface="Times New Roman" panose="02020603050405020304" pitchFamily="18" charset="0"/>
                <a:cs typeface="Times New Roman" panose="02020603050405020304" pitchFamily="18" charset="0"/>
              </a:rPr>
              <a:t>Thái độ: </a:t>
            </a:r>
            <a:r>
              <a:rPr lang="en-US" sz="3200">
                <a:solidFill>
                  <a:schemeClr val="accent1"/>
                </a:solidFill>
                <a:latin typeface="Times New Roman" panose="02020603050405020304" pitchFamily="18" charset="0"/>
                <a:cs typeface="Times New Roman" panose="02020603050405020304" pitchFamily="18" charset="0"/>
              </a:rPr>
              <a:t>Biết tuyên truyền vận động mọi người và chấp hành nghiêm pháp luật về trật tự ATGT</a:t>
            </a:r>
          </a:p>
        </p:txBody>
      </p:sp>
      <p:sp>
        <p:nvSpPr>
          <p:cNvPr id="360465" name="Line 17"/>
          <p:cNvSpPr>
            <a:spLocks noChangeShapeType="1"/>
          </p:cNvSpPr>
          <p:nvPr/>
        </p:nvSpPr>
        <p:spPr bwMode="auto">
          <a:xfrm flipV="1">
            <a:off x="2412124" y="1450428"/>
            <a:ext cx="1056290" cy="15134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Line 17"/>
          <p:cNvSpPr>
            <a:spLocks noChangeShapeType="1"/>
          </p:cNvSpPr>
          <p:nvPr/>
        </p:nvSpPr>
        <p:spPr bwMode="auto">
          <a:xfrm>
            <a:off x="2422630" y="3116315"/>
            <a:ext cx="1056290" cy="12822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Line 17"/>
          <p:cNvSpPr>
            <a:spLocks noChangeShapeType="1"/>
          </p:cNvSpPr>
          <p:nvPr/>
        </p:nvSpPr>
        <p:spPr bwMode="auto">
          <a:xfrm flipV="1">
            <a:off x="2438396" y="3037484"/>
            <a:ext cx="1056290" cy="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9159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371600" y="116924"/>
            <a:ext cx="9144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6000" b="1" i="0" u="none" strike="noStrike" cap="none" normalizeH="0" baseline="0">
                <a:ln>
                  <a:noFill/>
                </a:ln>
                <a:solidFill>
                  <a:srgbClr val="002060"/>
                </a:solidFill>
                <a:effectLst>
                  <a:outerShdw blurRad="38100" dist="38100" dir="2700000" algn="tl">
                    <a:srgbClr val="C0C0C0"/>
                  </a:outerShdw>
                </a:effectLst>
                <a:latin typeface="Times New Roman" pitchFamily="18" charset="0"/>
                <a:cs typeface="Arial" pitchFamily="34" charset="0"/>
              </a:rPr>
              <a:t>KẾT THÚC</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38920" name="Rectangle 8"/>
          <p:cNvSpPr>
            <a:spLocks noChangeArrowheads="1"/>
          </p:cNvSpPr>
          <p:nvPr/>
        </p:nvSpPr>
        <p:spPr bwMode="auto">
          <a:xfrm>
            <a:off x="1371600" y="4724400"/>
            <a:ext cx="8991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1" u="none" strike="noStrike" cap="none" normalizeH="0" baseline="0">
                <a:ln>
                  <a:noFill/>
                </a:ln>
                <a:solidFill>
                  <a:srgbClr val="FF0000"/>
                </a:solidFill>
                <a:effectLst>
                  <a:outerShdw blurRad="38100" dist="38100" dir="2700000" algn="tl">
                    <a:srgbClr val="C0C0C0"/>
                  </a:outerShdw>
                </a:effectLst>
                <a:latin typeface="Tahoma" pitchFamily="34" charset="0"/>
                <a:cs typeface="Arial" pitchFamily="34" charset="0"/>
              </a:rPr>
              <a:t> </a:t>
            </a:r>
            <a:r>
              <a:rPr lang="en-US" altLang="en-US" sz="2400" b="1" i="1">
                <a:solidFill>
                  <a:srgbClr val="FF0000"/>
                </a:solidFill>
                <a:effectLst>
                  <a:outerShdw blurRad="38100" dist="38100" dir="2700000" algn="tl">
                    <a:srgbClr val="C0C0C0"/>
                  </a:outerShdw>
                </a:effectLst>
                <a:latin typeface="Tahoma" pitchFamily="34" charset="0"/>
                <a:cs typeface="Arial" pitchFamily="34" charset="0"/>
              </a:rPr>
              <a:t>CHÚC CÁC EM LUÔN MẠNH KHỎE VÀ HỌC TỐT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4100" name="Picture 13" descr="Waterfall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2" y="955124"/>
            <a:ext cx="12160468" cy="377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descr="flower1_div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410200"/>
            <a:ext cx="1219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960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5850" y="2785066"/>
            <a:ext cx="2439695" cy="12728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NỘI DUNG</a:t>
            </a:r>
            <a:endParaRPr lang="en-US" sz="32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3626068" y="648855"/>
            <a:ext cx="4030326" cy="10773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u="sng">
                <a:solidFill>
                  <a:srgbClr val="FF0000"/>
                </a:solidFill>
                <a:latin typeface="Times New Roman" panose="02020603050405020304" pitchFamily="18" charset="0"/>
                <a:cs typeface="Times New Roman" panose="02020603050405020304" pitchFamily="18" charset="0"/>
              </a:rPr>
              <a:t>I. NHẬN THỨC CHUNG</a:t>
            </a:r>
            <a:endParaRPr lang="en-US" sz="2200" b="1" u="sng"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626068" y="4711103"/>
            <a:ext cx="4931078" cy="10773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u="sng">
                <a:solidFill>
                  <a:srgbClr val="FF0000"/>
                </a:solidFill>
                <a:latin typeface="Times New Roman" panose="02020603050405020304" pitchFamily="18" charset="0"/>
                <a:cs typeface="Times New Roman" panose="02020603050405020304" pitchFamily="18" charset="0"/>
              </a:rPr>
              <a:t>II. TRÁCH NHIỆM CỦA HỌC SINH</a:t>
            </a:r>
            <a:endParaRPr lang="en-US" sz="2200" b="1" u="sng" dirty="0">
              <a:solidFill>
                <a:srgbClr val="FF0000"/>
              </a:solidFill>
              <a:latin typeface="Times New Roman" panose="02020603050405020304" pitchFamily="18" charset="0"/>
              <a:cs typeface="Times New Roman" panose="02020603050405020304" pitchFamily="18" charset="0"/>
            </a:endParaRPr>
          </a:p>
        </p:txBody>
      </p:sp>
      <p:sp>
        <p:nvSpPr>
          <p:cNvPr id="9" name="Line 17"/>
          <p:cNvSpPr>
            <a:spLocks noChangeShapeType="1"/>
          </p:cNvSpPr>
          <p:nvPr/>
        </p:nvSpPr>
        <p:spPr bwMode="auto">
          <a:xfrm flipV="1">
            <a:off x="2585544" y="1726202"/>
            <a:ext cx="1040524" cy="15687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Line 17"/>
          <p:cNvSpPr>
            <a:spLocks noChangeShapeType="1"/>
          </p:cNvSpPr>
          <p:nvPr/>
        </p:nvSpPr>
        <p:spPr bwMode="auto">
          <a:xfrm>
            <a:off x="2635464" y="3757446"/>
            <a:ext cx="977462" cy="12822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29526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38703" y="47290"/>
            <a:ext cx="8749863" cy="4572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a:solidFill>
                  <a:srgbClr val="FF0000"/>
                </a:solidFill>
                <a:latin typeface="Times New Roman" panose="02020603050405020304" pitchFamily="18" charset="0"/>
                <a:cs typeface="Times New Roman" panose="02020603050405020304" pitchFamily="18" charset="0"/>
              </a:rPr>
              <a:t>  CÁC LOẠI HÌNH GIAO THÔNG Ở VIỆT NAM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0" y="627327"/>
            <a:ext cx="6005015" cy="29483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676" y="627327"/>
            <a:ext cx="5745706" cy="29483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30" y="3705367"/>
            <a:ext cx="6005015" cy="308439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0676" y="3705367"/>
            <a:ext cx="5745706" cy="3084393"/>
          </a:xfrm>
          <a:prstGeom prst="rect">
            <a:avLst/>
          </a:prstGeom>
        </p:spPr>
      </p:pic>
    </p:spTree>
    <p:extLst>
      <p:ext uri="{BB962C8B-B14F-4D97-AF65-F5344CB8AC3E}">
        <p14:creationId xmlns:p14="http://schemas.microsoft.com/office/powerpoint/2010/main" val="2287803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6" y="109183"/>
            <a:ext cx="11982730" cy="425810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267" y="4462817"/>
            <a:ext cx="3143528" cy="235423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0795" y="4462817"/>
            <a:ext cx="3578136" cy="235423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6" y="4462817"/>
            <a:ext cx="2688604" cy="235423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4462817"/>
            <a:ext cx="2762250" cy="2354239"/>
          </a:xfrm>
          <a:prstGeom prst="rect">
            <a:avLst/>
          </a:prstGeom>
        </p:spPr>
      </p:pic>
    </p:spTree>
    <p:extLst>
      <p:ext uri="{BB962C8B-B14F-4D97-AF65-F5344CB8AC3E}">
        <p14:creationId xmlns:p14="http://schemas.microsoft.com/office/powerpoint/2010/main" val="3104577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38703" y="47290"/>
            <a:ext cx="8749863" cy="4572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a:solidFill>
                  <a:srgbClr val="FF0000"/>
                </a:solidFill>
                <a:latin typeface="Times New Roman" panose="02020603050405020304" pitchFamily="18" charset="0"/>
                <a:cs typeface="Times New Roman" panose="02020603050405020304" pitchFamily="18" charset="0"/>
              </a:rPr>
              <a:t>  CÁC HÌNH ẢNH THAM GIA GIAO THÔNG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5522" y="613681"/>
            <a:ext cx="3698552" cy="301662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958" y="613680"/>
            <a:ext cx="3849041" cy="30166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39" y="3739488"/>
            <a:ext cx="5889009" cy="30161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026" y="3739486"/>
            <a:ext cx="5827973" cy="30161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92" y="613680"/>
            <a:ext cx="4299045" cy="3016623"/>
          </a:xfrm>
          <a:prstGeom prst="rect">
            <a:avLst/>
          </a:prstGeom>
        </p:spPr>
      </p:pic>
    </p:spTree>
    <p:extLst>
      <p:ext uri="{BB962C8B-B14F-4D97-AF65-F5344CB8AC3E}">
        <p14:creationId xmlns:p14="http://schemas.microsoft.com/office/powerpoint/2010/main" val="107907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4005" y="98983"/>
            <a:ext cx="4573529" cy="619080"/>
          </a:xfrm>
        </p:spPr>
        <p:txBody>
          <a:bodyPr>
            <a:normAutofit/>
          </a:bodyPr>
          <a:lstStyle/>
          <a:p>
            <a:r>
              <a:rPr lang="en-US" sz="2800" b="1" u="sng" dirty="0">
                <a:solidFill>
                  <a:srgbClr val="FF0000"/>
                </a:solidFill>
                <a:latin typeface="Times New Roman" panose="02020603050405020304" pitchFamily="18" charset="0"/>
                <a:cs typeface="Times New Roman" panose="02020603050405020304" pitchFamily="18" charset="0"/>
              </a:rPr>
              <a:t>I</a:t>
            </a:r>
            <a:r>
              <a:rPr lang="en-US" sz="2800" b="1" u="sng">
                <a:solidFill>
                  <a:srgbClr val="FF0000"/>
                </a:solidFill>
                <a:latin typeface="Times New Roman" panose="02020603050405020304" pitchFamily="18" charset="0"/>
                <a:cs typeface="Times New Roman" panose="02020603050405020304" pitchFamily="18" charset="0"/>
              </a:rPr>
              <a:t>. NHẬN THỨC CHUNG</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136634" y="718062"/>
            <a:ext cx="6796429" cy="67470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a:solidFill>
                  <a:srgbClr val="7030A0"/>
                </a:solidFill>
                <a:latin typeface="Times New Roman" panose="02020603050405020304" pitchFamily="18" charset="0"/>
                <a:cs typeface="Times New Roman" panose="02020603050405020304" pitchFamily="18" charset="0"/>
              </a:rPr>
              <a:t>1. Pháp luật về trật tự an toàn giao thông</a:t>
            </a:r>
            <a:endParaRPr lang="en-US" sz="3400" dirty="0">
              <a:solidFill>
                <a:srgbClr val="7030A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28600" y="1531876"/>
            <a:ext cx="11721662" cy="1148255"/>
          </a:xfrm>
          <a:prstGeom prst="round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algn="just" defTabSz="914400" fontAlgn="base">
              <a:spcBef>
                <a:spcPct val="0"/>
              </a:spcBef>
              <a:spcAft>
                <a:spcPct val="0"/>
              </a:spcAft>
              <a:buClr>
                <a:srgbClr val="000000"/>
              </a:buClr>
              <a:buSzPts val="2000"/>
              <a:buFont typeface="Times New Roman" pitchFamily="18" charset="0"/>
              <a:buChar char="-"/>
            </a:pPr>
            <a:r>
              <a:rPr kumimoji="0" lang="en-US" altLang="en-US" sz="2400" b="1" i="1" u="none" strike="noStrike" cap="none" normalizeH="0" baseline="0">
                <a:ln>
                  <a:noFill/>
                </a:ln>
                <a:solidFill>
                  <a:srgbClr val="000000"/>
                </a:solidFill>
                <a:effectLst/>
                <a:latin typeface="Times New Roman" pitchFamily="18" charset="0"/>
                <a:cs typeface="Arial" pitchFamily="34" charset="0"/>
              </a:rPr>
              <a:t> </a:t>
            </a:r>
            <a:r>
              <a:rPr lang="en-US" sz="3200">
                <a:latin typeface="Times New Roman" panose="02020603050405020304" pitchFamily="18" charset="0"/>
                <a:cs typeface="Times New Roman" panose="02020603050405020304" pitchFamily="18" charset="0"/>
              </a:rPr>
              <a:t>Pháp luật về trật tự ATGT: là hệ thống các văn bản quy phạm pháp luật do Nhà nước ban hành.</a:t>
            </a:r>
            <a:endParaRPr kumimoji="0" lang="en-US" altLang="en-US" sz="3200" b="1" i="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5" y="2737354"/>
            <a:ext cx="4025934" cy="40387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510" y="2737355"/>
            <a:ext cx="3807726" cy="40387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417" y="2737353"/>
            <a:ext cx="3939026" cy="4021001"/>
          </a:xfrm>
          <a:prstGeom prst="rect">
            <a:avLst/>
          </a:prstGeom>
        </p:spPr>
      </p:pic>
    </p:spTree>
    <p:extLst>
      <p:ext uri="{BB962C8B-B14F-4D97-AF65-F5344CB8AC3E}">
        <p14:creationId xmlns:p14="http://schemas.microsoft.com/office/powerpoint/2010/main" val="176615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 y="99848"/>
            <a:ext cx="11721662" cy="1652752"/>
          </a:xfrm>
          <a:prstGeom prst="round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algn="just" defTabSz="914400" fontAlgn="base">
              <a:spcBef>
                <a:spcPct val="0"/>
              </a:spcBef>
              <a:spcAft>
                <a:spcPct val="0"/>
              </a:spcAft>
            </a:pPr>
            <a:r>
              <a:rPr kumimoji="0" lang="vi-VN" altLang="en-US" sz="3000" b="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000" b="1"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Mục</a:t>
            </a:r>
            <a:r>
              <a:rPr kumimoji="0" lang="en-US" altLang="en-US" sz="3000" b="1" u="none" strike="noStrike" cap="none" normalizeH="0">
                <a:ln>
                  <a:noFill/>
                </a:ln>
                <a:solidFill>
                  <a:srgbClr val="FF0000"/>
                </a:solidFill>
                <a:effectLst/>
                <a:latin typeface="Times New Roman" panose="02020603050405020304" pitchFamily="18" charset="0"/>
                <a:cs typeface="Times New Roman" panose="02020603050405020304" pitchFamily="18" charset="0"/>
              </a:rPr>
              <a:t> đích: </a:t>
            </a:r>
            <a:r>
              <a:rPr lang="en-US" sz="3000" b="1">
                <a:latin typeface="Times New Roman" panose="02020603050405020304" pitchFamily="18" charset="0"/>
                <a:cs typeface="Times New Roman" panose="02020603050405020304" pitchFamily="18" charset="0"/>
              </a:rPr>
              <a:t>nhằm điều chỉnh các quan hệ xã hội phát sinh trong quá trình tổ chức, thực hiện và điều hành của các cơ quan quản lý nhà nước, tổ chức xã hội và công dân trên lĩnh vực trật tự ATGT.</a:t>
            </a:r>
            <a:endParaRPr kumimoji="0" lang="vi-VN" altLang="en-US" sz="3000" b="1"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6519" y="2006220"/>
            <a:ext cx="4258102" cy="47221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98" y="2006220"/>
            <a:ext cx="3784410" cy="47221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40" y="2006220"/>
            <a:ext cx="3712191" cy="4722125"/>
          </a:xfrm>
          <a:prstGeom prst="rect">
            <a:avLst/>
          </a:prstGeom>
        </p:spPr>
      </p:pic>
    </p:spTree>
    <p:extLst>
      <p:ext uri="{BB962C8B-B14F-4D97-AF65-F5344CB8AC3E}">
        <p14:creationId xmlns:p14="http://schemas.microsoft.com/office/powerpoint/2010/main" val="189836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36635" y="74799"/>
            <a:ext cx="8833944" cy="6747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3400">
                <a:solidFill>
                  <a:srgbClr val="7030A0"/>
                </a:solidFill>
                <a:latin typeface="Times New Roman" panose="02020603050405020304" pitchFamily="18" charset="0"/>
                <a:cs typeface="Times New Roman" panose="02020603050405020304" pitchFamily="18" charset="0"/>
              </a:rPr>
              <a:t>2. Vi phạm pháp luật về trật tự an toàn giao thông</a:t>
            </a:r>
            <a:endParaRPr lang="en-US" sz="3400" dirty="0">
              <a:solidFill>
                <a:srgbClr val="7030A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36635" y="790446"/>
            <a:ext cx="11721662" cy="1510870"/>
          </a:xfrm>
          <a:prstGeom prst="round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algn="just" defTabSz="914400" fontAlgn="base">
              <a:spcBef>
                <a:spcPct val="0"/>
              </a:spcBef>
              <a:spcAft>
                <a:spcPct val="0"/>
              </a:spcAft>
              <a:buClr>
                <a:srgbClr val="000000"/>
              </a:buClr>
              <a:buSzPts val="2000"/>
            </a:pPr>
            <a:r>
              <a:rPr lang="en-US" altLang="en-US" sz="3200" b="1" i="1">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Vi phạm pháp luật về trật tự ATGT</a:t>
            </a:r>
            <a:r>
              <a:rPr lang="en-US" sz="3200" b="1">
                <a:latin typeface="Times New Roman" panose="02020603050405020304" pitchFamily="18" charset="0"/>
                <a:cs typeface="Times New Roman" panose="02020603050405020304" pitchFamily="18" charset="0"/>
              </a:rPr>
              <a:t>: là hành vi trái pháp luật, có lỗi của người có năng lực thực hiện hành vi, hành vi đó được quy định bởi pháp luật về trật tự an toàn giao thông.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6" y="2470245"/>
            <a:ext cx="3452725" cy="43087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361" y="2470245"/>
            <a:ext cx="3261815" cy="43087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710" y="2470245"/>
            <a:ext cx="5061713" cy="4308728"/>
          </a:xfrm>
          <a:prstGeom prst="rect">
            <a:avLst/>
          </a:prstGeom>
        </p:spPr>
      </p:pic>
    </p:spTree>
    <p:extLst>
      <p:ext uri="{BB962C8B-B14F-4D97-AF65-F5344CB8AC3E}">
        <p14:creationId xmlns:p14="http://schemas.microsoft.com/office/powerpoint/2010/main" val="419799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2091</TotalTime>
  <Words>639</Words>
  <Application>Microsoft Office PowerPoint</Application>
  <PresentationFormat>Widescreen</PresentationFormat>
  <Paragraphs>51</Paragraphs>
  <Slides>20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.VnBlack</vt:lpstr>
      <vt:lpstr>Arial</vt:lpstr>
      <vt:lpstr>Calibri</vt:lpstr>
      <vt:lpstr>Calibri Light</vt:lpstr>
      <vt:lpstr>Century Gothic</vt:lpstr>
      <vt:lpstr>Tahoma</vt:lpstr>
      <vt:lpstr>Times New Roman</vt:lpstr>
      <vt:lpstr>Trebuchet MS</vt:lpstr>
      <vt:lpstr>Wingdings 3</vt:lpstr>
      <vt:lpstr>Facet</vt:lpstr>
      <vt:lpstr>Office Theme</vt:lpstr>
      <vt:lpstr> PHÒNG, CHỐNG VI PHẠM PHÁP LUẬT VỀ TRẬT TỰ AN TOÀN GIAO THÔNG</vt:lpstr>
      <vt:lpstr>PowerPoint Presentation</vt:lpstr>
      <vt:lpstr>PowerPoint Presentation</vt:lpstr>
      <vt:lpstr>PowerPoint Presentation</vt:lpstr>
      <vt:lpstr>PowerPoint Presentation</vt:lpstr>
      <vt:lpstr>PowerPoint Presentation</vt:lpstr>
      <vt:lpstr>I. NHẬN THỨC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LỊCH SỬ,TRUYỀN THỐNG CỦA LỰC LƯỢNG VŨ TRANG NHÂN DÂN VIỆT NAM</dc:title>
  <dc:creator>Nguyen Khac Ton</dc:creator>
  <cp:lastModifiedBy>Tùng Nguyễn</cp:lastModifiedBy>
  <cp:revision>271</cp:revision>
  <dcterms:created xsi:type="dcterms:W3CDTF">2019-10-08T05:12:05Z</dcterms:created>
  <dcterms:modified xsi:type="dcterms:W3CDTF">2024-02-23T15:58:36Z</dcterms:modified>
</cp:coreProperties>
</file>