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 id="2147483664" r:id="rId4"/>
    <p:sldMasterId id="2147483688" r:id="rId5"/>
  </p:sldMasterIdLst>
  <p:notesMasterIdLst>
    <p:notesMasterId r:id="rId47"/>
  </p:notesMasterIdLst>
  <p:sldIdLst>
    <p:sldId id="286" r:id="rId6"/>
    <p:sldId id="285" r:id="rId7"/>
    <p:sldId id="266" r:id="rId8"/>
    <p:sldId id="260" r:id="rId9"/>
    <p:sldId id="261" r:id="rId10"/>
    <p:sldId id="313" r:id="rId11"/>
    <p:sldId id="314" r:id="rId12"/>
    <p:sldId id="311" r:id="rId13"/>
    <p:sldId id="312" r:id="rId14"/>
    <p:sldId id="288" r:id="rId15"/>
    <p:sldId id="315" r:id="rId16"/>
    <p:sldId id="316" r:id="rId17"/>
    <p:sldId id="317" r:id="rId18"/>
    <p:sldId id="318" r:id="rId19"/>
    <p:sldId id="319" r:id="rId20"/>
    <p:sldId id="320" r:id="rId21"/>
    <p:sldId id="299" r:id="rId22"/>
    <p:sldId id="293" r:id="rId23"/>
    <p:sldId id="294" r:id="rId24"/>
    <p:sldId id="321" r:id="rId25"/>
    <p:sldId id="323" r:id="rId26"/>
    <p:sldId id="324" r:id="rId27"/>
    <p:sldId id="325" r:id="rId28"/>
    <p:sldId id="326" r:id="rId29"/>
    <p:sldId id="327" r:id="rId30"/>
    <p:sldId id="328" r:id="rId31"/>
    <p:sldId id="335" r:id="rId32"/>
    <p:sldId id="329" r:id="rId33"/>
    <p:sldId id="330" r:id="rId34"/>
    <p:sldId id="331" r:id="rId35"/>
    <p:sldId id="332" r:id="rId36"/>
    <p:sldId id="333" r:id="rId37"/>
    <p:sldId id="334" r:id="rId38"/>
    <p:sldId id="336" r:id="rId39"/>
    <p:sldId id="337" r:id="rId40"/>
    <p:sldId id="338" r:id="rId41"/>
    <p:sldId id="339" r:id="rId42"/>
    <p:sldId id="341" r:id="rId43"/>
    <p:sldId id="340" r:id="rId44"/>
    <p:sldId id="342" r:id="rId45"/>
    <p:sldId id="343" r:id="rId46"/>
  </p:sldIdLst>
  <p:sldSz cx="9144000" cy="5143500" type="screen16x9"/>
  <p:notesSz cx="6858000" cy="9144000"/>
  <p:embeddedFontLst>
    <p:embeddedFont>
      <p:font typeface="Bebas Neue" panose="020B0604020202020204" charset="0"/>
      <p:regular r:id="rId48"/>
    </p:embeddedFont>
    <p:embeddedFont>
      <p:font typeface="Calibri Light" panose="020F0302020204030204" pitchFamily="34" charset="0"/>
      <p:regular r:id="rId49"/>
      <p:italic r:id="rId50"/>
    </p:embeddedFont>
    <p:embeddedFont>
      <p:font typeface="Chau Philomene One" panose="020B0604020202020204" charset="0"/>
      <p:regular r:id="rId51"/>
    </p:embeddedFont>
    <p:embeddedFont>
      <p:font typeface="Didact Gothic" panose="020B0604020202020204" charset="0"/>
      <p:regular r:id="rId52"/>
    </p:embeddedFont>
    <p:embeddedFont>
      <p:font typeface="Microsoft YaHei" panose="020B0503020204020204" pitchFamily="34" charset="-122"/>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057D855-0B7E-4073-A412-CFA798999611}" styleName="Table_0">
    <a:wholeTbl>
      <a:tcTxStyle>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6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Master" Target="slideMasters/slideMaster3.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a:xfrm>
            <a:off x="381000" y="685800"/>
            <a:ext cx="6096000" cy="3429000"/>
          </a:xfrm>
        </p:spPr>
      </p:sp>
      <p:sp>
        <p:nvSpPr>
          <p:cNvPr id="17411" name="备注占位符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p>
        </p:txBody>
      </p:sp>
      <p:sp>
        <p:nvSpPr>
          <p:cNvPr id="17412" name="灯片编号占位符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marL="0" marR="0" lvl="0" indent="0" algn="r" defTabSz="685800" rtl="0" eaLnBrk="1" fontAlgn="base" latinLnBrk="0" hangingPunct="1">
              <a:lnSpc>
                <a:spcPct val="100000"/>
              </a:lnSpc>
              <a:spcBef>
                <a:spcPct val="0"/>
              </a:spcBef>
              <a:spcAft>
                <a:spcPct val="0"/>
              </a:spcAft>
              <a:buClrTx/>
              <a:buSzTx/>
              <a:buFontTx/>
              <a:buNone/>
              <a:defRPr/>
            </a:pPr>
            <a:fld id="{8F261A96-2BA8-4503-9181-95CF4F8F6EEB}" type="slidenum">
              <a:rPr kumimoji="0" lang="zh-CN" altLang="en-US" sz="1200" b="0" i="0" u="none" strike="noStrike" kern="1200" cap="none" spc="0" normalizeH="0" baseline="0" noProof="0" smtClean="0">
                <a:ln>
                  <a:noFill/>
                </a:ln>
                <a:solidFill>
                  <a:srgbClr val="000000"/>
                </a:solidFill>
                <a:effectLst/>
                <a:uLnTx/>
                <a:uFillTx/>
                <a:latin typeface="Microsoft YaHei" panose="020B0503020204020204" pitchFamily="34" charset="-122"/>
                <a:ea typeface="Microsoft YaHei" panose="020B0503020204020204" pitchFamily="34" charset="-122"/>
                <a:cs typeface="+mn-cs"/>
              </a:rPr>
              <a:t>2</a:t>
            </a:fld>
            <a:endParaRPr kumimoji="0" lang="zh-CN" altLang="en-US" sz="1200" b="0" i="0" u="none" strike="noStrike" kern="1200" cap="none" spc="0" normalizeH="0" baseline="0" noProof="0">
              <a:ln>
                <a:noFill/>
              </a:ln>
              <a:solidFill>
                <a:srgbClr val="000000"/>
              </a:solidFill>
              <a:effectLst/>
              <a:uLnTx/>
              <a:uFillTx/>
              <a:latin typeface="Microsoft YaHei" panose="020B0503020204020204" pitchFamily="34" charset="-122"/>
              <a:ea typeface="Microsoft YaHei"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32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03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09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512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51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67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19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d6279a43b3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d6279a43b3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d6279a43b3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d6279a43b3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7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04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32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23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59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39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211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127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514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87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197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946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572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940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92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68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03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379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232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22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53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06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74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75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720000" y="1852950"/>
            <a:ext cx="3757800" cy="1381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 name="Google Shape;44;p3"/>
          <p:cNvSpPr txBox="1">
            <a:spLocks noGrp="1"/>
          </p:cNvSpPr>
          <p:nvPr>
            <p:ph type="title" idx="2" hasCustomPrompt="1"/>
          </p:nvPr>
        </p:nvSpPr>
        <p:spPr>
          <a:xfrm>
            <a:off x="894713" y="927863"/>
            <a:ext cx="86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 name="Google Shape;45;p3"/>
          <p:cNvSpPr txBox="1">
            <a:spLocks noGrp="1"/>
          </p:cNvSpPr>
          <p:nvPr>
            <p:ph type="subTitle" idx="1"/>
          </p:nvPr>
        </p:nvSpPr>
        <p:spPr>
          <a:xfrm>
            <a:off x="720000" y="3284575"/>
            <a:ext cx="3757800" cy="40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 name="Google Shape;46;p3"/>
          <p:cNvSpPr/>
          <p:nvPr/>
        </p:nvSpPr>
        <p:spPr>
          <a:xfrm rot="10800000" flipH="1">
            <a:off x="5093275" y="4163765"/>
            <a:ext cx="4113640" cy="979735"/>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08685" y="3708368"/>
            <a:ext cx="3544138" cy="1816126"/>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4400" y="2920300"/>
            <a:ext cx="7499003" cy="2528748"/>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59900" y="754873"/>
            <a:ext cx="5424300" cy="2001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59800" y="2610223"/>
            <a:ext cx="54243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182352" y="4029350"/>
            <a:ext cx="6921584"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84902" y="4187825"/>
            <a:ext cx="3931438"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5690" y="3722101"/>
            <a:ext cx="3811359" cy="1464184"/>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5332650" y="3722101"/>
            <a:ext cx="3811359" cy="1464184"/>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911761" y="157647"/>
            <a:ext cx="1404435" cy="4451698"/>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394460" y="-4853"/>
            <a:ext cx="1626810" cy="4417071"/>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720000" y="1852950"/>
            <a:ext cx="3757800" cy="1381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 name="Google Shape;44;p3"/>
          <p:cNvSpPr txBox="1">
            <a:spLocks noGrp="1"/>
          </p:cNvSpPr>
          <p:nvPr>
            <p:ph type="title" idx="2" hasCustomPrompt="1"/>
          </p:nvPr>
        </p:nvSpPr>
        <p:spPr>
          <a:xfrm>
            <a:off x="894713" y="927863"/>
            <a:ext cx="86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 name="Google Shape;45;p3"/>
          <p:cNvSpPr txBox="1">
            <a:spLocks noGrp="1"/>
          </p:cNvSpPr>
          <p:nvPr>
            <p:ph type="subTitle" idx="1"/>
          </p:nvPr>
        </p:nvSpPr>
        <p:spPr>
          <a:xfrm>
            <a:off x="720000" y="3284575"/>
            <a:ext cx="3757800" cy="40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 name="Google Shape;46;p3"/>
          <p:cNvSpPr/>
          <p:nvPr/>
        </p:nvSpPr>
        <p:spPr>
          <a:xfrm rot="10800000" flipH="1">
            <a:off x="5093275" y="4163765"/>
            <a:ext cx="4113640" cy="979735"/>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08685" y="3708368"/>
            <a:ext cx="3544138" cy="1816126"/>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4400" y="2920300"/>
            <a:ext cx="7499003" cy="2528748"/>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4190577"/>
            <a:ext cx="9144000" cy="576290"/>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6"/>
          <p:cNvGrpSpPr/>
          <p:nvPr/>
        </p:nvGrpSpPr>
        <p:grpSpPr>
          <a:xfrm>
            <a:off x="0" y="4260525"/>
            <a:ext cx="9144000" cy="887338"/>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6"/>
          <p:cNvGrpSpPr/>
          <p:nvPr/>
        </p:nvGrpSpPr>
        <p:grpSpPr>
          <a:xfrm>
            <a:off x="-964" y="4050482"/>
            <a:ext cx="1737748" cy="1245969"/>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flipH="1">
            <a:off x="7406486" y="4050482"/>
            <a:ext cx="1737748" cy="1245969"/>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324832" y="239435"/>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flipH="1">
            <a:off x="5928573" y="-244450"/>
            <a:ext cx="1278407" cy="53263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8404368" y="6556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1080007" y="120467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4190577"/>
            <a:ext cx="9144000" cy="576290"/>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txBox="1">
            <a:spLocks noGrp="1"/>
          </p:cNvSpPr>
          <p:nvPr>
            <p:ph type="title"/>
          </p:nvPr>
        </p:nvSpPr>
        <p:spPr>
          <a:xfrm>
            <a:off x="4766076" y="812381"/>
            <a:ext cx="3515100" cy="737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6377175" y="814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653958" y="209562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16350" y="814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8425498" y="17804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7"/>
          <p:cNvGrpSpPr/>
          <p:nvPr/>
        </p:nvGrpSpPr>
        <p:grpSpPr>
          <a:xfrm>
            <a:off x="0" y="4260525"/>
            <a:ext cx="9144000" cy="887338"/>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7"/>
          <p:cNvSpPr txBox="1">
            <a:spLocks noGrp="1"/>
          </p:cNvSpPr>
          <p:nvPr>
            <p:ph type="body" idx="1"/>
          </p:nvPr>
        </p:nvSpPr>
        <p:spPr>
          <a:xfrm>
            <a:off x="4766076" y="1474606"/>
            <a:ext cx="3515100" cy="21285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3504777"/>
            <a:ext cx="9144000" cy="576290"/>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10"/>
          <p:cNvGrpSpPr/>
          <p:nvPr/>
        </p:nvGrpSpPr>
        <p:grpSpPr>
          <a:xfrm>
            <a:off x="0" y="3574725"/>
            <a:ext cx="9144000" cy="887338"/>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0"/>
          <p:cNvSpPr/>
          <p:nvPr/>
        </p:nvSpPr>
        <p:spPr>
          <a:xfrm>
            <a:off x="-6249" y="4412275"/>
            <a:ext cx="9144000" cy="73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0"/>
          <p:cNvSpPr txBox="1">
            <a:spLocks noGrp="1"/>
          </p:cNvSpPr>
          <p:nvPr>
            <p:ph type="title"/>
          </p:nvPr>
        </p:nvSpPr>
        <p:spPr>
          <a:xfrm>
            <a:off x="720000" y="4071202"/>
            <a:ext cx="77040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8272771" y="2319220"/>
            <a:ext cx="343811" cy="1184379"/>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11"/>
          <p:cNvGrpSpPr/>
          <p:nvPr/>
        </p:nvGrpSpPr>
        <p:grpSpPr>
          <a:xfrm>
            <a:off x="0" y="2996399"/>
            <a:ext cx="9144000" cy="2139100"/>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 name="Google Shape;340;p11"/>
          <p:cNvGrpSpPr/>
          <p:nvPr/>
        </p:nvGrpSpPr>
        <p:grpSpPr>
          <a:xfrm>
            <a:off x="8634836" y="1643610"/>
            <a:ext cx="414648" cy="1943386"/>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1"/>
          <p:cNvGrpSpPr/>
          <p:nvPr/>
        </p:nvGrpSpPr>
        <p:grpSpPr>
          <a:xfrm>
            <a:off x="7751065" y="1968327"/>
            <a:ext cx="343802" cy="1611235"/>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11"/>
          <p:cNvGrpSpPr/>
          <p:nvPr/>
        </p:nvGrpSpPr>
        <p:grpSpPr>
          <a:xfrm flipH="1">
            <a:off x="542992" y="2416795"/>
            <a:ext cx="343811" cy="1184379"/>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1"/>
          <p:cNvGrpSpPr/>
          <p:nvPr/>
        </p:nvGrpSpPr>
        <p:grpSpPr>
          <a:xfrm flipH="1">
            <a:off x="110090" y="1741185"/>
            <a:ext cx="414648" cy="1943386"/>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11"/>
          <p:cNvGrpSpPr/>
          <p:nvPr/>
        </p:nvGrpSpPr>
        <p:grpSpPr>
          <a:xfrm flipH="1">
            <a:off x="1064706" y="2065902"/>
            <a:ext cx="343802" cy="1611235"/>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1"/>
          <p:cNvSpPr/>
          <p:nvPr/>
        </p:nvSpPr>
        <p:spPr>
          <a:xfrm>
            <a:off x="-257325" y="5784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8310792" y="5400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3249975" y="-92508"/>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txBox="1">
            <a:spLocks noGrp="1"/>
          </p:cNvSpPr>
          <p:nvPr>
            <p:ph type="title" hasCustomPrompt="1"/>
          </p:nvPr>
        </p:nvSpPr>
        <p:spPr>
          <a:xfrm>
            <a:off x="1392925" y="893300"/>
            <a:ext cx="6358200" cy="2258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78" name="Google Shape;378;p11"/>
          <p:cNvSpPr txBox="1">
            <a:spLocks noGrp="1"/>
          </p:cNvSpPr>
          <p:nvPr>
            <p:ph type="subTitle" idx="1"/>
          </p:nvPr>
        </p:nvSpPr>
        <p:spPr>
          <a:xfrm>
            <a:off x="1284000" y="4103349"/>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17433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3"/>
          <p:cNvSpPr txBox="1">
            <a:spLocks noGrp="1"/>
          </p:cNvSpPr>
          <p:nvPr>
            <p:ph type="subTitle" idx="1"/>
          </p:nvPr>
        </p:nvSpPr>
        <p:spPr>
          <a:xfrm>
            <a:off x="1743338"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3"/>
          <p:cNvSpPr txBox="1">
            <a:spLocks noGrp="1"/>
          </p:cNvSpPr>
          <p:nvPr>
            <p:ph type="title" idx="2"/>
          </p:nvPr>
        </p:nvSpPr>
        <p:spPr>
          <a:xfrm>
            <a:off x="55140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3"/>
          <p:cNvSpPr txBox="1">
            <a:spLocks noGrp="1"/>
          </p:cNvSpPr>
          <p:nvPr>
            <p:ph type="subTitle" idx="3"/>
          </p:nvPr>
        </p:nvSpPr>
        <p:spPr>
          <a:xfrm>
            <a:off x="5514057"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3"/>
          <p:cNvSpPr txBox="1">
            <a:spLocks noGrp="1"/>
          </p:cNvSpPr>
          <p:nvPr>
            <p:ph type="title" idx="4"/>
          </p:nvPr>
        </p:nvSpPr>
        <p:spPr>
          <a:xfrm>
            <a:off x="17433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3"/>
          <p:cNvSpPr txBox="1">
            <a:spLocks noGrp="1"/>
          </p:cNvSpPr>
          <p:nvPr>
            <p:ph type="subTitle" idx="5"/>
          </p:nvPr>
        </p:nvSpPr>
        <p:spPr>
          <a:xfrm>
            <a:off x="1743338"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7" name="Google Shape;387;p13"/>
          <p:cNvSpPr txBox="1">
            <a:spLocks noGrp="1"/>
          </p:cNvSpPr>
          <p:nvPr>
            <p:ph type="title" idx="6"/>
          </p:nvPr>
        </p:nvSpPr>
        <p:spPr>
          <a:xfrm>
            <a:off x="55140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8" name="Google Shape;388;p13"/>
          <p:cNvSpPr txBox="1">
            <a:spLocks noGrp="1"/>
          </p:cNvSpPr>
          <p:nvPr>
            <p:ph type="subTitle" idx="7"/>
          </p:nvPr>
        </p:nvSpPr>
        <p:spPr>
          <a:xfrm>
            <a:off x="5514057"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9" name="Google Shape;389;p13"/>
          <p:cNvSpPr txBox="1">
            <a:spLocks noGrp="1"/>
          </p:cNvSpPr>
          <p:nvPr>
            <p:ph type="title" idx="8" hasCustomPrompt="1"/>
          </p:nvPr>
        </p:nvSpPr>
        <p:spPr>
          <a:xfrm>
            <a:off x="874225"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0" name="Google Shape;390;p13"/>
          <p:cNvSpPr txBox="1">
            <a:spLocks noGrp="1"/>
          </p:cNvSpPr>
          <p:nvPr>
            <p:ph type="title" idx="9" hasCustomPrompt="1"/>
          </p:nvPr>
        </p:nvSpPr>
        <p:spPr>
          <a:xfrm>
            <a:off x="4587750"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1" name="Google Shape;391;p13"/>
          <p:cNvSpPr txBox="1">
            <a:spLocks noGrp="1"/>
          </p:cNvSpPr>
          <p:nvPr>
            <p:ph type="title" idx="13" hasCustomPrompt="1"/>
          </p:nvPr>
        </p:nvSpPr>
        <p:spPr>
          <a:xfrm>
            <a:off x="874225"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2" name="Google Shape;392;p13"/>
          <p:cNvSpPr txBox="1">
            <a:spLocks noGrp="1"/>
          </p:cNvSpPr>
          <p:nvPr>
            <p:ph type="title" idx="14" hasCustomPrompt="1"/>
          </p:nvPr>
        </p:nvSpPr>
        <p:spPr>
          <a:xfrm>
            <a:off x="4587750"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3" name="Google Shape;39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4260525"/>
            <a:ext cx="9144000" cy="887343"/>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7" name="Google Shape;417;p13"/>
          <p:cNvSpPr/>
          <p:nvPr/>
        </p:nvSpPr>
        <p:spPr>
          <a:xfrm flipH="1">
            <a:off x="121123" y="7972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672042" y="95113"/>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2391888" y="27676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8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34" name="Google Shape;434;p15"/>
          <p:cNvSpPr txBox="1">
            <a:spLocks noGrp="1"/>
          </p:cNvSpPr>
          <p:nvPr>
            <p:ph type="subTitle" idx="1"/>
          </p:nvPr>
        </p:nvSpPr>
        <p:spPr>
          <a:xfrm>
            <a:off x="1320150" y="1289300"/>
            <a:ext cx="65037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435" name="Google Shape;435;p15"/>
          <p:cNvGrpSpPr/>
          <p:nvPr/>
        </p:nvGrpSpPr>
        <p:grpSpPr>
          <a:xfrm rot="248419">
            <a:off x="2673847" y="3969805"/>
            <a:ext cx="2723882" cy="1296273"/>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15"/>
          <p:cNvSpPr/>
          <p:nvPr/>
        </p:nvSpPr>
        <p:spPr>
          <a:xfrm rot="10800000">
            <a:off x="7675254" y="2713613"/>
            <a:ext cx="1475677" cy="2459574"/>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5" name="Google Shape;445;p15"/>
          <p:cNvGrpSpPr/>
          <p:nvPr/>
        </p:nvGrpSpPr>
        <p:grpSpPr>
          <a:xfrm>
            <a:off x="473602" y="4391963"/>
            <a:ext cx="2374935" cy="849339"/>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15"/>
          <p:cNvGrpSpPr/>
          <p:nvPr/>
        </p:nvGrpSpPr>
        <p:grpSpPr>
          <a:xfrm flipH="1">
            <a:off x="4656127" y="4391963"/>
            <a:ext cx="2374935" cy="849339"/>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5"/>
          <p:cNvGrpSpPr/>
          <p:nvPr/>
        </p:nvGrpSpPr>
        <p:grpSpPr>
          <a:xfrm rot="248597">
            <a:off x="6326634" y="4282187"/>
            <a:ext cx="2024485" cy="963435"/>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5"/>
          <p:cNvGrpSpPr/>
          <p:nvPr/>
        </p:nvGrpSpPr>
        <p:grpSpPr>
          <a:xfrm>
            <a:off x="7569650" y="2716626"/>
            <a:ext cx="2150584" cy="253275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5"/>
          <p:cNvGrpSpPr/>
          <p:nvPr/>
        </p:nvGrpSpPr>
        <p:grpSpPr>
          <a:xfrm>
            <a:off x="-608589" y="1957538"/>
            <a:ext cx="2196841" cy="3249748"/>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324832" y="239435"/>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flipH="1">
            <a:off x="5928573" y="-244450"/>
            <a:ext cx="1278407" cy="53263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8404368" y="6556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080007" y="120467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flipH="1">
            <a:off x="1658446" y="-53004"/>
            <a:ext cx="949835" cy="45443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7694964" y="134211"/>
            <a:ext cx="1202884" cy="57550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16"/>
          <p:cNvGrpSpPr/>
          <p:nvPr/>
        </p:nvGrpSpPr>
        <p:grpSpPr>
          <a:xfrm>
            <a:off x="-18800" y="4319024"/>
            <a:ext cx="2483235" cy="838602"/>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6"/>
          <p:cNvGrpSpPr/>
          <p:nvPr/>
        </p:nvGrpSpPr>
        <p:grpSpPr>
          <a:xfrm>
            <a:off x="6549072" y="4270478"/>
            <a:ext cx="2626994" cy="887150"/>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7724018" y="239435"/>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8625525" y="2898000"/>
            <a:ext cx="1278407" cy="53263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flipH="1">
            <a:off x="-1080007" y="148644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flipH="1">
            <a:off x="8274343" y="165257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430114" y="3826271"/>
            <a:ext cx="949835" cy="45443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flipH="1">
            <a:off x="-115994" y="134211"/>
            <a:ext cx="1202884" cy="57550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4266777"/>
            <a:ext cx="9144000" cy="576290"/>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8"/>
          <p:cNvSpPr txBox="1">
            <a:spLocks noGrp="1"/>
          </p:cNvSpPr>
          <p:nvPr>
            <p:ph type="title"/>
          </p:nvPr>
        </p:nvSpPr>
        <p:spPr>
          <a:xfrm>
            <a:off x="720000" y="1364700"/>
            <a:ext cx="3464700" cy="1727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720000" y="3119250"/>
            <a:ext cx="3464700" cy="74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54" name="Google Shape;554;p18"/>
          <p:cNvGrpSpPr/>
          <p:nvPr/>
        </p:nvGrpSpPr>
        <p:grpSpPr>
          <a:xfrm flipH="1">
            <a:off x="7595832" y="3108151"/>
            <a:ext cx="704394" cy="1808462"/>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8"/>
          <p:cNvGrpSpPr/>
          <p:nvPr/>
        </p:nvGrpSpPr>
        <p:grpSpPr>
          <a:xfrm>
            <a:off x="8139689" y="1143371"/>
            <a:ext cx="1013546" cy="3602314"/>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8"/>
          <p:cNvGrpSpPr/>
          <p:nvPr/>
        </p:nvGrpSpPr>
        <p:grpSpPr>
          <a:xfrm>
            <a:off x="0" y="4291799"/>
            <a:ext cx="9144000" cy="887338"/>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8"/>
          <p:cNvSpPr/>
          <p:nvPr/>
        </p:nvSpPr>
        <p:spPr>
          <a:xfrm>
            <a:off x="640382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a:off x="-240977" y="213774"/>
            <a:ext cx="1147005" cy="54876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4184325"/>
            <a:ext cx="9144000" cy="887338"/>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9"/>
          <p:cNvSpPr txBox="1">
            <a:spLocks noGrp="1"/>
          </p:cNvSpPr>
          <p:nvPr>
            <p:ph type="title"/>
          </p:nvPr>
        </p:nvSpPr>
        <p:spPr>
          <a:xfrm>
            <a:off x="1355975" y="1236288"/>
            <a:ext cx="1823700" cy="1112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357475" y="2613413"/>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01" name="Google Shape;601;p19"/>
          <p:cNvGrpSpPr/>
          <p:nvPr/>
        </p:nvGrpSpPr>
        <p:grpSpPr>
          <a:xfrm>
            <a:off x="0" y="4260525"/>
            <a:ext cx="9144000" cy="887338"/>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9"/>
          <p:cNvGrpSpPr/>
          <p:nvPr/>
        </p:nvGrpSpPr>
        <p:grpSpPr>
          <a:xfrm rot="5400000" flipH="1">
            <a:off x="-307923" y="3247597"/>
            <a:ext cx="2207886" cy="1582819"/>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9"/>
          <p:cNvGrpSpPr/>
          <p:nvPr/>
        </p:nvGrpSpPr>
        <p:grpSpPr>
          <a:xfrm>
            <a:off x="1155726" y="4555591"/>
            <a:ext cx="2374162" cy="572582"/>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9"/>
          <p:cNvSpPr/>
          <p:nvPr/>
        </p:nvSpPr>
        <p:spPr>
          <a:xfrm>
            <a:off x="640382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128477" y="1632449"/>
            <a:ext cx="1147005" cy="54876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7845563" y="1766963"/>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309723" y="2520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718500" y="1595799"/>
            <a:ext cx="3834600" cy="2846400"/>
          </a:xfrm>
          <a:prstGeom prst="rect">
            <a:avLst/>
          </a:prstGeom>
          <a:noFill/>
          <a:ln>
            <a:noFill/>
          </a:ln>
        </p:spPr>
        <p:txBody>
          <a:bodyPr spcFirstLastPara="1" wrap="square" lIns="91425" tIns="91425" rIns="91425" bIns="91425" anchor="b" anchorCtr="0">
            <a:noAutofit/>
          </a:bodyPr>
          <a:lstStyle>
            <a:lvl1pPr marL="457200" lvl="0" indent="-311150" rtl="0">
              <a:lnSpc>
                <a:spcPct val="100000"/>
              </a:lnSpc>
              <a:spcBef>
                <a:spcPts val="0"/>
              </a:spcBef>
              <a:spcAft>
                <a:spcPts val="0"/>
              </a:spcAft>
              <a:buSzPts val="1300"/>
              <a:buChar char="●"/>
              <a:defRPr sz="13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0" name="Google Shape;680;p21"/>
          <p:cNvSpPr txBox="1">
            <a:spLocks noGrp="1"/>
          </p:cNvSpPr>
          <p:nvPr>
            <p:ph type="body" idx="2"/>
          </p:nvPr>
        </p:nvSpPr>
        <p:spPr>
          <a:xfrm>
            <a:off x="4590900" y="1598055"/>
            <a:ext cx="3834600" cy="2844000"/>
          </a:xfrm>
          <a:prstGeom prst="rect">
            <a:avLst/>
          </a:prstGeom>
          <a:noFill/>
          <a:ln>
            <a:noFill/>
          </a:ln>
        </p:spPr>
        <p:txBody>
          <a:bodyPr spcFirstLastPara="1" wrap="square" lIns="91425" tIns="91425" rIns="91425" bIns="91425" anchor="b" anchorCtr="0">
            <a:noAutofit/>
          </a:bodyPr>
          <a:lstStyle>
            <a:lvl1pPr marL="457200" lvl="0" indent="-311150" rtl="0">
              <a:lnSpc>
                <a:spcPct val="100000"/>
              </a:lnSpc>
              <a:spcBef>
                <a:spcPts val="0"/>
              </a:spcBef>
              <a:spcAft>
                <a:spcPts val="0"/>
              </a:spcAft>
              <a:buSzPts val="1300"/>
              <a:buChar char="●"/>
              <a:defRPr sz="13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1" name="Google Shape;681;p21"/>
          <p:cNvSpPr/>
          <p:nvPr/>
        </p:nvSpPr>
        <p:spPr>
          <a:xfrm flipH="1">
            <a:off x="0" y="825"/>
            <a:ext cx="718500" cy="71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337738" y="5400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8515376" y="82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21"/>
          <p:cNvGrpSpPr/>
          <p:nvPr/>
        </p:nvGrpSpPr>
        <p:grpSpPr>
          <a:xfrm flipH="1">
            <a:off x="-60130" y="4450196"/>
            <a:ext cx="1192228" cy="718533"/>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21"/>
          <p:cNvGrpSpPr/>
          <p:nvPr/>
        </p:nvGrpSpPr>
        <p:grpSpPr>
          <a:xfrm rot="-5400000">
            <a:off x="8192350" y="4272100"/>
            <a:ext cx="1192228" cy="718533"/>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4266777"/>
            <a:ext cx="9144000" cy="576290"/>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2"/>
          <p:cNvSpPr txBox="1">
            <a:spLocks noGrp="1"/>
          </p:cNvSpPr>
          <p:nvPr>
            <p:ph type="title"/>
          </p:nvPr>
        </p:nvSpPr>
        <p:spPr>
          <a:xfrm>
            <a:off x="937700"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6" name="Google Shape;706;p22"/>
          <p:cNvSpPr txBox="1">
            <a:spLocks noGrp="1"/>
          </p:cNvSpPr>
          <p:nvPr>
            <p:ph type="subTitle" idx="1"/>
          </p:nvPr>
        </p:nvSpPr>
        <p:spPr>
          <a:xfrm>
            <a:off x="937700"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7" name="Google Shape;707;p22"/>
          <p:cNvSpPr txBox="1">
            <a:spLocks noGrp="1"/>
          </p:cNvSpPr>
          <p:nvPr>
            <p:ph type="title" idx="2"/>
          </p:nvPr>
        </p:nvSpPr>
        <p:spPr>
          <a:xfrm>
            <a:off x="3484419"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8" name="Google Shape;708;p22"/>
          <p:cNvSpPr txBox="1">
            <a:spLocks noGrp="1"/>
          </p:cNvSpPr>
          <p:nvPr>
            <p:ph type="subTitle" idx="3"/>
          </p:nvPr>
        </p:nvSpPr>
        <p:spPr>
          <a:xfrm>
            <a:off x="3484421"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9" name="Google Shape;709;p22"/>
          <p:cNvSpPr txBox="1">
            <a:spLocks noGrp="1"/>
          </p:cNvSpPr>
          <p:nvPr>
            <p:ph type="title" idx="4"/>
          </p:nvPr>
        </p:nvSpPr>
        <p:spPr>
          <a:xfrm>
            <a:off x="6031146"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0" name="Google Shape;710;p22"/>
          <p:cNvSpPr txBox="1">
            <a:spLocks noGrp="1"/>
          </p:cNvSpPr>
          <p:nvPr>
            <p:ph type="subTitle" idx="5"/>
          </p:nvPr>
        </p:nvSpPr>
        <p:spPr>
          <a:xfrm>
            <a:off x="6031149"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11" name="Google Shape;711;p22"/>
          <p:cNvGrpSpPr/>
          <p:nvPr/>
        </p:nvGrpSpPr>
        <p:grpSpPr>
          <a:xfrm>
            <a:off x="0" y="4260525"/>
            <a:ext cx="9144000" cy="887338"/>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2"/>
          <p:cNvGrpSpPr/>
          <p:nvPr/>
        </p:nvGrpSpPr>
        <p:grpSpPr>
          <a:xfrm flipH="1">
            <a:off x="7649771" y="4184092"/>
            <a:ext cx="773843" cy="990651"/>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22"/>
          <p:cNvGrpSpPr/>
          <p:nvPr/>
        </p:nvGrpSpPr>
        <p:grpSpPr>
          <a:xfrm flipH="1">
            <a:off x="8170381" y="4107664"/>
            <a:ext cx="642193" cy="1108700"/>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2"/>
          <p:cNvGrpSpPr/>
          <p:nvPr/>
        </p:nvGrpSpPr>
        <p:grpSpPr>
          <a:xfrm>
            <a:off x="813406" y="4225730"/>
            <a:ext cx="773843" cy="990651"/>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2"/>
          <p:cNvGrpSpPr/>
          <p:nvPr/>
        </p:nvGrpSpPr>
        <p:grpSpPr>
          <a:xfrm>
            <a:off x="430696" y="4049114"/>
            <a:ext cx="642193" cy="1108700"/>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2"/>
          <p:cNvGrpSpPr/>
          <p:nvPr/>
        </p:nvGrpSpPr>
        <p:grpSpPr>
          <a:xfrm>
            <a:off x="8449030" y="1866500"/>
            <a:ext cx="829600" cy="2646275"/>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22"/>
          <p:cNvGrpSpPr/>
          <p:nvPr/>
        </p:nvGrpSpPr>
        <p:grpSpPr>
          <a:xfrm>
            <a:off x="8053030" y="4276675"/>
            <a:ext cx="1124100" cy="852025"/>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2"/>
          <p:cNvGrpSpPr/>
          <p:nvPr/>
        </p:nvGrpSpPr>
        <p:grpSpPr>
          <a:xfrm>
            <a:off x="-170295" y="2037275"/>
            <a:ext cx="829600" cy="2646275"/>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2"/>
          <p:cNvGrpSpPr/>
          <p:nvPr/>
        </p:nvGrpSpPr>
        <p:grpSpPr>
          <a:xfrm>
            <a:off x="-68795" y="4295050"/>
            <a:ext cx="1124100" cy="852025"/>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22"/>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1903" y="3804585"/>
            <a:ext cx="9199029" cy="1268157"/>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23"/>
          <p:cNvSpPr txBox="1">
            <a:spLocks noGrp="1"/>
          </p:cNvSpPr>
          <p:nvPr>
            <p:ph type="subTitle" idx="1"/>
          </p:nvPr>
        </p:nvSpPr>
        <p:spPr>
          <a:xfrm>
            <a:off x="3630744" y="1468525"/>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076525" y="1468525"/>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3630759" y="239256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076525" y="2392579"/>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3630759" y="331660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076525" y="3316612"/>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1903" y="3893725"/>
            <a:ext cx="9199029" cy="1268157"/>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3"/>
          <p:cNvGrpSpPr/>
          <p:nvPr/>
        </p:nvGrpSpPr>
        <p:grpSpPr>
          <a:xfrm rot="5400000" flipH="1">
            <a:off x="1448099" y="3235279"/>
            <a:ext cx="1203501" cy="3052478"/>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3"/>
          <p:cNvGrpSpPr/>
          <p:nvPr/>
        </p:nvGrpSpPr>
        <p:grpSpPr>
          <a:xfrm rot="5400000" flipH="1">
            <a:off x="-340500" y="3931115"/>
            <a:ext cx="1630732" cy="982811"/>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23"/>
          <p:cNvGrpSpPr/>
          <p:nvPr/>
        </p:nvGrpSpPr>
        <p:grpSpPr>
          <a:xfrm flipH="1">
            <a:off x="8129441" y="2656823"/>
            <a:ext cx="1045108" cy="2500403"/>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23"/>
          <p:cNvSpPr/>
          <p:nvPr/>
        </p:nvSpPr>
        <p:spPr>
          <a:xfrm>
            <a:off x="788561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flipH="1">
            <a:off x="8544319" y="1123010"/>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flipH="1">
            <a:off x="65646" y="1249146"/>
            <a:ext cx="949835" cy="45443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321432" y="3108151"/>
            <a:ext cx="704394" cy="1808462"/>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24"/>
          <p:cNvGrpSpPr/>
          <p:nvPr/>
        </p:nvGrpSpPr>
        <p:grpSpPr>
          <a:xfrm>
            <a:off x="7983564" y="1143371"/>
            <a:ext cx="1013546" cy="3602314"/>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2424850" y="1465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3" name="Google Shape;833;p24"/>
          <p:cNvSpPr txBox="1">
            <a:spLocks noGrp="1"/>
          </p:cNvSpPr>
          <p:nvPr>
            <p:ph type="subTitle" idx="1"/>
          </p:nvPr>
        </p:nvSpPr>
        <p:spPr>
          <a:xfrm>
            <a:off x="2424850" y="19276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4" name="Google Shape;834;p24"/>
          <p:cNvSpPr txBox="1">
            <a:spLocks noGrp="1"/>
          </p:cNvSpPr>
          <p:nvPr>
            <p:ph type="title" idx="3"/>
          </p:nvPr>
        </p:nvSpPr>
        <p:spPr>
          <a:xfrm>
            <a:off x="5560833" y="1465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5" name="Google Shape;835;p24"/>
          <p:cNvSpPr txBox="1">
            <a:spLocks noGrp="1"/>
          </p:cNvSpPr>
          <p:nvPr>
            <p:ph type="subTitle" idx="4"/>
          </p:nvPr>
        </p:nvSpPr>
        <p:spPr>
          <a:xfrm>
            <a:off x="5560827" y="19276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6" name="Google Shape;836;p24"/>
          <p:cNvSpPr txBox="1">
            <a:spLocks noGrp="1"/>
          </p:cNvSpPr>
          <p:nvPr>
            <p:ph type="title" idx="5"/>
          </p:nvPr>
        </p:nvSpPr>
        <p:spPr>
          <a:xfrm>
            <a:off x="2424850" y="2899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7" name="Google Shape;837;p24"/>
          <p:cNvSpPr txBox="1">
            <a:spLocks noGrp="1"/>
          </p:cNvSpPr>
          <p:nvPr>
            <p:ph type="subTitle" idx="6"/>
          </p:nvPr>
        </p:nvSpPr>
        <p:spPr>
          <a:xfrm>
            <a:off x="2424850" y="33610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8" name="Google Shape;838;p24"/>
          <p:cNvSpPr txBox="1">
            <a:spLocks noGrp="1"/>
          </p:cNvSpPr>
          <p:nvPr>
            <p:ph type="title" idx="7"/>
          </p:nvPr>
        </p:nvSpPr>
        <p:spPr>
          <a:xfrm>
            <a:off x="5560833" y="28992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9" name="Google Shape;839;p24"/>
          <p:cNvSpPr txBox="1">
            <a:spLocks noGrp="1"/>
          </p:cNvSpPr>
          <p:nvPr>
            <p:ph type="subTitle" idx="8"/>
          </p:nvPr>
        </p:nvSpPr>
        <p:spPr>
          <a:xfrm>
            <a:off x="5560827" y="3361062"/>
            <a:ext cx="1978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40" name="Google Shape;840;p24"/>
          <p:cNvGrpSpPr/>
          <p:nvPr/>
        </p:nvGrpSpPr>
        <p:grpSpPr>
          <a:xfrm>
            <a:off x="0" y="4342977"/>
            <a:ext cx="9144000" cy="576290"/>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4"/>
          <p:cNvSpPr/>
          <p:nvPr/>
        </p:nvSpPr>
        <p:spPr>
          <a:xfrm>
            <a:off x="2727" y="-23150"/>
            <a:ext cx="752954" cy="1255063"/>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392150" y="1628417"/>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8024950" y="394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6585867"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 name="Google Shape;855;p24"/>
          <p:cNvGrpSpPr/>
          <p:nvPr/>
        </p:nvGrpSpPr>
        <p:grpSpPr>
          <a:xfrm>
            <a:off x="0" y="4412925"/>
            <a:ext cx="9144000" cy="887338"/>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913213" y="3122482"/>
            <a:ext cx="1713600" cy="41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913213"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2784338"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2784338"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4652104"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4652100"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6518887" y="3122482"/>
            <a:ext cx="17136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6518888" y="2716625"/>
            <a:ext cx="1713600" cy="29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2500">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4271598"/>
            <a:ext cx="9144000" cy="887338"/>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25"/>
          <p:cNvGrpSpPr/>
          <p:nvPr/>
        </p:nvGrpSpPr>
        <p:grpSpPr>
          <a:xfrm rot="-5530482">
            <a:off x="6534482" y="2469224"/>
            <a:ext cx="1556908" cy="4117883"/>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25"/>
          <p:cNvGrpSpPr/>
          <p:nvPr/>
        </p:nvGrpSpPr>
        <p:grpSpPr>
          <a:xfrm>
            <a:off x="-40034" y="3734954"/>
            <a:ext cx="4246446" cy="143406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5"/>
          <p:cNvSpPr/>
          <p:nvPr/>
        </p:nvSpPr>
        <p:spPr>
          <a:xfrm>
            <a:off x="-27228" y="4587607"/>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872900" y="1950156"/>
            <a:ext cx="23055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7" name="Google Shape;957;p27"/>
          <p:cNvSpPr txBox="1">
            <a:spLocks noGrp="1"/>
          </p:cNvSpPr>
          <p:nvPr>
            <p:ph type="subTitle" idx="1"/>
          </p:nvPr>
        </p:nvSpPr>
        <p:spPr>
          <a:xfrm>
            <a:off x="872900" y="3209775"/>
            <a:ext cx="23055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grpSp>
        <p:nvGrpSpPr>
          <p:cNvPr id="958" name="Google Shape;958;p27"/>
          <p:cNvGrpSpPr/>
          <p:nvPr/>
        </p:nvGrpSpPr>
        <p:grpSpPr>
          <a:xfrm>
            <a:off x="0" y="4151224"/>
            <a:ext cx="9144000" cy="887338"/>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27"/>
          <p:cNvSpPr txBox="1">
            <a:spLocks noGrp="1"/>
          </p:cNvSpPr>
          <p:nvPr>
            <p:ph type="title" idx="2" hasCustomPrompt="1"/>
          </p:nvPr>
        </p:nvSpPr>
        <p:spPr>
          <a:xfrm>
            <a:off x="3419250" y="1950156"/>
            <a:ext cx="23055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70" name="Google Shape;970;p27"/>
          <p:cNvSpPr txBox="1">
            <a:spLocks noGrp="1"/>
          </p:cNvSpPr>
          <p:nvPr>
            <p:ph type="subTitle" idx="3"/>
          </p:nvPr>
        </p:nvSpPr>
        <p:spPr>
          <a:xfrm>
            <a:off x="3419250" y="3209775"/>
            <a:ext cx="23055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971" name="Google Shape;971;p27"/>
          <p:cNvSpPr txBox="1">
            <a:spLocks noGrp="1"/>
          </p:cNvSpPr>
          <p:nvPr>
            <p:ph type="title" idx="4" hasCustomPrompt="1"/>
          </p:nvPr>
        </p:nvSpPr>
        <p:spPr>
          <a:xfrm>
            <a:off x="5965600" y="1950156"/>
            <a:ext cx="23055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72" name="Google Shape;972;p27"/>
          <p:cNvSpPr txBox="1">
            <a:spLocks noGrp="1"/>
          </p:cNvSpPr>
          <p:nvPr>
            <p:ph type="subTitle" idx="5"/>
          </p:nvPr>
        </p:nvSpPr>
        <p:spPr>
          <a:xfrm>
            <a:off x="6040300" y="3209775"/>
            <a:ext cx="21561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1800">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973" name="Google Shape;973;p27"/>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4260525"/>
            <a:ext cx="9144000" cy="887338"/>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27"/>
          <p:cNvSpPr/>
          <p:nvPr/>
        </p:nvSpPr>
        <p:spPr>
          <a:xfrm>
            <a:off x="559125" y="152405"/>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7"/>
          <p:cNvSpPr/>
          <p:nvPr/>
        </p:nvSpPr>
        <p:spPr>
          <a:xfrm>
            <a:off x="7645850" y="7206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7"/>
          <p:cNvSpPr/>
          <p:nvPr/>
        </p:nvSpPr>
        <p:spPr>
          <a:xfrm>
            <a:off x="-520575" y="9140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a:off x="6571168" y="-329953"/>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27"/>
          <p:cNvGrpSpPr/>
          <p:nvPr/>
        </p:nvGrpSpPr>
        <p:grpSpPr>
          <a:xfrm>
            <a:off x="-18795" y="4041550"/>
            <a:ext cx="3304811" cy="1116053"/>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7"/>
          <p:cNvGrpSpPr/>
          <p:nvPr/>
        </p:nvGrpSpPr>
        <p:grpSpPr>
          <a:xfrm>
            <a:off x="5871195" y="4041550"/>
            <a:ext cx="3304811" cy="1116053"/>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16" name="Google Shape;1016;p28"/>
          <p:cNvSpPr txBox="1"/>
          <p:nvPr/>
        </p:nvSpPr>
        <p:spPr>
          <a:xfrm>
            <a:off x="719250" y="3223500"/>
            <a:ext cx="3852000" cy="503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 including icons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 and infographics &amp; images by </a:t>
            </a:r>
            <a:r>
              <a:rPr lang="en-GB" sz="1000">
                <a:solidFill>
                  <a:srgbClr val="434343"/>
                </a:solidFill>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lang="en-GB" sz="1000">
                <a:solidFill>
                  <a:srgbClr val="434343"/>
                </a:solidFill>
                <a:latin typeface="Didact Gothic" panose="00000500000000000000"/>
                <a:ea typeface="Didact Gothic" panose="00000500000000000000"/>
                <a:cs typeface="Didact Gothic" panose="00000500000000000000"/>
                <a:sym typeface="Didact Gothic" panose="00000500000000000000"/>
              </a:rPr>
              <a:t> </a:t>
            </a:r>
            <a:endParaRPr sz="1000">
              <a:solidFill>
                <a:srgbClr val="434343"/>
              </a:solidFill>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93"/>
        <p:cNvGrpSpPr/>
        <p:nvPr/>
      </p:nvGrpSpPr>
      <p:grpSpPr>
        <a:xfrm>
          <a:off x="0" y="0"/>
          <a:ext cx="0" cy="0"/>
          <a:chOff x="0" y="0"/>
          <a:chExt cx="0" cy="0"/>
        </a:xfrm>
      </p:grpSpPr>
      <p:grpSp>
        <p:nvGrpSpPr>
          <p:cNvPr id="694" name="Google Shape;694;p22"/>
          <p:cNvGrpSpPr/>
          <p:nvPr/>
        </p:nvGrpSpPr>
        <p:grpSpPr>
          <a:xfrm>
            <a:off x="0" y="4266777"/>
            <a:ext cx="9144000" cy="576290"/>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2"/>
          <p:cNvSpPr txBox="1">
            <a:spLocks noGrp="1"/>
          </p:cNvSpPr>
          <p:nvPr>
            <p:ph type="title"/>
          </p:nvPr>
        </p:nvSpPr>
        <p:spPr>
          <a:xfrm>
            <a:off x="937700"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6" name="Google Shape;706;p22"/>
          <p:cNvSpPr txBox="1">
            <a:spLocks noGrp="1"/>
          </p:cNvSpPr>
          <p:nvPr>
            <p:ph type="subTitle" idx="1"/>
          </p:nvPr>
        </p:nvSpPr>
        <p:spPr>
          <a:xfrm>
            <a:off x="937700"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7" name="Google Shape;707;p22"/>
          <p:cNvSpPr txBox="1">
            <a:spLocks noGrp="1"/>
          </p:cNvSpPr>
          <p:nvPr>
            <p:ph type="title" idx="2"/>
          </p:nvPr>
        </p:nvSpPr>
        <p:spPr>
          <a:xfrm>
            <a:off x="3484419"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8" name="Google Shape;708;p22"/>
          <p:cNvSpPr txBox="1">
            <a:spLocks noGrp="1"/>
          </p:cNvSpPr>
          <p:nvPr>
            <p:ph type="subTitle" idx="3"/>
          </p:nvPr>
        </p:nvSpPr>
        <p:spPr>
          <a:xfrm>
            <a:off x="3484421"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09" name="Google Shape;709;p22"/>
          <p:cNvSpPr txBox="1">
            <a:spLocks noGrp="1"/>
          </p:cNvSpPr>
          <p:nvPr>
            <p:ph type="title" idx="4"/>
          </p:nvPr>
        </p:nvSpPr>
        <p:spPr>
          <a:xfrm>
            <a:off x="6031146" y="2667763"/>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0" name="Google Shape;710;p22"/>
          <p:cNvSpPr txBox="1">
            <a:spLocks noGrp="1"/>
          </p:cNvSpPr>
          <p:nvPr>
            <p:ph type="subTitle" idx="5"/>
          </p:nvPr>
        </p:nvSpPr>
        <p:spPr>
          <a:xfrm>
            <a:off x="6031149" y="3061938"/>
            <a:ext cx="21753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11" name="Google Shape;711;p22"/>
          <p:cNvGrpSpPr/>
          <p:nvPr/>
        </p:nvGrpSpPr>
        <p:grpSpPr>
          <a:xfrm>
            <a:off x="0" y="4260525"/>
            <a:ext cx="9144000" cy="887338"/>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2"/>
          <p:cNvGrpSpPr/>
          <p:nvPr/>
        </p:nvGrpSpPr>
        <p:grpSpPr>
          <a:xfrm flipH="1">
            <a:off x="7649771" y="4184092"/>
            <a:ext cx="773843" cy="990651"/>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22"/>
          <p:cNvGrpSpPr/>
          <p:nvPr/>
        </p:nvGrpSpPr>
        <p:grpSpPr>
          <a:xfrm flipH="1">
            <a:off x="8170381" y="4107664"/>
            <a:ext cx="642193" cy="1108700"/>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22"/>
          <p:cNvGrpSpPr/>
          <p:nvPr/>
        </p:nvGrpSpPr>
        <p:grpSpPr>
          <a:xfrm>
            <a:off x="813406" y="4225730"/>
            <a:ext cx="773843" cy="990651"/>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22"/>
          <p:cNvGrpSpPr/>
          <p:nvPr/>
        </p:nvGrpSpPr>
        <p:grpSpPr>
          <a:xfrm>
            <a:off x="430696" y="4049114"/>
            <a:ext cx="642193" cy="1108700"/>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2"/>
          <p:cNvGrpSpPr/>
          <p:nvPr/>
        </p:nvGrpSpPr>
        <p:grpSpPr>
          <a:xfrm>
            <a:off x="8449030" y="1866500"/>
            <a:ext cx="829600" cy="2646275"/>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22"/>
          <p:cNvGrpSpPr/>
          <p:nvPr/>
        </p:nvGrpSpPr>
        <p:grpSpPr>
          <a:xfrm>
            <a:off x="8053030" y="4276675"/>
            <a:ext cx="1124100" cy="852025"/>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2"/>
          <p:cNvGrpSpPr/>
          <p:nvPr/>
        </p:nvGrpSpPr>
        <p:grpSpPr>
          <a:xfrm>
            <a:off x="-170295" y="2037275"/>
            <a:ext cx="829600" cy="2646275"/>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2"/>
          <p:cNvGrpSpPr/>
          <p:nvPr/>
        </p:nvGrpSpPr>
        <p:grpSpPr>
          <a:xfrm>
            <a:off x="-68795" y="4295050"/>
            <a:ext cx="1124100" cy="852025"/>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22"/>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8"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图片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381"/>
            <a:ext cx="914400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905" indent="-128905" algn="l" defTabSz="514350" rtl="0" eaLnBrk="0" fontAlgn="base" hangingPunct="0">
        <a:lnSpc>
          <a:spcPct val="90000"/>
        </a:lnSpc>
        <a:spcBef>
          <a:spcPts val="565"/>
        </a:spcBef>
        <a:spcAft>
          <a:spcPct val="0"/>
        </a:spcAft>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0" fontAlgn="base" hangingPunct="0">
        <a:lnSpc>
          <a:spcPct val="90000"/>
        </a:lnSpc>
        <a:spcBef>
          <a:spcPts val="280"/>
        </a:spcBef>
        <a:spcAft>
          <a:spcPct val="0"/>
        </a:spcAft>
        <a:buFont typeface="Arial" panose="020B0604020202020204" pitchFamily="34" charset="0"/>
        <a:buChar char="•"/>
        <a:defRPr kern="1200">
          <a:solidFill>
            <a:schemeClr val="tx1"/>
          </a:solidFill>
          <a:latin typeface="+mn-lt"/>
          <a:ea typeface="+mn-ea"/>
          <a:cs typeface="+mn-cs"/>
        </a:defRPr>
      </a:lvl2pPr>
      <a:lvl3pPr marL="643255" indent="-128905" algn="l" defTabSz="514350" rtl="0" eaLnBrk="0" fontAlgn="base" hangingPunct="0">
        <a:lnSpc>
          <a:spcPct val="90000"/>
        </a:lnSpc>
        <a:spcBef>
          <a:spcPts val="280"/>
        </a:spcBef>
        <a:spcAft>
          <a:spcPct val="0"/>
        </a:spcAft>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0" fontAlgn="base" hangingPunct="0">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4pPr>
      <a:lvl5pPr marL="1157605" indent="-128905" algn="l" defTabSz="514350" rtl="0" eaLnBrk="0" fontAlgn="base" hangingPunct="0">
        <a:lnSpc>
          <a:spcPct val="90000"/>
        </a:lnSpc>
        <a:spcBef>
          <a:spcPts val="280"/>
        </a:spcBef>
        <a:spcAft>
          <a:spcPct val="0"/>
        </a:spcAft>
        <a:buFont typeface="Arial" panose="020B0604020202020204" pitchFamily="34" charset="0"/>
        <a:buChar char="•"/>
        <a:defRPr sz="97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300">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2" r:id="rId3"/>
    <p:sldLayoutId id="2147483693"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DUONG%20CO%20SO%20VIET%20NAM.MPG"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LANH%20HAI%20%20VIET%20NAM.MPG"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VUNG%20DAC%20QUYEN%20KINH%20TE%20cua%20VIET%20NAM.MPG"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THEM%20LUC%20DIA%20VIET%20NAM.MPG"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3" y="939084"/>
            <a:ext cx="9075174" cy="1101213"/>
          </a:xfrm>
        </p:spPr>
        <p:txBody>
          <a:bodyPr/>
          <a:lstStyle/>
          <a:p>
            <a:pPr>
              <a:lnSpc>
                <a:spcPct val="120000"/>
              </a:lnSpc>
            </a:pPr>
            <a:r>
              <a:rPr lang="vi-VN" sz="2800" b="1">
                <a:latin typeface="Times New Roman" panose="02020603050405020304" pitchFamily="18" charset="0"/>
                <a:cs typeface="Times New Roman" panose="02020603050405020304" pitchFamily="18" charset="0"/>
              </a:rPr>
              <a:t>BẢO VỆ CHỦ QUYỀN LÃNH THỔ, </a:t>
            </a:r>
            <a:br>
              <a:rPr lang="en-US" sz="2800" b="1">
                <a:latin typeface="Times New Roman" panose="02020603050405020304" pitchFamily="18" charset="0"/>
                <a:cs typeface="Times New Roman" panose="02020603050405020304" pitchFamily="18" charset="0"/>
              </a:rPr>
            </a:br>
            <a:r>
              <a:rPr lang="vi-VN" sz="2800" b="1">
                <a:latin typeface="Times New Roman" panose="02020603050405020304" pitchFamily="18" charset="0"/>
                <a:cs typeface="Times New Roman" panose="02020603050405020304" pitchFamily="18" charset="0"/>
              </a:rPr>
              <a:t>BIÊN GIỚI QUỐC GIA NƯỚC C</a:t>
            </a:r>
            <a:r>
              <a:rPr lang="en-US" sz="2800" b="1">
                <a:latin typeface="Times New Roman" panose="02020603050405020304" pitchFamily="18" charset="0"/>
                <a:cs typeface="Times New Roman" panose="02020603050405020304" pitchFamily="18" charset="0"/>
              </a:rPr>
              <a:t>HXHCN</a:t>
            </a:r>
            <a:r>
              <a:rPr lang="vi-VN" sz="2800" b="1">
                <a:latin typeface="Times New Roman" panose="02020603050405020304" pitchFamily="18" charset="0"/>
                <a:cs typeface="Times New Roman" panose="02020603050405020304" pitchFamily="18" charset="0"/>
              </a:rPr>
              <a:t> VIỆT NAM</a:t>
            </a:r>
            <a:endParaRPr lang="en-US" sz="2800" b="1" dirty="0">
              <a:latin typeface="Times New Roman" panose="02020603050405020304" pitchFamily="18" charset="0"/>
              <a:cs typeface="Times New Roman" panose="02020603050405020304" pitchFamily="18" charset="0"/>
            </a:endParaRPr>
          </a:p>
        </p:txBody>
      </p:sp>
      <p:grpSp>
        <p:nvGrpSpPr>
          <p:cNvPr id="5" name="Google Shape;1157;p33"/>
          <p:cNvGrpSpPr/>
          <p:nvPr/>
        </p:nvGrpSpPr>
        <p:grpSpPr>
          <a:xfrm>
            <a:off x="3441413" y="2941083"/>
            <a:ext cx="2394625" cy="2257664"/>
            <a:chOff x="3587075" y="2798640"/>
            <a:chExt cx="2198114" cy="1595468"/>
          </a:xfrm>
        </p:grpSpPr>
        <p:sp>
          <p:nvSpPr>
            <p:cNvPr id="6"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5" name="Google Shape;1325;p38"/>
          <p:cNvSpPr txBox="1">
            <a:spLocks noGrp="1"/>
          </p:cNvSpPr>
          <p:nvPr>
            <p:ph type="subTitle" idx="1"/>
          </p:nvPr>
        </p:nvSpPr>
        <p:spPr>
          <a:xfrm>
            <a:off x="1998921" y="1322287"/>
            <a:ext cx="5071730" cy="11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n-US" sz="1800" dirty="0">
              <a:solidFill>
                <a:schemeClr val="accent1"/>
              </a:solidFill>
            </a:endParaRPr>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9" name="Google Shape;1329;p38"/>
          <p:cNvSpPr/>
          <p:nvPr/>
        </p:nvSpPr>
        <p:spPr>
          <a:xfrm>
            <a:off x="562918" y="173242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8" name="Picture 7" descr="Lý thuyết GDQP 11 Kết nối tri thức Bài 1: Bảo vệ chủ quyền lãnh thổ, biên giới quốc gia nước Cộng hòa xã hội chủ nghĩa Việt Nam | Giáo dục quốc phòng 11"/>
          <p:cNvPicPr/>
          <p:nvPr/>
        </p:nvPicPr>
        <p:blipFill>
          <a:blip r:embed="rId3">
            <a:extLst>
              <a:ext uri="{28A0092B-C50C-407E-A947-70E740481C1C}">
                <a14:useLocalDpi xmlns:a14="http://schemas.microsoft.com/office/drawing/2010/main" val="0"/>
              </a:ext>
            </a:extLst>
          </a:blip>
          <a:srcRect/>
          <a:stretch>
            <a:fillRect/>
          </a:stretch>
        </p:blipFill>
        <p:spPr bwMode="auto">
          <a:xfrm>
            <a:off x="1391921" y="858138"/>
            <a:ext cx="5801360" cy="3232849"/>
          </a:xfrm>
          <a:prstGeom prst="rect">
            <a:avLst/>
          </a:prstGeom>
          <a:noFill/>
          <a:ln>
            <a:noFill/>
          </a:ln>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740375" y="1817362"/>
            <a:ext cx="5934660" cy="1188345"/>
          </a:xfrm>
          <a:prstGeom prst="rect">
            <a:avLst/>
          </a:prstGeom>
        </p:spPr>
        <p:txBody>
          <a:bodyPr spcFirstLastPara="1" wrap="square" lIns="91425" tIns="91425" rIns="91425" bIns="91425" anchor="ctr" anchorCtr="0">
            <a:noAutofit/>
          </a:bodyPr>
          <a:lstStyle/>
          <a:p>
            <a:pPr lvl="0"/>
            <a:r>
              <a:rPr lang="vi-VN" sz="2800" dirty="0">
                <a:solidFill>
                  <a:schemeClr val="accent3"/>
                </a:solidFill>
              </a:rPr>
              <a:t>II. Một số nội dung về chủ quyền lãnh thổ, biên giới quốc gia nước cộng hòa xã hội chủ nghĩa Việt Nam</a:t>
            </a:r>
            <a:endParaRPr lang="en-US" sz="2800" dirty="0">
              <a:solidFill>
                <a:schemeClr val="accent3"/>
              </a:solidFill>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6882324" y="1016043"/>
            <a:ext cx="1327612"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557429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14960" y="1769663"/>
            <a:ext cx="6754543" cy="2863297"/>
          </a:xfrm>
          <a:prstGeom prst="rect">
            <a:avLst/>
          </a:prstGeom>
          <a:solidFill>
            <a:srgbClr val="92D050"/>
          </a:solidFill>
        </p:spPr>
        <p:txBody>
          <a:bodyPr spcFirstLastPara="1" wrap="square" lIns="91425" tIns="91425" rIns="91425" bIns="91425" anchor="ctr" anchorCtr="0">
            <a:noAutofit/>
          </a:bodyPr>
          <a:lstStyle/>
          <a:p>
            <a:pPr lvl="0"/>
            <a:r>
              <a:rPr lang="vi-VN" sz="2800" dirty="0">
                <a:solidFill>
                  <a:schemeClr val="bg1"/>
                </a:solidFill>
                <a:latin typeface="Times New Roman" panose="02020603050405020304" pitchFamily="18" charset="0"/>
                <a:cs typeface="Times New Roman" panose="02020603050405020304" pitchFamily="18" charset="0"/>
              </a:rPr>
              <a:t>1. Chủ quyền lãnh thổ</a:t>
            </a:r>
            <a:br>
              <a:rPr lang="vi-VN" sz="2800" dirty="0">
                <a:solidFill>
                  <a:schemeClr val="bg1"/>
                </a:solidFill>
                <a:latin typeface="Times New Roman" panose="02020603050405020304" pitchFamily="18" charset="0"/>
                <a:cs typeface="Times New Roman" panose="02020603050405020304" pitchFamily="18" charset="0"/>
              </a:rPr>
            </a:br>
            <a:r>
              <a:rPr lang="vi-VN" sz="2800" dirty="0">
                <a:solidFill>
                  <a:schemeClr val="bg1"/>
                </a:solidFill>
                <a:latin typeface="Times New Roman" panose="02020603050405020304" pitchFamily="18" charset="0"/>
                <a:cs typeface="Times New Roman" panose="02020603050405020304" pitchFamily="18" charset="0"/>
              </a:rPr>
              <a:t>- “Nước Cộng hoà xã hội chủ nghĩa Việt Nam là một nước độc lập, có chủ quyền, thống nhất và toàn vẹn lãnh thổ, bao gồm đất liền, hải đảo, vùng biển và vùng trời”. Tổ quốc Việt Nam là thiêng liêng, bất khả xâm phạm.</a:t>
            </a:r>
            <a:br>
              <a:rPr lang="vi-VN"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7767058" y="1715973"/>
            <a:ext cx="1327612"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9017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14960" y="1554481"/>
            <a:ext cx="7458908" cy="3078480"/>
          </a:xfrm>
          <a:prstGeom prst="rect">
            <a:avLst/>
          </a:prstGeom>
          <a:solidFill>
            <a:srgbClr val="92D050"/>
          </a:solidFill>
        </p:spPr>
        <p:txBody>
          <a:bodyPr spcFirstLastPara="1" wrap="square" lIns="91425" tIns="91425" rIns="91425" bIns="91425" anchor="ctr" anchorCtr="0">
            <a:noAutofit/>
          </a:bodyPr>
          <a:lstStyle/>
          <a:p>
            <a:pPr lvl="0"/>
            <a:r>
              <a:rPr lang="vi-VN" sz="2600" dirty="0">
                <a:solidFill>
                  <a:schemeClr val="bg1"/>
                </a:solidFill>
                <a:latin typeface="Times New Roman" panose="02020603050405020304" pitchFamily="18" charset="0"/>
                <a:cs typeface="Times New Roman" panose="02020603050405020304" pitchFamily="18" charset="0"/>
              </a:rPr>
              <a:t>2. Biên giới quốc gia</a:t>
            </a:r>
            <a:br>
              <a:rPr lang="vi-VN" sz="2600" dirty="0">
                <a:solidFill>
                  <a:schemeClr val="bg1"/>
                </a:solidFill>
                <a:latin typeface="Times New Roman" panose="02020603050405020304" pitchFamily="18" charset="0"/>
                <a:cs typeface="Times New Roman" panose="02020603050405020304" pitchFamily="18" charset="0"/>
              </a:rPr>
            </a:br>
            <a:r>
              <a:rPr lang="vi-VN" sz="2600" dirty="0">
                <a:solidFill>
                  <a:schemeClr val="bg1"/>
                </a:solidFill>
                <a:latin typeface="Times New Roman" panose="02020603050405020304" pitchFamily="18" charset="0"/>
                <a:cs typeface="Times New Roman" panose="02020603050405020304" pitchFamily="18" charset="0"/>
              </a:rPr>
              <a:t>- Biên giới quốc gia của nước Cộng hoà xã hội chủ nghĩa Việt Nam là đường và mặt thẳng đứng theo đường đó để xác định giới hạn lãnh thổ đất liền, các đảo, các quần đảo; trong đó, có quần đảo Hoàng Sa và quần đảo Trường Sa, vùng biển, lòng đất, vùng trời của nước Cộng hoà xã hội chủ nghĩa Việt Nam.</a:t>
            </a:r>
            <a:br>
              <a:rPr lang="vi-VN" sz="2600" dirty="0">
                <a:solidFill>
                  <a:schemeClr val="bg1"/>
                </a:solidFill>
                <a:latin typeface="Times New Roman" panose="02020603050405020304" pitchFamily="18" charset="0"/>
                <a:cs typeface="Times New Roman" panose="02020603050405020304" pitchFamily="18" charset="0"/>
              </a:rPr>
            </a:b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7767058" y="1715973"/>
            <a:ext cx="1327612"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658170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14960" y="1554481"/>
            <a:ext cx="2914958" cy="3078480"/>
          </a:xfrm>
          <a:prstGeom prst="rect">
            <a:avLst/>
          </a:prstGeom>
          <a:solidFill>
            <a:srgbClr val="92D050"/>
          </a:solidFill>
        </p:spPr>
        <p:txBody>
          <a:bodyPr spcFirstLastPara="1" wrap="square" lIns="91425" tIns="91425" rIns="91425" bIns="91425" anchor="ctr" anchorCtr="0">
            <a:noAutofit/>
          </a:bodyPr>
          <a:lstStyle/>
          <a:p>
            <a:pPr lvl="0"/>
            <a:r>
              <a:rPr lang="vi-VN" sz="2600" dirty="0">
                <a:solidFill>
                  <a:schemeClr val="bg1"/>
                </a:solidFill>
                <a:latin typeface="Times New Roman" panose="02020603050405020304" pitchFamily="18" charset="0"/>
                <a:cs typeface="Times New Roman" panose="02020603050405020304" pitchFamily="18" charset="0"/>
              </a:rPr>
              <a:t>- Biên giới quốc gia trên đất liền được hoạch định và đánh dấu trên thực địa bằng hệ thống mốc quốc giới.</a:t>
            </a:r>
            <a:br>
              <a:rPr lang="en-US" sz="2600" dirty="0">
                <a:solidFill>
                  <a:schemeClr val="bg1"/>
                </a:solidFill>
                <a:latin typeface="Times New Roman" panose="02020603050405020304" pitchFamily="18" charset="0"/>
                <a:cs typeface="Times New Roman" panose="02020603050405020304" pitchFamily="18" charset="0"/>
              </a:rPr>
            </a:b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3326410" y="1544219"/>
            <a:ext cx="4981847" cy="3060457"/>
          </a:xfrm>
          <a:prstGeom prst="rect">
            <a:avLst/>
          </a:prstGeom>
        </p:spPr>
      </p:pic>
    </p:spTree>
    <p:extLst>
      <p:ext uri="{BB962C8B-B14F-4D97-AF65-F5344CB8AC3E}">
        <p14:creationId xmlns:p14="http://schemas.microsoft.com/office/powerpoint/2010/main" val="31970347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649255" y="1686580"/>
            <a:ext cx="7334537" cy="3078480"/>
          </a:xfrm>
          <a:prstGeom prst="rect">
            <a:avLst/>
          </a:prstGeom>
          <a:solidFill>
            <a:srgbClr val="92D050"/>
          </a:solidFill>
        </p:spPr>
        <p:txBody>
          <a:bodyPr spcFirstLastPara="1" wrap="square" lIns="91425" tIns="91425" rIns="91425" bIns="91425" anchor="ctr" anchorCtr="0">
            <a:noAutofit/>
          </a:bodyPr>
          <a:lstStyle/>
          <a:p>
            <a:pPr lvl="0"/>
            <a:r>
              <a:rPr lang="vi-VN" sz="2600" dirty="0">
                <a:solidFill>
                  <a:schemeClr val="bg1"/>
                </a:solidFill>
                <a:latin typeface="Times New Roman" panose="02020603050405020304" pitchFamily="18" charset="0"/>
                <a:cs typeface="Times New Roman" panose="02020603050405020304" pitchFamily="18" charset="0"/>
              </a:rPr>
              <a:t>- Biên giới quốc gia trên biển được hoạch định và đánh dấu bằng các toạ độ trên hải đồ, là ranh giới 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76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649255" y="1686580"/>
            <a:ext cx="7334537" cy="3078480"/>
          </a:xfrm>
          <a:prstGeom prst="rect">
            <a:avLst/>
          </a:prstGeom>
          <a:solidFill>
            <a:srgbClr val="92D050"/>
          </a:solidFill>
        </p:spPr>
        <p:txBody>
          <a:bodyPr spcFirstLastPara="1" wrap="square" lIns="91425" tIns="91425" rIns="91425" bIns="91425" anchor="ctr" anchorCtr="0">
            <a:noAutofit/>
          </a:bodyPr>
          <a:lstStyle/>
          <a:p>
            <a:pPr lvl="0"/>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trong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lòng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đất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mặt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thẳng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đứng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từ</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đất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liền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biển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xuống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lòng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đất</a:t>
            </a:r>
            <a:r>
              <a:rPr lang="en-US" sz="2600" dirty="0">
                <a:solidFill>
                  <a:schemeClr val="bg1"/>
                </a:solidFill>
                <a:latin typeface="Times New Roman" panose="02020603050405020304" pitchFamily="18" charset="0"/>
                <a:cs typeface="Times New Roman" panose="02020603050405020304" pitchFamily="18" charset="0"/>
              </a:rPr>
              <a:t>.</a:t>
            </a:r>
            <a:br>
              <a:rPr lang="en-US" sz="2600" dirty="0">
                <a:solidFill>
                  <a:schemeClr val="bg1"/>
                </a:solidFill>
                <a:latin typeface="Times New Roman" panose="02020603050405020304" pitchFamily="18" charset="0"/>
                <a:cs typeface="Times New Roman" panose="02020603050405020304" pitchFamily="18" charset="0"/>
              </a:rPr>
            </a:b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không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mặt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thẳng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đứng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từ</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đất</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liền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và</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giới</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quốc</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gia</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biển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lên</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vùng</a:t>
            </a:r>
            <a:r>
              <a:rPr lang="en-US" sz="2600" dirty="0">
                <a:solidFill>
                  <a:schemeClr val="bg1"/>
                </a:solidFill>
                <a:latin typeface="Times New Roman" panose="02020603050405020304" pitchFamily="18" charset="0"/>
                <a:cs typeface="Times New Roman" panose="02020603050405020304" pitchFamily="18" charset="0"/>
              </a:rPr>
              <a:t> </a:t>
            </a:r>
            <a:r>
              <a:rPr lang="en-US" sz="2600" dirty="0" err="1">
                <a:solidFill>
                  <a:schemeClr val="bg1"/>
                </a:solidFill>
                <a:latin typeface="Times New Roman" panose="02020603050405020304" pitchFamily="18" charset="0"/>
                <a:cs typeface="Times New Roman" panose="02020603050405020304" pitchFamily="18" charset="0"/>
              </a:rPr>
              <a:t>trời</a:t>
            </a:r>
            <a:r>
              <a:rPr lang="en-US" sz="2600" dirty="0">
                <a:solidFill>
                  <a:schemeClr val="bg1"/>
                </a:solidFill>
                <a:latin typeface="Times New Roman" panose="02020603050405020304" pitchFamily="18" charset="0"/>
                <a:cs typeface="Times New Roman" panose="02020603050405020304" pitchFamily="18" charset="0"/>
              </a:rPr>
              <a:t>.</a:t>
            </a: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31784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5" name="Google Shape;1325;p38"/>
          <p:cNvSpPr txBox="1">
            <a:spLocks noGrp="1"/>
          </p:cNvSpPr>
          <p:nvPr>
            <p:ph type="subTitle" idx="1"/>
          </p:nvPr>
        </p:nvSpPr>
        <p:spPr>
          <a:xfrm>
            <a:off x="1981200" y="599440"/>
            <a:ext cx="5781040" cy="3007359"/>
          </a:xfrm>
          <a:prstGeom prst="rect">
            <a:avLst/>
          </a:prstGeom>
        </p:spPr>
        <p:txBody>
          <a:bodyPr spcFirstLastPara="1" wrap="square" lIns="91425" tIns="91425" rIns="91425" bIns="91425" anchor="ctr" anchorCtr="0">
            <a:noAutofit/>
          </a:bodyPr>
          <a:lstStyle/>
          <a:p>
            <a:pPr marL="0" lvl="0" indent="0"/>
            <a:r>
              <a:rPr lang="vi-VN" sz="1800" b="1" dirty="0">
                <a:solidFill>
                  <a:srgbClr val="002060"/>
                </a:solidFill>
              </a:rPr>
              <a:t>3. Khu vực biên giới</a:t>
            </a:r>
          </a:p>
          <a:p>
            <a:pPr marL="0" lvl="0" indent="0"/>
            <a:r>
              <a:rPr lang="vi-VN" sz="1800" dirty="0">
                <a:solidFill>
                  <a:srgbClr val="002060"/>
                </a:solidFill>
              </a:rPr>
              <a:t>- Khu vực biên giới trên đất liền gồm xã, phường, thị trấn có một phần địa giới hành chính trùng hợp với biên giới quốc gia trên đất liền.</a:t>
            </a:r>
          </a:p>
          <a:p>
            <a:pPr marL="0" lvl="0" indent="0"/>
            <a:r>
              <a:rPr lang="vi-VN" sz="1800" dirty="0">
                <a:solidFill>
                  <a:srgbClr val="002060"/>
                </a:solidFill>
              </a:rPr>
              <a:t>- Khu vực biên giới trên biển tính từ biên giới quốc gia trên biển vào hết địa giới hành chính xã, phường, thị trấn giáp biển và đảo, quần đảo.</a:t>
            </a:r>
          </a:p>
          <a:p>
            <a:pPr marL="0" lvl="0" indent="0"/>
            <a:r>
              <a:rPr lang="vi-VN" sz="1800" dirty="0">
                <a:solidFill>
                  <a:srgbClr val="002060"/>
                </a:solidFill>
              </a:rPr>
              <a:t>- Khu vực biên giới trên không gồm phần không gian dọc biên giới quốc gia, có chiều rộng 10 km tính từ biên giới quốc gia trở vào.</a:t>
            </a:r>
          </a:p>
          <a:p>
            <a:pPr marL="0" lvl="0" indent="0" algn="ctr" rtl="0">
              <a:spcBef>
                <a:spcPts val="0"/>
              </a:spcBef>
              <a:spcAft>
                <a:spcPts val="0"/>
              </a:spcAft>
              <a:buNone/>
            </a:pPr>
            <a:endParaRPr lang="en-US" sz="1800" dirty="0">
              <a:solidFill>
                <a:schemeClr val="tx1"/>
              </a:solidFill>
            </a:endParaRPr>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9" name="Google Shape;1329;p38"/>
          <p:cNvSpPr/>
          <p:nvPr/>
        </p:nvSpPr>
        <p:spPr>
          <a:xfrm>
            <a:off x="562918" y="173242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4037233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29" name="Google Shape;1329;p38"/>
          <p:cNvSpPr/>
          <p:nvPr/>
        </p:nvSpPr>
        <p:spPr>
          <a:xfrm>
            <a:off x="562918" y="1732422"/>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8" name="Picture 7" descr="Lý thuyết GDQP 11 Kết nối tri thức Bài 1: Bảo vệ chủ quyền lãnh thổ, biên giới quốc gia nước Cộng hòa xã hội chủ nghĩa Việt Nam | Giáo dục quốc phòng 11"/>
          <p:cNvPicPr/>
          <p:nvPr/>
        </p:nvPicPr>
        <p:blipFill>
          <a:blip r:embed="rId3">
            <a:extLst>
              <a:ext uri="{28A0092B-C50C-407E-A947-70E740481C1C}">
                <a14:useLocalDpi xmlns:a14="http://schemas.microsoft.com/office/drawing/2010/main" val="0"/>
              </a:ext>
            </a:extLst>
          </a:blip>
          <a:srcRect/>
          <a:stretch>
            <a:fillRect/>
          </a:stretch>
        </p:blipFill>
        <p:spPr bwMode="auto">
          <a:xfrm>
            <a:off x="1404937" y="660400"/>
            <a:ext cx="6572559" cy="3359150"/>
          </a:xfrm>
          <a:prstGeom prst="rect">
            <a:avLst/>
          </a:prstGeom>
          <a:noFill/>
          <a:ln>
            <a:noFill/>
          </a:ln>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52"/>
          <p:cNvSpPr/>
          <p:nvPr/>
        </p:nvSpPr>
        <p:spPr>
          <a:xfrm>
            <a:off x="997963" y="1262301"/>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2" name="Google Shape;1902;p52"/>
          <p:cNvSpPr/>
          <p:nvPr/>
        </p:nvSpPr>
        <p:spPr>
          <a:xfrm>
            <a:off x="997963" y="1852374"/>
            <a:ext cx="533400" cy="53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3" name="Google Shape;1903;p52"/>
          <p:cNvSpPr/>
          <p:nvPr/>
        </p:nvSpPr>
        <p:spPr>
          <a:xfrm>
            <a:off x="991175" y="2524380"/>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4" name="Google Shape;1904;p52"/>
          <p:cNvSpPr/>
          <p:nvPr/>
        </p:nvSpPr>
        <p:spPr>
          <a:xfrm>
            <a:off x="991175" y="3139714"/>
            <a:ext cx="533400" cy="53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5" name="Google Shape;1905;p52"/>
          <p:cNvSpPr/>
          <p:nvPr/>
        </p:nvSpPr>
        <p:spPr>
          <a:xfrm>
            <a:off x="991175" y="3836982"/>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Google Shape;1325;p38"/>
          <p:cNvSpPr txBox="1"/>
          <p:nvPr/>
        </p:nvSpPr>
        <p:spPr>
          <a:xfrm>
            <a:off x="1830737" y="52949"/>
            <a:ext cx="5867640" cy="1157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2800" b="0" i="0" u="none" strike="noStrike" kern="0" cap="none" spc="0" normalizeH="0" baseline="0" noProof="0" dirty="0">
              <a:ln>
                <a:noFill/>
              </a:ln>
              <a:solidFill>
                <a:srgbClr val="30353A"/>
              </a:solidFill>
              <a:effectLst/>
              <a:uLnTx/>
              <a:uFillTx/>
              <a:latin typeface="Didact Gothic" panose="00000500000000000000"/>
              <a:cs typeface="Arial" panose="020B0604020202020204"/>
              <a:sym typeface="Didact Gothic" panose="00000500000000000000"/>
            </a:endParaRPr>
          </a:p>
        </p:txBody>
      </p:sp>
      <p:sp>
        <p:nvSpPr>
          <p:cNvPr id="2" name="TextBox 1"/>
          <p:cNvSpPr txBox="1"/>
          <p:nvPr/>
        </p:nvSpPr>
        <p:spPr>
          <a:xfrm>
            <a:off x="1257875" y="631499"/>
            <a:ext cx="7782560" cy="3416320"/>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4. Các hành vi bị nghiêm cấm</a:t>
            </a:r>
          </a:p>
          <a:p>
            <a:r>
              <a:rPr lang="vi-VN" sz="2400" dirty="0">
                <a:latin typeface="Times New Roman" panose="02020603050405020304" pitchFamily="18" charset="0"/>
                <a:cs typeface="Times New Roman" panose="02020603050405020304" pitchFamily="18" charset="0"/>
              </a:rPr>
              <a:t>- Xê dịch, phá hoại mốc quốc giới; làm sai lệch, chệch hướng đi của đường biên giới quốc gia, làm thay đổi dòng chảy tự nhiên của sông, suối biên giới; gây hư hại mốc quốc giới.</a:t>
            </a:r>
          </a:p>
          <a:p>
            <a:r>
              <a:rPr lang="vi-VN" sz="2400" dirty="0">
                <a:latin typeface="Times New Roman" panose="02020603050405020304" pitchFamily="18" charset="0"/>
                <a:cs typeface="Times New Roman" panose="02020603050405020304" pitchFamily="18" charset="0"/>
              </a:rPr>
              <a:t>- Phá hoại an ninh, trật tự, an toàn xã hội ở khu vực biên giới; xâm canh, xâm cư ở khu vực biên giới; phá hoại công trình biên giới.</a:t>
            </a:r>
          </a:p>
          <a:p>
            <a:r>
              <a:rPr lang="vi-VN" sz="2400" dirty="0">
                <a:latin typeface="Times New Roman" panose="02020603050405020304" pitchFamily="18" charset="0"/>
                <a:cs typeface="Times New Roman" panose="02020603050405020304" pitchFamily="18" charset="0"/>
              </a:rPr>
              <a:t>- Làm cạn kiệt nguồn nước, gây ngập úng, gây ô nhiễm môi trường, xâm phạm tài nguyên thiên nhiên và lợi ích quốc gia.</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p:nvPr/>
        </p:nvGrpSpPr>
        <p:grpSpPr bwMode="auto">
          <a:xfrm>
            <a:off x="1361481" y="706310"/>
            <a:ext cx="1477348" cy="415498"/>
            <a:chOff x="585861" y="160428"/>
            <a:chExt cx="2628067" cy="739981"/>
          </a:xfrm>
        </p:grpSpPr>
        <p:sp>
          <p:nvSpPr>
            <p:cNvPr id="16492" name="文本框 23"/>
            <p:cNvSpPr txBox="1">
              <a:spLocks noChangeArrowheads="1"/>
            </p:cNvSpPr>
            <p:nvPr/>
          </p:nvSpPr>
          <p:spPr bwMode="auto">
            <a:xfrm>
              <a:off x="718212" y="160428"/>
              <a:ext cx="2495716" cy="73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defTabSz="514350" fontAlgn="base">
                <a:spcBef>
                  <a:spcPct val="0"/>
                </a:spcBef>
                <a:spcAft>
                  <a:spcPct val="0"/>
                </a:spcAft>
                <a:buClrTx/>
              </a:pPr>
              <a:r>
                <a:rPr lang="en-US" altLang="zh-CN" sz="2100" b="1" kern="1200" dirty="0" err="1">
                  <a:solidFill>
                    <a:srgbClr val="404040"/>
                  </a:solidFill>
                  <a:latin typeface="Times New Roman" panose="02020603050405020304" pitchFamily="18" charset="0"/>
                  <a:cs typeface="Times New Roman" panose="02020603050405020304" pitchFamily="18" charset="0"/>
                </a:rPr>
                <a:t>Khởi</a:t>
              </a:r>
              <a:r>
                <a:rPr lang="en-US" altLang="zh-CN" sz="2100" b="1" kern="1200" dirty="0">
                  <a:solidFill>
                    <a:srgbClr val="404040"/>
                  </a:solidFill>
                  <a:latin typeface="Times New Roman" panose="02020603050405020304" pitchFamily="18" charset="0"/>
                  <a:cs typeface="Times New Roman" panose="02020603050405020304" pitchFamily="18" charset="0"/>
                </a:rPr>
                <a:t> </a:t>
              </a:r>
              <a:r>
                <a:rPr lang="en-US" altLang="zh-CN" sz="2100" b="1" kern="1200" dirty="0" err="1">
                  <a:solidFill>
                    <a:srgbClr val="404040"/>
                  </a:solidFill>
                  <a:latin typeface="Times New Roman" panose="02020603050405020304" pitchFamily="18" charset="0"/>
                  <a:cs typeface="Times New Roman" panose="02020603050405020304" pitchFamily="18" charset="0"/>
                </a:rPr>
                <a:t>động</a:t>
              </a:r>
              <a:endParaRPr lang="zh-CN" altLang="en-US" sz="2100" b="1" kern="1200" dirty="0">
                <a:solidFill>
                  <a:srgbClr val="404040"/>
                </a:solidFill>
                <a:latin typeface="Times New Roman" panose="02020603050405020304" pitchFamily="18" charset="0"/>
                <a:cs typeface="Times New Roman" panose="02020603050405020304" pitchFamily="18" charset="0"/>
              </a:endParaRPr>
            </a:p>
          </p:txBody>
        </p:sp>
        <p:sp>
          <p:nvSpPr>
            <p:cNvPr id="6" name="等腰三角形 5"/>
            <p:cNvSpPr/>
            <p:nvPr/>
          </p:nvSpPr>
          <p:spPr>
            <a:xfrm rot="16200000" flipH="1" flipV="1">
              <a:off x="509438" y="489185"/>
              <a:ext cx="305344" cy="152497"/>
            </a:xfrm>
            <a:prstGeom prst="triangle">
              <a:avLst/>
            </a:prstGeom>
            <a:solidFill>
              <a:srgbClr val="E2532A"/>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50" kern="1200" dirty="0">
                <a:solidFill>
                  <a:srgbClr val="080808"/>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文本框 23"/>
            <p:cNvSpPr txBox="1"/>
            <p:nvPr/>
          </p:nvSpPr>
          <p:spPr>
            <a:xfrm>
              <a:off x="2498428" y="429725"/>
              <a:ext cx="511006" cy="380384"/>
            </a:xfrm>
            <a:prstGeom prst="rect">
              <a:avLst/>
            </a:prstGeom>
            <a:noFill/>
          </p:spPr>
          <p:txBody>
            <a:bodyPr wrap="none">
              <a:spAutoFit/>
            </a:bodyPr>
            <a:lstStyle/>
            <a:p>
              <a:pPr defTabSz="514350">
                <a:buClrTx/>
                <a:defRPr/>
              </a:pPr>
              <a:r>
                <a:rPr lang="en-US" altLang="zh-CN" sz="790" kern="1200" dirty="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zh-CN" altLang="en-US" sz="790" kern="1200" dirty="0">
                <a:solidFill>
                  <a:prstClr val="black">
                    <a:lumMod val="65000"/>
                    <a:lumOff val="35000"/>
                  </a:prst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8" name="组合 7"/>
          <p:cNvGrpSpPr/>
          <p:nvPr/>
        </p:nvGrpSpPr>
        <p:grpSpPr bwMode="auto">
          <a:xfrm>
            <a:off x="57548" y="2918236"/>
            <a:ext cx="3703056" cy="1914192"/>
            <a:chOff x="-1281599" y="-188891"/>
            <a:chExt cx="4938993" cy="4523155"/>
          </a:xfrm>
        </p:grpSpPr>
        <p:sp>
          <p:nvSpPr>
            <p:cNvPr id="16490" name="文本框 63"/>
            <p:cNvSpPr txBox="1">
              <a:spLocks noChangeArrowheads="1"/>
            </p:cNvSpPr>
            <p:nvPr/>
          </p:nvSpPr>
          <p:spPr bwMode="auto">
            <a:xfrm>
              <a:off x="-1281599" y="-188891"/>
              <a:ext cx="4938993" cy="42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ctr" defTabSz="514350" fontAlgn="base">
                <a:spcBef>
                  <a:spcPct val="0"/>
                </a:spcBef>
                <a:spcAft>
                  <a:spcPct val="0"/>
                </a:spcAft>
                <a:buClrTx/>
              </a:pPr>
              <a:r>
                <a:rPr lang="en-US" altLang="zh-CN" sz="1000" b="1" kern="1200" dirty="0">
                  <a:latin typeface="Times New Roman" panose="02020603050405020304" pitchFamily="18" charset="0"/>
                  <a:cs typeface="Times New Roman" panose="02020603050405020304" pitchFamily="18" charset="0"/>
                </a:rPr>
                <a:t>NGÀY BÁC HỒ NÓI CÂU TRÊN LÀ: </a:t>
              </a:r>
              <a:endParaRPr lang="zh-CN" altLang="en-US" sz="1000" b="1" kern="1200" dirty="0">
                <a:latin typeface="Times New Roman" panose="02020603050405020304" pitchFamily="18" charset="0"/>
                <a:cs typeface="Times New Roman" panose="02020603050405020304" pitchFamily="18" charset="0"/>
              </a:endParaRPr>
            </a:p>
          </p:txBody>
        </p:sp>
        <p:sp>
          <p:nvSpPr>
            <p:cNvPr id="16491" name="文本框 66"/>
            <p:cNvSpPr txBox="1">
              <a:spLocks noChangeArrowheads="1"/>
            </p:cNvSpPr>
            <p:nvPr/>
          </p:nvSpPr>
          <p:spPr bwMode="auto">
            <a:xfrm>
              <a:off x="179511" y="4016353"/>
              <a:ext cx="3190312" cy="3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ctr" defTabSz="514350" fontAlgn="base">
                <a:lnSpc>
                  <a:spcPct val="150000"/>
                </a:lnSpc>
                <a:spcBef>
                  <a:spcPct val="0"/>
                </a:spcBef>
                <a:spcAft>
                  <a:spcPct val="0"/>
                </a:spcAft>
                <a:buClrTx/>
              </a:pPr>
              <a:endParaRPr lang="zh-CN" altLang="en-US" sz="900" i="1" kern="1200">
                <a:solidFill>
                  <a:srgbClr val="1F4E79"/>
                </a:solidFill>
                <a:latin typeface="Calibri Light" panose="020F0302020204030204" pitchFamily="34" charset="0"/>
                <a:ea typeface="SimSun" panose="02010600030101010101" pitchFamily="2" charset="-122"/>
                <a:cs typeface="+mn-cs"/>
              </a:endParaRPr>
            </a:p>
          </p:txBody>
        </p:sp>
      </p:grpSp>
      <p:grpSp>
        <p:nvGrpSpPr>
          <p:cNvPr id="3" name="Group 2"/>
          <p:cNvGrpSpPr/>
          <p:nvPr/>
        </p:nvGrpSpPr>
        <p:grpSpPr bwMode="auto">
          <a:xfrm>
            <a:off x="1163836" y="3222839"/>
            <a:ext cx="1632347" cy="1632347"/>
            <a:chOff x="736541" y="2172600"/>
            <a:chExt cx="2177144" cy="2177144"/>
          </a:xfrm>
        </p:grpSpPr>
        <p:grpSp>
          <p:nvGrpSpPr>
            <p:cNvPr id="16456" name="组合 17"/>
            <p:cNvGrpSpPr/>
            <p:nvPr/>
          </p:nvGrpSpPr>
          <p:grpSpPr bwMode="auto">
            <a:xfrm>
              <a:off x="736541" y="2172600"/>
              <a:ext cx="2177144" cy="2177144"/>
              <a:chOff x="4165600" y="1852139"/>
              <a:chExt cx="2902858" cy="2902858"/>
            </a:xfrm>
          </p:grpSpPr>
          <p:sp>
            <p:nvSpPr>
              <p:cNvPr id="34" name="圆角矩形 33"/>
              <p:cNvSpPr/>
              <p:nvPr/>
            </p:nvSpPr>
            <p:spPr>
              <a:xfrm>
                <a:off x="4165600" y="1852139"/>
                <a:ext cx="2902858" cy="2902858"/>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圆角矩形 34"/>
              <p:cNvSpPr/>
              <p:nvPr/>
            </p:nvSpPr>
            <p:spPr>
              <a:xfrm>
                <a:off x="4321814" y="2390768"/>
                <a:ext cx="2590430" cy="544560"/>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6457" name="组合 18"/>
            <p:cNvGrpSpPr/>
            <p:nvPr/>
          </p:nvGrpSpPr>
          <p:grpSpPr bwMode="auto">
            <a:xfrm>
              <a:off x="1000659" y="2454577"/>
              <a:ext cx="155864" cy="155864"/>
              <a:chOff x="4559531" y="2227811"/>
              <a:chExt cx="207818" cy="207818"/>
            </a:xfrm>
          </p:grpSpPr>
          <p:sp>
            <p:nvSpPr>
              <p:cNvPr id="32" name="椭圆 31"/>
              <p:cNvSpPr/>
              <p:nvPr/>
            </p:nvSpPr>
            <p:spPr>
              <a:xfrm>
                <a:off x="4558851" y="2228726"/>
                <a:ext cx="207498" cy="20749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3" name="六边形 3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black">
                      <a:lumMod val="50000"/>
                      <a:lumOff val="50000"/>
                    </a:prstClr>
                  </a:solidFill>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6458" name="组合 19"/>
            <p:cNvGrpSpPr/>
            <p:nvPr/>
          </p:nvGrpSpPr>
          <p:grpSpPr bwMode="auto">
            <a:xfrm>
              <a:off x="2493703" y="2454577"/>
              <a:ext cx="155864" cy="155864"/>
              <a:chOff x="4559531" y="2227811"/>
              <a:chExt cx="207818" cy="207818"/>
            </a:xfrm>
          </p:grpSpPr>
          <p:sp>
            <p:nvSpPr>
              <p:cNvPr id="30" name="椭圆 29"/>
              <p:cNvSpPr/>
              <p:nvPr/>
            </p:nvSpPr>
            <p:spPr>
              <a:xfrm>
                <a:off x="4560533" y="2228726"/>
                <a:ext cx="207498" cy="20749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1" name="六边形 3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black">
                      <a:lumMod val="50000"/>
                      <a:lumOff val="50000"/>
                    </a:prstClr>
                  </a:solidFill>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6459" name="组合 20"/>
            <p:cNvGrpSpPr/>
            <p:nvPr/>
          </p:nvGrpSpPr>
          <p:grpSpPr bwMode="auto">
            <a:xfrm>
              <a:off x="1000659" y="3911902"/>
              <a:ext cx="155864" cy="155864"/>
              <a:chOff x="4559531" y="2227811"/>
              <a:chExt cx="207818" cy="207818"/>
            </a:xfrm>
          </p:grpSpPr>
          <p:sp>
            <p:nvSpPr>
              <p:cNvPr id="28" name="椭圆 27"/>
              <p:cNvSpPr/>
              <p:nvPr/>
            </p:nvSpPr>
            <p:spPr>
              <a:xfrm>
                <a:off x="4558851" y="2227217"/>
                <a:ext cx="207498" cy="20749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9" name="六边形 2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black">
                      <a:lumMod val="50000"/>
                      <a:lumOff val="50000"/>
                    </a:prstClr>
                  </a:solidFill>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16460" name="组合 21"/>
            <p:cNvGrpSpPr/>
            <p:nvPr/>
          </p:nvGrpSpPr>
          <p:grpSpPr bwMode="auto">
            <a:xfrm>
              <a:off x="2493703" y="3911902"/>
              <a:ext cx="155864" cy="155864"/>
              <a:chOff x="4559531" y="2227811"/>
              <a:chExt cx="207818" cy="207818"/>
            </a:xfrm>
          </p:grpSpPr>
          <p:sp>
            <p:nvSpPr>
              <p:cNvPr id="26" name="椭圆 25"/>
              <p:cNvSpPr/>
              <p:nvPr/>
            </p:nvSpPr>
            <p:spPr>
              <a:xfrm>
                <a:off x="4560533" y="2227217"/>
                <a:ext cx="207498" cy="20749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六边形 2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zh-CN" altLang="en-US" sz="1015" kern="1200" dirty="0">
                  <a:solidFill>
                    <a:prstClr val="black">
                      <a:lumMod val="50000"/>
                      <a:lumOff val="50000"/>
                    </a:prstClr>
                  </a:solidFill>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矩形 22"/>
            <p:cNvSpPr/>
            <p:nvPr/>
          </p:nvSpPr>
          <p:spPr>
            <a:xfrm>
              <a:off x="1000150" y="2609754"/>
              <a:ext cx="1678224" cy="365206"/>
            </a:xfrm>
            <a:prstGeom prst="rect">
              <a:avLst/>
            </a:prstGeom>
            <a:solidFill>
              <a:srgbClr val="006583"/>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514350">
                <a:buClrTx/>
                <a:defRPr/>
              </a:pPr>
              <a:r>
                <a:rPr lang="en-US" altLang="zh-CN"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rPr>
                <a:t>19/9/1954</a:t>
              </a:r>
              <a:endParaRPr lang="zh-CN" altLang="en-US" sz="1015" kern="12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5" name="文本框 69"/>
          <p:cNvSpPr txBox="1">
            <a:spLocks noChangeArrowheads="1"/>
          </p:cNvSpPr>
          <p:nvPr/>
        </p:nvSpPr>
        <p:spPr bwMode="auto">
          <a:xfrm>
            <a:off x="1980010" y="2005283"/>
            <a:ext cx="1054894"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dist" defTabSz="514350" fontAlgn="base">
              <a:spcBef>
                <a:spcPct val="0"/>
              </a:spcBef>
              <a:spcAft>
                <a:spcPct val="0"/>
              </a:spcAft>
              <a:buClrTx/>
            </a:pPr>
            <a:r>
              <a:rPr lang="en-US" altLang="zh-CN" sz="1200" kern="1200" dirty="0">
                <a:solidFill>
                  <a:srgbClr val="F2F2F2"/>
                </a:solidFill>
                <a:latin typeface="Times New Roman" panose="02020603050405020304" pitchFamily="18" charset="0"/>
                <a:cs typeface="Times New Roman" panose="02020603050405020304" pitchFamily="18" charset="0"/>
              </a:rPr>
              <a:t>19/9/1954</a:t>
            </a:r>
            <a:endParaRPr lang="zh-CN" altLang="en-US" sz="1200" kern="1200" dirty="0">
              <a:solidFill>
                <a:srgbClr val="F2F2F2"/>
              </a:solidFill>
              <a:latin typeface="Times New Roman" panose="02020603050405020304" pitchFamily="18" charset="0"/>
              <a:cs typeface="Times New Roman" panose="02020603050405020304" pitchFamily="18" charset="0"/>
            </a:endParaRPr>
          </a:p>
        </p:txBody>
      </p:sp>
      <p:sp>
        <p:nvSpPr>
          <p:cNvPr id="38" name="文本框 70"/>
          <p:cNvSpPr txBox="1">
            <a:spLocks noChangeArrowheads="1"/>
          </p:cNvSpPr>
          <p:nvPr/>
        </p:nvSpPr>
        <p:spPr bwMode="auto">
          <a:xfrm>
            <a:off x="4044553" y="2000250"/>
            <a:ext cx="3221485" cy="23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dist" defTabSz="514350" fontAlgn="base">
              <a:spcBef>
                <a:spcPct val="0"/>
              </a:spcBef>
              <a:spcAft>
                <a:spcPct val="0"/>
              </a:spcAft>
              <a:buClrTx/>
            </a:pPr>
            <a:r>
              <a:rPr lang="en-US" altLang="zh-CN" sz="1200" kern="1200" dirty="0">
                <a:solidFill>
                  <a:srgbClr val="FFFFFF"/>
                </a:solidFill>
                <a:latin typeface="Times New Roman" panose="02020603050405020304" pitchFamily="18" charset="0"/>
                <a:cs typeface="Times New Roman" panose="02020603050405020304" pitchFamily="18" charset="0"/>
              </a:rPr>
              <a:t>19/8/1945</a:t>
            </a:r>
            <a:endParaRPr lang="zh-CN" altLang="en-US" sz="1200" kern="1200" dirty="0">
              <a:solidFill>
                <a:srgbClr val="FFFFFF"/>
              </a:solidFill>
              <a:latin typeface="Times New Roman" panose="02020603050405020304" pitchFamily="18" charset="0"/>
              <a:cs typeface="Times New Roman" panose="02020603050405020304" pitchFamily="18" charset="0"/>
            </a:endParaRPr>
          </a:p>
        </p:txBody>
      </p:sp>
      <p:sp>
        <p:nvSpPr>
          <p:cNvPr id="59" name="文本框 71"/>
          <p:cNvSpPr txBox="1">
            <a:spLocks noChangeArrowheads="1"/>
          </p:cNvSpPr>
          <p:nvPr/>
        </p:nvSpPr>
        <p:spPr bwMode="auto">
          <a:xfrm>
            <a:off x="6057900" y="2038779"/>
            <a:ext cx="1054894" cy="21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ctr" defTabSz="514350" fontAlgn="base">
              <a:spcBef>
                <a:spcPct val="0"/>
              </a:spcBef>
              <a:spcAft>
                <a:spcPct val="0"/>
              </a:spcAft>
              <a:buClrTx/>
            </a:pPr>
            <a:r>
              <a:rPr lang="en-US" altLang="zh-CN" sz="1050" kern="1200" dirty="0">
                <a:solidFill>
                  <a:srgbClr val="FFFFFF"/>
                </a:solidFill>
                <a:latin typeface="Times New Roman" panose="02020603050405020304" pitchFamily="18" charset="0"/>
                <a:cs typeface="Times New Roman" panose="02020603050405020304" pitchFamily="18" charset="0"/>
              </a:rPr>
              <a:t>CHIẾN ĐẤU</a:t>
            </a:r>
            <a:endParaRPr lang="zh-CN" altLang="en-US" sz="1050" kern="1200" dirty="0">
              <a:solidFill>
                <a:srgbClr val="FFFFFF"/>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404653" y="4089476"/>
            <a:ext cx="5532869" cy="414215"/>
            <a:chOff x="5489972" y="3625088"/>
            <a:chExt cx="2479248" cy="414215"/>
          </a:xfrm>
        </p:grpSpPr>
        <p:sp>
          <p:nvSpPr>
            <p:cNvPr id="16487" name="文本框 68"/>
            <p:cNvSpPr txBox="1">
              <a:spLocks noChangeArrowheads="1"/>
            </p:cNvSpPr>
            <p:nvPr/>
          </p:nvSpPr>
          <p:spPr bwMode="auto">
            <a:xfrm>
              <a:off x="5489972" y="3625088"/>
              <a:ext cx="2395538" cy="23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defTabSz="685800">
                <a:defRPr>
                  <a:solidFill>
                    <a:schemeClr val="tx1"/>
                  </a:solidFill>
                  <a:latin typeface="Verdana" panose="020B0604030504040204" pitchFamily="34" charset="0"/>
                  <a:ea typeface="Microsoft YaHei" panose="020B0503020204020204" pitchFamily="34" charset="-122"/>
                </a:defRPr>
              </a:lvl1pPr>
              <a:lvl2pPr marL="742950" indent="-285750" defTabSz="685800">
                <a:defRPr>
                  <a:solidFill>
                    <a:schemeClr val="tx1"/>
                  </a:solidFill>
                  <a:latin typeface="Verdana" panose="020B0604030504040204" pitchFamily="34" charset="0"/>
                  <a:ea typeface="Microsoft YaHei" panose="020B0503020204020204" pitchFamily="34" charset="-122"/>
                </a:defRPr>
              </a:lvl2pPr>
              <a:lvl3pPr marL="1143000" indent="-228600" defTabSz="685800">
                <a:defRPr>
                  <a:solidFill>
                    <a:schemeClr val="tx1"/>
                  </a:solidFill>
                  <a:latin typeface="Verdana" panose="020B0604030504040204" pitchFamily="34" charset="0"/>
                  <a:ea typeface="Microsoft YaHei" panose="020B0503020204020204" pitchFamily="34" charset="-122"/>
                </a:defRPr>
              </a:lvl3pPr>
              <a:lvl4pPr marL="1600200" indent="-228600" defTabSz="685800">
                <a:defRPr>
                  <a:solidFill>
                    <a:schemeClr val="tx1"/>
                  </a:solidFill>
                  <a:latin typeface="Verdana" panose="020B0604030504040204" pitchFamily="34" charset="0"/>
                  <a:ea typeface="Microsoft YaHei" panose="020B0503020204020204" pitchFamily="34" charset="-122"/>
                </a:defRPr>
              </a:lvl4pPr>
              <a:lvl5pPr marL="2057400" indent="-228600" defTabSz="685800">
                <a:defRPr>
                  <a:solidFill>
                    <a:schemeClr val="tx1"/>
                  </a:solidFill>
                  <a:latin typeface="Verdana" panose="020B0604030504040204" pitchFamily="34" charset="0"/>
                  <a:ea typeface="Microsoft YaHei" panose="020B0503020204020204" pitchFamily="34" charset="-122"/>
                </a:defRPr>
              </a:lvl5pPr>
              <a:lvl6pPr marL="25146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6pPr>
              <a:lvl7pPr marL="29718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7pPr>
              <a:lvl8pPr marL="34290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8pPr>
              <a:lvl9pPr marL="3886200" indent="-228600" defTabSz="685800" eaLnBrk="0" fontAlgn="base" hangingPunct="0">
                <a:spcBef>
                  <a:spcPct val="0"/>
                </a:spcBef>
                <a:spcAft>
                  <a:spcPct val="0"/>
                </a:spcAft>
                <a:defRPr>
                  <a:solidFill>
                    <a:schemeClr val="tx1"/>
                  </a:solidFill>
                  <a:latin typeface="Verdana" panose="020B0604030504040204" pitchFamily="34" charset="0"/>
                  <a:ea typeface="Microsoft YaHei" panose="020B0503020204020204" pitchFamily="34" charset="-122"/>
                </a:defRPr>
              </a:lvl9pPr>
            </a:lstStyle>
            <a:p>
              <a:pPr algn="ctr" defTabSz="514350" fontAlgn="base">
                <a:lnSpc>
                  <a:spcPct val="150000"/>
                </a:lnSpc>
                <a:spcBef>
                  <a:spcPct val="0"/>
                </a:spcBef>
                <a:spcAft>
                  <a:spcPct val="0"/>
                </a:spcAft>
                <a:buClrTx/>
              </a:pPr>
              <a:endParaRPr lang="zh-CN" altLang="en-US" sz="900" i="1" kern="1200">
                <a:solidFill>
                  <a:srgbClr val="0070C0"/>
                </a:solidFill>
                <a:latin typeface="Times New Roman" panose="02020603050405020304" pitchFamily="18" charset="0"/>
                <a:cs typeface="Times New Roman" panose="02020603050405020304" pitchFamily="18" charset="0"/>
              </a:endParaRPr>
            </a:p>
          </p:txBody>
        </p:sp>
        <p:sp>
          <p:nvSpPr>
            <p:cNvPr id="81" name="TextBox 80"/>
            <p:cNvSpPr txBox="1"/>
            <p:nvPr/>
          </p:nvSpPr>
          <p:spPr>
            <a:xfrm>
              <a:off x="5742596" y="3662469"/>
              <a:ext cx="2226624" cy="376834"/>
            </a:xfrm>
            <a:prstGeom prst="rect">
              <a:avLst/>
            </a:prstGeom>
            <a:noFill/>
          </p:spPr>
          <p:txBody>
            <a:bodyPr wrap="square">
              <a:spAutoFit/>
            </a:bodyPr>
            <a:lstStyle/>
            <a:p>
              <a:pPr algn="just" defTabSz="685800">
                <a:lnSpc>
                  <a:spcPct val="150000"/>
                </a:lnSpc>
              </a:pPr>
              <a:endParaRPr lang="vi-VN" i="1" kern="1200"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2" name="Rectangle 1"/>
          <p:cNvSpPr/>
          <p:nvPr/>
        </p:nvSpPr>
        <p:spPr>
          <a:xfrm>
            <a:off x="835742" y="1212760"/>
            <a:ext cx="7914967" cy="1414811"/>
          </a:xfrm>
          <a:prstGeom prst="rect">
            <a:avLst/>
          </a:prstGeom>
          <a:solidFill>
            <a:schemeClr val="accent1"/>
          </a:solidFill>
        </p:spPr>
        <p:txBody>
          <a:bodyPr wrap="square">
            <a:spAutoFit/>
          </a:bodyPr>
          <a:lstStyle/>
          <a:p>
            <a:pPr marL="30480" marR="30480" algn="just">
              <a:lnSpc>
                <a:spcPts val="1800"/>
              </a:lnSpc>
              <a:spcAft>
                <a:spcPts val="1200"/>
              </a:spcAft>
            </a:pP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dặn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ts val="1800"/>
              </a:lnSpc>
              <a:spcAft>
                <a:spcPts val="1200"/>
              </a:spcAft>
            </a:pP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3228225" y="3298012"/>
            <a:ext cx="5416247" cy="1384995"/>
          </a:xfrm>
          <a:prstGeom prst="rect">
            <a:avLst/>
          </a:prstGeom>
          <a:solidFill>
            <a:srgbClr val="92D050"/>
          </a:solidFill>
        </p:spPr>
        <p:txBody>
          <a:bodyPr wrap="square" rtlCol="0">
            <a:spAutoFit/>
          </a:bodyPr>
          <a:lstStyle/>
          <a:p>
            <a:r>
              <a:rPr lang="en-US" dirty="0"/>
              <a:t>ý </a:t>
            </a:r>
            <a:r>
              <a:rPr lang="en-US" dirty="0" err="1"/>
              <a:t>nghĩa</a:t>
            </a:r>
            <a:r>
              <a:rPr lang="en-US" dirty="0"/>
              <a:t> </a:t>
            </a:r>
            <a:r>
              <a:rPr lang="en-US" dirty="0" err="1"/>
              <a:t>của</a:t>
            </a:r>
            <a:r>
              <a:rPr lang="en-US" dirty="0"/>
              <a:t> </a:t>
            </a:r>
            <a:r>
              <a:rPr lang="en-US" dirty="0" err="1"/>
              <a:t>câu</a:t>
            </a:r>
            <a:r>
              <a:rPr lang="en-US" dirty="0"/>
              <a:t> </a:t>
            </a:r>
            <a:r>
              <a:rPr lang="en-US" dirty="0" err="1"/>
              <a:t>nói</a:t>
            </a:r>
            <a:r>
              <a:rPr lang="en-US" dirty="0"/>
              <a:t>: </a:t>
            </a:r>
            <a:r>
              <a:rPr lang="en-US" dirty="0" err="1"/>
              <a:t>Lời</a:t>
            </a:r>
            <a:r>
              <a:rPr lang="en-US" dirty="0"/>
              <a:t> </a:t>
            </a:r>
            <a:r>
              <a:rPr lang="en-US" dirty="0" err="1"/>
              <a:t>căn</a:t>
            </a:r>
            <a:r>
              <a:rPr lang="en-US" dirty="0"/>
              <a:t> </a:t>
            </a:r>
            <a:r>
              <a:rPr lang="en-US" dirty="0" err="1"/>
              <a:t>dặn</a:t>
            </a:r>
            <a:r>
              <a:rPr lang="en-US" dirty="0"/>
              <a:t> </a:t>
            </a:r>
            <a:r>
              <a:rPr lang="en-US" dirty="0" err="1"/>
              <a:t>của</a:t>
            </a:r>
            <a:r>
              <a:rPr lang="en-US" dirty="0"/>
              <a:t> </a:t>
            </a:r>
            <a:r>
              <a:rPr lang="en-US" dirty="0" err="1"/>
              <a:t>Bác</a:t>
            </a:r>
            <a:r>
              <a:rPr lang="en-US" dirty="0"/>
              <a:t> </a:t>
            </a:r>
            <a:r>
              <a:rPr lang="en-US" dirty="0" err="1"/>
              <a:t>Hồ</a:t>
            </a:r>
            <a:r>
              <a:rPr lang="en-US" dirty="0"/>
              <a:t> </a:t>
            </a:r>
            <a:r>
              <a:rPr lang="en-US" dirty="0" err="1"/>
              <a:t>không</a:t>
            </a:r>
            <a:r>
              <a:rPr lang="en-US" dirty="0"/>
              <a:t> </a:t>
            </a:r>
            <a:r>
              <a:rPr lang="en-US" dirty="0" err="1"/>
              <a:t>chỉ</a:t>
            </a:r>
            <a:r>
              <a:rPr lang="en-US" dirty="0"/>
              <a:t> </a:t>
            </a:r>
            <a:r>
              <a:rPr lang="en-US" dirty="0" err="1"/>
              <a:t>khẳng</a:t>
            </a:r>
            <a:r>
              <a:rPr lang="en-US" dirty="0"/>
              <a:t> </a:t>
            </a:r>
            <a:r>
              <a:rPr lang="en-US" dirty="0" err="1"/>
              <a:t>định</a:t>
            </a:r>
            <a:r>
              <a:rPr lang="en-US" dirty="0"/>
              <a:t> </a:t>
            </a:r>
            <a:r>
              <a:rPr lang="en-US" dirty="0" err="1"/>
              <a:t>công</a:t>
            </a:r>
            <a:r>
              <a:rPr lang="en-US" dirty="0"/>
              <a:t> </a:t>
            </a:r>
            <a:r>
              <a:rPr lang="en-US" dirty="0" err="1"/>
              <a:t>lao</a:t>
            </a:r>
            <a:r>
              <a:rPr lang="en-US" dirty="0"/>
              <a:t> to </a:t>
            </a:r>
            <a:r>
              <a:rPr lang="en-US" dirty="0" err="1"/>
              <a:t>lớn</a:t>
            </a:r>
            <a:r>
              <a:rPr lang="en-US" dirty="0"/>
              <a:t> </a:t>
            </a:r>
            <a:r>
              <a:rPr lang="en-US" dirty="0" err="1"/>
              <a:t>của</a:t>
            </a:r>
            <a:r>
              <a:rPr lang="en-US" dirty="0"/>
              <a:t> </a:t>
            </a:r>
            <a:r>
              <a:rPr lang="en-US" dirty="0" err="1"/>
              <a:t>các</a:t>
            </a:r>
            <a:r>
              <a:rPr lang="en-US" dirty="0"/>
              <a:t> </a:t>
            </a:r>
            <a:r>
              <a:rPr lang="en-US" dirty="0" err="1"/>
              <a:t>thế</a:t>
            </a:r>
            <a:r>
              <a:rPr lang="en-US" dirty="0"/>
              <a:t> </a:t>
            </a:r>
            <a:r>
              <a:rPr lang="en-US" dirty="0" err="1"/>
              <a:t>hệ</a:t>
            </a:r>
            <a:r>
              <a:rPr lang="en-US" dirty="0"/>
              <a:t> cha </a:t>
            </a:r>
            <a:r>
              <a:rPr lang="en-US" dirty="0" err="1"/>
              <a:t>ông</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đấu</a:t>
            </a:r>
            <a:r>
              <a:rPr lang="en-US" dirty="0"/>
              <a:t> </a:t>
            </a:r>
            <a:r>
              <a:rPr lang="en-US" dirty="0" err="1"/>
              <a:t>tranh</a:t>
            </a:r>
            <a:r>
              <a:rPr lang="en-US" dirty="0"/>
              <a:t> </a:t>
            </a:r>
            <a:r>
              <a:rPr lang="en-US" dirty="0" err="1"/>
              <a:t>dựng</a:t>
            </a:r>
            <a:r>
              <a:rPr lang="en-US" dirty="0"/>
              <a:t> </a:t>
            </a:r>
            <a:r>
              <a:rPr lang="en-US" dirty="0" err="1"/>
              <a:t>nước</a:t>
            </a:r>
            <a:r>
              <a:rPr lang="en-US" dirty="0"/>
              <a:t> </a:t>
            </a:r>
            <a:r>
              <a:rPr lang="en-US" dirty="0" err="1"/>
              <a:t>và</a:t>
            </a:r>
            <a:r>
              <a:rPr lang="en-US" dirty="0"/>
              <a:t> </a:t>
            </a:r>
            <a:r>
              <a:rPr lang="en-US" dirty="0" err="1"/>
              <a:t>giữ</a:t>
            </a:r>
            <a:r>
              <a:rPr lang="en-US" dirty="0"/>
              <a:t> </a:t>
            </a:r>
            <a:r>
              <a:rPr lang="en-US" dirty="0" err="1"/>
              <a:t>nước</a:t>
            </a:r>
            <a:r>
              <a:rPr lang="en-US" dirty="0"/>
              <a:t>; </a:t>
            </a:r>
            <a:r>
              <a:rPr lang="en-US" dirty="0" err="1"/>
              <a:t>mà</a:t>
            </a:r>
            <a:r>
              <a:rPr lang="en-US" dirty="0"/>
              <a:t> </a:t>
            </a:r>
            <a:r>
              <a:rPr lang="en-US" dirty="0" err="1"/>
              <a:t>còn</a:t>
            </a:r>
            <a:r>
              <a:rPr lang="en-US" dirty="0"/>
              <a:t> </a:t>
            </a:r>
            <a:r>
              <a:rPr lang="en-US" dirty="0" err="1"/>
              <a:t>nhắc</a:t>
            </a:r>
            <a:r>
              <a:rPr lang="en-US" dirty="0"/>
              <a:t> </a:t>
            </a:r>
            <a:r>
              <a:rPr lang="en-US" dirty="0" err="1"/>
              <a:t>nhở</a:t>
            </a:r>
            <a:r>
              <a:rPr lang="en-US" dirty="0"/>
              <a:t> </a:t>
            </a:r>
            <a:r>
              <a:rPr lang="en-US" dirty="0" err="1"/>
              <a:t>toàn</a:t>
            </a:r>
            <a:r>
              <a:rPr lang="en-US" dirty="0"/>
              <a:t> </a:t>
            </a:r>
            <a:r>
              <a:rPr lang="en-US" dirty="0" err="1"/>
              <a:t>Đảng</a:t>
            </a:r>
            <a:r>
              <a:rPr lang="en-US" dirty="0"/>
              <a:t>, </a:t>
            </a:r>
            <a:r>
              <a:rPr lang="en-US" dirty="0" err="1"/>
              <a:t>toàn</a:t>
            </a:r>
            <a:r>
              <a:rPr lang="en-US" dirty="0"/>
              <a:t> </a:t>
            </a:r>
            <a:r>
              <a:rPr lang="en-US" dirty="0" err="1"/>
              <a:t>quân</a:t>
            </a:r>
            <a:r>
              <a:rPr lang="en-US" dirty="0"/>
              <a:t> </a:t>
            </a:r>
            <a:r>
              <a:rPr lang="en-US" dirty="0" err="1"/>
              <a:t>và</a:t>
            </a:r>
            <a:r>
              <a:rPr lang="en-US" dirty="0"/>
              <a:t> </a:t>
            </a:r>
            <a:r>
              <a:rPr lang="en-US" dirty="0" err="1"/>
              <a:t>toàn</a:t>
            </a:r>
            <a:r>
              <a:rPr lang="en-US" dirty="0"/>
              <a:t> </a:t>
            </a:r>
            <a:r>
              <a:rPr lang="en-US" dirty="0" err="1"/>
              <a:t>dân</a:t>
            </a:r>
            <a:r>
              <a:rPr lang="en-US" dirty="0"/>
              <a:t> ta </a:t>
            </a:r>
            <a:r>
              <a:rPr lang="en-US" dirty="0" err="1"/>
              <a:t>phải</a:t>
            </a:r>
            <a:r>
              <a:rPr lang="en-US" dirty="0"/>
              <a:t> </a:t>
            </a:r>
            <a:r>
              <a:rPr lang="en-US" dirty="0" err="1"/>
              <a:t>nêu</a:t>
            </a:r>
            <a:r>
              <a:rPr lang="en-US" dirty="0"/>
              <a:t> </a:t>
            </a:r>
            <a:r>
              <a:rPr lang="en-US" dirty="0" err="1"/>
              <a:t>cao</a:t>
            </a:r>
            <a:r>
              <a:rPr lang="en-US" dirty="0"/>
              <a:t> ý </a:t>
            </a:r>
            <a:r>
              <a:rPr lang="en-US" dirty="0" err="1"/>
              <a:t>thức</a:t>
            </a:r>
            <a:r>
              <a:rPr lang="en-US" dirty="0"/>
              <a:t> </a:t>
            </a:r>
            <a:r>
              <a:rPr lang="en-US" dirty="0" err="1"/>
              <a:t>trong</a:t>
            </a:r>
            <a:r>
              <a:rPr lang="en-US" dirty="0"/>
              <a:t> </a:t>
            </a:r>
            <a:r>
              <a:rPr lang="en-US" dirty="0" err="1"/>
              <a:t>việc</a:t>
            </a:r>
            <a:r>
              <a:rPr lang="en-US" dirty="0"/>
              <a:t> </a:t>
            </a:r>
            <a:r>
              <a:rPr lang="en-US" dirty="0" err="1"/>
              <a:t>phát</a:t>
            </a:r>
            <a:r>
              <a:rPr lang="en-US" dirty="0"/>
              <a:t> </a:t>
            </a:r>
            <a:r>
              <a:rPr lang="en-US" dirty="0" err="1"/>
              <a:t>huy</a:t>
            </a:r>
            <a:r>
              <a:rPr lang="en-US" dirty="0"/>
              <a:t> </a:t>
            </a:r>
            <a:r>
              <a:rPr lang="en-US" dirty="0" err="1"/>
              <a:t>truyền</a:t>
            </a:r>
            <a:r>
              <a:rPr lang="en-US" dirty="0"/>
              <a:t> </a:t>
            </a:r>
            <a:r>
              <a:rPr lang="en-US" dirty="0" err="1"/>
              <a:t>thống</a:t>
            </a:r>
            <a:r>
              <a:rPr lang="en-US" dirty="0"/>
              <a:t> </a:t>
            </a:r>
            <a:r>
              <a:rPr lang="en-US" dirty="0" err="1"/>
              <a:t>yêu</a:t>
            </a:r>
            <a:r>
              <a:rPr lang="en-US" dirty="0"/>
              <a:t> </a:t>
            </a:r>
            <a:r>
              <a:rPr lang="en-US" dirty="0" err="1"/>
              <a:t>nước</a:t>
            </a:r>
            <a:r>
              <a:rPr lang="en-US" dirty="0"/>
              <a:t>, </a:t>
            </a:r>
            <a:r>
              <a:rPr lang="en-US" dirty="0" err="1"/>
              <a:t>có</a:t>
            </a:r>
            <a:r>
              <a:rPr lang="en-US" dirty="0"/>
              <a:t> </a:t>
            </a:r>
            <a:r>
              <a:rPr lang="en-US" dirty="0" err="1"/>
              <a:t>trách</a:t>
            </a:r>
            <a:r>
              <a:rPr lang="en-US" dirty="0"/>
              <a:t> </a:t>
            </a:r>
            <a:r>
              <a:rPr lang="en-US" dirty="0" err="1"/>
              <a:t>nhiệm</a:t>
            </a:r>
            <a:r>
              <a:rPr lang="en-US" dirty="0"/>
              <a:t> </a:t>
            </a:r>
            <a:r>
              <a:rPr lang="en-US" dirty="0" err="1"/>
              <a:t>bảo</a:t>
            </a:r>
            <a:r>
              <a:rPr lang="en-US" dirty="0"/>
              <a:t> </a:t>
            </a:r>
            <a:r>
              <a:rPr lang="en-US" dirty="0" err="1"/>
              <a:t>vệ</a:t>
            </a:r>
            <a:r>
              <a:rPr lang="en-US" dirty="0"/>
              <a:t> </a:t>
            </a:r>
            <a:r>
              <a:rPr lang="en-US" dirty="0" err="1"/>
              <a:t>Tổ</a:t>
            </a:r>
            <a:r>
              <a:rPr lang="en-US" dirty="0"/>
              <a:t> </a:t>
            </a:r>
            <a:r>
              <a:rPr lang="en-US" dirty="0" err="1"/>
              <a:t>quốc</a:t>
            </a:r>
            <a:r>
              <a:rPr lang="en-US" dirty="0"/>
              <a:t>, </a:t>
            </a:r>
            <a:r>
              <a:rPr lang="en-US" dirty="0" err="1"/>
              <a:t>giữ</a:t>
            </a:r>
            <a:r>
              <a:rPr lang="en-US" dirty="0"/>
              <a:t> </a:t>
            </a:r>
            <a:r>
              <a:rPr lang="en-US" dirty="0" err="1"/>
              <a:t>gìn</a:t>
            </a:r>
            <a:r>
              <a:rPr lang="en-US" dirty="0"/>
              <a:t> </a:t>
            </a:r>
            <a:r>
              <a:rPr lang="en-US" dirty="0" err="1"/>
              <a:t>và</a:t>
            </a:r>
            <a:r>
              <a:rPr lang="en-US" dirty="0"/>
              <a:t> </a:t>
            </a:r>
            <a:r>
              <a:rPr lang="en-US" dirty="0" err="1"/>
              <a:t>phát</a:t>
            </a:r>
            <a:r>
              <a:rPr lang="en-US" dirty="0"/>
              <a:t> </a:t>
            </a:r>
            <a:r>
              <a:rPr lang="en-US" dirty="0" err="1"/>
              <a:t>huy</a:t>
            </a:r>
            <a:r>
              <a:rPr lang="en-US" dirty="0"/>
              <a:t> </a:t>
            </a:r>
            <a:r>
              <a:rPr lang="en-US" dirty="0" err="1"/>
              <a:t>bản</a:t>
            </a:r>
            <a:r>
              <a:rPr lang="en-US" dirty="0"/>
              <a:t> </a:t>
            </a:r>
            <a:r>
              <a:rPr lang="en-US" dirty="0" err="1"/>
              <a:t>sắc</a:t>
            </a:r>
            <a:r>
              <a:rPr lang="en-US" dirty="0"/>
              <a:t> </a:t>
            </a:r>
            <a:r>
              <a:rPr lang="en-US" dirty="0" err="1"/>
              <a:t>văn</a:t>
            </a:r>
            <a:r>
              <a:rPr lang="en-US" dirty="0"/>
              <a:t> </a:t>
            </a:r>
            <a:r>
              <a:rPr lang="en-US" dirty="0" err="1"/>
              <a:t>hóa</a:t>
            </a:r>
            <a:r>
              <a:rPr lang="en-US" dirty="0"/>
              <a:t> </a:t>
            </a:r>
            <a:r>
              <a:rPr lang="en-US" dirty="0" err="1"/>
              <a:t>dân</a:t>
            </a:r>
            <a:r>
              <a:rPr lang="en-US" dirty="0"/>
              <a:t> </a:t>
            </a:r>
            <a:r>
              <a:rPr lang="en-US" dirty="0" err="1"/>
              <a:t>tộc</a:t>
            </a:r>
            <a:r>
              <a:rPr lang="en-US" dirty="0"/>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sp>
        <p:nvSpPr>
          <p:cNvPr id="1901" name="Google Shape;1901;p52"/>
          <p:cNvSpPr/>
          <p:nvPr/>
        </p:nvSpPr>
        <p:spPr>
          <a:xfrm>
            <a:off x="997963" y="1262301"/>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2" name="Google Shape;1902;p52"/>
          <p:cNvSpPr/>
          <p:nvPr/>
        </p:nvSpPr>
        <p:spPr>
          <a:xfrm>
            <a:off x="997963" y="1852374"/>
            <a:ext cx="533400" cy="53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3" name="Google Shape;1903;p52"/>
          <p:cNvSpPr/>
          <p:nvPr/>
        </p:nvSpPr>
        <p:spPr>
          <a:xfrm>
            <a:off x="991175" y="2524380"/>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4" name="Google Shape;1904;p52"/>
          <p:cNvSpPr/>
          <p:nvPr/>
        </p:nvSpPr>
        <p:spPr>
          <a:xfrm>
            <a:off x="991175" y="3139714"/>
            <a:ext cx="533400" cy="5334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5" name="Google Shape;1905;p52"/>
          <p:cNvSpPr/>
          <p:nvPr/>
        </p:nvSpPr>
        <p:spPr>
          <a:xfrm>
            <a:off x="991175" y="3836982"/>
            <a:ext cx="533400" cy="5334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 name="Google Shape;1325;p38"/>
          <p:cNvSpPr txBox="1"/>
          <p:nvPr/>
        </p:nvSpPr>
        <p:spPr>
          <a:xfrm>
            <a:off x="1830737" y="52949"/>
            <a:ext cx="5867640" cy="1157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2800" b="0" i="0" u="none" strike="noStrike" kern="0" cap="none" spc="0" normalizeH="0" baseline="0" noProof="0" dirty="0">
              <a:ln>
                <a:noFill/>
              </a:ln>
              <a:solidFill>
                <a:srgbClr val="30353A"/>
              </a:solidFill>
              <a:effectLst/>
              <a:uLnTx/>
              <a:uFillTx/>
              <a:latin typeface="Didact Gothic" panose="00000500000000000000"/>
              <a:cs typeface="Arial" panose="020B0604020202020204"/>
              <a:sym typeface="Didact Gothic" panose="00000500000000000000"/>
            </a:endParaRPr>
          </a:p>
        </p:txBody>
      </p:sp>
      <p:sp>
        <p:nvSpPr>
          <p:cNvPr id="2" name="TextBox 1"/>
          <p:cNvSpPr txBox="1"/>
          <p:nvPr/>
        </p:nvSpPr>
        <p:spPr>
          <a:xfrm>
            <a:off x="203200" y="631499"/>
            <a:ext cx="8940800" cy="452431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4. Các hành vi bị nghiêm cấm</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Qua lại trái phép biên giới quốc gia, buôn lậu, vận chuyển trái phép hàng hoá, tiền tệ, vũ khí, ma tuý, chất nguy hiểm cháy, nổ qua biên giới quốc gia; vận chuyển qua biên giới quốc gia văn hoá phẩm độc hại và các loại hàng hoá khác mà Nhà nước cấm nhập khẩu, xuất khẩu.</a:t>
            </a:r>
          </a:p>
          <a:p>
            <a:r>
              <a:rPr lang="vi-VN" sz="2400" dirty="0">
                <a:latin typeface="Times New Roman" panose="02020603050405020304" pitchFamily="18" charset="0"/>
                <a:cs typeface="Times New Roman" panose="02020603050405020304" pitchFamily="18" charset="0"/>
              </a:rPr>
              <a:t>- Bay vào khu vực cấm bay; bắn, phỏng, thả, đưa qua biên giới quốc gia trên không phương tiện bay, vật thể, các chất gây hại hoặc có nguy cơ gây hại cho quốc phòng, an ninh, kinh tế, sức khỏe nhân dân, môi trường, an toàn hàng không và trật tự, an toàn xã hội ở khu vực biên giới.</a:t>
            </a:r>
          </a:p>
          <a:p>
            <a:r>
              <a:rPr lang="vi-VN" sz="2400" dirty="0">
                <a:latin typeface="Times New Roman" panose="02020603050405020304" pitchFamily="18" charset="0"/>
                <a:cs typeface="Times New Roman" panose="02020603050405020304" pitchFamily="18" charset="0"/>
              </a:rPr>
              <a:t>- Các hành vi khác vi phạm pháp luật về biên giới quốc gia.</a:t>
            </a:r>
          </a:p>
          <a:p>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638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43"/>
          <p:cNvSpPr/>
          <p:nvPr/>
        </p:nvSpPr>
        <p:spPr>
          <a:xfrm>
            <a:off x="6724699" y="1481045"/>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4178074" y="1476533"/>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a:off x="1631449" y="1476533"/>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GB" dirty="0"/>
              <a:t>MỤC TIÊU(</a:t>
            </a:r>
            <a:r>
              <a:rPr lang="en-GB" dirty="0" err="1"/>
              <a:t>Tiết</a:t>
            </a:r>
            <a:r>
              <a:rPr lang="en-GB"/>
              <a:t> 2)</a:t>
            </a:r>
            <a:endParaRPr dirty="0"/>
          </a:p>
        </p:txBody>
      </p:sp>
      <p:sp>
        <p:nvSpPr>
          <p:cNvPr id="1522" name="Google Shape;1522;p43"/>
          <p:cNvSpPr txBox="1">
            <a:spLocks noGrp="1"/>
          </p:cNvSpPr>
          <p:nvPr>
            <p:ph type="title"/>
          </p:nvPr>
        </p:nvSpPr>
        <p:spPr>
          <a:xfrm>
            <a:off x="937700" y="2405133"/>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Kiến thức</a:t>
            </a:r>
            <a:endParaRPr dirty="0"/>
          </a:p>
        </p:txBody>
      </p:sp>
      <p:sp>
        <p:nvSpPr>
          <p:cNvPr id="1523" name="Google Shape;1523;p43"/>
          <p:cNvSpPr txBox="1">
            <a:spLocks noGrp="1"/>
          </p:cNvSpPr>
          <p:nvPr>
            <p:ph type="subTitle" idx="1"/>
          </p:nvPr>
        </p:nvSpPr>
        <p:spPr>
          <a:xfrm>
            <a:off x="720000" y="2885440"/>
            <a:ext cx="2568665" cy="1511935"/>
          </a:xfrm>
          <a:prstGeom prst="rect">
            <a:avLst/>
          </a:prstGeom>
        </p:spPr>
        <p:txBody>
          <a:bodyPr spcFirstLastPara="1" wrap="square" lIns="91425" tIns="91425" rIns="91425" bIns="91425" anchor="ctr" anchorCtr="0">
            <a:noAutofit/>
          </a:bodyPr>
          <a:lstStyle/>
          <a:p>
            <a:pPr marL="0" lvl="0" indent="0" algn="just"/>
            <a:r>
              <a:rPr lang="en-US" sz="1200" dirty="0" err="1"/>
              <a:t>Biết</a:t>
            </a:r>
            <a:r>
              <a:rPr lang="en-US" sz="1200" dirty="0"/>
              <a:t> </a:t>
            </a:r>
            <a:r>
              <a:rPr lang="en-US" sz="1200" dirty="0" err="1"/>
              <a:t>và</a:t>
            </a:r>
            <a:r>
              <a:rPr lang="en-US" sz="1200" dirty="0"/>
              <a:t> </a:t>
            </a:r>
            <a:r>
              <a:rPr lang="en-US" sz="1200" dirty="0" err="1"/>
              <a:t>hiểu</a:t>
            </a:r>
            <a:r>
              <a:rPr lang="en-US" sz="1200" dirty="0"/>
              <a:t> </a:t>
            </a:r>
            <a:r>
              <a:rPr lang="en-US" sz="1200" dirty="0" err="1"/>
              <a:t>được</a:t>
            </a:r>
            <a:r>
              <a:rPr lang="en-US" sz="1200" dirty="0"/>
              <a:t>: </a:t>
            </a:r>
            <a:r>
              <a:rPr lang="vi-VN" sz="1200" dirty="0"/>
              <a:t>Một số nội dung công ước liên hợp quốc về Luật Biển năm 1982 và Luật Biển Việt Nam</a:t>
            </a:r>
          </a:p>
          <a:p>
            <a:pPr marL="0" lvl="0" indent="0" algn="just"/>
            <a:r>
              <a:rPr lang="vi-VN" sz="1200" dirty="0"/>
              <a:t>- Trách nhiệm trong bảo vệ chủ quyền lãnh thổ, biên giới quốc gia nước cộng hoà xã hội chủ nghĩa Việt Nam</a:t>
            </a:r>
          </a:p>
          <a:p>
            <a:pPr marL="0" lvl="0" indent="0" algn="just"/>
            <a:endParaRPr lang="vi-VN" sz="1200" dirty="0"/>
          </a:p>
        </p:txBody>
      </p:sp>
      <p:sp>
        <p:nvSpPr>
          <p:cNvPr id="1524" name="Google Shape;1524;p43"/>
          <p:cNvSpPr txBox="1">
            <a:spLocks noGrp="1"/>
          </p:cNvSpPr>
          <p:nvPr>
            <p:ph type="title" idx="2"/>
          </p:nvPr>
        </p:nvSpPr>
        <p:spPr>
          <a:xfrm>
            <a:off x="3484419" y="2412507"/>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Năng lực</a:t>
            </a:r>
            <a:endParaRPr dirty="0"/>
          </a:p>
        </p:txBody>
      </p:sp>
      <p:sp>
        <p:nvSpPr>
          <p:cNvPr id="1525" name="Google Shape;1525;p43"/>
          <p:cNvSpPr txBox="1">
            <a:spLocks noGrp="1"/>
          </p:cNvSpPr>
          <p:nvPr>
            <p:ph type="subTitle" idx="3"/>
          </p:nvPr>
        </p:nvSpPr>
        <p:spPr>
          <a:xfrm>
            <a:off x="3484245" y="2961005"/>
            <a:ext cx="2175510" cy="1336040"/>
          </a:xfrm>
          <a:prstGeom prst="rect">
            <a:avLst/>
          </a:prstGeom>
        </p:spPr>
        <p:txBody>
          <a:bodyPr spcFirstLastPara="1" wrap="square" lIns="91425" tIns="91425" rIns="91425" bIns="91425" anchor="ctr" anchorCtr="0">
            <a:noAutofit/>
          </a:bodyPr>
          <a:lstStyle/>
          <a:p>
            <a:pPr marL="171450" lvl="0" indent="-171450" algn="just" rtl="0">
              <a:spcBef>
                <a:spcPts val="0"/>
              </a:spcBef>
              <a:spcAft>
                <a:spcPts val="0"/>
              </a:spcAft>
              <a:buFontTx/>
              <a:buChar char="-"/>
            </a:pPr>
            <a:r>
              <a:rPr lang="en-US" sz="1200" dirty="0"/>
              <a:t>Chung: </a:t>
            </a:r>
            <a:r>
              <a:rPr lang="en-US" sz="1200" dirty="0" err="1"/>
              <a:t>Tự</a:t>
            </a:r>
            <a:r>
              <a:rPr lang="en-US" sz="1200" dirty="0"/>
              <a:t> </a:t>
            </a:r>
            <a:r>
              <a:rPr lang="en-US" sz="1200" dirty="0" err="1"/>
              <a:t>học</a:t>
            </a:r>
            <a:r>
              <a:rPr lang="en-US" sz="1200" dirty="0"/>
              <a:t>, </a:t>
            </a:r>
            <a:r>
              <a:rPr lang="en-US" sz="1200" dirty="0" err="1"/>
              <a:t>hợp</a:t>
            </a:r>
            <a:r>
              <a:rPr lang="en-US" sz="1200" dirty="0"/>
              <a:t> </a:t>
            </a:r>
            <a:r>
              <a:rPr lang="en-US" sz="1200" dirty="0" err="1"/>
              <a:t>tác</a:t>
            </a:r>
            <a:r>
              <a:rPr lang="en-US" sz="1200" dirty="0"/>
              <a:t>, </a:t>
            </a:r>
            <a:r>
              <a:rPr lang="en-US" sz="1200" dirty="0" err="1"/>
              <a:t>giải</a:t>
            </a:r>
            <a:r>
              <a:rPr lang="en-US" sz="1200" dirty="0"/>
              <a:t> </a:t>
            </a:r>
            <a:r>
              <a:rPr lang="en-US" sz="1200" dirty="0" err="1"/>
              <a:t>quyết</a:t>
            </a:r>
            <a:r>
              <a:rPr lang="en-US" sz="1200" dirty="0"/>
              <a:t> </a:t>
            </a:r>
            <a:r>
              <a:rPr lang="en-US" sz="1200" dirty="0" err="1"/>
              <a:t>vấn</a:t>
            </a:r>
            <a:r>
              <a:rPr lang="en-US" sz="1200" dirty="0"/>
              <a:t> </a:t>
            </a:r>
            <a:r>
              <a:rPr lang="en-US" sz="1200" dirty="0" err="1"/>
              <a:t>đề</a:t>
            </a:r>
            <a:r>
              <a:rPr lang="en-US" sz="1200" dirty="0"/>
              <a:t>.</a:t>
            </a:r>
          </a:p>
          <a:p>
            <a:pPr marL="171450" lvl="0" indent="-171450" algn="just" rtl="0">
              <a:spcBef>
                <a:spcPts val="0"/>
              </a:spcBef>
              <a:spcAft>
                <a:spcPts val="0"/>
              </a:spcAft>
              <a:buFontTx/>
              <a:buChar char="-"/>
            </a:pPr>
            <a:r>
              <a:rPr lang="vi-VN" sz="1200" dirty="0"/>
              <a:t>Riêng: Tư duy tổng hợp.</a:t>
            </a:r>
          </a:p>
          <a:p>
            <a:pPr marL="171450" lvl="0" indent="-171450" algn="just" rtl="0">
              <a:spcBef>
                <a:spcPts val="0"/>
              </a:spcBef>
              <a:spcAft>
                <a:spcPts val="0"/>
              </a:spcAft>
              <a:buFontTx/>
              <a:buChar char="-"/>
            </a:pPr>
            <a:endParaRPr lang="en-US" sz="1200" dirty="0"/>
          </a:p>
          <a:p>
            <a:pPr marL="0" lvl="0" indent="0" algn="ctr" rtl="0">
              <a:spcBef>
                <a:spcPts val="0"/>
              </a:spcBef>
              <a:spcAft>
                <a:spcPts val="0"/>
              </a:spcAft>
              <a:buNone/>
            </a:pPr>
            <a:endParaRPr lang="en-GB" sz="1200" dirty="0"/>
          </a:p>
        </p:txBody>
      </p:sp>
      <p:sp>
        <p:nvSpPr>
          <p:cNvPr id="1526" name="Google Shape;1526;p43"/>
          <p:cNvSpPr txBox="1">
            <a:spLocks noGrp="1"/>
          </p:cNvSpPr>
          <p:nvPr>
            <p:ph type="title" idx="4"/>
          </p:nvPr>
        </p:nvSpPr>
        <p:spPr>
          <a:xfrm>
            <a:off x="6031146" y="2427255"/>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Phẩm chất</a:t>
            </a:r>
            <a:endParaRPr dirty="0"/>
          </a:p>
        </p:txBody>
      </p:sp>
      <p:sp>
        <p:nvSpPr>
          <p:cNvPr id="1527" name="Google Shape;1527;p43"/>
          <p:cNvSpPr txBox="1">
            <a:spLocks noGrp="1"/>
          </p:cNvSpPr>
          <p:nvPr>
            <p:ph type="subTitle" idx="5"/>
          </p:nvPr>
        </p:nvSpPr>
        <p:spPr>
          <a:xfrm>
            <a:off x="6100818" y="2957071"/>
            <a:ext cx="2175151" cy="106854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US" sz="1200" dirty="0"/>
              <a:t>- </a:t>
            </a:r>
            <a:r>
              <a:rPr lang="en-US" sz="1200" dirty="0" err="1"/>
              <a:t>Có</a:t>
            </a:r>
            <a:r>
              <a:rPr lang="en-US" sz="1200" dirty="0"/>
              <a:t> </a:t>
            </a:r>
            <a:r>
              <a:rPr lang="en-US" sz="1200" dirty="0" err="1"/>
              <a:t>thái</a:t>
            </a:r>
            <a:r>
              <a:rPr lang="en-US" sz="1200" dirty="0"/>
              <a:t> </a:t>
            </a:r>
            <a:r>
              <a:rPr lang="en-US" sz="1200" dirty="0" err="1"/>
              <a:t>độ</a:t>
            </a:r>
            <a:r>
              <a:rPr lang="en-US" sz="1200" dirty="0"/>
              <a:t> </a:t>
            </a:r>
            <a:r>
              <a:rPr lang="en-US" sz="1200" dirty="0" err="1"/>
              <a:t>học</a:t>
            </a:r>
            <a:r>
              <a:rPr lang="en-US" sz="1200" dirty="0"/>
              <a:t> </a:t>
            </a:r>
            <a:r>
              <a:rPr lang="en-US" sz="1200" dirty="0" err="1"/>
              <a:t>tập</a:t>
            </a:r>
            <a:r>
              <a:rPr lang="en-US" sz="1200" dirty="0"/>
              <a:t> </a:t>
            </a:r>
            <a:r>
              <a:rPr lang="en-US" sz="1200" dirty="0" err="1"/>
              <a:t>và</a:t>
            </a:r>
            <a:r>
              <a:rPr lang="en-US" sz="1200" dirty="0"/>
              <a:t> </a:t>
            </a:r>
            <a:r>
              <a:rPr lang="en-US" sz="1200" dirty="0" err="1"/>
              <a:t>rèn</a:t>
            </a:r>
            <a:r>
              <a:rPr lang="en-US" sz="1200" dirty="0"/>
              <a:t> </a:t>
            </a:r>
            <a:r>
              <a:rPr lang="en-US" sz="1200" dirty="0" err="1"/>
              <a:t>luyện</a:t>
            </a:r>
            <a:r>
              <a:rPr lang="en-US" sz="1200" dirty="0"/>
              <a:t> </a:t>
            </a:r>
            <a:r>
              <a:rPr lang="en-US" sz="1200" dirty="0" err="1"/>
              <a:t>tốt</a:t>
            </a:r>
            <a:endParaRPr lang="en-GB" sz="1200" dirty="0"/>
          </a:p>
          <a:p>
            <a:pPr marL="0" lvl="0" indent="0" algn="just" rtl="0">
              <a:spcBef>
                <a:spcPts val="0"/>
              </a:spcBef>
              <a:spcAft>
                <a:spcPts val="0"/>
              </a:spcAft>
            </a:pPr>
            <a:r>
              <a:rPr lang="en-US" sz="1200" dirty="0"/>
              <a:t>- </a:t>
            </a:r>
            <a:r>
              <a:rPr lang="en-US" sz="1200" dirty="0" err="1"/>
              <a:t>Sẵn</a:t>
            </a:r>
            <a:r>
              <a:rPr lang="en-US" sz="1200" dirty="0"/>
              <a:t> </a:t>
            </a:r>
            <a:r>
              <a:rPr lang="en-US" sz="1200" dirty="0" err="1"/>
              <a:t>sàng</a:t>
            </a:r>
            <a:r>
              <a:rPr lang="en-US" sz="1200" dirty="0"/>
              <a:t> </a:t>
            </a:r>
            <a:r>
              <a:rPr lang="en-US" sz="1200" dirty="0" err="1"/>
              <a:t>tham</a:t>
            </a:r>
            <a:r>
              <a:rPr lang="en-US" sz="1200" dirty="0"/>
              <a:t> </a:t>
            </a:r>
            <a:r>
              <a:rPr lang="en-US" sz="1200" dirty="0" err="1"/>
              <a:t>gia</a:t>
            </a:r>
            <a:r>
              <a:rPr lang="en-US" sz="1200" dirty="0"/>
              <a:t> </a:t>
            </a:r>
            <a:r>
              <a:rPr lang="en-US" sz="1200" dirty="0" err="1"/>
              <a:t>vào</a:t>
            </a:r>
            <a:r>
              <a:rPr lang="en-US" sz="1200" dirty="0"/>
              <a:t> </a:t>
            </a:r>
            <a:r>
              <a:rPr lang="en-US" sz="1200" dirty="0" err="1"/>
              <a:t>sự</a:t>
            </a:r>
            <a:r>
              <a:rPr lang="en-US" sz="1200" dirty="0"/>
              <a:t> </a:t>
            </a:r>
            <a:r>
              <a:rPr lang="en-US" sz="1200" dirty="0" err="1"/>
              <a:t>nghiệp</a:t>
            </a:r>
            <a:r>
              <a:rPr lang="en-US" sz="1200" dirty="0"/>
              <a:t> </a:t>
            </a:r>
            <a:r>
              <a:rPr lang="en-US" sz="1200" dirty="0" err="1"/>
              <a:t>xây</a:t>
            </a:r>
            <a:r>
              <a:rPr lang="en-US" sz="1200" dirty="0"/>
              <a:t> </a:t>
            </a:r>
            <a:r>
              <a:rPr lang="en-US" sz="1200" dirty="0" err="1"/>
              <a:t>dựng</a:t>
            </a:r>
            <a:r>
              <a:rPr lang="en-US" sz="1200" dirty="0"/>
              <a:t> </a:t>
            </a:r>
            <a:r>
              <a:rPr lang="en-US" sz="1200" dirty="0" err="1"/>
              <a:t>và</a:t>
            </a:r>
            <a:r>
              <a:rPr lang="en-US" sz="1200" dirty="0"/>
              <a:t> </a:t>
            </a:r>
            <a:r>
              <a:rPr lang="en-US" sz="1200" dirty="0" err="1"/>
              <a:t>bảo</a:t>
            </a:r>
            <a:r>
              <a:rPr lang="en-US" sz="1200" dirty="0"/>
              <a:t> </a:t>
            </a:r>
            <a:r>
              <a:rPr lang="en-US" sz="1200" dirty="0" err="1"/>
              <a:t>vệ</a:t>
            </a:r>
            <a:r>
              <a:rPr lang="en-US" sz="1200" dirty="0"/>
              <a:t> </a:t>
            </a:r>
            <a:r>
              <a:rPr lang="en-US" sz="1200" dirty="0" err="1"/>
              <a:t>Tổ</a:t>
            </a:r>
            <a:r>
              <a:rPr lang="en-US" sz="1200" dirty="0"/>
              <a:t> </a:t>
            </a:r>
            <a:r>
              <a:rPr lang="en-US" sz="1200" dirty="0" err="1"/>
              <a:t>quốc</a:t>
            </a:r>
            <a:r>
              <a:rPr lang="en-US" sz="1200" dirty="0"/>
              <a:t>.</a:t>
            </a:r>
          </a:p>
          <a:p>
            <a:pPr marL="285750" lvl="0" indent="-285750" algn="ctr" rtl="0">
              <a:spcBef>
                <a:spcPts val="0"/>
              </a:spcBef>
              <a:spcAft>
                <a:spcPts val="0"/>
              </a:spcAft>
              <a:buFontTx/>
              <a:buChar char="-"/>
            </a:pPr>
            <a:endParaRPr lang="en-US" sz="1200" dirty="0"/>
          </a:p>
        </p:txBody>
      </p:sp>
      <p:grpSp>
        <p:nvGrpSpPr>
          <p:cNvPr id="1528" name="Google Shape;1528;p43"/>
          <p:cNvGrpSpPr/>
          <p:nvPr/>
        </p:nvGrpSpPr>
        <p:grpSpPr>
          <a:xfrm>
            <a:off x="6907395" y="1703721"/>
            <a:ext cx="422386" cy="378266"/>
            <a:chOff x="5757913" y="3227047"/>
            <a:chExt cx="388544" cy="347927"/>
          </a:xfrm>
        </p:grpSpPr>
        <p:sp>
          <p:nvSpPr>
            <p:cNvPr id="1529" name="Google Shape;1529;p43"/>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43"/>
          <p:cNvGrpSpPr/>
          <p:nvPr/>
        </p:nvGrpSpPr>
        <p:grpSpPr>
          <a:xfrm>
            <a:off x="1786501" y="1658668"/>
            <a:ext cx="450054" cy="423521"/>
            <a:chOff x="2456800" y="3682271"/>
            <a:chExt cx="395270" cy="371966"/>
          </a:xfrm>
        </p:grpSpPr>
        <p:sp>
          <p:nvSpPr>
            <p:cNvPr id="1532" name="Google Shape;1532;p43"/>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3"/>
          <p:cNvGrpSpPr/>
          <p:nvPr/>
        </p:nvGrpSpPr>
        <p:grpSpPr>
          <a:xfrm>
            <a:off x="4412305" y="1663171"/>
            <a:ext cx="319349" cy="423529"/>
            <a:chOff x="1802465" y="1962854"/>
            <a:chExt cx="265373" cy="351944"/>
          </a:xfrm>
        </p:grpSpPr>
        <p:sp>
          <p:nvSpPr>
            <p:cNvPr id="1542" name="Google Shape;1542;p43"/>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82125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3">
                                            <p:txEl>
                                              <p:pRg st="0" end="0"/>
                                            </p:txEl>
                                          </p:spTgt>
                                        </p:tgtEl>
                                        <p:attrNameLst>
                                          <p:attrName>style.visibility</p:attrName>
                                        </p:attrNameLst>
                                      </p:cBhvr>
                                      <p:to>
                                        <p:strVal val="visible"/>
                                      </p:to>
                                    </p:set>
                                    <p:animEffect transition="in" filter="blinds(horizontal)">
                                      <p:cBhvr>
                                        <p:cTn id="7" dur="500"/>
                                        <p:tgtEl>
                                          <p:spTgt spid="1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23">
                                            <p:txEl>
                                              <p:pRg st="1" end="1"/>
                                            </p:txEl>
                                          </p:spTgt>
                                        </p:tgtEl>
                                        <p:attrNameLst>
                                          <p:attrName>style.visibility</p:attrName>
                                        </p:attrNameLst>
                                      </p:cBhvr>
                                      <p:to>
                                        <p:strVal val="visible"/>
                                      </p:to>
                                    </p:set>
                                    <p:animEffect transition="in" filter="blinds(horizontal)">
                                      <p:cBhvr>
                                        <p:cTn id="12" dur="500"/>
                                        <p:tgtEl>
                                          <p:spTgt spid="1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25">
                                            <p:txEl>
                                              <p:pRg st="0" end="0"/>
                                            </p:txEl>
                                          </p:spTgt>
                                        </p:tgtEl>
                                        <p:attrNameLst>
                                          <p:attrName>style.visibility</p:attrName>
                                        </p:attrNameLst>
                                      </p:cBhvr>
                                      <p:to>
                                        <p:strVal val="visible"/>
                                      </p:to>
                                    </p:set>
                                    <p:animEffect transition="in" filter="barn(inVertical)">
                                      <p:cBhvr>
                                        <p:cTn id="17" dur="500"/>
                                        <p:tgtEl>
                                          <p:spTgt spid="15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25">
                                            <p:txEl>
                                              <p:pRg st="1" end="1"/>
                                            </p:txEl>
                                          </p:spTgt>
                                        </p:tgtEl>
                                        <p:attrNameLst>
                                          <p:attrName>style.visibility</p:attrName>
                                        </p:attrNameLst>
                                      </p:cBhvr>
                                      <p:to>
                                        <p:strVal val="visible"/>
                                      </p:to>
                                    </p:set>
                                    <p:animEffect transition="in" filter="barn(inVertical)">
                                      <p:cBhvr>
                                        <p:cTn id="22" dur="500"/>
                                        <p:tgtEl>
                                          <p:spTgt spid="15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27">
                                            <p:txEl>
                                              <p:pRg st="0" end="0"/>
                                            </p:txEl>
                                          </p:spTgt>
                                        </p:tgtEl>
                                        <p:attrNameLst>
                                          <p:attrName>style.visibility</p:attrName>
                                        </p:attrNameLst>
                                      </p:cBhvr>
                                      <p:to>
                                        <p:strVal val="visible"/>
                                      </p:to>
                                    </p:set>
                                    <p:animEffect transition="in" filter="checkerboard(across)">
                                      <p:cBhvr>
                                        <p:cTn id="27" dur="500"/>
                                        <p:tgtEl>
                                          <p:spTgt spid="15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27">
                                            <p:txEl>
                                              <p:pRg st="1" end="1"/>
                                            </p:txEl>
                                          </p:spTgt>
                                        </p:tgtEl>
                                        <p:attrNameLst>
                                          <p:attrName>style.visibility</p:attrName>
                                        </p:attrNameLst>
                                      </p:cBhvr>
                                      <p:to>
                                        <p:strVal val="visible"/>
                                      </p:to>
                                    </p:set>
                                    <p:animEffect transition="in" filter="checkerboard(across)">
                                      <p:cBhvr>
                                        <p:cTn id="32" dur="500"/>
                                        <p:tgtEl>
                                          <p:spTgt spid="15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 grpId="0" build="p"/>
      <p:bldP spid="1525" grpId="0" build="p"/>
      <p:bldP spid="15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649255" y="1686580"/>
            <a:ext cx="7334537" cy="1056620"/>
          </a:xfrm>
          <a:prstGeom prst="rect">
            <a:avLst/>
          </a:prstGeom>
          <a:solidFill>
            <a:srgbClr val="92D050"/>
          </a:solidFill>
        </p:spPr>
        <p:txBody>
          <a:bodyPr spcFirstLastPara="1" wrap="square" lIns="91425" tIns="91425" rIns="91425" bIns="91425" anchor="ctr" anchorCtr="0">
            <a:noAutofit/>
          </a:bodyPr>
          <a:lstStyle/>
          <a:p>
            <a:pPr lvl="0"/>
            <a:r>
              <a:rPr lang="vi-VN" sz="2600" dirty="0">
                <a:solidFill>
                  <a:schemeClr val="bg1"/>
                </a:solidFill>
                <a:latin typeface="Times New Roman" panose="02020603050405020304" pitchFamily="18" charset="0"/>
                <a:cs typeface="Times New Roman" panose="02020603050405020304" pitchFamily="18" charset="0"/>
              </a:rPr>
              <a:t>III. Một số nội dung công ước Liên hợp quốc về luật biển năm 1982 và luật biển Việt Nam</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180091"/>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649255" y="1686579"/>
            <a:ext cx="8071958" cy="3265819"/>
          </a:xfrm>
          <a:prstGeom prst="rect">
            <a:avLst/>
          </a:prstGeom>
          <a:solidFill>
            <a:srgbClr val="92D050"/>
          </a:solidFill>
        </p:spPr>
        <p:txBody>
          <a:bodyPr spcFirstLastPara="1" wrap="square" lIns="91425" tIns="91425" rIns="91425" bIns="91425" anchor="ctr" anchorCtr="0">
            <a:noAutofit/>
          </a:bodyPr>
          <a:lstStyle/>
          <a:p>
            <a:pPr lvl="0"/>
            <a:r>
              <a:rPr lang="vi-VN" sz="2600" dirty="0">
                <a:solidFill>
                  <a:srgbClr val="FF0000"/>
                </a:solidFill>
                <a:latin typeface="Times New Roman" panose="02020603050405020304" pitchFamily="18" charset="0"/>
                <a:cs typeface="Times New Roman" panose="02020603050405020304" pitchFamily="18" charset="0"/>
              </a:rPr>
              <a:t>1. Công ước Liên hợp quốc về Luật Biển năm 1982</a:t>
            </a:r>
            <a:br>
              <a:rPr lang="vi-VN" sz="2600" dirty="0">
                <a:solidFill>
                  <a:srgbClr val="FF0000"/>
                </a:solidFill>
                <a:latin typeface="Times New Roman" panose="02020603050405020304" pitchFamily="18" charset="0"/>
                <a:cs typeface="Times New Roman" panose="02020603050405020304" pitchFamily="18" charset="0"/>
              </a:rPr>
            </a:br>
            <a:r>
              <a:rPr lang="vi-VN" sz="2600" dirty="0">
                <a:solidFill>
                  <a:schemeClr val="bg1"/>
                </a:solidFill>
                <a:latin typeface="Times New Roman" panose="02020603050405020304" pitchFamily="18" charset="0"/>
                <a:cs typeface="Times New Roman" panose="02020603050405020304" pitchFamily="18" charset="0"/>
              </a:rPr>
              <a:t>- Công ước Liên hợp quốc về Luật Biển năm 1982 được công bố vào ngày 10/12/1982 và chính thức có hiệu lực từ ngày 16/11/1994, bao gồm 17 phần, 320 điều và 9 phụ lục. Đây là văn kiện pháp lí quan trọng, điều chỉnh quyền và nghĩa vụ cơ bản của các quốc gia trong sử dụng biển; quản lí và bảo tồn các tài nguyên biển.</a:t>
            </a:r>
            <a:br>
              <a:rPr lang="vi-VN" sz="2600" dirty="0">
                <a:solidFill>
                  <a:schemeClr val="bg1"/>
                </a:solidFill>
                <a:latin typeface="Times New Roman" panose="02020603050405020304" pitchFamily="18" charset="0"/>
                <a:cs typeface="Times New Roman" panose="02020603050405020304" pitchFamily="18" charset="0"/>
              </a:rPr>
            </a:b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7259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245807" y="1686580"/>
            <a:ext cx="8731046" cy="3642504"/>
          </a:xfrm>
          <a:prstGeom prst="rect">
            <a:avLst/>
          </a:prstGeom>
          <a:solidFill>
            <a:srgbClr val="92D050"/>
          </a:solidFill>
        </p:spPr>
        <p:txBody>
          <a:bodyPr spcFirstLastPara="1" wrap="square" lIns="91425" tIns="91425" rIns="91425" bIns="91425" anchor="ctr" anchorCtr="0">
            <a:noAutofit/>
          </a:bodyPr>
          <a:lstStyle/>
          <a:p>
            <a:pPr lvl="0"/>
            <a:r>
              <a:rPr lang="vi-VN" sz="2500" dirty="0">
                <a:solidFill>
                  <a:schemeClr val="bg1"/>
                </a:solidFill>
                <a:latin typeface="Times New Roman" panose="02020603050405020304" pitchFamily="18" charset="0"/>
                <a:cs typeface="Times New Roman" panose="02020603050405020304" pitchFamily="18" charset="0"/>
              </a:rPr>
              <a:t>- Ngày 23/6/1994, Quốc hội nước C</a:t>
            </a:r>
            <a:r>
              <a:rPr lang="en-US" sz="2500" dirty="0">
                <a:solidFill>
                  <a:schemeClr val="bg1"/>
                </a:solidFill>
                <a:latin typeface="Times New Roman" panose="02020603050405020304" pitchFamily="18" charset="0"/>
                <a:cs typeface="Times New Roman" panose="02020603050405020304" pitchFamily="18" charset="0"/>
              </a:rPr>
              <a:t>HXHCN</a:t>
            </a:r>
            <a:r>
              <a:rPr lang="vi-VN" sz="2500" dirty="0">
                <a:solidFill>
                  <a:schemeClr val="bg1"/>
                </a:solidFill>
                <a:latin typeface="Times New Roman" panose="02020603050405020304" pitchFamily="18" charset="0"/>
                <a:cs typeface="Times New Roman" panose="02020603050405020304" pitchFamily="18" charset="0"/>
              </a:rPr>
              <a:t> Việt Nam khoá IX, kì họp thứ </a:t>
            </a:r>
            <a:r>
              <a:rPr lang="en-US" sz="2500" dirty="0">
                <a:solidFill>
                  <a:schemeClr val="bg1"/>
                </a:solidFill>
                <a:latin typeface="Times New Roman" panose="02020603050405020304" pitchFamily="18" charset="0"/>
                <a:cs typeface="Times New Roman" panose="02020603050405020304" pitchFamily="18" charset="0"/>
              </a:rPr>
              <a:t>5 </a:t>
            </a:r>
            <a:r>
              <a:rPr lang="vi-VN" sz="2500" dirty="0">
                <a:solidFill>
                  <a:schemeClr val="bg1"/>
                </a:solidFill>
                <a:latin typeface="Times New Roman" panose="02020603050405020304" pitchFamily="18" charset="0"/>
                <a:cs typeface="Times New Roman" panose="02020603050405020304" pitchFamily="18" charset="0"/>
              </a:rPr>
              <a:t>đã thông qua Nghị quyết về việc phê chuẩn Công ước của Liên hợp quốc về Luật Biển năm 1982.</a:t>
            </a:r>
            <a:br>
              <a:rPr lang="vi-VN" sz="2500" dirty="0">
                <a:solidFill>
                  <a:schemeClr val="bg1"/>
                </a:solidFill>
                <a:latin typeface="Times New Roman" panose="02020603050405020304" pitchFamily="18" charset="0"/>
                <a:cs typeface="Times New Roman" panose="02020603050405020304" pitchFamily="18" charset="0"/>
              </a:rPr>
            </a:br>
            <a:r>
              <a:rPr lang="vi-VN" sz="2500" dirty="0">
                <a:solidFill>
                  <a:schemeClr val="bg1"/>
                </a:solidFill>
                <a:latin typeface="Times New Roman" panose="02020603050405020304" pitchFamily="18" charset="0"/>
                <a:cs typeface="Times New Roman" panose="02020603050405020304" pitchFamily="18" charset="0"/>
              </a:rPr>
              <a:t>+ Nghị quyết khẳng định chủ quyền của Việt Nam đối với nội thuỷ, lãnh hải, quyền chủ quyền, quyền tài phán đối với vùng tiếp giáp lãnh hải, vùng đặc quyền kinh tế, thềm lục địa của Việt Nam trên cơ sở các quy định của Công ước và các nguyên tắc của luật pháp quốc tế, yêu cầu các nước tôn trọng các quyền nói trên của Việt Nam.</a:t>
            </a:r>
            <a:br>
              <a:rPr lang="vi-VN" sz="2500" dirty="0">
                <a:solidFill>
                  <a:schemeClr val="bg1"/>
                </a:solidFill>
                <a:latin typeface="Times New Roman" panose="02020603050405020304" pitchFamily="18" charset="0"/>
                <a:cs typeface="Times New Roman" panose="02020603050405020304" pitchFamily="18" charset="0"/>
              </a:rPr>
            </a:b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58178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245807" y="1686580"/>
            <a:ext cx="8731046" cy="3642504"/>
          </a:xfrm>
          <a:prstGeom prst="rect">
            <a:avLst/>
          </a:prstGeom>
          <a:solidFill>
            <a:srgbClr val="92D050"/>
          </a:solidFill>
        </p:spPr>
        <p:txBody>
          <a:bodyPr spcFirstLastPara="1" wrap="square" lIns="91425" tIns="91425" rIns="91425" bIns="91425" anchor="ctr" anchorCtr="0">
            <a:noAutofit/>
          </a:bodyPr>
          <a:lstStyle/>
          <a:p>
            <a:pPr lvl="0"/>
            <a:r>
              <a:rPr lang="vi-VN" sz="2500" dirty="0">
                <a:solidFill>
                  <a:schemeClr val="bg1"/>
                </a:solidFill>
                <a:latin typeface="Times New Roman" panose="02020603050405020304" pitchFamily="18" charset="0"/>
                <a:cs typeface="Times New Roman" panose="02020603050405020304" pitchFamily="18" charset="0"/>
              </a:rPr>
              <a:t>+ Cũng trong Nghị quyết này, Quốc hội tiếp tục khẳng định chủ quyền của nước C</a:t>
            </a:r>
            <a:r>
              <a:rPr lang="en-US" sz="2500" dirty="0">
                <a:solidFill>
                  <a:schemeClr val="bg1"/>
                </a:solidFill>
                <a:latin typeface="Times New Roman" panose="02020603050405020304" pitchFamily="18" charset="0"/>
                <a:cs typeface="Times New Roman" panose="02020603050405020304" pitchFamily="18" charset="0"/>
              </a:rPr>
              <a:t>HXHCN</a:t>
            </a:r>
            <a:r>
              <a:rPr lang="vi-VN" sz="2500" dirty="0">
                <a:solidFill>
                  <a:schemeClr val="bg1"/>
                </a:solidFill>
                <a:latin typeface="Times New Roman" panose="02020603050405020304" pitchFamily="18" charset="0"/>
                <a:cs typeface="Times New Roman" panose="02020603050405020304" pitchFamily="18" charset="0"/>
              </a:rPr>
              <a:t> Việt Nam đối với hai quần đảo Hoàng Sa và Trường Sa. Việt Nam có đầy đủ bằng chứng lịch sử và cơ sở pháp lí khẳng định chủ quyền đối với hai quần đảo này. Đồng thời, Quốc hội chủ trương nhất quán giải quyết các tranh chấp, bất đồng trên biển bằng biện pháp hòa bình, trên tinh thần bình đẳng, hiểu biết và tôn trọng lẫn nhau, tôn trọng </a:t>
            </a:r>
            <a:r>
              <a:rPr lang="en-US" sz="2500" dirty="0">
                <a:solidFill>
                  <a:schemeClr val="bg1"/>
                </a:solidFill>
                <a:latin typeface="Times New Roman" panose="02020603050405020304" pitchFamily="18" charset="0"/>
                <a:cs typeface="Times New Roman" panose="02020603050405020304" pitchFamily="18" charset="0"/>
              </a:rPr>
              <a:t>l</a:t>
            </a:r>
            <a:r>
              <a:rPr lang="vi-VN" sz="2500" dirty="0">
                <a:solidFill>
                  <a:schemeClr val="bg1"/>
                </a:solidFill>
                <a:latin typeface="Times New Roman" panose="02020603050405020304" pitchFamily="18" charset="0"/>
                <a:cs typeface="Times New Roman" panose="02020603050405020304" pitchFamily="18" charset="0"/>
              </a:rPr>
              <a:t>uật phápquốc tế, đặc biệt là Công ước về Luật Biển năm 1982</a:t>
            </a:r>
            <a:r>
              <a:rPr lang="en-US" sz="2500" dirty="0">
                <a:solidFill>
                  <a:schemeClr val="bg1"/>
                </a:solidFill>
                <a:latin typeface="Times New Roman" panose="02020603050405020304" pitchFamily="18" charset="0"/>
                <a:cs typeface="Times New Roman" panose="02020603050405020304" pitchFamily="18" charset="0"/>
              </a:rPr>
              <a:t> </a:t>
            </a:r>
            <a:r>
              <a:rPr lang="vi-VN" sz="2500" dirty="0">
                <a:solidFill>
                  <a:schemeClr val="bg1"/>
                </a:solidFill>
                <a:latin typeface="Times New Roman" panose="02020603050405020304" pitchFamily="18" charset="0"/>
                <a:cs typeface="Times New Roman" panose="02020603050405020304" pitchFamily="18" charset="0"/>
              </a:rPr>
              <a:t>của Liên hợp quốc .</a:t>
            </a: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0654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Luật Biển Việt Nam được Quốc hội thông qua ngày 21/6/2012 bao gồm 7 chương, 55 điều, hiệu lực </a:t>
            </a:r>
            <a:r>
              <a:rPr lang="en-US" sz="2400" dirty="0">
                <a:solidFill>
                  <a:schemeClr val="bg1"/>
                </a:solidFill>
                <a:latin typeface="Times New Roman" panose="02020603050405020304" pitchFamily="18" charset="0"/>
                <a:cs typeface="Times New Roman" panose="02020603050405020304" pitchFamily="18" charset="0"/>
              </a:rPr>
              <a:t>0</a:t>
            </a:r>
            <a:r>
              <a:rPr lang="vi-VN" sz="2400" dirty="0">
                <a:solidFill>
                  <a:schemeClr val="bg1"/>
                </a:solidFill>
                <a:latin typeface="Times New Roman" panose="02020603050405020304" pitchFamily="18" charset="0"/>
                <a:cs typeface="Times New Roman" panose="02020603050405020304" pitchFamily="18" charset="0"/>
              </a:rPr>
              <a:t>1/01/2013.</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Luật Biển Việt Nam quy định về đường cơ sở, nội thuỷ, lãnh hải, vùng tiếp giáp lãnh hải, vùng đặc quyền kinh tế, thềm lục địa, các đảo, quần đảo Hoàng Sa, quần đảo Trường Sa và quần đảo khác thuộc chủ quyền, quyền chủ quyền, quyền tài phán quốc gia của Việt Nam; hoạt động trong vùng biển Việt Nam; phát triển kinh tế biển; quản lí và bảo vệ biển, đảo.</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22094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5" name="Picture 4" descr="Lý thuyết GDQP 11 Kết nối tri thức Bài 1: Bảo vệ chủ quyền lãnh thổ, biên giới quốc gia nước Cộng hòa xã hội chủ nghĩa Việt Nam | Giáo dục quốc phòng 11"/>
          <p:cNvPicPr/>
          <p:nvPr/>
        </p:nvPicPr>
        <p:blipFill>
          <a:blip r:embed="rId2">
            <a:extLst>
              <a:ext uri="{28A0092B-C50C-407E-A947-70E740481C1C}">
                <a14:useLocalDpi xmlns:a14="http://schemas.microsoft.com/office/drawing/2010/main" val="0"/>
              </a:ext>
            </a:extLst>
          </a:blip>
          <a:srcRect/>
          <a:stretch>
            <a:fillRect/>
          </a:stretch>
        </p:blipFill>
        <p:spPr bwMode="auto">
          <a:xfrm>
            <a:off x="216310" y="226142"/>
            <a:ext cx="8858863" cy="4729316"/>
          </a:xfrm>
          <a:prstGeom prst="rect">
            <a:avLst/>
          </a:prstGeom>
          <a:noFill/>
          <a:ln>
            <a:noFill/>
          </a:ln>
        </p:spPr>
      </p:pic>
    </p:spTree>
    <p:extLst>
      <p:ext uri="{BB962C8B-B14F-4D97-AF65-F5344CB8AC3E}">
        <p14:creationId xmlns:p14="http://schemas.microsoft.com/office/powerpoint/2010/main" val="276111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Một số nội dung của Luật Biển Việt Nam:</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Vùng biển Việt Nam bao gồm nội thuỷ, lãnh hải, vùng tiếp giáp lãnh hải, vùng đặc quyền kinh tế và thềm lục địa thuộc chủ quyền, quyền chủ quyền và quyền tài phán quốc gia của Việt Nam, được xác định theo pháp luật Việt Nam, Điều ước quốc tế về biên giới lãnh thổ mà nước C</a:t>
            </a:r>
            <a:r>
              <a:rPr lang="en-US" sz="2400" dirty="0">
                <a:solidFill>
                  <a:schemeClr val="bg1"/>
                </a:solidFill>
                <a:latin typeface="Times New Roman" panose="02020603050405020304" pitchFamily="18" charset="0"/>
                <a:cs typeface="Times New Roman" panose="02020603050405020304" pitchFamily="18" charset="0"/>
              </a:rPr>
              <a:t>HXHCN</a:t>
            </a:r>
            <a:r>
              <a:rPr lang="vi-VN" sz="2400" dirty="0">
                <a:solidFill>
                  <a:schemeClr val="bg1"/>
                </a:solidFill>
                <a:latin typeface="Times New Roman" panose="02020603050405020304" pitchFamily="18" charset="0"/>
                <a:cs typeface="Times New Roman" panose="02020603050405020304" pitchFamily="18" charset="0"/>
              </a:rPr>
              <a:t> Việt Nam là thành viên và phù hợp với Công ước của Liên hợp quốc về Luật Biển năm 1982.</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620385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1757213" y="1273624"/>
            <a:ext cx="6649368"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Vùng biển quốc tế là tất cả các vùng biển nằm ngoài vùng đặc quyền kinh tế của Việt Nam và các quốc gia khác, nhưng không bao gồm đáy biển và lòng đất dưới đáy biển.</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hlinkClick r:id="rId3" action="ppaction://hlinkfile"/>
              </a:rPr>
              <a:t>Đường cơ sở: </a:t>
            </a:r>
            <a:r>
              <a:rPr lang="vi-VN" sz="2400" dirty="0">
                <a:solidFill>
                  <a:schemeClr val="bg1"/>
                </a:solidFill>
                <a:latin typeface="Times New Roman" panose="02020603050405020304" pitchFamily="18" charset="0"/>
                <a:cs typeface="Times New Roman" panose="02020603050405020304" pitchFamily="18" charset="0"/>
              </a:rPr>
              <a:t>dùng để tính chiều rộng lãnh hải Việt Nam, là đường cơ sở thẳng đã được Chính phủ công bố.</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449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43"/>
          <p:cNvSpPr/>
          <p:nvPr/>
        </p:nvSpPr>
        <p:spPr>
          <a:xfrm>
            <a:off x="6724699" y="1481045"/>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4178074" y="1476533"/>
            <a:ext cx="787800" cy="787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a:off x="1631449" y="1476533"/>
            <a:ext cx="787800" cy="787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MỤC TIÊU(</a:t>
            </a:r>
            <a:r>
              <a:rPr lang="en-GB" dirty="0" err="1"/>
              <a:t>Tiết</a:t>
            </a:r>
            <a:r>
              <a:rPr lang="en-GB" dirty="0"/>
              <a:t> 1)</a:t>
            </a:r>
            <a:endParaRPr dirty="0"/>
          </a:p>
        </p:txBody>
      </p:sp>
      <p:sp>
        <p:nvSpPr>
          <p:cNvPr id="1522" name="Google Shape;1522;p43"/>
          <p:cNvSpPr txBox="1">
            <a:spLocks noGrp="1"/>
          </p:cNvSpPr>
          <p:nvPr>
            <p:ph type="title"/>
          </p:nvPr>
        </p:nvSpPr>
        <p:spPr>
          <a:xfrm>
            <a:off x="937700" y="2405133"/>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Kiến thức</a:t>
            </a:r>
            <a:endParaRPr dirty="0"/>
          </a:p>
        </p:txBody>
      </p:sp>
      <p:sp>
        <p:nvSpPr>
          <p:cNvPr id="1523" name="Google Shape;1523;p43"/>
          <p:cNvSpPr txBox="1">
            <a:spLocks noGrp="1"/>
          </p:cNvSpPr>
          <p:nvPr>
            <p:ph type="subTitle" idx="1"/>
          </p:nvPr>
        </p:nvSpPr>
        <p:spPr>
          <a:xfrm>
            <a:off x="720000" y="2885440"/>
            <a:ext cx="2568665" cy="1511935"/>
          </a:xfrm>
          <a:prstGeom prst="rect">
            <a:avLst/>
          </a:prstGeom>
        </p:spPr>
        <p:txBody>
          <a:bodyPr spcFirstLastPara="1" wrap="square" lIns="91425" tIns="91425" rIns="91425" bIns="91425" anchor="ctr" anchorCtr="0">
            <a:noAutofit/>
          </a:bodyPr>
          <a:lstStyle/>
          <a:p>
            <a:pPr marL="0" lvl="0" indent="0" algn="just"/>
            <a:r>
              <a:rPr lang="en-US" sz="1200" dirty="0" err="1"/>
              <a:t>Biết</a:t>
            </a:r>
            <a:r>
              <a:rPr lang="en-US" sz="1200" dirty="0"/>
              <a:t> </a:t>
            </a:r>
            <a:r>
              <a:rPr lang="en-US" sz="1200" dirty="0" err="1"/>
              <a:t>và</a:t>
            </a:r>
            <a:r>
              <a:rPr lang="en-US" sz="1200" dirty="0"/>
              <a:t> </a:t>
            </a:r>
            <a:r>
              <a:rPr lang="en-US" sz="1200" dirty="0" err="1"/>
              <a:t>hiểu</a:t>
            </a:r>
            <a:r>
              <a:rPr lang="en-US" sz="1200" dirty="0"/>
              <a:t> </a:t>
            </a:r>
            <a:r>
              <a:rPr lang="en-US" sz="1200" dirty="0" err="1"/>
              <a:t>được</a:t>
            </a:r>
            <a:r>
              <a:rPr lang="en-US" sz="1200" dirty="0"/>
              <a:t>  </a:t>
            </a:r>
            <a:r>
              <a:rPr lang="vi-VN" sz="1200" dirty="0"/>
              <a:t>- Nội dung cơ bản của chiến lược bảo vệ tổ quốc Việt Nam xã hội chủ nghĩa trong tình hình mới</a:t>
            </a:r>
          </a:p>
          <a:p>
            <a:pPr marL="0" lvl="0" indent="0" algn="just"/>
            <a:r>
              <a:rPr lang="vi-VN" sz="1200" dirty="0"/>
              <a:t>- Một số nội dung về chủ quyền lãnh thổ, biên giới quốc gia nước cộng hoà xã hội chủ nghĩa Việt Nam</a:t>
            </a:r>
          </a:p>
        </p:txBody>
      </p:sp>
      <p:sp>
        <p:nvSpPr>
          <p:cNvPr id="1524" name="Google Shape;1524;p43"/>
          <p:cNvSpPr txBox="1">
            <a:spLocks noGrp="1"/>
          </p:cNvSpPr>
          <p:nvPr>
            <p:ph type="title" idx="2"/>
          </p:nvPr>
        </p:nvSpPr>
        <p:spPr>
          <a:xfrm>
            <a:off x="3484419" y="2412507"/>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Năng lực</a:t>
            </a:r>
            <a:endParaRPr dirty="0"/>
          </a:p>
        </p:txBody>
      </p:sp>
      <p:sp>
        <p:nvSpPr>
          <p:cNvPr id="1525" name="Google Shape;1525;p43"/>
          <p:cNvSpPr txBox="1">
            <a:spLocks noGrp="1"/>
          </p:cNvSpPr>
          <p:nvPr>
            <p:ph type="subTitle" idx="3"/>
          </p:nvPr>
        </p:nvSpPr>
        <p:spPr>
          <a:xfrm>
            <a:off x="3484245" y="2961005"/>
            <a:ext cx="2175510" cy="1336040"/>
          </a:xfrm>
          <a:prstGeom prst="rect">
            <a:avLst/>
          </a:prstGeom>
        </p:spPr>
        <p:txBody>
          <a:bodyPr spcFirstLastPara="1" wrap="square" lIns="91425" tIns="91425" rIns="91425" bIns="91425" anchor="ctr" anchorCtr="0">
            <a:noAutofit/>
          </a:bodyPr>
          <a:lstStyle/>
          <a:p>
            <a:pPr marL="171450" lvl="0" indent="-171450" algn="just" rtl="0">
              <a:spcBef>
                <a:spcPts val="0"/>
              </a:spcBef>
              <a:spcAft>
                <a:spcPts val="0"/>
              </a:spcAft>
              <a:buFontTx/>
              <a:buChar char="-"/>
            </a:pPr>
            <a:r>
              <a:rPr lang="en-US" sz="1200" dirty="0"/>
              <a:t>Chung: </a:t>
            </a:r>
            <a:r>
              <a:rPr lang="en-US" sz="1200" dirty="0" err="1"/>
              <a:t>Tự</a:t>
            </a:r>
            <a:r>
              <a:rPr lang="en-US" sz="1200" dirty="0"/>
              <a:t> </a:t>
            </a:r>
            <a:r>
              <a:rPr lang="en-US" sz="1200" dirty="0" err="1"/>
              <a:t>học</a:t>
            </a:r>
            <a:r>
              <a:rPr lang="en-US" sz="1200" dirty="0"/>
              <a:t>, </a:t>
            </a:r>
            <a:r>
              <a:rPr lang="en-US" sz="1200" dirty="0" err="1"/>
              <a:t>hợp</a:t>
            </a:r>
            <a:r>
              <a:rPr lang="en-US" sz="1200" dirty="0"/>
              <a:t> </a:t>
            </a:r>
            <a:r>
              <a:rPr lang="en-US" sz="1200" dirty="0" err="1"/>
              <a:t>tác</a:t>
            </a:r>
            <a:r>
              <a:rPr lang="en-US" sz="1200" dirty="0"/>
              <a:t>, </a:t>
            </a:r>
            <a:r>
              <a:rPr lang="en-US" sz="1200" dirty="0" err="1"/>
              <a:t>giải</a:t>
            </a:r>
            <a:r>
              <a:rPr lang="en-US" sz="1200" dirty="0"/>
              <a:t> </a:t>
            </a:r>
            <a:r>
              <a:rPr lang="en-US" sz="1200" dirty="0" err="1"/>
              <a:t>quyết</a:t>
            </a:r>
            <a:r>
              <a:rPr lang="en-US" sz="1200" dirty="0"/>
              <a:t> </a:t>
            </a:r>
            <a:r>
              <a:rPr lang="en-US" sz="1200" dirty="0" err="1"/>
              <a:t>vấn</a:t>
            </a:r>
            <a:r>
              <a:rPr lang="en-US" sz="1200" dirty="0"/>
              <a:t> </a:t>
            </a:r>
            <a:r>
              <a:rPr lang="en-US" sz="1200" dirty="0" err="1"/>
              <a:t>đề</a:t>
            </a:r>
            <a:r>
              <a:rPr lang="en-US" sz="1200" dirty="0"/>
              <a:t>.</a:t>
            </a:r>
          </a:p>
          <a:p>
            <a:pPr marL="171450" lvl="0" indent="-171450" algn="just" rtl="0">
              <a:spcBef>
                <a:spcPts val="0"/>
              </a:spcBef>
              <a:spcAft>
                <a:spcPts val="0"/>
              </a:spcAft>
              <a:buFontTx/>
              <a:buChar char="-"/>
            </a:pPr>
            <a:r>
              <a:rPr lang="vi-VN" sz="1200" dirty="0"/>
              <a:t>Riêng: Tư duy tổng hợp.</a:t>
            </a:r>
          </a:p>
          <a:p>
            <a:pPr marL="171450" lvl="0" indent="-171450" algn="just" rtl="0">
              <a:spcBef>
                <a:spcPts val="0"/>
              </a:spcBef>
              <a:spcAft>
                <a:spcPts val="0"/>
              </a:spcAft>
              <a:buFontTx/>
              <a:buChar char="-"/>
            </a:pPr>
            <a:endParaRPr lang="en-US" sz="1200" dirty="0"/>
          </a:p>
          <a:p>
            <a:pPr marL="0" lvl="0" indent="0" algn="ctr" rtl="0">
              <a:spcBef>
                <a:spcPts val="0"/>
              </a:spcBef>
              <a:spcAft>
                <a:spcPts val="0"/>
              </a:spcAft>
              <a:buNone/>
            </a:pPr>
            <a:endParaRPr lang="en-GB" sz="1200" dirty="0"/>
          </a:p>
        </p:txBody>
      </p:sp>
      <p:sp>
        <p:nvSpPr>
          <p:cNvPr id="1526" name="Google Shape;1526;p43"/>
          <p:cNvSpPr txBox="1">
            <a:spLocks noGrp="1"/>
          </p:cNvSpPr>
          <p:nvPr>
            <p:ph type="title" idx="4"/>
          </p:nvPr>
        </p:nvSpPr>
        <p:spPr>
          <a:xfrm>
            <a:off x="6031146" y="2427255"/>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Phẩm chất</a:t>
            </a:r>
            <a:endParaRPr dirty="0"/>
          </a:p>
        </p:txBody>
      </p:sp>
      <p:sp>
        <p:nvSpPr>
          <p:cNvPr id="1527" name="Google Shape;1527;p43"/>
          <p:cNvSpPr txBox="1">
            <a:spLocks noGrp="1"/>
          </p:cNvSpPr>
          <p:nvPr>
            <p:ph type="subTitle" idx="5"/>
          </p:nvPr>
        </p:nvSpPr>
        <p:spPr>
          <a:xfrm>
            <a:off x="6100818" y="2957071"/>
            <a:ext cx="2175151" cy="106854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pPr>
            <a:r>
              <a:rPr lang="en-US" sz="1200" dirty="0"/>
              <a:t>- </a:t>
            </a:r>
            <a:r>
              <a:rPr lang="en-US" sz="1200" dirty="0" err="1"/>
              <a:t>Có</a:t>
            </a:r>
            <a:r>
              <a:rPr lang="en-US" sz="1200" dirty="0"/>
              <a:t> </a:t>
            </a:r>
            <a:r>
              <a:rPr lang="en-US" sz="1200" dirty="0" err="1"/>
              <a:t>thái</a:t>
            </a:r>
            <a:r>
              <a:rPr lang="en-US" sz="1200" dirty="0"/>
              <a:t> </a:t>
            </a:r>
            <a:r>
              <a:rPr lang="en-US" sz="1200" dirty="0" err="1"/>
              <a:t>độ</a:t>
            </a:r>
            <a:r>
              <a:rPr lang="en-US" sz="1200" dirty="0"/>
              <a:t> </a:t>
            </a:r>
            <a:r>
              <a:rPr lang="en-US" sz="1200" dirty="0" err="1"/>
              <a:t>học</a:t>
            </a:r>
            <a:r>
              <a:rPr lang="en-US" sz="1200" dirty="0"/>
              <a:t> </a:t>
            </a:r>
            <a:r>
              <a:rPr lang="en-US" sz="1200" dirty="0" err="1"/>
              <a:t>tập</a:t>
            </a:r>
            <a:r>
              <a:rPr lang="en-US" sz="1200" dirty="0"/>
              <a:t> </a:t>
            </a:r>
            <a:r>
              <a:rPr lang="en-US" sz="1200" dirty="0" err="1"/>
              <a:t>và</a:t>
            </a:r>
            <a:r>
              <a:rPr lang="en-US" sz="1200" dirty="0"/>
              <a:t> </a:t>
            </a:r>
            <a:r>
              <a:rPr lang="en-US" sz="1200" dirty="0" err="1"/>
              <a:t>rèn</a:t>
            </a:r>
            <a:r>
              <a:rPr lang="en-US" sz="1200" dirty="0"/>
              <a:t> </a:t>
            </a:r>
            <a:r>
              <a:rPr lang="en-US" sz="1200" dirty="0" err="1"/>
              <a:t>luyện</a:t>
            </a:r>
            <a:r>
              <a:rPr lang="en-US" sz="1200" dirty="0"/>
              <a:t> </a:t>
            </a:r>
            <a:r>
              <a:rPr lang="en-US" sz="1200" dirty="0" err="1"/>
              <a:t>tốt</a:t>
            </a:r>
            <a:endParaRPr lang="en-GB" sz="1200" dirty="0"/>
          </a:p>
          <a:p>
            <a:pPr marL="0" lvl="0" indent="0" algn="just" rtl="0">
              <a:spcBef>
                <a:spcPts val="0"/>
              </a:spcBef>
              <a:spcAft>
                <a:spcPts val="0"/>
              </a:spcAft>
            </a:pPr>
            <a:r>
              <a:rPr lang="en-US" sz="1200" dirty="0"/>
              <a:t>- </a:t>
            </a:r>
            <a:r>
              <a:rPr lang="en-US" sz="1200" dirty="0" err="1"/>
              <a:t>Sẵn</a:t>
            </a:r>
            <a:r>
              <a:rPr lang="en-US" sz="1200" dirty="0"/>
              <a:t> </a:t>
            </a:r>
            <a:r>
              <a:rPr lang="en-US" sz="1200" dirty="0" err="1"/>
              <a:t>sàng</a:t>
            </a:r>
            <a:r>
              <a:rPr lang="en-US" sz="1200" dirty="0"/>
              <a:t> </a:t>
            </a:r>
            <a:r>
              <a:rPr lang="en-US" sz="1200" dirty="0" err="1"/>
              <a:t>tham</a:t>
            </a:r>
            <a:r>
              <a:rPr lang="en-US" sz="1200" dirty="0"/>
              <a:t> </a:t>
            </a:r>
            <a:r>
              <a:rPr lang="en-US" sz="1200" dirty="0" err="1"/>
              <a:t>gia</a:t>
            </a:r>
            <a:r>
              <a:rPr lang="en-US" sz="1200" dirty="0"/>
              <a:t> </a:t>
            </a:r>
            <a:r>
              <a:rPr lang="en-US" sz="1200" dirty="0" err="1"/>
              <a:t>vào</a:t>
            </a:r>
            <a:r>
              <a:rPr lang="en-US" sz="1200" dirty="0"/>
              <a:t> </a:t>
            </a:r>
            <a:r>
              <a:rPr lang="en-US" sz="1200" dirty="0" err="1"/>
              <a:t>sự</a:t>
            </a:r>
            <a:r>
              <a:rPr lang="en-US" sz="1200" dirty="0"/>
              <a:t> </a:t>
            </a:r>
            <a:r>
              <a:rPr lang="en-US" sz="1200" dirty="0" err="1"/>
              <a:t>nghiệp</a:t>
            </a:r>
            <a:r>
              <a:rPr lang="en-US" sz="1200" dirty="0"/>
              <a:t> </a:t>
            </a:r>
            <a:r>
              <a:rPr lang="en-US" sz="1200" dirty="0" err="1"/>
              <a:t>xây</a:t>
            </a:r>
            <a:r>
              <a:rPr lang="en-US" sz="1200" dirty="0"/>
              <a:t> </a:t>
            </a:r>
            <a:r>
              <a:rPr lang="en-US" sz="1200" dirty="0" err="1"/>
              <a:t>dựng</a:t>
            </a:r>
            <a:r>
              <a:rPr lang="en-US" sz="1200" dirty="0"/>
              <a:t> </a:t>
            </a:r>
            <a:r>
              <a:rPr lang="en-US" sz="1200" dirty="0" err="1"/>
              <a:t>và</a:t>
            </a:r>
            <a:r>
              <a:rPr lang="en-US" sz="1200" dirty="0"/>
              <a:t> </a:t>
            </a:r>
            <a:r>
              <a:rPr lang="en-US" sz="1200" dirty="0" err="1"/>
              <a:t>bảo</a:t>
            </a:r>
            <a:r>
              <a:rPr lang="en-US" sz="1200" dirty="0"/>
              <a:t> </a:t>
            </a:r>
            <a:r>
              <a:rPr lang="en-US" sz="1200" dirty="0" err="1"/>
              <a:t>vệ</a:t>
            </a:r>
            <a:r>
              <a:rPr lang="en-US" sz="1200" dirty="0"/>
              <a:t> </a:t>
            </a:r>
            <a:r>
              <a:rPr lang="en-US" sz="1200" dirty="0" err="1"/>
              <a:t>Tổ</a:t>
            </a:r>
            <a:r>
              <a:rPr lang="en-US" sz="1200" dirty="0"/>
              <a:t> </a:t>
            </a:r>
            <a:r>
              <a:rPr lang="en-US" sz="1200" dirty="0" err="1"/>
              <a:t>quốc</a:t>
            </a:r>
            <a:r>
              <a:rPr lang="en-US" sz="1200" dirty="0"/>
              <a:t>.</a:t>
            </a:r>
          </a:p>
          <a:p>
            <a:pPr marL="285750" lvl="0" indent="-285750" algn="ctr" rtl="0">
              <a:spcBef>
                <a:spcPts val="0"/>
              </a:spcBef>
              <a:spcAft>
                <a:spcPts val="0"/>
              </a:spcAft>
              <a:buFontTx/>
              <a:buChar char="-"/>
            </a:pPr>
            <a:endParaRPr lang="en-US" sz="1200" dirty="0"/>
          </a:p>
        </p:txBody>
      </p:sp>
      <p:grpSp>
        <p:nvGrpSpPr>
          <p:cNvPr id="1528" name="Google Shape;1528;p43"/>
          <p:cNvGrpSpPr/>
          <p:nvPr/>
        </p:nvGrpSpPr>
        <p:grpSpPr>
          <a:xfrm>
            <a:off x="6907395" y="1703721"/>
            <a:ext cx="422386" cy="378266"/>
            <a:chOff x="5757913" y="3227047"/>
            <a:chExt cx="388544" cy="347927"/>
          </a:xfrm>
        </p:grpSpPr>
        <p:sp>
          <p:nvSpPr>
            <p:cNvPr id="1529" name="Google Shape;1529;p43"/>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43"/>
          <p:cNvGrpSpPr/>
          <p:nvPr/>
        </p:nvGrpSpPr>
        <p:grpSpPr>
          <a:xfrm>
            <a:off x="1786501" y="1658668"/>
            <a:ext cx="450054" cy="423521"/>
            <a:chOff x="2456800" y="3682271"/>
            <a:chExt cx="395270" cy="371966"/>
          </a:xfrm>
        </p:grpSpPr>
        <p:sp>
          <p:nvSpPr>
            <p:cNvPr id="1532" name="Google Shape;1532;p43"/>
            <p:cNvSpPr/>
            <p:nvPr/>
          </p:nvSpPr>
          <p:spPr>
            <a:xfrm>
              <a:off x="2480314" y="3682271"/>
              <a:ext cx="371756" cy="371966"/>
            </a:xfrm>
            <a:custGeom>
              <a:avLst/>
              <a:gdLst/>
              <a:ahLst/>
              <a:cxnLst/>
              <a:rect l="l" t="t" r="r" b="b"/>
              <a:pathLst>
                <a:path w="14150" h="14158" extrusionOk="0">
                  <a:moveTo>
                    <a:pt x="7075" y="1"/>
                  </a:moveTo>
                  <a:cubicBezTo>
                    <a:pt x="3163" y="1"/>
                    <a:pt x="0" y="3171"/>
                    <a:pt x="0" y="7083"/>
                  </a:cubicBezTo>
                  <a:cubicBezTo>
                    <a:pt x="0" y="10988"/>
                    <a:pt x="3163" y="14158"/>
                    <a:pt x="7075" y="14158"/>
                  </a:cubicBezTo>
                  <a:cubicBezTo>
                    <a:pt x="10980" y="14158"/>
                    <a:pt x="14150" y="10988"/>
                    <a:pt x="14150" y="7083"/>
                  </a:cubicBezTo>
                  <a:cubicBezTo>
                    <a:pt x="14150" y="3171"/>
                    <a:pt x="10980" y="1"/>
                    <a:pt x="7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2456800" y="3724018"/>
              <a:ext cx="353549" cy="330114"/>
            </a:xfrm>
            <a:custGeom>
              <a:avLst/>
              <a:gdLst/>
              <a:ahLst/>
              <a:cxnLst/>
              <a:rect l="l" t="t" r="r" b="b"/>
              <a:pathLst>
                <a:path w="13457" h="12565" extrusionOk="0">
                  <a:moveTo>
                    <a:pt x="3503" y="0"/>
                  </a:moveTo>
                  <a:lnTo>
                    <a:pt x="3503" y="0"/>
                  </a:lnTo>
                  <a:cubicBezTo>
                    <a:pt x="250" y="2650"/>
                    <a:pt x="0" y="7526"/>
                    <a:pt x="2969" y="10495"/>
                  </a:cubicBezTo>
                  <a:cubicBezTo>
                    <a:pt x="4356" y="11882"/>
                    <a:pt x="6164" y="12564"/>
                    <a:pt x="7966" y="12564"/>
                  </a:cubicBezTo>
                  <a:cubicBezTo>
                    <a:pt x="10012" y="12564"/>
                    <a:pt x="12051" y="11684"/>
                    <a:pt x="13457" y="9954"/>
                  </a:cubicBezTo>
                  <a:lnTo>
                    <a:pt x="13457" y="9954"/>
                  </a:lnTo>
                  <a:cubicBezTo>
                    <a:pt x="12201" y="10980"/>
                    <a:pt x="10620" y="11542"/>
                    <a:pt x="8997" y="11542"/>
                  </a:cubicBezTo>
                  <a:cubicBezTo>
                    <a:pt x="6264" y="11542"/>
                    <a:pt x="3781" y="9968"/>
                    <a:pt x="2608" y="7505"/>
                  </a:cubicBezTo>
                  <a:cubicBezTo>
                    <a:pt x="1436" y="5036"/>
                    <a:pt x="1783" y="2116"/>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2557318" y="3892267"/>
              <a:ext cx="217589" cy="96000"/>
            </a:xfrm>
            <a:custGeom>
              <a:avLst/>
              <a:gdLst/>
              <a:ahLst/>
              <a:cxnLst/>
              <a:rect l="l" t="t" r="r" b="b"/>
              <a:pathLst>
                <a:path w="8282" h="3654" extrusionOk="0">
                  <a:moveTo>
                    <a:pt x="244" y="1"/>
                  </a:moveTo>
                  <a:cubicBezTo>
                    <a:pt x="105" y="1"/>
                    <a:pt x="1" y="146"/>
                    <a:pt x="45" y="297"/>
                  </a:cubicBezTo>
                  <a:cubicBezTo>
                    <a:pt x="593" y="2246"/>
                    <a:pt x="2223" y="3654"/>
                    <a:pt x="4144" y="3654"/>
                  </a:cubicBezTo>
                  <a:cubicBezTo>
                    <a:pt x="6065" y="3654"/>
                    <a:pt x="7688" y="2246"/>
                    <a:pt x="8243" y="297"/>
                  </a:cubicBezTo>
                  <a:cubicBezTo>
                    <a:pt x="8281" y="146"/>
                    <a:pt x="8176" y="1"/>
                    <a:pt x="8043" y="1"/>
                  </a:cubicBezTo>
                  <a:cubicBezTo>
                    <a:pt x="8029" y="1"/>
                    <a:pt x="8015" y="2"/>
                    <a:pt x="8001" y="5"/>
                  </a:cubicBezTo>
                  <a:cubicBezTo>
                    <a:pt x="6766" y="297"/>
                    <a:pt x="5498" y="450"/>
                    <a:pt x="4229" y="450"/>
                  </a:cubicBezTo>
                  <a:cubicBezTo>
                    <a:pt x="4200" y="450"/>
                    <a:pt x="4172" y="449"/>
                    <a:pt x="4144" y="449"/>
                  </a:cubicBezTo>
                  <a:cubicBezTo>
                    <a:pt x="4116" y="449"/>
                    <a:pt x="4087" y="450"/>
                    <a:pt x="4059" y="450"/>
                  </a:cubicBezTo>
                  <a:cubicBezTo>
                    <a:pt x="2784" y="450"/>
                    <a:pt x="1522" y="297"/>
                    <a:pt x="288" y="5"/>
                  </a:cubicBezTo>
                  <a:cubicBezTo>
                    <a:pt x="273" y="2"/>
                    <a:pt x="258" y="1"/>
                    <a:pt x="2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2557318" y="3892267"/>
              <a:ext cx="217746" cy="53359"/>
            </a:xfrm>
            <a:custGeom>
              <a:avLst/>
              <a:gdLst/>
              <a:ahLst/>
              <a:cxnLst/>
              <a:rect l="l" t="t" r="r" b="b"/>
              <a:pathLst>
                <a:path w="8288" h="2031" extrusionOk="0">
                  <a:moveTo>
                    <a:pt x="244" y="1"/>
                  </a:moveTo>
                  <a:cubicBezTo>
                    <a:pt x="105" y="1"/>
                    <a:pt x="1" y="146"/>
                    <a:pt x="45" y="297"/>
                  </a:cubicBezTo>
                  <a:cubicBezTo>
                    <a:pt x="183" y="796"/>
                    <a:pt x="398" y="1268"/>
                    <a:pt x="683" y="1698"/>
                  </a:cubicBezTo>
                  <a:cubicBezTo>
                    <a:pt x="1824" y="1920"/>
                    <a:pt x="2982" y="2031"/>
                    <a:pt x="4141" y="2031"/>
                  </a:cubicBezTo>
                  <a:cubicBezTo>
                    <a:pt x="5299" y="2031"/>
                    <a:pt x="6457" y="1920"/>
                    <a:pt x="7598" y="1698"/>
                  </a:cubicBezTo>
                  <a:cubicBezTo>
                    <a:pt x="7883" y="1268"/>
                    <a:pt x="8098" y="796"/>
                    <a:pt x="8243" y="297"/>
                  </a:cubicBezTo>
                  <a:cubicBezTo>
                    <a:pt x="8287" y="146"/>
                    <a:pt x="8177" y="1"/>
                    <a:pt x="8043" y="1"/>
                  </a:cubicBezTo>
                  <a:cubicBezTo>
                    <a:pt x="8029" y="1"/>
                    <a:pt x="8015" y="2"/>
                    <a:pt x="8001" y="5"/>
                  </a:cubicBezTo>
                  <a:cubicBezTo>
                    <a:pt x="6731" y="300"/>
                    <a:pt x="5436" y="448"/>
                    <a:pt x="4141" y="448"/>
                  </a:cubicBezTo>
                  <a:cubicBezTo>
                    <a:pt x="2847" y="448"/>
                    <a:pt x="1553" y="300"/>
                    <a:pt x="288" y="5"/>
                  </a:cubicBezTo>
                  <a:cubicBezTo>
                    <a:pt x="273" y="2"/>
                    <a:pt x="258"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2588189"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2600221"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2714113" y="3796346"/>
              <a:ext cx="30082" cy="54332"/>
            </a:xfrm>
            <a:custGeom>
              <a:avLst/>
              <a:gdLst/>
              <a:ahLst/>
              <a:cxnLst/>
              <a:rect l="l" t="t" r="r" b="b"/>
              <a:pathLst>
                <a:path w="1145" h="2068" extrusionOk="0">
                  <a:moveTo>
                    <a:pt x="569" y="1"/>
                  </a:moveTo>
                  <a:cubicBezTo>
                    <a:pt x="257" y="1"/>
                    <a:pt x="0" y="258"/>
                    <a:pt x="0" y="570"/>
                  </a:cubicBezTo>
                  <a:lnTo>
                    <a:pt x="0" y="1492"/>
                  </a:lnTo>
                  <a:cubicBezTo>
                    <a:pt x="0" y="1811"/>
                    <a:pt x="257" y="2068"/>
                    <a:pt x="569" y="2068"/>
                  </a:cubicBezTo>
                  <a:cubicBezTo>
                    <a:pt x="888" y="2068"/>
                    <a:pt x="1145" y="1811"/>
                    <a:pt x="1145" y="1492"/>
                  </a:cubicBezTo>
                  <a:lnTo>
                    <a:pt x="1145" y="570"/>
                  </a:lnTo>
                  <a:cubicBezTo>
                    <a:pt x="1145" y="258"/>
                    <a:pt x="888"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2726146" y="3796346"/>
              <a:ext cx="18049" cy="42220"/>
            </a:xfrm>
            <a:custGeom>
              <a:avLst/>
              <a:gdLst/>
              <a:ahLst/>
              <a:cxnLst/>
              <a:rect l="l" t="t" r="r" b="b"/>
              <a:pathLst>
                <a:path w="687" h="1607" extrusionOk="0">
                  <a:moveTo>
                    <a:pt x="111" y="1"/>
                  </a:moveTo>
                  <a:cubicBezTo>
                    <a:pt x="76" y="1"/>
                    <a:pt x="35" y="1"/>
                    <a:pt x="0" y="8"/>
                  </a:cubicBezTo>
                  <a:lnTo>
                    <a:pt x="0" y="1263"/>
                  </a:lnTo>
                  <a:cubicBezTo>
                    <a:pt x="0" y="1492"/>
                    <a:pt x="172" y="1607"/>
                    <a:pt x="343" y="1607"/>
                  </a:cubicBezTo>
                  <a:cubicBezTo>
                    <a:pt x="513" y="1607"/>
                    <a:pt x="683" y="1492"/>
                    <a:pt x="680" y="1263"/>
                  </a:cubicBezTo>
                  <a:lnTo>
                    <a:pt x="680" y="570"/>
                  </a:lnTo>
                  <a:cubicBezTo>
                    <a:pt x="687" y="258"/>
                    <a:pt x="430"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2577259" y="3895131"/>
              <a:ext cx="177681" cy="33156"/>
            </a:xfrm>
            <a:custGeom>
              <a:avLst/>
              <a:gdLst/>
              <a:ahLst/>
              <a:cxnLst/>
              <a:rect l="l" t="t" r="r" b="b"/>
              <a:pathLst>
                <a:path w="6763" h="1262" extrusionOk="0">
                  <a:moveTo>
                    <a:pt x="0" y="0"/>
                  </a:moveTo>
                  <a:lnTo>
                    <a:pt x="0" y="0"/>
                  </a:lnTo>
                  <a:cubicBezTo>
                    <a:pt x="90" y="236"/>
                    <a:pt x="194" y="465"/>
                    <a:pt x="319" y="680"/>
                  </a:cubicBezTo>
                  <a:cubicBezTo>
                    <a:pt x="458" y="916"/>
                    <a:pt x="701" y="1076"/>
                    <a:pt x="971" y="1110"/>
                  </a:cubicBezTo>
                  <a:cubicBezTo>
                    <a:pt x="1772" y="1211"/>
                    <a:pt x="2579" y="1261"/>
                    <a:pt x="3386" y="1261"/>
                  </a:cubicBezTo>
                  <a:cubicBezTo>
                    <a:pt x="4193" y="1261"/>
                    <a:pt x="5001" y="1211"/>
                    <a:pt x="5806" y="1110"/>
                  </a:cubicBezTo>
                  <a:cubicBezTo>
                    <a:pt x="6076" y="1076"/>
                    <a:pt x="6319" y="916"/>
                    <a:pt x="6451" y="680"/>
                  </a:cubicBezTo>
                  <a:cubicBezTo>
                    <a:pt x="6576" y="465"/>
                    <a:pt x="6680" y="236"/>
                    <a:pt x="6763" y="0"/>
                  </a:cubicBezTo>
                  <a:lnTo>
                    <a:pt x="6763" y="0"/>
                  </a:lnTo>
                  <a:cubicBezTo>
                    <a:pt x="5650" y="226"/>
                    <a:pt x="4517" y="339"/>
                    <a:pt x="3384" y="339"/>
                  </a:cubicBezTo>
                  <a:cubicBezTo>
                    <a:pt x="2251" y="339"/>
                    <a:pt x="1117" y="226"/>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3"/>
          <p:cNvGrpSpPr/>
          <p:nvPr/>
        </p:nvGrpSpPr>
        <p:grpSpPr>
          <a:xfrm>
            <a:off x="4412305" y="1663171"/>
            <a:ext cx="319349" cy="423529"/>
            <a:chOff x="1802465" y="1962854"/>
            <a:chExt cx="265373" cy="351944"/>
          </a:xfrm>
        </p:grpSpPr>
        <p:sp>
          <p:nvSpPr>
            <p:cNvPr id="1542" name="Google Shape;1542;p43"/>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3">
                                            <p:txEl>
                                              <p:pRg st="0" end="0"/>
                                            </p:txEl>
                                          </p:spTgt>
                                        </p:tgtEl>
                                        <p:attrNameLst>
                                          <p:attrName>style.visibility</p:attrName>
                                        </p:attrNameLst>
                                      </p:cBhvr>
                                      <p:to>
                                        <p:strVal val="visible"/>
                                      </p:to>
                                    </p:set>
                                    <p:animEffect transition="in" filter="blinds(horizontal)">
                                      <p:cBhvr>
                                        <p:cTn id="7" dur="500"/>
                                        <p:tgtEl>
                                          <p:spTgt spid="1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23">
                                            <p:txEl>
                                              <p:pRg st="1" end="1"/>
                                            </p:txEl>
                                          </p:spTgt>
                                        </p:tgtEl>
                                        <p:attrNameLst>
                                          <p:attrName>style.visibility</p:attrName>
                                        </p:attrNameLst>
                                      </p:cBhvr>
                                      <p:to>
                                        <p:strVal val="visible"/>
                                      </p:to>
                                    </p:set>
                                    <p:animEffect transition="in" filter="blinds(horizontal)">
                                      <p:cBhvr>
                                        <p:cTn id="12" dur="500"/>
                                        <p:tgtEl>
                                          <p:spTgt spid="1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25">
                                            <p:txEl>
                                              <p:pRg st="0" end="0"/>
                                            </p:txEl>
                                          </p:spTgt>
                                        </p:tgtEl>
                                        <p:attrNameLst>
                                          <p:attrName>style.visibility</p:attrName>
                                        </p:attrNameLst>
                                      </p:cBhvr>
                                      <p:to>
                                        <p:strVal val="visible"/>
                                      </p:to>
                                    </p:set>
                                    <p:animEffect transition="in" filter="barn(inVertical)">
                                      <p:cBhvr>
                                        <p:cTn id="17" dur="500"/>
                                        <p:tgtEl>
                                          <p:spTgt spid="15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25">
                                            <p:txEl>
                                              <p:pRg st="1" end="1"/>
                                            </p:txEl>
                                          </p:spTgt>
                                        </p:tgtEl>
                                        <p:attrNameLst>
                                          <p:attrName>style.visibility</p:attrName>
                                        </p:attrNameLst>
                                      </p:cBhvr>
                                      <p:to>
                                        <p:strVal val="visible"/>
                                      </p:to>
                                    </p:set>
                                    <p:animEffect transition="in" filter="barn(inVertical)">
                                      <p:cBhvr>
                                        <p:cTn id="22" dur="500"/>
                                        <p:tgtEl>
                                          <p:spTgt spid="152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27">
                                            <p:txEl>
                                              <p:pRg st="0" end="0"/>
                                            </p:txEl>
                                          </p:spTgt>
                                        </p:tgtEl>
                                        <p:attrNameLst>
                                          <p:attrName>style.visibility</p:attrName>
                                        </p:attrNameLst>
                                      </p:cBhvr>
                                      <p:to>
                                        <p:strVal val="visible"/>
                                      </p:to>
                                    </p:set>
                                    <p:animEffect transition="in" filter="checkerboard(across)">
                                      <p:cBhvr>
                                        <p:cTn id="27" dur="500"/>
                                        <p:tgtEl>
                                          <p:spTgt spid="15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27">
                                            <p:txEl>
                                              <p:pRg st="1" end="1"/>
                                            </p:txEl>
                                          </p:spTgt>
                                        </p:tgtEl>
                                        <p:attrNameLst>
                                          <p:attrName>style.visibility</p:attrName>
                                        </p:attrNameLst>
                                      </p:cBhvr>
                                      <p:to>
                                        <p:strVal val="visible"/>
                                      </p:to>
                                    </p:set>
                                    <p:animEffect transition="in" filter="checkerboard(across)">
                                      <p:cBhvr>
                                        <p:cTn id="32" dur="500"/>
                                        <p:tgtEl>
                                          <p:spTgt spid="15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 grpId="0" build="p"/>
      <p:bldP spid="1525" grpId="0" build="p"/>
      <p:bldP spid="15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Nội thuỷ: Là vùng nước tiếp giáp với bờ biển, ở phía trong đường cơ sở và là bộ phận lãnh thổ của Việt Nam.</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rgbClr val="FF0000"/>
                </a:solidFill>
                <a:latin typeface="Times New Roman" panose="02020603050405020304" pitchFamily="18" charset="0"/>
                <a:cs typeface="Times New Roman" panose="02020603050405020304" pitchFamily="18" charset="0"/>
                <a:hlinkClick r:id="rId3" action="ppaction://hlinkfile"/>
              </a:rPr>
              <a:t>+ Lãnh hải: </a:t>
            </a:r>
            <a:r>
              <a:rPr lang="vi-VN" sz="2400" dirty="0">
                <a:solidFill>
                  <a:schemeClr val="bg1"/>
                </a:solidFill>
                <a:latin typeface="Times New Roman" panose="02020603050405020304" pitchFamily="18" charset="0"/>
                <a:cs typeface="Times New Roman" panose="02020603050405020304" pitchFamily="18" charset="0"/>
              </a:rPr>
              <a:t>Là vùng biển có chiều rộng 12 hải lí tính từ đường cơ sở ra phía biển. Ranh giới ngoài của lãnh hải là biên giới quốc gia trên biển của Việt Nam.</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7227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chemeClr val="bg1"/>
                </a:solidFill>
                <a:latin typeface="Times New Roman" panose="02020603050405020304" pitchFamily="18" charset="0"/>
                <a:cs typeface="Times New Roman" panose="02020603050405020304" pitchFamily="18" charset="0"/>
              </a:rPr>
              <a:t>2. Luật Biển Việt Nam</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Vùng tiếp giáp lãnh hải: Là vùng biển tiếp liền và nằm ngoài lãnh hải Việt Nam, có chiều rộng 12 hải lí tính từ ranh giới ngoài của lãnh hải.</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rgbClr val="FF0000"/>
                </a:solidFill>
                <a:latin typeface="Times New Roman" panose="02020603050405020304" pitchFamily="18" charset="0"/>
                <a:cs typeface="Times New Roman" panose="02020603050405020304" pitchFamily="18" charset="0"/>
                <a:hlinkClick r:id="rId3" action="ppaction://hlinkfile"/>
              </a:rPr>
              <a:t>+ Vùng đặc quyền kinh tế: </a:t>
            </a:r>
            <a:r>
              <a:rPr lang="vi-VN" sz="2400" dirty="0">
                <a:solidFill>
                  <a:schemeClr val="bg1"/>
                </a:solidFill>
                <a:latin typeface="Times New Roman" panose="02020603050405020304" pitchFamily="18" charset="0"/>
                <a:cs typeface="Times New Roman" panose="02020603050405020304" pitchFamily="18" charset="0"/>
              </a:rPr>
              <a:t>Là vùng biển tiếp liền và nằm ngoài lãnh hải Việt Nam, hợp với lãnh hải thành một vùng biển có chiều rộng 200 hải lí tính từ đường cơ sở.</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483334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80"/>
            <a:ext cx="8544232" cy="2619950"/>
          </a:xfrm>
          <a:prstGeom prst="rect">
            <a:avLst/>
          </a:prstGeom>
          <a:solidFill>
            <a:srgbClr val="92D050"/>
          </a:solidFill>
        </p:spPr>
        <p:txBody>
          <a:bodyPr spcFirstLastPara="1" wrap="square" lIns="91425" tIns="91425" rIns="91425" bIns="91425" anchor="ctr" anchorCtr="0">
            <a:noAutofit/>
          </a:bodyPr>
          <a:lstStyle/>
          <a:p>
            <a:pPr lvl="0"/>
            <a:r>
              <a:rPr lang="vi-VN" sz="2500" dirty="0">
                <a:solidFill>
                  <a:srgbClr val="FF0000"/>
                </a:solidFill>
                <a:latin typeface="Times New Roman" panose="02020603050405020304" pitchFamily="18" charset="0"/>
                <a:cs typeface="Times New Roman" panose="02020603050405020304" pitchFamily="18" charset="0"/>
              </a:rPr>
              <a:t>2. Luật Biển Việt Nam</a:t>
            </a:r>
            <a:br>
              <a:rPr lang="vi-VN" sz="2500" dirty="0">
                <a:solidFill>
                  <a:srgbClr val="FF0000"/>
                </a:solidFill>
                <a:latin typeface="Times New Roman" panose="02020603050405020304" pitchFamily="18" charset="0"/>
                <a:cs typeface="Times New Roman" panose="02020603050405020304" pitchFamily="18" charset="0"/>
              </a:rPr>
            </a:br>
            <a:r>
              <a:rPr lang="vi-VN" sz="2500" dirty="0">
                <a:solidFill>
                  <a:srgbClr val="FF0000"/>
                </a:solidFill>
                <a:latin typeface="Times New Roman" panose="02020603050405020304" pitchFamily="18" charset="0"/>
                <a:cs typeface="Times New Roman" panose="02020603050405020304" pitchFamily="18" charset="0"/>
                <a:hlinkClick r:id="rId3" action="ppaction://hlinkfile"/>
              </a:rPr>
              <a:t>+ Thềm lục địa: </a:t>
            </a:r>
            <a:r>
              <a:rPr lang="vi-VN" sz="2500" dirty="0">
                <a:solidFill>
                  <a:schemeClr val="bg1"/>
                </a:solidFill>
                <a:latin typeface="Times New Roman" panose="02020603050405020304" pitchFamily="18" charset="0"/>
                <a:cs typeface="Times New Roman" panose="02020603050405020304" pitchFamily="18" charset="0"/>
              </a:rPr>
              <a:t>Là vùng đáy biển và lòng đất dưới đáy biển, tiếp liền và nằm ngoài lãnh hải Việt Nam, trên toàn bộ phần kéo dài tự nhiên của lãnh thổ đất liền, các đảo và quần đảo của Việt Nam cho đến mép ngoài của rìa lục địa. Ranh giới ngoài thềm lục địa cách đường cơ sở không quá 350 hải lí.</a:t>
            </a:r>
            <a:br>
              <a:rPr lang="vi-VN" sz="2500" dirty="0">
                <a:solidFill>
                  <a:schemeClr val="bg1"/>
                </a:solidFill>
                <a:latin typeface="Times New Roman" panose="02020603050405020304" pitchFamily="18" charset="0"/>
                <a:cs typeface="Times New Roman" panose="02020603050405020304" pitchFamily="18" charset="0"/>
              </a:rPr>
            </a:br>
            <a:endParaRPr lang="en-US" sz="25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4533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Đảo: Là vùng đất tự nhiên có nước bao bọc, khi thuỷ triều lên vùng đất này vẫn ở trên mặt nước.</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 Quần đảo: Là một tập hợp các đảo, bao gồm cả bộ phận của các đảo, vùng nước tiếp liền và các thành phần tự nhiên khác có liên quan chặt chẽ với nhau.</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8121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Câu hỏi trang 8 GDQP 11: Đảo Song Tử Tây thuộc quần đảo nào của nước ta ?</a:t>
            </a:r>
            <a:br>
              <a:rPr lang="en-US" sz="2400" dirty="0">
                <a:solidFill>
                  <a:schemeClr val="bg1"/>
                </a:solidFill>
                <a:latin typeface="Times New Roman" panose="02020603050405020304" pitchFamily="18" charset="0"/>
                <a:cs typeface="Times New Roman" panose="02020603050405020304" pitchFamily="18" charset="0"/>
              </a:rPr>
            </a:br>
            <a:r>
              <a:rPr lang="en-US" sz="2400" dirty="0" err="1">
                <a:solidFill>
                  <a:schemeClr val="bg1"/>
                </a:solidFill>
                <a:latin typeface="Times New Roman" panose="02020603050405020304" pitchFamily="18" charset="0"/>
                <a:cs typeface="Times New Roman" panose="02020603050405020304" pitchFamily="18" charset="0"/>
              </a:rPr>
              <a:t>Trả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Song </a:t>
            </a:r>
            <a:r>
              <a:rPr lang="en-US" sz="2400" dirty="0" err="1">
                <a:solidFill>
                  <a:schemeClr val="bg1"/>
                </a:solidFill>
                <a:latin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Tây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Trường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Huyện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Trường</a:t>
            </a:r>
            <a:r>
              <a:rPr lang="en-US" sz="2400" dirty="0">
                <a:solidFill>
                  <a:schemeClr val="bg1"/>
                </a:solidFill>
                <a:latin typeface="Times New Roman" panose="02020603050405020304" pitchFamily="18" charset="0"/>
                <a:cs typeface="Times New Roman" panose="02020603050405020304" pitchFamily="18" charset="0"/>
              </a:rPr>
              <a:t> Sa – </a:t>
            </a:r>
            <a:r>
              <a:rPr lang="en-US" sz="2400" dirty="0" err="1">
                <a:solidFill>
                  <a:schemeClr val="bg1"/>
                </a:solidFill>
                <a:latin typeface="Times New Roman" panose="02020603050405020304" pitchFamily="18" charset="0"/>
                <a:cs typeface="Times New Roman" panose="02020603050405020304" pitchFamily="18" charset="0"/>
              </a:rPr>
              <a:t>Tỉnh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Hòa</a:t>
            </a:r>
            <a:r>
              <a:rPr lang="en-US" sz="2400" dirty="0">
                <a:solidFill>
                  <a:schemeClr val="bg1"/>
                </a:solidFill>
                <a:latin typeface="Times New Roman" panose="02020603050405020304" pitchFamily="18" charset="0"/>
                <a:cs typeface="Times New Roman" panose="02020603050405020304" pitchFamily="18" charset="0"/>
              </a:rPr>
              <a:t>. </a:t>
            </a: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8575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3156154"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Câu hỏi trang 9 GDQP 11:Em hãy vẽ sơ đồ vùng biển Việt Nam.</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Lời giải:</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ý thuyết GDQP 11 Kết nối tri thức Bài 1: Bảo vệ chủ quyền lãnh thổ, biên giới quốc gia nước Cộng hòa xã hội chủ nghĩa Việt Nam | Giáo dục quốc phòng 11"/>
          <p:cNvPicPr/>
          <p:nvPr/>
        </p:nvPicPr>
        <p:blipFill>
          <a:blip r:embed="rId3">
            <a:extLst>
              <a:ext uri="{28A0092B-C50C-407E-A947-70E740481C1C}">
                <a14:useLocalDpi xmlns:a14="http://schemas.microsoft.com/office/drawing/2010/main" val="0"/>
              </a:ext>
            </a:extLst>
          </a:blip>
          <a:srcRect/>
          <a:stretch>
            <a:fillRect/>
          </a:stretch>
        </p:blipFill>
        <p:spPr bwMode="auto">
          <a:xfrm>
            <a:off x="3553994" y="1504334"/>
            <a:ext cx="5422858" cy="3451123"/>
          </a:xfrm>
          <a:prstGeom prst="rect">
            <a:avLst/>
          </a:prstGeom>
          <a:noFill/>
          <a:ln>
            <a:noFill/>
          </a:ln>
        </p:spPr>
      </p:pic>
    </p:spTree>
    <p:extLst>
      <p:ext uri="{BB962C8B-B14F-4D97-AF65-F5344CB8AC3E}">
        <p14:creationId xmlns:p14="http://schemas.microsoft.com/office/powerpoint/2010/main" val="414505639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Luật Biển Việt Nam</a:t>
            </a:r>
            <a:br>
              <a:rPr lang="vi-VN" sz="2400" dirty="0">
                <a:solidFill>
                  <a:srgbClr val="FF0000"/>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Luyện tập</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Luyện tập 1 trang 10 GDQP 11: Mục tiêu, quan điểm của Đảng về bảo vệ Tổ quốc Việt Nam xã hội chủ nghĩa trong tình hình mới là gì?</a:t>
            </a:r>
            <a:br>
              <a:rPr lang="vi-VN" sz="2400" dirty="0">
                <a:solidFill>
                  <a:schemeClr val="bg1"/>
                </a:solidFill>
                <a:latin typeface="Times New Roman" panose="02020603050405020304" pitchFamily="18" charset="0"/>
                <a:cs typeface="Times New Roman" panose="02020603050405020304" pitchFamily="18" charset="0"/>
              </a:rPr>
            </a:br>
            <a:r>
              <a:rPr lang="vi-VN" sz="2400" dirty="0">
                <a:solidFill>
                  <a:schemeClr val="bg1"/>
                </a:solidFill>
                <a:latin typeface="Times New Roman" panose="02020603050405020304" pitchFamily="18" charset="0"/>
                <a:cs typeface="Times New Roman" panose="02020603050405020304" pitchFamily="18" charset="0"/>
              </a:rPr>
              <a:t>Lời giải:</a:t>
            </a:r>
            <a:br>
              <a:rPr lang="vi-VN" sz="2400" dirty="0">
                <a:solidFill>
                  <a:schemeClr val="bg1"/>
                </a:solidFill>
                <a:latin typeface="Times New Roman" panose="02020603050405020304" pitchFamily="18" charset="0"/>
                <a:cs typeface="Times New Roman" panose="02020603050405020304" pitchFamily="18" charset="0"/>
              </a:rPr>
            </a:b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III</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07704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1108192" y="457201"/>
            <a:ext cx="6869304" cy="3576320"/>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Bảo vệ vững chắc độc lập, chủ quyền, thống nhất, toàn vẹn lãnh thổ của Tổ quốc;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Bảo vệ Đảng, Nhà nước, nhân dân, chế độ xã hội chủ nghĩa, nền văn hoá và lợi ích quốc gia - dân tộc;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Giữ vững môi trường hòa bình, ổn định chính trị, an ninh quốc gia, an ninh con người;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Xây dựng xã hội trật tự, kỉ cương, an toàn, lành mạnh để phát triển đất nước theo định hướng xã hội chủ nghĩa.</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87868" y="3369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666038" y="36631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13425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324465" y="1686579"/>
            <a:ext cx="8691716" cy="3456921"/>
          </a:xfrm>
          <a:prstGeom prst="rect">
            <a:avLst/>
          </a:prstGeom>
          <a:solidFill>
            <a:srgbClr val="92D050"/>
          </a:solidFill>
        </p:spPr>
        <p:txBody>
          <a:bodyPr spcFirstLastPara="1" wrap="square" lIns="91425" tIns="91425" rIns="91425" bIns="91425" anchor="ctr" anchorCtr="0">
            <a:noAutofit/>
          </a:bodyPr>
          <a:lstStyle/>
          <a:p>
            <a:pPr lvl="0"/>
            <a:r>
              <a:rPr lang="vi-VN" sz="3200" dirty="0">
                <a:solidFill>
                  <a:srgbClr val="FF0000"/>
                </a:solidFill>
                <a:latin typeface="Times New Roman" panose="02020603050405020304" pitchFamily="18" charset="0"/>
                <a:cs typeface="Times New Roman" panose="02020603050405020304" pitchFamily="18" charset="0"/>
              </a:rPr>
              <a:t>IV. Trách nhiệm trong bảo vệ chủ quyền lãnh thổ, biên giới quốc gia nước cộng hòa xã hội chủ nghĩa Việt Nam</a:t>
            </a:r>
            <a:br>
              <a:rPr lang="vi-VN" sz="3200" dirty="0">
                <a:solidFill>
                  <a:srgbClr val="FF0000"/>
                </a:solidFill>
                <a:latin typeface="Times New Roman" panose="02020603050405020304" pitchFamily="18" charset="0"/>
                <a:cs typeface="Times New Roman" panose="02020603050405020304" pitchFamily="18" charset="0"/>
              </a:rPr>
            </a:br>
            <a:r>
              <a:rPr lang="vi-VN" sz="3200" dirty="0">
                <a:solidFill>
                  <a:schemeClr val="bg1"/>
                </a:solidFill>
                <a:latin typeface="Times New Roman" panose="02020603050405020304" pitchFamily="18" charset="0"/>
                <a:cs typeface="Times New Roman" panose="02020603050405020304" pitchFamily="18" charset="0"/>
              </a:rPr>
              <a:t>1. Trách nhiệm của công dân</a:t>
            </a:r>
            <a:br>
              <a:rPr lang="vi-VN"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t>IV</a:t>
            </a:r>
            <a:endParaRPr sz="3600"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64960" y="1112724"/>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14633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762000" y="457200"/>
            <a:ext cx="7546426" cy="4297679"/>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Chủ động học tập, nắm chắc và chấp hành nghiêm quy định của pháp luật về chủ quyền lãnh thổ, biên giới quốc gia.</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Thường xuyên nêu cao ý thức quản lí, xây dựng, bảo vệ chủ quyền lãnh thổ, biên giới </a:t>
            </a:r>
            <a:r>
              <a:rPr lang="en-US" sz="2000" dirty="0">
                <a:latin typeface="Times New Roman" panose="02020603050405020304" pitchFamily="18" charset="0"/>
                <a:cs typeface="Times New Roman" panose="02020603050405020304" pitchFamily="18" charset="0"/>
              </a:rPr>
              <a:t>QG</a:t>
            </a:r>
            <a:r>
              <a:rPr lang="vi-VN" sz="2000" dirty="0">
                <a:latin typeface="Times New Roman" panose="02020603050405020304" pitchFamily="18" charset="0"/>
                <a:cs typeface="Times New Roman" panose="02020603050405020304" pitchFamily="18" charset="0"/>
              </a:rPr>
              <a:t>; tinh thần cảnh giác trước mọi âm mưu, thủ đoạn chống phá của các thế lực thù địch, phản động; sẵn sàng tham gia bảo vệ Tổ quốc</a:t>
            </a:r>
            <a:r>
              <a:rPr lang="en-US" sz="2000" dirty="0">
                <a:latin typeface="Times New Roman" panose="02020603050405020304" pitchFamily="18" charset="0"/>
                <a:cs typeface="Times New Roman" panose="02020603050405020304" pitchFamily="18" charset="0"/>
              </a:rPr>
              <a:t>.</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Tích cực tham gia tuyên truyền, phổ biến pháp luật về chủ quyền lãnh thổ, biên giới quốc gia; vận động người thân, gia đình, nhân dân chấp hành nghiêm pháp luật; kịp thời báo cho chính quyền hoặc lực lượng chức năng gần nhất khi có những hành động xâm hại đến chủ quyền lãnh thổ, biên giới </a:t>
            </a:r>
            <a:r>
              <a:rPr lang="en-US" sz="2000" dirty="0">
                <a:latin typeface="Times New Roman" panose="02020603050405020304" pitchFamily="18" charset="0"/>
                <a:cs typeface="Times New Roman" panose="02020603050405020304" pitchFamily="18" charset="0"/>
              </a:rPr>
              <a:t>QG</a:t>
            </a:r>
            <a:r>
              <a:rPr lang="vi-VN" sz="2000" dirty="0">
                <a:latin typeface="Times New Roman" panose="02020603050405020304" pitchFamily="18" charset="0"/>
                <a:cs typeface="Times New Roman" panose="02020603050405020304" pitchFamily="18" charset="0"/>
              </a:rPr>
              <a:t>.</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646267" y="32363"/>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8424159" y="212021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40120" y="37139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794822" y="102381"/>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885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740375" y="1817362"/>
            <a:ext cx="5584900" cy="1188345"/>
          </a:xfrm>
          <a:prstGeom prst="rect">
            <a:avLst/>
          </a:prstGeom>
        </p:spPr>
        <p:txBody>
          <a:bodyPr spcFirstLastPara="1" wrap="square" lIns="91425" tIns="91425" rIns="91425" bIns="91425" anchor="ctr" anchorCtr="0">
            <a:noAutofit/>
          </a:bodyPr>
          <a:lstStyle/>
          <a:p>
            <a:pPr lvl="0"/>
            <a:r>
              <a:rPr lang="vi-VN" sz="2800" dirty="0">
                <a:solidFill>
                  <a:schemeClr val="accent3"/>
                </a:solidFill>
              </a:rPr>
              <a:t>I. Nội dung cơ bản của chiến lược bảo vệ tổ quốc Việt Nam xã hội chủ nghĩa trong tình hình mới</a:t>
            </a:r>
            <a:endParaRPr lang="en-US" sz="2800" dirty="0">
              <a:solidFill>
                <a:schemeClr val="accent3"/>
              </a:solidFill>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29017" y="133637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6882324" y="1016043"/>
            <a:ext cx="1327612"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1263;p37"/>
          <p:cNvSpPr txBox="1">
            <a:spLocks noGrp="1"/>
          </p:cNvSpPr>
          <p:nvPr>
            <p:ph type="subTitle" idx="1"/>
          </p:nvPr>
        </p:nvSpPr>
        <p:spPr>
          <a:xfrm>
            <a:off x="676577" y="3115028"/>
            <a:ext cx="5393722" cy="407100"/>
          </a:xfrm>
          <a:prstGeom prst="rect">
            <a:avLst/>
          </a:prstGeom>
        </p:spPr>
        <p:txBody>
          <a:bodyPr spcFirstLastPara="1" wrap="square" lIns="91425" tIns="91425" rIns="91425" bIns="91425" anchor="t" anchorCtr="0">
            <a:noAutofit/>
          </a:bodyPr>
          <a:lstStyle/>
          <a:p>
            <a:pPr marL="0" lvl="0" indent="0">
              <a:spcAft>
                <a:spcPts val="1600"/>
              </a:spcAft>
            </a:pPr>
            <a:r>
              <a:rPr lang="en-US" sz="2400" dirty="0"/>
              <a:t>1. </a:t>
            </a:r>
            <a:r>
              <a:rPr lang="en-US" sz="2400" dirty="0" err="1"/>
              <a:t>Mục</a:t>
            </a:r>
            <a:r>
              <a:rPr lang="en-US" sz="2400" dirty="0"/>
              <a:t> </a:t>
            </a:r>
            <a:r>
              <a:rPr lang="en-US" sz="2400" dirty="0" err="1"/>
              <a:t>tiêu</a:t>
            </a:r>
            <a:endParaRPr lang="en-US" sz="24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629920" y="457200"/>
            <a:ext cx="7678506" cy="4006985"/>
          </a:xfrm>
          <a:prstGeom prst="rect">
            <a:avLst/>
          </a:prstGeom>
          <a:solidFill>
            <a:srgbClr val="92D050"/>
          </a:solidFill>
        </p:spPr>
        <p:txBody>
          <a:bodyPr spcFirstLastPara="1" wrap="square" lIns="91425" tIns="91425" rIns="91425" bIns="91425" anchor="ctr" anchorCtr="0">
            <a:noAutofit/>
          </a:bodyPr>
          <a:lstStyle/>
          <a:p>
            <a:pPr lvl="0"/>
            <a:r>
              <a:rPr lang="vi-VN" sz="2400" dirty="0">
                <a:solidFill>
                  <a:srgbClr val="FF0000"/>
                </a:solidFill>
                <a:latin typeface="Times New Roman" panose="02020603050405020304" pitchFamily="18" charset="0"/>
                <a:cs typeface="Times New Roman" panose="02020603050405020304" pitchFamily="18" charset="0"/>
              </a:rPr>
              <a:t>2. Trách nhiệm của học sinh</a:t>
            </a:r>
            <a:br>
              <a:rPr lang="vi-VN" sz="2400" dirty="0">
                <a:solidFill>
                  <a:srgbClr val="FF0000"/>
                </a:solidFill>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Tích cực học tập, nâng cao nhận thức pháp luật về chủ quyền lãnh thổ, biên giới </a:t>
            </a:r>
            <a:r>
              <a:rPr lang="en-US" sz="2400" dirty="0">
                <a:latin typeface="Times New Roman" panose="02020603050405020304" pitchFamily="18" charset="0"/>
                <a:cs typeface="Times New Roman" panose="02020603050405020304" pitchFamily="18" charset="0"/>
              </a:rPr>
              <a:t>QG</a:t>
            </a:r>
            <a:r>
              <a:rPr lang="vi-VN" sz="2400" dirty="0">
                <a:latin typeface="Times New Roman" panose="02020603050405020304" pitchFamily="18" charset="0"/>
                <a:cs typeface="Times New Roman" panose="02020603050405020304" pitchFamily="18" charset="0"/>
              </a:rPr>
              <a:t> và trách nhiệm của học sinh trong việc bảo vệ chủ quyền lãnh thổ, biên giới quốc gia. Không làm những việc </a:t>
            </a: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i phạm pháp luật khác.</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Thường xuyên tuyên truyền, vận động </a:t>
            </a:r>
            <a:r>
              <a:rPr lang="en-US" sz="2400" dirty="0" err="1">
                <a:latin typeface="Times New Roman" panose="02020603050405020304" pitchFamily="18" charset="0"/>
                <a:cs typeface="Times New Roman" panose="02020603050405020304" pitchFamily="18" charset="0"/>
              </a:rPr>
              <a:t>mọi</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chấp hành nghiêm các quy định của pháp luật về xây dựng, quản lí, bảo vệ biên giới quốc gia. Tự giác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tuyên truyền về chủ quyền biên giới quốc gia, biển, đảo do nhà trường, đoàn thanh niên và các cấp phát động.</a:t>
            </a:r>
            <a:br>
              <a:rPr lang="vi-VN"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8323442" y="1083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0" y="3399356"/>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492822" y="83837"/>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95220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6" name="Google Shape;1336;p39"/>
          <p:cNvSpPr txBox="1">
            <a:spLocks noGrp="1"/>
          </p:cNvSpPr>
          <p:nvPr>
            <p:ph type="subTitle" idx="1"/>
          </p:nvPr>
        </p:nvSpPr>
        <p:spPr>
          <a:xfrm>
            <a:off x="1320150" y="1289300"/>
            <a:ext cx="6503700" cy="14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a:t>
            </a:r>
            <a:r>
              <a:rPr lang="en-GB" b="1" i="1" dirty="0"/>
              <a:t>Thầy trân trọng </a:t>
            </a:r>
            <a:r>
              <a:rPr lang="en-GB" b="1" i="1" dirty="0" err="1"/>
              <a:t>cảm</a:t>
            </a:r>
            <a:r>
              <a:rPr lang="en-GB" b="1" i="1" dirty="0"/>
              <a:t> </a:t>
            </a:r>
            <a:r>
              <a:rPr lang="en-GB" b="1" i="1" dirty="0" err="1"/>
              <a:t>ơn</a:t>
            </a:r>
            <a:r>
              <a:rPr lang="en-GB" b="1" i="1" dirty="0"/>
              <a:t> </a:t>
            </a:r>
            <a:r>
              <a:rPr lang="en-GB" b="1" i="1" dirty="0" err="1"/>
              <a:t>các</a:t>
            </a:r>
            <a:r>
              <a:rPr lang="en-GB" b="1" i="1" dirty="0"/>
              <a:t> </a:t>
            </a:r>
            <a:r>
              <a:rPr lang="en-GB" b="1" i="1" dirty="0" err="1"/>
              <a:t>em</a:t>
            </a:r>
            <a:r>
              <a:rPr lang="en-GB" b="1" i="1" dirty="0"/>
              <a:t> </a:t>
            </a:r>
            <a:r>
              <a:rPr lang="en-GB" b="1" i="1" dirty="0" err="1"/>
              <a:t>đã</a:t>
            </a:r>
            <a:r>
              <a:rPr lang="en-GB" b="1" i="1" dirty="0"/>
              <a:t> </a:t>
            </a:r>
            <a:r>
              <a:rPr lang="en-GB" b="1" i="1" dirty="0" err="1"/>
              <a:t>cùng</a:t>
            </a:r>
            <a:r>
              <a:rPr lang="en-GB" b="1" i="1" dirty="0"/>
              <a:t> </a:t>
            </a:r>
            <a:r>
              <a:rPr lang="en-GB" b="1" i="1" dirty="0" err="1"/>
              <a:t>tìm</a:t>
            </a:r>
            <a:r>
              <a:rPr lang="en-GB" b="1" i="1" dirty="0"/>
              <a:t> </a:t>
            </a:r>
            <a:r>
              <a:rPr lang="en-GB" b="1" i="1" dirty="0" err="1"/>
              <a:t>hiểu</a:t>
            </a:r>
            <a:r>
              <a:rPr lang="en-GB" b="1" i="1" dirty="0"/>
              <a:t> </a:t>
            </a:r>
            <a:r>
              <a:rPr lang="en-GB" b="1" i="1" dirty="0" err="1"/>
              <a:t>xong</a:t>
            </a:r>
            <a:r>
              <a:rPr lang="en-GB" b="1" i="1" dirty="0"/>
              <a:t> </a:t>
            </a:r>
            <a:r>
              <a:rPr lang="en-GB" b="1" i="1" dirty="0" err="1"/>
              <a:t>bài</a:t>
            </a:r>
            <a:r>
              <a:rPr lang="en-GB" b="1" i="1" dirty="0"/>
              <a:t> 1 !”</a:t>
            </a:r>
            <a:endParaRPr b="1" i="1" dirty="0"/>
          </a:p>
        </p:txBody>
      </p:sp>
      <p:sp>
        <p:nvSpPr>
          <p:cNvPr id="1337" name="Google Shape;1337;p39"/>
          <p:cNvSpPr/>
          <p:nvPr/>
        </p:nvSpPr>
        <p:spPr>
          <a:xfrm>
            <a:off x="3647675" y="5"/>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7036250" y="5682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138700" y="47168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0043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1108192" y="457201"/>
            <a:ext cx="6869304" cy="3576320"/>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Bảo vệ vững chắc độc lập, chủ quyền, thống nhất, toàn vẹn lãnh thổ của Tổ quốc;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Bảo vệ Đảng, Nhà nước, nhân dân, chế độ xã hội chủ nghĩa, nền văn hoá và lợi ích quốc gia - dân tộc;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Giữ vững môi trường hòa bình, ổn định chính trị, an ninh quốc gia, an ninh con người;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Xây dựng xã hội trật tự, kỉ cương, an toàn, lành mạnh để phát triển đất nước theo định hướng xã hội chủ nghĩa.</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87868" y="3369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666038" y="36631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740375" y="1817362"/>
            <a:ext cx="5584900" cy="1188345"/>
          </a:xfrm>
          <a:prstGeom prst="rect">
            <a:avLst/>
          </a:prstGeom>
        </p:spPr>
        <p:txBody>
          <a:bodyPr spcFirstLastPara="1" wrap="square" lIns="91425" tIns="91425" rIns="91425" bIns="91425" anchor="ctr" anchorCtr="0">
            <a:noAutofit/>
          </a:bodyPr>
          <a:lstStyle/>
          <a:p>
            <a:pPr lvl="0"/>
            <a:r>
              <a:rPr lang="vi-VN" sz="2800" dirty="0">
                <a:solidFill>
                  <a:schemeClr val="accent3"/>
                </a:solidFill>
              </a:rPr>
              <a:t>I. Nội dung cơ bản của chiến lược bảo vệ tổ quốc Việt Nam xã hội chủ nghĩa trong tình hình mới</a:t>
            </a:r>
            <a:endParaRPr lang="en-US" sz="2800" dirty="0">
              <a:solidFill>
                <a:schemeClr val="accent3"/>
              </a:solidFill>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a:t>
            </a:r>
            <a:endParaRPr dirty="0"/>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29017" y="133637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6882324" y="1016043"/>
            <a:ext cx="1327612"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1263;p37"/>
          <p:cNvSpPr txBox="1">
            <a:spLocks noGrp="1"/>
          </p:cNvSpPr>
          <p:nvPr>
            <p:ph type="subTitle" idx="1"/>
          </p:nvPr>
        </p:nvSpPr>
        <p:spPr>
          <a:xfrm>
            <a:off x="676577" y="3115028"/>
            <a:ext cx="5393722" cy="407100"/>
          </a:xfrm>
          <a:prstGeom prst="rect">
            <a:avLst/>
          </a:prstGeom>
        </p:spPr>
        <p:txBody>
          <a:bodyPr spcFirstLastPara="1" wrap="square" lIns="91425" tIns="91425" rIns="91425" bIns="91425" anchor="t" anchorCtr="0">
            <a:noAutofit/>
          </a:bodyPr>
          <a:lstStyle/>
          <a:p>
            <a:pPr marL="0" lvl="0" indent="0">
              <a:spcAft>
                <a:spcPts val="1600"/>
              </a:spcAft>
            </a:pPr>
            <a:r>
              <a:rPr lang="en-US" sz="2400" dirty="0"/>
              <a:t>2. </a:t>
            </a:r>
            <a:r>
              <a:rPr lang="en-US" sz="2400" dirty="0" err="1"/>
              <a:t>Quan</a:t>
            </a:r>
            <a:r>
              <a:rPr lang="en-US" sz="2400" dirty="0"/>
              <a:t> </a:t>
            </a:r>
            <a:r>
              <a:rPr lang="en-US" sz="2400" dirty="0" err="1"/>
              <a:t>điểm</a:t>
            </a:r>
            <a:endParaRPr lang="en-US" sz="2400" dirty="0"/>
          </a:p>
        </p:txBody>
      </p:sp>
    </p:spTree>
    <p:extLst>
      <p:ext uri="{BB962C8B-B14F-4D97-AF65-F5344CB8AC3E}">
        <p14:creationId xmlns:p14="http://schemas.microsoft.com/office/powerpoint/2010/main" val="86870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checkerboard(across)">
                                      <p:cBhvr>
                                        <p:cTn id="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1108192" y="858137"/>
            <a:ext cx="6869304" cy="3175383"/>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Giữ vững sự lãnh đạo trực tiếp, tuyệt đối về mọi mặt của Đảng đối với sự nghiệp bảo vệ Tổ quốc.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Kiên định mục tiêu độc lập dân tộc gắn liền với chủ nghĩa xã hội. Giữ vững môi trường hòa bình, ổn định để phát triển kinh tế - xã hội là lợi ích cao nhất của đất nước.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Kết hợp chặt chẽ hai nhiệm vụ chiến lược xây dựng và bảo vệ Tổ quốc. Phát huy cao nhất sức mạnh của dân tộc kết hợp với sức mạnh thời đại. Phát huy mạnh mẽ nội lực là nhân tố quyết định; đồng thời, tranh thủ tối đa mọi thuận lợi từ bên ngoài.</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87868" y="3369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666038" y="36631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6578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1108192" y="457201"/>
            <a:ext cx="6869304" cy="3576320"/>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Xây dựng sức mạnh tổng hợp của đất nước về chính trị, tư tưởng, kinh tế, xã hội, văn hoá, quốc phòng, an ninh, đối ngoại. Phát huy sức mạnh khối đại đoàn kết toàn dân tộc, của cả hệ thống chính trị, dưới sự lãnh đạo của Đảng, sự quản lí của Nhà nước, lực lượng vũ trang làm nòng cốt.</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Quán triệt đường lối độc lập, tự chủ; đồng thời chủ động, tích cực hội nhập quốc tế. Kiên trì chính sách đối ngoại rộng mở, đa phương hoá, đa dạng hoá.</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87868" y="3369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666038" y="36631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65485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8"/>
          <p:cNvSpPr txBox="1">
            <a:spLocks noGrp="1"/>
          </p:cNvSpPr>
          <p:nvPr>
            <p:ph type="title"/>
          </p:nvPr>
        </p:nvSpPr>
        <p:spPr>
          <a:xfrm>
            <a:off x="1108192" y="457201"/>
            <a:ext cx="6869304" cy="3576320"/>
          </a:xfrm>
          <a:prstGeom prst="rect">
            <a:avLst/>
          </a:prstGeom>
          <a:solidFill>
            <a:srgbClr val="92D050"/>
          </a:solidFill>
        </p:spPr>
        <p:txBody>
          <a:bodyPr spcFirstLastPara="1" wrap="square" lIns="91425" tIns="91425" rIns="91425" bIns="91425" anchor="ctr" anchorCtr="0">
            <a:noAutofit/>
          </a:bodyPr>
          <a:lstStyle/>
          <a:p>
            <a:pPr lvl="0"/>
            <a:r>
              <a:rPr lang="vi-VN" sz="2000" dirty="0">
                <a:latin typeface="Times New Roman" panose="02020603050405020304" pitchFamily="18" charset="0"/>
                <a:cs typeface="Times New Roman" panose="02020603050405020304" pitchFamily="18" charset="0"/>
              </a:rPr>
              <a:t>- Vận dụng đúng đắn quan điểm về đối tác, đối tượng: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Những ai tôn trọng độc lập, chủ quyền, thiết lập và mở rộng quan hệ hữu nghị, hợp tác bình đẳng, cùng có lợi với Việt Nam đều là đối tác.</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Bất kì thế lực nào có âm mưu và hành động chống phá mục tiêu của Nhà nước ta trong sự nghiệp xây dựng và bảo vệ Tổ quốc đều là đối tượng của chúng ta.</a:t>
            </a:r>
            <a:br>
              <a:rPr lang="vi-VN"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1326" name="Google Shape;1326;p38"/>
          <p:cNvSpPr/>
          <p:nvPr/>
        </p:nvSpPr>
        <p:spPr>
          <a:xfrm>
            <a:off x="991707" y="21431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87868" y="3369896"/>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8"/>
          <p:cNvSpPr/>
          <p:nvPr/>
        </p:nvSpPr>
        <p:spPr>
          <a:xfrm>
            <a:off x="2666038" y="3663180"/>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05664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EA5BAC0254FE034289F5E6EA54E11C5C" ma:contentTypeVersion="8" ma:contentTypeDescription="Tạo tài liệu mới." ma:contentTypeScope="" ma:versionID="14f62725e890f06fe0eb40f81a3ed3e8">
  <xsd:schema xmlns:xsd="http://www.w3.org/2001/XMLSchema" xmlns:xs="http://www.w3.org/2001/XMLSchema" xmlns:p="http://schemas.microsoft.com/office/2006/metadata/properties" xmlns:ns2="c66db5db-7167-4fa1-bb71-780e241bf0d7" targetNamespace="http://schemas.microsoft.com/office/2006/metadata/properties" ma:root="true" ma:fieldsID="2bbfe7324f3b32f42d6bc02477483a8e" ns2:_="">
    <xsd:import namespace="c66db5db-7167-4fa1-bb71-780e241bf0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db5db-7167-4fa1-bb71-780e241bf0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7B193-4DD4-4418-8F4D-2280FAD47485}">
  <ds:schemaRefs>
    <ds:schemaRef ds:uri="http://schemas.microsoft.com/sharepoint/v3/contenttype/forms"/>
  </ds:schemaRefs>
</ds:datastoreItem>
</file>

<file path=customXml/itemProps2.xml><?xml version="1.0" encoding="utf-8"?>
<ds:datastoreItem xmlns:ds="http://schemas.openxmlformats.org/officeDocument/2006/customXml" ds:itemID="{6492FC7D-6E61-4549-943D-9B0C0EB2E6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db5db-7167-4fa1-bb71-780e241bf0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412</TotalTime>
  <Words>3177</Words>
  <Application>Microsoft Office PowerPoint</Application>
  <PresentationFormat>On-screen Show (16:9)</PresentationFormat>
  <Paragraphs>99</Paragraphs>
  <Slides>41</Slides>
  <Notes>39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Didact Gothic</vt:lpstr>
      <vt:lpstr>Arial</vt:lpstr>
      <vt:lpstr>Times New Roman</vt:lpstr>
      <vt:lpstr>Bebas Neue</vt:lpstr>
      <vt:lpstr>Chau Philomene One</vt:lpstr>
      <vt:lpstr>Calibri Light</vt:lpstr>
      <vt:lpstr>Microsoft YaHei</vt:lpstr>
      <vt:lpstr>Eco-Friendly School Center by Slidesgo</vt:lpstr>
      <vt:lpstr>Office 主题</vt:lpstr>
      <vt:lpstr>1_Eco-Friendly School Center by Slidesgo</vt:lpstr>
      <vt:lpstr>BẢO VỆ CHỦ QUYỀN LÃNH THỔ,  BIÊN GIỚI QUỐC GIA NƯỚC CHXHCN VIỆT NAM</vt:lpstr>
      <vt:lpstr>PowerPoint Presentation</vt:lpstr>
      <vt:lpstr>MỤC TIÊU(Tiết 1)</vt:lpstr>
      <vt:lpstr>I. Nội dung cơ bản của chiến lược bảo vệ tổ quốc Việt Nam xã hội chủ nghĩa trong tình hình mới</vt:lpstr>
      <vt:lpstr>- Bảo vệ vững chắc độc lập, chủ quyền, thống nhất, toàn vẹn lãnh thổ của Tổ quốc; - Bảo vệ Đảng, Nhà nước, nhân dân, chế độ xã hội chủ nghĩa, nền văn hoá và lợi ích quốc gia - dân tộc; - Giữ vững môi trường hòa bình, ổn định chính trị, an ninh quốc gia, an ninh con người; - Xây dựng xã hội trật tự, kỉ cương, an toàn, lành mạnh để phát triển đất nước theo định hướng xã hội chủ nghĩa. </vt:lpstr>
      <vt:lpstr>I. Nội dung cơ bản của chiến lược bảo vệ tổ quốc Việt Nam xã hội chủ nghĩa trong tình hình mới</vt:lpstr>
      <vt:lpstr>- Giữ vững sự lãnh đạo trực tiếp, tuyệt đối về mọi mặt của Đảng đối với sự nghiệp bảo vệ Tổ quốc. - Kiên định mục tiêu độc lập dân tộc gắn liền với chủ nghĩa xã hội. Giữ vững môi trường hòa bình, ổn định để phát triển kinh tế - xã hội là lợi ích cao nhất của đất nước. - Kết hợp chặt chẽ hai nhiệm vụ chiến lược xây dựng và bảo vệ Tổ quốc. Phát huy cao nhất sức mạnh của dân tộc kết hợp với sức mạnh thời đại. Phát huy mạnh mẽ nội lực là nhân tố quyết định; đồng thời, tranh thủ tối đa mọi thuận lợi từ bên ngoài. </vt:lpstr>
      <vt:lpstr>- Xây dựng sức mạnh tổng hợp của đất nước về chính trị, tư tưởng, kinh tế, xã hội, văn hoá, quốc phòng, an ninh, đối ngoại. Phát huy sức mạnh khối đại đoàn kết toàn dân tộc, của cả hệ thống chính trị, dưới sự lãnh đạo của Đảng, sự quản lí của Nhà nước, lực lượng vũ trang làm nòng cốt. - Quán triệt đường lối độc lập, tự chủ; đồng thời chủ động, tích cực hội nhập quốc tế. Kiên trì chính sách đối ngoại rộng mở, đa phương hoá, đa dạng hoá. </vt:lpstr>
      <vt:lpstr>- Vận dụng đúng đắn quan điểm về đối tác, đối tượng: + Những ai tôn trọng độc lập, chủ quyền, thiết lập và mở rộng quan hệ hữu nghị, hợp tác bình đẳng, cùng có lợi với Việt Nam đều là đối tác. + Bất kì thế lực nào có âm mưu và hành động chống phá mục tiêu của Nhà nước ta trong sự nghiệp xây dựng và bảo vệ Tổ quốc đều là đối tượng của chúng ta. </vt:lpstr>
      <vt:lpstr>PowerPoint Presentation</vt:lpstr>
      <vt:lpstr>II. Một số nội dung về chủ quyền lãnh thổ, biên giới quốc gia nước cộng hòa xã hội chủ nghĩa Việt Nam</vt:lpstr>
      <vt:lpstr>1. Chủ quyền lãnh thổ - “Nước Cộng hoà xã hội chủ nghĩa Việt Nam là một nước độc lập, có chủ quyền, thống nhất và toàn vẹn lãnh thổ, bao gồm đất liền, hải đảo, vùng biển và vùng trời”. Tổ quốc Việt Nam là thiêng liêng, bất khả xâm phạm. </vt:lpstr>
      <vt:lpstr>2. Biên giới quốc gia - Biên giới quốc gia của nước Cộng hoà xã hội chủ nghĩa Việt Nam là đường và mặt thẳng đứng theo đường đó để xác định giới hạn lãnh thổ đất liền, các đảo, các quần đảo; trong đó, có quần đảo Hoàng Sa và quần đảo Trường Sa, vùng biển, lòng đất, vùng trời của nước Cộng hoà xã hội chủ nghĩa Việt Nam. </vt:lpstr>
      <vt:lpstr>- Biên giới quốc gia trên đất liền được hoạch định và đánh dấu trên thực địa bằng hệ thống mốc quốc giới. </vt:lpstr>
      <vt:lpstr>- Biên giới quốc gia trên biển được hoạch định và đánh dấu bằng các toạ độ trên hải đồ, là ranh giới 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vt:lpstr>
      <vt:lpstr>- Biên giới quốc gia trong lòng đất là mặt thẳng đứng từ biên giới quốc gia trên đất liền và biên giới quốc gia trên biển xuống lòng đất. - Biên giới quốc gia trên không là mặt thẳng đứng từ biên giới quốc gia trên đất liền và biên giới quốc gia trên biển lên vùng trời.</vt:lpstr>
      <vt:lpstr>PowerPoint Presentation</vt:lpstr>
      <vt:lpstr>PowerPoint Presentation</vt:lpstr>
      <vt:lpstr>PowerPoint Presentation</vt:lpstr>
      <vt:lpstr>PowerPoint Presentation</vt:lpstr>
      <vt:lpstr>MỤC TIÊU(Tiết 2)</vt:lpstr>
      <vt:lpstr>III. Một số nội dung công ước Liên hợp quốc về luật biển năm 1982 và luật biển Việt Nam</vt:lpstr>
      <vt:lpstr>1. Công ước Liên hợp quốc về Luật Biển năm 1982 - Công ước Liên hợp quốc về Luật Biển năm 1982 được công bố vào ngày 10/12/1982 và chính thức có hiệu lực từ ngày 16/11/1994, bao gồm 17 phần, 320 điều và 9 phụ lục. Đây là văn kiện pháp lí quan trọng, điều chỉnh quyền và nghĩa vụ cơ bản của các quốc gia trong sử dụng biển; quản lí và bảo tồn các tài nguyên biển. </vt:lpstr>
      <vt:lpstr>- Ngày 23/6/1994, Quốc hội nước CHXHCN Việt Nam khoá IX, kì họp thứ 5 đã thông qua Nghị quyết về việc phê chuẩn Công ước của Liên hợp quốc về Luật Biển năm 1982. + Nghị quyết khẳng định chủ quyền của Việt Nam đối với nội thuỷ, lãnh hải, quyền chủ quyền, quyền tài phán đối với vùng tiếp giáp lãnh hải, vùng đặc quyền kinh tế, thềm lục địa của Việt Nam trên cơ sở các quy định của Công ước và các nguyên tắc của luật pháp quốc tế, yêu cầu các nước tôn trọng các quyền nói trên của Việt Nam. </vt:lpstr>
      <vt:lpstr>+ Cũng trong Nghị quyết này, Quốc hội tiếp tục khẳng định chủ quyền của nước CHXHCN Việt Nam đối với hai quần đảo Hoàng Sa và Trường Sa. Việt Nam có đầy đủ bằng chứng lịch sử và cơ sở pháp lí khẳng định chủ quyền đối với hai quần đảo này. Đồng thời, Quốc hội chủ trương nhất quán giải quyết các tranh chấp, bất đồng trên biển bằng biện pháp hòa bình, trên tinh thần bình đẳng, hiểu biết và tôn trọng lẫn nhau, tôn trọng luật phápquốc tế, đặc biệt là Công ước về Luật Biển năm 1982 của Liên hợp quốc .</vt:lpstr>
      <vt:lpstr>2. Luật Biển Việt Nam - Luật Biển Việt Nam được Quốc hội thông qua ngày 21/6/2012 bao gồm 7 chương, 55 điều, hiệu lực 01/01/2013. - Luật Biển Việt Nam quy định về đường cơ sở, nội thuỷ, lãnh hải, vùng tiếp giáp lãnh hải, vùng đặc quyền kinh tế, thềm lục địa, các đảo, quần đảo Hoàng Sa, quần đảo Trường Sa và quần đảo khác thuộc chủ quyền, quyền chủ quyền, quyền tài phán quốc gia của Việt Nam; hoạt động trong vùng biển Việt Nam; phát triển kinh tế biển; quản lí và bảo vệ biển, đảo. </vt:lpstr>
      <vt:lpstr>PowerPoint Presentation</vt:lpstr>
      <vt:lpstr>2. Luật Biển Việt Nam - Một số nội dung của Luật Biển Việt Nam: + Vùng biển Việt Nam bao gồm nội thuỷ, lãnh hải, vùng tiếp giáp lãnh hải, vùng đặc quyền kinh tế và thềm lục địa thuộc chủ quyền, quyền chủ quyền và quyền tài phán quốc gia của Việt Nam, được xác định theo pháp luật Việt Nam, Điều ước quốc tế về biên giới lãnh thổ mà nước CHXHCN Việt Nam là thành viên và phù hợp với Công ước của Liên hợp quốc về Luật Biển năm 1982. </vt:lpstr>
      <vt:lpstr>2. Luật Biển Việt Nam + Vùng biển quốc tế là tất cả các vùng biển nằm ngoài vùng đặc quyền kinh tế của Việt Nam và các quốc gia khác, nhưng không bao gồm đáy biển và lòng đất dưới đáy biển. + Đường cơ sở: dùng để tính chiều rộng lãnh hải Việt Nam, là đường cơ sở thẳng đã được Chính phủ công bố. </vt:lpstr>
      <vt:lpstr>2. Luật Biển Việt Nam + Nội thuỷ: Là vùng nước tiếp giáp với bờ biển, ở phía trong đường cơ sở và là bộ phận lãnh thổ của Việt Nam. + Lãnh hải: Là vùng biển có chiều rộng 12 hải lí tính từ đường cơ sở ra phía biển. Ranh giới ngoài của lãnh hải là biên giới quốc gia trên biển của Việt Nam. </vt:lpstr>
      <vt:lpstr>2. Luật Biển Việt Nam + Vùng tiếp giáp lãnh hải: Là vùng biển tiếp liền và nằm ngoài lãnh hải Việt Nam, có chiều rộng 12 hải lí tính từ ranh giới ngoài của lãnh hải. + Vùng đặc quyền kinh tế: Là vùng biển tiếp liền và nằm ngoài lãnh hải Việt Nam, hợp với lãnh hải thành một vùng biển có chiều rộng 200 hải lí tính từ đường cơ sở. </vt:lpstr>
      <vt:lpstr>2. Luật Biển Việt Nam + Thềm lục địa: Là vùng đáy biển và lòng đất dưới đáy biển, tiếp liền và nằm ngoài lãnh hải Việt Nam, trên toàn bộ phần kéo dài tự nhiên của lãnh thổ đất liền, các đảo và quần đảo của Việt Nam cho đến mép ngoài của rìa lục địa. Ranh giới ngoài thềm lục địa cách đường cơ sở không quá 350 hải lí. </vt:lpstr>
      <vt:lpstr>2. Luật Biển Việt Nam + Đảo: Là vùng đất tự nhiên có nước bao bọc, khi thuỷ triều lên vùng đất này vẫn ở trên mặt nước. + Quần đảo: Là một tập hợp các đảo, bao gồm cả bộ phận của các đảo, vùng nước tiếp liền và các thành phần tự nhiên khác có liên quan chặt chẽ với nhau. </vt:lpstr>
      <vt:lpstr>2. Luật Biển Việt Nam Câu hỏi trang 8 GDQP 11: Đảo Song Tử Tây thuộc quần đảo nào của nước ta ? Trả lời: Đảo Song Tử Tây thuộc quần đảo Trường Sa- Huyện đảo Trường Sa – Tỉnh Khánh Hòa. </vt:lpstr>
      <vt:lpstr>2. Luật Biển Việt Nam Câu hỏi trang 9 GDQP 11:Em hãy vẽ sơ đồ vùng biển Việt Nam. Lời giải: </vt:lpstr>
      <vt:lpstr>2. Luật Biển Việt Nam Luyện tập Luyện tập 1 trang 10 GDQP 11: Mục tiêu, quan điểm của Đảng về bảo vệ Tổ quốc Việt Nam xã hội chủ nghĩa trong tình hình mới là gì? Lời giải: </vt:lpstr>
      <vt:lpstr>- Bảo vệ vững chắc độc lập, chủ quyền, thống nhất, toàn vẹn lãnh thổ của Tổ quốc; - Bảo vệ Đảng, Nhà nước, nhân dân, chế độ xã hội chủ nghĩa, nền văn hoá và lợi ích quốc gia - dân tộc; - Giữ vững môi trường hòa bình, ổn định chính trị, an ninh quốc gia, an ninh con người; - Xây dựng xã hội trật tự, kỉ cương, an toàn, lành mạnh để phát triển đất nước theo định hướng xã hội chủ nghĩa. </vt:lpstr>
      <vt:lpstr>IV. Trách nhiệm trong bảo vệ chủ quyền lãnh thổ, biên giới quốc gia nước cộng hòa xã hội chủ nghĩa Việt Nam 1. Trách nhiệm của công dân </vt:lpstr>
      <vt:lpstr>- Chủ động học tập, nắm chắc và chấp hành nghiêm quy định của pháp luật về chủ quyền lãnh thổ, biên giới quốc gia. - Thường xuyên nêu cao ý thức quản lí, xây dựng, bảo vệ chủ quyền lãnh thổ, biên giới QG; tinh thần cảnh giác trước mọi âm mưu, thủ đoạn chống phá của các thế lực thù địch, phản động; sẵn sàng tham gia bảo vệ Tổ quốc. - Tích cực tham gia tuyên truyền, phổ biến pháp luật về chủ quyền lãnh thổ, biên giới quốc gia; vận động người thân, gia đình, nhân dân chấp hành nghiêm pháp luật; kịp thời báo cho chính quyền hoặc lực lượng chức năng gần nhất khi có những hành động xâm hại đến chủ quyền lãnh thổ, biên giới QG. </vt:lpstr>
      <vt:lpstr>2. Trách nhiệm của học sinh - Tích cực học tập, nâng cao nhận thức pháp luật về chủ quyền lãnh thổ, biên giới QG và trách nhiệm của học sinh trong việc bảo vệ chủ quyền lãnh thổ, biên giới quốc gia. Không làm những việc vi phạm pháp luật khác. - Thường xuyên tuyên truyền, vận động mọi người chấp hành nghiêm các quy định của pháp luật về xây dựng, quản lí, bảo vệ biên giới quốc gia. Tự giác tham gia tuyên truyền về chủ quyền biên giới quốc gia, biển, đảo do nhà trường, đoàn thanh niên và các cấp phát động.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LỊCH SỬ, TRUYỀN THỐNG CỦA QUÂN ĐỘI VÀ CÔNG AN NHÂN DÂN VIỆT NAM</dc:title>
  <dc:creator>Admin</dc:creator>
  <cp:lastModifiedBy>Tùng Nguyễn</cp:lastModifiedBy>
  <cp:revision>126</cp:revision>
  <dcterms:created xsi:type="dcterms:W3CDTF">2021-10-17T23:25:00Z</dcterms:created>
  <dcterms:modified xsi:type="dcterms:W3CDTF">2024-02-27T10:05:37Z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1E26AD0C5DDE4C33A840051206FB234F</vt:lpwstr>
  </property>
  <property fmtid="{D5CDD505-2E9C-101B-9397-08002B2CF9AE}" pid="4" name="ContentTypeId">
    <vt:lpwstr>0x010100EA5BAC0254FE034289F5E6EA54E11C5C</vt:lpwstr>
  </property>
</Properties>
</file>