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1" r:id="rId24"/>
    <p:sldId id="280" r:id="rId25"/>
    <p:sldId id="284" r:id="rId26"/>
    <p:sldId id="282" r:id="rId27"/>
    <p:sldId id="288" r:id="rId28"/>
    <p:sldId id="283" r:id="rId29"/>
    <p:sldId id="285" r:id="rId30"/>
    <p:sldId id="286" r:id="rId31"/>
    <p:sldId id="287" r:id="rId32"/>
    <p:sldId id="289" r:id="rId33"/>
    <p:sldId id="290" r:id="rId34"/>
    <p:sldId id="277" r:id="rId35"/>
    <p:sldId id="292"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317" r:id="rId58"/>
    <p:sldId id="293" r:id="rId59"/>
    <p:sldId id="318" r:id="rId60"/>
    <p:sldId id="319" r:id="rId61"/>
    <p:sldId id="320" r:id="rId62"/>
    <p:sldId id="32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190" autoAdjust="0"/>
  </p:normalViewPr>
  <p:slideViewPr>
    <p:cSldViewPr>
      <p:cViewPr varScale="1">
        <p:scale>
          <a:sx n="61" d="100"/>
          <a:sy n="61" d="100"/>
        </p:scale>
        <p:origin x="73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1F6707A-BBC7-4788-B65D-340324FF976B}" type="datetimeFigureOut">
              <a:rPr lang="en-US" smtClean="0"/>
              <a:pPr/>
              <a:t>2/24/2024</a:t>
            </a:fld>
            <a:endParaRPr lang="vi-VN"/>
          </a:p>
        </p:txBody>
      </p:sp>
      <p:sp>
        <p:nvSpPr>
          <p:cNvPr id="19" name="Footer Placeholder 18"/>
          <p:cNvSpPr>
            <a:spLocks noGrp="1"/>
          </p:cNvSpPr>
          <p:nvPr>
            <p:ph type="ftr" sz="quarter" idx="11"/>
          </p:nvPr>
        </p:nvSpPr>
        <p:spPr/>
        <p:txBody>
          <a:bodyPr/>
          <a:lstStyle/>
          <a:p>
            <a:endParaRPr lang="vi-VN"/>
          </a:p>
        </p:txBody>
      </p:sp>
      <p:sp>
        <p:nvSpPr>
          <p:cNvPr id="27" name="Slide Number Placeholder 26"/>
          <p:cNvSpPr>
            <a:spLocks noGrp="1"/>
          </p:cNvSpPr>
          <p:nvPr>
            <p:ph type="sldNum" sz="quarter" idx="12"/>
          </p:nvPr>
        </p:nvSpPr>
        <p:spPr/>
        <p:txBody>
          <a:bodyPr/>
          <a:lstStyle/>
          <a:p>
            <a:fld id="{C9956234-31A2-4DCF-AD0C-56FD1D411685}" type="slidenum">
              <a:rPr lang="vi-VN" smtClean="0"/>
              <a:pPr/>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F6707A-BBC7-4788-B65D-340324FF976B}" type="datetimeFigureOut">
              <a:rPr lang="en-US" smtClean="0"/>
              <a:pPr/>
              <a:t>2/24/2024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F6707A-BBC7-4788-B65D-340324FF976B}" type="datetimeFigureOut">
              <a:rPr lang="en-US" smtClean="0"/>
              <a:pPr/>
              <a:t>2/24/2024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ội dung">
    <p:spTree>
      <p:nvGrpSpPr>
        <p:cNvPr id="1" name=""/>
        <p:cNvGrpSpPr/>
        <p:nvPr/>
      </p:nvGrpSpPr>
      <p:grpSpPr>
        <a:xfrm>
          <a:off x="0" y="0"/>
          <a:ext cx="0" cy="0"/>
          <a:chOff x="0" y="0"/>
          <a:chExt cx="0" cy="0"/>
        </a:xfrm>
      </p:grpSpPr>
      <p:sp>
        <p:nvSpPr>
          <p:cNvPr id="2" name="Chỗ dành sẵn cho Nội dung 1"/>
          <p:cNvSpPr>
            <a:spLocks noGrp="1"/>
          </p:cNvSpPr>
          <p:nvPr>
            <p:ph/>
          </p:nvPr>
        </p:nvSpPr>
        <p:spPr>
          <a:xfrm>
            <a:off x="457200" y="274638"/>
            <a:ext cx="8229600" cy="5851525"/>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1BBAB65-B7FD-49C7-903C-4270011DE7A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F6707A-BBC7-4788-B65D-340324FF976B}" type="datetimeFigureOut">
              <a:rPr lang="en-US" smtClean="0"/>
              <a:pPr/>
              <a:t>2/24/2024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F6707A-BBC7-4788-B65D-340324FF976B}" type="datetimeFigureOut">
              <a:rPr lang="en-US" smtClean="0"/>
              <a:pPr/>
              <a:t>2/24/2024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9956234-31A2-4DCF-AD0C-56FD1D411685}" type="slidenum">
              <a:rPr lang="vi-VN" smtClean="0"/>
              <a:pPr/>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F6707A-BBC7-4788-B65D-340324FF976B}" type="datetimeFigureOut">
              <a:rPr lang="en-US" smtClean="0"/>
              <a:pPr/>
              <a:t>2/24/2024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F6707A-BBC7-4788-B65D-340324FF976B}" type="datetimeFigureOut">
              <a:rPr lang="en-US" smtClean="0"/>
              <a:pPr/>
              <a:t>2/24/2024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1F6707A-BBC7-4788-B65D-340324FF976B}" type="datetimeFigureOut">
              <a:rPr lang="en-US" smtClean="0"/>
              <a:pPr/>
              <a:t>2/24/2024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6707A-BBC7-4788-B65D-340324FF976B}" type="datetimeFigureOut">
              <a:rPr lang="en-US" smtClean="0"/>
              <a:pPr/>
              <a:t>2/24/2024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F6707A-BBC7-4788-B65D-340324FF976B}" type="datetimeFigureOut">
              <a:rPr lang="en-US" smtClean="0"/>
              <a:pPr/>
              <a:t>2/24/2024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9956234-31A2-4DCF-AD0C-56FD1D411685}"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1F6707A-BBC7-4788-B65D-340324FF976B}" type="datetimeFigureOut">
              <a:rPr lang="en-US" smtClean="0"/>
              <a:pPr/>
              <a:t>2/24/2024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a:xfrm>
            <a:off x="8077200" y="6356350"/>
            <a:ext cx="609600" cy="365125"/>
          </a:xfrm>
        </p:spPr>
        <p:txBody>
          <a:bodyPr/>
          <a:lstStyle/>
          <a:p>
            <a:fld id="{C9956234-31A2-4DCF-AD0C-56FD1D411685}" type="slidenum">
              <a:rPr lang="vi-VN" smtClean="0"/>
              <a:pPr/>
              <a:t>‹#›</a:t>
            </a:fld>
            <a:endParaRPr lang="vi-V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F6707A-BBC7-4788-B65D-340324FF976B}" type="datetimeFigureOut">
              <a:rPr lang="en-US" smtClean="0"/>
              <a:pPr/>
              <a:t>2/24/2024</a:t>
            </a:fld>
            <a:endParaRPr lang="vi-V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vi-V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956234-31A2-4DCF-AD0C-56FD1D411685}" type="slidenum">
              <a:rPr lang="vi-VN" smtClean="0"/>
              <a:pPr/>
              <a:t>‹#›</a:t>
            </a:fld>
            <a:endParaRPr lang="vi-V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vi.wikipedia.org/wiki/%C4%90%E1%BA%A1n_ph%C3%A1o" TargetMode="External"/><Relationship Id="rId3" Type="http://schemas.openxmlformats.org/officeDocument/2006/relationships/hyperlink" Target="https://vi.wikipedia.org/wiki/Ete" TargetMode="External"/><Relationship Id="rId7" Type="http://schemas.openxmlformats.org/officeDocument/2006/relationships/hyperlink" Target="https://vi.wikipedia.org/wiki/M%C3%ACn" TargetMode="External"/><Relationship Id="rId2" Type="http://schemas.openxmlformats.org/officeDocument/2006/relationships/hyperlink" Target="https://vi.wikipedia.org/wiki/Etanol" TargetMode="External"/><Relationship Id="rId1" Type="http://schemas.openxmlformats.org/officeDocument/2006/relationships/slideLayout" Target="../slideLayouts/slideLayout2.xml"/><Relationship Id="rId6" Type="http://schemas.openxmlformats.org/officeDocument/2006/relationships/hyperlink" Target="https://vi.wikipedia.org/wiki/Bom" TargetMode="External"/><Relationship Id="rId11" Type="http://schemas.openxmlformats.org/officeDocument/2006/relationships/image" Target="../media/image12.jpeg"/><Relationship Id="rId5" Type="http://schemas.openxmlformats.org/officeDocument/2006/relationships/hyperlink" Target="https://vi.wikipedia.org/wiki/Axeton" TargetMode="External"/><Relationship Id="rId10" Type="http://schemas.openxmlformats.org/officeDocument/2006/relationships/image" Target="../media/image11.png"/><Relationship Id="rId4" Type="http://schemas.openxmlformats.org/officeDocument/2006/relationships/hyperlink" Target="https://vi.wikipedia.org/wiki/Benzen" TargetMode="External"/><Relationship Id="rId9" Type="http://schemas.openxmlformats.org/officeDocument/2006/relationships/hyperlink" Target="https://vi.wikipedia.org/wiki/L%E1%BB%B1u_%C4%91%E1%BA%A1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vi.wikipedia.org/wiki/RDX" TargetMode="External"/><Relationship Id="rId7" Type="http://schemas.openxmlformats.org/officeDocument/2006/relationships/image" Target="../media/image13.jpeg"/><Relationship Id="rId2" Type="http://schemas.openxmlformats.org/officeDocument/2006/relationships/hyperlink" Target="https://vi.wikipedia.org/wiki/C-4" TargetMode="External"/><Relationship Id="rId1" Type="http://schemas.openxmlformats.org/officeDocument/2006/relationships/slideLayout" Target="../slideLayouts/slideLayout2.xml"/><Relationship Id="rId6" Type="http://schemas.openxmlformats.org/officeDocument/2006/relationships/hyperlink" Target="https://vi.wikipedia.org/wiki/C%C3%B4ng_binh" TargetMode="External"/><Relationship Id="rId5" Type="http://schemas.openxmlformats.org/officeDocument/2006/relationships/hyperlink" Target="https://vi.wikipedia.org/w/index.php?title=%C4%90%E1%BA%A1n_l%C3%B5m&amp;action=edit&amp;redlink=1" TargetMode="External"/><Relationship Id="rId4" Type="http://schemas.openxmlformats.org/officeDocument/2006/relationships/hyperlink" Target="https://vi.wikipedia.org/w/index.php?title=X%C4%83ng_crep&amp;action=edit&amp;redlink=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T%C3%AAn_l%E1%BB%ADa" TargetMode="External"/><Relationship Id="rId3" Type="http://schemas.openxmlformats.org/officeDocument/2006/relationships/hyperlink" Target="https://vi.wikipedia.org/wiki/Cacbon" TargetMode="External"/><Relationship Id="rId7" Type="http://schemas.openxmlformats.org/officeDocument/2006/relationships/hyperlink" Target="https://vi.wikipedia.org/wiki/R%E1%BB%91c_k%C3%A9t" TargetMode="External"/><Relationship Id="rId2" Type="http://schemas.openxmlformats.org/officeDocument/2006/relationships/hyperlink" Target="https://vi.wikipedia.org/wiki/Kali_nitrat" TargetMode="External"/><Relationship Id="rId1" Type="http://schemas.openxmlformats.org/officeDocument/2006/relationships/slideLayout" Target="../slideLayouts/slideLayout2.xml"/><Relationship Id="rId6" Type="http://schemas.openxmlformats.org/officeDocument/2006/relationships/hyperlink" Target="https://vi.wikipedia.org/wiki/Thu%E1%BB%91c_ph%C3%B3ng" TargetMode="External"/><Relationship Id="rId5" Type="http://schemas.openxmlformats.org/officeDocument/2006/relationships/hyperlink" Target="https://vi.wikipedia.org/w/index.php?title=D%C3%A2y_ch%C3%A1y_ch%E1%BA%ADm&amp;action=edit&amp;redlink=1" TargetMode="External"/><Relationship Id="rId10" Type="http://schemas.openxmlformats.org/officeDocument/2006/relationships/image" Target="../media/image16.jpeg"/><Relationship Id="rId4" Type="http://schemas.openxmlformats.org/officeDocument/2006/relationships/hyperlink" Target="https://vi.wikipedia.org/wiki/L%C6%B0u_hu%E1%BB%B3nh"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65538"/>
            <a:ext cx="7854696" cy="1143000"/>
          </a:xfrm>
        </p:spPr>
        <p:txBody>
          <a:bodyPr/>
          <a:lstStyle/>
          <a:p>
            <a:pPr algn="ctr"/>
            <a:endParaRPr lang="vi-VN" b="1" dirty="0">
              <a:solidFill>
                <a:srgbClr val="FFFF00"/>
              </a:solidFill>
              <a:latin typeface="Times New Roman" pitchFamily="18" charset="0"/>
              <a:cs typeface="Times New Roman" pitchFamily="18" charset="0"/>
            </a:endParaRPr>
          </a:p>
        </p:txBody>
      </p:sp>
      <p:sp>
        <p:nvSpPr>
          <p:cNvPr id="4" name="Subtitle 2"/>
          <p:cNvSpPr txBox="1">
            <a:spLocks/>
          </p:cNvSpPr>
          <p:nvPr/>
        </p:nvSpPr>
        <p:spPr>
          <a:xfrm>
            <a:off x="304800" y="2286000"/>
            <a:ext cx="8464296" cy="1752600"/>
          </a:xfrm>
          <a:prstGeom prst="rect">
            <a:avLst/>
          </a:prstGeom>
        </p:spPr>
        <p:txBody>
          <a:bodyPr vert="horz" lIns="0" rIns="18288">
            <a:noAutofit/>
          </a:bodyPr>
          <a:lstStyle/>
          <a:p>
            <a:pPr marR="45720" lvl="0" algn="ctr">
              <a:spcBef>
                <a:spcPct val="20000"/>
              </a:spcBef>
              <a:buClr>
                <a:schemeClr val="accent3"/>
              </a:buClr>
              <a:buSzPct val="95000"/>
            </a:pPr>
            <a:r>
              <a:rPr lang="en-US" sz="3600" b="1" i="1" u="sng" dirty="0">
                <a:solidFill>
                  <a:srgbClr val="FF0000"/>
                </a:solidFill>
                <a:latin typeface="Times New Roman" pitchFamily="18" charset="0"/>
                <a:cs typeface="Times New Roman" pitchFamily="18" charset="0"/>
              </a:rPr>
              <a:t>Bài 2:</a:t>
            </a:r>
            <a:r>
              <a:rPr lang="en-US" sz="3600"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GIỚI THIỆU MỘT SỐ LOẠI SÚNG BỘ BINH, THUỐC NỔ, VẬT CẢN VÀ VŨ KHÍ TỰ TẠO </a:t>
            </a:r>
          </a:p>
          <a:p>
            <a:pPr marR="45720" lvl="0" algn="ctr">
              <a:spcBef>
                <a:spcPct val="20000"/>
              </a:spcBef>
              <a:buClr>
                <a:schemeClr val="accent3"/>
              </a:buClr>
              <a:buSzPct val="95000"/>
            </a:pPr>
            <a:endParaRPr kumimoji="0" lang="vi-VN"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019800"/>
          </a:xfrm>
        </p:spPr>
        <p:txBody>
          <a:bodyPr>
            <a:normAutofit fontScale="62500" lnSpcReduction="20000"/>
          </a:bodyPr>
          <a:lstStyle/>
          <a:p>
            <a:pPr>
              <a:buNone/>
            </a:pPr>
            <a:r>
              <a:rPr lang="en-US" sz="4200" b="1" dirty="0">
                <a:solidFill>
                  <a:srgbClr val="0070C0"/>
                </a:solidFill>
                <a:latin typeface="Times New Roman" pitchFamily="18" charset="0"/>
                <a:cs typeface="Times New Roman" pitchFamily="18" charset="0"/>
              </a:rPr>
              <a:t>2. Tính n</a:t>
            </a:r>
            <a:r>
              <a:rPr lang="vi-VN" sz="4200" b="1" dirty="0">
                <a:solidFill>
                  <a:srgbClr val="0070C0"/>
                </a:solidFill>
                <a:latin typeface="Times New Roman" pitchFamily="18" charset="0"/>
                <a:cs typeface="Times New Roman" pitchFamily="18" charset="0"/>
              </a:rPr>
              <a:t>ă</a:t>
            </a:r>
            <a:r>
              <a:rPr lang="en-US" sz="4200" b="1" dirty="0">
                <a:solidFill>
                  <a:srgbClr val="0070C0"/>
                </a:solidFill>
                <a:latin typeface="Times New Roman" pitchFamily="18" charset="0"/>
                <a:cs typeface="Times New Roman" pitchFamily="18" charset="0"/>
              </a:rPr>
              <a:t>ng, tác dụng</a:t>
            </a:r>
          </a:p>
          <a:p>
            <a:pPr lvl="0" algn="just">
              <a:buNone/>
            </a:pPr>
            <a:r>
              <a:rPr lang="en-US" dirty="0">
                <a:latin typeface="Times New Roman" pitchFamily="18" charset="0"/>
                <a:cs typeface="Times New Roman" pitchFamily="18" charset="0"/>
              </a:rPr>
              <a:t>		</a:t>
            </a:r>
            <a:r>
              <a:rPr lang="en-US" sz="3800" dirty="0">
                <a:latin typeface="Times New Roman" pitchFamily="18" charset="0"/>
                <a:cs typeface="Times New Roman" pitchFamily="18" charset="0"/>
              </a:rPr>
              <a:t>- Trong phòng ngự: kết hợp với hệ thống công sự, hỏa lực làm tăng tính vững chắc của thế trận. Cản địch tiến công, giảm tốc độ tiến công và phát triển chiến đấu; hạn chế sự tiến công bất ngờ của địch, sử dụng lực lượng cơ động đánh địch hiệu quả.</a:t>
            </a:r>
          </a:p>
          <a:p>
            <a:pPr algn="just">
              <a:buNone/>
            </a:pPr>
            <a:r>
              <a:rPr lang="en-US" sz="3800" dirty="0">
                <a:latin typeface="Times New Roman" pitchFamily="18" charset="0"/>
                <a:cs typeface="Times New Roman" pitchFamily="18" charset="0"/>
              </a:rPr>
              <a:t>		- Trong tiến công: sử dụng vật cản bảo vệ bên sườn phía sau đội hình triển khai tiến công địch và lực lượng dự bị. Bảo vệ khu vực mục tiêu của địch ta đã chiếm được ngăn chặn địch phản kích; chặn địch rút chạy khỏi mục tiêu bị ta tấn công.</a:t>
            </a:r>
          </a:p>
          <a:p>
            <a:pPr lvl="0" algn="just">
              <a:buNone/>
            </a:pPr>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Trong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phục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kích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bố</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trí</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kết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hợp</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với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các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hướng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mũi</a:t>
            </a:r>
            <a:r>
              <a:rPr lang="en-US" sz="3800" dirty="0">
                <a:latin typeface="Times New Roman" pitchFamily="18" charset="0"/>
                <a:cs typeface="Times New Roman" pitchFamily="18" charset="0"/>
              </a:rPr>
              <a:t> tiến công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thành</a:t>
            </a:r>
            <a:r>
              <a:rPr lang="en-US" sz="3800" dirty="0">
                <a:latin typeface="Times New Roman" pitchFamily="18" charset="0"/>
                <a:cs typeface="Times New Roman" pitchFamily="18" charset="0"/>
              </a:rPr>
              <a:t> thế </a:t>
            </a:r>
            <a:r>
              <a:rPr lang="en-US" sz="3800" dirty="0" err="1">
                <a:latin typeface="Times New Roman" pitchFamily="18" charset="0"/>
                <a:cs typeface="Times New Roman" pitchFamily="18" charset="0"/>
              </a:rPr>
              <a:t>bao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vây</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chia</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cắt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ngăn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chặn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đường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rút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lui</a:t>
            </a:r>
            <a:r>
              <a:rPr lang="en-US" sz="3800" dirty="0">
                <a:latin typeface="Times New Roman" pitchFamily="18" charset="0"/>
                <a:cs typeface="Times New Roman" pitchFamily="18" charset="0"/>
              </a:rPr>
              <a:t> của địch.</a:t>
            </a:r>
          </a:p>
          <a:p>
            <a:pPr algn="just">
              <a:buNone/>
            </a:pPr>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Trong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tập</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kích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phóng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mìn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tập</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kích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vào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đội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địch </a:t>
            </a:r>
            <a:r>
              <a:rPr lang="en-US" sz="3800" dirty="0" err="1">
                <a:latin typeface="Times New Roman" pitchFamily="18" charset="0"/>
                <a:cs typeface="Times New Roman" pitchFamily="18" charset="0"/>
              </a:rPr>
              <a:t>tạm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dừng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trú</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quân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tập</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kết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hoặc</a:t>
            </a:r>
            <a:r>
              <a:rPr lang="en-US" sz="3800" dirty="0">
                <a:latin typeface="Times New Roman" pitchFamily="18" charset="0"/>
                <a:cs typeface="Times New Roman" pitchFamily="18" charset="0"/>
              </a:rPr>
              <a:t> địch </a:t>
            </a:r>
            <a:r>
              <a:rPr lang="en-US" sz="3800" dirty="0" err="1">
                <a:latin typeface="Times New Roman" pitchFamily="18" charset="0"/>
                <a:cs typeface="Times New Roman" pitchFamily="18" charset="0"/>
              </a:rPr>
              <a:t>trong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các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căn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cứ</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thể</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dùng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mìn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đặc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biệt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uy</a:t>
            </a:r>
            <a:r>
              <a:rPr lang="en-US" sz="3800" dirty="0">
                <a:latin typeface="Times New Roman" pitchFamily="18" charset="0"/>
                <a:cs typeface="Times New Roman" pitchFamily="18" charset="0"/>
              </a:rPr>
              <a:t> lực </a:t>
            </a:r>
            <a:r>
              <a:rPr lang="en-US" sz="3800" dirty="0" err="1">
                <a:latin typeface="Times New Roman" pitchFamily="18" charset="0"/>
                <a:cs typeface="Times New Roman" pitchFamily="18" charset="0"/>
              </a:rPr>
              <a:t>nổ</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mạnh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và</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hẹn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bí</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mật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đánh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vào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căn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cứ</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kho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tàng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phương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tiện</a:t>
            </a:r>
            <a:r>
              <a:rPr lang="en-US" sz="3800" dirty="0">
                <a:latin typeface="Times New Roman" pitchFamily="18" charset="0"/>
                <a:cs typeface="Times New Roman" pitchFamily="18" charset="0"/>
              </a:rPr>
              <a:t> địch.</a:t>
            </a:r>
          </a:p>
          <a:p>
            <a:pPr algn="just">
              <a:buNone/>
            </a:pPr>
            <a:endParaRPr lang="en-US" sz="2800" dirty="0">
              <a:latin typeface="Times New Roman" pitchFamily="18" charset="0"/>
              <a:cs typeface="Times New Roman" pitchFamily="18" charset="0"/>
            </a:endParaRPr>
          </a:p>
          <a:p>
            <a:pPr lvl="0" algn="just">
              <a:buNone/>
            </a:pPr>
            <a:r>
              <a:rPr lang="en-US" dirty="0">
                <a:latin typeface="Times New Roman" pitchFamily="18" charset="0"/>
                <a:cs typeface="Times New Roman" pitchFamily="18" charset="0"/>
              </a:rPr>
              <a:t>		</a:t>
            </a:r>
          </a:p>
          <a:p>
            <a:pPr algn="just">
              <a:buNone/>
            </a:pPr>
            <a:endParaRPr lang="en-US" dirty="0">
              <a:latin typeface="Times New Roman" pitchFamily="18" charset="0"/>
              <a:cs typeface="Times New Roman" pitchFamily="18" charset="0"/>
            </a:endParaRPr>
          </a:p>
          <a:p>
            <a:pPr lvl="0" algn="just">
              <a:buNone/>
            </a:pPr>
            <a:endParaRPr lang="en-US" dirty="0">
              <a:latin typeface="Times New Roman" pitchFamily="18" charset="0"/>
              <a:cs typeface="Times New Roman" pitchFamily="18" charset="0"/>
            </a:endParaRPr>
          </a:p>
          <a:p>
            <a:pPr>
              <a:buNone/>
            </a:pPr>
            <a:endParaRPr lang="vi-VN" b="1" dirty="0">
              <a:solidFill>
                <a:srgbClr val="0070C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3962400" cy="3276600"/>
          </a:xfrm>
        </p:spPr>
        <p:txBody>
          <a:bodyPr/>
          <a:lstStyle/>
          <a:p>
            <a:pPr>
              <a:buNone/>
            </a:pPr>
            <a:r>
              <a:rPr lang="en-US" b="1" dirty="0">
                <a:solidFill>
                  <a:srgbClr val="0070C0"/>
                </a:solidFill>
                <a:latin typeface="Times New Roman" pitchFamily="18" charset="0"/>
                <a:cs typeface="Times New Roman" pitchFamily="18" charset="0"/>
              </a:rPr>
              <a:t>3. Một số kiểu loại vật cản  </a:t>
            </a:r>
          </a:p>
          <a:p>
            <a:pPr>
              <a:buNone/>
            </a:pPr>
            <a:r>
              <a:rPr lang="en-US" b="1" dirty="0">
                <a:latin typeface="Times New Roman" pitchFamily="18" charset="0"/>
                <a:cs typeface="Times New Roman" pitchFamily="18" charset="0"/>
              </a:rPr>
              <a:t>a. Vật cản không nổ:  </a:t>
            </a:r>
          </a:p>
          <a:p>
            <a:pPr lvl="0" algn="just">
              <a:buNone/>
            </a:pP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Chông, cạm bẫy, hàng rào cây đổ, hàng rào dây thép gai, hào chống tăng; vách đứng, vách hụt; cọc, ụ chắn…</a:t>
            </a:r>
          </a:p>
          <a:p>
            <a:pPr>
              <a:buNone/>
            </a:pPr>
            <a:endParaRPr lang="vi-VN" b="1" dirty="0">
              <a:latin typeface="Times New Roman" pitchFamily="18" charset="0"/>
              <a:cs typeface="Times New Roman" pitchFamily="18" charset="0"/>
            </a:endParaRPr>
          </a:p>
        </p:txBody>
      </p:sp>
      <p:pic>
        <p:nvPicPr>
          <p:cNvPr id="2050" name="Picture 2" descr="C:\Users\Administrator\Desktop\hầm chông.jpg"/>
          <p:cNvPicPr>
            <a:picLocks noChangeAspect="1" noChangeArrowheads="1"/>
          </p:cNvPicPr>
          <p:nvPr/>
        </p:nvPicPr>
        <p:blipFill>
          <a:blip r:embed="rId2"/>
          <a:srcRect/>
          <a:stretch>
            <a:fillRect/>
          </a:stretch>
        </p:blipFill>
        <p:spPr bwMode="auto">
          <a:xfrm>
            <a:off x="4572000" y="186310"/>
            <a:ext cx="4267200" cy="2937890"/>
          </a:xfrm>
          <a:prstGeom prst="rect">
            <a:avLst/>
          </a:prstGeom>
          <a:noFill/>
        </p:spPr>
      </p:pic>
      <p:sp>
        <p:nvSpPr>
          <p:cNvPr id="5" name="Title 1"/>
          <p:cNvSpPr>
            <a:spLocks noGrp="1"/>
          </p:cNvSpPr>
          <p:nvPr>
            <p:ph type="title"/>
          </p:nvPr>
        </p:nvSpPr>
        <p:spPr>
          <a:xfrm>
            <a:off x="5791200" y="2667000"/>
            <a:ext cx="1981200" cy="381000"/>
          </a:xfrm>
        </p:spPr>
        <p:txBody>
          <a:bodyPr>
            <a:normAutofit fontScale="90000"/>
          </a:bodyPr>
          <a:lstStyle/>
          <a:p>
            <a:pPr algn="ctr"/>
            <a:r>
              <a:rPr lang="en-US" sz="2500" b="1" dirty="0" err="1">
                <a:solidFill>
                  <a:srgbClr val="FF0000"/>
                </a:solidFill>
                <a:latin typeface="Times New Roman" pitchFamily="18" charset="0"/>
                <a:cs typeface="Times New Roman" pitchFamily="18" charset="0"/>
              </a:rPr>
              <a:t>Hầm</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chông</a:t>
            </a:r>
            <a:endParaRPr lang="vi-VN" sz="2500" b="1" dirty="0">
              <a:solidFill>
                <a:srgbClr val="FF0000"/>
              </a:solidFill>
              <a:latin typeface="Times New Roman" pitchFamily="18" charset="0"/>
              <a:cs typeface="Times New Roman" pitchFamily="18" charset="0"/>
            </a:endParaRPr>
          </a:p>
        </p:txBody>
      </p:sp>
      <p:pic>
        <p:nvPicPr>
          <p:cNvPr id="2051" name="Picture 3" descr="C:\Users\Administrator\Desktop\bãi cọc.jpg"/>
          <p:cNvPicPr>
            <a:picLocks noChangeAspect="1" noChangeArrowheads="1"/>
          </p:cNvPicPr>
          <p:nvPr/>
        </p:nvPicPr>
        <p:blipFill>
          <a:blip r:embed="rId3"/>
          <a:srcRect/>
          <a:stretch>
            <a:fillRect/>
          </a:stretch>
        </p:blipFill>
        <p:spPr bwMode="auto">
          <a:xfrm>
            <a:off x="457200" y="3200400"/>
            <a:ext cx="4114800" cy="3276600"/>
          </a:xfrm>
          <a:prstGeom prst="rect">
            <a:avLst/>
          </a:prstGeom>
          <a:noFill/>
        </p:spPr>
      </p:pic>
      <p:pic>
        <p:nvPicPr>
          <p:cNvPr id="2052" name="Picture 4" descr="C:\Users\Administrator\Desktop\thép gai.jpg"/>
          <p:cNvPicPr>
            <a:picLocks noChangeAspect="1" noChangeArrowheads="1"/>
          </p:cNvPicPr>
          <p:nvPr/>
        </p:nvPicPr>
        <p:blipFill>
          <a:blip r:embed="rId4" cstate="print"/>
          <a:srcRect/>
          <a:stretch>
            <a:fillRect/>
          </a:stretch>
        </p:blipFill>
        <p:spPr bwMode="auto">
          <a:xfrm>
            <a:off x="4572000" y="3200400"/>
            <a:ext cx="4267202" cy="3048001"/>
          </a:xfrm>
          <a:prstGeom prst="rect">
            <a:avLst/>
          </a:prstGeom>
          <a:noFill/>
        </p:spPr>
      </p:pic>
      <p:sp>
        <p:nvSpPr>
          <p:cNvPr id="8" name="Title 1"/>
          <p:cNvSpPr txBox="1">
            <a:spLocks/>
          </p:cNvSpPr>
          <p:nvPr/>
        </p:nvSpPr>
        <p:spPr>
          <a:xfrm>
            <a:off x="5410200" y="5867400"/>
            <a:ext cx="2590800" cy="381000"/>
          </a:xfrm>
          <a:prstGeom prst="rect">
            <a:avLst/>
          </a:prstGeom>
        </p:spPr>
        <p:txBody>
          <a:bodyPr vert="horz" lIns="0" rIns="0" bIns="0" anchor="b">
            <a:normAutofit fontScale="90000" lnSpcReduction="10000"/>
          </a:bodyPr>
          <a:lstStyle/>
          <a:p>
            <a:pPr lvl="0" algn="ctr">
              <a:spcBef>
                <a:spcPct val="0"/>
              </a:spcBef>
            </a:pPr>
            <a:r>
              <a:rPr lang="en-US" sz="2500" b="1" dirty="0">
                <a:solidFill>
                  <a:srgbClr val="FFFF00"/>
                </a:solidFill>
                <a:latin typeface="Times New Roman" pitchFamily="18" charset="0"/>
                <a:ea typeface="+mj-ea"/>
                <a:cs typeface="Times New Roman" pitchFamily="18" charset="0"/>
              </a:rPr>
              <a:t>Hàng rào thép gai</a:t>
            </a:r>
            <a:endParaRPr kumimoji="0" lang="vi-VN" sz="25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505200" cy="2667000"/>
          </a:xfrm>
        </p:spPr>
        <p:txBody>
          <a:bodyPr/>
          <a:lstStyle/>
          <a:p>
            <a:pPr lvl="0" algn="just">
              <a:buNone/>
            </a:pPr>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nổ</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p>
          <a:p>
            <a:pPr lvl="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đè</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vướng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πOMZ</a:t>
            </a:r>
            <a:r>
              <a:rPr lang="en-US" dirty="0">
                <a:latin typeface="Times New Roman" pitchFamily="18" charset="0"/>
                <a:cs typeface="Times New Roman" pitchFamily="18" charset="0"/>
              </a:rPr>
              <a:t> – 2,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hướng</a:t>
            </a:r>
            <a:r>
              <a:rPr lang="en-US" dirty="0">
                <a:latin typeface="Times New Roman" pitchFamily="18" charset="0"/>
                <a:cs typeface="Times New Roman" pitchFamily="18" charset="0"/>
              </a:rPr>
              <a:t> ĐH – 10,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chống tăng TM – 46,…</a:t>
            </a:r>
          </a:p>
          <a:p>
            <a:endParaRPr lang="vi-VN" dirty="0"/>
          </a:p>
        </p:txBody>
      </p:sp>
      <p:pic>
        <p:nvPicPr>
          <p:cNvPr id="3074" name="Picture 2" descr="C:\Users\Administrator\Desktop\mìn đè nổ.png"/>
          <p:cNvPicPr>
            <a:picLocks noChangeAspect="1" noChangeArrowheads="1"/>
          </p:cNvPicPr>
          <p:nvPr/>
        </p:nvPicPr>
        <p:blipFill>
          <a:blip r:embed="rId2"/>
          <a:srcRect/>
          <a:stretch>
            <a:fillRect/>
          </a:stretch>
        </p:blipFill>
        <p:spPr bwMode="auto">
          <a:xfrm>
            <a:off x="4572000" y="304800"/>
            <a:ext cx="4114800" cy="3009900"/>
          </a:xfrm>
          <a:prstGeom prst="rect">
            <a:avLst/>
          </a:prstGeom>
          <a:noFill/>
        </p:spPr>
      </p:pic>
      <p:pic>
        <p:nvPicPr>
          <p:cNvPr id="3075" name="Picture 3" descr="C:\Users\Administrator\Desktop\mìn ĐH10.jpg"/>
          <p:cNvPicPr>
            <a:picLocks noChangeAspect="1" noChangeArrowheads="1"/>
          </p:cNvPicPr>
          <p:nvPr/>
        </p:nvPicPr>
        <p:blipFill>
          <a:blip r:embed="rId3"/>
          <a:srcRect/>
          <a:stretch>
            <a:fillRect/>
          </a:stretch>
        </p:blipFill>
        <p:spPr bwMode="auto">
          <a:xfrm>
            <a:off x="4572000" y="3352800"/>
            <a:ext cx="4114800" cy="3124200"/>
          </a:xfrm>
          <a:prstGeom prst="rect">
            <a:avLst/>
          </a:prstGeom>
          <a:noFill/>
        </p:spPr>
      </p:pic>
      <p:sp>
        <p:nvSpPr>
          <p:cNvPr id="6" name="Title 1"/>
          <p:cNvSpPr>
            <a:spLocks noGrp="1"/>
          </p:cNvSpPr>
          <p:nvPr>
            <p:ph type="title"/>
          </p:nvPr>
        </p:nvSpPr>
        <p:spPr>
          <a:xfrm>
            <a:off x="4572000" y="2895600"/>
            <a:ext cx="4038600" cy="381000"/>
          </a:xfrm>
        </p:spPr>
        <p:txBody>
          <a:bodyPr>
            <a:normAutofit fontScale="90000"/>
          </a:bodyPr>
          <a:lstStyle/>
          <a:p>
            <a:pPr algn="ctr"/>
            <a:r>
              <a:rPr lang="en-US" sz="2500" b="1" dirty="0" err="1">
                <a:solidFill>
                  <a:srgbClr val="FFFF00"/>
                </a:solidFill>
                <a:latin typeface="Times New Roman" pitchFamily="18" charset="0"/>
                <a:cs typeface="Times New Roman" pitchFamily="18" charset="0"/>
              </a:rPr>
              <a:t>Mìn</a:t>
            </a:r>
            <a:r>
              <a:rPr lang="en-US" sz="2500" b="1" dirty="0">
                <a:solidFill>
                  <a:srgbClr val="FFFF00"/>
                </a:solidFill>
                <a:latin typeface="Times New Roman" pitchFamily="18" charset="0"/>
                <a:cs typeface="Times New Roman" pitchFamily="18" charset="0"/>
              </a:rPr>
              <a:t> chống t</a:t>
            </a:r>
            <a:r>
              <a:rPr lang="vi-VN" sz="2500" b="1" dirty="0">
                <a:solidFill>
                  <a:srgbClr val="FFFF00"/>
                </a:solidFill>
                <a:latin typeface="Times New Roman" pitchFamily="18" charset="0"/>
                <a:cs typeface="Times New Roman" pitchFamily="18" charset="0"/>
              </a:rPr>
              <a:t>ă</a:t>
            </a:r>
            <a:r>
              <a:rPr lang="en-US" sz="2500" b="1" dirty="0" err="1">
                <a:solidFill>
                  <a:srgbClr val="FFFF00"/>
                </a:solidFill>
                <a:latin typeface="Times New Roman" pitchFamily="18" charset="0"/>
                <a:cs typeface="Times New Roman" pitchFamily="18" charset="0"/>
              </a:rPr>
              <a:t>ng</a:t>
            </a:r>
            <a:r>
              <a:rPr lang="en-US" sz="2500" b="1" dirty="0">
                <a:solidFill>
                  <a:srgbClr val="FFFF00"/>
                </a:solidFill>
                <a:latin typeface="Times New Roman" pitchFamily="18" charset="0"/>
                <a:cs typeface="Times New Roman" pitchFamily="18" charset="0"/>
              </a:rPr>
              <a:t> TM-62</a:t>
            </a:r>
            <a:endParaRPr lang="vi-VN" sz="2500" b="1" dirty="0">
              <a:solidFill>
                <a:srgbClr val="FFFF00"/>
              </a:solidFill>
              <a:latin typeface="Times New Roman" pitchFamily="18" charset="0"/>
              <a:cs typeface="Times New Roman" pitchFamily="18" charset="0"/>
            </a:endParaRPr>
          </a:p>
        </p:txBody>
      </p:sp>
      <p:sp>
        <p:nvSpPr>
          <p:cNvPr id="7" name="Title 1"/>
          <p:cNvSpPr txBox="1">
            <a:spLocks/>
          </p:cNvSpPr>
          <p:nvPr/>
        </p:nvSpPr>
        <p:spPr>
          <a:xfrm>
            <a:off x="4800600" y="6019800"/>
            <a:ext cx="3581400" cy="381000"/>
          </a:xfrm>
          <a:prstGeom prst="rect">
            <a:avLst/>
          </a:prstGeom>
        </p:spPr>
        <p:txBody>
          <a:bodyPr vert="horz" lIns="0" rIns="0" bIns="0" anchor="b">
            <a:normAutofit fontScale="90000" lnSpcReduction="10000"/>
          </a:bodyPr>
          <a:lstStyle/>
          <a:p>
            <a:pPr lvl="0" algn="ctr">
              <a:spcBef>
                <a:spcPct val="0"/>
              </a:spcBef>
            </a:pPr>
            <a:r>
              <a:rPr lang="en-US" sz="2500" b="1" dirty="0" err="1">
                <a:solidFill>
                  <a:srgbClr val="FF0000"/>
                </a:solidFill>
                <a:latin typeface="Times New Roman" pitchFamily="18" charset="0"/>
                <a:ea typeface="+mj-ea"/>
                <a:cs typeface="Times New Roman" pitchFamily="18" charset="0"/>
              </a:rPr>
              <a:t>Mìn</a:t>
            </a:r>
            <a:r>
              <a:rPr lang="en-US" sz="2500" b="1" dirty="0">
                <a:solidFill>
                  <a:srgbClr val="FF0000"/>
                </a:solidFill>
                <a:latin typeface="Times New Roman" pitchFamily="18" charset="0"/>
                <a:ea typeface="+mj-ea"/>
                <a:cs typeface="Times New Roman" pitchFamily="18" charset="0"/>
              </a:rPr>
              <a:t> </a:t>
            </a:r>
            <a:r>
              <a:rPr lang="vi-VN" sz="2500" b="1" dirty="0">
                <a:solidFill>
                  <a:srgbClr val="FF0000"/>
                </a:solidFill>
                <a:latin typeface="Times New Roman" pitchFamily="18" charset="0"/>
                <a:ea typeface="+mj-ea"/>
                <a:cs typeface="Times New Roman" pitchFamily="18" charset="0"/>
              </a:rPr>
              <a:t>định</a:t>
            </a:r>
            <a:r>
              <a:rPr lang="en-US" sz="2500" b="1" dirty="0">
                <a:solidFill>
                  <a:srgbClr val="FF0000"/>
                </a:solidFill>
                <a:latin typeface="Times New Roman" pitchFamily="18" charset="0"/>
                <a:ea typeface="+mj-ea"/>
                <a:cs typeface="Times New Roman" pitchFamily="18" charset="0"/>
              </a:rPr>
              <a:t> h</a:t>
            </a:r>
            <a:r>
              <a:rPr lang="vi-VN" sz="2500" b="1" dirty="0">
                <a:solidFill>
                  <a:srgbClr val="FF0000"/>
                </a:solidFill>
                <a:latin typeface="Times New Roman" pitchFamily="18" charset="0"/>
                <a:ea typeface="+mj-ea"/>
                <a:cs typeface="Times New Roman" pitchFamily="18" charset="0"/>
              </a:rPr>
              <a:t>ướng</a:t>
            </a:r>
            <a:r>
              <a:rPr lang="en-US" sz="2500" b="1" dirty="0">
                <a:solidFill>
                  <a:srgbClr val="FF0000"/>
                </a:solidFill>
                <a:latin typeface="Times New Roman" pitchFamily="18" charset="0"/>
                <a:ea typeface="+mj-ea"/>
                <a:cs typeface="Times New Roman" pitchFamily="18" charset="0"/>
              </a:rPr>
              <a:t> ĐH - 10</a:t>
            </a:r>
            <a:endParaRPr kumimoji="0" lang="vi-VN" sz="25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3076" name="Picture 4" descr="C:\Users\Administrator\Desktop\mìn chống trực thăng.jpg"/>
          <p:cNvPicPr>
            <a:picLocks noChangeAspect="1" noChangeArrowheads="1"/>
          </p:cNvPicPr>
          <p:nvPr/>
        </p:nvPicPr>
        <p:blipFill>
          <a:blip r:embed="rId4"/>
          <a:srcRect/>
          <a:stretch>
            <a:fillRect/>
          </a:stretch>
        </p:blipFill>
        <p:spPr bwMode="auto">
          <a:xfrm>
            <a:off x="304800" y="3352800"/>
            <a:ext cx="4267200" cy="3124200"/>
          </a:xfrm>
          <a:prstGeom prst="rect">
            <a:avLst/>
          </a:prstGeom>
          <a:noFill/>
        </p:spPr>
      </p:pic>
      <p:sp>
        <p:nvSpPr>
          <p:cNvPr id="9" name="Title 1"/>
          <p:cNvSpPr txBox="1">
            <a:spLocks/>
          </p:cNvSpPr>
          <p:nvPr/>
        </p:nvSpPr>
        <p:spPr>
          <a:xfrm>
            <a:off x="609600" y="6019800"/>
            <a:ext cx="3581400" cy="381000"/>
          </a:xfrm>
          <a:prstGeom prst="rect">
            <a:avLst/>
          </a:prstGeom>
        </p:spPr>
        <p:txBody>
          <a:bodyPr vert="horz" lIns="0" rIns="0" bIns="0" anchor="b">
            <a:normAutofit fontScale="90000" lnSpcReduction="10000"/>
          </a:bodyPr>
          <a:lstStyle/>
          <a:p>
            <a:pPr lvl="0" algn="ctr">
              <a:spcBef>
                <a:spcPct val="0"/>
              </a:spcBef>
            </a:pPr>
            <a:r>
              <a:rPr lang="en-US" sz="2500" b="1" dirty="0" err="1">
                <a:solidFill>
                  <a:srgbClr val="00B0F0"/>
                </a:solidFill>
                <a:latin typeface="Times New Roman" pitchFamily="18" charset="0"/>
                <a:ea typeface="+mj-ea"/>
                <a:cs typeface="Times New Roman" pitchFamily="18" charset="0"/>
              </a:rPr>
              <a:t>Mìn</a:t>
            </a:r>
            <a:r>
              <a:rPr lang="en-US" sz="2500" b="1" dirty="0">
                <a:solidFill>
                  <a:srgbClr val="00B0F0"/>
                </a:solidFill>
                <a:latin typeface="Times New Roman" pitchFamily="18" charset="0"/>
                <a:ea typeface="+mj-ea"/>
                <a:cs typeface="Times New Roman" pitchFamily="18" charset="0"/>
              </a:rPr>
              <a:t> chống </a:t>
            </a:r>
            <a:r>
              <a:rPr lang="en-US" sz="2500" b="1" dirty="0" err="1">
                <a:solidFill>
                  <a:srgbClr val="00B0F0"/>
                </a:solidFill>
                <a:latin typeface="Times New Roman" pitchFamily="18" charset="0"/>
                <a:ea typeface="+mj-ea"/>
                <a:cs typeface="Times New Roman" pitchFamily="18" charset="0"/>
              </a:rPr>
              <a:t>tr</a:t>
            </a:r>
            <a:r>
              <a:rPr lang="vi-VN" sz="2500" b="1" dirty="0">
                <a:solidFill>
                  <a:srgbClr val="00B0F0"/>
                </a:solidFill>
                <a:latin typeface="Times New Roman" pitchFamily="18" charset="0"/>
                <a:ea typeface="+mj-ea"/>
                <a:cs typeface="Times New Roman" pitchFamily="18" charset="0"/>
              </a:rPr>
              <a:t>ực</a:t>
            </a:r>
            <a:r>
              <a:rPr lang="en-US" sz="2500" b="1" dirty="0">
                <a:solidFill>
                  <a:srgbClr val="00B0F0"/>
                </a:solidFill>
                <a:latin typeface="Times New Roman" pitchFamily="18" charset="0"/>
                <a:ea typeface="+mj-ea"/>
                <a:cs typeface="Times New Roman" pitchFamily="18" charset="0"/>
              </a:rPr>
              <a:t> </a:t>
            </a:r>
            <a:r>
              <a:rPr lang="en-US" sz="2500" b="1" dirty="0" err="1">
                <a:solidFill>
                  <a:srgbClr val="00B0F0"/>
                </a:solidFill>
                <a:latin typeface="Times New Roman" pitchFamily="18" charset="0"/>
                <a:ea typeface="+mj-ea"/>
                <a:cs typeface="Times New Roman" pitchFamily="18" charset="0"/>
              </a:rPr>
              <a:t>th</a:t>
            </a:r>
            <a:r>
              <a:rPr lang="vi-VN" sz="2500" b="1" dirty="0">
                <a:solidFill>
                  <a:srgbClr val="00B0F0"/>
                </a:solidFill>
                <a:latin typeface="Times New Roman" pitchFamily="18" charset="0"/>
                <a:ea typeface="+mj-ea"/>
                <a:cs typeface="Times New Roman" pitchFamily="18" charset="0"/>
              </a:rPr>
              <a:t>ă</a:t>
            </a:r>
            <a:r>
              <a:rPr lang="en-US" sz="2500" b="1" dirty="0" err="1">
                <a:solidFill>
                  <a:srgbClr val="00B0F0"/>
                </a:solidFill>
                <a:latin typeface="Times New Roman" pitchFamily="18" charset="0"/>
                <a:ea typeface="+mj-ea"/>
                <a:cs typeface="Times New Roman" pitchFamily="18" charset="0"/>
              </a:rPr>
              <a:t>ng</a:t>
            </a:r>
            <a:endParaRPr kumimoji="0" lang="vi-VN" sz="2500" b="1" i="0" u="none" strike="noStrike" kern="1200" cap="none" spc="0" normalizeH="0" baseline="0" noProof="0" dirty="0">
              <a:ln>
                <a:noFill/>
              </a:ln>
              <a:solidFill>
                <a:srgbClr val="00B0F0"/>
              </a:solidFill>
              <a:effectLst/>
              <a:uLnTx/>
              <a:uFillTx/>
              <a:latin typeface="Times New Roman" pitchFamily="18" charset="0"/>
              <a:ea typeface="+mj-ea"/>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III. VŨ KHÍ TỰ TẠO</a:t>
            </a:r>
            <a:endParaRPr lang="vi-VN"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4191000" cy="5638800"/>
          </a:xfrm>
        </p:spPr>
        <p:txBody>
          <a:bodyPr>
            <a:normAutofit fontScale="92500"/>
          </a:bodyPr>
          <a:lstStyle/>
          <a:p>
            <a:pPr>
              <a:buNone/>
            </a:pPr>
            <a:r>
              <a:rPr lang="en-US" b="1" dirty="0">
                <a:solidFill>
                  <a:srgbClr val="0070C0"/>
                </a:solidFill>
                <a:latin typeface="Times New Roman" pitchFamily="18" charset="0"/>
                <a:cs typeface="Times New Roman" pitchFamily="18" charset="0"/>
              </a:rPr>
              <a:t>1. </a:t>
            </a:r>
            <a:r>
              <a:rPr lang="en-US" b="1" dirty="0" err="1">
                <a:solidFill>
                  <a:srgbClr val="0070C0"/>
                </a:solidFill>
                <a:latin typeface="Times New Roman" pitchFamily="18" charset="0"/>
                <a:cs typeface="Times New Roman" pitchFamily="18" charset="0"/>
              </a:rPr>
              <a:t>Khái</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niệm</a:t>
            </a:r>
            <a:r>
              <a:rPr lang="en-US" b="1" dirty="0">
                <a:solidFill>
                  <a:srgbClr val="0070C0"/>
                </a:solidFill>
                <a:latin typeface="Times New Roman" pitchFamily="18" charset="0"/>
                <a:cs typeface="Times New Roman" pitchFamily="18" charset="0"/>
              </a:rPr>
              <a:t> </a:t>
            </a:r>
          </a:p>
          <a:p>
            <a:pPr algn="just">
              <a:buNone/>
            </a:pPr>
            <a:r>
              <a:rPr lang="en-US" sz="2400" dirty="0">
                <a:latin typeface="Times New Roman" pitchFamily="18" charset="0"/>
                <a:cs typeface="Times New Roman" pitchFamily="18" charset="0"/>
              </a:rPr>
              <a:t>		VKTT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của </a:t>
            </a:r>
            <a:r>
              <a:rPr lang="en-US" sz="2400" dirty="0" err="1">
                <a:latin typeface="Times New Roman" pitchFamily="18" charset="0"/>
                <a:cs typeface="Times New Roman" pitchFamily="18" charset="0"/>
              </a:rPr>
              <a:t>quần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LLVT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t</a:t>
            </a:r>
            <a:r>
              <a:rPr lang="vi-VN" sz="2400" dirty="0">
                <a:latin typeface="Times New Roman" pitchFamily="18" charset="0"/>
                <a:cs typeface="Times New Roman" pitchFamily="18" charset="0"/>
              </a:rPr>
              <a: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cải</a:t>
            </a:r>
            <a:r>
              <a:rPr lang="en-US" sz="2400" dirty="0">
                <a:latin typeface="Times New Roman" pitchFamily="18" charset="0"/>
                <a:cs typeface="Times New Roman" pitchFamily="18" charset="0"/>
              </a:rPr>
              <a:t> tiến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của địch..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địch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thống chống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của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của LLVT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a:t>
            </a:r>
            <a:endParaRPr lang="vi-VN" sz="2400" b="1" dirty="0">
              <a:solidFill>
                <a:srgbClr val="0070C0"/>
              </a:solidFill>
              <a:latin typeface="Times New Roman" pitchFamily="18" charset="0"/>
              <a:cs typeface="Times New Roman" pitchFamily="18" charset="0"/>
            </a:endParaRPr>
          </a:p>
        </p:txBody>
      </p:sp>
      <p:pic>
        <p:nvPicPr>
          <p:cNvPr id="4098" name="Picture 2" descr="C:\Users\Administrator\Desktop\VKTT1.jpg"/>
          <p:cNvPicPr>
            <a:picLocks noChangeAspect="1" noChangeArrowheads="1"/>
          </p:cNvPicPr>
          <p:nvPr/>
        </p:nvPicPr>
        <p:blipFill>
          <a:blip r:embed="rId2"/>
          <a:srcRect/>
          <a:stretch>
            <a:fillRect/>
          </a:stretch>
        </p:blipFill>
        <p:spPr bwMode="auto">
          <a:xfrm>
            <a:off x="4724400" y="890588"/>
            <a:ext cx="4191000" cy="2614611"/>
          </a:xfrm>
          <a:prstGeom prst="rect">
            <a:avLst/>
          </a:prstGeom>
          <a:noFill/>
        </p:spPr>
      </p:pic>
      <p:pic>
        <p:nvPicPr>
          <p:cNvPr id="4099" name="Picture 3" descr="C:\Users\Administrator\Desktop\VKTT.jpg"/>
          <p:cNvPicPr>
            <a:picLocks noChangeAspect="1" noChangeArrowheads="1"/>
          </p:cNvPicPr>
          <p:nvPr/>
        </p:nvPicPr>
        <p:blipFill>
          <a:blip r:embed="rId3"/>
          <a:srcRect/>
          <a:stretch>
            <a:fillRect/>
          </a:stretch>
        </p:blipFill>
        <p:spPr bwMode="auto">
          <a:xfrm>
            <a:off x="4724400" y="3505200"/>
            <a:ext cx="4181475" cy="289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None/>
            </a:pPr>
            <a:r>
              <a:rPr lang="en-US" b="1" dirty="0">
                <a:solidFill>
                  <a:srgbClr val="0070C0"/>
                </a:solidFill>
                <a:latin typeface="Times New Roman" pitchFamily="18" charset="0"/>
                <a:cs typeface="Times New Roman" pitchFamily="18" charset="0"/>
              </a:rPr>
              <a:t>2. </a:t>
            </a:r>
            <a:r>
              <a:rPr lang="en-US" b="1" dirty="0" err="1">
                <a:solidFill>
                  <a:srgbClr val="0070C0"/>
                </a:solidFill>
                <a:latin typeface="Times New Roman" pitchFamily="18" charset="0"/>
                <a:cs typeface="Times New Roman" pitchFamily="18" charset="0"/>
              </a:rPr>
              <a:t>Vị</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trí</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dụng</a:t>
            </a:r>
            <a:r>
              <a:rPr lang="en-US" b="1" dirty="0">
                <a:solidFill>
                  <a:srgbClr val="0070C0"/>
                </a:solidFill>
                <a:latin typeface="Times New Roman" pitchFamily="18" charset="0"/>
                <a:cs typeface="Times New Roman" pitchFamily="18" charset="0"/>
              </a:rPr>
              <a:t>, tính </a:t>
            </a:r>
            <a:r>
              <a:rPr lang="en-US" b="1" dirty="0" err="1">
                <a:solidFill>
                  <a:srgbClr val="0070C0"/>
                </a:solidFill>
                <a:latin typeface="Times New Roman" pitchFamily="18" charset="0"/>
                <a:cs typeface="Times New Roman" pitchFamily="18" charset="0"/>
              </a:rPr>
              <a:t>chất</a:t>
            </a:r>
            <a:r>
              <a:rPr lang="en-US" b="1" dirty="0">
                <a:solidFill>
                  <a:srgbClr val="0070C0"/>
                </a:solidFill>
                <a:latin typeface="Times New Roman" pitchFamily="18" charset="0"/>
                <a:cs typeface="Times New Roman" pitchFamily="18" charset="0"/>
              </a:rPr>
              <a:t>, </a:t>
            </a:r>
            <a:r>
              <a:rPr lang="vi-VN" b="1" dirty="0">
                <a:solidFill>
                  <a:srgbClr val="0070C0"/>
                </a:solidFill>
                <a:latin typeface="Times New Roman" pitchFamily="18" charset="0"/>
                <a:cs typeface="Times New Roman" pitchFamily="18" charset="0"/>
              </a:rPr>
              <a:t>đặc</a:t>
            </a:r>
            <a:r>
              <a:rPr lang="en-US" b="1" dirty="0">
                <a:solidFill>
                  <a:srgbClr val="0070C0"/>
                </a:solidFill>
                <a:latin typeface="Times New Roman" pitchFamily="18" charset="0"/>
                <a:cs typeface="Times New Roman" pitchFamily="18" charset="0"/>
              </a:rPr>
              <a:t> </a:t>
            </a:r>
            <a:r>
              <a:rPr lang="vi-VN" b="1" dirty="0">
                <a:solidFill>
                  <a:srgbClr val="0070C0"/>
                </a:solidFill>
                <a:latin typeface="Times New Roman" pitchFamily="18" charset="0"/>
                <a:cs typeface="Times New Roman" pitchFamily="18" charset="0"/>
              </a:rPr>
              <a:t>đ</a:t>
            </a:r>
            <a:r>
              <a:rPr lang="en-US" b="1" dirty="0" err="1">
                <a:solidFill>
                  <a:srgbClr val="0070C0"/>
                </a:solidFill>
                <a:latin typeface="Times New Roman" pitchFamily="18" charset="0"/>
                <a:cs typeface="Times New Roman" pitchFamily="18" charset="0"/>
              </a:rPr>
              <a:t>iểm</a:t>
            </a:r>
            <a:r>
              <a:rPr lang="en-US" b="1" dirty="0">
                <a:solidFill>
                  <a:srgbClr val="0070C0"/>
                </a:solidFill>
                <a:latin typeface="Times New Roman" pitchFamily="18" charset="0"/>
                <a:cs typeface="Times New Roman" pitchFamily="18" charset="0"/>
              </a:rPr>
              <a:t>     </a:t>
            </a:r>
          </a:p>
          <a:p>
            <a:pPr>
              <a:buNone/>
            </a:pPr>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Vị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 VKTT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của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 VKTT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t>
            </a:r>
            <a:r>
              <a:rPr lang="vi-VN" dirty="0">
                <a:latin typeface="Times New Roman" pitchFamily="18" charset="0"/>
                <a:cs typeface="Times New Roman" pitchFamily="18" charset="0"/>
              </a:rPr>
              <a:t>ươ</a:t>
            </a:r>
            <a:r>
              <a:rPr lang="en-US" dirty="0" err="1">
                <a:latin typeface="Times New Roman" pitchFamily="18" charset="0"/>
                <a:cs typeface="Times New Roman" pitchFamily="18" charset="0"/>
              </a:rPr>
              <a:t>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lực </a:t>
            </a:r>
            <a:r>
              <a:rPr lang="vi-VN" dirty="0">
                <a:latin typeface="Times New Roman" pitchFamily="18" charset="0"/>
                <a:cs typeface="Times New Roman" pitchFamily="18" charset="0"/>
              </a:rPr>
              <a:t>địch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ph</a:t>
            </a:r>
            <a:r>
              <a:rPr lang="vi-VN" dirty="0">
                <a:latin typeface="Times New Roman" pitchFamily="18" charset="0"/>
                <a:cs typeface="Times New Roman" pitchFamily="18" charset="0"/>
              </a:rPr>
              <a:t>ươ</a:t>
            </a:r>
            <a:r>
              <a:rPr lang="en-US" dirty="0" err="1">
                <a:latin typeface="Times New Roman" pitchFamily="18" charset="0"/>
                <a:cs typeface="Times New Roman" pitchFamily="18" charset="0"/>
              </a:rPr>
              <a:t>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n</a:t>
            </a:r>
            <a:r>
              <a:rPr lang="vi-VN" dirty="0">
                <a:latin typeface="Times New Roman" pitchFamily="18" charset="0"/>
                <a:cs typeface="Times New Roman" pitchFamily="18" charset="0"/>
              </a:rPr>
              <a:t>ă</a:t>
            </a:r>
            <a:r>
              <a:rPr lang="en-US" dirty="0" err="1">
                <a:latin typeface="Times New Roman" pitchFamily="18" charset="0"/>
                <a:cs typeface="Times New Roman" pitchFamily="18" charset="0"/>
              </a:rPr>
              <a:t>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chiến</a:t>
            </a:r>
            <a:r>
              <a:rPr lang="en-US" noProof="1">
                <a:latin typeface="Times New Roman" pitchFamily="18" charset="0"/>
                <a:cs typeface="Times New Roman" pitchFamily="18" charset="0"/>
              </a:rPr>
              <a:t>, uy hiếp tinh thần và làm giảm ý chí chiến </a:t>
            </a:r>
            <a:r>
              <a:rPr lang="vi-VN" noProof="1">
                <a:latin typeface="Times New Roman" pitchFamily="18" charset="0"/>
                <a:cs typeface="Times New Roman" pitchFamily="18" charset="0"/>
              </a:rPr>
              <a:t>đấu</a:t>
            </a:r>
            <a:r>
              <a:rPr lang="en-US" noProof="1">
                <a:latin typeface="Times New Roman" pitchFamily="18" charset="0"/>
                <a:cs typeface="Times New Roman" pitchFamily="18" charset="0"/>
              </a:rPr>
              <a:t> của </a:t>
            </a:r>
            <a:r>
              <a:rPr lang="vi-VN" noProof="1">
                <a:latin typeface="Times New Roman" pitchFamily="18" charset="0"/>
                <a:cs typeface="Times New Roman" pitchFamily="18" charset="0"/>
              </a:rPr>
              <a:t>địch</a:t>
            </a:r>
            <a:r>
              <a:rPr lang="en-US" noProof="1">
                <a:latin typeface="Times New Roman" pitchFamily="18" charset="0"/>
                <a:cs typeface="Times New Roman" pitchFamily="18" charset="0"/>
              </a:rPr>
              <a:t>, cổ vũ tinh thần chiến </a:t>
            </a:r>
            <a:r>
              <a:rPr lang="vi-VN" noProof="1">
                <a:latin typeface="Times New Roman" pitchFamily="18" charset="0"/>
                <a:cs typeface="Times New Roman" pitchFamily="18" charset="0"/>
              </a:rPr>
              <a:t>đấu</a:t>
            </a:r>
            <a:r>
              <a:rPr lang="en-US" noProof="1">
                <a:latin typeface="Times New Roman" pitchFamily="18" charset="0"/>
                <a:cs typeface="Times New Roman" pitchFamily="18" charset="0"/>
              </a:rPr>
              <a:t> của quân và dân ta.</a:t>
            </a:r>
          </a:p>
          <a:p>
            <a:pPr>
              <a:buNone/>
            </a:pPr>
            <a:r>
              <a:rPr lang="en-US" noProof="1">
                <a:latin typeface="Times New Roman" pitchFamily="18" charset="0"/>
                <a:cs typeface="Times New Roman" pitchFamily="18" charset="0"/>
              </a:rPr>
              <a:t>		- VKTT làm phong phú thêm cách </a:t>
            </a:r>
            <a:r>
              <a:rPr lang="vi-VN" noProof="1">
                <a:latin typeface="Times New Roman" pitchFamily="18" charset="0"/>
                <a:cs typeface="Times New Roman" pitchFamily="18" charset="0"/>
              </a:rPr>
              <a:t>đánh</a:t>
            </a:r>
            <a:r>
              <a:rPr lang="en-US" noProof="1">
                <a:latin typeface="Times New Roman" pitchFamily="18" charset="0"/>
                <a:cs typeface="Times New Roman" pitchFamily="18" charset="0"/>
              </a:rPr>
              <a:t> truyền thống của dân tộc, </a:t>
            </a:r>
            <a:r>
              <a:rPr lang="vi-VN" noProof="1">
                <a:latin typeface="Times New Roman" pitchFamily="18" charset="0"/>
                <a:cs typeface="Times New Roman" pitchFamily="18" charset="0"/>
              </a:rPr>
              <a:t>đồng</a:t>
            </a:r>
            <a:r>
              <a:rPr lang="en-US" noProof="1">
                <a:latin typeface="Times New Roman" pitchFamily="18" charset="0"/>
                <a:cs typeface="Times New Roman" pitchFamily="18" charset="0"/>
              </a:rPr>
              <a:t> thời làm phong phú thêm nghệ thuật tác chiến của chiến tranh nhân dân.</a:t>
            </a:r>
            <a:endParaRPr lang="vi-VN"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None/>
            </a:pPr>
            <a:r>
              <a:rPr lang="en-US" b="1" noProof="1">
                <a:latin typeface="Times New Roman" pitchFamily="18" charset="0"/>
                <a:cs typeface="Times New Roman" pitchFamily="18" charset="0"/>
              </a:rPr>
              <a:t>b. Tính chất:</a:t>
            </a:r>
          </a:p>
          <a:p>
            <a:pPr>
              <a:buNone/>
            </a:pPr>
            <a:r>
              <a:rPr lang="en-US" dirty="0"/>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tính </a:t>
            </a:r>
            <a:r>
              <a:rPr lang="en-US" dirty="0" err="1">
                <a:latin typeface="Times New Roman" pitchFamily="18" charset="0"/>
                <a:cs typeface="Times New Roman" pitchFamily="18" charset="0"/>
              </a:rPr>
              <a:t>độc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thống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tính </a:t>
            </a:r>
            <a:r>
              <a:rPr lang="en-US" dirty="0" err="1">
                <a:latin typeface="Times New Roman" pitchFamily="18" charset="0"/>
                <a:cs typeface="Times New Roman" pitchFamily="18" charset="0"/>
              </a:rPr>
              <a:t>quần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rãi</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tính </a:t>
            </a:r>
            <a:r>
              <a:rPr lang="en-US" dirty="0" err="1">
                <a:latin typeface="Times New Roman" pitchFamily="18" charset="0"/>
                <a:cs typeface="Times New Roman" pitchFamily="18" charset="0"/>
              </a:rPr>
              <a:t>khoa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a:buNone/>
            </a:pPr>
            <a:r>
              <a:rPr lang="en-US" b="1" noProof="1">
                <a:latin typeface="Times New Roman" pitchFamily="18" charset="0"/>
                <a:cs typeface="Times New Roman" pitchFamily="18" charset="0"/>
              </a:rPr>
              <a:t>c. Đặc </a:t>
            </a:r>
            <a:r>
              <a:rPr lang="vi-VN" b="1" noProof="1">
                <a:latin typeface="Times New Roman" pitchFamily="18" charset="0"/>
                <a:cs typeface="Times New Roman" pitchFamily="18" charset="0"/>
              </a:rPr>
              <a:t>đ</a:t>
            </a:r>
            <a:r>
              <a:rPr lang="en-US" b="1" noProof="1">
                <a:latin typeface="Times New Roman" pitchFamily="18" charset="0"/>
                <a:cs typeface="Times New Roman" pitchFamily="18" charset="0"/>
              </a:rPr>
              <a:t>iểm:</a:t>
            </a:r>
          </a:p>
          <a:p>
            <a:pPr>
              <a:buNone/>
            </a:pPr>
            <a:r>
              <a:rPr lang="en-US" dirty="0"/>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chỗ</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tiện</a:t>
            </a:r>
            <a:r>
              <a:rPr lang="en-US" dirty="0">
                <a:latin typeface="Times New Roman" pitchFamily="18" charset="0"/>
                <a:cs typeface="Times New Roman" pitchFamily="18" charset="0"/>
              </a:rPr>
              <a:t>, ph</a:t>
            </a:r>
            <a:r>
              <a:rPr lang="vi-VN" dirty="0">
                <a:latin typeface="Times New Roman" pitchFamily="18" charset="0"/>
                <a:cs typeface="Times New Roman" pitchFamily="18" charset="0"/>
              </a:rPr>
              <a:t>ư</a:t>
            </a:r>
            <a:r>
              <a:rPr lang="en-US" dirty="0" err="1">
                <a:latin typeface="Times New Roman" pitchFamily="18" charset="0"/>
                <a:cs typeface="Times New Roman" pitchFamily="18" charset="0"/>
              </a:rPr>
              <a:t>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nhau</a:t>
            </a:r>
            <a:r>
              <a:rPr lang="en-US" dirty="0">
                <a:latin typeface="Times New Roman" pitchFamily="18" charset="0"/>
                <a:cs typeface="Times New Roman" pitchFamily="18" charset="0"/>
              </a:rPr>
              <a:t>.</a:t>
            </a:r>
          </a:p>
          <a:p>
            <a:pPr>
              <a:buNone/>
            </a:pPr>
            <a:endParaRPr lang="vi-VN"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2438400"/>
          </a:xfrm>
        </p:spPr>
        <p:txBody>
          <a:bodyPr>
            <a:normAutofit/>
          </a:bodyPr>
          <a:lstStyle/>
          <a:p>
            <a:pPr>
              <a:buNone/>
            </a:pPr>
            <a:r>
              <a:rPr lang="en-US" b="1" dirty="0">
                <a:solidFill>
                  <a:srgbClr val="0070C0"/>
                </a:solidFill>
                <a:latin typeface="Times New Roman" pitchFamily="18" charset="0"/>
                <a:cs typeface="Times New Roman" pitchFamily="18" charset="0"/>
              </a:rPr>
              <a:t>3. </a:t>
            </a:r>
            <a:r>
              <a:rPr lang="en-US" b="1" dirty="0" err="1">
                <a:solidFill>
                  <a:srgbClr val="0070C0"/>
                </a:solidFill>
                <a:latin typeface="Times New Roman" pitchFamily="18" charset="0"/>
                <a:cs typeface="Times New Roman" pitchFamily="18" charset="0"/>
              </a:rPr>
              <a:t>Một</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số</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loại</a:t>
            </a:r>
            <a:r>
              <a:rPr lang="en-US" b="1" dirty="0">
                <a:solidFill>
                  <a:srgbClr val="0070C0"/>
                </a:solidFill>
                <a:latin typeface="Times New Roman" pitchFamily="18" charset="0"/>
                <a:cs typeface="Times New Roman" pitchFamily="18" charset="0"/>
              </a:rPr>
              <a:t> VKTT    </a:t>
            </a:r>
          </a:p>
          <a:p>
            <a:pPr>
              <a:buNone/>
            </a:pPr>
            <a:r>
              <a:rPr lang="en-US" sz="2400" b="1" dirty="0">
                <a:latin typeface="Times New Roman" pitchFamily="18" charset="0"/>
                <a:cs typeface="Times New Roman" pitchFamily="18" charset="0"/>
              </a:rPr>
              <a:t>a. VKTT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a:t>
            </a:r>
            <a:endParaRPr lang="en-US" sz="2400" b="1"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Bẫy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 bẫy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chông</a:t>
            </a:r>
            <a:endParaRPr lang="en-US" sz="2400" dirty="0">
              <a:latin typeface="Times New Roman" pitchFamily="18" charset="0"/>
              <a:cs typeface="Times New Roman" pitchFamily="18" charset="0"/>
            </a:endParaRPr>
          </a:p>
          <a:p>
            <a:pPr>
              <a:buNone/>
            </a:pPr>
            <a:endParaRPr lang="vi-VN" dirty="0">
              <a:latin typeface="Times New Roman" pitchFamily="18" charset="0"/>
              <a:cs typeface="Times New Roman" pitchFamily="18" charset="0"/>
            </a:endParaRPr>
          </a:p>
        </p:txBody>
      </p:sp>
      <p:pic>
        <p:nvPicPr>
          <p:cNvPr id="1026" name="Picture 2" descr="C:\Users\Administrator\Desktop\VKTS.jpg"/>
          <p:cNvPicPr>
            <a:picLocks noChangeAspect="1" noChangeArrowheads="1"/>
          </p:cNvPicPr>
          <p:nvPr/>
        </p:nvPicPr>
        <p:blipFill>
          <a:blip r:embed="rId2"/>
          <a:srcRect/>
          <a:stretch>
            <a:fillRect/>
          </a:stretch>
        </p:blipFill>
        <p:spPr bwMode="auto">
          <a:xfrm>
            <a:off x="4419600" y="304800"/>
            <a:ext cx="4572000" cy="2895600"/>
          </a:xfrm>
          <a:prstGeom prst="rect">
            <a:avLst/>
          </a:prstGeom>
          <a:noFill/>
        </p:spPr>
      </p:pic>
      <p:pic>
        <p:nvPicPr>
          <p:cNvPr id="1027" name="Picture 3" descr="C:\Users\Administrator\Desktop\bẫy đá.jpg"/>
          <p:cNvPicPr>
            <a:picLocks noChangeAspect="1" noChangeArrowheads="1"/>
          </p:cNvPicPr>
          <p:nvPr/>
        </p:nvPicPr>
        <p:blipFill>
          <a:blip r:embed="rId3"/>
          <a:srcRect/>
          <a:stretch>
            <a:fillRect/>
          </a:stretch>
        </p:blipFill>
        <p:spPr bwMode="auto">
          <a:xfrm>
            <a:off x="4419600" y="3276600"/>
            <a:ext cx="4514850" cy="2819400"/>
          </a:xfrm>
          <a:prstGeom prst="rect">
            <a:avLst/>
          </a:prstGeom>
          <a:noFill/>
        </p:spPr>
      </p:pic>
      <p:pic>
        <p:nvPicPr>
          <p:cNvPr id="1028" name="Picture 4" descr="C:\Users\Administrator\Desktop\bẫy chông.jpg"/>
          <p:cNvPicPr>
            <a:picLocks noChangeAspect="1" noChangeArrowheads="1"/>
          </p:cNvPicPr>
          <p:nvPr/>
        </p:nvPicPr>
        <p:blipFill>
          <a:blip r:embed="rId4"/>
          <a:srcRect/>
          <a:stretch>
            <a:fillRect/>
          </a:stretch>
        </p:blipFill>
        <p:spPr bwMode="auto">
          <a:xfrm>
            <a:off x="228600" y="3276600"/>
            <a:ext cx="4140200" cy="2819400"/>
          </a:xfrm>
          <a:prstGeom prst="rect">
            <a:avLst/>
          </a:prstGeom>
          <a:noFill/>
        </p:spPr>
      </p:pic>
      <p:sp>
        <p:nvSpPr>
          <p:cNvPr id="7" name="Title 1"/>
          <p:cNvSpPr>
            <a:spLocks noGrp="1"/>
          </p:cNvSpPr>
          <p:nvPr>
            <p:ph type="title"/>
          </p:nvPr>
        </p:nvSpPr>
        <p:spPr>
          <a:xfrm>
            <a:off x="7543800" y="3429000"/>
            <a:ext cx="1295400" cy="381000"/>
          </a:xfrm>
        </p:spPr>
        <p:txBody>
          <a:bodyPr>
            <a:normAutofit fontScale="90000"/>
          </a:bodyPr>
          <a:lstStyle/>
          <a:p>
            <a:pPr algn="ctr"/>
            <a:r>
              <a:rPr lang="en-US" sz="2400" b="1" dirty="0">
                <a:solidFill>
                  <a:srgbClr val="FF0000"/>
                </a:solidFill>
                <a:latin typeface="Times New Roman" pitchFamily="18" charset="0"/>
                <a:cs typeface="Times New Roman" pitchFamily="18" charset="0"/>
              </a:rPr>
              <a:t>Bẫy </a:t>
            </a:r>
            <a:r>
              <a:rPr lang="vi-VN" sz="2400" b="1" dirty="0">
                <a:solidFill>
                  <a:srgbClr val="FF0000"/>
                </a:solidFill>
                <a:latin typeface="Times New Roman" pitchFamily="18" charset="0"/>
                <a:cs typeface="Times New Roman" pitchFamily="18" charset="0"/>
              </a:rPr>
              <a:t>đá</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lstStyle/>
          <a:p>
            <a:pPr>
              <a:buNone/>
            </a:pPr>
            <a:r>
              <a:rPr lang="en-US" b="1" dirty="0" err="1">
                <a:latin typeface="Times New Roman" pitchFamily="18" charset="0"/>
                <a:cs typeface="Times New Roman" pitchFamily="18" charset="0"/>
              </a:rPr>
              <a:t>b.Vũ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nổ</a:t>
            </a:r>
            <a:r>
              <a:rPr lang="en-US" b="1"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lốp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xích</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thuyền</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đạn</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hố</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p>
          <a:p>
            <a:pPr>
              <a:buNone/>
            </a:pPr>
            <a:r>
              <a:rPr lang="en-US" b="1" i="1" dirty="0">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Trong</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sản</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xuất</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và</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sử</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dụng</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Vũ</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khí</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tự</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tạo</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phải</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kết</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hợp</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chặt</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chẽ</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cả</a:t>
            </a:r>
            <a:r>
              <a:rPr lang="en-US" b="1" i="1" dirty="0">
                <a:solidFill>
                  <a:srgbClr val="0070C0"/>
                </a:solidFill>
                <a:latin typeface="Times New Roman" pitchFamily="18" charset="0"/>
                <a:cs typeface="Times New Roman" pitchFamily="18" charset="0"/>
              </a:rPr>
              <a:t> 2 </a:t>
            </a:r>
            <a:r>
              <a:rPr lang="en-US" b="1" i="1" dirty="0" err="1">
                <a:solidFill>
                  <a:srgbClr val="0070C0"/>
                </a:solidFill>
                <a:latin typeface="Times New Roman" pitchFamily="18" charset="0"/>
                <a:cs typeface="Times New Roman" pitchFamily="18" charset="0"/>
              </a:rPr>
              <a:t>loại</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có</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chất</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nổ</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và</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không</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có</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chất</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nổ</a:t>
            </a:r>
            <a:r>
              <a:rPr lang="en-US" b="1" i="1" dirty="0">
                <a:solidFill>
                  <a:srgbClr val="0070C0"/>
                </a:solidFill>
                <a:latin typeface="Times New Roman" pitchFamily="18" charset="0"/>
                <a:cs typeface="Times New Roman" pitchFamily="18" charset="0"/>
              </a:rPr>
              <a:t> </a:t>
            </a:r>
            <a:r>
              <a:rPr lang="vi-VN" b="1" i="1" dirty="0">
                <a:solidFill>
                  <a:srgbClr val="0070C0"/>
                </a:solidFill>
                <a:latin typeface="Times New Roman" pitchFamily="18" charset="0"/>
                <a:cs typeface="Times New Roman" pitchFamily="18" charset="0"/>
              </a:rPr>
              <a:t>để</a:t>
            </a:r>
            <a:r>
              <a:rPr lang="en-US" b="1" i="1" dirty="0">
                <a:solidFill>
                  <a:srgbClr val="0070C0"/>
                </a:solidFill>
                <a:latin typeface="Times New Roman" pitchFamily="18" charset="0"/>
                <a:cs typeface="Times New Roman" pitchFamily="18" charset="0"/>
              </a:rPr>
              <a:t> </a:t>
            </a:r>
            <a:r>
              <a:rPr lang="vi-VN" b="1" i="1" dirty="0">
                <a:solidFill>
                  <a:srgbClr val="0070C0"/>
                </a:solidFill>
                <a:latin typeface="Times New Roman" pitchFamily="18" charset="0"/>
                <a:cs typeface="Times New Roman" pitchFamily="18" charset="0"/>
              </a:rPr>
              <a:t>đạt</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hiệu</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quả</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cao</a:t>
            </a:r>
            <a:r>
              <a:rPr lang="en-US" b="1" i="1" dirty="0">
                <a:solidFill>
                  <a:srgbClr val="0070C0"/>
                </a:solidFill>
                <a:latin typeface="Times New Roman" pitchFamily="18" charset="0"/>
                <a:cs typeface="Times New Roman" pitchFamily="18" charset="0"/>
              </a:rPr>
              <a:t> </a:t>
            </a:r>
            <a:r>
              <a:rPr lang="en-US" b="1" i="1" dirty="0" err="1">
                <a:solidFill>
                  <a:srgbClr val="0070C0"/>
                </a:solidFill>
                <a:latin typeface="Times New Roman" pitchFamily="18" charset="0"/>
                <a:cs typeface="Times New Roman" pitchFamily="18" charset="0"/>
              </a:rPr>
              <a:t>nhất</a:t>
            </a:r>
            <a:r>
              <a:rPr lang="en-US" b="1" i="1" dirty="0">
                <a:solidFill>
                  <a:srgbClr val="0070C0"/>
                </a:solidFill>
                <a:latin typeface="Times New Roman" pitchFamily="18" charset="0"/>
                <a:cs typeface="Times New Roman" pitchFamily="18" charset="0"/>
              </a:rPr>
              <a:t>.</a:t>
            </a:r>
            <a:endParaRPr lang="vi-VN" b="1" i="1" dirty="0">
              <a:solidFill>
                <a:srgbClr val="0070C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mìn tt.jpg"/>
          <p:cNvPicPr>
            <a:picLocks noGrp="1" noChangeAspect="1" noChangeArrowheads="1"/>
          </p:cNvPicPr>
          <p:nvPr>
            <p:ph idx="1"/>
          </p:nvPr>
        </p:nvPicPr>
        <p:blipFill>
          <a:blip r:embed="rId2"/>
          <a:srcRect/>
          <a:stretch>
            <a:fillRect/>
          </a:stretch>
        </p:blipFill>
        <p:spPr bwMode="auto">
          <a:xfrm>
            <a:off x="685800" y="1143001"/>
            <a:ext cx="7772400" cy="4190999"/>
          </a:xfrm>
          <a:prstGeom prst="rect">
            <a:avLst/>
          </a:prstGeom>
          <a:noFill/>
        </p:spPr>
      </p:pic>
      <p:sp>
        <p:nvSpPr>
          <p:cNvPr id="5" name="Title 1"/>
          <p:cNvSpPr>
            <a:spLocks noGrp="1"/>
          </p:cNvSpPr>
          <p:nvPr>
            <p:ph type="title"/>
          </p:nvPr>
        </p:nvSpPr>
        <p:spPr>
          <a:xfrm>
            <a:off x="381000" y="228600"/>
            <a:ext cx="8229600" cy="609600"/>
          </a:xfrm>
        </p:spPr>
        <p:txBody>
          <a:bodyPr>
            <a:normAutofit fontScale="90000"/>
          </a:bodyPr>
          <a:lstStyle/>
          <a:p>
            <a:pPr algn="ctr"/>
            <a:r>
              <a:rPr lang="en-US" dirty="0"/>
              <a:t> </a:t>
            </a:r>
            <a:r>
              <a:rPr lang="en-US" sz="3300" b="1" dirty="0" err="1">
                <a:solidFill>
                  <a:srgbClr val="FF0000"/>
                </a:solidFill>
                <a:latin typeface="Times New Roman" pitchFamily="18" charset="0"/>
                <a:cs typeface="Times New Roman" pitchFamily="18" charset="0"/>
              </a:rPr>
              <a:t>Một</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số</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hình</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ảnh</a:t>
            </a:r>
            <a:r>
              <a:rPr lang="en-US" sz="3300" b="1" dirty="0">
                <a:solidFill>
                  <a:srgbClr val="FF0000"/>
                </a:solidFill>
                <a:latin typeface="Times New Roman" pitchFamily="18" charset="0"/>
                <a:cs typeface="Times New Roman" pitchFamily="18" charset="0"/>
              </a:rPr>
              <a:t> VKTT </a:t>
            </a:r>
            <a:r>
              <a:rPr lang="en-US" sz="3300" b="1" dirty="0" err="1">
                <a:solidFill>
                  <a:srgbClr val="FF0000"/>
                </a:solidFill>
                <a:latin typeface="Times New Roman" pitchFamily="18" charset="0"/>
                <a:cs typeface="Times New Roman" pitchFamily="18" charset="0"/>
              </a:rPr>
              <a:t>có</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chất</a:t>
            </a:r>
            <a:r>
              <a:rPr lang="en-US" sz="3300" b="1" dirty="0">
                <a:solidFill>
                  <a:srgbClr val="FF0000"/>
                </a:solidFill>
                <a:latin typeface="Times New Roman" pitchFamily="18" charset="0"/>
                <a:cs typeface="Times New Roman" pitchFamily="18" charset="0"/>
              </a:rPr>
              <a:t> </a:t>
            </a:r>
            <a:r>
              <a:rPr lang="en-US" sz="3300" b="1" dirty="0" err="1">
                <a:solidFill>
                  <a:srgbClr val="FF0000"/>
                </a:solidFill>
                <a:latin typeface="Times New Roman" pitchFamily="18" charset="0"/>
                <a:cs typeface="Times New Roman" pitchFamily="18" charset="0"/>
              </a:rPr>
              <a:t>nổ</a:t>
            </a:r>
            <a:r>
              <a:rPr lang="en-US" sz="3300" b="1" dirty="0">
                <a:solidFill>
                  <a:srgbClr val="FF0000"/>
                </a:solidFill>
                <a:latin typeface="Times New Roman" pitchFamily="18" charset="0"/>
                <a:cs typeface="Times New Roman" pitchFamily="18" charset="0"/>
              </a:rPr>
              <a:t> </a:t>
            </a:r>
            <a:endParaRPr lang="vi-VN" sz="3300" b="1" dirty="0">
              <a:solidFill>
                <a:srgbClr val="FF0000"/>
              </a:solidFill>
              <a:latin typeface="Times New Roman" pitchFamily="18" charset="0"/>
              <a:cs typeface="Times New Roman" pitchFamily="18" charset="0"/>
            </a:endParaRPr>
          </a:p>
        </p:txBody>
      </p:sp>
      <p:sp>
        <p:nvSpPr>
          <p:cNvPr id="6" name="Rectangle 5"/>
          <p:cNvSpPr/>
          <p:nvPr/>
        </p:nvSpPr>
        <p:spPr>
          <a:xfrm>
            <a:off x="4421959" y="3244334"/>
            <a:ext cx="300082" cy="369332"/>
          </a:xfrm>
          <a:prstGeom prst="rect">
            <a:avLst/>
          </a:prstGeom>
        </p:spPr>
        <p:txBody>
          <a:bodyPr wrap="none">
            <a:spAutoFit/>
          </a:bodyPr>
          <a:lstStyle/>
          <a:p>
            <a:r>
              <a:rPr lang="vi-VN" dirty="0"/>
              <a:t>ổ</a:t>
            </a:r>
          </a:p>
        </p:txBody>
      </p:sp>
      <p:sp>
        <p:nvSpPr>
          <p:cNvPr id="7" name="Title 1"/>
          <p:cNvSpPr txBox="1">
            <a:spLocks/>
          </p:cNvSpPr>
          <p:nvPr/>
        </p:nvSpPr>
        <p:spPr>
          <a:xfrm>
            <a:off x="457200" y="5486400"/>
            <a:ext cx="8229600" cy="990600"/>
          </a:xfrm>
          <a:prstGeom prst="rect">
            <a:avLst/>
          </a:prstGeom>
        </p:spPr>
        <p:txBody>
          <a:bodyPr vert="horz" lIns="0" rIns="0" bIns="0" anchor="b">
            <a:noAutofit/>
          </a:bodyPr>
          <a:lstStyle/>
          <a:p>
            <a:pPr lvl="0" algn="ctr">
              <a:spcBef>
                <a:spcPct val="0"/>
              </a:spcBef>
            </a:pPr>
            <a:r>
              <a:rPr lang="vi-VN" sz="2400" b="1" dirty="0"/>
              <a:t>Ấm tích được nhân dân tỉnh Thái Bình chế thành mìn </a:t>
            </a:r>
            <a:r>
              <a:rPr lang="en-US" sz="2400" b="1" dirty="0" err="1"/>
              <a:t>ngụy</a:t>
            </a:r>
            <a:r>
              <a:rPr lang="en-US" sz="2400" b="1" dirty="0"/>
              <a:t> </a:t>
            </a:r>
            <a:r>
              <a:rPr lang="vi-VN" sz="2400" b="1" dirty="0"/>
              <a:t>trang, </a:t>
            </a:r>
            <a:r>
              <a:rPr lang="en-US" sz="2400" b="1" dirty="0"/>
              <a:t> </a:t>
            </a:r>
            <a:r>
              <a:rPr lang="vi-VN" sz="2400" b="1" dirty="0"/>
              <a:t>gây nhiều tổn thất cho quân địch.</a:t>
            </a:r>
            <a:endParaRPr kumimoji="0" lang="vi-VN" sz="24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1371600"/>
          </a:xfrm>
        </p:spPr>
        <p:txBody>
          <a:bodyPr>
            <a:noAutofit/>
          </a:bodyPr>
          <a:lstStyle/>
          <a:p>
            <a:pPr algn="ctr">
              <a:buNone/>
            </a:pPr>
            <a:r>
              <a:rPr lang="vi-VN" sz="2400" b="1" dirty="0"/>
              <a:t>Lựu đạn bằng tre cũng là một trong những loại vũ khí tự chế được sử dụng rất hiệu quả trong cả hai cuộc kháng chiến chống Pháp và chống Mỹ.</a:t>
            </a:r>
          </a:p>
        </p:txBody>
      </p:sp>
      <p:pic>
        <p:nvPicPr>
          <p:cNvPr id="3074" name="Picture 2" descr="C:\Users\Administrator\Desktop\luu dan che.jpg"/>
          <p:cNvPicPr>
            <a:picLocks noChangeAspect="1" noChangeArrowheads="1"/>
          </p:cNvPicPr>
          <p:nvPr/>
        </p:nvPicPr>
        <p:blipFill>
          <a:blip r:embed="rId2"/>
          <a:srcRect/>
          <a:stretch>
            <a:fillRect/>
          </a:stretch>
        </p:blipFill>
        <p:spPr bwMode="auto">
          <a:xfrm>
            <a:off x="381000" y="533401"/>
            <a:ext cx="8305800" cy="457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pPr algn="ctr"/>
            <a:r>
              <a:rPr lang="en-US" sz="3000" b="1" i="1" u="sng" dirty="0">
                <a:solidFill>
                  <a:srgbClr val="FF0000"/>
                </a:solidFill>
                <a:latin typeface="Times New Roman" pitchFamily="18" charset="0"/>
                <a:cs typeface="Times New Roman" pitchFamily="18" charset="0"/>
              </a:rPr>
              <a:t>TIẾT 4:</a:t>
            </a:r>
            <a:r>
              <a:rPr lang="en-US" sz="3000" dirty="0">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CẤU TẠO, TÁC DỤNG, TÍNH NĂNG CỦA THUỐC NỔ, VẬT CẢN VÀ VŨ KHÍ T</a:t>
            </a:r>
            <a:r>
              <a:rPr lang="en-US" sz="3200" b="1" dirty="0">
                <a:solidFill>
                  <a:srgbClr val="FF0000"/>
                </a:solidFill>
                <a:latin typeface="Times New Roman" pitchFamily="18" charset="0"/>
                <a:cs typeface="Times New Roman" pitchFamily="18" charset="0"/>
              </a:rPr>
              <a:t>Ự</a:t>
            </a:r>
            <a:r>
              <a:rPr lang="en-US" sz="3000" b="1" dirty="0">
                <a:solidFill>
                  <a:srgbClr val="FF0000"/>
                </a:solidFill>
                <a:latin typeface="Times New Roman" pitchFamily="18" charset="0"/>
                <a:cs typeface="Times New Roman" pitchFamily="18" charset="0"/>
              </a:rPr>
              <a:t> TẠO</a:t>
            </a:r>
            <a:endParaRPr lang="vi-VN" sz="3000" b="1" dirty="0">
              <a:solidFill>
                <a:srgbClr val="FF0000"/>
              </a:solidFill>
              <a:latin typeface="Times New Roman" pitchFamily="18" charset="0"/>
              <a:cs typeface="Times New Roman" pitchFamily="18" charset="0"/>
            </a:endParaRPr>
          </a:p>
        </p:txBody>
      </p:sp>
      <p:pic>
        <p:nvPicPr>
          <p:cNvPr id="1026" name="Picture 2" descr="C:\Users\Administrator\Desktop\tải xuống.jpg"/>
          <p:cNvPicPr>
            <a:picLocks noGrp="1" noChangeAspect="1" noChangeArrowheads="1"/>
          </p:cNvPicPr>
          <p:nvPr>
            <p:ph idx="1"/>
          </p:nvPr>
        </p:nvPicPr>
        <p:blipFill>
          <a:blip r:embed="rId2"/>
          <a:srcRect/>
          <a:stretch>
            <a:fillRect/>
          </a:stretch>
        </p:blipFill>
        <p:spPr bwMode="auto">
          <a:xfrm>
            <a:off x="457200" y="1371600"/>
            <a:ext cx="4038600" cy="2362200"/>
          </a:xfrm>
          <a:prstGeom prst="rect">
            <a:avLst/>
          </a:prstGeom>
          <a:noFill/>
        </p:spPr>
      </p:pic>
      <p:pic>
        <p:nvPicPr>
          <p:cNvPr id="1027" name="Picture 3" descr="C:\Users\Administrator\Desktop\ruc-2-158165929962760323672.png"/>
          <p:cNvPicPr>
            <a:picLocks noChangeAspect="1" noChangeArrowheads="1"/>
          </p:cNvPicPr>
          <p:nvPr/>
        </p:nvPicPr>
        <p:blipFill>
          <a:blip r:embed="rId3"/>
          <a:srcRect/>
          <a:stretch>
            <a:fillRect/>
          </a:stretch>
        </p:blipFill>
        <p:spPr bwMode="auto">
          <a:xfrm>
            <a:off x="4495800" y="1371601"/>
            <a:ext cx="4267200" cy="2362200"/>
          </a:xfrm>
          <a:prstGeom prst="rect">
            <a:avLst/>
          </a:prstGeom>
          <a:noFill/>
        </p:spPr>
      </p:pic>
      <p:pic>
        <p:nvPicPr>
          <p:cNvPr id="1028" name="Picture 4" descr="C:\Users\Administrator\Desktop\hang rao thep gai o bien gioi Belarus Litva -reu.jpg"/>
          <p:cNvPicPr>
            <a:picLocks noChangeAspect="1" noChangeArrowheads="1"/>
          </p:cNvPicPr>
          <p:nvPr/>
        </p:nvPicPr>
        <p:blipFill>
          <a:blip r:embed="rId4"/>
          <a:srcRect/>
          <a:stretch>
            <a:fillRect/>
          </a:stretch>
        </p:blipFill>
        <p:spPr bwMode="auto">
          <a:xfrm>
            <a:off x="457200" y="3810000"/>
            <a:ext cx="8305800" cy="2743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3733800" cy="1828800"/>
          </a:xfrm>
        </p:spPr>
        <p:txBody>
          <a:bodyPr>
            <a:normAutofit fontScale="92500" lnSpcReduction="10000"/>
          </a:bodyPr>
          <a:lstStyle/>
          <a:p>
            <a:pPr algn="just">
              <a:buNone/>
            </a:pPr>
            <a:r>
              <a:rPr lang="en-US" dirty="0"/>
              <a:t>		</a:t>
            </a:r>
            <a:r>
              <a:rPr lang="vi-VN" b="1" dirty="0">
                <a:solidFill>
                  <a:srgbClr val="0070C0"/>
                </a:solidFill>
              </a:rPr>
              <a:t>Những quả mìn có kíp nổ buộc vào đầu gậy tre, gậy gỗ nguỵ trang trong những đống củi, hàng rào.</a:t>
            </a:r>
          </a:p>
        </p:txBody>
      </p:sp>
      <p:pic>
        <p:nvPicPr>
          <p:cNvPr id="4098" name="Picture 2" descr="C:\Users\Administrator\Desktop\lựu đạn.jpg"/>
          <p:cNvPicPr>
            <a:picLocks noChangeAspect="1" noChangeArrowheads="1"/>
          </p:cNvPicPr>
          <p:nvPr/>
        </p:nvPicPr>
        <p:blipFill>
          <a:blip r:embed="rId2"/>
          <a:srcRect/>
          <a:stretch>
            <a:fillRect/>
          </a:stretch>
        </p:blipFill>
        <p:spPr bwMode="auto">
          <a:xfrm>
            <a:off x="4648200" y="228601"/>
            <a:ext cx="4191000" cy="2971799"/>
          </a:xfrm>
          <a:prstGeom prst="rect">
            <a:avLst/>
          </a:prstGeom>
          <a:noFill/>
        </p:spPr>
      </p:pic>
      <p:pic>
        <p:nvPicPr>
          <p:cNvPr id="4099" name="Picture 3" descr="C:\Users\Administrator\Desktop\chạm nổ.jpg"/>
          <p:cNvPicPr>
            <a:picLocks noChangeAspect="1" noChangeArrowheads="1"/>
          </p:cNvPicPr>
          <p:nvPr/>
        </p:nvPicPr>
        <p:blipFill>
          <a:blip r:embed="rId3"/>
          <a:srcRect/>
          <a:stretch>
            <a:fillRect/>
          </a:stretch>
        </p:blipFill>
        <p:spPr bwMode="auto">
          <a:xfrm>
            <a:off x="4648200" y="3276600"/>
            <a:ext cx="4191000" cy="3024188"/>
          </a:xfrm>
          <a:prstGeom prst="rect">
            <a:avLst/>
          </a:prstGeom>
          <a:noFill/>
        </p:spPr>
      </p:pic>
      <p:sp>
        <p:nvSpPr>
          <p:cNvPr id="6" name="Content Placeholder 2"/>
          <p:cNvSpPr txBox="1">
            <a:spLocks/>
          </p:cNvSpPr>
          <p:nvPr/>
        </p:nvSpPr>
        <p:spPr>
          <a:xfrm>
            <a:off x="457200" y="3581400"/>
            <a:ext cx="4038600" cy="2514600"/>
          </a:xfrm>
          <a:prstGeom prst="rect">
            <a:avLst/>
          </a:prstGeom>
        </p:spPr>
        <p:txBody>
          <a:bodyPr vert="horz">
            <a:normAutofit fontScale="85000" lnSpcReduction="20000"/>
          </a:bodyPr>
          <a:lstStyle/>
          <a:p>
            <a:pPr marL="274320" lvl="0" indent="-274320" algn="just">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vi-VN" sz="2800" dirty="0"/>
              <a:t> </a:t>
            </a:r>
            <a:r>
              <a:rPr lang="vi-VN" sz="3100" b="1" dirty="0">
                <a:solidFill>
                  <a:srgbClr val="0070C0"/>
                </a:solidFill>
              </a:rPr>
              <a:t>Một loại bẫy chạm nổ bằng do quân và dân Bắc Ninh - Bắc Giang chế tạo để chống địch đi càn, được sử dụng hiệu quả ở miền Nam Việt Nam.</a:t>
            </a:r>
            <a:endParaRPr kumimoji="0" lang="vi-VN" sz="31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524000"/>
          </a:xfrm>
        </p:spPr>
        <p:txBody>
          <a:bodyPr>
            <a:normAutofit/>
          </a:bodyPr>
          <a:lstStyle/>
          <a:p>
            <a:pPr algn="ctr"/>
            <a:r>
              <a:rPr lang="en-US" sz="3600" b="1" i="1" u="sng" dirty="0">
                <a:solidFill>
                  <a:srgbClr val="FF0000"/>
                </a:solidFill>
                <a:latin typeface="Times New Roman" pitchFamily="18" charset="0"/>
                <a:cs typeface="Times New Roman" pitchFamily="18" charset="0"/>
              </a:rPr>
              <a:t>TIẾT 5:</a:t>
            </a:r>
            <a:r>
              <a:rPr lang="en-US" sz="3600"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GIỚI THIỆU MỘT SỐ LOẠI BINH KHÍ SÚNG BỘ BINH</a:t>
            </a:r>
            <a:endParaRPr lang="vi-VN" sz="3500" noProof="1">
              <a:latin typeface="Times New Roman" pitchFamily="18" charset="0"/>
              <a:cs typeface="Times New Roman" pitchFamily="18" charset="0"/>
            </a:endParaRPr>
          </a:p>
        </p:txBody>
      </p:sp>
      <p:pic>
        <p:nvPicPr>
          <p:cNvPr id="4" name="Picture 11" descr="AK47_Avtomat_rust"/>
          <p:cNvPicPr>
            <a:picLocks noGrp="1" noChangeAspect="1" noChangeArrowheads="1"/>
          </p:cNvPicPr>
          <p:nvPr>
            <p:ph idx="1"/>
          </p:nvPr>
        </p:nvPicPr>
        <p:blipFill>
          <a:blip r:embed="rId2"/>
          <a:srcRect t="20210" b="34195"/>
          <a:stretch>
            <a:fillRect/>
          </a:stretch>
        </p:blipFill>
        <p:spPr bwMode="auto">
          <a:xfrm>
            <a:off x="533400" y="2057400"/>
            <a:ext cx="8077199"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85800"/>
          </a:xfrm>
        </p:spPr>
        <p:txBody>
          <a:bodyPr>
            <a:normAutofit/>
          </a:bodyPr>
          <a:lstStyle/>
          <a:p>
            <a:pPr algn="ctr">
              <a:buNone/>
            </a:pPr>
            <a:r>
              <a:rPr lang="en-US" sz="3000" b="1" dirty="0">
                <a:solidFill>
                  <a:srgbClr val="FF0000"/>
                </a:solidFill>
                <a:latin typeface="Times New Roman" pitchFamily="18" charset="0"/>
                <a:cs typeface="Times New Roman" pitchFamily="18" charset="0"/>
              </a:rPr>
              <a:t>I. MỘT SỐ LOẠI SÚNG BỘ BINH</a:t>
            </a:r>
            <a:endParaRPr lang="vi-VN" sz="3000" b="1" dirty="0">
              <a:solidFill>
                <a:srgbClr val="FF0000"/>
              </a:solidFill>
              <a:latin typeface="Times New Roman" pitchFamily="18" charset="0"/>
              <a:cs typeface="Times New Roman" pitchFamily="18" charset="0"/>
            </a:endParaRPr>
          </a:p>
        </p:txBody>
      </p:sp>
      <p:pic>
        <p:nvPicPr>
          <p:cNvPr id="5" name="Picture 12" descr="ak47"/>
          <p:cNvPicPr>
            <a:picLocks noChangeAspect="1" noChangeArrowheads="1"/>
          </p:cNvPicPr>
          <p:nvPr/>
        </p:nvPicPr>
        <p:blipFill>
          <a:blip r:embed="rId2"/>
          <a:srcRect/>
          <a:stretch>
            <a:fillRect/>
          </a:stretch>
        </p:blipFill>
        <p:spPr bwMode="auto">
          <a:xfrm>
            <a:off x="304800" y="2057400"/>
            <a:ext cx="8458200" cy="4419600"/>
          </a:xfrm>
          <a:prstGeom prst="rect">
            <a:avLst/>
          </a:prstGeom>
          <a:noFill/>
          <a:ln w="9525">
            <a:noFill/>
            <a:miter lim="800000"/>
            <a:headEnd/>
            <a:tailEnd/>
          </a:ln>
        </p:spPr>
      </p:pic>
      <p:sp>
        <p:nvSpPr>
          <p:cNvPr id="6" name="Content Placeholder 2"/>
          <p:cNvSpPr txBox="1">
            <a:spLocks/>
          </p:cNvSpPr>
          <p:nvPr/>
        </p:nvSpPr>
        <p:spPr>
          <a:xfrm>
            <a:off x="5867400" y="5257800"/>
            <a:ext cx="2438400" cy="6096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AK47</a:t>
            </a:r>
            <a:endParaRPr kumimoji="0" lang="vi-VN"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a:xfrm>
            <a:off x="609600" y="1295400"/>
            <a:ext cx="2438400" cy="609600"/>
          </a:xfrm>
          <a:prstGeom prst="rect">
            <a:avLst/>
          </a:prstGeom>
        </p:spPr>
        <p:txBody>
          <a:bodyPr vert="horz">
            <a:normAutofit/>
          </a:bodyPr>
          <a:lstStyle/>
          <a:p>
            <a:pPr marL="274320" lvl="0" indent="-274320" algn="ctr">
              <a:spcBef>
                <a:spcPct val="20000"/>
              </a:spcBef>
              <a:buClr>
                <a:schemeClr val="accent3"/>
              </a:buClr>
              <a:buSzPct val="95000"/>
            </a:pPr>
            <a:r>
              <a:rPr kumimoji="0" lang="en-US"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1</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Súng</a:t>
            </a:r>
            <a:r>
              <a:rPr lang="en-US" sz="3000" b="1" dirty="0">
                <a:solidFill>
                  <a:srgbClr val="FF0000"/>
                </a:solidFill>
                <a:latin typeface="Times New Roman" pitchFamily="18" charset="0"/>
                <a:cs typeface="Times New Roman" pitchFamily="18" charset="0"/>
              </a:rPr>
              <a:t> AK</a:t>
            </a:r>
            <a:endParaRPr kumimoji="0" lang="vi-VN" sz="3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078"/>
          <p:cNvPicPr>
            <a:picLocks noGrp="1" noChangeAspect="1" noChangeArrowheads="1"/>
          </p:cNvPicPr>
          <p:nvPr>
            <p:ph idx="1"/>
          </p:nvPr>
        </p:nvPicPr>
        <p:blipFill>
          <a:blip r:embed="rId2"/>
          <a:srcRect/>
          <a:stretch>
            <a:fillRect/>
          </a:stretch>
        </p:blipFill>
        <p:spPr>
          <a:xfrm>
            <a:off x="609600" y="762000"/>
            <a:ext cx="5029200" cy="2438400"/>
          </a:xfrm>
          <a:noFill/>
        </p:spPr>
      </p:pic>
      <p:pic>
        <p:nvPicPr>
          <p:cNvPr id="5" name="Picture 6" descr="akms"/>
          <p:cNvPicPr>
            <a:picLocks noChangeAspect="1" noChangeArrowheads="1"/>
          </p:cNvPicPr>
          <p:nvPr/>
        </p:nvPicPr>
        <p:blipFill>
          <a:blip r:embed="rId3"/>
          <a:srcRect/>
          <a:stretch>
            <a:fillRect/>
          </a:stretch>
        </p:blipFill>
        <p:spPr>
          <a:xfrm>
            <a:off x="3048000" y="3429000"/>
            <a:ext cx="5715000" cy="2895600"/>
          </a:xfrm>
          <a:prstGeom prst="rect">
            <a:avLst/>
          </a:prstGeom>
          <a:noFill/>
        </p:spPr>
      </p:pic>
      <p:sp>
        <p:nvSpPr>
          <p:cNvPr id="6" name="Rectangle 3"/>
          <p:cNvSpPr>
            <a:spLocks noChangeArrowheads="1"/>
          </p:cNvSpPr>
          <p:nvPr/>
        </p:nvSpPr>
        <p:spPr bwMode="auto">
          <a:xfrm>
            <a:off x="6629400" y="1600200"/>
            <a:ext cx="2362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a:solidFill>
                  <a:srgbClr val="FFFF00"/>
                </a:solidFill>
                <a:latin typeface="VNI-Times" pitchFamily="2" charset="0"/>
              </a:rPr>
              <a:t>AKM</a:t>
            </a:r>
          </a:p>
        </p:txBody>
      </p:sp>
      <p:sp>
        <p:nvSpPr>
          <p:cNvPr id="7" name="Rectangle 4"/>
          <p:cNvSpPr>
            <a:spLocks noChangeArrowheads="1"/>
          </p:cNvSpPr>
          <p:nvPr/>
        </p:nvSpPr>
        <p:spPr bwMode="auto">
          <a:xfrm>
            <a:off x="228600" y="4648200"/>
            <a:ext cx="24384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800" dirty="0">
                <a:solidFill>
                  <a:srgbClr val="FFFF00"/>
                </a:solidFill>
                <a:latin typeface="VNI-Times" pitchFamily="2" charset="0"/>
              </a:rPr>
              <a:t>AKMS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8"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par>
                                <p:cTn id="18" presetID="25"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ks74-Nga"/>
          <p:cNvPicPr>
            <a:picLocks noGrp="1" noChangeAspect="1" noChangeArrowheads="1"/>
          </p:cNvPicPr>
          <p:nvPr>
            <p:ph idx="1"/>
          </p:nvPr>
        </p:nvPicPr>
        <p:blipFill>
          <a:blip r:embed="rId2"/>
          <a:srcRect/>
          <a:stretch>
            <a:fillRect/>
          </a:stretch>
        </p:blipFill>
        <p:spPr bwMode="auto">
          <a:xfrm>
            <a:off x="457200" y="533400"/>
            <a:ext cx="8077200" cy="2819400"/>
          </a:xfrm>
          <a:prstGeom prst="rect">
            <a:avLst/>
          </a:prstGeom>
          <a:noFill/>
          <a:ln w="9525">
            <a:noFill/>
            <a:miter lim="800000"/>
            <a:headEnd/>
            <a:tailEnd/>
          </a:ln>
        </p:spPr>
      </p:pic>
      <p:pic>
        <p:nvPicPr>
          <p:cNvPr id="5" name="Picture 3" descr="aks74"/>
          <p:cNvPicPr>
            <a:picLocks noChangeAspect="1" noChangeArrowheads="1"/>
          </p:cNvPicPr>
          <p:nvPr/>
        </p:nvPicPr>
        <p:blipFill>
          <a:blip r:embed="rId3"/>
          <a:srcRect/>
          <a:stretch>
            <a:fillRect/>
          </a:stretch>
        </p:blipFill>
        <p:spPr bwMode="auto">
          <a:xfrm>
            <a:off x="381000" y="3429000"/>
            <a:ext cx="8229600" cy="3124200"/>
          </a:xfrm>
          <a:prstGeom prst="rect">
            <a:avLst/>
          </a:prstGeom>
          <a:noFill/>
          <a:ln w="9525">
            <a:noFill/>
            <a:miter lim="800000"/>
            <a:headEnd/>
            <a:tailEnd/>
          </a:ln>
        </p:spPr>
      </p:pic>
      <p:sp>
        <p:nvSpPr>
          <p:cNvPr id="6" name="Rectangle 4"/>
          <p:cNvSpPr>
            <a:spLocks noChangeArrowheads="1"/>
          </p:cNvSpPr>
          <p:nvPr/>
        </p:nvSpPr>
        <p:spPr bwMode="auto">
          <a:xfrm>
            <a:off x="762000" y="228600"/>
            <a:ext cx="1342034"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cs typeface="Times New Roman" pitchFamily="18" charset="0"/>
              </a:rPr>
              <a:t>AK74U</a:t>
            </a:r>
          </a:p>
        </p:txBody>
      </p:sp>
      <p:sp>
        <p:nvSpPr>
          <p:cNvPr id="7" name="Rectangle 5"/>
          <p:cNvSpPr>
            <a:spLocks noChangeArrowheads="1"/>
          </p:cNvSpPr>
          <p:nvPr/>
        </p:nvSpPr>
        <p:spPr bwMode="auto">
          <a:xfrm>
            <a:off x="914400" y="4648200"/>
            <a:ext cx="1073150" cy="519113"/>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cs typeface="Times New Roman" pitchFamily="18" charset="0"/>
              </a:rPr>
              <a:t>AK74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k103_m"/>
          <p:cNvPicPr>
            <a:picLocks noGrp="1" noChangeAspect="1" noChangeArrowheads="1"/>
          </p:cNvPicPr>
          <p:nvPr>
            <p:ph sz="half" idx="4294967295"/>
          </p:nvPr>
        </p:nvPicPr>
        <p:blipFill>
          <a:blip r:embed="rId2"/>
          <a:srcRect/>
          <a:stretch>
            <a:fillRect/>
          </a:stretch>
        </p:blipFill>
        <p:spPr>
          <a:xfrm>
            <a:off x="0" y="3429000"/>
            <a:ext cx="9144000" cy="3429000"/>
          </a:xfrm>
          <a:noFill/>
        </p:spPr>
      </p:pic>
      <p:pic>
        <p:nvPicPr>
          <p:cNvPr id="17411" name="Picture 3" descr="RUS_AK-101"/>
          <p:cNvPicPr>
            <a:picLocks noGrp="1" noChangeAspect="1" noChangeArrowheads="1"/>
          </p:cNvPicPr>
          <p:nvPr>
            <p:ph sz="half" idx="4294967295"/>
          </p:nvPr>
        </p:nvPicPr>
        <p:blipFill>
          <a:blip r:embed="rId3"/>
          <a:srcRect/>
          <a:stretch>
            <a:fillRect/>
          </a:stretch>
        </p:blipFill>
        <p:spPr>
          <a:xfrm>
            <a:off x="0" y="0"/>
            <a:ext cx="9144000" cy="3429000"/>
          </a:xfrm>
          <a:noFill/>
        </p:spPr>
      </p:pic>
      <p:sp>
        <p:nvSpPr>
          <p:cNvPr id="13316" name="Rectangle 4"/>
          <p:cNvSpPr>
            <a:spLocks noChangeArrowheads="1"/>
          </p:cNvSpPr>
          <p:nvPr/>
        </p:nvSpPr>
        <p:spPr bwMode="auto">
          <a:xfrm>
            <a:off x="5943600" y="2057400"/>
            <a:ext cx="1600200" cy="685800"/>
          </a:xfrm>
          <a:prstGeom prst="rect">
            <a:avLst/>
          </a:prstGeom>
          <a:noFill/>
          <a:ln w="9525">
            <a:noFill/>
            <a:miter lim="800000"/>
            <a:headEnd/>
            <a:tailEnd/>
          </a:ln>
        </p:spPr>
        <p:txBody>
          <a:bodyPr wrap="none" anchor="ctr"/>
          <a:lstStyle/>
          <a:p>
            <a:pPr algn="ctr"/>
            <a:r>
              <a:rPr lang="en-US" sz="3200" b="1" dirty="0">
                <a:solidFill>
                  <a:srgbClr val="FF0000"/>
                </a:solidFill>
                <a:latin typeface="Times New Roman" pitchFamily="18" charset="0"/>
                <a:cs typeface="Times New Roman" pitchFamily="18" charset="0"/>
              </a:rPr>
              <a:t>AK101</a:t>
            </a:r>
          </a:p>
        </p:txBody>
      </p:sp>
      <p:sp>
        <p:nvSpPr>
          <p:cNvPr id="13317" name="Rectangle 5"/>
          <p:cNvSpPr>
            <a:spLocks noChangeArrowheads="1"/>
          </p:cNvSpPr>
          <p:nvPr/>
        </p:nvSpPr>
        <p:spPr bwMode="auto">
          <a:xfrm>
            <a:off x="533400" y="2514600"/>
            <a:ext cx="1600200" cy="685800"/>
          </a:xfrm>
          <a:prstGeom prst="rect">
            <a:avLst/>
          </a:prstGeom>
          <a:noFill/>
          <a:ln w="9525">
            <a:noFill/>
            <a:miter lim="800000"/>
            <a:headEnd/>
            <a:tailEnd/>
          </a:ln>
        </p:spPr>
        <p:txBody>
          <a:bodyPr wrap="none" anchor="ctr"/>
          <a:lstStyle/>
          <a:p>
            <a:pPr algn="ctr"/>
            <a:r>
              <a:rPr lang="en-US" sz="3200" b="1" dirty="0">
                <a:solidFill>
                  <a:srgbClr val="FF0000"/>
                </a:solidFill>
                <a:latin typeface="Times New Roman" pitchFamily="18" charset="0"/>
                <a:cs typeface="Times New Roman" pitchFamily="18" charset="0"/>
              </a:rPr>
              <a:t>AK103</a:t>
            </a:r>
          </a:p>
        </p:txBody>
      </p:sp>
      <p:sp>
        <p:nvSpPr>
          <p:cNvPr id="300038" name="Line 6"/>
          <p:cNvSpPr>
            <a:spLocks noChangeShapeType="1"/>
          </p:cNvSpPr>
          <p:nvPr/>
        </p:nvSpPr>
        <p:spPr bwMode="auto">
          <a:xfrm flipH="1" flipV="1">
            <a:off x="5715000" y="1752600"/>
            <a:ext cx="685800" cy="381000"/>
          </a:xfrm>
          <a:prstGeom prst="line">
            <a:avLst/>
          </a:prstGeom>
          <a:noFill/>
          <a:ln w="38100">
            <a:solidFill>
              <a:srgbClr val="FF0000"/>
            </a:solidFill>
            <a:round/>
            <a:headEnd/>
            <a:tailEnd type="triangle" w="med" len="med"/>
          </a:ln>
          <a:effectLst/>
        </p:spPr>
        <p:txBody>
          <a:bodyPr/>
          <a:lstStyle/>
          <a:p>
            <a:endParaRPr lang="vi-VN"/>
          </a:p>
        </p:txBody>
      </p:sp>
      <p:sp>
        <p:nvSpPr>
          <p:cNvPr id="300039" name="Line 7"/>
          <p:cNvSpPr>
            <a:spLocks noChangeShapeType="1"/>
          </p:cNvSpPr>
          <p:nvPr/>
        </p:nvSpPr>
        <p:spPr bwMode="auto">
          <a:xfrm>
            <a:off x="1524000" y="3124200"/>
            <a:ext cx="838200" cy="533400"/>
          </a:xfrm>
          <a:prstGeom prst="line">
            <a:avLst/>
          </a:prstGeom>
          <a:noFill/>
          <a:ln w="76200">
            <a:solidFill>
              <a:srgbClr val="FF0000"/>
            </a:solidFill>
            <a:round/>
            <a:headEnd/>
            <a:tailEnd type="triangle" w="med" len="med"/>
          </a:ln>
          <a:effectLst/>
        </p:spPr>
        <p:txBody>
          <a:bodyPr/>
          <a:lstStyle/>
          <a:p>
            <a:endParaRPr lang="vi-VN"/>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0039"/>
                                        </p:tgtEl>
                                        <p:attrNameLst>
                                          <p:attrName>style.visibility</p:attrName>
                                        </p:attrNameLst>
                                      </p:cBhvr>
                                      <p:to>
                                        <p:strVal val="visible"/>
                                      </p:to>
                                    </p:set>
                                    <p:animEffect transition="in" filter="blinds(horizontal)">
                                      <p:cBhvr>
                                        <p:cTn id="10" dur="500"/>
                                        <p:tgtEl>
                                          <p:spTgt spid="3000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blinds(horizontal)">
                                      <p:cBhvr>
                                        <p:cTn id="13" dur="500"/>
                                        <p:tgtEl>
                                          <p:spTgt spid="133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0038"/>
                                        </p:tgtEl>
                                        <p:attrNameLst>
                                          <p:attrName>style.visibility</p:attrName>
                                        </p:attrNameLst>
                                      </p:cBhvr>
                                      <p:to>
                                        <p:strVal val="visible"/>
                                      </p:to>
                                    </p:set>
                                    <p:animEffect transition="in" filter="blinds(horizontal)">
                                      <p:cBhvr>
                                        <p:cTn id="16" dur="500"/>
                                        <p:tgtEl>
                                          <p:spTgt spid="30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300038" grpId="0" animBg="1"/>
      <p:bldP spid="3000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en-US" sz="3000" b="1" dirty="0">
                <a:solidFill>
                  <a:srgbClr val="FF0000"/>
                </a:solidFill>
                <a:latin typeface="Times New Roman" pitchFamily="18" charset="0"/>
                <a:cs typeface="Times New Roman" pitchFamily="18" charset="0"/>
              </a:rPr>
              <a:t>2. </a:t>
            </a:r>
            <a:r>
              <a:rPr lang="en-US" sz="3000" b="1" dirty="0" err="1">
                <a:solidFill>
                  <a:srgbClr val="FF0000"/>
                </a:solidFill>
                <a:latin typeface="Times New Roman" pitchFamily="18" charset="0"/>
                <a:cs typeface="Times New Roman" pitchFamily="18" charset="0"/>
              </a:rPr>
              <a:t>Súng</a:t>
            </a:r>
            <a:r>
              <a:rPr lang="en-US" sz="3000" b="1" dirty="0">
                <a:solidFill>
                  <a:srgbClr val="FF0000"/>
                </a:solidFill>
                <a:latin typeface="Times New Roman" pitchFamily="18" charset="0"/>
                <a:cs typeface="Times New Roman" pitchFamily="18" charset="0"/>
              </a:rPr>
              <a:t> B40</a:t>
            </a:r>
            <a:endParaRPr lang="vi-VN" sz="3000" b="1" dirty="0">
              <a:solidFill>
                <a:srgbClr val="FF0000"/>
              </a:solidFill>
              <a:latin typeface="Times New Roman" pitchFamily="18" charset="0"/>
              <a:cs typeface="Times New Roman" pitchFamily="18" charset="0"/>
            </a:endParaRPr>
          </a:p>
        </p:txBody>
      </p:sp>
      <p:pic>
        <p:nvPicPr>
          <p:cNvPr id="5122" name="Picture 2" descr="C:\Users\Administrator\Desktop\b40.jpg"/>
          <p:cNvPicPr>
            <a:picLocks noGrp="1" noChangeAspect="1" noChangeArrowheads="1"/>
          </p:cNvPicPr>
          <p:nvPr>
            <p:ph idx="1"/>
          </p:nvPr>
        </p:nvPicPr>
        <p:blipFill>
          <a:blip r:embed="rId2"/>
          <a:srcRect/>
          <a:stretch>
            <a:fillRect/>
          </a:stretch>
        </p:blipFill>
        <p:spPr bwMode="auto">
          <a:xfrm>
            <a:off x="685800" y="1066800"/>
            <a:ext cx="7772400" cy="5105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b40 g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40b.jpg"/>
          <p:cNvPicPr>
            <a:picLocks noGrp="1" noChangeAspect="1" noChangeArrowheads="1"/>
          </p:cNvPicPr>
          <p:nvPr>
            <p:ph idx="1"/>
          </p:nvPr>
        </p:nvPicPr>
        <p:blipFill>
          <a:blip r:embed="rId2"/>
          <a:srcRect/>
          <a:stretch>
            <a:fillRect/>
          </a:stretch>
        </p:blipFill>
        <p:spPr bwMode="auto">
          <a:xfrm>
            <a:off x="685800" y="685800"/>
            <a:ext cx="7772400" cy="5334000"/>
          </a:xfrm>
          <a:prstGeom prst="rect">
            <a:avLst/>
          </a:prstGeom>
          <a:noFill/>
        </p:spPr>
      </p:pic>
      <p:sp>
        <p:nvSpPr>
          <p:cNvPr id="5" name="Rectangle 4"/>
          <p:cNvSpPr>
            <a:spLocks noChangeArrowheads="1"/>
          </p:cNvSpPr>
          <p:nvPr/>
        </p:nvSpPr>
        <p:spPr bwMode="auto">
          <a:xfrm>
            <a:off x="6400800" y="4876800"/>
            <a:ext cx="1752600" cy="685800"/>
          </a:xfrm>
          <a:prstGeom prst="rect">
            <a:avLst/>
          </a:prstGeom>
          <a:noFill/>
          <a:ln w="9525">
            <a:noFill/>
            <a:miter lim="800000"/>
            <a:headEnd/>
            <a:tailEnd/>
          </a:ln>
        </p:spPr>
        <p:txBody>
          <a:bodyPr wrap="none" anchor="ctr"/>
          <a:lstStyle/>
          <a:p>
            <a:pPr algn="ctr"/>
            <a:r>
              <a:rPr lang="en-US" sz="3200" b="1" dirty="0" err="1">
                <a:solidFill>
                  <a:srgbClr val="FF0000"/>
                </a:solidFill>
                <a:latin typeface="Times New Roman" pitchFamily="18" charset="0"/>
                <a:cs typeface="Times New Roman" pitchFamily="18" charset="0"/>
              </a:rPr>
              <a:t>Súng</a:t>
            </a:r>
            <a:r>
              <a:rPr lang="en-US" sz="3200" b="1" dirty="0">
                <a:solidFill>
                  <a:srgbClr val="FF0000"/>
                </a:solidFill>
                <a:latin typeface="Times New Roman" pitchFamily="18" charset="0"/>
                <a:cs typeface="Times New Roman" pitchFamily="18" charset="0"/>
              </a:rPr>
              <a:t> B40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b40  c.jpg"/>
          <p:cNvPicPr>
            <a:picLocks noGrp="1" noChangeAspect="1" noChangeArrowheads="1"/>
          </p:cNvPicPr>
          <p:nvPr>
            <p:ph idx="1"/>
          </p:nvPr>
        </p:nvPicPr>
        <p:blipFill>
          <a:blip r:embed="rId2"/>
          <a:srcRect/>
          <a:stretch>
            <a:fillRect/>
          </a:stretch>
        </p:blipFill>
        <p:spPr bwMode="auto">
          <a:xfrm>
            <a:off x="457200" y="838200"/>
            <a:ext cx="7924800" cy="4572000"/>
          </a:xfrm>
          <a:prstGeom prst="rect">
            <a:avLst/>
          </a:prstGeom>
          <a:noFill/>
        </p:spPr>
      </p:pic>
      <p:sp>
        <p:nvSpPr>
          <p:cNvPr id="7" name="Rectangle 6"/>
          <p:cNvSpPr>
            <a:spLocks noChangeArrowheads="1"/>
          </p:cNvSpPr>
          <p:nvPr/>
        </p:nvSpPr>
        <p:spPr bwMode="auto">
          <a:xfrm>
            <a:off x="762000" y="5562600"/>
            <a:ext cx="7543800" cy="685800"/>
          </a:xfrm>
          <a:prstGeom prst="rect">
            <a:avLst/>
          </a:prstGeom>
          <a:noFill/>
          <a:ln w="9525">
            <a:noFill/>
            <a:miter lim="800000"/>
            <a:headEnd/>
            <a:tailEnd/>
          </a:ln>
        </p:spPr>
        <p:txBody>
          <a:bodyPr wrap="none" anchor="ctr"/>
          <a:lstStyle/>
          <a:p>
            <a:pPr algn="ctr"/>
            <a:r>
              <a:rPr lang="en-US" sz="3200" b="1" dirty="0">
                <a:latin typeface="Times New Roman" pitchFamily="18" charset="0"/>
                <a:cs typeface="Times New Roman" pitchFamily="18" charset="0"/>
              </a:rPr>
              <a:t>S</a:t>
            </a:r>
            <a:r>
              <a:rPr lang="vi-VN" sz="3200" b="1" dirty="0">
                <a:latin typeface="Times New Roman" pitchFamily="18" charset="0"/>
                <a:cs typeface="Times New Roman" pitchFamily="18" charset="0"/>
              </a:rPr>
              <a:t>ơ</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súng</a:t>
            </a:r>
            <a:r>
              <a:rPr lang="en-US" sz="3200" b="1" dirty="0">
                <a:latin typeface="Times New Roman" pitchFamily="18" charset="0"/>
                <a:cs typeface="Times New Roman" pitchFamily="18" charset="0"/>
              </a:rPr>
              <a:t> B40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09600"/>
          </a:xfrm>
        </p:spPr>
        <p:txBody>
          <a:bodyPr>
            <a:normAutofit/>
          </a:bodyPr>
          <a:lstStyle/>
          <a:p>
            <a:pPr algn="ct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THUỐC NỔ</a:t>
            </a:r>
            <a:endParaRPr lang="vi-VN"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3733800" cy="5562600"/>
          </a:xfrm>
        </p:spPr>
        <p:txBody>
          <a:bodyPr>
            <a:normAutofit/>
          </a:bodyPr>
          <a:lstStyle/>
          <a:p>
            <a:pPr>
              <a:buNone/>
            </a:pPr>
            <a:r>
              <a:rPr lang="en-US" b="1" dirty="0">
                <a:solidFill>
                  <a:srgbClr val="002060"/>
                </a:solidFill>
                <a:latin typeface="Times New Roman" pitchFamily="18" charset="0"/>
                <a:cs typeface="Times New Roman" pitchFamily="18" charset="0"/>
              </a:rPr>
              <a:t>1. Khái niệm</a:t>
            </a:r>
          </a:p>
          <a:p>
            <a:pPr algn="just">
              <a:buNone/>
            </a:pPr>
            <a:r>
              <a:rPr lang="en-US" b="1" dirty="0">
                <a:latin typeface="Times New Roman" pitchFamily="18" charset="0"/>
                <a:cs typeface="Times New Roman" pitchFamily="18" charset="0"/>
              </a:rPr>
              <a:t>		</a:t>
            </a:r>
            <a:r>
              <a:rPr lang="vi-VN" sz="2400" b="1" dirty="0">
                <a:latin typeface="Times New Roman" pitchFamily="18" charset="0"/>
                <a:cs typeface="Times New Roman" pitchFamily="18" charset="0"/>
              </a:rPr>
              <a:t>Thuốc nổ</a:t>
            </a:r>
            <a:r>
              <a:rPr lang="vi-VN" sz="2400" dirty="0"/>
              <a:t> là một chất, hoặc một hỗn hợp </a:t>
            </a:r>
            <a:r>
              <a:rPr lang="en-US" sz="2400" dirty="0"/>
              <a:t>chất </a:t>
            </a:r>
            <a:r>
              <a:rPr lang="vi-VN" sz="2400" dirty="0"/>
              <a:t>hoá học, khi bị tác động nhiệt</a:t>
            </a:r>
            <a:r>
              <a:rPr lang="en-US" sz="2400" dirty="0"/>
              <a:t> hoặc </a:t>
            </a:r>
            <a:r>
              <a:rPr lang="en-US" sz="2400" dirty="0">
                <a:latin typeface="Times New Roman" pitchFamily="18" charset="0"/>
                <a:cs typeface="Times New Roman" pitchFamily="18" charset="0"/>
              </a:rPr>
              <a:t>c</a:t>
            </a:r>
            <a:r>
              <a:rPr lang="vi-VN" sz="2400" dirty="0">
                <a:latin typeface="Times New Roman" pitchFamily="18" charset="0"/>
                <a:cs typeface="Times New Roman" pitchFamily="18" charset="0"/>
              </a:rPr>
              <a:t>ơ</a:t>
            </a:r>
            <a:r>
              <a:rPr lang="en-US" sz="2400" dirty="0"/>
              <a:t>… </a:t>
            </a:r>
            <a:r>
              <a:rPr lang="vi-VN" sz="2400" dirty="0"/>
              <a:t>thì có phản ứng nổ, sinh nhiệt cao, lượng khí lớn tạo thành áp lực mạnh phá huỷ các vật thể xung quanh.</a:t>
            </a:r>
            <a:r>
              <a:rPr lang="vi-VN" sz="2400" dirty="0">
                <a:latin typeface="Times New Roman" pitchFamily="18" charset="0"/>
                <a:cs typeface="Times New Roman" pitchFamily="18" charset="0"/>
              </a:rPr>
              <a:t>.Thuốc nổ là một trong tứ đại phát minh của Trung Quốc thời cổ đại.</a:t>
            </a:r>
            <a:endParaRPr lang="en-US" sz="2400" dirty="0">
              <a:latin typeface="Times New Roman" pitchFamily="18" charset="0"/>
              <a:cs typeface="Times New Roman" pitchFamily="18" charset="0"/>
            </a:endParaRPr>
          </a:p>
          <a:p>
            <a:pPr algn="just">
              <a:buNone/>
            </a:pPr>
            <a:endParaRPr lang="vi-VN" b="1" dirty="0">
              <a:latin typeface="Times New Roman" pitchFamily="18" charset="0"/>
              <a:cs typeface="Times New Roman" pitchFamily="18" charset="0"/>
            </a:endParaRPr>
          </a:p>
        </p:txBody>
      </p:sp>
      <p:pic>
        <p:nvPicPr>
          <p:cNvPr id="2052" name="Picture 4" descr="C:\Users\Administrator\Desktop\Extra.jpg"/>
          <p:cNvPicPr>
            <a:picLocks noChangeAspect="1" noChangeArrowheads="1"/>
          </p:cNvPicPr>
          <p:nvPr/>
        </p:nvPicPr>
        <p:blipFill>
          <a:blip r:embed="rId2" cstate="print"/>
          <a:srcRect/>
          <a:stretch>
            <a:fillRect/>
          </a:stretch>
        </p:blipFill>
        <p:spPr bwMode="auto">
          <a:xfrm>
            <a:off x="4343400" y="1066800"/>
            <a:ext cx="4419600" cy="2667000"/>
          </a:xfrm>
          <a:prstGeom prst="rect">
            <a:avLst/>
          </a:prstGeom>
          <a:noFill/>
        </p:spPr>
      </p:pic>
      <p:pic>
        <p:nvPicPr>
          <p:cNvPr id="2053" name="Picture 5" descr="C:\Users\Administrator\Desktop\thuocno-kienthuc-500_CJYA.jpg"/>
          <p:cNvPicPr>
            <a:picLocks noChangeAspect="1" noChangeArrowheads="1"/>
          </p:cNvPicPr>
          <p:nvPr/>
        </p:nvPicPr>
        <p:blipFill>
          <a:blip r:embed="rId3"/>
          <a:srcRect/>
          <a:stretch>
            <a:fillRect/>
          </a:stretch>
        </p:blipFill>
        <p:spPr bwMode="auto">
          <a:xfrm>
            <a:off x="4343400" y="3810000"/>
            <a:ext cx="4419600" cy="2743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838200"/>
            <a:ext cx="8229600" cy="1295400"/>
          </a:xfrm>
        </p:spPr>
        <p:txBody>
          <a:bodyPr>
            <a:normAutofit/>
          </a:bodyPr>
          <a:lstStyle/>
          <a:p>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Súng</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diệt</a:t>
            </a:r>
            <a:r>
              <a:rPr lang="en-US" sz="2600" b="1" dirty="0">
                <a:solidFill>
                  <a:srgbClr val="0070C0"/>
                </a:solidFill>
                <a:latin typeface="Times New Roman" pitchFamily="18" charset="0"/>
                <a:cs typeface="Times New Roman" pitchFamily="18" charset="0"/>
              </a:rPr>
              <a:t> t</a:t>
            </a:r>
            <a:r>
              <a:rPr lang="vi-VN" sz="2600" b="1" dirty="0">
                <a:solidFill>
                  <a:srgbClr val="0070C0"/>
                </a:solidFill>
                <a:latin typeface="Times New Roman" pitchFamily="18" charset="0"/>
                <a:cs typeface="Times New Roman" pitchFamily="18" charset="0"/>
              </a:rPr>
              <a:t>ă</a:t>
            </a:r>
            <a:r>
              <a:rPr lang="en-US" sz="2600" b="1" dirty="0" err="1">
                <a:solidFill>
                  <a:srgbClr val="0070C0"/>
                </a:solidFill>
                <a:latin typeface="Times New Roman" pitchFamily="18" charset="0"/>
                <a:cs typeface="Times New Roman" pitchFamily="18" charset="0"/>
              </a:rPr>
              <a:t>ng</a:t>
            </a:r>
            <a:r>
              <a:rPr lang="en-US" sz="2600" b="1" dirty="0">
                <a:solidFill>
                  <a:srgbClr val="0070C0"/>
                </a:solidFill>
                <a:latin typeface="Times New Roman" pitchFamily="18" charset="0"/>
                <a:cs typeface="Times New Roman" pitchFamily="18" charset="0"/>
              </a:rPr>
              <a:t> B41 do </a:t>
            </a:r>
            <a:r>
              <a:rPr lang="en-US" sz="2600" b="1" dirty="0" err="1">
                <a:solidFill>
                  <a:srgbClr val="0070C0"/>
                </a:solidFill>
                <a:latin typeface="Times New Roman" pitchFamily="18" charset="0"/>
                <a:cs typeface="Times New Roman" pitchFamily="18" charset="0"/>
              </a:rPr>
              <a:t>Liên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Xô</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tr</a:t>
            </a:r>
            <a:r>
              <a:rPr lang="vi-VN" sz="2600" b="1" dirty="0">
                <a:solidFill>
                  <a:srgbClr val="0070C0"/>
                </a:solidFill>
                <a:latin typeface="Times New Roman" pitchFamily="18" charset="0"/>
                <a:cs typeface="Times New Roman" pitchFamily="18" charset="0"/>
              </a:rPr>
              <a:t>ước</a:t>
            </a:r>
            <a:r>
              <a:rPr lang="en-US" sz="2600" b="1" dirty="0">
                <a:solidFill>
                  <a:srgbClr val="0070C0"/>
                </a:solidFill>
                <a:latin typeface="Times New Roman" pitchFamily="18" charset="0"/>
                <a:cs typeface="Times New Roman" pitchFamily="18" charset="0"/>
              </a:rPr>
              <a:t> </a:t>
            </a:r>
            <a:r>
              <a:rPr lang="vi-VN" sz="2600" b="1" dirty="0">
                <a:solidFill>
                  <a:srgbClr val="0070C0"/>
                </a:solidFill>
                <a:latin typeface="Times New Roman" pitchFamily="18" charset="0"/>
                <a:cs typeface="Times New Roman" pitchFamily="18" charset="0"/>
              </a:rPr>
              <a:t>đâ</a:t>
            </a:r>
            <a:r>
              <a:rPr lang="en-US" sz="2600" b="1" dirty="0">
                <a:solidFill>
                  <a:srgbClr val="0070C0"/>
                </a:solidFill>
                <a:latin typeface="Times New Roman" pitchFamily="18" charset="0"/>
                <a:cs typeface="Times New Roman" pitchFamily="18" charset="0"/>
              </a:rPr>
              <a:t>y) </a:t>
            </a:r>
            <a:r>
              <a:rPr lang="en-US" sz="2600" b="1" dirty="0" err="1">
                <a:solidFill>
                  <a:srgbClr val="0070C0"/>
                </a:solidFill>
                <a:latin typeface="Times New Roman" pitchFamily="18" charset="0"/>
                <a:cs typeface="Times New Roman" pitchFamily="18" charset="0"/>
              </a:rPr>
              <a:t>chế</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tạo</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gọi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tắt</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là</a:t>
            </a:r>
            <a:r>
              <a:rPr lang="en-US" sz="2600" b="1" dirty="0">
                <a:solidFill>
                  <a:srgbClr val="0070C0"/>
                </a:solidFill>
                <a:latin typeface="Times New Roman" pitchFamily="18" charset="0"/>
                <a:cs typeface="Times New Roman" pitchFamily="18" charset="0"/>
              </a:rPr>
              <a:t> RPG-7. </a:t>
            </a:r>
            <a:r>
              <a:rPr lang="en-US" sz="2600" b="1" dirty="0" err="1">
                <a:solidFill>
                  <a:srgbClr val="0070C0"/>
                </a:solidFill>
                <a:latin typeface="Times New Roman" pitchFamily="18" charset="0"/>
                <a:cs typeface="Times New Roman" pitchFamily="18" charset="0"/>
              </a:rPr>
              <a:t>Cở</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nòng</a:t>
            </a:r>
            <a:r>
              <a:rPr lang="en-US" sz="2600" b="1" dirty="0">
                <a:solidFill>
                  <a:srgbClr val="0070C0"/>
                </a:solidFill>
                <a:latin typeface="Times New Roman" pitchFamily="18" charset="0"/>
                <a:cs typeface="Times New Roman" pitchFamily="18" charset="0"/>
              </a:rPr>
              <a:t> 40mm, </a:t>
            </a:r>
            <a:r>
              <a:rPr lang="en-US" sz="2600" b="1" dirty="0" err="1">
                <a:solidFill>
                  <a:srgbClr val="0070C0"/>
                </a:solidFill>
                <a:latin typeface="Times New Roman" pitchFamily="18" charset="0"/>
                <a:cs typeface="Times New Roman" pitchFamily="18" charset="0"/>
              </a:rPr>
              <a:t>một</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số</a:t>
            </a:r>
            <a:r>
              <a:rPr lang="en-US" sz="2600" b="1" dirty="0">
                <a:solidFill>
                  <a:srgbClr val="0070C0"/>
                </a:solidFill>
                <a:latin typeface="Times New Roman" pitchFamily="18" charset="0"/>
                <a:cs typeface="Times New Roman" pitchFamily="18" charset="0"/>
              </a:rPr>
              <a:t> n</a:t>
            </a:r>
            <a:r>
              <a:rPr lang="vi-VN" sz="2600" b="1" dirty="0">
                <a:solidFill>
                  <a:srgbClr val="0070C0"/>
                </a:solidFill>
                <a:latin typeface="Times New Roman" pitchFamily="18" charset="0"/>
                <a:cs typeface="Times New Roman" pitchFamily="18" charset="0"/>
              </a:rPr>
              <a:t>ước</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dựa</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theo</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kiểu</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này</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sản</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xuất</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Việt</a:t>
            </a:r>
            <a:r>
              <a:rPr lang="en-US" sz="2600" b="1" dirty="0">
                <a:solidFill>
                  <a:srgbClr val="0070C0"/>
                </a:solidFill>
                <a:latin typeface="Times New Roman" pitchFamily="18" charset="0"/>
                <a:cs typeface="Times New Roman" pitchFamily="18" charset="0"/>
              </a:rPr>
              <a:t> Nam </a:t>
            </a:r>
            <a:r>
              <a:rPr lang="en-US" sz="2600" b="1" dirty="0" err="1">
                <a:solidFill>
                  <a:srgbClr val="0070C0"/>
                </a:solidFill>
                <a:latin typeface="Times New Roman" pitchFamily="18" charset="0"/>
                <a:cs typeface="Times New Roman" pitchFamily="18" charset="0"/>
              </a:rPr>
              <a:t>gọi</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tắt</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là</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súng</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diệt</a:t>
            </a:r>
            <a:r>
              <a:rPr lang="en-US" sz="2600" b="1" dirty="0">
                <a:solidFill>
                  <a:srgbClr val="0070C0"/>
                </a:solidFill>
                <a:latin typeface="Times New Roman" pitchFamily="18" charset="0"/>
                <a:cs typeface="Times New Roman" pitchFamily="18" charset="0"/>
              </a:rPr>
              <a:t> t</a:t>
            </a:r>
            <a:r>
              <a:rPr lang="vi-VN" sz="2600" b="1" dirty="0">
                <a:solidFill>
                  <a:srgbClr val="0070C0"/>
                </a:solidFill>
                <a:latin typeface="Times New Roman" pitchFamily="18" charset="0"/>
                <a:cs typeface="Times New Roman" pitchFamily="18" charset="0"/>
              </a:rPr>
              <a:t>ă</a:t>
            </a:r>
            <a:r>
              <a:rPr lang="en-US" sz="2600" b="1" dirty="0" err="1">
                <a:solidFill>
                  <a:srgbClr val="0070C0"/>
                </a:solidFill>
                <a:latin typeface="Times New Roman" pitchFamily="18" charset="0"/>
                <a:cs typeface="Times New Roman" pitchFamily="18" charset="0"/>
              </a:rPr>
              <a:t>ng</a:t>
            </a:r>
            <a:r>
              <a:rPr lang="en-US" sz="2600" b="1" dirty="0">
                <a:solidFill>
                  <a:srgbClr val="0070C0"/>
                </a:solidFill>
                <a:latin typeface="Times New Roman" pitchFamily="18" charset="0"/>
                <a:cs typeface="Times New Roman" pitchFamily="18" charset="0"/>
              </a:rPr>
              <a:t> B41.</a:t>
            </a:r>
            <a:endParaRPr lang="vi-VN" sz="2600" b="1" dirty="0">
              <a:solidFill>
                <a:srgbClr val="0070C0"/>
              </a:solidFill>
              <a:latin typeface="Times New Roman" pitchFamily="18" charset="0"/>
              <a:cs typeface="Times New Roman" pitchFamily="18" charset="0"/>
            </a:endParaRPr>
          </a:p>
        </p:txBody>
      </p:sp>
      <p:pic>
        <p:nvPicPr>
          <p:cNvPr id="8195" name="Picture 3" descr="C:\Users\Administrator\Desktop\b41.jpg"/>
          <p:cNvPicPr>
            <a:picLocks noGrp="1" noChangeAspect="1" noChangeArrowheads="1"/>
          </p:cNvPicPr>
          <p:nvPr>
            <p:ph idx="1"/>
          </p:nvPr>
        </p:nvPicPr>
        <p:blipFill>
          <a:blip r:embed="rId2"/>
          <a:srcRect/>
          <a:stretch>
            <a:fillRect/>
          </a:stretch>
        </p:blipFill>
        <p:spPr bwMode="auto">
          <a:xfrm>
            <a:off x="457200" y="2209800"/>
            <a:ext cx="8229600" cy="4267199"/>
          </a:xfrm>
          <a:prstGeom prst="rect">
            <a:avLst/>
          </a:prstGeom>
          <a:noFill/>
        </p:spPr>
      </p:pic>
      <p:sp>
        <p:nvSpPr>
          <p:cNvPr id="9" name="Title 1"/>
          <p:cNvSpPr txBox="1">
            <a:spLocks/>
          </p:cNvSpPr>
          <p:nvPr/>
        </p:nvSpPr>
        <p:spPr>
          <a:xfrm>
            <a:off x="609600" y="228600"/>
            <a:ext cx="8229600" cy="533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2. </a:t>
            </a:r>
            <a:r>
              <a:rPr kumimoji="0" lang="en-US" sz="3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Súng</a:t>
            </a:r>
            <a:r>
              <a:rPr kumimoji="0" lang="en-US" sz="3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B41</a:t>
            </a:r>
            <a:endParaRPr kumimoji="0" lang="vi-VN" sz="3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Administrator\Desktop\b41 c.jpg"/>
          <p:cNvPicPr>
            <a:picLocks noGrp="1" noChangeAspect="1" noChangeArrowheads="1"/>
          </p:cNvPicPr>
          <p:nvPr>
            <p:ph idx="1"/>
          </p:nvPr>
        </p:nvPicPr>
        <p:blipFill>
          <a:blip r:embed="rId2"/>
          <a:srcRect/>
          <a:stretch>
            <a:fillRect/>
          </a:stretch>
        </p:blipFill>
        <p:spPr bwMode="auto">
          <a:xfrm>
            <a:off x="685800" y="914400"/>
            <a:ext cx="7924800" cy="518159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or\Desktop\b41 b.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81000" y="0"/>
            <a:ext cx="8229600" cy="685800"/>
          </a:xfrm>
          <a:prstGeom prst="rect">
            <a:avLst/>
          </a:prstGeom>
        </p:spPr>
        <p:txBody>
          <a:bodyPr vert="horz" lIns="0" rIns="0" bIns="0" anchor="b">
            <a:normAutofit/>
          </a:bodyPr>
          <a:lstStyle/>
          <a:p>
            <a:pPr lvl="0"/>
            <a:r>
              <a:rPr kumimoji="0" lang="en-US" sz="3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2. </a:t>
            </a:r>
            <a:r>
              <a:rPr kumimoji="0" lang="en-US" sz="3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Súng</a:t>
            </a:r>
            <a:r>
              <a:rPr kumimoji="0" lang="en-US" sz="3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3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tr</a:t>
            </a:r>
            <a:r>
              <a:rPr lang="vi-VN" sz="3000" b="1" dirty="0">
                <a:solidFill>
                  <a:srgbClr val="FF0000"/>
                </a:solidFill>
                <a:latin typeface="Times New Roman" pitchFamily="18" charset="0"/>
                <a:cs typeface="Times New Roman" pitchFamily="18" charset="0"/>
              </a:rPr>
              <a:t>ường</a:t>
            </a:r>
            <a:r>
              <a:rPr lang="en-US" sz="3000" b="1" dirty="0">
                <a:solidFill>
                  <a:srgbClr val="FF0000"/>
                </a:solidFill>
                <a:latin typeface="Times New Roman" pitchFamily="18" charset="0"/>
                <a:cs typeface="Times New Roman" pitchFamily="18" charset="0"/>
              </a:rPr>
              <a:t> CKC (SKS)</a:t>
            </a:r>
            <a:endParaRPr kumimoji="0" lang="vi-VN" sz="3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5" name="Picture 18" descr="CKC-NGA"/>
          <p:cNvPicPr>
            <a:picLocks noChangeAspect="1" noChangeArrowheads="1"/>
          </p:cNvPicPr>
          <p:nvPr/>
        </p:nvPicPr>
        <p:blipFill>
          <a:blip r:embed="rId2"/>
          <a:srcRect/>
          <a:stretch>
            <a:fillRect/>
          </a:stretch>
        </p:blipFill>
        <p:spPr>
          <a:xfrm>
            <a:off x="533400" y="990600"/>
            <a:ext cx="8153400" cy="1905000"/>
          </a:xfrm>
          <a:prstGeom prst="rect">
            <a:avLst/>
          </a:prstGeom>
          <a:noFill/>
        </p:spPr>
      </p:pic>
      <p:pic>
        <p:nvPicPr>
          <p:cNvPr id="6" name="Picture 3" descr="Yugoslavian_SKS"/>
          <p:cNvPicPr>
            <a:picLocks noGrp="1" noChangeAspect="1" noChangeArrowheads="1"/>
          </p:cNvPicPr>
          <p:nvPr>
            <p:ph sz="half" idx="1"/>
          </p:nvPr>
        </p:nvPicPr>
        <p:blipFill>
          <a:blip r:embed="rId3"/>
          <a:srcRect/>
          <a:stretch>
            <a:fillRect/>
          </a:stretch>
        </p:blipFill>
        <p:spPr>
          <a:xfrm>
            <a:off x="533400" y="2895600"/>
            <a:ext cx="8153400" cy="1903411"/>
          </a:xfrm>
          <a:noFill/>
        </p:spPr>
      </p:pic>
      <p:pic>
        <p:nvPicPr>
          <p:cNvPr id="7" name="Picture 23" descr="k56-TQ"/>
          <p:cNvPicPr>
            <a:picLocks noChangeAspect="1" noChangeArrowheads="1"/>
          </p:cNvPicPr>
          <p:nvPr/>
        </p:nvPicPr>
        <p:blipFill>
          <a:blip r:embed="rId4"/>
          <a:srcRect/>
          <a:stretch>
            <a:fillRect/>
          </a:stretch>
        </p:blipFill>
        <p:spPr>
          <a:xfrm>
            <a:off x="609600" y="4724400"/>
            <a:ext cx="8153400" cy="1828800"/>
          </a:xfrm>
          <a:prstGeom prst="rect">
            <a:avLst/>
          </a:prstGeom>
          <a:noFill/>
        </p:spPr>
      </p:pic>
      <p:sp>
        <p:nvSpPr>
          <p:cNvPr id="8" name="Text Box 21"/>
          <p:cNvSpPr txBox="1">
            <a:spLocks noChangeArrowheads="1"/>
          </p:cNvSpPr>
          <p:nvPr/>
        </p:nvSpPr>
        <p:spPr bwMode="auto">
          <a:xfrm>
            <a:off x="7010400" y="2209800"/>
            <a:ext cx="1295400" cy="519113"/>
          </a:xfrm>
          <a:prstGeom prst="rect">
            <a:avLst/>
          </a:prstGeom>
          <a:noFill/>
          <a:ln w="9525">
            <a:noFill/>
            <a:miter lim="800000"/>
            <a:headEnd/>
            <a:tailEnd/>
          </a:ln>
          <a:effectLst/>
        </p:spPr>
        <p:txBody>
          <a:bodyPr>
            <a:spAutoFit/>
          </a:bodyPr>
          <a:lstStyle/>
          <a:p>
            <a:pPr algn="ctr">
              <a:spcBef>
                <a:spcPct val="50000"/>
              </a:spcBef>
            </a:pPr>
            <a:r>
              <a:rPr lang="en-US" sz="2800" b="1" dirty="0" err="1">
                <a:solidFill>
                  <a:srgbClr val="FF0000"/>
                </a:solidFill>
                <a:latin typeface="VNI-Times" pitchFamily="2" charset="0"/>
              </a:rPr>
              <a:t>Nga</a:t>
            </a:r>
            <a:endParaRPr lang="en-US" sz="2800" b="1" dirty="0">
              <a:solidFill>
                <a:srgbClr val="FF0000"/>
              </a:solidFill>
              <a:latin typeface="VNI-Times" pitchFamily="2" charset="0"/>
            </a:endParaRPr>
          </a:p>
        </p:txBody>
      </p:sp>
      <p:sp>
        <p:nvSpPr>
          <p:cNvPr id="9" name="Text Box 21"/>
          <p:cNvSpPr txBox="1">
            <a:spLocks noChangeArrowheads="1"/>
          </p:cNvSpPr>
          <p:nvPr/>
        </p:nvSpPr>
        <p:spPr bwMode="auto">
          <a:xfrm>
            <a:off x="6553200" y="3962400"/>
            <a:ext cx="1905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VNI-Times" pitchFamily="2" charset="0"/>
              </a:rPr>
              <a:t>Nam T</a:t>
            </a:r>
            <a:r>
              <a:rPr lang="vi-VN" sz="2800" b="1" dirty="0">
                <a:solidFill>
                  <a:srgbClr val="FF0000"/>
                </a:solidFill>
                <a:latin typeface="VNI-Times" pitchFamily="2" charset="0"/>
              </a:rPr>
              <a:t>ư</a:t>
            </a:r>
            <a:endParaRPr lang="en-US" sz="2800" b="1" dirty="0">
              <a:solidFill>
                <a:srgbClr val="FF0000"/>
              </a:solidFill>
              <a:latin typeface="VNI-Times" pitchFamily="2" charset="0"/>
            </a:endParaRPr>
          </a:p>
        </p:txBody>
      </p:sp>
      <p:sp>
        <p:nvSpPr>
          <p:cNvPr id="10" name="Text Box 21"/>
          <p:cNvSpPr txBox="1">
            <a:spLocks noChangeArrowheads="1"/>
          </p:cNvSpPr>
          <p:nvPr/>
        </p:nvSpPr>
        <p:spPr bwMode="auto">
          <a:xfrm>
            <a:off x="5791200" y="6096000"/>
            <a:ext cx="2362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err="1">
                <a:solidFill>
                  <a:srgbClr val="FF0000"/>
                </a:solidFill>
                <a:latin typeface="VNI-Times" pitchFamily="2" charset="0"/>
              </a:rPr>
              <a:t>Trung</a:t>
            </a:r>
            <a:r>
              <a:rPr lang="en-US" sz="2800" b="1" dirty="0">
                <a:solidFill>
                  <a:srgbClr val="FF0000"/>
                </a:solidFill>
                <a:latin typeface="VNI-Times" pitchFamily="2" charset="0"/>
              </a:rPr>
              <a:t> </a:t>
            </a:r>
            <a:r>
              <a:rPr lang="en-US" sz="2800" b="1" dirty="0" err="1">
                <a:solidFill>
                  <a:srgbClr val="FF0000"/>
                </a:solidFill>
                <a:latin typeface="VNI-Times" pitchFamily="2" charset="0"/>
              </a:rPr>
              <a:t>Quốc</a:t>
            </a:r>
            <a:endParaRPr lang="en-US" sz="2800" b="1" dirty="0">
              <a:solidFill>
                <a:srgbClr val="FF0000"/>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5"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gtEl>
                                      </p:cBhvr>
                                    </p:animEffect>
                                  </p:childTnLst>
                                </p:cTn>
                              </p:par>
                              <p:par>
                                <p:cTn id="34" presetID="2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457200" y="228600"/>
            <a:ext cx="8229600" cy="762000"/>
          </a:xfrm>
          <a:prstGeom prst="rect">
            <a:avLst/>
          </a:prstGeom>
          <a:solidFill>
            <a:schemeClr val="bg1"/>
          </a:solidFill>
          <a:ln w="12700">
            <a:solidFill>
              <a:srgbClr val="FF0000"/>
            </a:solidFill>
            <a:miter lim="800000"/>
            <a:headEnd/>
            <a:tailEnd/>
          </a:ln>
        </p:spPr>
        <p:txBody>
          <a:bodyPr wrap="none" anchor="ctr">
            <a:normAutofit fontScale="90000"/>
          </a:bodyPr>
          <a:lstStyle/>
          <a:p>
            <a:pPr algn="ctr" eaLnBrk="1" hangingPunct="1"/>
            <a:br>
              <a:rPr lang="en-US" altLang="en-US" sz="2400" b="1" dirty="0">
                <a:latin typeface="Times New Roman" pitchFamily="18" charset="0"/>
                <a:cs typeface="Times New Roman" pitchFamily="18" charset="0"/>
              </a:rPr>
            </a:br>
            <a:r>
              <a:rPr lang="en-US" altLang="en-US" sz="3100" b="1" dirty="0">
                <a:solidFill>
                  <a:srgbClr val="FF0000"/>
                </a:solidFill>
                <a:latin typeface="Times New Roman" pitchFamily="18" charset="0"/>
                <a:cs typeface="Times New Roman" pitchFamily="18" charset="0"/>
              </a:rPr>
              <a:t>II. SÚNG TIỂU LIÊN AK</a:t>
            </a:r>
          </a:p>
          <a:p>
            <a:pPr algn="ctr" eaLnBrk="1" hangingPunct="1"/>
            <a:r>
              <a:rPr lang="en-US" altLang="en-US" sz="2400" b="1" dirty="0">
                <a:solidFill>
                  <a:schemeClr val="bg1"/>
                </a:solidFill>
              </a:rPr>
              <a:t>                 </a:t>
            </a:r>
          </a:p>
        </p:txBody>
      </p:sp>
      <p:pic>
        <p:nvPicPr>
          <p:cNvPr id="5" name="Picture 6" descr="picture%5C2610254921400"/>
          <p:cNvPicPr>
            <a:picLocks noGrp="1" noChangeAspect="1" noChangeArrowheads="1"/>
          </p:cNvPicPr>
          <p:nvPr>
            <p:ph idx="1"/>
          </p:nvPr>
        </p:nvPicPr>
        <p:blipFill>
          <a:blip r:embed="rId2"/>
          <a:srcRect/>
          <a:stretch>
            <a:fillRect/>
          </a:stretch>
        </p:blipFill>
        <p:spPr bwMode="auto">
          <a:xfrm>
            <a:off x="304800" y="1143000"/>
            <a:ext cx="4876800" cy="2895600"/>
          </a:xfrm>
          <a:prstGeom prst="rect">
            <a:avLst/>
          </a:prstGeom>
          <a:blipFill dpi="0" rotWithShape="1">
            <a:blip r:embed="rId3"/>
            <a:srcRect/>
            <a:stretch>
              <a:fillRect/>
            </a:stretch>
          </a:blipFill>
          <a:ln w="9525">
            <a:noFill/>
            <a:miter lim="800000"/>
            <a:headEnd/>
            <a:tailEnd/>
          </a:ln>
        </p:spPr>
      </p:pic>
      <p:pic>
        <p:nvPicPr>
          <p:cNvPr id="6" name="Picture 2" descr="150px-Mikhail_Kalashnikov"/>
          <p:cNvPicPr>
            <a:picLocks noChangeAspect="1" noChangeArrowheads="1"/>
          </p:cNvPicPr>
          <p:nvPr/>
        </p:nvPicPr>
        <p:blipFill>
          <a:blip r:embed="rId4"/>
          <a:srcRect/>
          <a:stretch>
            <a:fillRect/>
          </a:stretch>
        </p:blipFill>
        <p:spPr bwMode="auto">
          <a:xfrm>
            <a:off x="5638800" y="1066800"/>
            <a:ext cx="3352800" cy="3276600"/>
          </a:xfrm>
          <a:prstGeom prst="rect">
            <a:avLst/>
          </a:prstGeom>
          <a:noFill/>
          <a:ln w="9525">
            <a:noFill/>
            <a:miter lim="800000"/>
            <a:headEnd/>
            <a:tailEnd/>
          </a:ln>
        </p:spPr>
      </p:pic>
      <p:sp>
        <p:nvSpPr>
          <p:cNvPr id="7" name="Text Box 3"/>
          <p:cNvSpPr txBox="1">
            <a:spLocks noChangeArrowheads="1"/>
          </p:cNvSpPr>
          <p:nvPr/>
        </p:nvSpPr>
        <p:spPr bwMode="auto">
          <a:xfrm>
            <a:off x="5943600" y="3581400"/>
            <a:ext cx="3048000" cy="769441"/>
          </a:xfrm>
          <a:prstGeom prst="rect">
            <a:avLst/>
          </a:prstGeom>
          <a:noFill/>
          <a:ln w="9525">
            <a:noFill/>
            <a:miter lim="800000"/>
            <a:headEnd/>
            <a:tailEnd/>
          </a:ln>
        </p:spPr>
        <p:txBody>
          <a:bodyPr wrap="square">
            <a:spAutoFit/>
          </a:bodyPr>
          <a:lstStyle/>
          <a:p>
            <a:pPr algn="ctr" eaLnBrk="1" hangingPunct="1">
              <a:spcBef>
                <a:spcPct val="50000"/>
              </a:spcBef>
            </a:pPr>
            <a:r>
              <a:rPr lang="en-US" altLang="en-US" sz="2200" dirty="0">
                <a:solidFill>
                  <a:srgbClr val="FFFF00"/>
                </a:solidFill>
                <a:latin typeface="Times New Roman" pitchFamily="18" charset="0"/>
                <a:cs typeface="Times New Roman" pitchFamily="18" charset="0"/>
              </a:rPr>
              <a:t>Mikhail </a:t>
            </a:r>
            <a:r>
              <a:rPr lang="en-US" altLang="en-US" sz="2200" dirty="0" err="1">
                <a:solidFill>
                  <a:srgbClr val="FFFF00"/>
                </a:solidFill>
                <a:latin typeface="Times New Roman" pitchFamily="18" charset="0"/>
                <a:cs typeface="Times New Roman" pitchFamily="18" charset="0"/>
              </a:rPr>
              <a:t>Timofeevich</a:t>
            </a:r>
            <a:r>
              <a:rPr lang="en-US" altLang="en-US" sz="2200" dirty="0">
                <a:solidFill>
                  <a:srgbClr val="FFFF00"/>
                </a:solidFill>
                <a:latin typeface="Times New Roman" pitchFamily="18" charset="0"/>
                <a:cs typeface="Times New Roman" pitchFamily="18" charset="0"/>
              </a:rPr>
              <a:t> </a:t>
            </a:r>
            <a:r>
              <a:rPr lang="en-US" altLang="en-US" sz="2200" dirty="0" err="1">
                <a:solidFill>
                  <a:srgbClr val="FFFF00"/>
                </a:solidFill>
                <a:latin typeface="Times New Roman" pitchFamily="18" charset="0"/>
                <a:cs typeface="Times New Roman" pitchFamily="18" charset="0"/>
              </a:rPr>
              <a:t>Kalashnicov</a:t>
            </a:r>
            <a:endParaRPr lang="en-US" altLang="en-US" sz="2200" dirty="0">
              <a:solidFill>
                <a:srgbClr val="FFFF00"/>
              </a:solidFill>
              <a:latin typeface="Times New Roman" pitchFamily="18" charset="0"/>
              <a:cs typeface="Times New Roman" pitchFamily="18" charset="0"/>
            </a:endParaRPr>
          </a:p>
        </p:txBody>
      </p:sp>
      <p:sp>
        <p:nvSpPr>
          <p:cNvPr id="9" name="Rectangle 8"/>
          <p:cNvSpPr/>
          <p:nvPr/>
        </p:nvSpPr>
        <p:spPr>
          <a:xfrm>
            <a:off x="457200" y="4572000"/>
            <a:ext cx="8153400" cy="1569660"/>
          </a:xfrm>
          <a:prstGeom prst="rect">
            <a:avLst/>
          </a:prstGeom>
        </p:spPr>
        <p:txBody>
          <a:bodyPr wrap="square">
            <a:spAutoFit/>
          </a:bodyPr>
          <a:lstStyle/>
          <a:p>
            <a:pPr algn="just"/>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Súng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tiểu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liên</a:t>
            </a:r>
            <a:r>
              <a:rPr lang="en-US" altLang="en-US" sz="2400" b="1" dirty="0">
                <a:latin typeface="Times New Roman" pitchFamily="18" charset="0"/>
                <a:cs typeface="Times New Roman" pitchFamily="18" charset="0"/>
              </a:rPr>
              <a:t> AK </a:t>
            </a:r>
            <a:r>
              <a:rPr lang="en-US" altLang="en-US" sz="2400" b="1" dirty="0" err="1">
                <a:latin typeface="Times New Roman" pitchFamily="18" charset="0"/>
                <a:cs typeface="Times New Roman" pitchFamily="18" charset="0"/>
              </a:rPr>
              <a:t>cỡ</a:t>
            </a:r>
            <a:r>
              <a:rPr lang="en-US" altLang="en-US" sz="2400" b="1" dirty="0">
                <a:latin typeface="Times New Roman" pitchFamily="18" charset="0"/>
                <a:cs typeface="Times New Roman" pitchFamily="18" charset="0"/>
              </a:rPr>
              <a:t> 7,62mm do </a:t>
            </a:r>
            <a:r>
              <a:rPr lang="en-US" altLang="en-US" sz="2400" b="1" dirty="0" err="1">
                <a:latin typeface="Times New Roman" pitchFamily="18" charset="0"/>
                <a:cs typeface="Times New Roman" pitchFamily="18" charset="0"/>
              </a:rPr>
              <a:t>Kỹ</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sư</a:t>
            </a:r>
            <a:r>
              <a:rPr lang="en-US" altLang="en-US" sz="2400" b="1" dirty="0">
                <a:latin typeface="Times New Roman" pitchFamily="18" charset="0"/>
                <a:cs typeface="Times New Roman" pitchFamily="18" charset="0"/>
              </a:rPr>
              <a:t> Mikhail </a:t>
            </a:r>
            <a:r>
              <a:rPr lang="en-US" altLang="en-US" sz="2400" b="1" dirty="0" err="1">
                <a:latin typeface="Times New Roman" pitchFamily="18" charset="0"/>
                <a:cs typeface="Times New Roman" pitchFamily="18" charset="0"/>
              </a:rPr>
              <a:t>Timofeevich</a:t>
            </a:r>
            <a:r>
              <a:rPr lang="en-US" altLang="en-US" sz="2400" b="1" dirty="0">
                <a:latin typeface="Times New Roman" pitchFamily="18" charset="0"/>
                <a:cs typeface="Times New Roman" pitchFamily="18" charset="0"/>
              </a:rPr>
              <a:t> Kalashnikov - </a:t>
            </a:r>
            <a:r>
              <a:rPr lang="en-US" altLang="en-US" sz="2400" b="1" dirty="0" err="1">
                <a:latin typeface="Times New Roman" pitchFamily="18" charset="0"/>
                <a:cs typeface="Times New Roman" pitchFamily="18" charset="0"/>
              </a:rPr>
              <a:t>người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Liên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Xô</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thiết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kế</a:t>
            </a:r>
            <a:r>
              <a:rPr lang="en-US" altLang="en-US" sz="2400" b="1" dirty="0">
                <a:latin typeface="Times New Roman" pitchFamily="18" charset="0"/>
                <a:cs typeface="Times New Roman" pitchFamily="18" charset="0"/>
              </a:rPr>
              <a:t>. </a:t>
            </a:r>
          </a:p>
          <a:p>
            <a:pPr algn="just"/>
            <a:r>
              <a:rPr lang="en-US" altLang="en-US" sz="2400" b="1" dirty="0">
                <a:latin typeface="Times New Roman" pitchFamily="18" charset="0"/>
                <a:cs typeface="Times New Roman" pitchFamily="18" charset="0"/>
              </a:rPr>
              <a:t>	AK </a:t>
            </a:r>
            <a:r>
              <a:rPr lang="en-US" altLang="en-US" sz="2400" b="1" dirty="0" err="1">
                <a:latin typeface="Times New Roman" pitchFamily="18" charset="0"/>
                <a:cs typeface="Times New Roman" pitchFamily="18" charset="0"/>
              </a:rPr>
              <a:t>là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chữ</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đầu</a:t>
            </a:r>
            <a:r>
              <a:rPr lang="en-US" altLang="en-US" sz="2400" b="1" dirty="0">
                <a:latin typeface="Times New Roman" pitchFamily="18" charset="0"/>
                <a:cs typeface="Times New Roman" pitchFamily="18" charset="0"/>
              </a:rPr>
              <a:t> của </a:t>
            </a:r>
            <a:r>
              <a:rPr lang="en-US" altLang="en-US" sz="2400" b="1" dirty="0" err="1">
                <a:latin typeface="Times New Roman" pitchFamily="18" charset="0"/>
                <a:cs typeface="Times New Roman" pitchFamily="18" charset="0"/>
              </a:rPr>
              <a:t>hai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từ</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Avtomat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Kalashnikova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Súng</a:t>
            </a:r>
            <a:r>
              <a:rPr lang="en-US" altLang="en-US" sz="2400" b="1" dirty="0">
                <a:latin typeface="Times New Roman" pitchFamily="18" charset="0"/>
                <a:cs typeface="Times New Roman" pitchFamily="18" charset="0"/>
              </a:rPr>
              <a:t> AK </a:t>
            </a:r>
            <a:r>
              <a:rPr lang="en-US" altLang="en-US" sz="2400" b="1" dirty="0" err="1">
                <a:latin typeface="Times New Roman" pitchFamily="18" charset="0"/>
                <a:cs typeface="Times New Roman" pitchFamily="18" charset="0"/>
              </a:rPr>
              <a:t>được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thiết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kế</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năm</a:t>
            </a:r>
            <a:r>
              <a:rPr lang="en-US" altLang="en-US" sz="2400" b="1" dirty="0">
                <a:latin typeface="Times New Roman" pitchFamily="18" charset="0"/>
                <a:cs typeface="Times New Roman" pitchFamily="18" charset="0"/>
              </a:rPr>
              <a:t> 1947.</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457200" y="1371600"/>
            <a:ext cx="8458200" cy="4794250"/>
          </a:xfrm>
          <a:prstGeom prst="rect">
            <a:avLst/>
          </a:prstGeom>
          <a:noFill/>
          <a:ln w="9525">
            <a:noFill/>
            <a:miter lim="800000"/>
            <a:headEnd/>
            <a:tailEnd/>
          </a:ln>
        </p:spPr>
        <p:txBody>
          <a:bodyPr>
            <a:spAutoFit/>
          </a:bodyPr>
          <a:lstStyle/>
          <a:p>
            <a:pPr eaLnBrk="1" hangingPunct="1">
              <a:spcBef>
                <a:spcPct val="50000"/>
              </a:spcBef>
            </a:pPr>
            <a:endParaRPr lang="en-US" altLang="en-US" sz="2800" dirty="0">
              <a:latin typeface="Times New Roman" pitchFamily="18" charset="0"/>
            </a:endParaRPr>
          </a:p>
          <a:p>
            <a:pPr eaLnBrk="1" hangingPunct="1">
              <a:spcBef>
                <a:spcPct val="50000"/>
              </a:spcBef>
            </a:pPr>
            <a:endParaRPr lang="en-US" altLang="en-US" sz="2800" dirty="0">
              <a:latin typeface="Times New Roman" pitchFamily="18" charset="0"/>
            </a:endParaRPr>
          </a:p>
          <a:p>
            <a:pPr eaLnBrk="1" hangingPunct="1">
              <a:spcBef>
                <a:spcPct val="50000"/>
              </a:spcBef>
            </a:pPr>
            <a:endParaRPr lang="en-US" altLang="en-US" sz="2800" dirty="0">
              <a:latin typeface="Times New Roman" pitchFamily="18" charset="0"/>
            </a:endParaRPr>
          </a:p>
          <a:p>
            <a:pPr eaLnBrk="1" hangingPunct="1">
              <a:spcBef>
                <a:spcPct val="50000"/>
              </a:spcBef>
            </a:pPr>
            <a:endParaRPr lang="en-US" altLang="en-US" sz="2800" dirty="0">
              <a:latin typeface="Times New Roman" pitchFamily="18" charset="0"/>
            </a:endParaRPr>
          </a:p>
          <a:p>
            <a:pPr eaLnBrk="1" hangingPunct="1">
              <a:spcBef>
                <a:spcPct val="50000"/>
              </a:spcBef>
            </a:pPr>
            <a:endParaRPr lang="en-US" altLang="en-US" sz="2800" dirty="0">
              <a:latin typeface="Times New Roman" pitchFamily="18" charset="0"/>
            </a:endParaRPr>
          </a:p>
          <a:p>
            <a:pPr eaLnBrk="1" hangingPunct="1">
              <a:spcBef>
                <a:spcPct val="50000"/>
              </a:spcBef>
            </a:pPr>
            <a:endParaRPr lang="en-US" altLang="en-US" sz="2800" dirty="0">
              <a:latin typeface="Times New Roman" pitchFamily="18" charset="0"/>
            </a:endParaRPr>
          </a:p>
          <a:p>
            <a:pPr eaLnBrk="1" hangingPunct="1">
              <a:spcBef>
                <a:spcPct val="50000"/>
              </a:spcBef>
            </a:pPr>
            <a:r>
              <a:rPr lang="en-US" altLang="en-US" sz="2800" dirty="0">
                <a:latin typeface="Times New Roman" pitchFamily="18" charset="0"/>
              </a:rPr>
              <a:t>- </a:t>
            </a:r>
            <a:r>
              <a:rPr lang="en-US" altLang="en-US" sz="2800" dirty="0" err="1">
                <a:latin typeface="Times New Roman" pitchFamily="18" charset="0"/>
                <a:cs typeface="Times New Roman" pitchFamily="18" charset="0"/>
              </a:rPr>
              <a:t>Súng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dùng</a:t>
            </a:r>
            <a:r>
              <a:rPr lang="en-US" altLang="en-US" sz="2800" dirty="0">
                <a:latin typeface="Times New Roman" pitchFamily="18" charset="0"/>
                <a:cs typeface="Times New Roman" pitchFamily="18" charset="0"/>
              </a:rPr>
              <a:t> hỏa lực </a:t>
            </a:r>
            <a:r>
              <a:rPr lang="en-US" altLang="en-US" sz="2800" dirty="0" err="1">
                <a:latin typeface="Times New Roman" pitchFamily="18" charset="0"/>
                <a:cs typeface="Times New Roman" pitchFamily="18" charset="0"/>
              </a:rPr>
              <a:t>để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tiêu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diệt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lực địch, </a:t>
            </a:r>
            <a:r>
              <a:rPr lang="en-US" altLang="en-US" sz="2800" dirty="0" err="1">
                <a:latin typeface="Times New Roman" pitchFamily="18" charset="0"/>
                <a:cs typeface="Times New Roman" pitchFamily="18" charset="0"/>
              </a:rPr>
              <a:t>súng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giáp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lá</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cà</a:t>
            </a:r>
            <a:r>
              <a:rPr lang="en-US" altLang="en-US" sz="2800" dirty="0">
                <a:latin typeface="Times New Roman" pitchFamily="18" charset="0"/>
                <a:cs typeface="Times New Roman" pitchFamily="18" charset="0"/>
              </a:rPr>
              <a:t>)</a:t>
            </a:r>
          </a:p>
        </p:txBody>
      </p:sp>
      <p:sp>
        <p:nvSpPr>
          <p:cNvPr id="8195" name="Rectangle 5"/>
          <p:cNvSpPr>
            <a:spLocks noChangeArrowheads="1"/>
          </p:cNvSpPr>
          <p:nvPr/>
        </p:nvSpPr>
        <p:spPr bwMode="auto">
          <a:xfrm>
            <a:off x="228600" y="990600"/>
            <a:ext cx="8686800" cy="5638800"/>
          </a:xfrm>
          <a:prstGeom prst="rect">
            <a:avLst/>
          </a:prstGeom>
          <a:noFill/>
          <a:ln w="76200" cmpd="tri">
            <a:solidFill>
              <a:srgbClr val="FF5050"/>
            </a:solidFill>
            <a:miter lim="800000"/>
            <a:headEnd/>
            <a:tailEnd/>
          </a:ln>
          <a:effectLst>
            <a:outerShdw dist="107763" dir="13500000" algn="ctr" rotWithShape="0">
              <a:schemeClr val="bg2">
                <a:alpha val="50000"/>
              </a:schemeClr>
            </a:outerShdw>
          </a:effectLst>
        </p:spPr>
        <p:txBody>
          <a:bodyPr wrap="none" anchor="ctr"/>
          <a:lstStyle/>
          <a:p>
            <a:pPr eaLnBrk="1" hangingPunct="1">
              <a:defRPr/>
            </a:pPr>
            <a:endParaRPr lang="en-US" altLang="en-US"/>
          </a:p>
        </p:txBody>
      </p:sp>
      <p:sp>
        <p:nvSpPr>
          <p:cNvPr id="140294" name="Text Box 6"/>
          <p:cNvSpPr txBox="1">
            <a:spLocks noChangeArrowheads="1"/>
          </p:cNvSpPr>
          <p:nvPr/>
        </p:nvSpPr>
        <p:spPr bwMode="auto">
          <a:xfrm>
            <a:off x="1066800" y="304800"/>
            <a:ext cx="6545263" cy="553998"/>
          </a:xfrm>
          <a:prstGeom prst="rect">
            <a:avLst/>
          </a:prstGeom>
          <a:noFill/>
          <a:ln w="9525">
            <a:noFill/>
            <a:miter lim="800000"/>
            <a:headEnd/>
            <a:tailEnd/>
          </a:ln>
        </p:spPr>
        <p:txBody>
          <a:bodyPr>
            <a:spAutoFit/>
          </a:bodyPr>
          <a:lstStyle/>
          <a:p>
            <a:pPr eaLnBrk="1" hangingPunct="1"/>
            <a:r>
              <a:rPr lang="en-US" altLang="en-US" sz="3000" b="1" dirty="0">
                <a:solidFill>
                  <a:srgbClr val="002060"/>
                </a:solidFill>
                <a:latin typeface="Times New Roman" pitchFamily="18" charset="0"/>
                <a:cs typeface="Times New Roman" pitchFamily="18" charset="0"/>
              </a:rPr>
              <a:t>1. </a:t>
            </a:r>
            <a:r>
              <a:rPr lang="en-US" altLang="en-US" sz="3000" b="1" dirty="0" err="1">
                <a:solidFill>
                  <a:srgbClr val="002060"/>
                </a:solidFill>
                <a:latin typeface="Times New Roman" pitchFamily="18" charset="0"/>
                <a:cs typeface="Times New Roman" pitchFamily="18" charset="0"/>
              </a:rPr>
              <a:t>Tác</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dụng</a:t>
            </a:r>
            <a:r>
              <a:rPr lang="en-US" altLang="en-US" sz="3000" b="1" dirty="0">
                <a:solidFill>
                  <a:srgbClr val="002060"/>
                </a:solidFill>
                <a:latin typeface="Times New Roman" pitchFamily="18" charset="0"/>
                <a:cs typeface="Times New Roman" pitchFamily="18" charset="0"/>
              </a:rPr>
              <a:t>, tính </a:t>
            </a:r>
            <a:r>
              <a:rPr lang="en-US" altLang="en-US" sz="3000" b="1" dirty="0" err="1">
                <a:solidFill>
                  <a:srgbClr val="002060"/>
                </a:solidFill>
                <a:latin typeface="Times New Roman" pitchFamily="18" charset="0"/>
                <a:cs typeface="Times New Roman" pitchFamily="18" charset="0"/>
              </a:rPr>
              <a:t>năng</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chiến</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đấu</a:t>
            </a:r>
            <a:r>
              <a:rPr lang="en-US" altLang="en-US" sz="3000" b="1" dirty="0">
                <a:solidFill>
                  <a:srgbClr val="002060"/>
                </a:solidFill>
                <a:latin typeface="Times New Roman" pitchFamily="18" charset="0"/>
                <a:cs typeface="Times New Roman" pitchFamily="18" charset="0"/>
              </a:rPr>
              <a:t>.</a:t>
            </a:r>
          </a:p>
        </p:txBody>
      </p:sp>
      <p:pic>
        <p:nvPicPr>
          <p:cNvPr id="140297" name="Picture 9" descr="AK47_Avtomat_rust"/>
          <p:cNvPicPr>
            <a:picLocks noChangeAspect="1" noChangeArrowheads="1"/>
          </p:cNvPicPr>
          <p:nvPr/>
        </p:nvPicPr>
        <p:blipFill>
          <a:blip r:embed="rId3"/>
          <a:srcRect/>
          <a:stretch>
            <a:fillRect/>
          </a:stretch>
        </p:blipFill>
        <p:spPr bwMode="auto">
          <a:xfrm>
            <a:off x="838200" y="1219200"/>
            <a:ext cx="7010400" cy="3810000"/>
          </a:xfrm>
          <a:prstGeom prst="rect">
            <a:avLst/>
          </a:prstGeom>
          <a:noFill/>
          <a:ln w="9525">
            <a:noFill/>
            <a:miter lim="800000"/>
            <a:headEnd/>
            <a:tailEnd/>
          </a:ln>
        </p:spPr>
      </p:pic>
      <p:sp>
        <p:nvSpPr>
          <p:cNvPr id="140298" name="Text Box 10"/>
          <p:cNvSpPr txBox="1">
            <a:spLocks noChangeArrowheads="1"/>
          </p:cNvSpPr>
          <p:nvPr/>
        </p:nvSpPr>
        <p:spPr bwMode="auto">
          <a:xfrm>
            <a:off x="1371600" y="1524000"/>
            <a:ext cx="2362200" cy="523875"/>
          </a:xfrm>
          <a:prstGeom prst="rect">
            <a:avLst/>
          </a:prstGeom>
          <a:noFill/>
          <a:ln w="9525">
            <a:noFill/>
            <a:miter lim="800000"/>
            <a:headEnd/>
            <a:tailEnd/>
          </a:ln>
        </p:spPr>
        <p:txBody>
          <a:bodyPr>
            <a:spAutoFit/>
          </a:bodyPr>
          <a:lstStyle/>
          <a:p>
            <a:pPr algn="ctr" eaLnBrk="1" hangingPunct="1">
              <a:spcBef>
                <a:spcPct val="50000"/>
              </a:spcBef>
            </a:pPr>
            <a:r>
              <a:rPr lang="en-US" altLang="en-US" sz="2800" dirty="0" err="1">
                <a:solidFill>
                  <a:srgbClr val="FFFF00"/>
                </a:solidFill>
                <a:latin typeface="Times New Roman" pitchFamily="18" charset="0"/>
                <a:cs typeface="Times New Roman" pitchFamily="18" charset="0"/>
              </a:rPr>
              <a:t>Khóa</a:t>
            </a:r>
            <a:r>
              <a:rPr lang="en-US" altLang="en-US" sz="2800" dirty="0">
                <a:solidFill>
                  <a:srgbClr val="FFFF00"/>
                </a:solidFill>
                <a:latin typeface="Times New Roman" pitchFamily="18" charset="0"/>
                <a:cs typeface="Times New Roman" pitchFamily="18" charset="0"/>
              </a:rPr>
              <a:t> an </a:t>
            </a:r>
            <a:r>
              <a:rPr lang="en-US" altLang="en-US" sz="2800" dirty="0" err="1">
                <a:solidFill>
                  <a:srgbClr val="FFFF00"/>
                </a:solidFill>
                <a:latin typeface="Times New Roman" pitchFamily="18" charset="0"/>
                <a:cs typeface="Times New Roman" pitchFamily="18" charset="0"/>
              </a:rPr>
              <a:t>toàn</a:t>
            </a:r>
            <a:endParaRPr lang="en-US" altLang="en-US" sz="2800" dirty="0">
              <a:solidFill>
                <a:srgbClr val="FFFF00"/>
              </a:solidFill>
              <a:latin typeface="Times New Roman" pitchFamily="18" charset="0"/>
              <a:cs typeface="Times New Roman" pitchFamily="18" charset="0"/>
            </a:endParaRPr>
          </a:p>
        </p:txBody>
      </p:sp>
      <p:sp>
        <p:nvSpPr>
          <p:cNvPr id="140299" name="Line 11"/>
          <p:cNvSpPr>
            <a:spLocks noChangeShapeType="1"/>
          </p:cNvSpPr>
          <p:nvPr/>
        </p:nvSpPr>
        <p:spPr bwMode="auto">
          <a:xfrm>
            <a:off x="2590800" y="1981200"/>
            <a:ext cx="838200" cy="533400"/>
          </a:xfrm>
          <a:prstGeom prst="line">
            <a:avLst/>
          </a:prstGeom>
          <a:noFill/>
          <a:ln w="9525">
            <a:solidFill>
              <a:srgbClr val="FFFF00"/>
            </a:solidFill>
            <a:round/>
            <a:headEnd/>
            <a:tailEnd type="triangle" w="med" len="med"/>
          </a:ln>
        </p:spPr>
        <p:txBody>
          <a:bodyPr/>
          <a:lstStyle/>
          <a:p>
            <a:endParaRPr lang="vi-VN"/>
          </a:p>
        </p:txBody>
      </p:sp>
      <p:sp>
        <p:nvSpPr>
          <p:cNvPr id="140300" name="Text Box 12"/>
          <p:cNvSpPr txBox="1">
            <a:spLocks noChangeArrowheads="1"/>
          </p:cNvSpPr>
          <p:nvPr/>
        </p:nvSpPr>
        <p:spPr bwMode="auto">
          <a:xfrm>
            <a:off x="4800600" y="1447800"/>
            <a:ext cx="2133600" cy="519113"/>
          </a:xfrm>
          <a:prstGeom prst="rect">
            <a:avLst/>
          </a:prstGeom>
          <a:noFill/>
          <a:ln w="9525">
            <a:noFill/>
            <a:miter lim="800000"/>
            <a:headEnd/>
            <a:tailEnd/>
          </a:ln>
        </p:spPr>
        <p:txBody>
          <a:bodyPr>
            <a:spAutoFit/>
          </a:bodyPr>
          <a:lstStyle/>
          <a:p>
            <a:pPr eaLnBrk="1" hangingPunct="1">
              <a:spcBef>
                <a:spcPct val="50000"/>
              </a:spcBef>
            </a:pPr>
            <a:r>
              <a:rPr lang="en-US" altLang="en-US" sz="2800" dirty="0" err="1">
                <a:solidFill>
                  <a:srgbClr val="FFFF00"/>
                </a:solidFill>
                <a:latin typeface="Times New Roman" pitchFamily="18" charset="0"/>
                <a:cs typeface="Times New Roman" pitchFamily="18" charset="0"/>
              </a:rPr>
              <a:t>Liên</a:t>
            </a:r>
            <a:r>
              <a:rPr lang="en-US" altLang="en-US" sz="2800" dirty="0">
                <a:solidFill>
                  <a:srgbClr val="FFFF00"/>
                </a:solidFill>
                <a:latin typeface="Times New Roman" pitchFamily="18" charset="0"/>
                <a:cs typeface="Times New Roman" pitchFamily="18" charset="0"/>
              </a:rPr>
              <a:t> </a:t>
            </a:r>
            <a:r>
              <a:rPr lang="en-US" altLang="en-US" sz="2800" dirty="0" err="1">
                <a:solidFill>
                  <a:srgbClr val="FFFF00"/>
                </a:solidFill>
                <a:latin typeface="Times New Roman" pitchFamily="18" charset="0"/>
                <a:cs typeface="Times New Roman" pitchFamily="18" charset="0"/>
              </a:rPr>
              <a:t>thanh</a:t>
            </a:r>
            <a:endParaRPr lang="en-US" altLang="en-US" sz="2800" dirty="0">
              <a:solidFill>
                <a:srgbClr val="FFFF00"/>
              </a:solidFill>
              <a:latin typeface="Times New Roman" pitchFamily="18" charset="0"/>
              <a:cs typeface="Times New Roman" pitchFamily="18" charset="0"/>
            </a:endParaRPr>
          </a:p>
        </p:txBody>
      </p:sp>
      <p:sp>
        <p:nvSpPr>
          <p:cNvPr id="140301" name="Line 13"/>
          <p:cNvSpPr>
            <a:spLocks noChangeShapeType="1"/>
          </p:cNvSpPr>
          <p:nvPr/>
        </p:nvSpPr>
        <p:spPr bwMode="auto">
          <a:xfrm flipH="1">
            <a:off x="4038600" y="1905000"/>
            <a:ext cx="762000" cy="533400"/>
          </a:xfrm>
          <a:prstGeom prst="line">
            <a:avLst/>
          </a:prstGeom>
          <a:noFill/>
          <a:ln w="9525">
            <a:solidFill>
              <a:srgbClr val="FFFF00"/>
            </a:solidFill>
            <a:round/>
            <a:headEnd/>
            <a:tailEnd type="triangle" w="med" len="med"/>
          </a:ln>
        </p:spPr>
        <p:txBody>
          <a:bodyPr/>
          <a:lstStyle/>
          <a:p>
            <a:endParaRPr lang="vi-VN"/>
          </a:p>
        </p:txBody>
      </p:sp>
      <p:sp>
        <p:nvSpPr>
          <p:cNvPr id="140302" name="Text Box 14"/>
          <p:cNvSpPr txBox="1">
            <a:spLocks noChangeArrowheads="1"/>
          </p:cNvSpPr>
          <p:nvPr/>
        </p:nvSpPr>
        <p:spPr bwMode="auto">
          <a:xfrm>
            <a:off x="2971800" y="4114800"/>
            <a:ext cx="1676400" cy="523875"/>
          </a:xfrm>
          <a:prstGeom prst="rect">
            <a:avLst/>
          </a:prstGeom>
          <a:noFill/>
          <a:ln w="9525">
            <a:noFill/>
            <a:miter lim="800000"/>
            <a:headEnd/>
            <a:tailEnd/>
          </a:ln>
        </p:spPr>
        <p:txBody>
          <a:bodyPr>
            <a:spAutoFit/>
          </a:bodyPr>
          <a:lstStyle/>
          <a:p>
            <a:pPr algn="ctr" eaLnBrk="1" hangingPunct="1">
              <a:spcBef>
                <a:spcPct val="50000"/>
              </a:spcBef>
            </a:pPr>
            <a:r>
              <a:rPr lang="en-US" altLang="en-US" sz="2800" dirty="0" err="1">
                <a:solidFill>
                  <a:srgbClr val="FFFF00"/>
                </a:solidFill>
                <a:latin typeface="Times New Roman" pitchFamily="18" charset="0"/>
                <a:cs typeface="Times New Roman" pitchFamily="18" charset="0"/>
              </a:rPr>
              <a:t>Phát</a:t>
            </a:r>
            <a:r>
              <a:rPr lang="en-US" altLang="en-US" sz="2800" dirty="0">
                <a:solidFill>
                  <a:srgbClr val="FFFF00"/>
                </a:solidFill>
                <a:latin typeface="Times New Roman" pitchFamily="18" charset="0"/>
                <a:cs typeface="Times New Roman" pitchFamily="18" charset="0"/>
              </a:rPr>
              <a:t> </a:t>
            </a:r>
            <a:r>
              <a:rPr lang="en-US" altLang="en-US" sz="2800" dirty="0" err="1">
                <a:solidFill>
                  <a:srgbClr val="FFFF00"/>
                </a:solidFill>
                <a:latin typeface="Times New Roman" pitchFamily="18" charset="0"/>
                <a:cs typeface="Times New Roman" pitchFamily="18" charset="0"/>
              </a:rPr>
              <a:t>một</a:t>
            </a:r>
            <a:endParaRPr lang="en-US" altLang="en-US" sz="2800" dirty="0">
              <a:solidFill>
                <a:srgbClr val="FFFF00"/>
              </a:solidFill>
              <a:latin typeface="Times New Roman" pitchFamily="18" charset="0"/>
              <a:cs typeface="Times New Roman" pitchFamily="18" charset="0"/>
            </a:endParaRPr>
          </a:p>
        </p:txBody>
      </p:sp>
      <p:sp>
        <p:nvSpPr>
          <p:cNvPr id="140303" name="Line 15"/>
          <p:cNvSpPr>
            <a:spLocks noChangeShapeType="1"/>
          </p:cNvSpPr>
          <p:nvPr/>
        </p:nvSpPr>
        <p:spPr bwMode="auto">
          <a:xfrm flipV="1">
            <a:off x="3810000" y="2667000"/>
            <a:ext cx="76200" cy="1524000"/>
          </a:xfrm>
          <a:prstGeom prst="line">
            <a:avLst/>
          </a:prstGeom>
          <a:noFill/>
          <a:ln w="9525">
            <a:solidFill>
              <a:srgbClr val="FFFF00"/>
            </a:solidFill>
            <a:round/>
            <a:headEnd/>
            <a:tailEnd type="triangle" w="med" len="med"/>
          </a:ln>
        </p:spPr>
        <p:txBody>
          <a:bodyPr/>
          <a:lstStyle/>
          <a:p>
            <a:endParaRPr lang="vi-VN"/>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0294">
                                            <p:txEl>
                                              <p:pRg st="0" end="0"/>
                                            </p:txEl>
                                          </p:spTgt>
                                        </p:tgtEl>
                                        <p:attrNameLst>
                                          <p:attrName>style.visibility</p:attrName>
                                        </p:attrNameLst>
                                      </p:cBhvr>
                                      <p:to>
                                        <p:strVal val="visible"/>
                                      </p:to>
                                    </p:set>
                                    <p:animEffect transition="in" filter="slide(fromBottom)">
                                      <p:cBhvr>
                                        <p:cTn id="7" dur="500"/>
                                        <p:tgtEl>
                                          <p:spTgt spid="1402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40297"/>
                                        </p:tgtEl>
                                        <p:attrNameLst>
                                          <p:attrName>style.visibility</p:attrName>
                                        </p:attrNameLst>
                                      </p:cBhvr>
                                      <p:to>
                                        <p:strVal val="visible"/>
                                      </p:to>
                                    </p:set>
                                    <p:animEffect transition="in" filter="wheel(4)">
                                      <p:cBhvr>
                                        <p:cTn id="12" dur="2000"/>
                                        <p:tgtEl>
                                          <p:spTgt spid="140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140299"/>
                                        </p:tgtEl>
                                        <p:attrNameLst>
                                          <p:attrName>style.visibility</p:attrName>
                                        </p:attrNameLst>
                                      </p:cBhvr>
                                      <p:to>
                                        <p:strVal val="visible"/>
                                      </p:to>
                                    </p:set>
                                    <p:anim calcmode="lin" valueType="num">
                                      <p:cBhvr>
                                        <p:cTn id="17" dur="500" decel="50000" fill="hold">
                                          <p:stCondLst>
                                            <p:cond delay="0"/>
                                          </p:stCondLst>
                                        </p:cTn>
                                        <p:tgtEl>
                                          <p:spTgt spid="14029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029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0299"/>
                                        </p:tgtEl>
                                        <p:attrNameLst>
                                          <p:attrName>ppt_w</p:attrName>
                                        </p:attrNameLst>
                                      </p:cBhvr>
                                      <p:tavLst>
                                        <p:tav tm="0">
                                          <p:val>
                                            <p:strVal val="#ppt_w*.05"/>
                                          </p:val>
                                        </p:tav>
                                        <p:tav tm="100000">
                                          <p:val>
                                            <p:strVal val="#ppt_w"/>
                                          </p:val>
                                        </p:tav>
                                      </p:tavLst>
                                    </p:anim>
                                    <p:anim calcmode="lin" valueType="num">
                                      <p:cBhvr>
                                        <p:cTn id="20" dur="1000" fill="hold"/>
                                        <p:tgtEl>
                                          <p:spTgt spid="14029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029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029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029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0299"/>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40298"/>
                                        </p:tgtEl>
                                        <p:attrNameLst>
                                          <p:attrName>style.visibility</p:attrName>
                                        </p:attrNameLst>
                                      </p:cBhvr>
                                      <p:to>
                                        <p:strVal val="visible"/>
                                      </p:to>
                                    </p:set>
                                    <p:anim calcmode="lin" valueType="num">
                                      <p:cBhvr>
                                        <p:cTn id="27" dur="500" decel="50000" fill="hold">
                                          <p:stCondLst>
                                            <p:cond delay="0"/>
                                          </p:stCondLst>
                                        </p:cTn>
                                        <p:tgtEl>
                                          <p:spTgt spid="14029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029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0298"/>
                                        </p:tgtEl>
                                        <p:attrNameLst>
                                          <p:attrName>ppt_w</p:attrName>
                                        </p:attrNameLst>
                                      </p:cBhvr>
                                      <p:tavLst>
                                        <p:tav tm="0">
                                          <p:val>
                                            <p:strVal val="#ppt_w*.05"/>
                                          </p:val>
                                        </p:tav>
                                        <p:tav tm="100000">
                                          <p:val>
                                            <p:strVal val="#ppt_w"/>
                                          </p:val>
                                        </p:tav>
                                      </p:tavLst>
                                    </p:anim>
                                    <p:anim calcmode="lin" valueType="num">
                                      <p:cBhvr>
                                        <p:cTn id="30" dur="1000" fill="hold"/>
                                        <p:tgtEl>
                                          <p:spTgt spid="14029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029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029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029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02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0301"/>
                                        </p:tgtEl>
                                        <p:attrNameLst>
                                          <p:attrName>style.visibility</p:attrName>
                                        </p:attrNameLst>
                                      </p:cBhvr>
                                      <p:to>
                                        <p:strVal val="visible"/>
                                      </p:to>
                                    </p:set>
                                    <p:anim calcmode="lin" valueType="num">
                                      <p:cBhvr>
                                        <p:cTn id="39" dur="500" fill="hold"/>
                                        <p:tgtEl>
                                          <p:spTgt spid="140301"/>
                                        </p:tgtEl>
                                        <p:attrNameLst>
                                          <p:attrName>ppt_w</p:attrName>
                                        </p:attrNameLst>
                                      </p:cBhvr>
                                      <p:tavLst>
                                        <p:tav tm="0">
                                          <p:val>
                                            <p:fltVal val="0"/>
                                          </p:val>
                                        </p:tav>
                                        <p:tav tm="100000">
                                          <p:val>
                                            <p:strVal val="#ppt_w"/>
                                          </p:val>
                                        </p:tav>
                                      </p:tavLst>
                                    </p:anim>
                                    <p:anim calcmode="lin" valueType="num">
                                      <p:cBhvr>
                                        <p:cTn id="40" dur="500" fill="hold"/>
                                        <p:tgtEl>
                                          <p:spTgt spid="14030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40300"/>
                                        </p:tgtEl>
                                        <p:attrNameLst>
                                          <p:attrName>style.visibility</p:attrName>
                                        </p:attrNameLst>
                                      </p:cBhvr>
                                      <p:to>
                                        <p:strVal val="visible"/>
                                      </p:to>
                                    </p:set>
                                    <p:anim calcmode="lin" valueType="num">
                                      <p:cBhvr>
                                        <p:cTn id="43" dur="500" fill="hold"/>
                                        <p:tgtEl>
                                          <p:spTgt spid="140300"/>
                                        </p:tgtEl>
                                        <p:attrNameLst>
                                          <p:attrName>ppt_w</p:attrName>
                                        </p:attrNameLst>
                                      </p:cBhvr>
                                      <p:tavLst>
                                        <p:tav tm="0">
                                          <p:val>
                                            <p:fltVal val="0"/>
                                          </p:val>
                                        </p:tav>
                                        <p:tav tm="100000">
                                          <p:val>
                                            <p:strVal val="#ppt_w"/>
                                          </p:val>
                                        </p:tav>
                                      </p:tavLst>
                                    </p:anim>
                                    <p:anim calcmode="lin" valueType="num">
                                      <p:cBhvr>
                                        <p:cTn id="44" dur="500" fill="hold"/>
                                        <p:tgtEl>
                                          <p:spTgt spid="140300"/>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40303"/>
                                        </p:tgtEl>
                                        <p:attrNameLst>
                                          <p:attrName>style.visibility</p:attrName>
                                        </p:attrNameLst>
                                      </p:cBhvr>
                                      <p:to>
                                        <p:strVal val="visible"/>
                                      </p:to>
                                    </p:set>
                                    <p:anim calcmode="lin" valueType="num">
                                      <p:cBhvr>
                                        <p:cTn id="49" dur="500" fill="hold"/>
                                        <p:tgtEl>
                                          <p:spTgt spid="140303"/>
                                        </p:tgtEl>
                                        <p:attrNameLst>
                                          <p:attrName>ppt_w</p:attrName>
                                        </p:attrNameLst>
                                      </p:cBhvr>
                                      <p:tavLst>
                                        <p:tav tm="0">
                                          <p:val>
                                            <p:fltVal val="0"/>
                                          </p:val>
                                        </p:tav>
                                        <p:tav tm="100000">
                                          <p:val>
                                            <p:strVal val="#ppt_w"/>
                                          </p:val>
                                        </p:tav>
                                      </p:tavLst>
                                    </p:anim>
                                    <p:anim calcmode="lin" valueType="num">
                                      <p:cBhvr>
                                        <p:cTn id="50" dur="500" fill="hold"/>
                                        <p:tgtEl>
                                          <p:spTgt spid="140303"/>
                                        </p:tgtEl>
                                        <p:attrNameLst>
                                          <p:attrName>ppt_h</p:attrName>
                                        </p:attrNameLst>
                                      </p:cBhvr>
                                      <p:tavLst>
                                        <p:tav tm="0">
                                          <p:val>
                                            <p:fltVal val="0"/>
                                          </p:val>
                                        </p:tav>
                                        <p:tav tm="100000">
                                          <p:val>
                                            <p:strVal val="#ppt_h"/>
                                          </p:val>
                                        </p:tav>
                                      </p:tavLst>
                                    </p:anim>
                                    <p:anim calcmode="lin" valueType="num">
                                      <p:cBhvr>
                                        <p:cTn id="51" dur="500" fill="hold"/>
                                        <p:tgtEl>
                                          <p:spTgt spid="140303"/>
                                        </p:tgtEl>
                                        <p:attrNameLst>
                                          <p:attrName>style.rotation</p:attrName>
                                        </p:attrNameLst>
                                      </p:cBhvr>
                                      <p:tavLst>
                                        <p:tav tm="0">
                                          <p:val>
                                            <p:fltVal val="360"/>
                                          </p:val>
                                        </p:tav>
                                        <p:tav tm="100000">
                                          <p:val>
                                            <p:fltVal val="0"/>
                                          </p:val>
                                        </p:tav>
                                      </p:tavLst>
                                    </p:anim>
                                    <p:animEffect transition="in" filter="fade">
                                      <p:cBhvr>
                                        <p:cTn id="52" dur="500"/>
                                        <p:tgtEl>
                                          <p:spTgt spid="140303"/>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40302"/>
                                        </p:tgtEl>
                                        <p:attrNameLst>
                                          <p:attrName>style.visibility</p:attrName>
                                        </p:attrNameLst>
                                      </p:cBhvr>
                                      <p:to>
                                        <p:strVal val="visible"/>
                                      </p:to>
                                    </p:set>
                                    <p:anim calcmode="lin" valueType="num">
                                      <p:cBhvr>
                                        <p:cTn id="55" dur="500" fill="hold"/>
                                        <p:tgtEl>
                                          <p:spTgt spid="140302"/>
                                        </p:tgtEl>
                                        <p:attrNameLst>
                                          <p:attrName>ppt_w</p:attrName>
                                        </p:attrNameLst>
                                      </p:cBhvr>
                                      <p:tavLst>
                                        <p:tav tm="0">
                                          <p:val>
                                            <p:fltVal val="0"/>
                                          </p:val>
                                        </p:tav>
                                        <p:tav tm="100000">
                                          <p:val>
                                            <p:strVal val="#ppt_w"/>
                                          </p:val>
                                        </p:tav>
                                      </p:tavLst>
                                    </p:anim>
                                    <p:anim calcmode="lin" valueType="num">
                                      <p:cBhvr>
                                        <p:cTn id="56" dur="500" fill="hold"/>
                                        <p:tgtEl>
                                          <p:spTgt spid="140302"/>
                                        </p:tgtEl>
                                        <p:attrNameLst>
                                          <p:attrName>ppt_h</p:attrName>
                                        </p:attrNameLst>
                                      </p:cBhvr>
                                      <p:tavLst>
                                        <p:tav tm="0">
                                          <p:val>
                                            <p:fltVal val="0"/>
                                          </p:val>
                                        </p:tav>
                                        <p:tav tm="100000">
                                          <p:val>
                                            <p:strVal val="#ppt_h"/>
                                          </p:val>
                                        </p:tav>
                                      </p:tavLst>
                                    </p:anim>
                                    <p:anim calcmode="lin" valueType="num">
                                      <p:cBhvr>
                                        <p:cTn id="57" dur="500" fill="hold"/>
                                        <p:tgtEl>
                                          <p:spTgt spid="140302"/>
                                        </p:tgtEl>
                                        <p:attrNameLst>
                                          <p:attrName>style.rotation</p:attrName>
                                        </p:attrNameLst>
                                      </p:cBhvr>
                                      <p:tavLst>
                                        <p:tav tm="0">
                                          <p:val>
                                            <p:fltVal val="360"/>
                                          </p:val>
                                        </p:tav>
                                        <p:tav tm="100000">
                                          <p:val>
                                            <p:fltVal val="0"/>
                                          </p:val>
                                        </p:tav>
                                      </p:tavLst>
                                    </p:anim>
                                    <p:animEffect transition="in" filter="fade">
                                      <p:cBhvr>
                                        <p:cTn id="58" dur="500"/>
                                        <p:tgtEl>
                                          <p:spTgt spid="1403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nodeType="clickEffect">
                                  <p:stCondLst>
                                    <p:cond delay="0"/>
                                  </p:stCondLst>
                                  <p:childTnLst>
                                    <p:set>
                                      <p:cBhvr>
                                        <p:cTn id="62" dur="1" fill="hold">
                                          <p:stCondLst>
                                            <p:cond delay="0"/>
                                          </p:stCondLst>
                                        </p:cTn>
                                        <p:tgtEl>
                                          <p:spTgt spid="140291">
                                            <p:txEl>
                                              <p:pRg st="6" end="6"/>
                                            </p:txEl>
                                          </p:spTgt>
                                        </p:tgtEl>
                                        <p:attrNameLst>
                                          <p:attrName>style.visibility</p:attrName>
                                        </p:attrNameLst>
                                      </p:cBhvr>
                                      <p:to>
                                        <p:strVal val="visible"/>
                                      </p:to>
                                    </p:set>
                                    <p:animEffect transition="in" filter="slide(fromBottom)">
                                      <p:cBhvr>
                                        <p:cTn id="63" dur="500"/>
                                        <p:tgtEl>
                                          <p:spTgt spid="140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p:bldP spid="140299" grpId="0" animBg="1"/>
      <p:bldP spid="140300" grpId="0"/>
      <p:bldP spid="140301" grpId="0" animBg="1"/>
      <p:bldP spid="140302" grpId="0"/>
      <p:bldP spid="1403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516063"/>
            <a:ext cx="9144000" cy="366712"/>
          </a:xfrm>
          <a:prstGeom prst="rect">
            <a:avLst/>
          </a:prstGeom>
          <a:noFill/>
          <a:ln w="9525">
            <a:noFill/>
            <a:miter lim="800000"/>
            <a:headEnd/>
            <a:tailEnd/>
          </a:ln>
        </p:spPr>
        <p:txBody>
          <a:bodyPr>
            <a:spAutoFit/>
          </a:bodyPr>
          <a:lstStyle/>
          <a:p>
            <a:pPr eaLnBrk="1" hangingPunct="1">
              <a:spcBef>
                <a:spcPct val="50000"/>
              </a:spcBef>
            </a:pPr>
            <a:endParaRPr lang="vi-VN" altLang="en-US"/>
          </a:p>
        </p:txBody>
      </p:sp>
      <p:sp>
        <p:nvSpPr>
          <p:cNvPr id="141315" name="Text Box 3"/>
          <p:cNvSpPr txBox="1">
            <a:spLocks noChangeArrowheads="1"/>
          </p:cNvSpPr>
          <p:nvPr/>
        </p:nvSpPr>
        <p:spPr bwMode="auto">
          <a:xfrm>
            <a:off x="457200" y="1524000"/>
            <a:ext cx="5334000" cy="4278094"/>
          </a:xfrm>
          <a:prstGeom prst="rect">
            <a:avLst/>
          </a:prstGeom>
          <a:noFill/>
          <a:ln w="9525">
            <a:noFill/>
            <a:miter lim="800000"/>
            <a:headEnd/>
            <a:tailEnd/>
          </a:ln>
        </p:spPr>
        <p:txBody>
          <a:bodyPr wrap="square">
            <a:spAutoFit/>
          </a:bodyPr>
          <a:lstStyle/>
          <a:p>
            <a:pPr eaLnBrk="1" hangingPunct="1">
              <a:buFontTx/>
              <a:buChar char="•"/>
            </a:pPr>
            <a:r>
              <a:rPr lang="en-US" altLang="en-US" sz="3200" dirty="0">
                <a:solidFill>
                  <a:srgbClr val="FFFFFF"/>
                </a:solidFill>
                <a:latin typeface="VNI-Times" pitchFamily="2" charset="0"/>
              </a:rPr>
              <a:t>-</a:t>
            </a:r>
            <a:r>
              <a:rPr lang="en-US" altLang="en-US" sz="3200" dirty="0" err="1">
                <a:latin typeface="Times New Roman" pitchFamily="18" charset="0"/>
                <a:cs typeface="Times New Roman" pitchFamily="18" charset="0"/>
              </a:rPr>
              <a:t>Súng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dùng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kiểu</a:t>
            </a:r>
            <a:r>
              <a:rPr lang="en-US" altLang="en-US" sz="3200" dirty="0">
                <a:latin typeface="Times New Roman" pitchFamily="18" charset="0"/>
                <a:cs typeface="Times New Roman" pitchFamily="18" charset="0"/>
              </a:rPr>
              <a:t> 1943</a:t>
            </a:r>
          </a:p>
          <a:p>
            <a:pPr eaLnBrk="1" hangingPunct="1"/>
            <a:r>
              <a:rPr lang="en-US" altLang="en-US" sz="3200" dirty="0">
                <a:latin typeface="Times New Roman" pitchFamily="18" charset="0"/>
                <a:cs typeface="Times New Roman" pitchFamily="18" charset="0"/>
              </a:rPr>
              <a:t>(</a:t>
            </a:r>
            <a:r>
              <a:rPr lang="en-US" altLang="en-US" sz="3200" dirty="0" err="1">
                <a:latin typeface="Times New Roman" pitchFamily="18" charset="0"/>
                <a:cs typeface="Times New Roman" pitchFamily="18" charset="0"/>
              </a:rPr>
              <a:t>Liên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xô</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hoặc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kiểu</a:t>
            </a:r>
            <a:r>
              <a:rPr lang="en-US" altLang="en-US" sz="3200" dirty="0">
                <a:latin typeface="Times New Roman" pitchFamily="18" charset="0"/>
                <a:cs typeface="Times New Roman" pitchFamily="18" charset="0"/>
              </a:rPr>
              <a:t> 1956</a:t>
            </a:r>
          </a:p>
          <a:p>
            <a:pPr eaLnBrk="1" hangingPunct="1"/>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Trung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Quốc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Việt</a:t>
            </a:r>
            <a:r>
              <a:rPr lang="en-US" altLang="en-US" sz="3200" dirty="0">
                <a:latin typeface="Times New Roman" pitchFamily="18" charset="0"/>
                <a:cs typeface="Times New Roman" pitchFamily="18" charset="0"/>
              </a:rPr>
              <a:t> Nam </a:t>
            </a:r>
            <a:r>
              <a:rPr lang="en-US" altLang="en-US" sz="3200" dirty="0" err="1">
                <a:latin typeface="Times New Roman" pitchFamily="18" charset="0"/>
                <a:cs typeface="Times New Roman" pitchFamily="18" charset="0"/>
              </a:rPr>
              <a:t>gọi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chung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đạn</a:t>
            </a:r>
            <a:r>
              <a:rPr lang="en-US" altLang="en-US" sz="3200" dirty="0">
                <a:latin typeface="Times New Roman" pitchFamily="18" charset="0"/>
                <a:cs typeface="Times New Roman" pitchFamily="18" charset="0"/>
              </a:rPr>
              <a:t> K56 . </a:t>
            </a:r>
          </a:p>
          <a:p>
            <a:pPr eaLnBrk="1" hangingPunct="1">
              <a:spcBef>
                <a:spcPct val="50000"/>
              </a:spcBef>
            </a:pPr>
            <a:r>
              <a:rPr lang="en-US" altLang="en-US" sz="3200" dirty="0">
                <a:latin typeface="VNI-Times" pitchFamily="2" charset="0"/>
              </a:rPr>
              <a:t> </a:t>
            </a:r>
            <a:r>
              <a:rPr lang="en-US" altLang="en-US" sz="3200" dirty="0" err="1">
                <a:latin typeface="Times New Roman" pitchFamily="18" charset="0"/>
                <a:cs typeface="Times New Roman" pitchFamily="18" charset="0"/>
              </a:rPr>
              <a:t>Đạn</a:t>
            </a:r>
            <a:r>
              <a:rPr lang="en-US" altLang="en-US" sz="3200" dirty="0">
                <a:latin typeface="Times New Roman" pitchFamily="18" charset="0"/>
                <a:cs typeface="Times New Roman" pitchFamily="18" charset="0"/>
              </a:rPr>
              <a:t> K56 </a:t>
            </a:r>
            <a:r>
              <a:rPr lang="en-US" altLang="en-US" sz="3200" dirty="0" err="1">
                <a:latin typeface="Times New Roman" pitchFamily="18" charset="0"/>
              </a:rPr>
              <a:t>gồm</a:t>
            </a:r>
            <a:r>
              <a:rPr lang="en-US" altLang="en-US" sz="3200" dirty="0">
                <a:latin typeface="Times New Roman" pitchFamily="18" charset="0"/>
              </a:rPr>
              <a:t> </a:t>
            </a:r>
            <a:r>
              <a:rPr lang="en-US" altLang="en-US" sz="3200" dirty="0" err="1">
                <a:latin typeface="Times New Roman" pitchFamily="18" charset="0"/>
              </a:rPr>
              <a:t>các</a:t>
            </a:r>
            <a:r>
              <a:rPr lang="en-US" altLang="en-US" sz="3200" dirty="0">
                <a:latin typeface="Times New Roman" pitchFamily="18" charset="0"/>
              </a:rPr>
              <a:t> </a:t>
            </a:r>
            <a:r>
              <a:rPr lang="en-US" altLang="en-US" sz="3200" dirty="0" err="1">
                <a:latin typeface="Times New Roman" pitchFamily="18" charset="0"/>
              </a:rPr>
              <a:t>loại</a:t>
            </a:r>
            <a:r>
              <a:rPr lang="en-US" altLang="en-US" sz="3200" dirty="0">
                <a:latin typeface="Times New Roman" pitchFamily="18" charset="0"/>
              </a:rPr>
              <a:t> </a:t>
            </a:r>
            <a:r>
              <a:rPr lang="en-US" altLang="en-US" sz="3200" dirty="0" err="1">
                <a:latin typeface="Times New Roman" pitchFamily="18" charset="0"/>
              </a:rPr>
              <a:t>đầu</a:t>
            </a:r>
            <a:r>
              <a:rPr lang="en-US" altLang="en-US" sz="3200" dirty="0">
                <a:latin typeface="Times New Roman" pitchFamily="18" charset="0"/>
              </a:rPr>
              <a:t> </a:t>
            </a:r>
            <a:r>
              <a:rPr lang="en-US" altLang="en-US" sz="3200" dirty="0" err="1">
                <a:latin typeface="Times New Roman" pitchFamily="18" charset="0"/>
              </a:rPr>
              <a:t>đạn</a:t>
            </a:r>
            <a:r>
              <a:rPr lang="en-US" altLang="en-US" sz="3200" dirty="0">
                <a:latin typeface="Times New Roman" pitchFamily="18" charset="0"/>
              </a:rPr>
              <a:t>: </a:t>
            </a:r>
            <a:r>
              <a:rPr lang="en-US" altLang="en-US" sz="3200" dirty="0" err="1">
                <a:latin typeface="Times New Roman" pitchFamily="18" charset="0"/>
              </a:rPr>
              <a:t>đầu</a:t>
            </a:r>
            <a:r>
              <a:rPr lang="en-US" altLang="en-US" sz="3200" dirty="0">
                <a:latin typeface="Times New Roman" pitchFamily="18" charset="0"/>
              </a:rPr>
              <a:t> </a:t>
            </a:r>
            <a:r>
              <a:rPr lang="en-US" altLang="en-US" sz="3200" dirty="0" err="1">
                <a:latin typeface="Times New Roman" pitchFamily="18" charset="0"/>
                <a:cs typeface="Times New Roman" pitchFamily="18" charset="0"/>
              </a:rPr>
              <a:t>đạn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thường</a:t>
            </a:r>
            <a:r>
              <a:rPr lang="en-US" altLang="en-US" sz="3200" dirty="0">
                <a:latin typeface="VNI-Times" pitchFamily="2" charset="0"/>
              </a:rPr>
              <a:t>, </a:t>
            </a:r>
            <a:r>
              <a:rPr lang="en-US" altLang="en-US" sz="3200" dirty="0" err="1">
                <a:latin typeface="Times New Roman" pitchFamily="18" charset="0"/>
              </a:rPr>
              <a:t>đầu</a:t>
            </a:r>
            <a:r>
              <a:rPr lang="en-US" altLang="en-US" sz="3200" dirty="0">
                <a:latin typeface="Times New Roman" pitchFamily="18" charset="0"/>
              </a:rPr>
              <a:t> </a:t>
            </a:r>
            <a:r>
              <a:rPr lang="en-US" altLang="en-US" sz="3200" dirty="0" err="1">
                <a:latin typeface="Times New Roman" pitchFamily="18" charset="0"/>
              </a:rPr>
              <a:t>đạn</a:t>
            </a:r>
            <a:r>
              <a:rPr lang="en-US" altLang="en-US" sz="3200" dirty="0">
                <a:latin typeface="Times New Roman" pitchFamily="18" charset="0"/>
              </a:rPr>
              <a:t> </a:t>
            </a:r>
            <a:r>
              <a:rPr lang="en-US" altLang="en-US" sz="3200" dirty="0" err="1">
                <a:latin typeface="Times New Roman" pitchFamily="18" charset="0"/>
              </a:rPr>
              <a:t>vạch</a:t>
            </a:r>
            <a:r>
              <a:rPr lang="en-US" altLang="en-US" sz="3200" dirty="0">
                <a:latin typeface="Times New Roman" pitchFamily="18" charset="0"/>
              </a:rPr>
              <a:t> </a:t>
            </a:r>
            <a:r>
              <a:rPr lang="en-US" altLang="en-US" sz="3200" dirty="0" err="1">
                <a:latin typeface="Times New Roman" pitchFamily="18" charset="0"/>
              </a:rPr>
              <a:t>đường</a:t>
            </a:r>
            <a:r>
              <a:rPr lang="en-US" altLang="en-US" sz="3200" dirty="0">
                <a:latin typeface="Times New Roman" pitchFamily="18" charset="0"/>
              </a:rPr>
              <a:t>, </a:t>
            </a:r>
            <a:r>
              <a:rPr lang="en-US" altLang="en-US" sz="3200" dirty="0" err="1">
                <a:latin typeface="Times New Roman" pitchFamily="18" charset="0"/>
              </a:rPr>
              <a:t>đầu</a:t>
            </a:r>
            <a:r>
              <a:rPr lang="en-US" altLang="en-US" sz="3200" dirty="0">
                <a:latin typeface="Times New Roman" pitchFamily="18" charset="0"/>
              </a:rPr>
              <a:t> </a:t>
            </a:r>
            <a:r>
              <a:rPr lang="en-US" altLang="en-US" sz="3200" dirty="0" err="1">
                <a:latin typeface="Times New Roman" pitchFamily="18" charset="0"/>
              </a:rPr>
              <a:t>đạn</a:t>
            </a:r>
            <a:r>
              <a:rPr lang="en-US" altLang="en-US" sz="3200" dirty="0">
                <a:latin typeface="Times New Roman" pitchFamily="18" charset="0"/>
              </a:rPr>
              <a:t> </a:t>
            </a:r>
            <a:r>
              <a:rPr lang="en-US" altLang="en-US" sz="3200" dirty="0" err="1">
                <a:latin typeface="Times New Roman" pitchFamily="18" charset="0"/>
              </a:rPr>
              <a:t>cháy</a:t>
            </a:r>
            <a:r>
              <a:rPr lang="en-US" altLang="en-US" sz="3200" dirty="0">
                <a:latin typeface="Times New Roman" pitchFamily="18" charset="0"/>
              </a:rPr>
              <a:t>, </a:t>
            </a:r>
            <a:r>
              <a:rPr lang="en-US" altLang="en-US" sz="3200" dirty="0" err="1">
                <a:latin typeface="Times New Roman" pitchFamily="18" charset="0"/>
              </a:rPr>
              <a:t>đầu</a:t>
            </a:r>
            <a:r>
              <a:rPr lang="en-US" altLang="en-US" sz="3200" dirty="0">
                <a:latin typeface="Times New Roman" pitchFamily="18" charset="0"/>
              </a:rPr>
              <a:t> </a:t>
            </a:r>
            <a:r>
              <a:rPr lang="en-US" altLang="en-US" sz="3200" dirty="0" err="1">
                <a:latin typeface="Times New Roman" pitchFamily="18" charset="0"/>
              </a:rPr>
              <a:t>đạn</a:t>
            </a:r>
            <a:r>
              <a:rPr lang="en-US" altLang="en-US" sz="3200" dirty="0">
                <a:latin typeface="Times New Roman" pitchFamily="18" charset="0"/>
              </a:rPr>
              <a:t> </a:t>
            </a:r>
            <a:r>
              <a:rPr lang="en-US" altLang="en-US" sz="3200" dirty="0" err="1">
                <a:latin typeface="Times New Roman" pitchFamily="18" charset="0"/>
              </a:rPr>
              <a:t>xuyên</a:t>
            </a:r>
            <a:r>
              <a:rPr lang="en-US" altLang="en-US" sz="3200" dirty="0">
                <a:latin typeface="Times New Roman" pitchFamily="18" charset="0"/>
              </a:rPr>
              <a:t> </a:t>
            </a:r>
            <a:r>
              <a:rPr lang="en-US" altLang="en-US" sz="3200" dirty="0" err="1">
                <a:latin typeface="Times New Roman" pitchFamily="18" charset="0"/>
              </a:rPr>
              <a:t>cháy</a:t>
            </a:r>
            <a:endParaRPr lang="en-US" altLang="en-US" sz="3200" dirty="0">
              <a:latin typeface="VNI-Times" pitchFamily="2" charset="0"/>
            </a:endParaRPr>
          </a:p>
        </p:txBody>
      </p:sp>
      <p:pic>
        <p:nvPicPr>
          <p:cNvPr id="141316" name="Picture 4" descr="ak74ammo"/>
          <p:cNvPicPr>
            <a:picLocks noGrp="1" noChangeAspect="1" noChangeArrowheads="1"/>
          </p:cNvPicPr>
          <p:nvPr>
            <p:ph sz="half" idx="1"/>
          </p:nvPr>
        </p:nvPicPr>
        <p:blipFill>
          <a:blip r:embed="rId3"/>
          <a:srcRect/>
          <a:stretch>
            <a:fillRect/>
          </a:stretch>
        </p:blipFill>
        <p:spPr>
          <a:xfrm>
            <a:off x="5715000" y="1447800"/>
            <a:ext cx="3200400" cy="5105400"/>
          </a:xfrm>
          <a:noFill/>
        </p:spPr>
      </p:pic>
      <p:sp>
        <p:nvSpPr>
          <p:cNvPr id="9221" name="Text Box 6"/>
          <p:cNvSpPr txBox="1">
            <a:spLocks noChangeArrowheads="1"/>
          </p:cNvSpPr>
          <p:nvPr/>
        </p:nvSpPr>
        <p:spPr bwMode="auto">
          <a:xfrm>
            <a:off x="1828800" y="258763"/>
            <a:ext cx="5867400" cy="457200"/>
          </a:xfrm>
          <a:prstGeom prst="rect">
            <a:avLst/>
          </a:prstGeom>
          <a:noFill/>
          <a:ln w="9525">
            <a:noFill/>
            <a:miter lim="800000"/>
            <a:headEnd/>
            <a:tailEnd/>
          </a:ln>
        </p:spPr>
        <p:txBody>
          <a:bodyPr>
            <a:spAutoFit/>
          </a:bodyPr>
          <a:lstStyle/>
          <a:p>
            <a:pPr algn="ctr">
              <a:spcBef>
                <a:spcPct val="50000"/>
              </a:spcBef>
            </a:pPr>
            <a:r>
              <a:rPr lang="en-US" altLang="en-US" sz="2400" b="1">
                <a:latin typeface="Times New Roman" pitchFamily="18" charset="0"/>
              </a:rPr>
              <a:t>TÁC DỤNG, TÍNH NĂNG CHIẾN ĐẤU</a:t>
            </a:r>
          </a:p>
        </p:txBody>
      </p:sp>
      <p:sp>
        <p:nvSpPr>
          <p:cNvPr id="9222" name="Rectangle 8"/>
          <p:cNvSpPr>
            <a:spLocks noChangeArrowheads="1"/>
          </p:cNvSpPr>
          <p:nvPr/>
        </p:nvSpPr>
        <p:spPr bwMode="auto">
          <a:xfrm>
            <a:off x="304800" y="990600"/>
            <a:ext cx="8610600" cy="5562600"/>
          </a:xfrm>
          <a:prstGeom prst="rect">
            <a:avLst/>
          </a:prstGeom>
          <a:noFill/>
          <a:ln w="76200" cmpd="tri">
            <a:solidFill>
              <a:srgbClr val="FF5050"/>
            </a:solidFill>
            <a:miter lim="800000"/>
            <a:headEnd/>
            <a:tailEnd/>
          </a:ln>
          <a:effectLst>
            <a:outerShdw dist="107763" dir="13500000" algn="ctr" rotWithShape="0">
              <a:schemeClr val="bg2">
                <a:alpha val="50000"/>
              </a:schemeClr>
            </a:outerShdw>
          </a:effectLst>
        </p:spPr>
        <p:txBody>
          <a:bodyPr wrap="none" anchor="ctr"/>
          <a:lstStyle/>
          <a:p>
            <a:pPr eaLnBrk="1" hangingPunct="1">
              <a:defRPr/>
            </a:pPr>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slide(fromBottom)">
                                      <p:cBhvr>
                                        <p:cTn id="7" dur="500"/>
                                        <p:tgtEl>
                                          <p:spTgt spid="141315"/>
                                        </p:tgtEl>
                                      </p:cBhvr>
                                    </p:animEffect>
                                  </p:childTnLst>
                                </p:cTn>
                              </p:par>
                              <p:par>
                                <p:cTn id="8" presetID="12" presetClass="entr" presetSubtype="4" fill="hold" nodeType="withEffect">
                                  <p:stCondLst>
                                    <p:cond delay="0"/>
                                  </p:stCondLst>
                                  <p:childTnLst>
                                    <p:set>
                                      <p:cBhvr>
                                        <p:cTn id="9" dur="1" fill="hold">
                                          <p:stCondLst>
                                            <p:cond delay="0"/>
                                          </p:stCondLst>
                                        </p:cTn>
                                        <p:tgtEl>
                                          <p:spTgt spid="141316"/>
                                        </p:tgtEl>
                                        <p:attrNameLst>
                                          <p:attrName>style.visibility</p:attrName>
                                        </p:attrNameLst>
                                      </p:cBhvr>
                                      <p:to>
                                        <p:strVal val="visible"/>
                                      </p:to>
                                    </p:set>
                                    <p:animEffect transition="in" filter="slide(fromBottom)">
                                      <p:cBhvr>
                                        <p:cTn id="10"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0" y="0"/>
            <a:ext cx="9144000" cy="3429000"/>
          </a:xfrm>
          <a:prstGeom prst="rect">
            <a:avLst/>
          </a:prstGeom>
          <a:noFill/>
          <a:ln w="9525">
            <a:noFill/>
            <a:miter lim="800000"/>
            <a:headEnd/>
            <a:tailEnd/>
          </a:ln>
        </p:spPr>
      </p:pic>
      <p:pic>
        <p:nvPicPr>
          <p:cNvPr id="30725" name="Picture 5" descr="P1013130"/>
          <p:cNvPicPr>
            <a:picLocks noChangeAspect="1" noChangeArrowheads="1"/>
          </p:cNvPicPr>
          <p:nvPr/>
        </p:nvPicPr>
        <p:blipFill>
          <a:blip r:embed="rId3"/>
          <a:srcRect/>
          <a:stretch>
            <a:fillRect/>
          </a:stretch>
        </p:blipFill>
        <p:spPr bwMode="auto">
          <a:xfrm>
            <a:off x="1676400" y="3429000"/>
            <a:ext cx="6248400" cy="3429000"/>
          </a:xfrm>
          <a:prstGeom prst="rect">
            <a:avLst/>
          </a:prstGeom>
          <a:noFill/>
          <a:ln w="9525">
            <a:noFill/>
            <a:miter lim="800000"/>
            <a:headEnd/>
            <a:tailEnd/>
          </a:ln>
        </p:spPr>
      </p:pic>
      <p:sp>
        <p:nvSpPr>
          <p:cNvPr id="10244" name="Text Box 6"/>
          <p:cNvSpPr txBox="1">
            <a:spLocks noChangeArrowheads="1"/>
          </p:cNvSpPr>
          <p:nvPr/>
        </p:nvSpPr>
        <p:spPr bwMode="auto">
          <a:xfrm>
            <a:off x="174625" y="3802063"/>
            <a:ext cx="184150" cy="366712"/>
          </a:xfrm>
          <a:prstGeom prst="rect">
            <a:avLst/>
          </a:prstGeom>
          <a:noFill/>
          <a:ln w="9525">
            <a:noFill/>
            <a:miter lim="800000"/>
            <a:headEnd/>
            <a:tailEnd/>
          </a:ln>
        </p:spPr>
        <p:txBody>
          <a:bodyPr>
            <a:spAutoFit/>
          </a:bodyPr>
          <a:lstStyle/>
          <a:p>
            <a:pPr eaLnBrk="1" hangingPunct="1">
              <a:spcBef>
                <a:spcPct val="50000"/>
              </a:spcBef>
            </a:pPr>
            <a:endParaRPr lang="vi-VN" altLang="en-US">
              <a:latin typeface="Verdana" pitchFamily="34" charset="0"/>
            </a:endParaRPr>
          </a:p>
        </p:txBody>
      </p:sp>
      <p:sp>
        <p:nvSpPr>
          <p:cNvPr id="30727" name="Text Box 7"/>
          <p:cNvSpPr txBox="1">
            <a:spLocks noChangeArrowheads="1"/>
          </p:cNvSpPr>
          <p:nvPr/>
        </p:nvSpPr>
        <p:spPr bwMode="auto">
          <a:xfrm>
            <a:off x="2057400" y="6034088"/>
            <a:ext cx="2362200" cy="519112"/>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rPr>
              <a:t>Chứa 30 viên</a:t>
            </a:r>
          </a:p>
        </p:txBody>
      </p:sp>
      <p:sp>
        <p:nvSpPr>
          <p:cNvPr id="10246" name="Text Box 10"/>
          <p:cNvSpPr txBox="1">
            <a:spLocks noChangeArrowheads="1"/>
          </p:cNvSpPr>
          <p:nvPr/>
        </p:nvSpPr>
        <p:spPr bwMode="auto">
          <a:xfrm>
            <a:off x="3336925" y="5522913"/>
            <a:ext cx="184150" cy="366712"/>
          </a:xfrm>
          <a:prstGeom prst="rect">
            <a:avLst/>
          </a:prstGeom>
          <a:noFill/>
          <a:ln w="9525">
            <a:noFill/>
            <a:miter lim="800000"/>
            <a:headEnd/>
            <a:tailEnd/>
          </a:ln>
        </p:spPr>
        <p:txBody>
          <a:bodyPr wrap="none">
            <a:spAutoFit/>
          </a:bodyPr>
          <a:lstStyle/>
          <a:p>
            <a:pPr eaLnBrk="1" hangingPunct="1"/>
            <a:endParaRPr lang="vi-VN" altLang="en-US">
              <a:latin typeface="Verdana" pitchFamily="34" charset="0"/>
            </a:endParaRPr>
          </a:p>
        </p:txBody>
      </p:sp>
      <p:sp>
        <p:nvSpPr>
          <p:cNvPr id="10247" name="Text Box 7"/>
          <p:cNvSpPr txBox="1">
            <a:spLocks noChangeArrowheads="1"/>
          </p:cNvSpPr>
          <p:nvPr/>
        </p:nvSpPr>
        <p:spPr bwMode="auto">
          <a:xfrm>
            <a:off x="381000" y="3810000"/>
            <a:ext cx="877888" cy="1373188"/>
          </a:xfrm>
          <a:prstGeom prst="rect">
            <a:avLst/>
          </a:prstGeom>
          <a:noFill/>
          <a:ln w="9525">
            <a:noFill/>
            <a:miter lim="800000"/>
            <a:headEnd/>
            <a:tailEnd/>
          </a:ln>
        </p:spPr>
        <p:txBody>
          <a:bodyPr wrap="none">
            <a:spAutoFit/>
          </a:bodyPr>
          <a:lstStyle/>
          <a:p>
            <a:pPr eaLnBrk="1" hangingPunct="1"/>
            <a:r>
              <a:rPr lang="en-US" altLang="en-US" sz="2800" dirty="0" err="1"/>
              <a:t>Hộp</a:t>
            </a:r>
            <a:endParaRPr lang="en-US" altLang="en-US" sz="2800" dirty="0"/>
          </a:p>
          <a:p>
            <a:pPr eaLnBrk="1" hangingPunct="1"/>
            <a:r>
              <a:rPr lang="en-US" altLang="en-US" sz="2800" dirty="0" err="1"/>
              <a:t>tiếp</a:t>
            </a:r>
            <a:endParaRPr lang="en-US" altLang="en-US" sz="2800" dirty="0"/>
          </a:p>
          <a:p>
            <a:pPr eaLnBrk="1" hangingPunct="1"/>
            <a:r>
              <a:rPr lang="en-US" altLang="en-US" sz="2800" dirty="0" err="1"/>
              <a:t>đạn</a:t>
            </a:r>
            <a:r>
              <a:rPr lang="en-US" altLang="en-US" sz="28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edge">
                                      <p:cBhvr>
                                        <p:cTn id="7" dur="2000"/>
                                        <p:tgtEl>
                                          <p:spTgt spid="30724"/>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wedge">
                                      <p:cBhvr>
                                        <p:cTn id="11" dur="2000"/>
                                        <p:tgtEl>
                                          <p:spTgt spid="30725"/>
                                        </p:tgtEl>
                                      </p:cBhvr>
                                    </p:animEffect>
                                  </p:childTnLst>
                                </p:cTn>
                              </p:par>
                            </p:childTnLst>
                          </p:cTn>
                        </p:par>
                        <p:par>
                          <p:cTn id="12" fill="hold" nodeType="afterGroup">
                            <p:stCondLst>
                              <p:cond delay="4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0727"/>
                                        </p:tgtEl>
                                        <p:attrNameLst>
                                          <p:attrName>style.visibility</p:attrName>
                                        </p:attrNameLst>
                                      </p:cBhvr>
                                      <p:to>
                                        <p:strVal val="visible"/>
                                      </p:to>
                                    </p:set>
                                    <p:anim calcmode="discrete" valueType="clr">
                                      <p:cBhvr override="childStyle">
                                        <p:cTn id="15" dur="80"/>
                                        <p:tgtEl>
                                          <p:spTgt spid="3072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0727"/>
                                        </p:tgtEl>
                                        <p:attrNameLst>
                                          <p:attrName>fillcolor</p:attrName>
                                        </p:attrNameLst>
                                      </p:cBhvr>
                                      <p:tavLst>
                                        <p:tav tm="0">
                                          <p:val>
                                            <p:clrVal>
                                              <a:schemeClr val="accent2"/>
                                            </p:clrVal>
                                          </p:val>
                                        </p:tav>
                                        <p:tav tm="50000">
                                          <p:val>
                                            <p:clrVal>
                                              <a:schemeClr val="hlink"/>
                                            </p:clrVal>
                                          </p:val>
                                        </p:tav>
                                      </p:tavLst>
                                    </p:anim>
                                    <p:set>
                                      <p:cBhvr>
                                        <p:cTn id="17" dur="80"/>
                                        <p:tgtEl>
                                          <p:spTgt spid="307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pk_r_sight"/>
          <p:cNvPicPr>
            <a:picLocks noChangeAspect="1" noChangeArrowheads="1"/>
          </p:cNvPicPr>
          <p:nvPr/>
        </p:nvPicPr>
        <p:blipFill>
          <a:blip r:embed="rId2"/>
          <a:srcRect/>
          <a:stretch>
            <a:fillRect/>
          </a:stretch>
        </p:blipFill>
        <p:spPr bwMode="auto">
          <a:xfrm>
            <a:off x="4572000" y="3352800"/>
            <a:ext cx="4343400" cy="3243263"/>
          </a:xfrm>
          <a:prstGeom prst="rect">
            <a:avLst/>
          </a:prstGeom>
          <a:noFill/>
          <a:ln w="9525">
            <a:noFill/>
            <a:miter lim="800000"/>
            <a:headEnd/>
            <a:tailEnd/>
          </a:ln>
        </p:spPr>
      </p:pic>
      <p:sp>
        <p:nvSpPr>
          <p:cNvPr id="5126" name="Text Box 6"/>
          <p:cNvSpPr txBox="1">
            <a:spLocks noChangeArrowheads="1"/>
          </p:cNvSpPr>
          <p:nvPr/>
        </p:nvSpPr>
        <p:spPr bwMode="auto">
          <a:xfrm>
            <a:off x="0" y="533400"/>
            <a:ext cx="4267200" cy="946150"/>
          </a:xfrm>
          <a:prstGeom prst="rect">
            <a:avLst/>
          </a:prstGeom>
          <a:noFill/>
          <a:ln w="9525">
            <a:noFill/>
            <a:miter lim="800000"/>
            <a:headEnd/>
            <a:tailEnd/>
          </a:ln>
        </p:spPr>
        <p:txBody>
          <a:bodyPr wrap="square">
            <a:spAutoFit/>
          </a:bodyPr>
          <a:lstStyle/>
          <a:p>
            <a:pPr eaLnBrk="1" hangingPunct="1">
              <a:spcBef>
                <a:spcPct val="50000"/>
              </a:spcBef>
            </a:pPr>
            <a:r>
              <a:rPr lang="en-US" altLang="en-US" sz="2800" b="1" dirty="0">
                <a:solidFill>
                  <a:srgbClr val="333399"/>
                </a:solidFill>
                <a:latin typeface="Times New Roman" pitchFamily="18" charset="0"/>
              </a:rPr>
              <a:t>- </a:t>
            </a:r>
            <a:r>
              <a:rPr lang="en-US" altLang="en-US" sz="2800" b="1" dirty="0" err="1">
                <a:solidFill>
                  <a:srgbClr val="333399"/>
                </a:solidFill>
                <a:latin typeface="Times New Roman" pitchFamily="18" charset="0"/>
              </a:rPr>
              <a:t>Tầm</a:t>
            </a:r>
            <a:r>
              <a:rPr lang="en-US" altLang="en-US" sz="2800" b="1" dirty="0">
                <a:solidFill>
                  <a:srgbClr val="333399"/>
                </a:solidFill>
                <a:latin typeface="Times New Roman" pitchFamily="18" charset="0"/>
              </a:rPr>
              <a:t> </a:t>
            </a:r>
            <a:r>
              <a:rPr lang="en-US" altLang="en-US" sz="2800" b="1" dirty="0" err="1">
                <a:solidFill>
                  <a:srgbClr val="333399"/>
                </a:solidFill>
                <a:latin typeface="Times New Roman" pitchFamily="18" charset="0"/>
              </a:rPr>
              <a:t>bắn</a:t>
            </a:r>
            <a:r>
              <a:rPr lang="en-US" altLang="en-US" sz="2800" b="1" dirty="0">
                <a:solidFill>
                  <a:srgbClr val="333399"/>
                </a:solidFill>
                <a:latin typeface="Times New Roman" pitchFamily="18" charset="0"/>
              </a:rPr>
              <a:t> </a:t>
            </a:r>
            <a:r>
              <a:rPr lang="en-US" altLang="en-US" sz="2800" b="1" dirty="0" err="1">
                <a:solidFill>
                  <a:srgbClr val="333399"/>
                </a:solidFill>
                <a:latin typeface="Times New Roman" pitchFamily="18" charset="0"/>
              </a:rPr>
              <a:t>ghi</a:t>
            </a:r>
            <a:r>
              <a:rPr lang="en-US" altLang="en-US" sz="2800" b="1" dirty="0">
                <a:solidFill>
                  <a:srgbClr val="333399"/>
                </a:solidFill>
                <a:latin typeface="Times New Roman" pitchFamily="18" charset="0"/>
              </a:rPr>
              <a:t> </a:t>
            </a:r>
            <a:r>
              <a:rPr lang="en-US" altLang="en-US" sz="2800" b="1" dirty="0" err="1">
                <a:solidFill>
                  <a:srgbClr val="333399"/>
                </a:solidFill>
                <a:latin typeface="Times New Roman" pitchFamily="18" charset="0"/>
              </a:rPr>
              <a:t>trên</a:t>
            </a:r>
            <a:r>
              <a:rPr lang="en-US" altLang="en-US" sz="2800" b="1" dirty="0">
                <a:solidFill>
                  <a:srgbClr val="333399"/>
                </a:solidFill>
                <a:latin typeface="Times New Roman" pitchFamily="18" charset="0"/>
              </a:rPr>
              <a:t> </a:t>
            </a:r>
            <a:r>
              <a:rPr lang="en-US" altLang="en-US" sz="2800" b="1" dirty="0" err="1">
                <a:solidFill>
                  <a:srgbClr val="333399"/>
                </a:solidFill>
                <a:latin typeface="Times New Roman" pitchFamily="18" charset="0"/>
              </a:rPr>
              <a:t>thước</a:t>
            </a:r>
            <a:r>
              <a:rPr lang="en-US" altLang="en-US" sz="2800" b="1" dirty="0">
                <a:solidFill>
                  <a:srgbClr val="333399"/>
                </a:solidFill>
                <a:latin typeface="Times New Roman" pitchFamily="18" charset="0"/>
              </a:rPr>
              <a:t> </a:t>
            </a:r>
            <a:r>
              <a:rPr lang="en-US" altLang="en-US" sz="2800" b="1" dirty="0" err="1">
                <a:solidFill>
                  <a:srgbClr val="333399"/>
                </a:solidFill>
                <a:latin typeface="Times New Roman" pitchFamily="18" charset="0"/>
              </a:rPr>
              <a:t>ngắm</a:t>
            </a:r>
            <a:r>
              <a:rPr lang="en-US" altLang="en-US" sz="2800" b="1" dirty="0">
                <a:solidFill>
                  <a:srgbClr val="333399"/>
                </a:solidFill>
                <a:latin typeface="Times New Roman" pitchFamily="18" charset="0"/>
              </a:rPr>
              <a:t>:</a:t>
            </a:r>
            <a:endParaRPr lang="en-US" altLang="en-US" sz="2800" dirty="0">
              <a:solidFill>
                <a:srgbClr val="FF0000"/>
              </a:solidFill>
              <a:latin typeface="Times New Roman" pitchFamily="18" charset="0"/>
            </a:endParaRPr>
          </a:p>
        </p:txBody>
      </p:sp>
      <p:sp>
        <p:nvSpPr>
          <p:cNvPr id="5127" name="Text Box 7"/>
          <p:cNvSpPr txBox="1">
            <a:spLocks noChangeArrowheads="1"/>
          </p:cNvSpPr>
          <p:nvPr/>
        </p:nvSpPr>
        <p:spPr bwMode="auto">
          <a:xfrm>
            <a:off x="304800" y="4114800"/>
            <a:ext cx="4038600" cy="1373187"/>
          </a:xfrm>
          <a:prstGeom prst="rect">
            <a:avLst/>
          </a:prstGeom>
          <a:noFill/>
          <a:ln w="9525">
            <a:noFill/>
            <a:miter lim="800000"/>
            <a:headEnd/>
            <a:tailEnd/>
          </a:ln>
        </p:spPr>
        <p:txBody>
          <a:bodyPr>
            <a:spAutoFit/>
          </a:bodyPr>
          <a:lstStyle/>
          <a:p>
            <a:pPr eaLnBrk="1" hangingPunct="1"/>
            <a:r>
              <a:rPr lang="en-US" altLang="en-US" sz="2800" dirty="0">
                <a:solidFill>
                  <a:srgbClr val="FF0000"/>
                </a:solidFill>
                <a:latin typeface="Times New Roman" pitchFamily="18" charset="0"/>
                <a:cs typeface="Times New Roman" pitchFamily="18" charset="0"/>
              </a:rPr>
              <a:t>AK </a:t>
            </a:r>
            <a:r>
              <a:rPr lang="en-US" altLang="en-US" sz="2800" dirty="0" err="1">
                <a:solidFill>
                  <a:srgbClr val="FF0000"/>
                </a:solidFill>
                <a:latin typeface="Times New Roman" pitchFamily="18" charset="0"/>
                <a:cs typeface="Times New Roman" pitchFamily="18" charset="0"/>
              </a:rPr>
              <a:t>cải</a:t>
            </a:r>
            <a:r>
              <a:rPr lang="en-US" altLang="en-US" sz="2800" dirty="0">
                <a:solidFill>
                  <a:srgbClr val="FF0000"/>
                </a:solidFill>
                <a:latin typeface="Times New Roman" pitchFamily="18" charset="0"/>
                <a:cs typeface="Times New Roman" pitchFamily="18" charset="0"/>
              </a:rPr>
              <a:t> tiến: </a:t>
            </a:r>
            <a:r>
              <a:rPr lang="en-US" altLang="en-US" sz="2800" dirty="0">
                <a:latin typeface="Times New Roman" pitchFamily="18" charset="0"/>
                <a:cs typeface="Times New Roman" pitchFamily="18" charset="0"/>
              </a:rPr>
              <a:t>1 – 10 </a:t>
            </a:r>
            <a:r>
              <a:rPr lang="en-US" altLang="en-US" sz="2800" dirty="0" err="1">
                <a:latin typeface="Times New Roman" pitchFamily="18" charset="0"/>
                <a:cs typeface="Times New Roman" pitchFamily="18" charset="0"/>
              </a:rPr>
              <a:t>tương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ứng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100m – 1000m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địa</a:t>
            </a:r>
            <a:r>
              <a:rPr lang="en-US" altLang="en-US" sz="2800" dirty="0">
                <a:latin typeface="Times New Roman" pitchFamily="18" charset="0"/>
                <a:cs typeface="Times New Roman" pitchFamily="18" charset="0"/>
              </a:rPr>
              <a:t>.</a:t>
            </a:r>
          </a:p>
        </p:txBody>
      </p:sp>
      <p:pic>
        <p:nvPicPr>
          <p:cNvPr id="5129" name="Picture 9" descr="P1013111"/>
          <p:cNvPicPr>
            <a:picLocks noChangeAspect="1" noChangeArrowheads="1"/>
          </p:cNvPicPr>
          <p:nvPr/>
        </p:nvPicPr>
        <p:blipFill>
          <a:blip r:embed="rId3"/>
          <a:srcRect/>
          <a:stretch>
            <a:fillRect/>
          </a:stretch>
        </p:blipFill>
        <p:spPr bwMode="auto">
          <a:xfrm>
            <a:off x="4495800" y="0"/>
            <a:ext cx="4419600" cy="3286125"/>
          </a:xfrm>
          <a:prstGeom prst="rect">
            <a:avLst/>
          </a:prstGeom>
          <a:noFill/>
          <a:ln w="9525">
            <a:noFill/>
            <a:miter lim="800000"/>
            <a:headEnd/>
            <a:tailEnd/>
          </a:ln>
        </p:spPr>
      </p:pic>
      <p:sp>
        <p:nvSpPr>
          <p:cNvPr id="144390" name="Text Box 6"/>
          <p:cNvSpPr txBox="1">
            <a:spLocks noChangeArrowheads="1"/>
          </p:cNvSpPr>
          <p:nvPr/>
        </p:nvSpPr>
        <p:spPr bwMode="auto">
          <a:xfrm>
            <a:off x="280988" y="1674813"/>
            <a:ext cx="3910012" cy="1384995"/>
          </a:xfrm>
          <a:prstGeom prst="rect">
            <a:avLst/>
          </a:prstGeom>
          <a:noFill/>
          <a:ln w="9525">
            <a:noFill/>
            <a:miter lim="800000"/>
            <a:headEnd/>
            <a:tailEnd/>
          </a:ln>
        </p:spPr>
        <p:txBody>
          <a:bodyPr wrap="square">
            <a:spAutoFit/>
          </a:bodyPr>
          <a:lstStyle/>
          <a:p>
            <a:pPr eaLnBrk="1" hangingPunct="1"/>
            <a:r>
              <a:rPr lang="en-US" altLang="en-US" sz="2800" dirty="0">
                <a:solidFill>
                  <a:srgbClr val="FF0000"/>
                </a:solidFill>
                <a:latin typeface="Times New Roman" pitchFamily="18" charset="0"/>
                <a:cs typeface="Times New Roman" pitchFamily="18" charset="0"/>
              </a:rPr>
              <a:t>AK:</a:t>
            </a:r>
            <a:r>
              <a:rPr lang="en-US" altLang="en-US" sz="2800" dirty="0">
                <a:latin typeface="Times New Roman" pitchFamily="18" charset="0"/>
                <a:cs typeface="Times New Roman" pitchFamily="18" charset="0"/>
              </a:rPr>
              <a:t> 1 – 8 </a:t>
            </a:r>
            <a:r>
              <a:rPr lang="en-US" altLang="en-US" sz="2800" dirty="0" err="1">
                <a:latin typeface="Times New Roman" pitchFamily="18" charset="0"/>
                <a:cs typeface="Times New Roman" pitchFamily="18" charset="0"/>
              </a:rPr>
              <a:t>tương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ứng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100m – 800m </a:t>
            </a:r>
            <a:r>
              <a:rPr lang="en-US" altLang="en-US" sz="2800" dirty="0" err="1">
                <a:latin typeface="Times New Roman" pitchFamily="18" charset="0"/>
                <a:cs typeface="Times New Roman" pitchFamily="18" charset="0"/>
              </a:rPr>
              <a:t>ngoài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thực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địa</a:t>
            </a:r>
            <a:r>
              <a:rPr lang="en-US" altLang="en-US" sz="28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amond(in)">
                                      <p:cBhvr>
                                        <p:cTn id="7" dur="2000"/>
                                        <p:tgtEl>
                                          <p:spTgt spid="5126"/>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5129"/>
                                        </p:tgtEl>
                                        <p:attrNameLst>
                                          <p:attrName>style.visibility</p:attrName>
                                        </p:attrNameLst>
                                      </p:cBhvr>
                                      <p:to>
                                        <p:strVal val="visible"/>
                                      </p:to>
                                    </p:set>
                                    <p:animEffect transition="in" filter="wedge">
                                      <p:cBhvr>
                                        <p:cTn id="11" dur="2000"/>
                                        <p:tgtEl>
                                          <p:spTgt spid="5129"/>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wedge">
                                      <p:cBhvr>
                                        <p:cTn id="15" dur="2000"/>
                                        <p:tgtEl>
                                          <p:spTgt spid="51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4390"/>
                                        </p:tgtEl>
                                        <p:attrNameLst>
                                          <p:attrName>style.visibility</p:attrName>
                                        </p:attrNameLst>
                                      </p:cBhvr>
                                      <p:to>
                                        <p:strVal val="visible"/>
                                      </p:to>
                                    </p:set>
                                    <p:anim calcmode="lin" valueType="num">
                                      <p:cBhvr additive="base">
                                        <p:cTn id="20" dur="500" fill="hold"/>
                                        <p:tgtEl>
                                          <p:spTgt spid="144390"/>
                                        </p:tgtEl>
                                        <p:attrNameLst>
                                          <p:attrName>ppt_x</p:attrName>
                                        </p:attrNameLst>
                                      </p:cBhvr>
                                      <p:tavLst>
                                        <p:tav tm="0">
                                          <p:val>
                                            <p:strVal val="#ppt_x"/>
                                          </p:val>
                                        </p:tav>
                                        <p:tav tm="100000">
                                          <p:val>
                                            <p:strVal val="#ppt_x"/>
                                          </p:val>
                                        </p:tav>
                                      </p:tavLst>
                                    </p:anim>
                                    <p:anim calcmode="lin" valueType="num">
                                      <p:cBhvr additive="base">
                                        <p:cTn id="21" dur="500" fill="hold"/>
                                        <p:tgtEl>
                                          <p:spTgt spid="14439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127">
                                            <p:txEl>
                                              <p:pRg st="0" end="0"/>
                                            </p:txEl>
                                          </p:spTgt>
                                        </p:tgtEl>
                                        <p:attrNameLst>
                                          <p:attrName>style.visibility</p:attrName>
                                        </p:attrNameLst>
                                      </p:cBhvr>
                                      <p:to>
                                        <p:strVal val="visible"/>
                                      </p:to>
                                    </p:set>
                                    <p:anim calcmode="lin" valueType="num">
                                      <p:cBhvr additive="base">
                                        <p:cTn id="26" dur="500" fill="hold"/>
                                        <p:tgtEl>
                                          <p:spTgt spid="512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443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 y="304800"/>
            <a:ext cx="3300413" cy="639763"/>
          </a:xfrm>
        </p:spPr>
        <p:txBody>
          <a:bodyPr>
            <a:noAutofit/>
          </a:bodyPr>
          <a:lstStyle/>
          <a:p>
            <a:pPr eaLnBrk="1" hangingPunct="1"/>
            <a:r>
              <a:rPr lang="en-US" altLang="en-US" sz="2200" dirty="0">
                <a:latin typeface="Times New Roman" pitchFamily="18" charset="0"/>
                <a:cs typeface="Times New Roman" pitchFamily="18" charset="0"/>
              </a:rPr>
              <a:t>-</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Tầm</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bắn</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hiệu</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quả</a:t>
            </a:r>
            <a:r>
              <a:rPr lang="en-US" altLang="en-US" sz="2200" b="1" dirty="0">
                <a:latin typeface="Times New Roman" pitchFamily="18" charset="0"/>
                <a:cs typeface="Times New Roman" pitchFamily="18" charset="0"/>
              </a:rPr>
              <a:t>: 400m</a:t>
            </a:r>
          </a:p>
        </p:txBody>
      </p:sp>
      <p:pic>
        <p:nvPicPr>
          <p:cNvPr id="26628" name="Picture 4"/>
          <p:cNvPicPr>
            <a:picLocks noChangeAspect="1" noChangeArrowheads="1"/>
          </p:cNvPicPr>
          <p:nvPr/>
        </p:nvPicPr>
        <p:blipFill>
          <a:blip r:embed="rId2"/>
          <a:srcRect/>
          <a:stretch>
            <a:fillRect/>
          </a:stretch>
        </p:blipFill>
        <p:spPr bwMode="auto">
          <a:xfrm>
            <a:off x="3886200" y="457200"/>
            <a:ext cx="5105400" cy="2971800"/>
          </a:xfrm>
          <a:prstGeom prst="rect">
            <a:avLst/>
          </a:prstGeom>
          <a:noFill/>
          <a:ln w="9525">
            <a:noFill/>
            <a:miter lim="800000"/>
            <a:headEnd/>
            <a:tailEnd/>
          </a:ln>
        </p:spPr>
      </p:pic>
      <p:sp>
        <p:nvSpPr>
          <p:cNvPr id="26629" name="Text Box 5"/>
          <p:cNvSpPr txBox="1">
            <a:spLocks noChangeArrowheads="1"/>
          </p:cNvSpPr>
          <p:nvPr/>
        </p:nvSpPr>
        <p:spPr bwMode="auto">
          <a:xfrm>
            <a:off x="304800" y="1524000"/>
            <a:ext cx="2971800" cy="1569660"/>
          </a:xfrm>
          <a:prstGeom prst="rect">
            <a:avLst/>
          </a:prstGeom>
          <a:noFill/>
          <a:ln w="9525">
            <a:noFill/>
            <a:miter lim="800000"/>
            <a:headEnd/>
            <a:tailEnd/>
          </a:ln>
        </p:spPr>
        <p:txBody>
          <a:bodyPr>
            <a:spAutoFit/>
          </a:bodyPr>
          <a:lstStyle/>
          <a:p>
            <a:pPr eaLnBrk="1" hangingPunct="1">
              <a:spcBef>
                <a:spcPct val="50000"/>
              </a:spcBef>
            </a:pPr>
            <a:r>
              <a:rPr lang="en-US" altLang="en-US" sz="2400" b="1" dirty="0">
                <a:solidFill>
                  <a:srgbClr val="333399"/>
                </a:solidFill>
                <a:latin typeface="Times New Roman" pitchFamily="18" charset="0"/>
              </a:rPr>
              <a:t>+ Hỏa lực </a:t>
            </a:r>
            <a:r>
              <a:rPr lang="en-US" altLang="en-US" sz="2400" b="1" dirty="0" err="1">
                <a:solidFill>
                  <a:srgbClr val="333399"/>
                </a:solidFill>
                <a:latin typeface="Times New Roman" pitchFamily="18" charset="0"/>
              </a:rPr>
              <a:t>tập</a:t>
            </a:r>
            <a:r>
              <a:rPr lang="en-US" altLang="en-US" sz="2400" b="1" dirty="0">
                <a:solidFill>
                  <a:srgbClr val="333399"/>
                </a:solidFill>
                <a:latin typeface="Times New Roman" pitchFamily="18" charset="0"/>
              </a:rPr>
              <a:t> </a:t>
            </a:r>
            <a:r>
              <a:rPr lang="en-US" altLang="en-US" sz="2400" b="1" dirty="0" err="1">
                <a:solidFill>
                  <a:srgbClr val="333399"/>
                </a:solidFill>
                <a:latin typeface="Times New Roman" pitchFamily="18" charset="0"/>
              </a:rPr>
              <a:t>trung</a:t>
            </a:r>
            <a:r>
              <a:rPr lang="en-US" altLang="en-US" sz="2400" b="1" dirty="0">
                <a:solidFill>
                  <a:srgbClr val="333399"/>
                </a:solidFill>
                <a:latin typeface="Times New Roman" pitchFamily="18" charset="0"/>
              </a:rPr>
              <a:t>:</a:t>
            </a:r>
            <a:r>
              <a:rPr lang="en-US" altLang="en-US" sz="2400" dirty="0">
                <a:latin typeface="Times New Roman" pitchFamily="18" charset="0"/>
              </a:rPr>
              <a:t>  </a:t>
            </a:r>
            <a:r>
              <a:rPr lang="en-US" altLang="en-US" sz="2400" dirty="0">
                <a:solidFill>
                  <a:srgbClr val="FF0000"/>
                </a:solidFill>
                <a:latin typeface="Times New Roman" pitchFamily="18" charset="0"/>
              </a:rPr>
              <a:t>800m</a:t>
            </a:r>
            <a:r>
              <a:rPr lang="en-US" altLang="en-US" sz="2400" dirty="0">
                <a:latin typeface="Times New Roman" pitchFamily="18" charset="0"/>
              </a:rPr>
              <a:t> </a:t>
            </a:r>
            <a:r>
              <a:rPr lang="en-US" altLang="en-US" sz="2400" dirty="0">
                <a:solidFill>
                  <a:srgbClr val="FF0000"/>
                </a:solidFill>
                <a:latin typeface="Times New Roman" pitchFamily="18" charset="0"/>
              </a:rPr>
              <a:t>, HLTT:</a:t>
            </a:r>
            <a:r>
              <a:rPr lang="en-US" altLang="en-US" sz="2400" dirty="0">
                <a:latin typeface="Times New Roman" pitchFamily="18" charset="0"/>
              </a:rPr>
              <a:t> </a:t>
            </a:r>
            <a:r>
              <a:rPr lang="en-US" altLang="en-US" sz="2400" dirty="0" err="1">
                <a:solidFill>
                  <a:srgbClr val="FF0000"/>
                </a:solidFill>
                <a:latin typeface="Times New Roman" pitchFamily="18" charset="0"/>
              </a:rPr>
              <a:t>Là</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sử</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dụng</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nhiều</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khẩu</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súng</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bắn</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vào</a:t>
            </a:r>
            <a:r>
              <a:rPr lang="en-US" altLang="en-US" sz="2400" dirty="0">
                <a:solidFill>
                  <a:srgbClr val="FF0000"/>
                </a:solidFill>
                <a:latin typeface="Times New Roman" pitchFamily="18" charset="0"/>
              </a:rPr>
              <a:t> 1 </a:t>
            </a:r>
            <a:r>
              <a:rPr lang="en-US" altLang="en-US" sz="2400" dirty="0" err="1">
                <a:solidFill>
                  <a:srgbClr val="FF0000"/>
                </a:solidFill>
                <a:latin typeface="Times New Roman" pitchFamily="18" charset="0"/>
              </a:rPr>
              <a:t>mục</a:t>
            </a:r>
            <a:r>
              <a:rPr lang="en-US" altLang="en-US" sz="2400" dirty="0">
                <a:solidFill>
                  <a:srgbClr val="FF0000"/>
                </a:solidFill>
                <a:latin typeface="Times New Roman" pitchFamily="18" charset="0"/>
              </a:rPr>
              <a:t> </a:t>
            </a:r>
            <a:r>
              <a:rPr lang="en-US" altLang="en-US" sz="2400" dirty="0" err="1">
                <a:solidFill>
                  <a:srgbClr val="FF0000"/>
                </a:solidFill>
                <a:latin typeface="Times New Roman" pitchFamily="18" charset="0"/>
              </a:rPr>
              <a:t>tiêu</a:t>
            </a:r>
            <a:r>
              <a:rPr lang="en-US" altLang="en-US" sz="2400" dirty="0">
                <a:solidFill>
                  <a:srgbClr val="FF0000"/>
                </a:solidFill>
                <a:latin typeface="Times New Roman" pitchFamily="18" charset="0"/>
              </a:rPr>
              <a:t>.</a:t>
            </a:r>
          </a:p>
        </p:txBody>
      </p:sp>
      <p:sp>
        <p:nvSpPr>
          <p:cNvPr id="145413" name="Text Box 5"/>
          <p:cNvSpPr txBox="1">
            <a:spLocks noChangeArrowheads="1"/>
          </p:cNvSpPr>
          <p:nvPr/>
        </p:nvSpPr>
        <p:spPr bwMode="auto">
          <a:xfrm>
            <a:off x="228600" y="4343400"/>
            <a:ext cx="3352800" cy="830997"/>
          </a:xfrm>
          <a:prstGeom prst="rect">
            <a:avLst/>
          </a:prstGeom>
          <a:noFill/>
          <a:ln w="9525">
            <a:noFill/>
            <a:miter lim="800000"/>
            <a:headEnd/>
            <a:tailEnd/>
          </a:ln>
        </p:spPr>
        <p:txBody>
          <a:bodyPr wrap="square">
            <a:spAutoFit/>
          </a:bodyPr>
          <a:lstStyle/>
          <a:p>
            <a:pPr eaLnBrk="1" hangingPunct="1"/>
            <a:r>
              <a:rPr lang="en-US" altLang="en-US" sz="2400" dirty="0"/>
              <a:t>+ </a:t>
            </a:r>
            <a:r>
              <a:rPr lang="en-US" altLang="en-US" sz="2400" dirty="0" err="1"/>
              <a:t>Bắn</a:t>
            </a:r>
            <a:r>
              <a:rPr lang="en-US" altLang="en-US" sz="2400" dirty="0"/>
              <a:t> </a:t>
            </a:r>
            <a:r>
              <a:rPr lang="en-US" altLang="en-US" sz="2400" dirty="0" err="1"/>
              <a:t>máy</a:t>
            </a:r>
            <a:r>
              <a:rPr lang="en-US" altLang="en-US" sz="2400" dirty="0"/>
              <a:t> bay, </a:t>
            </a:r>
            <a:r>
              <a:rPr lang="en-US" altLang="en-US" sz="2400" dirty="0" err="1"/>
              <a:t>quân</a:t>
            </a:r>
            <a:r>
              <a:rPr lang="en-US" altLang="en-US" sz="2400" dirty="0"/>
              <a:t> </a:t>
            </a:r>
            <a:r>
              <a:rPr lang="en-US" altLang="en-US" sz="2400" dirty="0" err="1"/>
              <a:t>nhảy</a:t>
            </a:r>
            <a:r>
              <a:rPr lang="en-US" altLang="en-US" sz="2400" dirty="0"/>
              <a:t>  </a:t>
            </a:r>
            <a:r>
              <a:rPr lang="en-US" altLang="en-US" sz="2400" dirty="0" err="1"/>
              <a:t>dù</a:t>
            </a:r>
            <a:r>
              <a:rPr lang="en-US" altLang="en-US" sz="2400" dirty="0"/>
              <a:t>: 500m</a:t>
            </a:r>
          </a:p>
        </p:txBody>
      </p:sp>
      <p:pic>
        <p:nvPicPr>
          <p:cNvPr id="27654" name="Picture 6" descr="227509_10150173385206491_704841490_7486652_131106_n"/>
          <p:cNvPicPr>
            <a:picLocks noChangeAspect="1" noChangeArrowheads="1"/>
          </p:cNvPicPr>
          <p:nvPr/>
        </p:nvPicPr>
        <p:blipFill>
          <a:blip r:embed="rId3"/>
          <a:srcRect/>
          <a:stretch>
            <a:fillRect/>
          </a:stretch>
        </p:blipFill>
        <p:spPr bwMode="auto">
          <a:xfrm>
            <a:off x="3886200" y="3505200"/>
            <a:ext cx="5029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26629"/>
                                        </p:tgtEl>
                                        <p:attrNameLst>
                                          <p:attrName>style.visibility</p:attrName>
                                        </p:attrNameLst>
                                      </p:cBhvr>
                                      <p:to>
                                        <p:strVal val="visible"/>
                                      </p:to>
                                    </p:set>
                                    <p:anim calcmode="lin" valueType="num">
                                      <p:cBhvr>
                                        <p:cTn id="13" dur="1000" fill="hold"/>
                                        <p:tgtEl>
                                          <p:spTgt spid="26629"/>
                                        </p:tgtEl>
                                        <p:attrNameLst>
                                          <p:attrName>ppt_w</p:attrName>
                                        </p:attrNameLst>
                                      </p:cBhvr>
                                      <p:tavLst>
                                        <p:tav tm="0">
                                          <p:val>
                                            <p:fltVal val="0"/>
                                          </p:val>
                                        </p:tav>
                                        <p:tav tm="100000">
                                          <p:val>
                                            <p:strVal val="#ppt_w"/>
                                          </p:val>
                                        </p:tav>
                                      </p:tavLst>
                                    </p:anim>
                                    <p:anim calcmode="lin" valueType="num">
                                      <p:cBhvr>
                                        <p:cTn id="14" dur="1000" fill="hold"/>
                                        <p:tgtEl>
                                          <p:spTgt spid="26629"/>
                                        </p:tgtEl>
                                        <p:attrNameLst>
                                          <p:attrName>ppt_h</p:attrName>
                                        </p:attrNameLst>
                                      </p:cBhvr>
                                      <p:tavLst>
                                        <p:tav tm="0">
                                          <p:val>
                                            <p:fltVal val="0"/>
                                          </p:val>
                                        </p:tav>
                                        <p:tav tm="100000">
                                          <p:val>
                                            <p:strVal val="#ppt_h"/>
                                          </p:val>
                                        </p:tav>
                                      </p:tavLst>
                                    </p:anim>
                                    <p:anim calcmode="lin" valueType="num">
                                      <p:cBhvr>
                                        <p:cTn id="15" dur="1000" fill="hold"/>
                                        <p:tgtEl>
                                          <p:spTgt spid="26629"/>
                                        </p:tgtEl>
                                        <p:attrNameLst>
                                          <p:attrName>style.rotation</p:attrName>
                                        </p:attrNameLst>
                                      </p:cBhvr>
                                      <p:tavLst>
                                        <p:tav tm="0">
                                          <p:val>
                                            <p:fltVal val="90"/>
                                          </p:val>
                                        </p:tav>
                                        <p:tav tm="100000">
                                          <p:val>
                                            <p:fltVal val="0"/>
                                          </p:val>
                                        </p:tav>
                                      </p:tavLst>
                                    </p:anim>
                                    <p:animEffect transition="in" filter="fade">
                                      <p:cBhvr>
                                        <p:cTn id="16" dur="1000"/>
                                        <p:tgtEl>
                                          <p:spTgt spid="266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fade">
                                      <p:cBhvr>
                                        <p:cTn id="21" dur="1000"/>
                                        <p:tgtEl>
                                          <p:spTgt spid="26628"/>
                                        </p:tgtEl>
                                      </p:cBhvr>
                                    </p:animEffect>
                                    <p:anim calcmode="lin" valueType="num">
                                      <p:cBhvr>
                                        <p:cTn id="22" dur="1000" fill="hold"/>
                                        <p:tgtEl>
                                          <p:spTgt spid="26628"/>
                                        </p:tgtEl>
                                        <p:attrNameLst>
                                          <p:attrName>ppt_x</p:attrName>
                                        </p:attrNameLst>
                                      </p:cBhvr>
                                      <p:tavLst>
                                        <p:tav tm="0">
                                          <p:val>
                                            <p:strVal val="#ppt_x"/>
                                          </p:val>
                                        </p:tav>
                                        <p:tav tm="100000">
                                          <p:val>
                                            <p:strVal val="#ppt_x"/>
                                          </p:val>
                                        </p:tav>
                                      </p:tavLst>
                                    </p:anim>
                                    <p:anim calcmode="lin" valueType="num">
                                      <p:cBhvr>
                                        <p:cTn id="23"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45413"/>
                                        </p:tgtEl>
                                        <p:attrNameLst>
                                          <p:attrName>style.visibility</p:attrName>
                                        </p:attrNameLst>
                                      </p:cBhvr>
                                      <p:to>
                                        <p:strVal val="visible"/>
                                      </p:to>
                                    </p:set>
                                    <p:animEffect transition="in" filter="fade">
                                      <p:cBhvr>
                                        <p:cTn id="28" dur="1000"/>
                                        <p:tgtEl>
                                          <p:spTgt spid="145413"/>
                                        </p:tgtEl>
                                      </p:cBhvr>
                                    </p:animEffect>
                                    <p:anim calcmode="lin" valueType="num">
                                      <p:cBhvr>
                                        <p:cTn id="29" dur="1000" fill="hold"/>
                                        <p:tgtEl>
                                          <p:spTgt spid="145413"/>
                                        </p:tgtEl>
                                        <p:attrNameLst>
                                          <p:attrName>ppt_x</p:attrName>
                                        </p:attrNameLst>
                                      </p:cBhvr>
                                      <p:tavLst>
                                        <p:tav tm="0">
                                          <p:val>
                                            <p:strVal val="#ppt_x"/>
                                          </p:val>
                                        </p:tav>
                                        <p:tav tm="100000">
                                          <p:val>
                                            <p:strVal val="#ppt_x"/>
                                          </p:val>
                                        </p:tav>
                                      </p:tavLst>
                                    </p:anim>
                                    <p:anim calcmode="lin" valueType="num">
                                      <p:cBhvr>
                                        <p:cTn id="30" dur="900" decel="100000" fill="hold"/>
                                        <p:tgtEl>
                                          <p:spTgt spid="1454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5413"/>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6" presetClass="entr" presetSubtype="0" fill="hold" nodeType="clickEffect">
                                  <p:stCondLst>
                                    <p:cond delay="0"/>
                                  </p:stCondLst>
                                  <p:childTnLst>
                                    <p:set>
                                      <p:cBhvr>
                                        <p:cTn id="35" dur="1" fill="hold">
                                          <p:stCondLst>
                                            <p:cond delay="0"/>
                                          </p:stCondLst>
                                        </p:cTn>
                                        <p:tgtEl>
                                          <p:spTgt spid="27654"/>
                                        </p:tgtEl>
                                        <p:attrNameLst>
                                          <p:attrName>style.visibility</p:attrName>
                                        </p:attrNameLst>
                                      </p:cBhvr>
                                      <p:to>
                                        <p:strVal val="visible"/>
                                      </p:to>
                                    </p:set>
                                    <p:animEffect transition="in" filter="wipe(down)">
                                      <p:cBhvr>
                                        <p:cTn id="36" dur="580">
                                          <p:stCondLst>
                                            <p:cond delay="0"/>
                                          </p:stCondLst>
                                        </p:cTn>
                                        <p:tgtEl>
                                          <p:spTgt spid="27654"/>
                                        </p:tgtEl>
                                      </p:cBhvr>
                                    </p:animEffect>
                                    <p:anim calcmode="lin" valueType="num">
                                      <p:cBhvr>
                                        <p:cTn id="37" dur="1822" tmFilter="0,0; 0.14,0.36; 0.43,0.73; 0.71,0.91; 1.0,1.0">
                                          <p:stCondLst>
                                            <p:cond delay="0"/>
                                          </p:stCondLst>
                                        </p:cTn>
                                        <p:tgtEl>
                                          <p:spTgt spid="2765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765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765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765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7654"/>
                                        </p:tgtEl>
                                        <p:attrNameLst>
                                          <p:attrName>ppt_y</p:attrName>
                                        </p:attrNameLst>
                                      </p:cBhvr>
                                      <p:tavLst>
                                        <p:tav tm="0" fmla="#ppt_y-sin(pi*$)/81">
                                          <p:val>
                                            <p:fltVal val="0"/>
                                          </p:val>
                                        </p:tav>
                                        <p:tav tm="100000">
                                          <p:val>
                                            <p:fltVal val="1"/>
                                          </p:val>
                                        </p:tav>
                                      </p:tavLst>
                                    </p:anim>
                                    <p:animScale>
                                      <p:cBhvr>
                                        <p:cTn id="42" dur="26">
                                          <p:stCondLst>
                                            <p:cond delay="650"/>
                                          </p:stCondLst>
                                        </p:cTn>
                                        <p:tgtEl>
                                          <p:spTgt spid="27654"/>
                                        </p:tgtEl>
                                      </p:cBhvr>
                                      <p:to x="100000" y="60000"/>
                                    </p:animScale>
                                    <p:animScale>
                                      <p:cBhvr>
                                        <p:cTn id="43" dur="166" decel="50000">
                                          <p:stCondLst>
                                            <p:cond delay="676"/>
                                          </p:stCondLst>
                                        </p:cTn>
                                        <p:tgtEl>
                                          <p:spTgt spid="27654"/>
                                        </p:tgtEl>
                                      </p:cBhvr>
                                      <p:to x="100000" y="100000"/>
                                    </p:animScale>
                                    <p:animScale>
                                      <p:cBhvr>
                                        <p:cTn id="44" dur="26">
                                          <p:stCondLst>
                                            <p:cond delay="1312"/>
                                          </p:stCondLst>
                                        </p:cTn>
                                        <p:tgtEl>
                                          <p:spTgt spid="27654"/>
                                        </p:tgtEl>
                                      </p:cBhvr>
                                      <p:to x="100000" y="80000"/>
                                    </p:animScale>
                                    <p:animScale>
                                      <p:cBhvr>
                                        <p:cTn id="45" dur="166" decel="50000">
                                          <p:stCondLst>
                                            <p:cond delay="1338"/>
                                          </p:stCondLst>
                                        </p:cTn>
                                        <p:tgtEl>
                                          <p:spTgt spid="27654"/>
                                        </p:tgtEl>
                                      </p:cBhvr>
                                      <p:to x="100000" y="100000"/>
                                    </p:animScale>
                                    <p:animScale>
                                      <p:cBhvr>
                                        <p:cTn id="46" dur="26">
                                          <p:stCondLst>
                                            <p:cond delay="1642"/>
                                          </p:stCondLst>
                                        </p:cTn>
                                        <p:tgtEl>
                                          <p:spTgt spid="27654"/>
                                        </p:tgtEl>
                                      </p:cBhvr>
                                      <p:to x="100000" y="90000"/>
                                    </p:animScale>
                                    <p:animScale>
                                      <p:cBhvr>
                                        <p:cTn id="47" dur="166" decel="50000">
                                          <p:stCondLst>
                                            <p:cond delay="1668"/>
                                          </p:stCondLst>
                                        </p:cTn>
                                        <p:tgtEl>
                                          <p:spTgt spid="27654"/>
                                        </p:tgtEl>
                                      </p:cBhvr>
                                      <p:to x="100000" y="100000"/>
                                    </p:animScale>
                                    <p:animScale>
                                      <p:cBhvr>
                                        <p:cTn id="48" dur="26">
                                          <p:stCondLst>
                                            <p:cond delay="1808"/>
                                          </p:stCondLst>
                                        </p:cTn>
                                        <p:tgtEl>
                                          <p:spTgt spid="27654"/>
                                        </p:tgtEl>
                                      </p:cBhvr>
                                      <p:to x="100000" y="95000"/>
                                    </p:animScale>
                                    <p:animScale>
                                      <p:cBhvr>
                                        <p:cTn id="49" dur="166" decel="50000">
                                          <p:stCondLst>
                                            <p:cond delay="1834"/>
                                          </p:stCondLst>
                                        </p:cTn>
                                        <p:tgtEl>
                                          <p:spTgt spid="276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26629" grpId="0"/>
      <p:bldP spid="1454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3124200" cy="4800600"/>
          </a:xfrm>
        </p:spPr>
        <p:txBody>
          <a:bodyPr/>
          <a:lstStyle/>
          <a:p>
            <a:pPr algn="just">
              <a:buNone/>
            </a:pPr>
            <a:r>
              <a:rPr lang="en-US" b="1" dirty="0">
                <a:solidFill>
                  <a:srgbClr val="002060"/>
                </a:solidFill>
                <a:latin typeface="Times New Roman" pitchFamily="18" charset="0"/>
                <a:cs typeface="Times New Roman" pitchFamily="18" charset="0"/>
              </a:rPr>
              <a:t>2. Tác dụng</a:t>
            </a:r>
          </a:p>
          <a:p>
            <a:pPr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Thuốc nổ có sức </a:t>
            </a:r>
            <a:r>
              <a:rPr lang="en-US" dirty="0">
                <a:latin typeface="Times New Roman" pitchFamily="18" charset="0"/>
                <a:cs typeface="Times New Roman" pitchFamily="18" charset="0"/>
              </a:rPr>
              <a:t>công phá </a:t>
            </a:r>
            <a:r>
              <a:rPr lang="vi-VN" dirty="0">
                <a:latin typeface="Times New Roman" pitchFamily="18" charset="0"/>
                <a:cs typeface="Times New Roman" pitchFamily="18" charset="0"/>
              </a:rPr>
              <a:t>lớn, có thể tiêu diệt sinh lực địch phá huỷ phương tiện chiến tranh, công sự vật cản của địch, tăng tốc độ </a:t>
            </a:r>
            <a:r>
              <a:rPr lang="en-US" dirty="0">
                <a:latin typeface="Times New Roman" pitchFamily="18" charset="0"/>
                <a:cs typeface="Times New Roman" pitchFamily="18" charset="0"/>
              </a:rPr>
              <a:t>phá </a:t>
            </a:r>
            <a:r>
              <a:rPr lang="vi-VN" dirty="0">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đá</a:t>
            </a:r>
            <a:r>
              <a:rPr lang="en-US" dirty="0">
                <a:latin typeface="Times New Roman" pitchFamily="18" charset="0"/>
                <a:cs typeface="Times New Roman" pitchFamily="18" charset="0"/>
              </a:rPr>
              <a:t>, san lấp mặt bằng...</a:t>
            </a:r>
          </a:p>
        </p:txBody>
      </p:sp>
      <p:sp>
        <p:nvSpPr>
          <p:cNvPr id="4" name="Content Placeholder 2"/>
          <p:cNvSpPr txBox="1">
            <a:spLocks/>
          </p:cNvSpPr>
          <p:nvPr/>
        </p:nvSpPr>
        <p:spPr>
          <a:xfrm>
            <a:off x="4191000" y="609600"/>
            <a:ext cx="3124200" cy="58674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74" name="Picture 2" descr="C:\Users\Administrator\Desktop\maxresdefault.jpg"/>
          <p:cNvPicPr>
            <a:picLocks noChangeAspect="1" noChangeArrowheads="1"/>
          </p:cNvPicPr>
          <p:nvPr/>
        </p:nvPicPr>
        <p:blipFill>
          <a:blip r:embed="rId2"/>
          <a:srcRect/>
          <a:stretch>
            <a:fillRect/>
          </a:stretch>
        </p:blipFill>
        <p:spPr bwMode="auto">
          <a:xfrm>
            <a:off x="3886200" y="228600"/>
            <a:ext cx="5020733" cy="3200400"/>
          </a:xfrm>
          <a:prstGeom prst="rect">
            <a:avLst/>
          </a:prstGeom>
          <a:noFill/>
        </p:spPr>
      </p:pic>
      <p:pic>
        <p:nvPicPr>
          <p:cNvPr id="3075" name="Picture 3" descr="C:\Users\Administrator\Desktop\Vu-No-Lebanon2.jpg"/>
          <p:cNvPicPr>
            <a:picLocks noChangeAspect="1" noChangeArrowheads="1"/>
          </p:cNvPicPr>
          <p:nvPr/>
        </p:nvPicPr>
        <p:blipFill>
          <a:blip r:embed="rId3"/>
          <a:srcRect/>
          <a:stretch>
            <a:fillRect/>
          </a:stretch>
        </p:blipFill>
        <p:spPr bwMode="auto">
          <a:xfrm>
            <a:off x="3886200" y="3429000"/>
            <a:ext cx="4953000" cy="303847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457200" y="457200"/>
            <a:ext cx="8218488" cy="1723549"/>
          </a:xfrm>
          <a:prstGeom prst="rect">
            <a:avLst/>
          </a:prstGeom>
          <a:noFill/>
          <a:ln w="9525">
            <a:noFill/>
            <a:miter lim="800000"/>
            <a:headEnd/>
            <a:tailEnd/>
          </a:ln>
        </p:spPr>
        <p:txBody>
          <a:bodyPr wrap="square">
            <a:spAutoFit/>
          </a:bodyPr>
          <a:lstStyle/>
          <a:p>
            <a:pPr eaLnBrk="1" hangingPunct="1">
              <a:spcBef>
                <a:spcPct val="50000"/>
              </a:spcBef>
            </a:pPr>
            <a:r>
              <a:rPr lang="en-US" altLang="en-US" sz="2800" b="1" dirty="0">
                <a:solidFill>
                  <a:srgbClr val="000099"/>
                </a:solidFill>
                <a:latin typeface="Times New Roman" pitchFamily="18" charset="0"/>
              </a:rPr>
              <a:t>Tốc độ </a:t>
            </a:r>
            <a:r>
              <a:rPr lang="en-US" altLang="en-US" sz="2800" b="1" dirty="0" err="1">
                <a:solidFill>
                  <a:srgbClr val="000099"/>
                </a:solidFill>
                <a:latin typeface="Times New Roman" pitchFamily="18" charset="0"/>
              </a:rPr>
              <a:t>đầu</a:t>
            </a:r>
            <a:r>
              <a:rPr lang="en-US" altLang="en-US" sz="2800" b="1" dirty="0">
                <a:solidFill>
                  <a:srgbClr val="000099"/>
                </a:solidFill>
                <a:latin typeface="Times New Roman" pitchFamily="18" charset="0"/>
              </a:rPr>
              <a:t> của </a:t>
            </a:r>
            <a:r>
              <a:rPr lang="en-US" altLang="en-US" sz="2800" b="1" dirty="0" err="1">
                <a:solidFill>
                  <a:srgbClr val="000099"/>
                </a:solidFill>
                <a:latin typeface="Times New Roman" pitchFamily="18" charset="0"/>
              </a:rPr>
              <a:t>đầu</a:t>
            </a:r>
            <a:r>
              <a:rPr lang="en-US" altLang="en-US" sz="2800" b="1" dirty="0">
                <a:solidFill>
                  <a:srgbClr val="000099"/>
                </a:solidFill>
                <a:latin typeface="Times New Roman" pitchFamily="18" charset="0"/>
              </a:rPr>
              <a:t> </a:t>
            </a:r>
            <a:r>
              <a:rPr lang="en-US" altLang="en-US" sz="2800" b="1" dirty="0" err="1">
                <a:solidFill>
                  <a:srgbClr val="000099"/>
                </a:solidFill>
                <a:latin typeface="Times New Roman" pitchFamily="18" charset="0"/>
              </a:rPr>
              <a:t>đạn</a:t>
            </a:r>
            <a:r>
              <a:rPr lang="en-US" altLang="en-US" sz="2800" b="1" dirty="0">
                <a:solidFill>
                  <a:srgbClr val="000099"/>
                </a:solidFill>
                <a:latin typeface="Times New Roman" pitchFamily="18" charset="0"/>
              </a:rPr>
              <a:t> :</a:t>
            </a:r>
            <a:r>
              <a:rPr lang="en-US" altLang="en-US" sz="2800" dirty="0">
                <a:solidFill>
                  <a:srgbClr val="FF0000"/>
                </a:solidFill>
                <a:latin typeface="Times New Roman" pitchFamily="18" charset="0"/>
              </a:rPr>
              <a:t> </a:t>
            </a:r>
          </a:p>
          <a:p>
            <a:pPr eaLnBrk="1" hangingPunct="1">
              <a:spcBef>
                <a:spcPct val="50000"/>
              </a:spcBef>
            </a:pPr>
            <a:r>
              <a:rPr lang="en-US" altLang="en-US" sz="2600" dirty="0">
                <a:solidFill>
                  <a:srgbClr val="000000"/>
                </a:solidFill>
                <a:latin typeface="Times New Roman" pitchFamily="18" charset="0"/>
              </a:rPr>
              <a:t>    - AK: 710m/s ;</a:t>
            </a:r>
          </a:p>
          <a:p>
            <a:pPr eaLnBrk="1" hangingPunct="1">
              <a:spcBef>
                <a:spcPct val="50000"/>
              </a:spcBef>
            </a:pPr>
            <a:r>
              <a:rPr lang="en-US" altLang="en-US" sz="2600" dirty="0">
                <a:solidFill>
                  <a:srgbClr val="000000"/>
                </a:solidFill>
                <a:latin typeface="Times New Roman" pitchFamily="18" charset="0"/>
              </a:rPr>
              <a:t>    - AK </a:t>
            </a:r>
            <a:r>
              <a:rPr lang="en-US" altLang="en-US" sz="2600" dirty="0" err="1">
                <a:solidFill>
                  <a:srgbClr val="000000"/>
                </a:solidFill>
                <a:latin typeface="Times New Roman" pitchFamily="18" charset="0"/>
              </a:rPr>
              <a:t>cải</a:t>
            </a:r>
            <a:r>
              <a:rPr lang="en-US" altLang="en-US" sz="2600" dirty="0">
                <a:solidFill>
                  <a:srgbClr val="000000"/>
                </a:solidFill>
                <a:latin typeface="Times New Roman" pitchFamily="18" charset="0"/>
              </a:rPr>
              <a:t> tiến 715m/s</a:t>
            </a:r>
          </a:p>
        </p:txBody>
      </p:sp>
      <p:sp>
        <p:nvSpPr>
          <p:cNvPr id="14339" name="Text Box 7"/>
          <p:cNvSpPr txBox="1">
            <a:spLocks noChangeArrowheads="1"/>
          </p:cNvSpPr>
          <p:nvPr/>
        </p:nvSpPr>
        <p:spPr bwMode="auto">
          <a:xfrm>
            <a:off x="3336925" y="1789113"/>
            <a:ext cx="184150" cy="366712"/>
          </a:xfrm>
          <a:prstGeom prst="rect">
            <a:avLst/>
          </a:prstGeom>
          <a:noFill/>
          <a:ln w="9525">
            <a:noFill/>
            <a:miter lim="800000"/>
            <a:headEnd/>
            <a:tailEnd/>
          </a:ln>
        </p:spPr>
        <p:txBody>
          <a:bodyPr wrap="none">
            <a:spAutoFit/>
          </a:bodyPr>
          <a:lstStyle/>
          <a:p>
            <a:pPr eaLnBrk="1" hangingPunct="1"/>
            <a:endParaRPr lang="vi-VN" altLang="en-US">
              <a:latin typeface="Verdana" pitchFamily="34" charset="0"/>
            </a:endParaRPr>
          </a:p>
        </p:txBody>
      </p:sp>
      <p:sp>
        <p:nvSpPr>
          <p:cNvPr id="37896" name="Text Box 8"/>
          <p:cNvSpPr txBox="1">
            <a:spLocks noChangeArrowheads="1"/>
          </p:cNvSpPr>
          <p:nvPr/>
        </p:nvSpPr>
        <p:spPr bwMode="auto">
          <a:xfrm>
            <a:off x="381000" y="2300288"/>
            <a:ext cx="7848600" cy="519112"/>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000099"/>
                </a:solidFill>
                <a:latin typeface="Times New Roman" pitchFamily="18" charset="0"/>
              </a:rPr>
              <a:t>Tốc độ </a:t>
            </a:r>
            <a:r>
              <a:rPr lang="en-US" altLang="en-US" sz="2800" b="1" dirty="0" err="1">
                <a:solidFill>
                  <a:srgbClr val="000099"/>
                </a:solidFill>
                <a:latin typeface="Times New Roman" pitchFamily="18" charset="0"/>
              </a:rPr>
              <a:t>bắn</a:t>
            </a:r>
            <a:r>
              <a:rPr lang="en-US" altLang="en-US" sz="2800" b="1" dirty="0">
                <a:solidFill>
                  <a:srgbClr val="000099"/>
                </a:solidFill>
                <a:latin typeface="Times New Roman" pitchFamily="18" charset="0"/>
              </a:rPr>
              <a:t> </a:t>
            </a:r>
            <a:r>
              <a:rPr lang="en-US" altLang="en-US" sz="2800" b="1" dirty="0" err="1">
                <a:solidFill>
                  <a:srgbClr val="000099"/>
                </a:solidFill>
                <a:latin typeface="Times New Roman" pitchFamily="18" charset="0"/>
              </a:rPr>
              <a:t>lý</a:t>
            </a:r>
            <a:r>
              <a:rPr lang="en-US" altLang="en-US" sz="2800" b="1" dirty="0">
                <a:solidFill>
                  <a:srgbClr val="000099"/>
                </a:solidFill>
                <a:latin typeface="Times New Roman" pitchFamily="18" charset="0"/>
              </a:rPr>
              <a:t> </a:t>
            </a:r>
            <a:r>
              <a:rPr lang="en-US" altLang="en-US" sz="2800" b="1" dirty="0" err="1">
                <a:solidFill>
                  <a:srgbClr val="000099"/>
                </a:solidFill>
                <a:latin typeface="Times New Roman" pitchFamily="18" charset="0"/>
              </a:rPr>
              <a:t>thuyết</a:t>
            </a:r>
            <a:r>
              <a:rPr lang="en-US" altLang="en-US" sz="2800" b="1" dirty="0">
                <a:solidFill>
                  <a:srgbClr val="000099"/>
                </a:solidFill>
                <a:latin typeface="Times New Roman" pitchFamily="18" charset="0"/>
              </a:rPr>
              <a:t> :</a:t>
            </a:r>
            <a:r>
              <a:rPr lang="en-US" altLang="en-US" sz="2800" dirty="0">
                <a:solidFill>
                  <a:srgbClr val="FF0000"/>
                </a:solidFill>
                <a:latin typeface="Times New Roman" pitchFamily="18" charset="0"/>
              </a:rPr>
              <a:t> </a:t>
            </a:r>
            <a:r>
              <a:rPr lang="en-US" altLang="en-US" sz="2400" dirty="0">
                <a:solidFill>
                  <a:srgbClr val="000000"/>
                </a:solidFill>
                <a:latin typeface="Times New Roman" pitchFamily="18" charset="0"/>
                <a:cs typeface="Times New Roman" pitchFamily="18" charset="0"/>
              </a:rPr>
              <a:t>600 </a:t>
            </a:r>
            <a:r>
              <a:rPr lang="en-US" altLang="en-US" sz="2400" dirty="0" err="1">
                <a:solidFill>
                  <a:srgbClr val="000000"/>
                </a:solidFill>
                <a:latin typeface="Times New Roman" pitchFamily="18" charset="0"/>
                <a:cs typeface="Times New Roman" pitchFamily="18" charset="0"/>
              </a:rPr>
              <a:t>phát</a:t>
            </a:r>
            <a:r>
              <a:rPr lang="en-US" altLang="en-US" sz="2400" dirty="0">
                <a:solidFill>
                  <a:srgbClr val="000000"/>
                </a:solidFill>
                <a:latin typeface="Times New Roman" pitchFamily="18" charset="0"/>
                <a:cs typeface="Times New Roman" pitchFamily="18" charset="0"/>
              </a:rPr>
              <a:t>/</a:t>
            </a:r>
            <a:r>
              <a:rPr lang="en-US" altLang="en-US" sz="2400" dirty="0" err="1">
                <a:solidFill>
                  <a:srgbClr val="000000"/>
                </a:solidFill>
                <a:latin typeface="Times New Roman" pitchFamily="18" charset="0"/>
                <a:cs typeface="Times New Roman" pitchFamily="18" charset="0"/>
              </a:rPr>
              <a:t>phút</a:t>
            </a:r>
            <a:endParaRPr lang="en-US" altLang="en-US" sz="2000" dirty="0">
              <a:solidFill>
                <a:srgbClr val="000000"/>
              </a:solidFill>
              <a:latin typeface="Times New Roman" pitchFamily="18" charset="0"/>
              <a:cs typeface="Times New Roman" pitchFamily="18" charset="0"/>
            </a:endParaRPr>
          </a:p>
        </p:txBody>
      </p:sp>
      <p:sp>
        <p:nvSpPr>
          <p:cNvPr id="37897" name="Text Box 9"/>
          <p:cNvSpPr txBox="1">
            <a:spLocks noChangeArrowheads="1"/>
          </p:cNvSpPr>
          <p:nvPr/>
        </p:nvSpPr>
        <p:spPr bwMode="auto">
          <a:xfrm>
            <a:off x="395288" y="3644900"/>
            <a:ext cx="7772400" cy="1815882"/>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000099"/>
                </a:solidFill>
                <a:latin typeface="Times New Roman" pitchFamily="18" charset="0"/>
              </a:rPr>
              <a:t>Tốc độ </a:t>
            </a:r>
            <a:r>
              <a:rPr lang="en-US" altLang="en-US" sz="2800" b="1" dirty="0" err="1">
                <a:solidFill>
                  <a:srgbClr val="000099"/>
                </a:solidFill>
                <a:latin typeface="Times New Roman" pitchFamily="18" charset="0"/>
              </a:rPr>
              <a:t>bắn</a:t>
            </a:r>
            <a:r>
              <a:rPr lang="en-US" altLang="en-US" sz="2800" b="1" dirty="0">
                <a:solidFill>
                  <a:srgbClr val="000099"/>
                </a:solidFill>
                <a:latin typeface="Times New Roman" pitchFamily="18" charset="0"/>
              </a:rPr>
              <a:t> </a:t>
            </a:r>
            <a:r>
              <a:rPr lang="en-US" altLang="en-US" sz="2800" b="1" dirty="0" err="1">
                <a:solidFill>
                  <a:srgbClr val="000099"/>
                </a:solidFill>
                <a:latin typeface="Times New Roman" pitchFamily="18" charset="0"/>
              </a:rPr>
              <a:t>chiến</a:t>
            </a:r>
            <a:r>
              <a:rPr lang="en-US" altLang="en-US" sz="2800" b="1" dirty="0">
                <a:solidFill>
                  <a:srgbClr val="000099"/>
                </a:solidFill>
                <a:latin typeface="Times New Roman" pitchFamily="18" charset="0"/>
              </a:rPr>
              <a:t> </a:t>
            </a:r>
            <a:r>
              <a:rPr lang="en-US" altLang="en-US" sz="2800" b="1" dirty="0" err="1">
                <a:solidFill>
                  <a:srgbClr val="000099"/>
                </a:solidFill>
                <a:latin typeface="Times New Roman" pitchFamily="18" charset="0"/>
              </a:rPr>
              <a:t>đấu</a:t>
            </a:r>
            <a:r>
              <a:rPr lang="en-US" altLang="en-US" sz="2800" b="1" dirty="0">
                <a:solidFill>
                  <a:srgbClr val="000099"/>
                </a:solidFill>
                <a:latin typeface="Times New Roman" pitchFamily="18" charset="0"/>
              </a:rPr>
              <a:t> :</a:t>
            </a:r>
            <a:r>
              <a:rPr lang="en-US" altLang="en-US" sz="2800" dirty="0">
                <a:latin typeface="Times New Roman" pitchFamily="18" charset="0"/>
              </a:rPr>
              <a:t> </a:t>
            </a:r>
            <a:r>
              <a:rPr lang="en-US" altLang="en-US" sz="2800" dirty="0">
                <a:solidFill>
                  <a:srgbClr val="FF0000"/>
                </a:solidFill>
                <a:latin typeface="Times New Roman" pitchFamily="18" charset="0"/>
              </a:rPr>
              <a:t> </a:t>
            </a:r>
          </a:p>
          <a:p>
            <a:pPr eaLnBrk="1" hangingPunct="1">
              <a:spcBef>
                <a:spcPct val="50000"/>
              </a:spcBef>
            </a:pPr>
            <a:r>
              <a:rPr lang="en-US" altLang="en-US" sz="2800" dirty="0">
                <a:solidFill>
                  <a:srgbClr val="000000"/>
                </a:solidFill>
                <a:latin typeface="Times New Roman" pitchFamily="18" charset="0"/>
              </a:rPr>
              <a:t>    - 40 </a:t>
            </a:r>
            <a:r>
              <a:rPr lang="en-US" altLang="en-US" sz="2800" dirty="0" err="1">
                <a:solidFill>
                  <a:srgbClr val="000000"/>
                </a:solidFill>
                <a:latin typeface="Times New Roman" pitchFamily="18" charset="0"/>
              </a:rPr>
              <a:t>phát</a:t>
            </a:r>
            <a:r>
              <a:rPr lang="en-US" altLang="en-US" sz="2800" dirty="0">
                <a:solidFill>
                  <a:srgbClr val="000000"/>
                </a:solidFill>
                <a:latin typeface="Times New Roman" pitchFamily="18" charset="0"/>
              </a:rPr>
              <a:t>/</a:t>
            </a:r>
            <a:r>
              <a:rPr lang="en-US" altLang="en-US" sz="2800" dirty="0" err="1">
                <a:solidFill>
                  <a:srgbClr val="000000"/>
                </a:solidFill>
                <a:latin typeface="Times New Roman" pitchFamily="18" charset="0"/>
              </a:rPr>
              <a:t>phút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bắn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phát</a:t>
            </a:r>
            <a:r>
              <a:rPr lang="en-US" altLang="en-US" sz="2800" dirty="0">
                <a:solidFill>
                  <a:srgbClr val="000000"/>
                </a:solidFill>
                <a:latin typeface="Times New Roman" pitchFamily="18" charset="0"/>
              </a:rPr>
              <a:t> 1  </a:t>
            </a:r>
          </a:p>
          <a:p>
            <a:pPr eaLnBrk="1" hangingPunct="1">
              <a:spcBef>
                <a:spcPct val="50000"/>
              </a:spcBef>
            </a:pPr>
            <a:r>
              <a:rPr lang="en-US" altLang="en-US" sz="2800" dirty="0">
                <a:solidFill>
                  <a:srgbClr val="000000"/>
                </a:solidFill>
                <a:latin typeface="Times New Roman" pitchFamily="18" charset="0"/>
              </a:rPr>
              <a:t>    - 100 </a:t>
            </a:r>
            <a:r>
              <a:rPr lang="en-US" altLang="en-US" sz="2800" dirty="0" err="1">
                <a:solidFill>
                  <a:srgbClr val="000000"/>
                </a:solidFill>
                <a:latin typeface="Times New Roman" pitchFamily="18" charset="0"/>
              </a:rPr>
              <a:t>phát</a:t>
            </a:r>
            <a:r>
              <a:rPr lang="en-US" altLang="en-US" sz="2800" dirty="0">
                <a:solidFill>
                  <a:srgbClr val="000000"/>
                </a:solidFill>
                <a:latin typeface="Times New Roman" pitchFamily="18" charset="0"/>
              </a:rPr>
              <a:t>/</a:t>
            </a:r>
            <a:r>
              <a:rPr lang="en-US" altLang="en-US" sz="2800" dirty="0" err="1">
                <a:solidFill>
                  <a:srgbClr val="000000"/>
                </a:solidFill>
                <a:latin typeface="Times New Roman" pitchFamily="18" charset="0"/>
              </a:rPr>
              <a:t>phút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bắn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liên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thanh</a:t>
            </a:r>
            <a:endParaRPr lang="en-US" altLang="en-US" sz="2800"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7892"/>
                                        </p:tgtEl>
                                        <p:attrNameLst>
                                          <p:attrName>style.visibility</p:attrName>
                                        </p:attrNameLst>
                                      </p:cBhvr>
                                      <p:to>
                                        <p:strVal val="visible"/>
                                      </p:to>
                                    </p:set>
                                    <p:anim calcmode="discrete" valueType="clr">
                                      <p:cBhvr override="childStyle">
                                        <p:cTn id="7" dur="80"/>
                                        <p:tgtEl>
                                          <p:spTgt spid="378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2"/>
                                        </p:tgtEl>
                                        <p:attrNameLst>
                                          <p:attrName>fillcolor</p:attrName>
                                        </p:attrNameLst>
                                      </p:cBhvr>
                                      <p:tavLst>
                                        <p:tav tm="0">
                                          <p:val>
                                            <p:clrVal>
                                              <a:schemeClr val="accent2"/>
                                            </p:clrVal>
                                          </p:val>
                                        </p:tav>
                                        <p:tav tm="50000">
                                          <p:val>
                                            <p:clrVal>
                                              <a:schemeClr val="hlink"/>
                                            </p:clrVal>
                                          </p:val>
                                        </p:tav>
                                      </p:tavLst>
                                    </p:anim>
                                    <p:set>
                                      <p:cBhvr>
                                        <p:cTn id="9" dur="80"/>
                                        <p:tgtEl>
                                          <p:spTgt spid="378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7896"/>
                                        </p:tgtEl>
                                        <p:attrNameLst>
                                          <p:attrName>style.visibility</p:attrName>
                                        </p:attrNameLst>
                                      </p:cBhvr>
                                      <p:to>
                                        <p:strVal val="visible"/>
                                      </p:to>
                                    </p:set>
                                    <p:animEffect transition="in" filter="slide(fromBottom)">
                                      <p:cBhvr>
                                        <p:cTn id="14" dur="500"/>
                                        <p:tgtEl>
                                          <p:spTgt spid="3789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slide(fromBottom)">
                                      <p:cBhvr>
                                        <p:cTn id="19"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6" grpId="0"/>
      <p:bldP spid="378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altLang="en-US" sz="4000" b="1" dirty="0" err="1">
                <a:solidFill>
                  <a:srgbClr val="002060"/>
                </a:solidFill>
                <a:latin typeface="Times New Roman" pitchFamily="18" charset="0"/>
                <a:cs typeface="Times New Roman" pitchFamily="18" charset="0"/>
              </a:rPr>
              <a:t>Khối</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lượng</a:t>
            </a:r>
            <a:r>
              <a:rPr lang="en-US" altLang="en-US" sz="4000" b="1" dirty="0">
                <a:solidFill>
                  <a:srgbClr val="002060"/>
                </a:solidFill>
                <a:latin typeface="Times New Roman" pitchFamily="18" charset="0"/>
                <a:cs typeface="Times New Roman" pitchFamily="18" charset="0"/>
              </a:rPr>
              <a:t> của </a:t>
            </a:r>
            <a:r>
              <a:rPr lang="en-US" altLang="en-US" sz="4000" b="1" dirty="0" err="1">
                <a:solidFill>
                  <a:srgbClr val="002060"/>
                </a:solidFill>
                <a:latin typeface="Times New Roman" pitchFamily="18" charset="0"/>
                <a:cs typeface="Times New Roman" pitchFamily="18" charset="0"/>
              </a:rPr>
              <a:t>súng</a:t>
            </a:r>
            <a:endParaRPr lang="en-US" altLang="en-US" sz="4000" b="1" dirty="0">
              <a:solidFill>
                <a:srgbClr val="002060"/>
              </a:solidFill>
              <a:latin typeface="Times New Roman" pitchFamily="18" charset="0"/>
              <a:cs typeface="Times New Roman" pitchFamily="18" charset="0"/>
            </a:endParaRPr>
          </a:p>
        </p:txBody>
      </p:sp>
      <p:pic>
        <p:nvPicPr>
          <p:cNvPr id="15363" name="Picture 5" descr="sung AK47"/>
          <p:cNvPicPr>
            <a:picLocks noChangeAspect="1" noChangeArrowheads="1"/>
          </p:cNvPicPr>
          <p:nvPr/>
        </p:nvPicPr>
        <p:blipFill>
          <a:blip r:embed="rId2"/>
          <a:srcRect/>
          <a:stretch>
            <a:fillRect/>
          </a:stretch>
        </p:blipFill>
        <p:spPr bwMode="auto">
          <a:xfrm>
            <a:off x="0" y="838200"/>
            <a:ext cx="5715000" cy="1676400"/>
          </a:xfrm>
          <a:prstGeom prst="rect">
            <a:avLst/>
          </a:prstGeom>
          <a:noFill/>
          <a:ln w="9525">
            <a:noFill/>
            <a:miter lim="800000"/>
            <a:headEnd/>
            <a:tailEnd/>
          </a:ln>
        </p:spPr>
      </p:pic>
      <p:pic>
        <p:nvPicPr>
          <p:cNvPr id="15364" name="Picture 6" descr="078"/>
          <p:cNvPicPr>
            <a:picLocks noChangeAspect="1" noChangeArrowheads="1"/>
          </p:cNvPicPr>
          <p:nvPr/>
        </p:nvPicPr>
        <p:blipFill>
          <a:blip r:embed="rId3"/>
          <a:srcRect/>
          <a:stretch>
            <a:fillRect/>
          </a:stretch>
        </p:blipFill>
        <p:spPr bwMode="auto">
          <a:xfrm>
            <a:off x="3505200" y="2667000"/>
            <a:ext cx="5410200" cy="2057400"/>
          </a:xfrm>
          <a:prstGeom prst="rect">
            <a:avLst/>
          </a:prstGeom>
          <a:noFill/>
          <a:ln w="9525">
            <a:noFill/>
            <a:miter lim="800000"/>
            <a:headEnd/>
            <a:tailEnd/>
          </a:ln>
        </p:spPr>
      </p:pic>
      <p:pic>
        <p:nvPicPr>
          <p:cNvPr id="15365" name="Picture 7" descr="akms"/>
          <p:cNvPicPr>
            <a:picLocks noChangeAspect="1" noChangeArrowheads="1"/>
          </p:cNvPicPr>
          <p:nvPr/>
        </p:nvPicPr>
        <p:blipFill>
          <a:blip r:embed="rId4"/>
          <a:srcRect/>
          <a:stretch>
            <a:fillRect/>
          </a:stretch>
        </p:blipFill>
        <p:spPr bwMode="auto">
          <a:xfrm>
            <a:off x="304800" y="4876800"/>
            <a:ext cx="4953000" cy="1981200"/>
          </a:xfrm>
          <a:prstGeom prst="rect">
            <a:avLst/>
          </a:prstGeom>
          <a:noFill/>
          <a:ln w="9525">
            <a:noFill/>
            <a:miter lim="800000"/>
            <a:headEnd/>
            <a:tailEnd/>
          </a:ln>
        </p:spPr>
      </p:pic>
      <p:sp>
        <p:nvSpPr>
          <p:cNvPr id="77832" name="Text Box 8"/>
          <p:cNvSpPr txBox="1">
            <a:spLocks noChangeArrowheads="1"/>
          </p:cNvSpPr>
          <p:nvPr/>
        </p:nvSpPr>
        <p:spPr bwMode="auto">
          <a:xfrm>
            <a:off x="457200" y="1752600"/>
            <a:ext cx="1676400" cy="579438"/>
          </a:xfrm>
          <a:prstGeom prst="rect">
            <a:avLst/>
          </a:prstGeom>
          <a:noFill/>
          <a:ln w="9525">
            <a:noFill/>
            <a:miter lim="800000"/>
            <a:headEnd/>
            <a:tailEnd/>
          </a:ln>
        </p:spPr>
        <p:txBody>
          <a:bodyPr>
            <a:spAutoFit/>
          </a:bodyPr>
          <a:lstStyle/>
          <a:p>
            <a:pPr eaLnBrk="1" hangingPunct="1">
              <a:spcBef>
                <a:spcPct val="50000"/>
              </a:spcBef>
            </a:pPr>
            <a:r>
              <a:rPr lang="en-US" altLang="en-US" sz="3200" b="1">
                <a:solidFill>
                  <a:srgbClr val="FF0000"/>
                </a:solidFill>
                <a:latin typeface="Times New Roman" pitchFamily="18" charset="0"/>
              </a:rPr>
              <a:t>3,8 kg</a:t>
            </a:r>
          </a:p>
        </p:txBody>
      </p:sp>
      <p:sp>
        <p:nvSpPr>
          <p:cNvPr id="77834" name="Text Box 10"/>
          <p:cNvSpPr txBox="1">
            <a:spLocks noChangeArrowheads="1"/>
          </p:cNvSpPr>
          <p:nvPr/>
        </p:nvSpPr>
        <p:spPr bwMode="auto">
          <a:xfrm>
            <a:off x="4495800" y="2209800"/>
            <a:ext cx="1524000" cy="579438"/>
          </a:xfrm>
          <a:prstGeom prst="rect">
            <a:avLst/>
          </a:prstGeom>
          <a:noFill/>
          <a:ln w="9525">
            <a:noFill/>
            <a:miter lim="800000"/>
            <a:headEnd/>
            <a:tailEnd/>
          </a:ln>
        </p:spPr>
        <p:txBody>
          <a:bodyPr>
            <a:spAutoFit/>
          </a:bodyPr>
          <a:lstStyle/>
          <a:p>
            <a:pPr eaLnBrk="1" hangingPunct="1">
              <a:spcBef>
                <a:spcPct val="50000"/>
              </a:spcBef>
            </a:pPr>
            <a:r>
              <a:rPr lang="en-US" altLang="en-US" sz="3200" b="1">
                <a:solidFill>
                  <a:srgbClr val="FF0000"/>
                </a:solidFill>
                <a:latin typeface="Times New Roman" pitchFamily="18" charset="0"/>
              </a:rPr>
              <a:t>3,1 kg</a:t>
            </a:r>
          </a:p>
        </p:txBody>
      </p:sp>
      <p:sp>
        <p:nvSpPr>
          <p:cNvPr id="77837" name="Text Box 13"/>
          <p:cNvSpPr txBox="1">
            <a:spLocks noChangeArrowheads="1"/>
          </p:cNvSpPr>
          <p:nvPr/>
        </p:nvSpPr>
        <p:spPr bwMode="auto">
          <a:xfrm>
            <a:off x="381000" y="5105400"/>
            <a:ext cx="1371600" cy="579438"/>
          </a:xfrm>
          <a:prstGeom prst="rect">
            <a:avLst/>
          </a:prstGeom>
          <a:noFill/>
          <a:ln w="9525">
            <a:noFill/>
            <a:miter lim="800000"/>
            <a:headEnd/>
            <a:tailEnd/>
          </a:ln>
        </p:spPr>
        <p:txBody>
          <a:bodyPr>
            <a:spAutoFit/>
          </a:bodyPr>
          <a:lstStyle/>
          <a:p>
            <a:pPr eaLnBrk="1" hangingPunct="1">
              <a:spcBef>
                <a:spcPct val="50000"/>
              </a:spcBef>
            </a:pPr>
            <a:r>
              <a:rPr lang="en-US" altLang="en-US" sz="3200" b="1">
                <a:solidFill>
                  <a:srgbClr val="FF0000"/>
                </a:solidFill>
                <a:latin typeface="Times New Roman" pitchFamily="18" charset="0"/>
              </a:rPr>
              <a:t>3,3 kg</a:t>
            </a:r>
          </a:p>
        </p:txBody>
      </p:sp>
      <p:sp>
        <p:nvSpPr>
          <p:cNvPr id="15369" name="TextBox 12"/>
          <p:cNvSpPr txBox="1">
            <a:spLocks noChangeArrowheads="1"/>
          </p:cNvSpPr>
          <p:nvPr/>
        </p:nvSpPr>
        <p:spPr bwMode="auto">
          <a:xfrm>
            <a:off x="6629400" y="654050"/>
            <a:ext cx="1624013" cy="368300"/>
          </a:xfrm>
          <a:prstGeom prst="rect">
            <a:avLst/>
          </a:prstGeom>
          <a:noFill/>
          <a:ln w="9525">
            <a:noFill/>
            <a:miter lim="800000"/>
            <a:headEnd/>
            <a:tailEnd/>
          </a:ln>
        </p:spPr>
        <p:txBody>
          <a:bodyPr>
            <a:spAutoFit/>
          </a:bodyPr>
          <a:lstStyle/>
          <a:p>
            <a:pPr eaLnBrk="1" hangingPunct="1"/>
            <a:endParaRPr lang="vi-VN" altLang="en-US">
              <a:latin typeface="Verdana" pitchFamily="34" charset="0"/>
            </a:endParaRPr>
          </a:p>
        </p:txBody>
      </p:sp>
      <p:sp>
        <p:nvSpPr>
          <p:cNvPr id="14" name="TextBox 13"/>
          <p:cNvSpPr txBox="1"/>
          <p:nvPr/>
        </p:nvSpPr>
        <p:spPr>
          <a:xfrm>
            <a:off x="6400800" y="1066800"/>
            <a:ext cx="1150938"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400" b="1" dirty="0">
                <a:solidFill>
                  <a:srgbClr val="FF0000"/>
                </a:solidFill>
                <a:latin typeface="Times New Roman" pitchFamily="18" charset="0"/>
                <a:cs typeface="Times New Roman" pitchFamily="18" charset="0"/>
              </a:rPr>
              <a:t>AK 47</a:t>
            </a:r>
          </a:p>
        </p:txBody>
      </p:sp>
      <p:sp>
        <p:nvSpPr>
          <p:cNvPr id="15371" name="TextBox 14"/>
          <p:cNvSpPr txBox="1">
            <a:spLocks noChangeArrowheads="1"/>
          </p:cNvSpPr>
          <p:nvPr/>
        </p:nvSpPr>
        <p:spPr bwMode="auto">
          <a:xfrm>
            <a:off x="6629400" y="5684838"/>
            <a:ext cx="1624013" cy="369887"/>
          </a:xfrm>
          <a:prstGeom prst="rect">
            <a:avLst/>
          </a:prstGeom>
          <a:noFill/>
          <a:ln w="9525">
            <a:noFill/>
            <a:miter lim="800000"/>
            <a:headEnd/>
            <a:tailEnd/>
          </a:ln>
        </p:spPr>
        <p:txBody>
          <a:bodyPr>
            <a:spAutoFit/>
          </a:bodyPr>
          <a:lstStyle/>
          <a:p>
            <a:pPr eaLnBrk="1" hangingPunct="1"/>
            <a:endParaRPr lang="vi-VN" altLang="en-US">
              <a:latin typeface="Verdana" pitchFamily="34" charset="0"/>
            </a:endParaRPr>
          </a:p>
        </p:txBody>
      </p:sp>
      <p:sp>
        <p:nvSpPr>
          <p:cNvPr id="148495" name="Text Box 15"/>
          <p:cNvSpPr txBox="1">
            <a:spLocks noChangeArrowheads="1"/>
          </p:cNvSpPr>
          <p:nvPr/>
        </p:nvSpPr>
        <p:spPr bwMode="auto">
          <a:xfrm>
            <a:off x="1508125" y="3240088"/>
            <a:ext cx="936475" cy="461665"/>
          </a:xfrm>
          <a:prstGeom prst="rect">
            <a:avLst/>
          </a:prstGeom>
          <a:noFill/>
          <a:ln w="9525">
            <a:noFill/>
            <a:miter lim="800000"/>
            <a:headEnd/>
            <a:tailEnd/>
          </a:ln>
        </p:spPr>
        <p:txBody>
          <a:bodyPr wrap="none">
            <a:spAutoFit/>
          </a:bodyPr>
          <a:lstStyle/>
          <a:p>
            <a:pPr eaLnBrk="1" hangingPunct="1"/>
            <a:r>
              <a:rPr lang="en-US" altLang="en-US" sz="2400" b="1" dirty="0">
                <a:solidFill>
                  <a:srgbClr val="FF0000"/>
                </a:solidFill>
                <a:latin typeface="Times New Roman" pitchFamily="18" charset="0"/>
                <a:cs typeface="Times New Roman" pitchFamily="18" charset="0"/>
              </a:rPr>
              <a:t>AKM</a:t>
            </a:r>
          </a:p>
        </p:txBody>
      </p:sp>
      <p:sp>
        <p:nvSpPr>
          <p:cNvPr id="148496" name="Text Box 16"/>
          <p:cNvSpPr txBox="1">
            <a:spLocks noChangeArrowheads="1"/>
          </p:cNvSpPr>
          <p:nvPr/>
        </p:nvSpPr>
        <p:spPr bwMode="auto">
          <a:xfrm>
            <a:off x="6918325" y="5297488"/>
            <a:ext cx="1107996" cy="461665"/>
          </a:xfrm>
          <a:prstGeom prst="rect">
            <a:avLst/>
          </a:prstGeom>
          <a:noFill/>
          <a:ln w="9525">
            <a:noFill/>
            <a:miter lim="800000"/>
            <a:headEnd/>
            <a:tailEnd/>
          </a:ln>
        </p:spPr>
        <p:txBody>
          <a:bodyPr wrap="none">
            <a:spAutoFit/>
          </a:bodyPr>
          <a:lstStyle/>
          <a:p>
            <a:pPr eaLnBrk="1" hangingPunct="1"/>
            <a:r>
              <a:rPr lang="en-US" altLang="en-US" sz="2400" b="1" dirty="0">
                <a:solidFill>
                  <a:srgbClr val="FF0000"/>
                </a:solidFill>
                <a:latin typeface="Times New Roman" pitchFamily="18" charset="0"/>
                <a:cs typeface="Times New Roman" pitchFamily="18" charset="0"/>
              </a:rPr>
              <a:t>AKMS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lide(fromBottom)">
                                      <p:cBhvr>
                                        <p:cTn id="12" dur="500"/>
                                        <p:tgtEl>
                                          <p:spTgt spid="778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7834"/>
                                        </p:tgtEl>
                                        <p:attrNameLst>
                                          <p:attrName>style.visibility</p:attrName>
                                        </p:attrNameLst>
                                      </p:cBhvr>
                                      <p:to>
                                        <p:strVal val="visible"/>
                                      </p:to>
                                    </p:set>
                                    <p:animEffect transition="in" filter="slide(fromBottom)">
                                      <p:cBhvr>
                                        <p:cTn id="17" dur="500"/>
                                        <p:tgtEl>
                                          <p:spTgt spid="778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8495"/>
                                        </p:tgtEl>
                                        <p:attrNameLst>
                                          <p:attrName>style.visibility</p:attrName>
                                        </p:attrNameLst>
                                      </p:cBhvr>
                                      <p:to>
                                        <p:strVal val="visible"/>
                                      </p:to>
                                    </p:set>
                                    <p:animEffect transition="in" filter="slide(fromBottom)">
                                      <p:cBhvr>
                                        <p:cTn id="22" dur="500"/>
                                        <p:tgtEl>
                                          <p:spTgt spid="1484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48496">
                                            <p:txEl>
                                              <p:pRg st="0" end="0"/>
                                            </p:txEl>
                                          </p:spTgt>
                                        </p:tgtEl>
                                        <p:attrNameLst>
                                          <p:attrName>style.visibility</p:attrName>
                                        </p:attrNameLst>
                                      </p:cBhvr>
                                      <p:to>
                                        <p:strVal val="visible"/>
                                      </p:to>
                                    </p:set>
                                    <p:animEffect transition="in" filter="slide(fromBottom)">
                                      <p:cBhvr>
                                        <p:cTn id="27" dur="500"/>
                                        <p:tgtEl>
                                          <p:spTgt spid="14849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77837">
                                            <p:txEl>
                                              <p:pRg st="0" end="0"/>
                                            </p:txEl>
                                          </p:spTgt>
                                        </p:tgtEl>
                                        <p:attrNameLst>
                                          <p:attrName>style.visibility</p:attrName>
                                        </p:attrNameLst>
                                      </p:cBhvr>
                                      <p:to>
                                        <p:strVal val="visible"/>
                                      </p:to>
                                    </p:set>
                                    <p:animEffect transition="in" filter="slide(fromBottom)">
                                      <p:cBhvr>
                                        <p:cTn id="32" dur="500"/>
                                        <p:tgtEl>
                                          <p:spTgt spid="778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77834" grpId="0"/>
      <p:bldP spid="14" grpId="0" animBg="1"/>
      <p:bldP spid="1484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28600"/>
            <a:ext cx="8229600" cy="1143000"/>
          </a:xfrm>
        </p:spPr>
        <p:txBody>
          <a:bodyPr/>
          <a:lstStyle/>
          <a:p>
            <a:pPr eaLnBrk="1" hangingPunct="1"/>
            <a:r>
              <a:rPr lang="en-US" altLang="en-US" sz="3000" b="1" dirty="0">
                <a:solidFill>
                  <a:srgbClr val="002060"/>
                </a:solidFill>
                <a:latin typeface="Times New Roman" pitchFamily="18" charset="0"/>
                <a:cs typeface="Times New Roman" pitchFamily="18" charset="0"/>
              </a:rPr>
              <a:t>2. </a:t>
            </a:r>
            <a:r>
              <a:rPr lang="en-US" altLang="en-US" sz="3000" b="1" dirty="0" err="1">
                <a:solidFill>
                  <a:srgbClr val="002060"/>
                </a:solidFill>
                <a:latin typeface="Times New Roman" pitchFamily="18" charset="0"/>
                <a:cs typeface="Times New Roman" pitchFamily="18" charset="0"/>
              </a:rPr>
              <a:t>Cấu</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tạo</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súng</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Tiểu</a:t>
            </a:r>
            <a:r>
              <a:rPr lang="en-US" altLang="en-US" sz="3000" b="1" dirty="0">
                <a:solidFill>
                  <a:srgbClr val="002060"/>
                </a:solidFill>
                <a:latin typeface="Times New Roman" pitchFamily="18" charset="0"/>
                <a:cs typeface="Times New Roman" pitchFamily="18" charset="0"/>
              </a:rPr>
              <a:t> </a:t>
            </a:r>
            <a:r>
              <a:rPr lang="en-US" altLang="en-US" sz="3000" b="1" dirty="0" err="1">
                <a:solidFill>
                  <a:srgbClr val="002060"/>
                </a:solidFill>
                <a:latin typeface="Times New Roman" pitchFamily="18" charset="0"/>
                <a:cs typeface="Times New Roman" pitchFamily="18" charset="0"/>
              </a:rPr>
              <a:t>liên</a:t>
            </a:r>
            <a:r>
              <a:rPr lang="en-US" altLang="en-US" sz="3000" b="1" dirty="0">
                <a:solidFill>
                  <a:srgbClr val="002060"/>
                </a:solidFill>
                <a:latin typeface="Times New Roman" pitchFamily="18" charset="0"/>
                <a:cs typeface="Times New Roman" pitchFamily="18" charset="0"/>
              </a:rPr>
              <a:t> AK</a:t>
            </a:r>
            <a:br>
              <a:rPr lang="en-US" altLang="en-US" sz="3000" b="1" dirty="0">
                <a:solidFill>
                  <a:srgbClr val="002060"/>
                </a:solidFill>
                <a:latin typeface="Times New Roman" pitchFamily="18" charset="0"/>
                <a:cs typeface="Times New Roman" pitchFamily="18" charset="0"/>
              </a:rPr>
            </a:br>
            <a:r>
              <a:rPr lang="en-US" altLang="en-US" sz="3000" b="1" dirty="0">
                <a:solidFill>
                  <a:srgbClr val="002060"/>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Súng</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tiểu</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liên</a:t>
            </a:r>
            <a:r>
              <a:rPr lang="en-US" altLang="en-US" sz="2400" dirty="0">
                <a:solidFill>
                  <a:schemeClr val="tx1"/>
                </a:solidFill>
                <a:latin typeface="Times New Roman" pitchFamily="18" charset="0"/>
                <a:cs typeface="Times New Roman" pitchFamily="18" charset="0"/>
              </a:rPr>
              <a:t> AK </a:t>
            </a:r>
            <a:r>
              <a:rPr lang="en-US" altLang="en-US" sz="2400" dirty="0" err="1">
                <a:solidFill>
                  <a:schemeClr val="tx1"/>
                </a:solidFill>
                <a:latin typeface="Times New Roman" pitchFamily="18" charset="0"/>
                <a:cs typeface="Times New Roman" pitchFamily="18" charset="0"/>
              </a:rPr>
              <a:t>gồm</a:t>
            </a:r>
            <a:r>
              <a:rPr lang="en-US" altLang="en-US" sz="2400" dirty="0">
                <a:solidFill>
                  <a:schemeClr val="tx1"/>
                </a:solidFill>
                <a:latin typeface="Times New Roman" pitchFamily="18" charset="0"/>
                <a:cs typeface="Times New Roman" pitchFamily="18" charset="0"/>
              </a:rPr>
              <a:t> 11 </a:t>
            </a:r>
            <a:r>
              <a:rPr lang="en-US" altLang="en-US" sz="2400" dirty="0" err="1">
                <a:solidFill>
                  <a:schemeClr val="tx1"/>
                </a:solidFill>
                <a:latin typeface="Times New Roman" pitchFamily="18" charset="0"/>
                <a:cs typeface="Times New Roman" pitchFamily="18" charset="0"/>
              </a:rPr>
              <a:t>bộ</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phận</a:t>
            </a:r>
            <a:r>
              <a:rPr lang="en-US" altLang="en-US" sz="2400" dirty="0">
                <a:solidFill>
                  <a:schemeClr val="tx1"/>
                </a:solidFill>
                <a:latin typeface="Times New Roman" pitchFamily="18" charset="0"/>
                <a:cs typeface="Times New Roman" pitchFamily="18" charset="0"/>
              </a:rPr>
              <a:t> </a:t>
            </a:r>
            <a:r>
              <a:rPr lang="en-US" altLang="en-US" sz="2400" dirty="0" err="1">
                <a:solidFill>
                  <a:schemeClr val="tx1"/>
                </a:solidFill>
                <a:latin typeface="Times New Roman" pitchFamily="18" charset="0"/>
                <a:cs typeface="Times New Roman" pitchFamily="18" charset="0"/>
              </a:rPr>
              <a:t>chính</a:t>
            </a:r>
            <a:endParaRPr lang="en-US" altLang="en-US" sz="2400" dirty="0">
              <a:solidFill>
                <a:schemeClr val="tx1"/>
              </a:solidFill>
              <a:latin typeface="Times New Roman" pitchFamily="18" charset="0"/>
              <a:cs typeface="Times New Roman" pitchFamily="18" charset="0"/>
            </a:endParaRPr>
          </a:p>
        </p:txBody>
      </p:sp>
      <p:sp>
        <p:nvSpPr>
          <p:cNvPr id="3" name="Rectangle 2"/>
          <p:cNvSpPr>
            <a:spLocks noChangeArrowheads="1"/>
          </p:cNvSpPr>
          <p:nvPr/>
        </p:nvSpPr>
        <p:spPr bwMode="auto">
          <a:xfrm>
            <a:off x="228600" y="1371600"/>
            <a:ext cx="2667000" cy="579438"/>
          </a:xfrm>
          <a:prstGeom prst="rect">
            <a:avLst/>
          </a:prstGeom>
          <a:noFill/>
          <a:ln w="9525">
            <a:noFill/>
            <a:miter lim="800000"/>
            <a:headEnd/>
            <a:tailEnd/>
          </a:ln>
        </p:spPr>
        <p:txBody>
          <a:bodyPr anchor="ctr">
            <a:spAutoFit/>
          </a:bodyPr>
          <a:lstStyle/>
          <a:p>
            <a:pPr marL="342900" indent="-342900" algn="just" eaLnBrk="1" hangingPunct="1"/>
            <a:r>
              <a:rPr lang="en-US" altLang="en-US" sz="2800" b="1" dirty="0">
                <a:solidFill>
                  <a:srgbClr val="0000CC"/>
                </a:solidFill>
                <a:latin typeface="Times New Roman" pitchFamily="18" charset="0"/>
              </a:rPr>
              <a:t>2.1. </a:t>
            </a:r>
            <a:r>
              <a:rPr lang="en-US" altLang="en-US" sz="2800" b="1" dirty="0" err="1">
                <a:solidFill>
                  <a:srgbClr val="0000CC"/>
                </a:solidFill>
                <a:latin typeface="Times New Roman" pitchFamily="18" charset="0"/>
              </a:rPr>
              <a:t>Nòng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súng</a:t>
            </a:r>
            <a:r>
              <a:rPr lang="en-US" altLang="en-US" sz="2800" b="1" dirty="0">
                <a:solidFill>
                  <a:srgbClr val="0000CC"/>
                </a:solidFill>
                <a:latin typeface="Times New Roman" pitchFamily="18" charset="0"/>
              </a:rPr>
              <a:t>:</a:t>
            </a:r>
            <a:r>
              <a:rPr lang="en-US" altLang="en-US" sz="3200" b="1" dirty="0">
                <a:latin typeface=".VnTime" pitchFamily="34" charset="0"/>
              </a:rPr>
              <a:t>  </a:t>
            </a:r>
            <a:endParaRPr lang="en-US" altLang="en-US" sz="2800" dirty="0">
              <a:latin typeface=".VnTime" pitchFamily="34" charset="0"/>
            </a:endParaRPr>
          </a:p>
        </p:txBody>
      </p:sp>
      <p:sp>
        <p:nvSpPr>
          <p:cNvPr id="4" name="Text Box 15"/>
          <p:cNvSpPr txBox="1">
            <a:spLocks noChangeArrowheads="1"/>
          </p:cNvSpPr>
          <p:nvPr/>
        </p:nvSpPr>
        <p:spPr bwMode="auto">
          <a:xfrm>
            <a:off x="304800" y="1981200"/>
            <a:ext cx="8534400" cy="1692771"/>
          </a:xfrm>
          <a:prstGeom prst="rect">
            <a:avLst/>
          </a:prstGeom>
          <a:noFill/>
          <a:ln w="9525">
            <a:noFill/>
            <a:miter lim="800000"/>
            <a:headEnd/>
            <a:tailEnd/>
          </a:ln>
        </p:spPr>
        <p:txBody>
          <a:bodyPr wrap="square">
            <a:spAutoFit/>
          </a:bodyPr>
          <a:lstStyle/>
          <a:p>
            <a:pPr eaLnBrk="1" hangingPunct="1">
              <a:spcBef>
                <a:spcPct val="50000"/>
              </a:spcBef>
            </a:pPr>
            <a:r>
              <a:rPr lang="en-US" altLang="en-US" sz="2600" dirty="0">
                <a:solidFill>
                  <a:srgbClr val="FF3399"/>
                </a:solidFill>
                <a:latin typeface="Times New Roman" pitchFamily="18" charset="0"/>
              </a:rPr>
              <a:t>	</a:t>
            </a:r>
            <a:r>
              <a:rPr lang="en-US" altLang="en-US" sz="2600" dirty="0" err="1">
                <a:solidFill>
                  <a:srgbClr val="FF3399"/>
                </a:solidFill>
                <a:latin typeface="Times New Roman" pitchFamily="18" charset="0"/>
              </a:rPr>
              <a:t>Tác</a:t>
            </a:r>
            <a:r>
              <a:rPr lang="en-US" altLang="en-US" sz="2600" dirty="0">
                <a:solidFill>
                  <a:srgbClr val="FF3399"/>
                </a:solidFill>
                <a:latin typeface="Times New Roman" pitchFamily="18" charset="0"/>
              </a:rPr>
              <a:t> </a:t>
            </a:r>
            <a:r>
              <a:rPr lang="en-US" altLang="en-US" sz="2600" dirty="0" err="1">
                <a:solidFill>
                  <a:srgbClr val="FF3399"/>
                </a:solidFill>
                <a:latin typeface="Times New Roman" pitchFamily="18" charset="0"/>
              </a:rPr>
              <a:t>dụng</a:t>
            </a:r>
            <a:r>
              <a:rPr lang="en-US" altLang="en-US" sz="2600" dirty="0">
                <a:solidFill>
                  <a:srgbClr val="FF3399"/>
                </a:solidFill>
                <a:latin typeface="Times New Roman" pitchFamily="18" charset="0"/>
              </a:rPr>
              <a:t>:</a:t>
            </a:r>
            <a:r>
              <a:rPr lang="en-US" altLang="en-US" sz="2600" dirty="0">
                <a:latin typeface="Times New Roman" pitchFamily="18" charset="0"/>
              </a:rPr>
              <a:t> </a:t>
            </a:r>
            <a:r>
              <a:rPr lang="en-US" altLang="en-US" sz="2600" dirty="0" err="1">
                <a:latin typeface="Times New Roman" pitchFamily="18" charset="0"/>
              </a:rPr>
              <a:t>định</a:t>
            </a:r>
            <a:r>
              <a:rPr lang="en-US" altLang="en-US" sz="2600" dirty="0">
                <a:latin typeface="Times New Roman" pitchFamily="18" charset="0"/>
              </a:rPr>
              <a:t> </a:t>
            </a:r>
            <a:r>
              <a:rPr lang="en-US" altLang="en-US" sz="2600" dirty="0" err="1">
                <a:latin typeface="Times New Roman" pitchFamily="18" charset="0"/>
              </a:rPr>
              <a:t>hướng</a:t>
            </a:r>
            <a:r>
              <a:rPr lang="en-US" altLang="en-US" sz="2600" dirty="0">
                <a:latin typeface="Times New Roman" pitchFamily="18" charset="0"/>
              </a:rPr>
              <a:t> bay ban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cho</a:t>
            </a:r>
            <a:r>
              <a:rPr lang="en-US" altLang="en-US" sz="2600" dirty="0">
                <a:latin typeface="Times New Roman" pitchFamily="18" charset="0"/>
              </a:rPr>
              <a:t>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đạn</a:t>
            </a:r>
            <a:r>
              <a:rPr lang="en-US" altLang="en-US" sz="2600" dirty="0">
                <a:latin typeface="Times New Roman" pitchFamily="18" charset="0"/>
              </a:rPr>
              <a:t>, làm </a:t>
            </a:r>
            <a:r>
              <a:rPr lang="en-US" altLang="en-US" sz="2600" dirty="0" err="1">
                <a:latin typeface="Times New Roman" pitchFamily="18" charset="0"/>
              </a:rPr>
              <a:t>buồng</a:t>
            </a:r>
            <a:r>
              <a:rPr lang="en-US" altLang="en-US" sz="2600" dirty="0">
                <a:latin typeface="Times New Roman" pitchFamily="18" charset="0"/>
              </a:rPr>
              <a:t> </a:t>
            </a:r>
            <a:r>
              <a:rPr lang="en-US" altLang="en-US" sz="2600" dirty="0" err="1">
                <a:latin typeface="Times New Roman" pitchFamily="18" charset="0"/>
              </a:rPr>
              <a:t>đốt</a:t>
            </a:r>
            <a:r>
              <a:rPr lang="en-US" altLang="en-US" sz="2600" dirty="0">
                <a:latin typeface="Times New Roman" pitchFamily="18" charset="0"/>
              </a:rPr>
              <a:t> </a:t>
            </a:r>
            <a:r>
              <a:rPr lang="en-US" altLang="en-US" sz="2600" dirty="0" err="1">
                <a:latin typeface="Times New Roman" pitchFamily="18" charset="0"/>
              </a:rPr>
              <a:t>và</a:t>
            </a:r>
            <a:r>
              <a:rPr lang="en-US" altLang="en-US" sz="2600" dirty="0">
                <a:latin typeface="Times New Roman" pitchFamily="18" charset="0"/>
              </a:rPr>
              <a:t> </a:t>
            </a:r>
            <a:r>
              <a:rPr lang="en-US" altLang="en-US" sz="2600" dirty="0" err="1">
                <a:latin typeface="Times New Roman" pitchFamily="18" charset="0"/>
              </a:rPr>
              <a:t>chịu</a:t>
            </a:r>
            <a:r>
              <a:rPr lang="en-US" altLang="en-US" sz="2600" dirty="0">
                <a:latin typeface="Times New Roman" pitchFamily="18" charset="0"/>
              </a:rPr>
              <a:t> </a:t>
            </a:r>
            <a:r>
              <a:rPr lang="en-US" altLang="en-US" sz="2600" dirty="0" err="1">
                <a:latin typeface="Times New Roman" pitchFamily="18" charset="0"/>
              </a:rPr>
              <a:t>áp</a:t>
            </a:r>
            <a:r>
              <a:rPr lang="en-US" altLang="en-US" sz="2600" dirty="0">
                <a:latin typeface="Times New Roman" pitchFamily="18" charset="0"/>
              </a:rPr>
              <a:t> lực của </a:t>
            </a:r>
            <a:r>
              <a:rPr lang="en-US" altLang="en-US" sz="2600" dirty="0" err="1">
                <a:latin typeface="Times New Roman" pitchFamily="18" charset="0"/>
              </a:rPr>
              <a:t>khí</a:t>
            </a:r>
            <a:r>
              <a:rPr lang="en-US" altLang="en-US" sz="2600" dirty="0">
                <a:latin typeface="Times New Roman" pitchFamily="18" charset="0"/>
              </a:rPr>
              <a:t> </a:t>
            </a:r>
            <a:r>
              <a:rPr lang="en-US" altLang="en-US" sz="2600" dirty="0" err="1">
                <a:latin typeface="Times New Roman" pitchFamily="18" charset="0"/>
              </a:rPr>
              <a:t>thuốc</a:t>
            </a:r>
            <a:r>
              <a:rPr lang="en-US" altLang="en-US" sz="2600" dirty="0">
                <a:latin typeface="Times New Roman" pitchFamily="18" charset="0"/>
              </a:rPr>
              <a:t>, làm </a:t>
            </a:r>
            <a:r>
              <a:rPr lang="en-US" altLang="en-US" sz="2600" dirty="0" err="1">
                <a:latin typeface="Times New Roman" pitchFamily="18" charset="0"/>
              </a:rPr>
              <a:t>cho</a:t>
            </a:r>
            <a:r>
              <a:rPr lang="en-US" altLang="en-US" sz="2600" dirty="0">
                <a:latin typeface="Times New Roman" pitchFamily="18" charset="0"/>
              </a:rPr>
              <a:t>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đạn</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a:t>
            </a:r>
            <a:r>
              <a:rPr lang="en-US" altLang="en-US" sz="2600" dirty="0" err="1">
                <a:latin typeface="Times New Roman" pitchFamily="18" charset="0"/>
              </a:rPr>
              <a:t>vận</a:t>
            </a:r>
            <a:r>
              <a:rPr lang="en-US" altLang="en-US" sz="2600" dirty="0">
                <a:latin typeface="Times New Roman" pitchFamily="18" charset="0"/>
              </a:rPr>
              <a:t> tốc bay ban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và</a:t>
            </a:r>
            <a:r>
              <a:rPr lang="en-US" altLang="en-US" sz="2600" dirty="0">
                <a:latin typeface="Times New Roman" pitchFamily="18" charset="0"/>
              </a:rPr>
              <a:t> </a:t>
            </a:r>
            <a:r>
              <a:rPr lang="en-US" altLang="en-US" sz="2600" dirty="0" err="1">
                <a:latin typeface="Times New Roman" pitchFamily="18" charset="0"/>
              </a:rPr>
              <a:t>tạo</a:t>
            </a:r>
            <a:r>
              <a:rPr lang="en-US" altLang="en-US" sz="2600" dirty="0">
                <a:latin typeface="Times New Roman" pitchFamily="18" charset="0"/>
              </a:rPr>
              <a:t> </a:t>
            </a:r>
            <a:r>
              <a:rPr lang="en-US" altLang="en-US" sz="2600" dirty="0" err="1">
                <a:latin typeface="Times New Roman" pitchFamily="18" charset="0"/>
              </a:rPr>
              <a:t>cho</a:t>
            </a:r>
            <a:r>
              <a:rPr lang="en-US" altLang="en-US" sz="2600" dirty="0">
                <a:latin typeface="Times New Roman" pitchFamily="18" charset="0"/>
              </a:rPr>
              <a:t>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đạn</a:t>
            </a:r>
            <a:r>
              <a:rPr lang="en-US" altLang="en-US" sz="2600" dirty="0">
                <a:latin typeface="Times New Roman" pitchFamily="18" charset="0"/>
              </a:rPr>
              <a:t> </a:t>
            </a:r>
            <a:r>
              <a:rPr lang="en-US" altLang="en-US" sz="2600" dirty="0" err="1">
                <a:latin typeface="Times New Roman" pitchFamily="18" charset="0"/>
              </a:rPr>
              <a:t>tự</a:t>
            </a:r>
            <a:r>
              <a:rPr lang="en-US" altLang="en-US" sz="2600" dirty="0">
                <a:latin typeface="Times New Roman" pitchFamily="18" charset="0"/>
              </a:rPr>
              <a:t> </a:t>
            </a:r>
            <a:r>
              <a:rPr lang="en-US" altLang="en-US" sz="2600" dirty="0" err="1">
                <a:latin typeface="Times New Roman" pitchFamily="18" charset="0"/>
              </a:rPr>
              <a:t>xoay</a:t>
            </a:r>
            <a:r>
              <a:rPr lang="en-US" altLang="en-US" sz="2600" dirty="0">
                <a:latin typeface="Times New Roman" pitchFamily="18" charset="0"/>
              </a:rPr>
              <a:t> </a:t>
            </a:r>
            <a:r>
              <a:rPr lang="en-US" altLang="en-US" sz="2600" dirty="0" err="1">
                <a:latin typeface="Times New Roman" pitchFamily="18" charset="0"/>
              </a:rPr>
              <a:t>trong</a:t>
            </a:r>
            <a:r>
              <a:rPr lang="en-US" altLang="en-US" sz="2600" dirty="0">
                <a:latin typeface="Times New Roman" pitchFamily="18" charset="0"/>
              </a:rPr>
              <a:t> </a:t>
            </a:r>
            <a:r>
              <a:rPr lang="en-US" altLang="en-US" sz="2600" dirty="0" err="1">
                <a:latin typeface="Times New Roman" pitchFamily="18" charset="0"/>
              </a:rPr>
              <a:t>quá</a:t>
            </a:r>
            <a:r>
              <a:rPr lang="en-US" altLang="en-US" sz="2600" dirty="0">
                <a:latin typeface="Times New Roman" pitchFamily="18" charset="0"/>
              </a:rPr>
              <a:t> </a:t>
            </a:r>
            <a:r>
              <a:rPr lang="en-US" altLang="en-US" sz="2600" dirty="0" err="1">
                <a:latin typeface="Times New Roman" pitchFamily="18" charset="0"/>
              </a:rPr>
              <a:t>trình</a:t>
            </a:r>
            <a:r>
              <a:rPr lang="en-US" altLang="en-US" sz="2600" dirty="0">
                <a:latin typeface="Times New Roman" pitchFamily="18" charset="0"/>
              </a:rPr>
              <a:t> </a:t>
            </a:r>
            <a:r>
              <a:rPr lang="en-US" altLang="en-US" sz="2600" dirty="0" err="1">
                <a:latin typeface="Times New Roman" pitchFamily="18" charset="0"/>
              </a:rPr>
              <a:t>vận</a:t>
            </a:r>
            <a:r>
              <a:rPr lang="en-US" altLang="en-US" sz="2600" dirty="0">
                <a:latin typeface="Times New Roman" pitchFamily="18" charset="0"/>
              </a:rPr>
              <a:t> </a:t>
            </a:r>
            <a:r>
              <a:rPr lang="en-US" altLang="en-US" sz="2600" dirty="0" err="1">
                <a:latin typeface="Times New Roman" pitchFamily="18" charset="0"/>
              </a:rPr>
              <a:t>động</a:t>
            </a:r>
            <a:r>
              <a:rPr lang="en-US" altLang="en-US" sz="2600" dirty="0">
                <a:latin typeface="Times New Roman" pitchFamily="18" charset="0"/>
              </a:rPr>
              <a:t>.</a:t>
            </a:r>
          </a:p>
        </p:txBody>
      </p:sp>
      <p:sp>
        <p:nvSpPr>
          <p:cNvPr id="5" name="Text Box 15"/>
          <p:cNvSpPr txBox="1">
            <a:spLocks noChangeArrowheads="1"/>
          </p:cNvSpPr>
          <p:nvPr/>
        </p:nvSpPr>
        <p:spPr bwMode="auto">
          <a:xfrm>
            <a:off x="381000" y="3810000"/>
            <a:ext cx="8458200" cy="2492990"/>
          </a:xfrm>
          <a:prstGeom prst="rect">
            <a:avLst/>
          </a:prstGeom>
          <a:noFill/>
          <a:ln w="9525">
            <a:noFill/>
            <a:miter lim="800000"/>
            <a:headEnd/>
            <a:tailEnd/>
          </a:ln>
        </p:spPr>
        <p:txBody>
          <a:bodyPr>
            <a:spAutoFit/>
          </a:bodyPr>
          <a:lstStyle/>
          <a:p>
            <a:pPr eaLnBrk="1" hangingPunct="1">
              <a:spcBef>
                <a:spcPct val="50000"/>
              </a:spcBef>
            </a:pPr>
            <a:r>
              <a:rPr lang="en-US" altLang="en-US" sz="2600" dirty="0">
                <a:solidFill>
                  <a:srgbClr val="FF3399"/>
                </a:solidFill>
                <a:latin typeface="Times New Roman" pitchFamily="18" charset="0"/>
              </a:rPr>
              <a:t> 	</a:t>
            </a:r>
            <a:r>
              <a:rPr lang="en-US" altLang="en-US" sz="2600" dirty="0" err="1">
                <a:solidFill>
                  <a:srgbClr val="FF3399"/>
                </a:solidFill>
                <a:latin typeface="Times New Roman" pitchFamily="18" charset="0"/>
              </a:rPr>
              <a:t>Cấu</a:t>
            </a:r>
            <a:r>
              <a:rPr lang="en-US" altLang="en-US" sz="2600" dirty="0">
                <a:solidFill>
                  <a:srgbClr val="FF3399"/>
                </a:solidFill>
                <a:latin typeface="Times New Roman" pitchFamily="18" charset="0"/>
              </a:rPr>
              <a:t> </a:t>
            </a:r>
            <a:r>
              <a:rPr lang="en-US" altLang="en-US" sz="2600" dirty="0" err="1">
                <a:solidFill>
                  <a:srgbClr val="FF3399"/>
                </a:solidFill>
                <a:latin typeface="Times New Roman" pitchFamily="18" charset="0"/>
              </a:rPr>
              <a:t>tạo</a:t>
            </a:r>
            <a:r>
              <a:rPr lang="en-US" altLang="en-US" sz="2600" dirty="0">
                <a:solidFill>
                  <a:srgbClr val="FF3399"/>
                </a:solidFill>
                <a:latin typeface="Times New Roman" pitchFamily="18" charset="0"/>
              </a:rPr>
              <a:t> </a:t>
            </a:r>
            <a:r>
              <a:rPr lang="en-US" altLang="en-US" sz="2600" dirty="0" err="1">
                <a:solidFill>
                  <a:srgbClr val="FF3399"/>
                </a:solidFill>
                <a:latin typeface="Times New Roman" pitchFamily="18" charset="0"/>
              </a:rPr>
              <a:t>nòng</a:t>
            </a:r>
            <a:r>
              <a:rPr lang="en-US" altLang="en-US" sz="2600" dirty="0">
                <a:solidFill>
                  <a:srgbClr val="FF3399"/>
                </a:solidFill>
                <a:latin typeface="Times New Roman" pitchFamily="18" charset="0"/>
              </a:rPr>
              <a:t> </a:t>
            </a:r>
            <a:r>
              <a:rPr lang="en-US" altLang="en-US" sz="2600" dirty="0" err="1">
                <a:solidFill>
                  <a:srgbClr val="FF3399"/>
                </a:solidFill>
                <a:latin typeface="Times New Roman" pitchFamily="18" charset="0"/>
              </a:rPr>
              <a:t>súng</a:t>
            </a:r>
            <a:r>
              <a:rPr lang="en-US" altLang="en-US" sz="2600" dirty="0">
                <a:solidFill>
                  <a:srgbClr val="FF3399"/>
                </a:solidFill>
                <a:latin typeface="Times New Roman" pitchFamily="18" charset="0"/>
              </a:rPr>
              <a:t>:</a:t>
            </a:r>
            <a:r>
              <a:rPr lang="en-US" altLang="en-US" sz="2600" dirty="0">
                <a:latin typeface="Times New Roman" pitchFamily="18" charset="0"/>
              </a:rPr>
              <a:t> </a:t>
            </a:r>
            <a:r>
              <a:rPr lang="en-US" altLang="en-US" sz="2600" dirty="0" err="1">
                <a:latin typeface="Times New Roman" pitchFamily="18" charset="0"/>
              </a:rPr>
              <a:t>Trong</a:t>
            </a:r>
            <a:r>
              <a:rPr lang="en-US" altLang="en-US" sz="2600" dirty="0">
                <a:latin typeface="Times New Roman" pitchFamily="18" charset="0"/>
              </a:rPr>
              <a:t> </a:t>
            </a:r>
            <a:r>
              <a:rPr lang="en-US" altLang="en-US" sz="2600" dirty="0" err="1">
                <a:latin typeface="Times New Roman" pitchFamily="18" charset="0"/>
              </a:rPr>
              <a:t>nòng</a:t>
            </a:r>
            <a:r>
              <a:rPr lang="en-US" altLang="en-US" sz="2600" dirty="0">
                <a:latin typeface="Times New Roman" pitchFamily="18" charset="0"/>
              </a:rPr>
              <a:t> </a:t>
            </a:r>
            <a:r>
              <a:rPr lang="en-US" altLang="en-US" sz="2600" dirty="0" err="1">
                <a:latin typeface="Times New Roman" pitchFamily="18" charset="0"/>
              </a:rPr>
              <a:t>súng</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4 </a:t>
            </a:r>
            <a:r>
              <a:rPr lang="en-US" altLang="en-US" sz="2600" dirty="0" err="1">
                <a:latin typeface="Times New Roman" pitchFamily="18" charset="0"/>
              </a:rPr>
              <a:t>rãnh</a:t>
            </a:r>
            <a:r>
              <a:rPr lang="en-US" altLang="en-US" sz="2600" dirty="0">
                <a:latin typeface="Times New Roman" pitchFamily="18" charset="0"/>
              </a:rPr>
              <a:t> </a:t>
            </a:r>
            <a:r>
              <a:rPr lang="en-US" altLang="en-US" sz="2600" dirty="0" err="1">
                <a:latin typeface="Times New Roman" pitchFamily="18" charset="0"/>
              </a:rPr>
              <a:t>xoắn</a:t>
            </a:r>
            <a:r>
              <a:rPr lang="en-US" altLang="en-US" sz="2600" dirty="0">
                <a:latin typeface="Times New Roman" pitchFamily="18" charset="0"/>
              </a:rPr>
              <a:t>, </a:t>
            </a:r>
            <a:r>
              <a:rPr lang="en-US" altLang="en-US" sz="2600" dirty="0" err="1">
                <a:latin typeface="Times New Roman" pitchFamily="18" charset="0"/>
              </a:rPr>
              <a:t>khoảng</a:t>
            </a:r>
            <a:r>
              <a:rPr lang="en-US" altLang="en-US" sz="2600" dirty="0">
                <a:latin typeface="Times New Roman" pitchFamily="18" charset="0"/>
              </a:rPr>
              <a:t> </a:t>
            </a:r>
            <a:r>
              <a:rPr lang="en-US" altLang="en-US" sz="2600" dirty="0" err="1">
                <a:latin typeface="Times New Roman" pitchFamily="18" charset="0"/>
              </a:rPr>
              <a:t>cách</a:t>
            </a:r>
            <a:r>
              <a:rPr lang="en-US" altLang="en-US" sz="2600" dirty="0">
                <a:latin typeface="Times New Roman" pitchFamily="18" charset="0"/>
              </a:rPr>
              <a:t> </a:t>
            </a:r>
            <a:r>
              <a:rPr lang="en-US" altLang="en-US" sz="2600" dirty="0" err="1">
                <a:latin typeface="Times New Roman" pitchFamily="18" charset="0"/>
              </a:rPr>
              <a:t>giữa</a:t>
            </a:r>
            <a:r>
              <a:rPr lang="en-US" altLang="en-US" sz="2600" dirty="0">
                <a:latin typeface="Times New Roman" pitchFamily="18" charset="0"/>
              </a:rPr>
              <a:t> 2 </a:t>
            </a:r>
            <a:r>
              <a:rPr lang="en-US" altLang="en-US" sz="2600" dirty="0" err="1">
                <a:latin typeface="Times New Roman" pitchFamily="18" charset="0"/>
              </a:rPr>
              <a:t>đường</a:t>
            </a:r>
            <a:r>
              <a:rPr lang="en-US" altLang="en-US" sz="2600" dirty="0">
                <a:latin typeface="Times New Roman" pitchFamily="18" charset="0"/>
              </a:rPr>
              <a:t> </a:t>
            </a:r>
            <a:r>
              <a:rPr lang="en-US" altLang="en-US" sz="2600" dirty="0" err="1">
                <a:latin typeface="Times New Roman" pitchFamily="18" charset="0"/>
              </a:rPr>
              <a:t>xoắn</a:t>
            </a:r>
            <a:r>
              <a:rPr lang="en-US" altLang="en-US" sz="2600" dirty="0">
                <a:latin typeface="Times New Roman" pitchFamily="18" charset="0"/>
              </a:rPr>
              <a:t> </a:t>
            </a:r>
            <a:r>
              <a:rPr lang="en-US" altLang="en-US" sz="2600" dirty="0" err="1">
                <a:latin typeface="Times New Roman" pitchFamily="18" charset="0"/>
              </a:rPr>
              <a:t>là</a:t>
            </a:r>
            <a:r>
              <a:rPr lang="en-US" altLang="en-US" sz="2600" dirty="0">
                <a:latin typeface="Times New Roman" pitchFamily="18" charset="0"/>
              </a:rPr>
              <a:t> 7,62mmm, </a:t>
            </a:r>
            <a:r>
              <a:rPr lang="en-US" altLang="en-US" sz="2600" dirty="0" err="1">
                <a:latin typeface="Times New Roman" pitchFamily="18" charset="0"/>
              </a:rPr>
              <a:t>đoạn</a:t>
            </a:r>
            <a:r>
              <a:rPr lang="en-US" altLang="en-US" sz="2600" dirty="0">
                <a:latin typeface="Times New Roman" pitchFamily="18" charset="0"/>
              </a:rPr>
              <a:t> </a:t>
            </a:r>
            <a:r>
              <a:rPr lang="en-US" altLang="en-US" sz="2600" dirty="0" err="1">
                <a:latin typeface="Times New Roman" pitchFamily="18" charset="0"/>
              </a:rPr>
              <a:t>cuối</a:t>
            </a:r>
            <a:r>
              <a:rPr lang="en-US" altLang="en-US" sz="2600" dirty="0">
                <a:latin typeface="Times New Roman" pitchFamily="18" charset="0"/>
              </a:rPr>
              <a:t> </a:t>
            </a:r>
            <a:r>
              <a:rPr lang="en-US" altLang="en-US" sz="2600" dirty="0" err="1">
                <a:latin typeface="Times New Roman" pitchFamily="18" charset="0"/>
              </a:rPr>
              <a:t>rộng</a:t>
            </a:r>
            <a:r>
              <a:rPr lang="en-US" altLang="en-US" sz="2600" dirty="0">
                <a:latin typeface="Times New Roman" pitchFamily="18" charset="0"/>
              </a:rPr>
              <a:t> </a:t>
            </a:r>
            <a:r>
              <a:rPr lang="en-US" altLang="en-US" sz="2600" dirty="0" err="1">
                <a:latin typeface="Times New Roman" pitchFamily="18" charset="0"/>
              </a:rPr>
              <a:t>hơn</a:t>
            </a:r>
            <a:r>
              <a:rPr lang="en-US" altLang="en-US" sz="2600" dirty="0">
                <a:latin typeface="Times New Roman" pitchFamily="18" charset="0"/>
              </a:rPr>
              <a:t> </a:t>
            </a:r>
            <a:r>
              <a:rPr lang="en-US" altLang="en-US" sz="2600" dirty="0" err="1">
                <a:latin typeface="Times New Roman" pitchFamily="18" charset="0"/>
              </a:rPr>
              <a:t>là</a:t>
            </a:r>
            <a:r>
              <a:rPr lang="en-US" altLang="en-US" sz="2600" dirty="0">
                <a:latin typeface="Times New Roman" pitchFamily="18" charset="0"/>
              </a:rPr>
              <a:t> </a:t>
            </a:r>
            <a:r>
              <a:rPr lang="en-US" altLang="en-US" sz="2600" dirty="0" err="1">
                <a:latin typeface="Times New Roman" pitchFamily="18" charset="0"/>
              </a:rPr>
              <a:t>buồng</a:t>
            </a:r>
            <a:r>
              <a:rPr lang="en-US" altLang="en-US" sz="2600" dirty="0">
                <a:latin typeface="Times New Roman" pitchFamily="18" charset="0"/>
              </a:rPr>
              <a:t> </a:t>
            </a:r>
            <a:r>
              <a:rPr lang="en-US" altLang="en-US" sz="2600" dirty="0" err="1">
                <a:latin typeface="Times New Roman" pitchFamily="18" charset="0"/>
              </a:rPr>
              <a:t>đạn</a:t>
            </a:r>
            <a:r>
              <a:rPr lang="en-US" altLang="en-US" sz="2600" dirty="0">
                <a:latin typeface="Times New Roman" pitchFamily="18" charset="0"/>
              </a:rPr>
              <a:t>; </a:t>
            </a:r>
            <a:r>
              <a:rPr lang="en-US" altLang="en-US" sz="2600" dirty="0" err="1">
                <a:latin typeface="Times New Roman" pitchFamily="18" charset="0"/>
              </a:rPr>
              <a:t>khâu</a:t>
            </a:r>
            <a:r>
              <a:rPr lang="en-US" altLang="en-US" sz="2600" dirty="0">
                <a:latin typeface="Times New Roman" pitchFamily="18" charset="0"/>
              </a:rPr>
              <a:t> </a:t>
            </a:r>
            <a:r>
              <a:rPr lang="en-US" altLang="en-US" sz="2600" dirty="0" err="1">
                <a:latin typeface="Times New Roman" pitchFamily="18" charset="0"/>
              </a:rPr>
              <a:t>truyền</a:t>
            </a:r>
            <a:r>
              <a:rPr lang="en-US" altLang="en-US" sz="2600" dirty="0">
                <a:latin typeface="Times New Roman" pitchFamily="18" charset="0"/>
              </a:rPr>
              <a:t> </a:t>
            </a:r>
            <a:r>
              <a:rPr lang="en-US" altLang="en-US" sz="2600" dirty="0" err="1">
                <a:latin typeface="Times New Roman" pitchFamily="18" charset="0"/>
              </a:rPr>
              <a:t>khí</a:t>
            </a:r>
            <a:r>
              <a:rPr lang="en-US" altLang="en-US" sz="2600" dirty="0">
                <a:latin typeface="Times New Roman" pitchFamily="18" charset="0"/>
              </a:rPr>
              <a:t> </a:t>
            </a:r>
            <a:r>
              <a:rPr lang="en-US" altLang="en-US" sz="2600" dirty="0" err="1">
                <a:latin typeface="Times New Roman" pitchFamily="18" charset="0"/>
              </a:rPr>
              <a:t>thuốc</a:t>
            </a:r>
            <a:r>
              <a:rPr lang="en-US" altLang="en-US" sz="2600" dirty="0">
                <a:latin typeface="Times New Roman" pitchFamily="18" charset="0"/>
              </a:rPr>
              <a:t>, </a:t>
            </a:r>
            <a:r>
              <a:rPr lang="en-US" altLang="en-US" sz="2600" dirty="0" err="1">
                <a:latin typeface="Times New Roman" pitchFamily="18" charset="0"/>
              </a:rPr>
              <a:t>bên</a:t>
            </a:r>
            <a:r>
              <a:rPr lang="en-US" altLang="en-US" sz="2600" dirty="0">
                <a:latin typeface="Times New Roman" pitchFamily="18" charset="0"/>
              </a:rPr>
              <a:t> </a:t>
            </a:r>
            <a:r>
              <a:rPr lang="en-US" altLang="en-US" sz="2600" dirty="0" err="1">
                <a:latin typeface="Times New Roman" pitchFamily="18" charset="0"/>
              </a:rPr>
              <a:t>trong</a:t>
            </a:r>
            <a:r>
              <a:rPr lang="en-US" altLang="en-US" sz="2600" dirty="0">
                <a:latin typeface="Times New Roman" pitchFamily="18" charset="0"/>
              </a:rPr>
              <a:t> </a:t>
            </a:r>
            <a:r>
              <a:rPr lang="en-US" altLang="en-US" sz="2600" dirty="0" err="1">
                <a:latin typeface="Times New Roman" pitchFamily="18" charset="0"/>
              </a:rPr>
              <a:t>khâu</a:t>
            </a:r>
            <a:r>
              <a:rPr lang="en-US" altLang="en-US" sz="2600" dirty="0">
                <a:latin typeface="Times New Roman" pitchFamily="18" charset="0"/>
              </a:rPr>
              <a:t> </a:t>
            </a:r>
            <a:r>
              <a:rPr lang="en-US" altLang="en-US" sz="2600" dirty="0" err="1">
                <a:latin typeface="Times New Roman" pitchFamily="18" charset="0"/>
              </a:rPr>
              <a:t>truyền</a:t>
            </a:r>
            <a:r>
              <a:rPr lang="en-US" altLang="en-US" sz="2600" dirty="0">
                <a:latin typeface="Times New Roman" pitchFamily="18" charset="0"/>
              </a:rPr>
              <a:t> </a:t>
            </a:r>
            <a:r>
              <a:rPr lang="en-US" altLang="en-US" sz="2600" dirty="0" err="1">
                <a:latin typeface="Times New Roman" pitchFamily="18" charset="0"/>
              </a:rPr>
              <a:t>khí</a:t>
            </a:r>
            <a:r>
              <a:rPr lang="en-US" altLang="en-US" sz="2600" dirty="0">
                <a:latin typeface="Times New Roman" pitchFamily="18" charset="0"/>
              </a:rPr>
              <a:t> </a:t>
            </a:r>
            <a:r>
              <a:rPr lang="en-US" altLang="en-US" sz="2600" dirty="0" err="1">
                <a:latin typeface="Times New Roman" pitchFamily="18" charset="0"/>
              </a:rPr>
              <a:t>thuốc</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a:t>
            </a:r>
            <a:r>
              <a:rPr lang="en-US" altLang="en-US" sz="2600" dirty="0" err="1">
                <a:latin typeface="Times New Roman" pitchFamily="18" charset="0"/>
              </a:rPr>
              <a:t>lỗ</a:t>
            </a:r>
            <a:r>
              <a:rPr lang="en-US" altLang="en-US" sz="2600" dirty="0">
                <a:latin typeface="Times New Roman" pitchFamily="18" charset="0"/>
              </a:rPr>
              <a:t> </a:t>
            </a:r>
            <a:r>
              <a:rPr lang="en-US" altLang="en-US" sz="2600" dirty="0" err="1">
                <a:latin typeface="Times New Roman" pitchFamily="18" charset="0"/>
              </a:rPr>
              <a:t>trích</a:t>
            </a:r>
            <a:r>
              <a:rPr lang="en-US" altLang="en-US" sz="2600" dirty="0">
                <a:latin typeface="Times New Roman" pitchFamily="18" charset="0"/>
              </a:rPr>
              <a:t> </a:t>
            </a:r>
            <a:r>
              <a:rPr lang="en-US" altLang="en-US" sz="2600" dirty="0" err="1">
                <a:latin typeface="Times New Roman" pitchFamily="18" charset="0"/>
              </a:rPr>
              <a:t>khí</a:t>
            </a:r>
            <a:r>
              <a:rPr lang="en-US" altLang="en-US" sz="2600" dirty="0">
                <a:latin typeface="Times New Roman" pitchFamily="18" charset="0"/>
              </a:rPr>
              <a:t> </a:t>
            </a:r>
            <a:r>
              <a:rPr lang="en-US" altLang="en-US" sz="2600" dirty="0" err="1">
                <a:latin typeface="Times New Roman" pitchFamily="18" charset="0"/>
              </a:rPr>
              <a:t>thuốc</a:t>
            </a:r>
            <a:r>
              <a:rPr lang="en-US" altLang="en-US" sz="2600" dirty="0">
                <a:latin typeface="Times New Roman" pitchFamily="18" charset="0"/>
              </a:rPr>
              <a:t>, </a:t>
            </a:r>
            <a:r>
              <a:rPr lang="en-US" altLang="en-US" sz="2600" dirty="0" err="1">
                <a:latin typeface="Times New Roman" pitchFamily="18" charset="0"/>
              </a:rPr>
              <a:t>bên</a:t>
            </a:r>
            <a:r>
              <a:rPr lang="en-US" altLang="en-US" sz="2600" dirty="0">
                <a:latin typeface="Times New Roman" pitchFamily="18" charset="0"/>
              </a:rPr>
              <a:t> </a:t>
            </a:r>
            <a:r>
              <a:rPr lang="en-US" altLang="en-US" sz="2600" dirty="0" err="1">
                <a:latin typeface="Times New Roman" pitchFamily="18" charset="0"/>
              </a:rPr>
              <a:t>ngoài</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a:t>
            </a:r>
            <a:r>
              <a:rPr lang="en-US" altLang="en-US" sz="2600" dirty="0" err="1">
                <a:latin typeface="Times New Roman" pitchFamily="18" charset="0"/>
              </a:rPr>
              <a:t>khuy</a:t>
            </a:r>
            <a:r>
              <a:rPr lang="en-US" altLang="en-US" sz="2600" dirty="0">
                <a:latin typeface="Times New Roman" pitchFamily="18" charset="0"/>
              </a:rPr>
              <a:t> </a:t>
            </a:r>
            <a:r>
              <a:rPr lang="en-US" altLang="en-US" sz="2600" dirty="0" err="1">
                <a:latin typeface="Times New Roman" pitchFamily="18" charset="0"/>
              </a:rPr>
              <a:t>để</a:t>
            </a:r>
            <a:r>
              <a:rPr lang="en-US" altLang="en-US" sz="2600" dirty="0">
                <a:latin typeface="Times New Roman" pitchFamily="18" charset="0"/>
              </a:rPr>
              <a:t> </a:t>
            </a:r>
            <a:r>
              <a:rPr lang="en-US" altLang="en-US" sz="2600" dirty="0" err="1">
                <a:latin typeface="Times New Roman" pitchFamily="18" charset="0"/>
              </a:rPr>
              <a:t>mắc</a:t>
            </a:r>
            <a:r>
              <a:rPr lang="en-US" altLang="en-US" sz="2600" dirty="0">
                <a:latin typeface="Times New Roman" pitchFamily="18" charset="0"/>
              </a:rPr>
              <a:t> dây </a:t>
            </a:r>
            <a:r>
              <a:rPr lang="en-US" altLang="en-US" sz="2600" dirty="0" err="1">
                <a:latin typeface="Times New Roman" pitchFamily="18" charset="0"/>
              </a:rPr>
              <a:t>súng</a:t>
            </a:r>
            <a:r>
              <a:rPr lang="en-US" altLang="en-US" sz="2600" dirty="0">
                <a:latin typeface="Times New Roman" pitchFamily="18" charset="0"/>
              </a:rPr>
              <a:t>, </a:t>
            </a:r>
            <a:r>
              <a:rPr lang="en-US" altLang="en-US" sz="2600" dirty="0" err="1">
                <a:latin typeface="Times New Roman" pitchFamily="18" charset="0"/>
              </a:rPr>
              <a:t>bên</a:t>
            </a:r>
            <a:r>
              <a:rPr lang="en-US" altLang="en-US" sz="2600" dirty="0">
                <a:latin typeface="Times New Roman" pitchFamily="18" charset="0"/>
              </a:rPr>
              <a:t> </a:t>
            </a:r>
            <a:r>
              <a:rPr lang="en-US" altLang="en-US" sz="2600" dirty="0" err="1">
                <a:latin typeface="Times New Roman" pitchFamily="18" charset="0"/>
              </a:rPr>
              <a:t>ngoài</a:t>
            </a:r>
            <a:r>
              <a:rPr lang="en-US" altLang="en-US" sz="2600" dirty="0">
                <a:latin typeface="Times New Roman" pitchFamily="18" charset="0"/>
              </a:rPr>
              <a:t> </a:t>
            </a:r>
            <a:r>
              <a:rPr lang="en-US" altLang="en-US" sz="2600" dirty="0" err="1">
                <a:latin typeface="Times New Roman" pitchFamily="18" charset="0"/>
              </a:rPr>
              <a:t>nòng</a:t>
            </a:r>
            <a:r>
              <a:rPr lang="en-US" altLang="en-US" sz="2600" dirty="0">
                <a:latin typeface="Times New Roman" pitchFamily="18" charset="0"/>
              </a:rPr>
              <a:t> </a:t>
            </a:r>
            <a:r>
              <a:rPr lang="en-US" altLang="en-US" sz="2600" dirty="0" err="1">
                <a:latin typeface="Times New Roman" pitchFamily="18" charset="0"/>
              </a:rPr>
              <a:t>súng</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a:t>
            </a:r>
            <a:r>
              <a:rPr lang="en-US" altLang="en-US" sz="2600" dirty="0" err="1">
                <a:latin typeface="Times New Roman" pitchFamily="18" charset="0"/>
              </a:rPr>
              <a:t>bệ</a:t>
            </a:r>
            <a:r>
              <a:rPr lang="en-US" altLang="en-US" sz="2600" dirty="0">
                <a:latin typeface="Times New Roman" pitchFamily="18" charset="0"/>
              </a:rPr>
              <a:t>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ngắm</a:t>
            </a:r>
            <a:r>
              <a:rPr lang="en-US" altLang="en-US" sz="2600" dirty="0">
                <a:latin typeface="Times New Roman" pitchFamily="18" charset="0"/>
              </a:rPr>
              <a:t> , </a:t>
            </a:r>
            <a:r>
              <a:rPr lang="en-US" altLang="en-US" sz="2600" dirty="0" err="1">
                <a:latin typeface="Times New Roman" pitchFamily="18" charset="0"/>
              </a:rPr>
              <a:t>bệ</a:t>
            </a:r>
            <a:r>
              <a:rPr lang="en-US" altLang="en-US" sz="2600" dirty="0">
                <a:latin typeface="Times New Roman" pitchFamily="18" charset="0"/>
              </a:rPr>
              <a:t> </a:t>
            </a:r>
            <a:r>
              <a:rPr lang="en-US" altLang="en-US" sz="2600" dirty="0" err="1">
                <a:latin typeface="Times New Roman" pitchFamily="18" charset="0"/>
              </a:rPr>
              <a:t>lắp</a:t>
            </a:r>
            <a:r>
              <a:rPr lang="en-US" altLang="en-US" sz="2600" dirty="0">
                <a:latin typeface="Times New Roman" pitchFamily="18" charset="0"/>
              </a:rPr>
              <a:t> </a:t>
            </a:r>
            <a:r>
              <a:rPr lang="en-US" altLang="en-US" sz="2600" dirty="0" err="1">
                <a:latin typeface="Times New Roman" pitchFamily="18" charset="0"/>
              </a:rPr>
              <a:t>lê</a:t>
            </a:r>
            <a:r>
              <a:rPr lang="en-US" altLang="en-US" sz="2600" dirty="0">
                <a:latin typeface="Times New Roman" pitchFamily="18" charset="0"/>
              </a:rPr>
              <a:t>, </a:t>
            </a:r>
            <a:r>
              <a:rPr lang="en-US" altLang="en-US" sz="2600" dirty="0" err="1">
                <a:latin typeface="Times New Roman" pitchFamily="18" charset="0"/>
              </a:rPr>
              <a:t>hệ</a:t>
            </a:r>
            <a:r>
              <a:rPr lang="en-US" altLang="en-US" sz="2600" dirty="0">
                <a:latin typeface="Times New Roman" pitchFamily="18" charset="0"/>
              </a:rPr>
              <a:t> thống </a:t>
            </a:r>
            <a:r>
              <a:rPr lang="en-US" altLang="en-US" sz="2600" dirty="0" err="1">
                <a:latin typeface="Times New Roman" pitchFamily="18" charset="0"/>
              </a:rPr>
              <a:t>ngắm</a:t>
            </a:r>
            <a:r>
              <a:rPr lang="en-US" altLang="en-US" sz="2600" dirty="0">
                <a:latin typeface="Times New Roman" pitchFamily="18" charset="0"/>
              </a:rPr>
              <a:t>,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súng</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a:t>
            </a:r>
            <a:r>
              <a:rPr lang="en-US" altLang="en-US" sz="2600" dirty="0" err="1">
                <a:latin typeface="Times New Roman" pitchFamily="18" charset="0"/>
              </a:rPr>
              <a:t>ren</a:t>
            </a:r>
            <a:r>
              <a:rPr lang="en-US" altLang="en-US" sz="2600" dirty="0">
                <a:latin typeface="Times New Roman" pitchFamily="18" charset="0"/>
              </a:rPr>
              <a:t> </a:t>
            </a:r>
            <a:r>
              <a:rPr lang="en-US" altLang="en-US" sz="2600" dirty="0" err="1">
                <a:latin typeface="Times New Roman" pitchFamily="18" charset="0"/>
              </a:rPr>
              <a:t>đầu</a:t>
            </a:r>
            <a:r>
              <a:rPr lang="en-US" altLang="en-US" sz="2600" dirty="0">
                <a:latin typeface="Times New Roman" pitchFamily="18" charset="0"/>
              </a:rPr>
              <a:t> </a:t>
            </a:r>
            <a:r>
              <a:rPr lang="en-US" altLang="en-US" sz="2600" dirty="0" err="1">
                <a:latin typeface="Times New Roman" pitchFamily="18" charset="0"/>
              </a:rPr>
              <a:t>nòng</a:t>
            </a:r>
            <a:r>
              <a:rPr lang="en-US" altLang="en-US" sz="2600" dirty="0">
                <a:latin typeface="Times New Roman" pitchFamily="18" charset="0"/>
              </a:rPr>
              <a:t> </a:t>
            </a:r>
            <a:r>
              <a:rPr lang="en-US" altLang="en-US" sz="2600" dirty="0" err="1">
                <a:latin typeface="Times New Roman" pitchFamily="18" charset="0"/>
              </a:rPr>
              <a:t>súng</a:t>
            </a:r>
            <a:r>
              <a:rPr lang="en-US" altLang="en-US" sz="26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wedge">
                                      <p:cBhvr>
                                        <p:cTn id="7" dur="20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3" grpId="0"/>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dau ngam 1"/>
          <p:cNvPicPr>
            <a:picLocks noChangeAspect="1" noChangeArrowheads="1"/>
          </p:cNvPicPr>
          <p:nvPr/>
        </p:nvPicPr>
        <p:blipFill>
          <a:blip r:embed="rId2"/>
          <a:srcRect/>
          <a:stretch>
            <a:fillRect/>
          </a:stretch>
        </p:blipFill>
        <p:spPr bwMode="auto">
          <a:xfrm>
            <a:off x="0" y="1905000"/>
            <a:ext cx="3048000" cy="2743200"/>
          </a:xfrm>
          <a:prstGeom prst="rect">
            <a:avLst/>
          </a:prstGeom>
          <a:noFill/>
          <a:ln w="9525">
            <a:noFill/>
            <a:miter lim="800000"/>
            <a:headEnd/>
            <a:tailEnd/>
          </a:ln>
        </p:spPr>
      </p:pic>
      <p:pic>
        <p:nvPicPr>
          <p:cNvPr id="173059" name="Picture 3" descr="dau ngam2"/>
          <p:cNvPicPr>
            <a:picLocks noChangeAspect="1" noChangeArrowheads="1"/>
          </p:cNvPicPr>
          <p:nvPr/>
        </p:nvPicPr>
        <p:blipFill>
          <a:blip r:embed="rId3"/>
          <a:srcRect/>
          <a:stretch>
            <a:fillRect/>
          </a:stretch>
        </p:blipFill>
        <p:spPr bwMode="auto">
          <a:xfrm>
            <a:off x="5105400" y="3124200"/>
            <a:ext cx="4038600" cy="3581400"/>
          </a:xfrm>
          <a:prstGeom prst="rect">
            <a:avLst/>
          </a:prstGeom>
          <a:noFill/>
          <a:ln w="9525">
            <a:noFill/>
            <a:miter lim="800000"/>
            <a:headEnd/>
            <a:tailEnd/>
          </a:ln>
        </p:spPr>
      </p:pic>
      <p:sp>
        <p:nvSpPr>
          <p:cNvPr id="173060" name="Text Box 4"/>
          <p:cNvSpPr txBox="1">
            <a:spLocks noChangeArrowheads="1"/>
          </p:cNvSpPr>
          <p:nvPr/>
        </p:nvSpPr>
        <p:spPr bwMode="auto">
          <a:xfrm>
            <a:off x="76200" y="0"/>
            <a:ext cx="8839200" cy="519113"/>
          </a:xfrm>
          <a:prstGeom prst="rect">
            <a:avLst/>
          </a:prstGeom>
          <a:noFill/>
          <a:ln w="9525">
            <a:noFill/>
            <a:miter lim="800000"/>
            <a:headEnd/>
            <a:tailEnd/>
          </a:ln>
        </p:spPr>
        <p:txBody>
          <a:bodyPr>
            <a:spAutoFit/>
          </a:bodyPr>
          <a:lstStyle/>
          <a:p>
            <a:pPr>
              <a:spcBef>
                <a:spcPct val="50000"/>
              </a:spcBef>
            </a:pPr>
            <a:r>
              <a:rPr lang="en-US" altLang="en-US" sz="2800" b="1" dirty="0">
                <a:solidFill>
                  <a:srgbClr val="3333CC"/>
                </a:solidFill>
                <a:latin typeface="Times New Roman" pitchFamily="18" charset="0"/>
                <a:cs typeface="Arial" charset="0"/>
              </a:rPr>
              <a:t>2.2. </a:t>
            </a:r>
            <a:r>
              <a:rPr lang="en-US" altLang="en-US" sz="2800" b="1" dirty="0" err="1">
                <a:solidFill>
                  <a:srgbClr val="3333CC"/>
                </a:solidFill>
                <a:latin typeface="Times New Roman" pitchFamily="18" charset="0"/>
                <a:cs typeface="Arial" charset="0"/>
              </a:rPr>
              <a:t>Bộ</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phận</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ngắm</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gồm</a:t>
            </a:r>
            <a:r>
              <a:rPr lang="en-US" altLang="en-US" sz="2800" dirty="0">
                <a:latin typeface="Times New Roman" pitchFamily="18" charset="0"/>
                <a:cs typeface="Arial" charset="0"/>
              </a:rPr>
              <a:t> </a:t>
            </a:r>
            <a:r>
              <a:rPr lang="vi-VN" altLang="en-US" sz="2800" dirty="0">
                <a:latin typeface="Times New Roman" pitchFamily="18" charset="0"/>
                <a:cs typeface="Arial" charset="0"/>
              </a:rPr>
              <a:t>đ</a:t>
            </a:r>
            <a:r>
              <a:rPr lang="en-US" altLang="en-US" sz="2800" dirty="0" err="1">
                <a:latin typeface="Times New Roman" pitchFamily="18" charset="0"/>
                <a:cs typeface="Arial" charset="0"/>
              </a:rPr>
              <a:t>ầu</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ngắm</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và</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thước</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ngắm</a:t>
            </a:r>
            <a:endParaRPr lang="en-US" altLang="en-US" sz="2800" dirty="0">
              <a:latin typeface="Times New Roman" pitchFamily="18" charset="0"/>
              <a:cs typeface="Arial" charset="0"/>
            </a:endParaRPr>
          </a:p>
        </p:txBody>
      </p:sp>
      <p:sp>
        <p:nvSpPr>
          <p:cNvPr id="173061" name="Text Box 5"/>
          <p:cNvSpPr txBox="1">
            <a:spLocks noChangeArrowheads="1"/>
          </p:cNvSpPr>
          <p:nvPr/>
        </p:nvSpPr>
        <p:spPr bwMode="auto">
          <a:xfrm>
            <a:off x="228600" y="685800"/>
            <a:ext cx="8763000" cy="830997"/>
          </a:xfrm>
          <a:prstGeom prst="rect">
            <a:avLst/>
          </a:prstGeom>
          <a:noFill/>
          <a:ln w="9525">
            <a:noFill/>
            <a:miter lim="800000"/>
            <a:headEnd/>
            <a:tailEnd/>
          </a:ln>
        </p:spPr>
        <p:txBody>
          <a:bodyPr>
            <a:spAutoFit/>
          </a:bodyPr>
          <a:lstStyle/>
          <a:p>
            <a:pPr>
              <a:spcBef>
                <a:spcPct val="50000"/>
              </a:spcBef>
            </a:pPr>
            <a:r>
              <a:rPr lang="en-US" altLang="en-US" sz="2400" dirty="0" err="1">
                <a:solidFill>
                  <a:srgbClr val="FF3399"/>
                </a:solidFill>
                <a:latin typeface="Times New Roman" pitchFamily="18" charset="0"/>
                <a:cs typeface="Arial" charset="0"/>
              </a:rPr>
              <a:t>Tác</a:t>
            </a:r>
            <a:r>
              <a:rPr lang="en-US" altLang="en-US" sz="2400" dirty="0">
                <a:solidFill>
                  <a:srgbClr val="FF3399"/>
                </a:solidFill>
                <a:latin typeface="Times New Roman" pitchFamily="18" charset="0"/>
                <a:cs typeface="Arial" charset="0"/>
              </a:rPr>
              <a:t> </a:t>
            </a:r>
            <a:r>
              <a:rPr lang="en-US" altLang="en-US" sz="2400" dirty="0" err="1">
                <a:solidFill>
                  <a:srgbClr val="FF3399"/>
                </a:solidFill>
                <a:latin typeface="Times New Roman" pitchFamily="18" charset="0"/>
                <a:cs typeface="Arial" charset="0"/>
              </a:rPr>
              <a:t>dụng</a:t>
            </a:r>
            <a:r>
              <a:rPr lang="en-US" altLang="en-US" sz="2400" dirty="0">
                <a:solidFill>
                  <a:srgbClr val="FF3399"/>
                </a:solidFill>
                <a:latin typeface="Times New Roman" pitchFamily="18" charset="0"/>
                <a:cs typeface="Arial" charset="0"/>
              </a:rPr>
              <a:t> :</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Bộ</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phận</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ngắm</a:t>
            </a:r>
            <a:r>
              <a:rPr lang="en-US" altLang="en-US" sz="2400" dirty="0">
                <a:latin typeface="Times New Roman" pitchFamily="18" charset="0"/>
                <a:cs typeface="Arial" charset="0"/>
              </a:rPr>
              <a:t> </a:t>
            </a:r>
            <a:r>
              <a:rPr lang="vi-VN" altLang="en-US" sz="2400" dirty="0">
                <a:latin typeface="Times New Roman" pitchFamily="18" charset="0"/>
                <a:cs typeface="Arial" charset="0"/>
              </a:rPr>
              <a:t>để </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ng</a:t>
            </a:r>
            <a:r>
              <a:rPr lang="vi-VN" altLang="en-US" sz="2400" dirty="0">
                <a:latin typeface="Times New Roman" pitchFamily="18" charset="0"/>
                <a:cs typeface="Arial" charset="0"/>
              </a:rPr>
              <a:t>ắm </a:t>
            </a:r>
            <a:r>
              <a:rPr lang="en-US" altLang="en-US" sz="2400" dirty="0" err="1">
                <a:latin typeface="Times New Roman" pitchFamily="18" charset="0"/>
                <a:cs typeface="Arial" charset="0"/>
              </a:rPr>
              <a:t>bắn</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vào</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các</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mục</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tiêu</a:t>
            </a:r>
            <a:r>
              <a:rPr lang="en-US" altLang="en-US" sz="2400" dirty="0">
                <a:latin typeface="Times New Roman" pitchFamily="18" charset="0"/>
                <a:cs typeface="Arial" charset="0"/>
              </a:rPr>
              <a:t> ở </a:t>
            </a:r>
            <a:r>
              <a:rPr lang="en-US" altLang="en-US" sz="2400" dirty="0" err="1">
                <a:latin typeface="Times New Roman" pitchFamily="18" charset="0"/>
                <a:cs typeface="Arial" charset="0"/>
              </a:rPr>
              <a:t>cự</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ly</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khác</a:t>
            </a:r>
            <a:r>
              <a:rPr lang="en-US" altLang="en-US" sz="2400" dirty="0">
                <a:latin typeface="Times New Roman" pitchFamily="18" charset="0"/>
                <a:cs typeface="Arial" charset="0"/>
              </a:rPr>
              <a:t> </a:t>
            </a:r>
            <a:r>
              <a:rPr lang="en-US" altLang="en-US" sz="2400" dirty="0" err="1">
                <a:latin typeface="Times New Roman" pitchFamily="18" charset="0"/>
                <a:cs typeface="Arial" charset="0"/>
              </a:rPr>
              <a:t>nhau</a:t>
            </a:r>
            <a:endParaRPr lang="en-US" altLang="en-US" sz="2400" dirty="0">
              <a:latin typeface="Times New Roman" pitchFamily="18" charset="0"/>
              <a:cs typeface="Arial" charset="0"/>
            </a:endParaRPr>
          </a:p>
        </p:txBody>
      </p:sp>
      <p:sp>
        <p:nvSpPr>
          <p:cNvPr id="173062" name="Text Box 6"/>
          <p:cNvSpPr txBox="1">
            <a:spLocks noChangeArrowheads="1"/>
          </p:cNvSpPr>
          <p:nvPr/>
        </p:nvSpPr>
        <p:spPr bwMode="auto">
          <a:xfrm>
            <a:off x="3048000" y="1752600"/>
            <a:ext cx="18288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3399"/>
                </a:solidFill>
                <a:latin typeface="Times New Roman" pitchFamily="18" charset="0"/>
                <a:cs typeface="Arial" charset="0"/>
              </a:rPr>
              <a:t>Cấu tạo :</a:t>
            </a:r>
          </a:p>
        </p:txBody>
      </p:sp>
      <p:sp>
        <p:nvSpPr>
          <p:cNvPr id="173064" name="Text Box 8"/>
          <p:cNvSpPr txBox="1">
            <a:spLocks noChangeArrowheads="1"/>
          </p:cNvSpPr>
          <p:nvPr/>
        </p:nvSpPr>
        <p:spPr bwMode="auto">
          <a:xfrm>
            <a:off x="1371600" y="5715000"/>
            <a:ext cx="3505200"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   Vành bảo vệ đầu ngắm</a:t>
            </a:r>
          </a:p>
        </p:txBody>
      </p:sp>
      <p:sp>
        <p:nvSpPr>
          <p:cNvPr id="173065" name="Line 9"/>
          <p:cNvSpPr>
            <a:spLocks noChangeShapeType="1"/>
          </p:cNvSpPr>
          <p:nvPr/>
        </p:nvSpPr>
        <p:spPr bwMode="auto">
          <a:xfrm flipV="1">
            <a:off x="2971800" y="3505200"/>
            <a:ext cx="4876800" cy="2286000"/>
          </a:xfrm>
          <a:prstGeom prst="line">
            <a:avLst/>
          </a:prstGeom>
          <a:noFill/>
          <a:ln w="9525">
            <a:solidFill>
              <a:srgbClr val="FF0000"/>
            </a:solidFill>
            <a:round/>
            <a:headEnd/>
            <a:tailEnd type="triangle" w="med" len="med"/>
          </a:ln>
        </p:spPr>
        <p:txBody>
          <a:bodyPr/>
          <a:lstStyle/>
          <a:p>
            <a:endParaRPr lang="vi-VN"/>
          </a:p>
        </p:txBody>
      </p:sp>
      <p:sp>
        <p:nvSpPr>
          <p:cNvPr id="173066" name="Text Box 10"/>
          <p:cNvSpPr txBox="1">
            <a:spLocks noChangeArrowheads="1"/>
          </p:cNvSpPr>
          <p:nvPr/>
        </p:nvSpPr>
        <p:spPr bwMode="auto">
          <a:xfrm>
            <a:off x="6553200" y="1676400"/>
            <a:ext cx="2209800" cy="457200"/>
          </a:xfrm>
          <a:prstGeom prst="rect">
            <a:avLst/>
          </a:prstGeom>
          <a:noFill/>
          <a:ln w="9525">
            <a:noFill/>
            <a:miter lim="800000"/>
            <a:headEnd/>
            <a:tailEnd/>
          </a:ln>
        </p:spPr>
        <p:txBody>
          <a:bodyPr>
            <a:spAutoFit/>
          </a:bodyPr>
          <a:lstStyle/>
          <a:p>
            <a:pPr eaLnBrk="1" hangingPunct="1"/>
            <a:r>
              <a:rPr lang="en-US" altLang="en-US" b="1" i="1">
                <a:solidFill>
                  <a:srgbClr val="FF0000"/>
                </a:solidFill>
                <a:latin typeface="Times New Roman" pitchFamily="18" charset="0"/>
                <a:cs typeface="Arial" charset="0"/>
              </a:rPr>
              <a:t>     </a:t>
            </a:r>
            <a:r>
              <a:rPr lang="en-US" altLang="en-US" sz="2400" b="1" i="1">
                <a:solidFill>
                  <a:srgbClr val="FF0000"/>
                </a:solidFill>
                <a:latin typeface="Times New Roman" pitchFamily="18" charset="0"/>
                <a:cs typeface="Arial" charset="0"/>
              </a:rPr>
              <a:t>Đầu ngắm</a:t>
            </a:r>
          </a:p>
        </p:txBody>
      </p:sp>
      <p:sp>
        <p:nvSpPr>
          <p:cNvPr id="173067" name="Line 11"/>
          <p:cNvSpPr>
            <a:spLocks noChangeShapeType="1"/>
          </p:cNvSpPr>
          <p:nvPr/>
        </p:nvSpPr>
        <p:spPr bwMode="auto">
          <a:xfrm flipH="1">
            <a:off x="7315200" y="2209800"/>
            <a:ext cx="228600" cy="1295400"/>
          </a:xfrm>
          <a:prstGeom prst="line">
            <a:avLst/>
          </a:prstGeom>
          <a:noFill/>
          <a:ln w="9525">
            <a:solidFill>
              <a:srgbClr val="FF0000"/>
            </a:solidFill>
            <a:round/>
            <a:headEnd/>
            <a:tailEnd type="triangle" w="med" len="med"/>
          </a:ln>
        </p:spPr>
        <p:txBody>
          <a:bodyPr/>
          <a:lstStyle/>
          <a:p>
            <a:endParaRPr lang="vi-VN"/>
          </a:p>
        </p:txBody>
      </p:sp>
      <p:sp>
        <p:nvSpPr>
          <p:cNvPr id="173068" name="Text Box 12"/>
          <p:cNvSpPr txBox="1">
            <a:spLocks noChangeArrowheads="1"/>
          </p:cNvSpPr>
          <p:nvPr/>
        </p:nvSpPr>
        <p:spPr bwMode="auto">
          <a:xfrm>
            <a:off x="3700463" y="2667000"/>
            <a:ext cx="1633537"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Bệ di động</a:t>
            </a:r>
          </a:p>
        </p:txBody>
      </p:sp>
      <p:sp>
        <p:nvSpPr>
          <p:cNvPr id="173069" name="Line 13"/>
          <p:cNvSpPr>
            <a:spLocks noChangeShapeType="1"/>
          </p:cNvSpPr>
          <p:nvPr/>
        </p:nvSpPr>
        <p:spPr bwMode="auto">
          <a:xfrm flipH="1" flipV="1">
            <a:off x="2133600" y="2743200"/>
            <a:ext cx="1524000" cy="152400"/>
          </a:xfrm>
          <a:prstGeom prst="line">
            <a:avLst/>
          </a:prstGeom>
          <a:noFill/>
          <a:ln w="9525">
            <a:solidFill>
              <a:srgbClr val="FF0000"/>
            </a:solidFill>
            <a:round/>
            <a:headEnd/>
            <a:tailEnd type="triangle" w="med" len="med"/>
          </a:ln>
        </p:spPr>
        <p:txBody>
          <a:bodyPr/>
          <a:lstStyle/>
          <a:p>
            <a:endParaRPr lang="vi-VN"/>
          </a:p>
        </p:txBody>
      </p:sp>
      <p:sp>
        <p:nvSpPr>
          <p:cNvPr id="173070" name="Text Box 14"/>
          <p:cNvSpPr txBox="1">
            <a:spLocks noChangeArrowheads="1"/>
          </p:cNvSpPr>
          <p:nvPr/>
        </p:nvSpPr>
        <p:spPr bwMode="auto">
          <a:xfrm>
            <a:off x="2895600" y="4419600"/>
            <a:ext cx="2057400" cy="457200"/>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Arial" charset="0"/>
              </a:rPr>
              <a:t>Bệ đầu ngắm</a:t>
            </a:r>
          </a:p>
        </p:txBody>
      </p:sp>
      <p:sp>
        <p:nvSpPr>
          <p:cNvPr id="173071" name="Line 15"/>
          <p:cNvSpPr>
            <a:spLocks noChangeShapeType="1"/>
          </p:cNvSpPr>
          <p:nvPr/>
        </p:nvSpPr>
        <p:spPr bwMode="auto">
          <a:xfrm flipH="1" flipV="1">
            <a:off x="2438400" y="2895600"/>
            <a:ext cx="1981200" cy="13716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3060"/>
                                        </p:tgtEl>
                                        <p:attrNameLst>
                                          <p:attrName>style.visibility</p:attrName>
                                        </p:attrNameLst>
                                      </p:cBhvr>
                                      <p:to>
                                        <p:strVal val="visible"/>
                                      </p:to>
                                    </p:set>
                                    <p:anim calcmode="discrete" valueType="clr">
                                      <p:cBhvr override="childStyle">
                                        <p:cTn id="7" dur="80"/>
                                        <p:tgtEl>
                                          <p:spTgt spid="1730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60"/>
                                        </p:tgtEl>
                                        <p:attrNameLst>
                                          <p:attrName>fillcolor</p:attrName>
                                        </p:attrNameLst>
                                      </p:cBhvr>
                                      <p:tavLst>
                                        <p:tav tm="0">
                                          <p:val>
                                            <p:clrVal>
                                              <a:schemeClr val="accent2"/>
                                            </p:clrVal>
                                          </p:val>
                                        </p:tav>
                                        <p:tav tm="50000">
                                          <p:val>
                                            <p:clrVal>
                                              <a:schemeClr val="hlink"/>
                                            </p:clrVal>
                                          </p:val>
                                        </p:tav>
                                      </p:tavLst>
                                    </p:anim>
                                    <p:set>
                                      <p:cBhvr>
                                        <p:cTn id="9" dur="80"/>
                                        <p:tgtEl>
                                          <p:spTgt spid="1730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3061"/>
                                        </p:tgtEl>
                                        <p:attrNameLst>
                                          <p:attrName>style.visibility</p:attrName>
                                        </p:attrNameLst>
                                      </p:cBhvr>
                                      <p:to>
                                        <p:strVal val="visible"/>
                                      </p:to>
                                    </p:set>
                                    <p:anim calcmode="discrete" valueType="clr">
                                      <p:cBhvr override="childStyle">
                                        <p:cTn id="14" dur="80"/>
                                        <p:tgtEl>
                                          <p:spTgt spid="17306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3061"/>
                                        </p:tgtEl>
                                        <p:attrNameLst>
                                          <p:attrName>fillcolor</p:attrName>
                                        </p:attrNameLst>
                                      </p:cBhvr>
                                      <p:tavLst>
                                        <p:tav tm="0">
                                          <p:val>
                                            <p:clrVal>
                                              <a:schemeClr val="accent2"/>
                                            </p:clrVal>
                                          </p:val>
                                        </p:tav>
                                        <p:tav tm="50000">
                                          <p:val>
                                            <p:clrVal>
                                              <a:schemeClr val="hlink"/>
                                            </p:clrVal>
                                          </p:val>
                                        </p:tav>
                                      </p:tavLst>
                                    </p:anim>
                                    <p:set>
                                      <p:cBhvr>
                                        <p:cTn id="16" dur="80"/>
                                        <p:tgtEl>
                                          <p:spTgt spid="17306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73062"/>
                                        </p:tgtEl>
                                        <p:attrNameLst>
                                          <p:attrName>style.visibility</p:attrName>
                                        </p:attrNameLst>
                                      </p:cBhvr>
                                      <p:to>
                                        <p:strVal val="visible"/>
                                      </p:to>
                                    </p:set>
                                    <p:animEffect transition="in" filter="diamond(in)">
                                      <p:cBhvr>
                                        <p:cTn id="21" dur="2000"/>
                                        <p:tgtEl>
                                          <p:spTgt spid="1730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73059"/>
                                        </p:tgtEl>
                                        <p:attrNameLst>
                                          <p:attrName>style.visibility</p:attrName>
                                        </p:attrNameLst>
                                      </p:cBhvr>
                                      <p:to>
                                        <p:strVal val="visible"/>
                                      </p:to>
                                    </p:set>
                                    <p:animEffect transition="in" filter="wedge">
                                      <p:cBhvr>
                                        <p:cTn id="26" dur="2000"/>
                                        <p:tgtEl>
                                          <p:spTgt spid="1730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3064"/>
                                        </p:tgtEl>
                                        <p:attrNameLst>
                                          <p:attrName>style.visibility</p:attrName>
                                        </p:attrNameLst>
                                      </p:cBhvr>
                                      <p:to>
                                        <p:strVal val="visible"/>
                                      </p:to>
                                    </p:set>
                                    <p:anim calcmode="discrete" valueType="clr">
                                      <p:cBhvr override="childStyle">
                                        <p:cTn id="31" dur="80"/>
                                        <p:tgtEl>
                                          <p:spTgt spid="17306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3064"/>
                                        </p:tgtEl>
                                        <p:attrNameLst>
                                          <p:attrName>fillcolor</p:attrName>
                                        </p:attrNameLst>
                                      </p:cBhvr>
                                      <p:tavLst>
                                        <p:tav tm="0">
                                          <p:val>
                                            <p:clrVal>
                                              <a:schemeClr val="accent2"/>
                                            </p:clrVal>
                                          </p:val>
                                        </p:tav>
                                        <p:tav tm="50000">
                                          <p:val>
                                            <p:clrVal>
                                              <a:schemeClr val="hlink"/>
                                            </p:clrVal>
                                          </p:val>
                                        </p:tav>
                                      </p:tavLst>
                                    </p:anim>
                                    <p:set>
                                      <p:cBhvr>
                                        <p:cTn id="33" dur="80"/>
                                        <p:tgtEl>
                                          <p:spTgt spid="173064"/>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3065"/>
                                        </p:tgtEl>
                                        <p:attrNameLst>
                                          <p:attrName>style.visibility</p:attrName>
                                        </p:attrNameLst>
                                      </p:cBhvr>
                                      <p:to>
                                        <p:strVal val="visible"/>
                                      </p:to>
                                    </p:set>
                                    <p:animEffect transition="in" filter="diamond(in)">
                                      <p:cBhvr>
                                        <p:cTn id="38" dur="2000"/>
                                        <p:tgtEl>
                                          <p:spTgt spid="1730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3066"/>
                                        </p:tgtEl>
                                        <p:attrNameLst>
                                          <p:attrName>style.visibility</p:attrName>
                                        </p:attrNameLst>
                                      </p:cBhvr>
                                      <p:to>
                                        <p:strVal val="visible"/>
                                      </p:to>
                                    </p:set>
                                    <p:anim calcmode="discrete" valueType="clr">
                                      <p:cBhvr override="childStyle">
                                        <p:cTn id="43" dur="80"/>
                                        <p:tgtEl>
                                          <p:spTgt spid="17306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3066"/>
                                        </p:tgtEl>
                                        <p:attrNameLst>
                                          <p:attrName>fillcolor</p:attrName>
                                        </p:attrNameLst>
                                      </p:cBhvr>
                                      <p:tavLst>
                                        <p:tav tm="0">
                                          <p:val>
                                            <p:clrVal>
                                              <a:schemeClr val="accent2"/>
                                            </p:clrVal>
                                          </p:val>
                                        </p:tav>
                                        <p:tav tm="50000">
                                          <p:val>
                                            <p:clrVal>
                                              <a:schemeClr val="hlink"/>
                                            </p:clrVal>
                                          </p:val>
                                        </p:tav>
                                      </p:tavLst>
                                    </p:anim>
                                    <p:set>
                                      <p:cBhvr>
                                        <p:cTn id="45" dur="80"/>
                                        <p:tgtEl>
                                          <p:spTgt spid="17306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73067"/>
                                        </p:tgtEl>
                                        <p:attrNameLst>
                                          <p:attrName>style.visibility</p:attrName>
                                        </p:attrNameLst>
                                      </p:cBhvr>
                                      <p:to>
                                        <p:strVal val="visible"/>
                                      </p:to>
                                    </p:set>
                                    <p:animEffect transition="in" filter="diamond(in)">
                                      <p:cBhvr>
                                        <p:cTn id="50" dur="2000"/>
                                        <p:tgtEl>
                                          <p:spTgt spid="1730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nodeType="clickEffect">
                                  <p:stCondLst>
                                    <p:cond delay="0"/>
                                  </p:stCondLst>
                                  <p:childTnLst>
                                    <p:set>
                                      <p:cBhvr>
                                        <p:cTn id="54" dur="1" fill="hold">
                                          <p:stCondLst>
                                            <p:cond delay="0"/>
                                          </p:stCondLst>
                                        </p:cTn>
                                        <p:tgtEl>
                                          <p:spTgt spid="173058"/>
                                        </p:tgtEl>
                                        <p:attrNameLst>
                                          <p:attrName>style.visibility</p:attrName>
                                        </p:attrNameLst>
                                      </p:cBhvr>
                                      <p:to>
                                        <p:strVal val="visible"/>
                                      </p:to>
                                    </p:set>
                                    <p:animEffect transition="in" filter="wedge">
                                      <p:cBhvr>
                                        <p:cTn id="55" dur="2000"/>
                                        <p:tgtEl>
                                          <p:spTgt spid="17305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73068"/>
                                        </p:tgtEl>
                                        <p:attrNameLst>
                                          <p:attrName>style.visibility</p:attrName>
                                        </p:attrNameLst>
                                      </p:cBhvr>
                                      <p:to>
                                        <p:strVal val="visible"/>
                                      </p:to>
                                    </p:set>
                                    <p:anim calcmode="discrete" valueType="clr">
                                      <p:cBhvr override="childStyle">
                                        <p:cTn id="60" dur="80"/>
                                        <p:tgtEl>
                                          <p:spTgt spid="173068"/>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73068"/>
                                        </p:tgtEl>
                                        <p:attrNameLst>
                                          <p:attrName>fillcolor</p:attrName>
                                        </p:attrNameLst>
                                      </p:cBhvr>
                                      <p:tavLst>
                                        <p:tav tm="0">
                                          <p:val>
                                            <p:clrVal>
                                              <a:schemeClr val="accent2"/>
                                            </p:clrVal>
                                          </p:val>
                                        </p:tav>
                                        <p:tav tm="50000">
                                          <p:val>
                                            <p:clrVal>
                                              <a:schemeClr val="hlink"/>
                                            </p:clrVal>
                                          </p:val>
                                        </p:tav>
                                      </p:tavLst>
                                    </p:anim>
                                    <p:set>
                                      <p:cBhvr>
                                        <p:cTn id="62" dur="80"/>
                                        <p:tgtEl>
                                          <p:spTgt spid="173068"/>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73069"/>
                                        </p:tgtEl>
                                        <p:attrNameLst>
                                          <p:attrName>style.visibility</p:attrName>
                                        </p:attrNameLst>
                                      </p:cBhvr>
                                      <p:to>
                                        <p:strVal val="visible"/>
                                      </p:to>
                                    </p:set>
                                    <p:animEffect transition="in" filter="diamond(in)">
                                      <p:cBhvr>
                                        <p:cTn id="67" dur="2000"/>
                                        <p:tgtEl>
                                          <p:spTgt spid="17306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173070"/>
                                        </p:tgtEl>
                                        <p:attrNameLst>
                                          <p:attrName>style.visibility</p:attrName>
                                        </p:attrNameLst>
                                      </p:cBhvr>
                                      <p:to>
                                        <p:strVal val="visible"/>
                                      </p:to>
                                    </p:set>
                                    <p:anim calcmode="discrete" valueType="clr">
                                      <p:cBhvr override="childStyle">
                                        <p:cTn id="72" dur="80"/>
                                        <p:tgtEl>
                                          <p:spTgt spid="173070"/>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73070"/>
                                        </p:tgtEl>
                                        <p:attrNameLst>
                                          <p:attrName>fillcolor</p:attrName>
                                        </p:attrNameLst>
                                      </p:cBhvr>
                                      <p:tavLst>
                                        <p:tav tm="0">
                                          <p:val>
                                            <p:clrVal>
                                              <a:schemeClr val="accent2"/>
                                            </p:clrVal>
                                          </p:val>
                                        </p:tav>
                                        <p:tav tm="50000">
                                          <p:val>
                                            <p:clrVal>
                                              <a:schemeClr val="hlink"/>
                                            </p:clrVal>
                                          </p:val>
                                        </p:tav>
                                      </p:tavLst>
                                    </p:anim>
                                    <p:set>
                                      <p:cBhvr>
                                        <p:cTn id="74" dur="80"/>
                                        <p:tgtEl>
                                          <p:spTgt spid="173070"/>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73071"/>
                                        </p:tgtEl>
                                        <p:attrNameLst>
                                          <p:attrName>style.visibility</p:attrName>
                                        </p:attrNameLst>
                                      </p:cBhvr>
                                      <p:to>
                                        <p:strVal val="visible"/>
                                      </p:to>
                                    </p:set>
                                    <p:animEffect transition="in" filter="diamond(in)">
                                      <p:cBhvr>
                                        <p:cTn id="79" dur="2000"/>
                                        <p:tgtEl>
                                          <p:spTgt spid="173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061" grpId="0"/>
      <p:bldP spid="173062" grpId="0"/>
      <p:bldP spid="173064" grpId="0"/>
      <p:bldP spid="173065" grpId="0" animBg="1"/>
      <p:bldP spid="173066" grpId="0"/>
      <p:bldP spid="173067" grpId="0" animBg="1"/>
      <p:bldP spid="173068" grpId="0"/>
      <p:bldP spid="173069" grpId="0" animBg="1"/>
      <p:bldP spid="173070" grpId="0"/>
      <p:bldP spid="17307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dau ngam 1"/>
          <p:cNvPicPr>
            <a:picLocks noChangeAspect="1" noChangeArrowheads="1"/>
          </p:cNvPicPr>
          <p:nvPr/>
        </p:nvPicPr>
        <p:blipFill>
          <a:blip r:embed="rId2"/>
          <a:srcRect/>
          <a:stretch>
            <a:fillRect/>
          </a:stretch>
        </p:blipFill>
        <p:spPr bwMode="auto">
          <a:xfrm>
            <a:off x="0" y="1905000"/>
            <a:ext cx="3048000" cy="2743200"/>
          </a:xfrm>
          <a:prstGeom prst="rect">
            <a:avLst/>
          </a:prstGeom>
          <a:noFill/>
          <a:ln w="9525">
            <a:noFill/>
            <a:miter lim="800000"/>
            <a:headEnd/>
            <a:tailEnd/>
          </a:ln>
        </p:spPr>
      </p:pic>
      <p:pic>
        <p:nvPicPr>
          <p:cNvPr id="173059" name="Picture 3" descr="dau ngam2"/>
          <p:cNvPicPr>
            <a:picLocks noChangeAspect="1" noChangeArrowheads="1"/>
          </p:cNvPicPr>
          <p:nvPr/>
        </p:nvPicPr>
        <p:blipFill>
          <a:blip r:embed="rId3"/>
          <a:srcRect/>
          <a:stretch>
            <a:fillRect/>
          </a:stretch>
        </p:blipFill>
        <p:spPr bwMode="auto">
          <a:xfrm>
            <a:off x="5105400" y="3276600"/>
            <a:ext cx="4038600" cy="3581400"/>
          </a:xfrm>
          <a:prstGeom prst="rect">
            <a:avLst/>
          </a:prstGeom>
          <a:noFill/>
          <a:ln w="9525">
            <a:noFill/>
            <a:miter lim="800000"/>
            <a:headEnd/>
            <a:tailEnd/>
          </a:ln>
        </p:spPr>
      </p:pic>
      <p:sp>
        <p:nvSpPr>
          <p:cNvPr id="173060" name="Text Box 4"/>
          <p:cNvSpPr txBox="1">
            <a:spLocks noChangeArrowheads="1"/>
          </p:cNvSpPr>
          <p:nvPr/>
        </p:nvSpPr>
        <p:spPr bwMode="auto">
          <a:xfrm>
            <a:off x="76200" y="0"/>
            <a:ext cx="7239000" cy="519113"/>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   2.2. </a:t>
            </a:r>
            <a:r>
              <a:rPr lang="en-US" altLang="en-US" sz="2800" b="1" dirty="0" err="1">
                <a:solidFill>
                  <a:srgbClr val="3333CC"/>
                </a:solidFill>
                <a:latin typeface="Times New Roman" pitchFamily="18" charset="0"/>
                <a:cs typeface="Arial" charset="0"/>
              </a:rPr>
              <a:t>Bộ</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phận</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ngắm</a:t>
            </a:r>
            <a:r>
              <a:rPr lang="en-US" altLang="en-US" sz="2800" dirty="0">
                <a:latin typeface="Times New Roman" pitchFamily="18" charset="0"/>
                <a:cs typeface="Arial" charset="0"/>
              </a:rPr>
              <a:t> :</a:t>
            </a:r>
          </a:p>
        </p:txBody>
      </p:sp>
      <p:sp>
        <p:nvSpPr>
          <p:cNvPr id="173062" name="Text Box 6"/>
          <p:cNvSpPr txBox="1">
            <a:spLocks noChangeArrowheads="1"/>
          </p:cNvSpPr>
          <p:nvPr/>
        </p:nvSpPr>
        <p:spPr bwMode="auto">
          <a:xfrm>
            <a:off x="457200" y="609600"/>
            <a:ext cx="8382000" cy="946150"/>
          </a:xfrm>
          <a:prstGeom prst="rect">
            <a:avLst/>
          </a:prstGeom>
          <a:noFill/>
          <a:ln w="9525">
            <a:noFill/>
            <a:miter lim="800000"/>
            <a:headEnd/>
            <a:tailEnd/>
          </a:ln>
        </p:spPr>
        <p:txBody>
          <a:bodyPr>
            <a:spAutoFit/>
          </a:bodyPr>
          <a:lstStyle/>
          <a:p>
            <a:pPr eaLnBrk="1" hangingPunct="1">
              <a:spcBef>
                <a:spcPct val="50000"/>
              </a:spcBef>
            </a:pPr>
            <a:r>
              <a:rPr lang="en-US" altLang="en-US" sz="2800" dirty="0" err="1">
                <a:solidFill>
                  <a:srgbClr val="FF3399"/>
                </a:solidFill>
                <a:latin typeface="Times New Roman" pitchFamily="18" charset="0"/>
                <a:cs typeface="Arial" charset="0"/>
              </a:rPr>
              <a:t>Cấu</a:t>
            </a:r>
            <a:r>
              <a:rPr lang="en-US" altLang="en-US" sz="2800" dirty="0">
                <a:solidFill>
                  <a:srgbClr val="FF3399"/>
                </a:solidFill>
                <a:latin typeface="Times New Roman" pitchFamily="18" charset="0"/>
                <a:cs typeface="Arial" charset="0"/>
              </a:rPr>
              <a:t> </a:t>
            </a:r>
            <a:r>
              <a:rPr lang="en-US" altLang="en-US" sz="2800" dirty="0" err="1">
                <a:solidFill>
                  <a:srgbClr val="FF3399"/>
                </a:solidFill>
                <a:latin typeface="Times New Roman" pitchFamily="18" charset="0"/>
                <a:cs typeface="Arial" charset="0"/>
              </a:rPr>
              <a:t>tạo</a:t>
            </a:r>
            <a:r>
              <a:rPr lang="en-US" altLang="en-US" sz="2800" dirty="0">
                <a:solidFill>
                  <a:srgbClr val="FF3399"/>
                </a:solidFill>
                <a:latin typeface="Times New Roman" pitchFamily="18" charset="0"/>
                <a:cs typeface="Arial" charset="0"/>
              </a:rPr>
              <a:t> </a:t>
            </a:r>
            <a:r>
              <a:rPr lang="en-US" altLang="en-US" sz="2800" dirty="0" err="1">
                <a:solidFill>
                  <a:srgbClr val="FF3399"/>
                </a:solidFill>
                <a:latin typeface="Times New Roman" pitchFamily="18" charset="0"/>
                <a:cs typeface="Arial" charset="0"/>
              </a:rPr>
              <a:t>đầu</a:t>
            </a:r>
            <a:r>
              <a:rPr lang="en-US" altLang="en-US" sz="2800" dirty="0">
                <a:solidFill>
                  <a:srgbClr val="FF3399"/>
                </a:solidFill>
                <a:latin typeface="Times New Roman" pitchFamily="18" charset="0"/>
                <a:cs typeface="Arial" charset="0"/>
              </a:rPr>
              <a:t> </a:t>
            </a:r>
            <a:r>
              <a:rPr lang="en-US" altLang="en-US" sz="2800" dirty="0" err="1">
                <a:solidFill>
                  <a:srgbClr val="FF3399"/>
                </a:solidFill>
                <a:latin typeface="Times New Roman" pitchFamily="18" charset="0"/>
                <a:cs typeface="Arial" charset="0"/>
              </a:rPr>
              <a:t>ngắm</a:t>
            </a:r>
            <a:r>
              <a:rPr lang="en-US" altLang="en-US" sz="2800" dirty="0">
                <a:solidFill>
                  <a:srgbClr val="FF3399"/>
                </a:solidFill>
                <a:latin typeface="Times New Roman" pitchFamily="18" charset="0"/>
                <a:cs typeface="Arial" charset="0"/>
              </a:rPr>
              <a:t>: </a:t>
            </a:r>
            <a:r>
              <a:rPr lang="en-US" altLang="en-US" sz="2800" dirty="0" err="1">
                <a:latin typeface="Times New Roman" pitchFamily="18" charset="0"/>
                <a:cs typeface="Arial" charset="0"/>
              </a:rPr>
              <a:t>Vành</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bảo</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vệ</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đầu</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ngắm</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đầu</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ngắm</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bệ</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di</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động</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và</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bệ</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đầu</a:t>
            </a:r>
            <a:r>
              <a:rPr lang="en-US" altLang="en-US" sz="2800" dirty="0">
                <a:latin typeface="Times New Roman" pitchFamily="18" charset="0"/>
                <a:cs typeface="Arial" charset="0"/>
              </a:rPr>
              <a:t> </a:t>
            </a:r>
            <a:r>
              <a:rPr lang="en-US" altLang="en-US" sz="2800" dirty="0" err="1">
                <a:latin typeface="Times New Roman" pitchFamily="18" charset="0"/>
                <a:cs typeface="Arial" charset="0"/>
              </a:rPr>
              <a:t>ngắm</a:t>
            </a:r>
            <a:endParaRPr lang="en-US" altLang="en-US" sz="2800" dirty="0">
              <a:latin typeface="Times New Roman" pitchFamily="18" charset="0"/>
              <a:cs typeface="Arial" charset="0"/>
            </a:endParaRPr>
          </a:p>
        </p:txBody>
      </p:sp>
      <p:sp>
        <p:nvSpPr>
          <p:cNvPr id="173064" name="Text Box 8"/>
          <p:cNvSpPr txBox="1">
            <a:spLocks noChangeArrowheads="1"/>
          </p:cNvSpPr>
          <p:nvPr/>
        </p:nvSpPr>
        <p:spPr bwMode="auto">
          <a:xfrm>
            <a:off x="1371600" y="5715000"/>
            <a:ext cx="3505200"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 1.Vành bảo vệ đầu ngắm</a:t>
            </a:r>
          </a:p>
        </p:txBody>
      </p:sp>
      <p:sp>
        <p:nvSpPr>
          <p:cNvPr id="173065" name="Line 9"/>
          <p:cNvSpPr>
            <a:spLocks noChangeShapeType="1"/>
          </p:cNvSpPr>
          <p:nvPr/>
        </p:nvSpPr>
        <p:spPr bwMode="auto">
          <a:xfrm flipV="1">
            <a:off x="2971800" y="3505200"/>
            <a:ext cx="4876800" cy="2286000"/>
          </a:xfrm>
          <a:prstGeom prst="line">
            <a:avLst/>
          </a:prstGeom>
          <a:noFill/>
          <a:ln w="9525">
            <a:solidFill>
              <a:srgbClr val="FF0000"/>
            </a:solidFill>
            <a:round/>
            <a:headEnd/>
            <a:tailEnd type="triangle" w="med" len="med"/>
          </a:ln>
        </p:spPr>
        <p:txBody>
          <a:bodyPr/>
          <a:lstStyle/>
          <a:p>
            <a:endParaRPr lang="vi-VN"/>
          </a:p>
        </p:txBody>
      </p:sp>
      <p:sp>
        <p:nvSpPr>
          <p:cNvPr id="173066" name="Text Box 10"/>
          <p:cNvSpPr txBox="1">
            <a:spLocks noChangeArrowheads="1"/>
          </p:cNvSpPr>
          <p:nvPr/>
        </p:nvSpPr>
        <p:spPr bwMode="auto">
          <a:xfrm>
            <a:off x="6553200" y="1676400"/>
            <a:ext cx="2209800" cy="457200"/>
          </a:xfrm>
          <a:prstGeom prst="rect">
            <a:avLst/>
          </a:prstGeom>
          <a:noFill/>
          <a:ln w="9525">
            <a:noFill/>
            <a:miter lim="800000"/>
            <a:headEnd/>
            <a:tailEnd/>
          </a:ln>
        </p:spPr>
        <p:txBody>
          <a:bodyPr>
            <a:spAutoFit/>
          </a:bodyPr>
          <a:lstStyle/>
          <a:p>
            <a:pPr eaLnBrk="1" hangingPunct="1"/>
            <a:r>
              <a:rPr lang="en-US" altLang="en-US" b="1" i="1">
                <a:solidFill>
                  <a:srgbClr val="FF0000"/>
                </a:solidFill>
                <a:latin typeface="Times New Roman" pitchFamily="18" charset="0"/>
                <a:cs typeface="Arial" charset="0"/>
              </a:rPr>
              <a:t> 2.   </a:t>
            </a:r>
            <a:r>
              <a:rPr lang="en-US" altLang="en-US" sz="2400" b="1" i="1">
                <a:solidFill>
                  <a:srgbClr val="FF0000"/>
                </a:solidFill>
                <a:latin typeface="Times New Roman" pitchFamily="18" charset="0"/>
                <a:cs typeface="Arial" charset="0"/>
              </a:rPr>
              <a:t>Đầu ngắm</a:t>
            </a:r>
          </a:p>
        </p:txBody>
      </p:sp>
      <p:sp>
        <p:nvSpPr>
          <p:cNvPr id="173067" name="Line 11"/>
          <p:cNvSpPr>
            <a:spLocks noChangeShapeType="1"/>
          </p:cNvSpPr>
          <p:nvPr/>
        </p:nvSpPr>
        <p:spPr bwMode="auto">
          <a:xfrm flipH="1">
            <a:off x="7315200" y="2209800"/>
            <a:ext cx="228600" cy="1295400"/>
          </a:xfrm>
          <a:prstGeom prst="line">
            <a:avLst/>
          </a:prstGeom>
          <a:noFill/>
          <a:ln w="9525">
            <a:solidFill>
              <a:srgbClr val="FF0000"/>
            </a:solidFill>
            <a:round/>
            <a:headEnd/>
            <a:tailEnd type="triangle" w="med" len="med"/>
          </a:ln>
        </p:spPr>
        <p:txBody>
          <a:bodyPr/>
          <a:lstStyle/>
          <a:p>
            <a:endParaRPr lang="vi-VN"/>
          </a:p>
        </p:txBody>
      </p:sp>
      <p:sp>
        <p:nvSpPr>
          <p:cNvPr id="173068" name="Text Box 12"/>
          <p:cNvSpPr txBox="1">
            <a:spLocks noChangeArrowheads="1"/>
          </p:cNvSpPr>
          <p:nvPr/>
        </p:nvSpPr>
        <p:spPr bwMode="auto">
          <a:xfrm>
            <a:off x="3700463" y="2667000"/>
            <a:ext cx="2319337"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3. Bệ di động</a:t>
            </a:r>
          </a:p>
        </p:txBody>
      </p:sp>
      <p:sp>
        <p:nvSpPr>
          <p:cNvPr id="173069" name="Line 13"/>
          <p:cNvSpPr>
            <a:spLocks noChangeShapeType="1"/>
          </p:cNvSpPr>
          <p:nvPr/>
        </p:nvSpPr>
        <p:spPr bwMode="auto">
          <a:xfrm flipH="1" flipV="1">
            <a:off x="2133600" y="2743200"/>
            <a:ext cx="1524000" cy="152400"/>
          </a:xfrm>
          <a:prstGeom prst="line">
            <a:avLst/>
          </a:prstGeom>
          <a:noFill/>
          <a:ln w="9525">
            <a:solidFill>
              <a:srgbClr val="FF0000"/>
            </a:solidFill>
            <a:round/>
            <a:headEnd/>
            <a:tailEnd type="triangle" w="med" len="med"/>
          </a:ln>
        </p:spPr>
        <p:txBody>
          <a:bodyPr/>
          <a:lstStyle/>
          <a:p>
            <a:endParaRPr lang="vi-VN"/>
          </a:p>
        </p:txBody>
      </p:sp>
      <p:sp>
        <p:nvSpPr>
          <p:cNvPr id="173070" name="Text Box 14"/>
          <p:cNvSpPr txBox="1">
            <a:spLocks noChangeArrowheads="1"/>
          </p:cNvSpPr>
          <p:nvPr/>
        </p:nvSpPr>
        <p:spPr bwMode="auto">
          <a:xfrm>
            <a:off x="2362200" y="4724400"/>
            <a:ext cx="2438400" cy="457200"/>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Arial" charset="0"/>
              </a:rPr>
              <a:t>4. Bệ đầu ngắm</a:t>
            </a:r>
          </a:p>
        </p:txBody>
      </p:sp>
      <p:sp>
        <p:nvSpPr>
          <p:cNvPr id="173071" name="Line 15"/>
          <p:cNvSpPr>
            <a:spLocks noChangeShapeType="1"/>
          </p:cNvSpPr>
          <p:nvPr/>
        </p:nvSpPr>
        <p:spPr bwMode="auto">
          <a:xfrm flipH="1" flipV="1">
            <a:off x="2438400" y="3276600"/>
            <a:ext cx="1066800" cy="15240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3060"/>
                                        </p:tgtEl>
                                        <p:attrNameLst>
                                          <p:attrName>style.visibility</p:attrName>
                                        </p:attrNameLst>
                                      </p:cBhvr>
                                      <p:to>
                                        <p:strVal val="visible"/>
                                      </p:to>
                                    </p:set>
                                    <p:anim calcmode="discrete" valueType="clr">
                                      <p:cBhvr override="childStyle">
                                        <p:cTn id="7" dur="80"/>
                                        <p:tgtEl>
                                          <p:spTgt spid="1730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60"/>
                                        </p:tgtEl>
                                        <p:attrNameLst>
                                          <p:attrName>fillcolor</p:attrName>
                                        </p:attrNameLst>
                                      </p:cBhvr>
                                      <p:tavLst>
                                        <p:tav tm="0">
                                          <p:val>
                                            <p:clrVal>
                                              <a:schemeClr val="accent2"/>
                                            </p:clrVal>
                                          </p:val>
                                        </p:tav>
                                        <p:tav tm="50000">
                                          <p:val>
                                            <p:clrVal>
                                              <a:schemeClr val="hlink"/>
                                            </p:clrVal>
                                          </p:val>
                                        </p:tav>
                                      </p:tavLst>
                                    </p:anim>
                                    <p:set>
                                      <p:cBhvr>
                                        <p:cTn id="9" dur="80"/>
                                        <p:tgtEl>
                                          <p:spTgt spid="1730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73062"/>
                                        </p:tgtEl>
                                        <p:attrNameLst>
                                          <p:attrName>style.visibility</p:attrName>
                                        </p:attrNameLst>
                                      </p:cBhvr>
                                      <p:to>
                                        <p:strVal val="visible"/>
                                      </p:to>
                                    </p:set>
                                    <p:animEffect transition="in" filter="diamond(in)">
                                      <p:cBhvr>
                                        <p:cTn id="14" dur="2000"/>
                                        <p:tgtEl>
                                          <p:spTgt spid="1730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173059"/>
                                        </p:tgtEl>
                                        <p:attrNameLst>
                                          <p:attrName>style.visibility</p:attrName>
                                        </p:attrNameLst>
                                      </p:cBhvr>
                                      <p:to>
                                        <p:strVal val="visible"/>
                                      </p:to>
                                    </p:set>
                                    <p:animEffect transition="in" filter="wedge">
                                      <p:cBhvr>
                                        <p:cTn id="19" dur="2000"/>
                                        <p:tgtEl>
                                          <p:spTgt spid="1730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73064"/>
                                        </p:tgtEl>
                                        <p:attrNameLst>
                                          <p:attrName>style.visibility</p:attrName>
                                        </p:attrNameLst>
                                      </p:cBhvr>
                                      <p:to>
                                        <p:strVal val="visible"/>
                                      </p:to>
                                    </p:set>
                                    <p:anim calcmode="discrete" valueType="clr">
                                      <p:cBhvr override="childStyle">
                                        <p:cTn id="24" dur="80"/>
                                        <p:tgtEl>
                                          <p:spTgt spid="17306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73064"/>
                                        </p:tgtEl>
                                        <p:attrNameLst>
                                          <p:attrName>fillcolor</p:attrName>
                                        </p:attrNameLst>
                                      </p:cBhvr>
                                      <p:tavLst>
                                        <p:tav tm="0">
                                          <p:val>
                                            <p:clrVal>
                                              <a:schemeClr val="accent2"/>
                                            </p:clrVal>
                                          </p:val>
                                        </p:tav>
                                        <p:tav tm="50000">
                                          <p:val>
                                            <p:clrVal>
                                              <a:schemeClr val="hlink"/>
                                            </p:clrVal>
                                          </p:val>
                                        </p:tav>
                                      </p:tavLst>
                                    </p:anim>
                                    <p:set>
                                      <p:cBhvr>
                                        <p:cTn id="26" dur="80"/>
                                        <p:tgtEl>
                                          <p:spTgt spid="173064"/>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73065"/>
                                        </p:tgtEl>
                                        <p:attrNameLst>
                                          <p:attrName>style.visibility</p:attrName>
                                        </p:attrNameLst>
                                      </p:cBhvr>
                                      <p:to>
                                        <p:strVal val="visible"/>
                                      </p:to>
                                    </p:set>
                                    <p:animEffect transition="in" filter="diamond(in)">
                                      <p:cBhvr>
                                        <p:cTn id="31" dur="2000"/>
                                        <p:tgtEl>
                                          <p:spTgt spid="1730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73066"/>
                                        </p:tgtEl>
                                        <p:attrNameLst>
                                          <p:attrName>style.visibility</p:attrName>
                                        </p:attrNameLst>
                                      </p:cBhvr>
                                      <p:to>
                                        <p:strVal val="visible"/>
                                      </p:to>
                                    </p:set>
                                    <p:anim calcmode="discrete" valueType="clr">
                                      <p:cBhvr override="childStyle">
                                        <p:cTn id="36" dur="80"/>
                                        <p:tgtEl>
                                          <p:spTgt spid="17306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73066"/>
                                        </p:tgtEl>
                                        <p:attrNameLst>
                                          <p:attrName>fillcolor</p:attrName>
                                        </p:attrNameLst>
                                      </p:cBhvr>
                                      <p:tavLst>
                                        <p:tav tm="0">
                                          <p:val>
                                            <p:clrVal>
                                              <a:schemeClr val="accent2"/>
                                            </p:clrVal>
                                          </p:val>
                                        </p:tav>
                                        <p:tav tm="50000">
                                          <p:val>
                                            <p:clrVal>
                                              <a:schemeClr val="hlink"/>
                                            </p:clrVal>
                                          </p:val>
                                        </p:tav>
                                      </p:tavLst>
                                    </p:anim>
                                    <p:set>
                                      <p:cBhvr>
                                        <p:cTn id="38" dur="80"/>
                                        <p:tgtEl>
                                          <p:spTgt spid="173066"/>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73067"/>
                                        </p:tgtEl>
                                        <p:attrNameLst>
                                          <p:attrName>style.visibility</p:attrName>
                                        </p:attrNameLst>
                                      </p:cBhvr>
                                      <p:to>
                                        <p:strVal val="visible"/>
                                      </p:to>
                                    </p:set>
                                    <p:animEffect transition="in" filter="diamond(in)">
                                      <p:cBhvr>
                                        <p:cTn id="43" dur="2000"/>
                                        <p:tgtEl>
                                          <p:spTgt spid="17306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nodeType="clickEffect">
                                  <p:stCondLst>
                                    <p:cond delay="0"/>
                                  </p:stCondLst>
                                  <p:childTnLst>
                                    <p:set>
                                      <p:cBhvr>
                                        <p:cTn id="47" dur="1" fill="hold">
                                          <p:stCondLst>
                                            <p:cond delay="0"/>
                                          </p:stCondLst>
                                        </p:cTn>
                                        <p:tgtEl>
                                          <p:spTgt spid="173058"/>
                                        </p:tgtEl>
                                        <p:attrNameLst>
                                          <p:attrName>style.visibility</p:attrName>
                                        </p:attrNameLst>
                                      </p:cBhvr>
                                      <p:to>
                                        <p:strVal val="visible"/>
                                      </p:to>
                                    </p:set>
                                    <p:animEffect transition="in" filter="wedge">
                                      <p:cBhvr>
                                        <p:cTn id="48" dur="2000"/>
                                        <p:tgtEl>
                                          <p:spTgt spid="17305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73068"/>
                                        </p:tgtEl>
                                        <p:attrNameLst>
                                          <p:attrName>style.visibility</p:attrName>
                                        </p:attrNameLst>
                                      </p:cBhvr>
                                      <p:to>
                                        <p:strVal val="visible"/>
                                      </p:to>
                                    </p:set>
                                    <p:anim calcmode="discrete" valueType="clr">
                                      <p:cBhvr override="childStyle">
                                        <p:cTn id="53" dur="80"/>
                                        <p:tgtEl>
                                          <p:spTgt spid="173068"/>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73068"/>
                                        </p:tgtEl>
                                        <p:attrNameLst>
                                          <p:attrName>fillcolor</p:attrName>
                                        </p:attrNameLst>
                                      </p:cBhvr>
                                      <p:tavLst>
                                        <p:tav tm="0">
                                          <p:val>
                                            <p:clrVal>
                                              <a:schemeClr val="accent2"/>
                                            </p:clrVal>
                                          </p:val>
                                        </p:tav>
                                        <p:tav tm="50000">
                                          <p:val>
                                            <p:clrVal>
                                              <a:schemeClr val="hlink"/>
                                            </p:clrVal>
                                          </p:val>
                                        </p:tav>
                                      </p:tavLst>
                                    </p:anim>
                                    <p:set>
                                      <p:cBhvr>
                                        <p:cTn id="55" dur="80"/>
                                        <p:tgtEl>
                                          <p:spTgt spid="173068"/>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73069"/>
                                        </p:tgtEl>
                                        <p:attrNameLst>
                                          <p:attrName>style.visibility</p:attrName>
                                        </p:attrNameLst>
                                      </p:cBhvr>
                                      <p:to>
                                        <p:strVal val="visible"/>
                                      </p:to>
                                    </p:set>
                                    <p:animEffect transition="in" filter="diamond(in)">
                                      <p:cBhvr>
                                        <p:cTn id="60" dur="2000"/>
                                        <p:tgtEl>
                                          <p:spTgt spid="17306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73070"/>
                                        </p:tgtEl>
                                        <p:attrNameLst>
                                          <p:attrName>style.visibility</p:attrName>
                                        </p:attrNameLst>
                                      </p:cBhvr>
                                      <p:to>
                                        <p:strVal val="visible"/>
                                      </p:to>
                                    </p:set>
                                    <p:anim calcmode="discrete" valueType="clr">
                                      <p:cBhvr override="childStyle">
                                        <p:cTn id="65" dur="80"/>
                                        <p:tgtEl>
                                          <p:spTgt spid="17307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73070"/>
                                        </p:tgtEl>
                                        <p:attrNameLst>
                                          <p:attrName>fillcolor</p:attrName>
                                        </p:attrNameLst>
                                      </p:cBhvr>
                                      <p:tavLst>
                                        <p:tav tm="0">
                                          <p:val>
                                            <p:clrVal>
                                              <a:schemeClr val="accent2"/>
                                            </p:clrVal>
                                          </p:val>
                                        </p:tav>
                                        <p:tav tm="50000">
                                          <p:val>
                                            <p:clrVal>
                                              <a:schemeClr val="hlink"/>
                                            </p:clrVal>
                                          </p:val>
                                        </p:tav>
                                      </p:tavLst>
                                    </p:anim>
                                    <p:set>
                                      <p:cBhvr>
                                        <p:cTn id="67" dur="80"/>
                                        <p:tgtEl>
                                          <p:spTgt spid="17307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73071"/>
                                        </p:tgtEl>
                                        <p:attrNameLst>
                                          <p:attrName>style.visibility</p:attrName>
                                        </p:attrNameLst>
                                      </p:cBhvr>
                                      <p:to>
                                        <p:strVal val="visible"/>
                                      </p:to>
                                    </p:set>
                                    <p:animEffect transition="in" filter="diamond(in)">
                                      <p:cBhvr>
                                        <p:cTn id="72" dur="2000"/>
                                        <p:tgtEl>
                                          <p:spTgt spid="173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062" grpId="0"/>
      <p:bldP spid="173064" grpId="0"/>
      <p:bldP spid="173065" grpId="0" animBg="1"/>
      <p:bldP spid="173066" grpId="0"/>
      <p:bldP spid="173067" grpId="0" animBg="1"/>
      <p:bldP spid="173068" grpId="0"/>
      <p:bldP spid="173069" grpId="0" animBg="1"/>
      <p:bldP spid="173070" grpId="0"/>
      <p:bldP spid="17307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Thuoc ngam"/>
          <p:cNvPicPr>
            <a:picLocks noChangeAspect="1" noChangeArrowheads="1"/>
          </p:cNvPicPr>
          <p:nvPr/>
        </p:nvPicPr>
        <p:blipFill>
          <a:blip r:embed="rId2">
            <a:lum bright="6000" contrast="18000"/>
          </a:blip>
          <a:srcRect/>
          <a:stretch>
            <a:fillRect/>
          </a:stretch>
        </p:blipFill>
        <p:spPr bwMode="auto">
          <a:xfrm>
            <a:off x="0" y="762000"/>
            <a:ext cx="9144000" cy="6096000"/>
          </a:xfrm>
          <a:prstGeom prst="rect">
            <a:avLst/>
          </a:prstGeom>
          <a:solidFill>
            <a:srgbClr val="00FF00"/>
          </a:solidFill>
          <a:ln w="9525">
            <a:noFill/>
            <a:miter lim="800000"/>
            <a:headEnd/>
            <a:tailEnd/>
          </a:ln>
        </p:spPr>
      </p:pic>
      <p:sp>
        <p:nvSpPr>
          <p:cNvPr id="174083" name="Text Box 3"/>
          <p:cNvSpPr txBox="1">
            <a:spLocks noChangeArrowheads="1"/>
          </p:cNvSpPr>
          <p:nvPr/>
        </p:nvSpPr>
        <p:spPr bwMode="auto">
          <a:xfrm>
            <a:off x="76200" y="0"/>
            <a:ext cx="4114800" cy="461665"/>
          </a:xfrm>
          <a:prstGeom prst="rect">
            <a:avLst/>
          </a:prstGeom>
          <a:noFill/>
          <a:ln w="9525">
            <a:noFill/>
            <a:miter lim="800000"/>
            <a:headEnd/>
            <a:tailEnd/>
          </a:ln>
        </p:spPr>
        <p:txBody>
          <a:bodyPr wrap="square">
            <a:spAutoFit/>
          </a:bodyPr>
          <a:lstStyle/>
          <a:p>
            <a:pPr>
              <a:spcBef>
                <a:spcPct val="50000"/>
              </a:spcBef>
            </a:pPr>
            <a:r>
              <a:rPr lang="en-US" altLang="en-US" sz="2400" dirty="0">
                <a:solidFill>
                  <a:srgbClr val="FF0000"/>
                </a:solidFill>
                <a:latin typeface="Times New Roman" pitchFamily="18" charset="0"/>
                <a:cs typeface="Arial" charset="0"/>
              </a:rPr>
              <a:t> </a:t>
            </a:r>
            <a:r>
              <a:rPr lang="en-US" altLang="en-US" sz="2400" dirty="0">
                <a:solidFill>
                  <a:srgbClr val="7030A0"/>
                </a:solidFill>
                <a:latin typeface="Times New Roman" pitchFamily="18" charset="0"/>
                <a:cs typeface="Arial" charset="0"/>
              </a:rPr>
              <a:t>-</a:t>
            </a:r>
            <a:r>
              <a:rPr lang="en-US" altLang="en-US" sz="2400" b="1" dirty="0">
                <a:solidFill>
                  <a:srgbClr val="7030A0"/>
                </a:solidFill>
                <a:latin typeface="Times New Roman" pitchFamily="18" charset="0"/>
                <a:cs typeface="Arial" charset="0"/>
              </a:rPr>
              <a:t> </a:t>
            </a:r>
            <a:r>
              <a:rPr lang="en-US" altLang="en-US" sz="2400" b="1" dirty="0" err="1">
                <a:solidFill>
                  <a:srgbClr val="7030A0"/>
                </a:solidFill>
                <a:latin typeface="Times New Roman" pitchFamily="18" charset="0"/>
                <a:cs typeface="Arial" charset="0"/>
              </a:rPr>
              <a:t>Cấu</a:t>
            </a:r>
            <a:r>
              <a:rPr lang="en-US" altLang="en-US" sz="2400" b="1" dirty="0">
                <a:solidFill>
                  <a:srgbClr val="7030A0"/>
                </a:solidFill>
                <a:latin typeface="Times New Roman" pitchFamily="18" charset="0"/>
                <a:cs typeface="Arial" charset="0"/>
              </a:rPr>
              <a:t>  </a:t>
            </a:r>
            <a:r>
              <a:rPr lang="en-US" altLang="en-US" sz="2400" b="1" dirty="0" err="1">
                <a:solidFill>
                  <a:srgbClr val="7030A0"/>
                </a:solidFill>
                <a:latin typeface="Times New Roman" pitchFamily="18" charset="0"/>
                <a:cs typeface="Arial" charset="0"/>
              </a:rPr>
              <a:t>tạo</a:t>
            </a:r>
            <a:r>
              <a:rPr lang="en-US" altLang="en-US" sz="2400" b="1" dirty="0">
                <a:solidFill>
                  <a:srgbClr val="7030A0"/>
                </a:solidFill>
                <a:latin typeface="Times New Roman" pitchFamily="18" charset="0"/>
                <a:cs typeface="Arial" charset="0"/>
              </a:rPr>
              <a:t> </a:t>
            </a:r>
            <a:r>
              <a:rPr lang="en-US" altLang="en-US" sz="2400" b="1" dirty="0" err="1">
                <a:solidFill>
                  <a:srgbClr val="7030A0"/>
                </a:solidFill>
                <a:latin typeface="Times New Roman" pitchFamily="18" charset="0"/>
                <a:cs typeface="Arial" charset="0"/>
              </a:rPr>
              <a:t>Thước</a:t>
            </a:r>
            <a:r>
              <a:rPr lang="en-US" altLang="en-US" sz="2400" b="1" dirty="0">
                <a:solidFill>
                  <a:srgbClr val="7030A0"/>
                </a:solidFill>
                <a:latin typeface="Times New Roman" pitchFamily="18" charset="0"/>
                <a:cs typeface="Arial" charset="0"/>
              </a:rPr>
              <a:t> </a:t>
            </a:r>
            <a:r>
              <a:rPr lang="en-US" altLang="en-US" sz="2400" b="1" dirty="0" err="1">
                <a:solidFill>
                  <a:srgbClr val="7030A0"/>
                </a:solidFill>
                <a:latin typeface="Times New Roman" pitchFamily="18" charset="0"/>
                <a:cs typeface="Arial" charset="0"/>
              </a:rPr>
              <a:t>ngắm</a:t>
            </a:r>
            <a:endParaRPr lang="en-US" altLang="en-US" sz="2400" b="1" dirty="0">
              <a:solidFill>
                <a:srgbClr val="7030A0"/>
              </a:solidFill>
              <a:latin typeface="Times New Roman" pitchFamily="18" charset="0"/>
              <a:cs typeface="Arial" charset="0"/>
            </a:endParaRPr>
          </a:p>
        </p:txBody>
      </p:sp>
      <p:sp>
        <p:nvSpPr>
          <p:cNvPr id="174084" name="Text Box 4"/>
          <p:cNvSpPr txBox="1">
            <a:spLocks noChangeArrowheads="1"/>
          </p:cNvSpPr>
          <p:nvPr/>
        </p:nvSpPr>
        <p:spPr bwMode="auto">
          <a:xfrm>
            <a:off x="5943600" y="76200"/>
            <a:ext cx="30480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1. Thân thước ngắm</a:t>
            </a:r>
          </a:p>
        </p:txBody>
      </p:sp>
      <p:sp>
        <p:nvSpPr>
          <p:cNvPr id="174085" name="Line 5"/>
          <p:cNvSpPr>
            <a:spLocks noChangeShapeType="1"/>
          </p:cNvSpPr>
          <p:nvPr/>
        </p:nvSpPr>
        <p:spPr bwMode="auto">
          <a:xfrm flipH="1">
            <a:off x="5029200" y="457200"/>
            <a:ext cx="2514600" cy="2057400"/>
          </a:xfrm>
          <a:prstGeom prst="line">
            <a:avLst/>
          </a:prstGeom>
          <a:noFill/>
          <a:ln w="9525">
            <a:solidFill>
              <a:srgbClr val="FF0000"/>
            </a:solidFill>
            <a:round/>
            <a:headEnd/>
            <a:tailEnd type="triangle" w="med" len="med"/>
          </a:ln>
        </p:spPr>
        <p:txBody>
          <a:bodyPr/>
          <a:lstStyle/>
          <a:p>
            <a:endParaRPr lang="vi-VN"/>
          </a:p>
        </p:txBody>
      </p:sp>
      <p:sp>
        <p:nvSpPr>
          <p:cNvPr id="174086" name="Text Box 6"/>
          <p:cNvSpPr txBox="1">
            <a:spLocks noChangeArrowheads="1"/>
          </p:cNvSpPr>
          <p:nvPr/>
        </p:nvSpPr>
        <p:spPr bwMode="auto">
          <a:xfrm>
            <a:off x="7010400" y="3429000"/>
            <a:ext cx="1981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2. Khe ngắm</a:t>
            </a:r>
          </a:p>
        </p:txBody>
      </p:sp>
      <p:sp>
        <p:nvSpPr>
          <p:cNvPr id="174087" name="Line 7"/>
          <p:cNvSpPr>
            <a:spLocks noChangeShapeType="1"/>
          </p:cNvSpPr>
          <p:nvPr/>
        </p:nvSpPr>
        <p:spPr bwMode="auto">
          <a:xfrm flipH="1" flipV="1">
            <a:off x="6400800" y="3200400"/>
            <a:ext cx="914400" cy="457200"/>
          </a:xfrm>
          <a:prstGeom prst="line">
            <a:avLst/>
          </a:prstGeom>
          <a:noFill/>
          <a:ln w="9525">
            <a:solidFill>
              <a:srgbClr val="FF0000"/>
            </a:solidFill>
            <a:round/>
            <a:headEnd/>
            <a:tailEnd type="triangle" w="med" len="med"/>
          </a:ln>
        </p:spPr>
        <p:txBody>
          <a:bodyPr/>
          <a:lstStyle/>
          <a:p>
            <a:endParaRPr lang="vi-VN"/>
          </a:p>
        </p:txBody>
      </p:sp>
      <p:sp>
        <p:nvSpPr>
          <p:cNvPr id="174088" name="Text Box 8"/>
          <p:cNvSpPr txBox="1">
            <a:spLocks noChangeArrowheads="1"/>
          </p:cNvSpPr>
          <p:nvPr/>
        </p:nvSpPr>
        <p:spPr bwMode="auto">
          <a:xfrm>
            <a:off x="7086600" y="1981200"/>
            <a:ext cx="1981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3. Vạch khấc</a:t>
            </a:r>
          </a:p>
        </p:txBody>
      </p:sp>
      <p:sp>
        <p:nvSpPr>
          <p:cNvPr id="174089" name="Line 9"/>
          <p:cNvSpPr>
            <a:spLocks noChangeShapeType="1"/>
          </p:cNvSpPr>
          <p:nvPr/>
        </p:nvSpPr>
        <p:spPr bwMode="auto">
          <a:xfrm flipH="1">
            <a:off x="5715000" y="2362200"/>
            <a:ext cx="1828800" cy="457200"/>
          </a:xfrm>
          <a:prstGeom prst="line">
            <a:avLst/>
          </a:prstGeom>
          <a:noFill/>
          <a:ln w="9525">
            <a:solidFill>
              <a:srgbClr val="FF0000"/>
            </a:solidFill>
            <a:round/>
            <a:headEnd/>
            <a:tailEnd type="triangle" w="med" len="med"/>
          </a:ln>
        </p:spPr>
        <p:txBody>
          <a:bodyPr/>
          <a:lstStyle/>
          <a:p>
            <a:endParaRPr lang="vi-VN"/>
          </a:p>
        </p:txBody>
      </p:sp>
      <p:sp>
        <p:nvSpPr>
          <p:cNvPr id="174090" name="Text Box 10"/>
          <p:cNvSpPr txBox="1">
            <a:spLocks noChangeArrowheads="1"/>
          </p:cNvSpPr>
          <p:nvPr/>
        </p:nvSpPr>
        <p:spPr bwMode="auto">
          <a:xfrm>
            <a:off x="6477000" y="1143000"/>
            <a:ext cx="26670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4. Cữ thước ngắm</a:t>
            </a:r>
          </a:p>
        </p:txBody>
      </p:sp>
      <p:sp>
        <p:nvSpPr>
          <p:cNvPr id="174091" name="Line 11"/>
          <p:cNvSpPr>
            <a:spLocks noChangeShapeType="1"/>
          </p:cNvSpPr>
          <p:nvPr/>
        </p:nvSpPr>
        <p:spPr bwMode="auto">
          <a:xfrm flipH="1">
            <a:off x="5638800" y="1524000"/>
            <a:ext cx="1981200" cy="914400"/>
          </a:xfrm>
          <a:prstGeom prst="line">
            <a:avLst/>
          </a:prstGeom>
          <a:noFill/>
          <a:ln w="9525">
            <a:solidFill>
              <a:srgbClr val="FF0000"/>
            </a:solidFill>
            <a:round/>
            <a:headEnd/>
            <a:tailEnd type="triangle" w="med" len="med"/>
          </a:ln>
        </p:spPr>
        <p:txBody>
          <a:bodyPr/>
          <a:lstStyle/>
          <a:p>
            <a:endParaRPr lang="vi-VN"/>
          </a:p>
        </p:txBody>
      </p:sp>
      <p:sp>
        <p:nvSpPr>
          <p:cNvPr id="174092" name="Text Box 12"/>
          <p:cNvSpPr txBox="1">
            <a:spLocks noChangeArrowheads="1"/>
          </p:cNvSpPr>
          <p:nvPr/>
        </p:nvSpPr>
        <p:spPr bwMode="auto">
          <a:xfrm>
            <a:off x="304800" y="3733800"/>
            <a:ext cx="1981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5. Then hãm</a:t>
            </a:r>
          </a:p>
        </p:txBody>
      </p:sp>
      <p:sp>
        <p:nvSpPr>
          <p:cNvPr id="174093" name="Line 13"/>
          <p:cNvSpPr>
            <a:spLocks noChangeShapeType="1"/>
          </p:cNvSpPr>
          <p:nvPr/>
        </p:nvSpPr>
        <p:spPr bwMode="auto">
          <a:xfrm flipV="1">
            <a:off x="2286000" y="3200400"/>
            <a:ext cx="2438400" cy="7620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083"/>
                                        </p:tgtEl>
                                        <p:attrNameLst>
                                          <p:attrName>style.visibility</p:attrName>
                                        </p:attrNameLst>
                                      </p:cBhvr>
                                      <p:to>
                                        <p:strVal val="visible"/>
                                      </p:to>
                                    </p:set>
                                    <p:anim calcmode="discrete" valueType="clr">
                                      <p:cBhvr override="childStyle">
                                        <p:cTn id="7" dur="80"/>
                                        <p:tgtEl>
                                          <p:spTgt spid="1740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083"/>
                                        </p:tgtEl>
                                        <p:attrNameLst>
                                          <p:attrName>fillcolor</p:attrName>
                                        </p:attrNameLst>
                                      </p:cBhvr>
                                      <p:tavLst>
                                        <p:tav tm="0">
                                          <p:val>
                                            <p:clrVal>
                                              <a:schemeClr val="accent2"/>
                                            </p:clrVal>
                                          </p:val>
                                        </p:tav>
                                        <p:tav tm="50000">
                                          <p:val>
                                            <p:clrVal>
                                              <a:schemeClr val="hlink"/>
                                            </p:clrVal>
                                          </p:val>
                                        </p:tav>
                                      </p:tavLst>
                                    </p:anim>
                                    <p:set>
                                      <p:cBhvr>
                                        <p:cTn id="9" dur="80"/>
                                        <p:tgtEl>
                                          <p:spTgt spid="1740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174082"/>
                                        </p:tgtEl>
                                        <p:attrNameLst>
                                          <p:attrName>style.visibility</p:attrName>
                                        </p:attrNameLst>
                                      </p:cBhvr>
                                      <p:to>
                                        <p:strVal val="visible"/>
                                      </p:to>
                                    </p:set>
                                    <p:animEffect transition="in" filter="wedge">
                                      <p:cBhvr>
                                        <p:cTn id="14" dur="2000"/>
                                        <p:tgtEl>
                                          <p:spTgt spid="1740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4084"/>
                                        </p:tgtEl>
                                        <p:attrNameLst>
                                          <p:attrName>style.visibility</p:attrName>
                                        </p:attrNameLst>
                                      </p:cBhvr>
                                      <p:to>
                                        <p:strVal val="visible"/>
                                      </p:to>
                                    </p:set>
                                    <p:anim calcmode="discrete" valueType="clr">
                                      <p:cBhvr override="childStyle">
                                        <p:cTn id="19" dur="80"/>
                                        <p:tgtEl>
                                          <p:spTgt spid="17408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4084"/>
                                        </p:tgtEl>
                                        <p:attrNameLst>
                                          <p:attrName>fillcolor</p:attrName>
                                        </p:attrNameLst>
                                      </p:cBhvr>
                                      <p:tavLst>
                                        <p:tav tm="0">
                                          <p:val>
                                            <p:clrVal>
                                              <a:schemeClr val="accent2"/>
                                            </p:clrVal>
                                          </p:val>
                                        </p:tav>
                                        <p:tav tm="50000">
                                          <p:val>
                                            <p:clrVal>
                                              <a:schemeClr val="hlink"/>
                                            </p:clrVal>
                                          </p:val>
                                        </p:tav>
                                      </p:tavLst>
                                    </p:anim>
                                    <p:set>
                                      <p:cBhvr>
                                        <p:cTn id="21" dur="80"/>
                                        <p:tgtEl>
                                          <p:spTgt spid="17408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74085"/>
                                        </p:tgtEl>
                                        <p:attrNameLst>
                                          <p:attrName>style.visibility</p:attrName>
                                        </p:attrNameLst>
                                      </p:cBhvr>
                                      <p:to>
                                        <p:strVal val="visible"/>
                                      </p:to>
                                    </p:set>
                                    <p:animEffect transition="in" filter="diamond(in)">
                                      <p:cBhvr>
                                        <p:cTn id="26" dur="2000"/>
                                        <p:tgtEl>
                                          <p:spTgt spid="1740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4086"/>
                                        </p:tgtEl>
                                        <p:attrNameLst>
                                          <p:attrName>style.visibility</p:attrName>
                                        </p:attrNameLst>
                                      </p:cBhvr>
                                      <p:to>
                                        <p:strVal val="visible"/>
                                      </p:to>
                                    </p:set>
                                    <p:anim calcmode="discrete" valueType="clr">
                                      <p:cBhvr override="childStyle">
                                        <p:cTn id="31" dur="80"/>
                                        <p:tgtEl>
                                          <p:spTgt spid="17408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4086"/>
                                        </p:tgtEl>
                                        <p:attrNameLst>
                                          <p:attrName>fillcolor</p:attrName>
                                        </p:attrNameLst>
                                      </p:cBhvr>
                                      <p:tavLst>
                                        <p:tav tm="0">
                                          <p:val>
                                            <p:clrVal>
                                              <a:schemeClr val="accent2"/>
                                            </p:clrVal>
                                          </p:val>
                                        </p:tav>
                                        <p:tav tm="50000">
                                          <p:val>
                                            <p:clrVal>
                                              <a:schemeClr val="hlink"/>
                                            </p:clrVal>
                                          </p:val>
                                        </p:tav>
                                      </p:tavLst>
                                    </p:anim>
                                    <p:set>
                                      <p:cBhvr>
                                        <p:cTn id="33" dur="80"/>
                                        <p:tgtEl>
                                          <p:spTgt spid="17408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4087"/>
                                        </p:tgtEl>
                                        <p:attrNameLst>
                                          <p:attrName>style.visibility</p:attrName>
                                        </p:attrNameLst>
                                      </p:cBhvr>
                                      <p:to>
                                        <p:strVal val="visible"/>
                                      </p:to>
                                    </p:set>
                                    <p:animEffect transition="in" filter="diamond(in)">
                                      <p:cBhvr>
                                        <p:cTn id="38" dur="2000"/>
                                        <p:tgtEl>
                                          <p:spTgt spid="1740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4088"/>
                                        </p:tgtEl>
                                        <p:attrNameLst>
                                          <p:attrName>style.visibility</p:attrName>
                                        </p:attrNameLst>
                                      </p:cBhvr>
                                      <p:to>
                                        <p:strVal val="visible"/>
                                      </p:to>
                                    </p:set>
                                    <p:anim calcmode="discrete" valueType="clr">
                                      <p:cBhvr override="childStyle">
                                        <p:cTn id="43" dur="80"/>
                                        <p:tgtEl>
                                          <p:spTgt spid="174088"/>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4088"/>
                                        </p:tgtEl>
                                        <p:attrNameLst>
                                          <p:attrName>fillcolor</p:attrName>
                                        </p:attrNameLst>
                                      </p:cBhvr>
                                      <p:tavLst>
                                        <p:tav tm="0">
                                          <p:val>
                                            <p:clrVal>
                                              <a:schemeClr val="accent2"/>
                                            </p:clrVal>
                                          </p:val>
                                        </p:tav>
                                        <p:tav tm="50000">
                                          <p:val>
                                            <p:clrVal>
                                              <a:schemeClr val="hlink"/>
                                            </p:clrVal>
                                          </p:val>
                                        </p:tav>
                                      </p:tavLst>
                                    </p:anim>
                                    <p:set>
                                      <p:cBhvr>
                                        <p:cTn id="45" dur="80"/>
                                        <p:tgtEl>
                                          <p:spTgt spid="174088"/>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74089"/>
                                        </p:tgtEl>
                                        <p:attrNameLst>
                                          <p:attrName>style.visibility</p:attrName>
                                        </p:attrNameLst>
                                      </p:cBhvr>
                                      <p:to>
                                        <p:strVal val="visible"/>
                                      </p:to>
                                    </p:set>
                                    <p:animEffect transition="in" filter="diamond(in)">
                                      <p:cBhvr>
                                        <p:cTn id="50" dur="2000"/>
                                        <p:tgtEl>
                                          <p:spTgt spid="17408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74090"/>
                                        </p:tgtEl>
                                        <p:attrNameLst>
                                          <p:attrName>style.visibility</p:attrName>
                                        </p:attrNameLst>
                                      </p:cBhvr>
                                      <p:to>
                                        <p:strVal val="visible"/>
                                      </p:to>
                                    </p:set>
                                    <p:anim calcmode="discrete" valueType="clr">
                                      <p:cBhvr override="childStyle">
                                        <p:cTn id="55" dur="80"/>
                                        <p:tgtEl>
                                          <p:spTgt spid="17409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74090"/>
                                        </p:tgtEl>
                                        <p:attrNameLst>
                                          <p:attrName>fillcolor</p:attrName>
                                        </p:attrNameLst>
                                      </p:cBhvr>
                                      <p:tavLst>
                                        <p:tav tm="0">
                                          <p:val>
                                            <p:clrVal>
                                              <a:schemeClr val="accent2"/>
                                            </p:clrVal>
                                          </p:val>
                                        </p:tav>
                                        <p:tav tm="50000">
                                          <p:val>
                                            <p:clrVal>
                                              <a:schemeClr val="hlink"/>
                                            </p:clrVal>
                                          </p:val>
                                        </p:tav>
                                      </p:tavLst>
                                    </p:anim>
                                    <p:set>
                                      <p:cBhvr>
                                        <p:cTn id="57" dur="80"/>
                                        <p:tgtEl>
                                          <p:spTgt spid="174090"/>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74091"/>
                                        </p:tgtEl>
                                        <p:attrNameLst>
                                          <p:attrName>style.visibility</p:attrName>
                                        </p:attrNameLst>
                                      </p:cBhvr>
                                      <p:to>
                                        <p:strVal val="visible"/>
                                      </p:to>
                                    </p:set>
                                    <p:animEffect transition="in" filter="diamond(in)">
                                      <p:cBhvr>
                                        <p:cTn id="62" dur="2000"/>
                                        <p:tgtEl>
                                          <p:spTgt spid="1740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4092"/>
                                        </p:tgtEl>
                                        <p:attrNameLst>
                                          <p:attrName>style.visibility</p:attrName>
                                        </p:attrNameLst>
                                      </p:cBhvr>
                                      <p:to>
                                        <p:strVal val="visible"/>
                                      </p:to>
                                    </p:set>
                                    <p:anim calcmode="discrete" valueType="clr">
                                      <p:cBhvr override="childStyle">
                                        <p:cTn id="67" dur="80"/>
                                        <p:tgtEl>
                                          <p:spTgt spid="17409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4092"/>
                                        </p:tgtEl>
                                        <p:attrNameLst>
                                          <p:attrName>fillcolor</p:attrName>
                                        </p:attrNameLst>
                                      </p:cBhvr>
                                      <p:tavLst>
                                        <p:tav tm="0">
                                          <p:val>
                                            <p:clrVal>
                                              <a:schemeClr val="accent2"/>
                                            </p:clrVal>
                                          </p:val>
                                        </p:tav>
                                        <p:tav tm="50000">
                                          <p:val>
                                            <p:clrVal>
                                              <a:schemeClr val="hlink"/>
                                            </p:clrVal>
                                          </p:val>
                                        </p:tav>
                                      </p:tavLst>
                                    </p:anim>
                                    <p:set>
                                      <p:cBhvr>
                                        <p:cTn id="69" dur="80"/>
                                        <p:tgtEl>
                                          <p:spTgt spid="174092"/>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74093"/>
                                        </p:tgtEl>
                                        <p:attrNameLst>
                                          <p:attrName>style.visibility</p:attrName>
                                        </p:attrNameLst>
                                      </p:cBhvr>
                                      <p:to>
                                        <p:strVal val="visible"/>
                                      </p:to>
                                    </p:set>
                                    <p:animEffect transition="in" filter="diamond(in)">
                                      <p:cBhvr>
                                        <p:cTn id="74" dur="2000"/>
                                        <p:tgtEl>
                                          <p:spTgt spid="174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74084" grpId="0"/>
      <p:bldP spid="174085" grpId="0" animBg="1"/>
      <p:bldP spid="174086" grpId="0"/>
      <p:bldP spid="174087" grpId="0" animBg="1"/>
      <p:bldP spid="174088" grpId="0"/>
      <p:bldP spid="174089" grpId="0" animBg="1"/>
      <p:bldP spid="174090" grpId="0"/>
      <p:bldP spid="174091" grpId="0" animBg="1"/>
      <p:bldP spid="174092" grpId="0"/>
      <p:bldP spid="17409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op khoa nong"/>
          <p:cNvPicPr>
            <a:picLocks noChangeAspect="1" noChangeArrowheads="1"/>
          </p:cNvPicPr>
          <p:nvPr/>
        </p:nvPicPr>
        <p:blipFill>
          <a:blip r:embed="rId2">
            <a:lum bright="6000" contrast="24000"/>
          </a:blip>
          <a:srcRect b="10889"/>
          <a:stretch>
            <a:fillRect/>
          </a:stretch>
        </p:blipFill>
        <p:spPr bwMode="auto">
          <a:xfrm>
            <a:off x="0" y="1295400"/>
            <a:ext cx="9144000" cy="5562600"/>
          </a:xfrm>
          <a:prstGeom prst="rect">
            <a:avLst/>
          </a:prstGeom>
          <a:noFill/>
          <a:ln w="9525">
            <a:noFill/>
            <a:miter lim="800000"/>
            <a:headEnd/>
            <a:tailEnd/>
          </a:ln>
        </p:spPr>
      </p:pic>
      <p:sp>
        <p:nvSpPr>
          <p:cNvPr id="175107" name="Text Box 3"/>
          <p:cNvSpPr txBox="1">
            <a:spLocks noChangeArrowheads="1"/>
          </p:cNvSpPr>
          <p:nvPr/>
        </p:nvSpPr>
        <p:spPr bwMode="auto">
          <a:xfrm>
            <a:off x="0" y="0"/>
            <a:ext cx="7010400" cy="519113"/>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   2.3. </a:t>
            </a:r>
            <a:r>
              <a:rPr lang="en-US" altLang="en-US" sz="2800" b="1" dirty="0" err="1">
                <a:solidFill>
                  <a:srgbClr val="3333CC"/>
                </a:solidFill>
                <a:latin typeface="Times New Roman" pitchFamily="18" charset="0"/>
                <a:cs typeface="Arial" charset="0"/>
              </a:rPr>
              <a:t>Hộp</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khóa</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nòng</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và</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nắp</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hộp</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khóa</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nòng</a:t>
            </a:r>
            <a:endParaRPr lang="en-US" altLang="en-US" sz="2800" b="1" dirty="0">
              <a:solidFill>
                <a:srgbClr val="3333CC"/>
              </a:solidFill>
              <a:latin typeface="Times New Roman" pitchFamily="18" charset="0"/>
              <a:cs typeface="Arial" charset="0"/>
            </a:endParaRPr>
          </a:p>
        </p:txBody>
      </p:sp>
      <p:sp>
        <p:nvSpPr>
          <p:cNvPr id="175108" name="Text Box 4"/>
          <p:cNvSpPr txBox="1">
            <a:spLocks noChangeArrowheads="1"/>
          </p:cNvSpPr>
          <p:nvPr/>
        </p:nvSpPr>
        <p:spPr bwMode="auto">
          <a:xfrm>
            <a:off x="228600" y="533400"/>
            <a:ext cx="8763000" cy="822325"/>
          </a:xfrm>
          <a:prstGeom prst="rect">
            <a:avLst/>
          </a:prstGeom>
          <a:noFill/>
          <a:ln w="9525">
            <a:noFill/>
            <a:miter lim="800000"/>
            <a:headEnd/>
            <a:tailEnd/>
          </a:ln>
        </p:spPr>
        <p:txBody>
          <a:bodyPr>
            <a:spAutoFit/>
          </a:bodyPr>
          <a:lstStyle/>
          <a:p>
            <a:pPr eaLnBrk="1" hangingPunct="1">
              <a:spcBef>
                <a:spcPct val="50000"/>
              </a:spcBef>
              <a:buFontTx/>
              <a:buChar char="-"/>
            </a:pPr>
            <a:r>
              <a:rPr lang="en-US" altLang="en-US" sz="2400">
                <a:solidFill>
                  <a:srgbClr val="FF00FF"/>
                </a:solidFill>
                <a:latin typeface="Times New Roman" pitchFamily="18" charset="0"/>
                <a:cs typeface="Arial" charset="0"/>
              </a:rPr>
              <a:t>Hộp khóa nòng: </a:t>
            </a:r>
            <a:r>
              <a:rPr lang="en-US" altLang="en-US" sz="2400">
                <a:latin typeface="Times New Roman" pitchFamily="18" charset="0"/>
                <a:cs typeface="Arial" charset="0"/>
              </a:rPr>
              <a:t>Tác dụng</a:t>
            </a:r>
            <a:r>
              <a:rPr lang="en-US" altLang="en-US" sz="2400">
                <a:solidFill>
                  <a:srgbClr val="FF00FF"/>
                </a:solidFill>
                <a:latin typeface="Times New Roman" pitchFamily="18" charset="0"/>
                <a:cs typeface="Arial" charset="0"/>
              </a:rPr>
              <a:t> </a:t>
            </a:r>
            <a:r>
              <a:rPr lang="en-US" altLang="en-US" sz="2400">
                <a:latin typeface="Times New Roman" pitchFamily="18" charset="0"/>
                <a:cs typeface="Arial" charset="0"/>
              </a:rPr>
              <a:t> Liên kết các bộ phận của súng, hướng cho bệ khóa nòng, khóa nòng chuyển động</a:t>
            </a:r>
            <a:r>
              <a:rPr lang="en-US" altLang="en-US">
                <a:latin typeface="Times New Roman" pitchFamily="18"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5107"/>
                                        </p:tgtEl>
                                        <p:attrNameLst>
                                          <p:attrName>style.visibility</p:attrName>
                                        </p:attrNameLst>
                                      </p:cBhvr>
                                      <p:to>
                                        <p:strVal val="visible"/>
                                      </p:to>
                                    </p:set>
                                    <p:anim calcmode="discrete" valueType="clr">
                                      <p:cBhvr override="childStyle">
                                        <p:cTn id="7" dur="80"/>
                                        <p:tgtEl>
                                          <p:spTgt spid="175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5107"/>
                                        </p:tgtEl>
                                        <p:attrNameLst>
                                          <p:attrName>fillcolor</p:attrName>
                                        </p:attrNameLst>
                                      </p:cBhvr>
                                      <p:tavLst>
                                        <p:tav tm="0">
                                          <p:val>
                                            <p:clrVal>
                                              <a:schemeClr val="accent2"/>
                                            </p:clrVal>
                                          </p:val>
                                        </p:tav>
                                        <p:tav tm="50000">
                                          <p:val>
                                            <p:clrVal>
                                              <a:schemeClr val="hlink"/>
                                            </p:clrVal>
                                          </p:val>
                                        </p:tav>
                                      </p:tavLst>
                                    </p:anim>
                                    <p:set>
                                      <p:cBhvr>
                                        <p:cTn id="9" dur="80"/>
                                        <p:tgtEl>
                                          <p:spTgt spid="1751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75108"/>
                                        </p:tgtEl>
                                        <p:attrNameLst>
                                          <p:attrName>style.visibility</p:attrName>
                                        </p:attrNameLst>
                                      </p:cBhvr>
                                      <p:to>
                                        <p:strVal val="visible"/>
                                      </p:to>
                                    </p:set>
                                    <p:animEffect transition="in" filter="diamond(in)">
                                      <p:cBhvr>
                                        <p:cTn id="14" dur="2000"/>
                                        <p:tgtEl>
                                          <p:spTgt spid="1751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175106"/>
                                        </p:tgtEl>
                                        <p:attrNameLst>
                                          <p:attrName>style.visibility</p:attrName>
                                        </p:attrNameLst>
                                      </p:cBhvr>
                                      <p:to>
                                        <p:strVal val="visible"/>
                                      </p:to>
                                    </p:set>
                                    <p:animEffect transition="in" filter="wedge">
                                      <p:cBhvr>
                                        <p:cTn id="19" dur="2000"/>
                                        <p:tgtEl>
                                          <p:spTgt spid="17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p:bldP spid="1751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Nap hop khoa nong"/>
          <p:cNvPicPr>
            <a:picLocks noChangeAspect="1" noChangeArrowheads="1"/>
          </p:cNvPicPr>
          <p:nvPr/>
        </p:nvPicPr>
        <p:blipFill>
          <a:blip r:embed="rId2">
            <a:lum bright="12000" contrast="6000"/>
          </a:blip>
          <a:srcRect b="73846"/>
          <a:stretch>
            <a:fillRect/>
          </a:stretch>
        </p:blipFill>
        <p:spPr bwMode="auto">
          <a:xfrm rot="-514222">
            <a:off x="218308" y="1551491"/>
            <a:ext cx="8763001" cy="2840038"/>
          </a:xfrm>
          <a:prstGeom prst="rect">
            <a:avLst/>
          </a:prstGeom>
          <a:noFill/>
          <a:ln w="9525">
            <a:noFill/>
            <a:miter lim="800000"/>
            <a:headEnd/>
            <a:tailEnd/>
          </a:ln>
        </p:spPr>
      </p:pic>
      <p:sp>
        <p:nvSpPr>
          <p:cNvPr id="176131" name="Text Box 3"/>
          <p:cNvSpPr txBox="1">
            <a:spLocks noChangeArrowheads="1"/>
          </p:cNvSpPr>
          <p:nvPr/>
        </p:nvSpPr>
        <p:spPr bwMode="auto">
          <a:xfrm>
            <a:off x="0" y="1066800"/>
            <a:ext cx="3581400" cy="457200"/>
          </a:xfrm>
          <a:prstGeom prst="rect">
            <a:avLst/>
          </a:prstGeom>
          <a:noFill/>
          <a:ln w="9525">
            <a:noFill/>
            <a:miter lim="800000"/>
            <a:headEnd/>
            <a:tailEnd/>
          </a:ln>
        </p:spPr>
        <p:txBody>
          <a:bodyPr>
            <a:spAutoFit/>
          </a:bodyPr>
          <a:lstStyle/>
          <a:p>
            <a:pPr eaLnBrk="1" hangingPunct="1"/>
            <a:r>
              <a:rPr lang="en-US" altLang="en-US" sz="2400" b="1" i="1" dirty="0" err="1">
                <a:solidFill>
                  <a:srgbClr val="FF0000"/>
                </a:solidFill>
                <a:latin typeface="Times New Roman" pitchFamily="18" charset="0"/>
                <a:cs typeface="Arial" charset="0"/>
              </a:rPr>
              <a:t>Sống</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nắp</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hộp</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khóa</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nòng</a:t>
            </a:r>
            <a:endParaRPr lang="en-US" altLang="en-US" sz="2400" b="1" i="1" dirty="0">
              <a:solidFill>
                <a:srgbClr val="FF0000"/>
              </a:solidFill>
              <a:latin typeface=".VnTime" pitchFamily="34" charset="0"/>
              <a:cs typeface="Arial" charset="0"/>
            </a:endParaRPr>
          </a:p>
        </p:txBody>
      </p:sp>
      <p:sp>
        <p:nvSpPr>
          <p:cNvPr id="176132" name="Line 4"/>
          <p:cNvSpPr>
            <a:spLocks noChangeShapeType="1"/>
          </p:cNvSpPr>
          <p:nvPr/>
        </p:nvSpPr>
        <p:spPr bwMode="auto">
          <a:xfrm>
            <a:off x="1981200" y="1447800"/>
            <a:ext cx="2438400" cy="457200"/>
          </a:xfrm>
          <a:prstGeom prst="line">
            <a:avLst/>
          </a:prstGeom>
          <a:noFill/>
          <a:ln w="9525">
            <a:solidFill>
              <a:srgbClr val="FF0000"/>
            </a:solidFill>
            <a:round/>
            <a:headEnd/>
            <a:tailEnd type="triangle" w="med" len="med"/>
          </a:ln>
        </p:spPr>
        <p:txBody>
          <a:bodyPr/>
          <a:lstStyle/>
          <a:p>
            <a:endParaRPr lang="vi-VN"/>
          </a:p>
        </p:txBody>
      </p:sp>
      <p:sp>
        <p:nvSpPr>
          <p:cNvPr id="176133" name="Text Box 5"/>
          <p:cNvSpPr txBox="1">
            <a:spLocks noChangeArrowheads="1"/>
          </p:cNvSpPr>
          <p:nvPr/>
        </p:nvSpPr>
        <p:spPr bwMode="auto">
          <a:xfrm>
            <a:off x="6172200" y="4525963"/>
            <a:ext cx="2743200" cy="579437"/>
          </a:xfrm>
          <a:prstGeom prst="rect">
            <a:avLst/>
          </a:prstGeom>
          <a:noFill/>
          <a:ln w="9525">
            <a:noFill/>
            <a:miter lim="800000"/>
            <a:headEnd/>
            <a:tailEnd/>
          </a:ln>
        </p:spPr>
        <p:txBody>
          <a:bodyPr>
            <a:spAutoFit/>
          </a:bodyPr>
          <a:lstStyle/>
          <a:p>
            <a:pPr eaLnBrk="1" hangingPunct="1"/>
            <a:r>
              <a:rPr lang="en-US" altLang="en-US" sz="3200" b="1" i="1" dirty="0">
                <a:latin typeface=".VnTime" pitchFamily="34" charset="0"/>
                <a:cs typeface="Arial" charset="0"/>
              </a:rPr>
              <a:t>  </a:t>
            </a:r>
            <a:r>
              <a:rPr lang="en-US" altLang="en-US" sz="2400" b="1" i="1" dirty="0" err="1">
                <a:solidFill>
                  <a:srgbClr val="FF0000"/>
                </a:solidFill>
                <a:latin typeface="Times New Roman" pitchFamily="18" charset="0"/>
                <a:cs typeface="Arial" charset="0"/>
              </a:rPr>
              <a:t>Cửa</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thoát</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vỏ</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đạn</a:t>
            </a:r>
            <a:endParaRPr lang="en-US" altLang="en-US" sz="2400" b="1" i="1" dirty="0">
              <a:solidFill>
                <a:srgbClr val="FF0000"/>
              </a:solidFill>
              <a:latin typeface="Times New Roman" pitchFamily="18" charset="0"/>
              <a:cs typeface="Arial" charset="0"/>
            </a:endParaRPr>
          </a:p>
        </p:txBody>
      </p:sp>
      <p:sp>
        <p:nvSpPr>
          <p:cNvPr id="176134" name="Line 6"/>
          <p:cNvSpPr>
            <a:spLocks noChangeShapeType="1"/>
          </p:cNvSpPr>
          <p:nvPr/>
        </p:nvSpPr>
        <p:spPr bwMode="auto">
          <a:xfrm flipH="1" flipV="1">
            <a:off x="6705600" y="2667000"/>
            <a:ext cx="914400" cy="1981200"/>
          </a:xfrm>
          <a:prstGeom prst="line">
            <a:avLst/>
          </a:prstGeom>
          <a:noFill/>
          <a:ln w="9525">
            <a:solidFill>
              <a:srgbClr val="FF0000"/>
            </a:solidFill>
            <a:round/>
            <a:headEnd/>
            <a:tailEnd type="triangle" w="med" len="med"/>
          </a:ln>
        </p:spPr>
        <p:txBody>
          <a:bodyPr/>
          <a:lstStyle/>
          <a:p>
            <a:endParaRPr lang="vi-VN"/>
          </a:p>
        </p:txBody>
      </p:sp>
      <p:sp>
        <p:nvSpPr>
          <p:cNvPr id="176135" name="Line 7"/>
          <p:cNvSpPr>
            <a:spLocks noChangeShapeType="1"/>
          </p:cNvSpPr>
          <p:nvPr/>
        </p:nvSpPr>
        <p:spPr bwMode="auto">
          <a:xfrm flipH="1" flipV="1">
            <a:off x="5105400" y="3657600"/>
            <a:ext cx="2514600" cy="990600"/>
          </a:xfrm>
          <a:prstGeom prst="line">
            <a:avLst/>
          </a:prstGeom>
          <a:noFill/>
          <a:ln w="9525">
            <a:solidFill>
              <a:srgbClr val="FF0000"/>
            </a:solidFill>
            <a:round/>
            <a:headEnd/>
            <a:tailEnd type="triangle" w="med" len="med"/>
          </a:ln>
        </p:spPr>
        <p:txBody>
          <a:bodyPr/>
          <a:lstStyle/>
          <a:p>
            <a:endParaRPr lang="vi-VN"/>
          </a:p>
        </p:txBody>
      </p:sp>
      <p:sp>
        <p:nvSpPr>
          <p:cNvPr id="176136" name="Text Box 8"/>
          <p:cNvSpPr txBox="1">
            <a:spLocks noChangeArrowheads="1"/>
          </p:cNvSpPr>
          <p:nvPr/>
        </p:nvSpPr>
        <p:spPr bwMode="auto">
          <a:xfrm>
            <a:off x="228600" y="6019800"/>
            <a:ext cx="7467600" cy="457200"/>
          </a:xfrm>
          <a:prstGeom prst="rect">
            <a:avLst/>
          </a:prstGeom>
          <a:noFill/>
          <a:ln w="9525">
            <a:noFill/>
            <a:miter lim="800000"/>
            <a:headEnd/>
            <a:tailEnd/>
          </a:ln>
        </p:spPr>
        <p:txBody>
          <a:bodyPr>
            <a:spAutoFit/>
          </a:bodyPr>
          <a:lstStyle/>
          <a:p>
            <a:pPr eaLnBrk="1" hangingPunct="1"/>
            <a:r>
              <a:rPr lang="en-US" altLang="en-US" sz="2400" b="1" i="1" dirty="0" err="1">
                <a:solidFill>
                  <a:srgbClr val="FF0000"/>
                </a:solidFill>
                <a:latin typeface="Times New Roman" pitchFamily="18" charset="0"/>
                <a:cs typeface="Arial" charset="0"/>
              </a:rPr>
              <a:t>Lỗ</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chứa</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mấu</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giữ</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nắp</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hộp</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khóa</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nòng</a:t>
            </a:r>
            <a:r>
              <a:rPr lang="en-US" altLang="en-US" sz="2400" b="1" i="1" dirty="0">
                <a:solidFill>
                  <a:srgbClr val="FF0000"/>
                </a:solidFill>
                <a:latin typeface="Times New Roman" pitchFamily="18" charset="0"/>
                <a:cs typeface="Arial" charset="0"/>
              </a:rPr>
              <a:t> ( </a:t>
            </a:r>
            <a:r>
              <a:rPr lang="en-US" altLang="en-US" sz="2400" b="1" i="1" dirty="0" err="1">
                <a:solidFill>
                  <a:srgbClr val="FF0000"/>
                </a:solidFill>
                <a:latin typeface="Times New Roman" pitchFamily="18" charset="0"/>
                <a:cs typeface="Arial" charset="0"/>
              </a:rPr>
              <a:t>đuôi</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cốt</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lò</a:t>
            </a:r>
            <a:r>
              <a:rPr lang="en-US" altLang="en-US" sz="2400" b="1" i="1" dirty="0">
                <a:solidFill>
                  <a:srgbClr val="FF0000"/>
                </a:solidFill>
                <a:latin typeface="Times New Roman" pitchFamily="18" charset="0"/>
                <a:cs typeface="Arial" charset="0"/>
              </a:rPr>
              <a:t> xo )</a:t>
            </a:r>
          </a:p>
        </p:txBody>
      </p:sp>
      <p:sp>
        <p:nvSpPr>
          <p:cNvPr id="176137" name="Line 9"/>
          <p:cNvSpPr>
            <a:spLocks noChangeShapeType="1"/>
          </p:cNvSpPr>
          <p:nvPr/>
        </p:nvSpPr>
        <p:spPr bwMode="auto">
          <a:xfrm flipH="1" flipV="1">
            <a:off x="914400" y="3505200"/>
            <a:ext cx="457200" cy="2514600"/>
          </a:xfrm>
          <a:prstGeom prst="line">
            <a:avLst/>
          </a:prstGeom>
          <a:noFill/>
          <a:ln w="9525">
            <a:solidFill>
              <a:srgbClr val="FF0000"/>
            </a:solidFill>
            <a:round/>
            <a:headEnd/>
            <a:tailEnd type="triangle" w="med" len="med"/>
          </a:ln>
        </p:spPr>
        <p:txBody>
          <a:bodyPr/>
          <a:lstStyle/>
          <a:p>
            <a:endParaRPr lang="vi-VN"/>
          </a:p>
        </p:txBody>
      </p:sp>
      <p:sp>
        <p:nvSpPr>
          <p:cNvPr id="176138" name="Text Box 10"/>
          <p:cNvSpPr txBox="1">
            <a:spLocks noChangeArrowheads="1"/>
          </p:cNvSpPr>
          <p:nvPr/>
        </p:nvSpPr>
        <p:spPr bwMode="auto">
          <a:xfrm>
            <a:off x="0" y="0"/>
            <a:ext cx="8991600" cy="822325"/>
          </a:xfrm>
          <a:prstGeom prst="rect">
            <a:avLst/>
          </a:prstGeom>
          <a:noFill/>
          <a:ln w="9525">
            <a:noFill/>
            <a:miter lim="800000"/>
            <a:headEnd/>
            <a:tailEnd/>
          </a:ln>
        </p:spPr>
        <p:txBody>
          <a:bodyPr>
            <a:spAutoFit/>
          </a:bodyPr>
          <a:lstStyle/>
          <a:p>
            <a:pPr eaLnBrk="1" hangingPunct="1">
              <a:spcBef>
                <a:spcPct val="50000"/>
              </a:spcBef>
            </a:pP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Nắp</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hộp</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khóa</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nòng</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tác</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dụng</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Bảo</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vệ</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các</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bộ</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phận</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chuyển</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động</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che</a:t>
            </a:r>
            <a:r>
              <a:rPr lang="en-US" altLang="en-US" sz="2400" dirty="0">
                <a:solidFill>
                  <a:srgbClr val="3333CC"/>
                </a:solidFill>
                <a:latin typeface="Times New Roman" pitchFamily="18" charset="0"/>
                <a:cs typeface="Arial" charset="0"/>
              </a:rPr>
              <a:t> </a:t>
            </a:r>
            <a:r>
              <a:rPr lang="en-US" altLang="en-US" sz="2400" dirty="0" err="1">
                <a:solidFill>
                  <a:srgbClr val="3333CC"/>
                </a:solidFill>
                <a:latin typeface="Times New Roman" pitchFamily="18" charset="0"/>
                <a:cs typeface="Arial" charset="0"/>
              </a:rPr>
              <a:t>bụi</a:t>
            </a:r>
            <a:r>
              <a:rPr lang="en-US" altLang="en-US" sz="2400" dirty="0">
                <a:solidFill>
                  <a:srgbClr val="3333CC"/>
                </a:solidFill>
                <a:latin typeface="Times New Roman" pitchFamily="18" charset="0"/>
                <a:cs typeface="Arial" charset="0"/>
              </a:rPr>
              <a:t>, BV </a:t>
            </a:r>
            <a:r>
              <a:rPr lang="en-US" altLang="en-US" sz="2400" dirty="0" err="1">
                <a:solidFill>
                  <a:srgbClr val="3333CC"/>
                </a:solidFill>
                <a:latin typeface="Times New Roman" pitchFamily="18" charset="0"/>
                <a:cs typeface="Arial" charset="0"/>
              </a:rPr>
              <a:t>súng</a:t>
            </a:r>
            <a:endParaRPr lang="en-US" altLang="en-US" sz="2400" dirty="0">
              <a:solidFill>
                <a:srgbClr val="3333CC"/>
              </a:solidFill>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wedge">
                                      <p:cBhvr>
                                        <p:cTn id="7" dur="2000"/>
                                        <p:tgtEl>
                                          <p:spTgt spid="176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76138"/>
                                        </p:tgtEl>
                                        <p:attrNameLst>
                                          <p:attrName>style.visibility</p:attrName>
                                        </p:attrNameLst>
                                      </p:cBhvr>
                                      <p:to>
                                        <p:strVal val="visible"/>
                                      </p:to>
                                    </p:set>
                                    <p:anim calcmode="discrete" valueType="clr">
                                      <p:cBhvr override="childStyle">
                                        <p:cTn id="12" dur="80"/>
                                        <p:tgtEl>
                                          <p:spTgt spid="17613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76138"/>
                                        </p:tgtEl>
                                        <p:attrNameLst>
                                          <p:attrName>fillcolor</p:attrName>
                                        </p:attrNameLst>
                                      </p:cBhvr>
                                      <p:tavLst>
                                        <p:tav tm="0">
                                          <p:val>
                                            <p:clrVal>
                                              <a:schemeClr val="accent2"/>
                                            </p:clrVal>
                                          </p:val>
                                        </p:tav>
                                        <p:tav tm="50000">
                                          <p:val>
                                            <p:clrVal>
                                              <a:schemeClr val="hlink"/>
                                            </p:clrVal>
                                          </p:val>
                                        </p:tav>
                                      </p:tavLst>
                                    </p:anim>
                                    <p:set>
                                      <p:cBhvr>
                                        <p:cTn id="14" dur="80"/>
                                        <p:tgtEl>
                                          <p:spTgt spid="17613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6131"/>
                                        </p:tgtEl>
                                        <p:attrNameLst>
                                          <p:attrName>style.visibility</p:attrName>
                                        </p:attrNameLst>
                                      </p:cBhvr>
                                      <p:to>
                                        <p:strVal val="visible"/>
                                      </p:to>
                                    </p:set>
                                    <p:anim calcmode="discrete" valueType="clr">
                                      <p:cBhvr override="childStyle">
                                        <p:cTn id="19" dur="80"/>
                                        <p:tgtEl>
                                          <p:spTgt spid="17613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6131"/>
                                        </p:tgtEl>
                                        <p:attrNameLst>
                                          <p:attrName>fillcolor</p:attrName>
                                        </p:attrNameLst>
                                      </p:cBhvr>
                                      <p:tavLst>
                                        <p:tav tm="0">
                                          <p:val>
                                            <p:clrVal>
                                              <a:schemeClr val="accent2"/>
                                            </p:clrVal>
                                          </p:val>
                                        </p:tav>
                                        <p:tav tm="50000">
                                          <p:val>
                                            <p:clrVal>
                                              <a:schemeClr val="hlink"/>
                                            </p:clrVal>
                                          </p:val>
                                        </p:tav>
                                      </p:tavLst>
                                    </p:anim>
                                    <p:set>
                                      <p:cBhvr>
                                        <p:cTn id="21" dur="80"/>
                                        <p:tgtEl>
                                          <p:spTgt spid="17613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76132"/>
                                        </p:tgtEl>
                                        <p:attrNameLst>
                                          <p:attrName>style.visibility</p:attrName>
                                        </p:attrNameLst>
                                      </p:cBhvr>
                                      <p:to>
                                        <p:strVal val="visible"/>
                                      </p:to>
                                    </p:set>
                                    <p:animEffect transition="in" filter="diamond(in)">
                                      <p:cBhvr>
                                        <p:cTn id="26" dur="2000"/>
                                        <p:tgtEl>
                                          <p:spTgt spid="1761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6133"/>
                                        </p:tgtEl>
                                        <p:attrNameLst>
                                          <p:attrName>style.visibility</p:attrName>
                                        </p:attrNameLst>
                                      </p:cBhvr>
                                      <p:to>
                                        <p:strVal val="visible"/>
                                      </p:to>
                                    </p:set>
                                    <p:anim calcmode="discrete" valueType="clr">
                                      <p:cBhvr override="childStyle">
                                        <p:cTn id="31" dur="80"/>
                                        <p:tgtEl>
                                          <p:spTgt spid="17613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6133"/>
                                        </p:tgtEl>
                                        <p:attrNameLst>
                                          <p:attrName>fillcolor</p:attrName>
                                        </p:attrNameLst>
                                      </p:cBhvr>
                                      <p:tavLst>
                                        <p:tav tm="0">
                                          <p:val>
                                            <p:clrVal>
                                              <a:schemeClr val="accent2"/>
                                            </p:clrVal>
                                          </p:val>
                                        </p:tav>
                                        <p:tav tm="50000">
                                          <p:val>
                                            <p:clrVal>
                                              <a:schemeClr val="hlink"/>
                                            </p:clrVal>
                                          </p:val>
                                        </p:tav>
                                      </p:tavLst>
                                    </p:anim>
                                    <p:set>
                                      <p:cBhvr>
                                        <p:cTn id="33" dur="80"/>
                                        <p:tgtEl>
                                          <p:spTgt spid="176133"/>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6134"/>
                                        </p:tgtEl>
                                        <p:attrNameLst>
                                          <p:attrName>style.visibility</p:attrName>
                                        </p:attrNameLst>
                                      </p:cBhvr>
                                      <p:to>
                                        <p:strVal val="visible"/>
                                      </p:to>
                                    </p:set>
                                    <p:animEffect transition="in" filter="diamond(in)">
                                      <p:cBhvr>
                                        <p:cTn id="38" dur="2000"/>
                                        <p:tgtEl>
                                          <p:spTgt spid="1761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76135"/>
                                        </p:tgtEl>
                                        <p:attrNameLst>
                                          <p:attrName>style.visibility</p:attrName>
                                        </p:attrNameLst>
                                      </p:cBhvr>
                                      <p:to>
                                        <p:strVal val="visible"/>
                                      </p:to>
                                    </p:set>
                                    <p:animEffect transition="in" filter="diamond(in)">
                                      <p:cBhvr>
                                        <p:cTn id="43" dur="2000"/>
                                        <p:tgtEl>
                                          <p:spTgt spid="1761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6136"/>
                                        </p:tgtEl>
                                        <p:attrNameLst>
                                          <p:attrName>style.visibility</p:attrName>
                                        </p:attrNameLst>
                                      </p:cBhvr>
                                      <p:to>
                                        <p:strVal val="visible"/>
                                      </p:to>
                                    </p:set>
                                    <p:anim calcmode="discrete" valueType="clr">
                                      <p:cBhvr override="childStyle">
                                        <p:cTn id="48" dur="80"/>
                                        <p:tgtEl>
                                          <p:spTgt spid="17613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6136"/>
                                        </p:tgtEl>
                                        <p:attrNameLst>
                                          <p:attrName>fillcolor</p:attrName>
                                        </p:attrNameLst>
                                      </p:cBhvr>
                                      <p:tavLst>
                                        <p:tav tm="0">
                                          <p:val>
                                            <p:clrVal>
                                              <a:schemeClr val="accent2"/>
                                            </p:clrVal>
                                          </p:val>
                                        </p:tav>
                                        <p:tav tm="50000">
                                          <p:val>
                                            <p:clrVal>
                                              <a:schemeClr val="hlink"/>
                                            </p:clrVal>
                                          </p:val>
                                        </p:tav>
                                      </p:tavLst>
                                    </p:anim>
                                    <p:set>
                                      <p:cBhvr>
                                        <p:cTn id="50" dur="80"/>
                                        <p:tgtEl>
                                          <p:spTgt spid="176136"/>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76137"/>
                                        </p:tgtEl>
                                        <p:attrNameLst>
                                          <p:attrName>style.visibility</p:attrName>
                                        </p:attrNameLst>
                                      </p:cBhvr>
                                      <p:to>
                                        <p:strVal val="visible"/>
                                      </p:to>
                                    </p:set>
                                    <p:animEffect transition="in" filter="diamond(in)">
                                      <p:cBhvr>
                                        <p:cTn id="55" dur="2000"/>
                                        <p:tgtEl>
                                          <p:spTgt spid="176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2" grpId="0" animBg="1"/>
      <p:bldP spid="176133" grpId="0"/>
      <p:bldP spid="176134" grpId="0" animBg="1"/>
      <p:bldP spid="176135" grpId="0" animBg="1"/>
      <p:bldP spid="176136" grpId="0"/>
      <p:bldP spid="176137" grpId="0" animBg="1"/>
      <p:bldP spid="1761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0" y="0"/>
            <a:ext cx="5105400" cy="519113"/>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2.4. </a:t>
            </a:r>
            <a:r>
              <a:rPr lang="en-US" altLang="en-US" sz="2800" b="1" dirty="0" err="1">
                <a:solidFill>
                  <a:srgbClr val="3333CC"/>
                </a:solidFill>
                <a:latin typeface="Times New Roman" pitchFamily="18" charset="0"/>
                <a:cs typeface="Arial" charset="0"/>
              </a:rPr>
              <a:t>Bệ</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khóa</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nòng</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và</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thoi</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đẩy</a:t>
            </a:r>
            <a:endParaRPr lang="en-US" altLang="en-US" sz="2800" b="1" dirty="0">
              <a:solidFill>
                <a:srgbClr val="3333CC"/>
              </a:solidFill>
              <a:latin typeface="Times New Roman" pitchFamily="18" charset="0"/>
              <a:cs typeface="Arial" charset="0"/>
            </a:endParaRPr>
          </a:p>
        </p:txBody>
      </p:sp>
      <p:sp>
        <p:nvSpPr>
          <p:cNvPr id="177155" name="Text Box 3"/>
          <p:cNvSpPr txBox="1">
            <a:spLocks noChangeArrowheads="1"/>
          </p:cNvSpPr>
          <p:nvPr/>
        </p:nvSpPr>
        <p:spPr bwMode="auto">
          <a:xfrm>
            <a:off x="381000" y="533400"/>
            <a:ext cx="80010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Làm cho khóa nòng và bộ phận cò chuyển động</a:t>
            </a:r>
          </a:p>
        </p:txBody>
      </p:sp>
      <p:sp>
        <p:nvSpPr>
          <p:cNvPr id="177156" name="Text Box 4"/>
          <p:cNvSpPr txBox="1">
            <a:spLocks noChangeArrowheads="1"/>
          </p:cNvSpPr>
          <p:nvPr/>
        </p:nvSpPr>
        <p:spPr bwMode="auto">
          <a:xfrm>
            <a:off x="381000" y="990600"/>
            <a:ext cx="13716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 </a:t>
            </a:r>
          </a:p>
        </p:txBody>
      </p:sp>
      <p:pic>
        <p:nvPicPr>
          <p:cNvPr id="177157" name="Picture 5" descr="Be khoa nong va thoi day"/>
          <p:cNvPicPr>
            <a:picLocks noChangeAspect="1" noChangeArrowheads="1"/>
          </p:cNvPicPr>
          <p:nvPr/>
        </p:nvPicPr>
        <p:blipFill>
          <a:blip r:embed="rId2">
            <a:lum bright="12000" contrast="12000"/>
          </a:blip>
          <a:srcRect b="12984"/>
          <a:stretch>
            <a:fillRect/>
          </a:stretch>
        </p:blipFill>
        <p:spPr bwMode="auto">
          <a:xfrm>
            <a:off x="0" y="1447800"/>
            <a:ext cx="9144000" cy="5410200"/>
          </a:xfrm>
          <a:prstGeom prst="rect">
            <a:avLst/>
          </a:prstGeom>
          <a:noFill/>
          <a:ln w="9525">
            <a:noFill/>
            <a:miter lim="800000"/>
            <a:headEnd/>
            <a:tailEnd/>
          </a:ln>
        </p:spPr>
      </p:pic>
      <p:sp>
        <p:nvSpPr>
          <p:cNvPr id="177158" name="Text Box 6"/>
          <p:cNvSpPr txBox="1">
            <a:spLocks noChangeArrowheads="1"/>
          </p:cNvSpPr>
          <p:nvPr/>
        </p:nvSpPr>
        <p:spPr bwMode="auto">
          <a:xfrm>
            <a:off x="3886200" y="1219200"/>
            <a:ext cx="32004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Tay kéo bệ khóa nòng</a:t>
            </a:r>
          </a:p>
        </p:txBody>
      </p:sp>
      <p:sp>
        <p:nvSpPr>
          <p:cNvPr id="24583" name="Text Box 7"/>
          <p:cNvSpPr txBox="1">
            <a:spLocks noChangeArrowheads="1"/>
          </p:cNvSpPr>
          <p:nvPr/>
        </p:nvSpPr>
        <p:spPr bwMode="auto">
          <a:xfrm>
            <a:off x="3641725" y="5599113"/>
            <a:ext cx="184150" cy="366712"/>
          </a:xfrm>
          <a:prstGeom prst="rect">
            <a:avLst/>
          </a:prstGeom>
          <a:noFill/>
          <a:ln w="9525">
            <a:noFill/>
            <a:miter lim="800000"/>
            <a:headEnd/>
            <a:tailEnd/>
          </a:ln>
        </p:spPr>
        <p:txBody>
          <a:bodyPr wrap="none">
            <a:spAutoFit/>
          </a:bodyPr>
          <a:lstStyle/>
          <a:p>
            <a:pPr eaLnBrk="1" hangingPunct="1"/>
            <a:endParaRPr lang="vi-VN" altLang="en-US">
              <a:cs typeface="Arial" charset="0"/>
            </a:endParaRPr>
          </a:p>
        </p:txBody>
      </p:sp>
      <p:sp>
        <p:nvSpPr>
          <p:cNvPr id="177160" name="Line 8"/>
          <p:cNvSpPr>
            <a:spLocks noChangeShapeType="1"/>
          </p:cNvSpPr>
          <p:nvPr/>
        </p:nvSpPr>
        <p:spPr bwMode="auto">
          <a:xfrm flipH="1">
            <a:off x="2362200" y="1524000"/>
            <a:ext cx="1524000" cy="381000"/>
          </a:xfrm>
          <a:prstGeom prst="line">
            <a:avLst/>
          </a:prstGeom>
          <a:noFill/>
          <a:ln w="9525">
            <a:solidFill>
              <a:srgbClr val="FF0000"/>
            </a:solidFill>
            <a:round/>
            <a:headEnd/>
            <a:tailEnd type="triangle" w="med" len="med"/>
          </a:ln>
        </p:spPr>
        <p:txBody>
          <a:bodyPr/>
          <a:lstStyle/>
          <a:p>
            <a:endParaRPr lang="vi-VN"/>
          </a:p>
        </p:txBody>
      </p:sp>
      <p:sp>
        <p:nvSpPr>
          <p:cNvPr id="24585" name="Text Box 9"/>
          <p:cNvSpPr txBox="1">
            <a:spLocks noChangeArrowheads="1"/>
          </p:cNvSpPr>
          <p:nvPr/>
        </p:nvSpPr>
        <p:spPr bwMode="auto">
          <a:xfrm>
            <a:off x="4403725" y="6589713"/>
            <a:ext cx="184150" cy="366712"/>
          </a:xfrm>
          <a:prstGeom prst="rect">
            <a:avLst/>
          </a:prstGeom>
          <a:noFill/>
          <a:ln w="9525">
            <a:noFill/>
            <a:miter lim="800000"/>
            <a:headEnd/>
            <a:tailEnd/>
          </a:ln>
        </p:spPr>
        <p:txBody>
          <a:bodyPr wrap="none">
            <a:spAutoFit/>
          </a:bodyPr>
          <a:lstStyle/>
          <a:p>
            <a:pPr eaLnBrk="1" hangingPunct="1"/>
            <a:endParaRPr lang="vi-VN" altLang="en-US">
              <a:cs typeface="Arial" charset="0"/>
            </a:endParaRPr>
          </a:p>
        </p:txBody>
      </p:sp>
      <p:sp>
        <p:nvSpPr>
          <p:cNvPr id="177162" name="Text Box 10"/>
          <p:cNvSpPr txBox="1">
            <a:spLocks noChangeArrowheads="1"/>
          </p:cNvSpPr>
          <p:nvPr/>
        </p:nvSpPr>
        <p:spPr bwMode="auto">
          <a:xfrm>
            <a:off x="0" y="6248400"/>
            <a:ext cx="36576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Lỗ chứa bộ phận đẩy về</a:t>
            </a:r>
          </a:p>
        </p:txBody>
      </p:sp>
      <p:sp>
        <p:nvSpPr>
          <p:cNvPr id="177163" name="Line 11"/>
          <p:cNvSpPr>
            <a:spLocks noChangeShapeType="1"/>
          </p:cNvSpPr>
          <p:nvPr/>
        </p:nvSpPr>
        <p:spPr bwMode="auto">
          <a:xfrm flipV="1">
            <a:off x="1143000" y="4648200"/>
            <a:ext cx="0" cy="1600200"/>
          </a:xfrm>
          <a:prstGeom prst="line">
            <a:avLst/>
          </a:prstGeom>
          <a:noFill/>
          <a:ln w="9525">
            <a:solidFill>
              <a:srgbClr val="FF0000"/>
            </a:solidFill>
            <a:round/>
            <a:headEnd/>
            <a:tailEnd type="triangle" w="med" len="med"/>
          </a:ln>
        </p:spPr>
        <p:txBody>
          <a:bodyPr/>
          <a:lstStyle/>
          <a:p>
            <a:endParaRPr lang="vi-VN"/>
          </a:p>
        </p:txBody>
      </p:sp>
      <p:sp>
        <p:nvSpPr>
          <p:cNvPr id="177164" name="Text Box 12"/>
          <p:cNvSpPr txBox="1">
            <a:spLocks noChangeArrowheads="1"/>
          </p:cNvSpPr>
          <p:nvPr/>
        </p:nvSpPr>
        <p:spPr bwMode="auto">
          <a:xfrm>
            <a:off x="762000" y="3886200"/>
            <a:ext cx="39624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Lỗ chứa đuôi khóa nòng</a:t>
            </a:r>
          </a:p>
        </p:txBody>
      </p:sp>
      <p:sp>
        <p:nvSpPr>
          <p:cNvPr id="24589" name="Text Box 13"/>
          <p:cNvSpPr txBox="1">
            <a:spLocks noChangeArrowheads="1"/>
          </p:cNvSpPr>
          <p:nvPr/>
        </p:nvSpPr>
        <p:spPr bwMode="auto">
          <a:xfrm>
            <a:off x="1584325" y="7275513"/>
            <a:ext cx="184150" cy="366712"/>
          </a:xfrm>
          <a:prstGeom prst="rect">
            <a:avLst/>
          </a:prstGeom>
          <a:noFill/>
          <a:ln w="9525">
            <a:noFill/>
            <a:miter lim="800000"/>
            <a:headEnd/>
            <a:tailEnd/>
          </a:ln>
        </p:spPr>
        <p:txBody>
          <a:bodyPr wrap="none">
            <a:spAutoFit/>
          </a:bodyPr>
          <a:lstStyle/>
          <a:p>
            <a:pPr eaLnBrk="1" hangingPunct="1"/>
            <a:endParaRPr lang="vi-VN" altLang="en-US">
              <a:cs typeface="Arial" charset="0"/>
            </a:endParaRPr>
          </a:p>
        </p:txBody>
      </p:sp>
      <p:sp>
        <p:nvSpPr>
          <p:cNvPr id="177166" name="Line 14"/>
          <p:cNvSpPr>
            <a:spLocks noChangeShapeType="1"/>
          </p:cNvSpPr>
          <p:nvPr/>
        </p:nvSpPr>
        <p:spPr bwMode="auto">
          <a:xfrm flipH="1" flipV="1">
            <a:off x="609600" y="2743200"/>
            <a:ext cx="1447800" cy="1219200"/>
          </a:xfrm>
          <a:prstGeom prst="line">
            <a:avLst/>
          </a:prstGeom>
          <a:noFill/>
          <a:ln w="9525">
            <a:solidFill>
              <a:srgbClr val="FF0000"/>
            </a:solidFill>
            <a:round/>
            <a:headEnd/>
            <a:tailEnd type="triangle" w="med" len="med"/>
          </a:ln>
        </p:spPr>
        <p:txBody>
          <a:bodyPr/>
          <a:lstStyle/>
          <a:p>
            <a:endParaRPr lang="vi-VN"/>
          </a:p>
        </p:txBody>
      </p:sp>
      <p:sp>
        <p:nvSpPr>
          <p:cNvPr id="177167" name="Text Box 15"/>
          <p:cNvSpPr txBox="1">
            <a:spLocks noChangeArrowheads="1"/>
          </p:cNvSpPr>
          <p:nvPr/>
        </p:nvSpPr>
        <p:spPr bwMode="auto">
          <a:xfrm>
            <a:off x="3810000" y="2209800"/>
            <a:ext cx="15240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Thoi đẩy</a:t>
            </a:r>
          </a:p>
        </p:txBody>
      </p:sp>
      <p:sp>
        <p:nvSpPr>
          <p:cNvPr id="177168" name="Line 16"/>
          <p:cNvSpPr>
            <a:spLocks noChangeShapeType="1"/>
          </p:cNvSpPr>
          <p:nvPr/>
        </p:nvSpPr>
        <p:spPr bwMode="auto">
          <a:xfrm>
            <a:off x="5029200" y="2590800"/>
            <a:ext cx="1447800" cy="609600"/>
          </a:xfrm>
          <a:prstGeom prst="line">
            <a:avLst/>
          </a:prstGeom>
          <a:noFill/>
          <a:ln w="9525">
            <a:solidFill>
              <a:srgbClr val="FF0000"/>
            </a:solidFill>
            <a:round/>
            <a:headEnd/>
            <a:tailEnd type="triangle" w="med" len="med"/>
          </a:ln>
        </p:spPr>
        <p:txBody>
          <a:bodyPr/>
          <a:lstStyle/>
          <a:p>
            <a:endParaRPr lang="vi-VN"/>
          </a:p>
        </p:txBody>
      </p:sp>
      <p:sp>
        <p:nvSpPr>
          <p:cNvPr id="177169" name="Text Box 17"/>
          <p:cNvSpPr txBox="1">
            <a:spLocks noChangeArrowheads="1"/>
          </p:cNvSpPr>
          <p:nvPr/>
        </p:nvSpPr>
        <p:spPr bwMode="auto">
          <a:xfrm>
            <a:off x="6248400" y="1828800"/>
            <a:ext cx="2743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Rãnh cản khí thuốc</a:t>
            </a:r>
          </a:p>
        </p:txBody>
      </p:sp>
      <p:sp>
        <p:nvSpPr>
          <p:cNvPr id="177170" name="Line 18"/>
          <p:cNvSpPr>
            <a:spLocks noChangeShapeType="1"/>
          </p:cNvSpPr>
          <p:nvPr/>
        </p:nvSpPr>
        <p:spPr bwMode="auto">
          <a:xfrm>
            <a:off x="8001000" y="2286000"/>
            <a:ext cx="838200" cy="762000"/>
          </a:xfrm>
          <a:prstGeom prst="line">
            <a:avLst/>
          </a:prstGeom>
          <a:noFill/>
          <a:ln w="9525">
            <a:solidFill>
              <a:srgbClr val="FF0000"/>
            </a:solidFill>
            <a:round/>
            <a:headEnd/>
            <a:tailEnd type="triangle" w="med" len="med"/>
          </a:ln>
        </p:spPr>
        <p:txBody>
          <a:bodyPr/>
          <a:lstStyle/>
          <a:p>
            <a:endParaRPr lang="vi-VN"/>
          </a:p>
        </p:txBody>
      </p:sp>
      <p:sp>
        <p:nvSpPr>
          <p:cNvPr id="177171" name="Text Box 19"/>
          <p:cNvSpPr txBox="1">
            <a:spLocks noChangeArrowheads="1"/>
          </p:cNvSpPr>
          <p:nvPr/>
        </p:nvSpPr>
        <p:spPr bwMode="auto">
          <a:xfrm>
            <a:off x="6324600" y="3505200"/>
            <a:ext cx="1981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Mặt thoi đẩy</a:t>
            </a:r>
          </a:p>
        </p:txBody>
      </p:sp>
      <p:sp>
        <p:nvSpPr>
          <p:cNvPr id="177172" name="Line 20"/>
          <p:cNvSpPr>
            <a:spLocks noChangeShapeType="1"/>
          </p:cNvSpPr>
          <p:nvPr/>
        </p:nvSpPr>
        <p:spPr bwMode="auto">
          <a:xfrm>
            <a:off x="7620000" y="3886200"/>
            <a:ext cx="1143000" cy="5334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7154"/>
                                        </p:tgtEl>
                                        <p:attrNameLst>
                                          <p:attrName>style.visibility</p:attrName>
                                        </p:attrNameLst>
                                      </p:cBhvr>
                                      <p:to>
                                        <p:strVal val="visible"/>
                                      </p:to>
                                    </p:set>
                                    <p:anim calcmode="discrete" valueType="clr">
                                      <p:cBhvr override="childStyle">
                                        <p:cTn id="7" dur="80"/>
                                        <p:tgtEl>
                                          <p:spTgt spid="1771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7154"/>
                                        </p:tgtEl>
                                        <p:attrNameLst>
                                          <p:attrName>fillcolor</p:attrName>
                                        </p:attrNameLst>
                                      </p:cBhvr>
                                      <p:tavLst>
                                        <p:tav tm="0">
                                          <p:val>
                                            <p:clrVal>
                                              <a:schemeClr val="accent2"/>
                                            </p:clrVal>
                                          </p:val>
                                        </p:tav>
                                        <p:tav tm="50000">
                                          <p:val>
                                            <p:clrVal>
                                              <a:schemeClr val="hlink"/>
                                            </p:clrVal>
                                          </p:val>
                                        </p:tav>
                                      </p:tavLst>
                                    </p:anim>
                                    <p:set>
                                      <p:cBhvr>
                                        <p:cTn id="9" dur="80"/>
                                        <p:tgtEl>
                                          <p:spTgt spid="1771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77155"/>
                                        </p:tgtEl>
                                        <p:attrNameLst>
                                          <p:attrName>style.visibility</p:attrName>
                                        </p:attrNameLst>
                                      </p:cBhvr>
                                      <p:to>
                                        <p:strVal val="visible"/>
                                      </p:to>
                                    </p:set>
                                    <p:animEffect transition="in" filter="diamond(in)">
                                      <p:cBhvr>
                                        <p:cTn id="14" dur="2000"/>
                                        <p:tgtEl>
                                          <p:spTgt spid="1771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77156"/>
                                        </p:tgtEl>
                                        <p:attrNameLst>
                                          <p:attrName>style.visibility</p:attrName>
                                        </p:attrNameLst>
                                      </p:cBhvr>
                                      <p:to>
                                        <p:strVal val="visible"/>
                                      </p:to>
                                    </p:set>
                                    <p:animEffect transition="in" filter="diamond(in)">
                                      <p:cBhvr>
                                        <p:cTn id="19" dur="2000"/>
                                        <p:tgtEl>
                                          <p:spTgt spid="1771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177157"/>
                                        </p:tgtEl>
                                        <p:attrNameLst>
                                          <p:attrName>style.visibility</p:attrName>
                                        </p:attrNameLst>
                                      </p:cBhvr>
                                      <p:to>
                                        <p:strVal val="visible"/>
                                      </p:to>
                                    </p:set>
                                    <p:animEffect transition="in" filter="wedge">
                                      <p:cBhvr>
                                        <p:cTn id="24" dur="2000"/>
                                        <p:tgtEl>
                                          <p:spTgt spid="17715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77158"/>
                                        </p:tgtEl>
                                        <p:attrNameLst>
                                          <p:attrName>style.visibility</p:attrName>
                                        </p:attrNameLst>
                                      </p:cBhvr>
                                      <p:to>
                                        <p:strVal val="visible"/>
                                      </p:to>
                                    </p:set>
                                    <p:anim calcmode="discrete" valueType="clr">
                                      <p:cBhvr override="childStyle">
                                        <p:cTn id="29" dur="80"/>
                                        <p:tgtEl>
                                          <p:spTgt spid="17715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77158"/>
                                        </p:tgtEl>
                                        <p:attrNameLst>
                                          <p:attrName>fillcolor</p:attrName>
                                        </p:attrNameLst>
                                      </p:cBhvr>
                                      <p:tavLst>
                                        <p:tav tm="0">
                                          <p:val>
                                            <p:clrVal>
                                              <a:schemeClr val="accent2"/>
                                            </p:clrVal>
                                          </p:val>
                                        </p:tav>
                                        <p:tav tm="50000">
                                          <p:val>
                                            <p:clrVal>
                                              <a:schemeClr val="hlink"/>
                                            </p:clrVal>
                                          </p:val>
                                        </p:tav>
                                      </p:tavLst>
                                    </p:anim>
                                    <p:set>
                                      <p:cBhvr>
                                        <p:cTn id="31" dur="80"/>
                                        <p:tgtEl>
                                          <p:spTgt spid="177158"/>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77160"/>
                                        </p:tgtEl>
                                        <p:attrNameLst>
                                          <p:attrName>style.visibility</p:attrName>
                                        </p:attrNameLst>
                                      </p:cBhvr>
                                      <p:to>
                                        <p:strVal val="visible"/>
                                      </p:to>
                                    </p:set>
                                    <p:animEffect transition="in" filter="diamond(in)">
                                      <p:cBhvr>
                                        <p:cTn id="36" dur="2000"/>
                                        <p:tgtEl>
                                          <p:spTgt spid="1771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7164"/>
                                        </p:tgtEl>
                                        <p:attrNameLst>
                                          <p:attrName>style.visibility</p:attrName>
                                        </p:attrNameLst>
                                      </p:cBhvr>
                                      <p:to>
                                        <p:strVal val="visible"/>
                                      </p:to>
                                    </p:set>
                                    <p:anim calcmode="discrete" valueType="clr">
                                      <p:cBhvr override="childStyle">
                                        <p:cTn id="41" dur="80"/>
                                        <p:tgtEl>
                                          <p:spTgt spid="177164"/>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7164"/>
                                        </p:tgtEl>
                                        <p:attrNameLst>
                                          <p:attrName>fillcolor</p:attrName>
                                        </p:attrNameLst>
                                      </p:cBhvr>
                                      <p:tavLst>
                                        <p:tav tm="0">
                                          <p:val>
                                            <p:clrVal>
                                              <a:schemeClr val="accent2"/>
                                            </p:clrVal>
                                          </p:val>
                                        </p:tav>
                                        <p:tav tm="50000">
                                          <p:val>
                                            <p:clrVal>
                                              <a:schemeClr val="hlink"/>
                                            </p:clrVal>
                                          </p:val>
                                        </p:tav>
                                      </p:tavLst>
                                    </p:anim>
                                    <p:set>
                                      <p:cBhvr>
                                        <p:cTn id="43" dur="80"/>
                                        <p:tgtEl>
                                          <p:spTgt spid="177164"/>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77166"/>
                                        </p:tgtEl>
                                        <p:attrNameLst>
                                          <p:attrName>style.visibility</p:attrName>
                                        </p:attrNameLst>
                                      </p:cBhvr>
                                      <p:to>
                                        <p:strVal val="visible"/>
                                      </p:to>
                                    </p:set>
                                    <p:animEffect transition="in" filter="diamond(in)">
                                      <p:cBhvr>
                                        <p:cTn id="48" dur="2000"/>
                                        <p:tgtEl>
                                          <p:spTgt spid="17716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77162"/>
                                        </p:tgtEl>
                                        <p:attrNameLst>
                                          <p:attrName>style.visibility</p:attrName>
                                        </p:attrNameLst>
                                      </p:cBhvr>
                                      <p:to>
                                        <p:strVal val="visible"/>
                                      </p:to>
                                    </p:set>
                                    <p:anim calcmode="discrete" valueType="clr">
                                      <p:cBhvr override="childStyle">
                                        <p:cTn id="53" dur="80"/>
                                        <p:tgtEl>
                                          <p:spTgt spid="17716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77162"/>
                                        </p:tgtEl>
                                        <p:attrNameLst>
                                          <p:attrName>fillcolor</p:attrName>
                                        </p:attrNameLst>
                                      </p:cBhvr>
                                      <p:tavLst>
                                        <p:tav tm="0">
                                          <p:val>
                                            <p:clrVal>
                                              <a:schemeClr val="accent2"/>
                                            </p:clrVal>
                                          </p:val>
                                        </p:tav>
                                        <p:tav tm="50000">
                                          <p:val>
                                            <p:clrVal>
                                              <a:schemeClr val="hlink"/>
                                            </p:clrVal>
                                          </p:val>
                                        </p:tav>
                                      </p:tavLst>
                                    </p:anim>
                                    <p:set>
                                      <p:cBhvr>
                                        <p:cTn id="55" dur="80"/>
                                        <p:tgtEl>
                                          <p:spTgt spid="177162"/>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77163"/>
                                        </p:tgtEl>
                                        <p:attrNameLst>
                                          <p:attrName>style.visibility</p:attrName>
                                        </p:attrNameLst>
                                      </p:cBhvr>
                                      <p:to>
                                        <p:strVal val="visible"/>
                                      </p:to>
                                    </p:set>
                                    <p:animEffect transition="in" filter="diamond(in)">
                                      <p:cBhvr>
                                        <p:cTn id="60" dur="2000"/>
                                        <p:tgtEl>
                                          <p:spTgt spid="17716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77167"/>
                                        </p:tgtEl>
                                        <p:attrNameLst>
                                          <p:attrName>style.visibility</p:attrName>
                                        </p:attrNameLst>
                                      </p:cBhvr>
                                      <p:to>
                                        <p:strVal val="visible"/>
                                      </p:to>
                                    </p:set>
                                    <p:anim calcmode="discrete" valueType="clr">
                                      <p:cBhvr override="childStyle">
                                        <p:cTn id="65" dur="80"/>
                                        <p:tgtEl>
                                          <p:spTgt spid="177167"/>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77167"/>
                                        </p:tgtEl>
                                        <p:attrNameLst>
                                          <p:attrName>fillcolor</p:attrName>
                                        </p:attrNameLst>
                                      </p:cBhvr>
                                      <p:tavLst>
                                        <p:tav tm="0">
                                          <p:val>
                                            <p:clrVal>
                                              <a:schemeClr val="accent2"/>
                                            </p:clrVal>
                                          </p:val>
                                        </p:tav>
                                        <p:tav tm="50000">
                                          <p:val>
                                            <p:clrVal>
                                              <a:schemeClr val="hlink"/>
                                            </p:clrVal>
                                          </p:val>
                                        </p:tav>
                                      </p:tavLst>
                                    </p:anim>
                                    <p:set>
                                      <p:cBhvr>
                                        <p:cTn id="67" dur="80"/>
                                        <p:tgtEl>
                                          <p:spTgt spid="177167"/>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77168"/>
                                        </p:tgtEl>
                                        <p:attrNameLst>
                                          <p:attrName>style.visibility</p:attrName>
                                        </p:attrNameLst>
                                      </p:cBhvr>
                                      <p:to>
                                        <p:strVal val="visible"/>
                                      </p:to>
                                    </p:set>
                                    <p:animEffect transition="in" filter="diamond(in)">
                                      <p:cBhvr>
                                        <p:cTn id="72" dur="2000"/>
                                        <p:tgtEl>
                                          <p:spTgt spid="1771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77169"/>
                                        </p:tgtEl>
                                        <p:attrNameLst>
                                          <p:attrName>style.visibility</p:attrName>
                                        </p:attrNameLst>
                                      </p:cBhvr>
                                      <p:to>
                                        <p:strVal val="visible"/>
                                      </p:to>
                                    </p:set>
                                    <p:anim calcmode="discrete" valueType="clr">
                                      <p:cBhvr override="childStyle">
                                        <p:cTn id="77" dur="80"/>
                                        <p:tgtEl>
                                          <p:spTgt spid="177169"/>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77169"/>
                                        </p:tgtEl>
                                        <p:attrNameLst>
                                          <p:attrName>fillcolor</p:attrName>
                                        </p:attrNameLst>
                                      </p:cBhvr>
                                      <p:tavLst>
                                        <p:tav tm="0">
                                          <p:val>
                                            <p:clrVal>
                                              <a:schemeClr val="accent2"/>
                                            </p:clrVal>
                                          </p:val>
                                        </p:tav>
                                        <p:tav tm="50000">
                                          <p:val>
                                            <p:clrVal>
                                              <a:schemeClr val="hlink"/>
                                            </p:clrVal>
                                          </p:val>
                                        </p:tav>
                                      </p:tavLst>
                                    </p:anim>
                                    <p:set>
                                      <p:cBhvr>
                                        <p:cTn id="79" dur="80"/>
                                        <p:tgtEl>
                                          <p:spTgt spid="177169"/>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177170"/>
                                        </p:tgtEl>
                                        <p:attrNameLst>
                                          <p:attrName>style.visibility</p:attrName>
                                        </p:attrNameLst>
                                      </p:cBhvr>
                                      <p:to>
                                        <p:strVal val="visible"/>
                                      </p:to>
                                    </p:set>
                                    <p:animEffect transition="in" filter="diamond(in)">
                                      <p:cBhvr>
                                        <p:cTn id="84" dur="2000"/>
                                        <p:tgtEl>
                                          <p:spTgt spid="17717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177171"/>
                                        </p:tgtEl>
                                        <p:attrNameLst>
                                          <p:attrName>style.visibility</p:attrName>
                                        </p:attrNameLst>
                                      </p:cBhvr>
                                      <p:to>
                                        <p:strVal val="visible"/>
                                      </p:to>
                                    </p:set>
                                    <p:anim calcmode="discrete" valueType="clr">
                                      <p:cBhvr override="childStyle">
                                        <p:cTn id="89" dur="80"/>
                                        <p:tgtEl>
                                          <p:spTgt spid="177171"/>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77171"/>
                                        </p:tgtEl>
                                        <p:attrNameLst>
                                          <p:attrName>fillcolor</p:attrName>
                                        </p:attrNameLst>
                                      </p:cBhvr>
                                      <p:tavLst>
                                        <p:tav tm="0">
                                          <p:val>
                                            <p:clrVal>
                                              <a:schemeClr val="accent2"/>
                                            </p:clrVal>
                                          </p:val>
                                        </p:tav>
                                        <p:tav tm="50000">
                                          <p:val>
                                            <p:clrVal>
                                              <a:schemeClr val="hlink"/>
                                            </p:clrVal>
                                          </p:val>
                                        </p:tav>
                                      </p:tavLst>
                                    </p:anim>
                                    <p:set>
                                      <p:cBhvr>
                                        <p:cTn id="91" dur="80"/>
                                        <p:tgtEl>
                                          <p:spTgt spid="177171"/>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177172"/>
                                        </p:tgtEl>
                                        <p:attrNameLst>
                                          <p:attrName>style.visibility</p:attrName>
                                        </p:attrNameLst>
                                      </p:cBhvr>
                                      <p:to>
                                        <p:strVal val="visible"/>
                                      </p:to>
                                    </p:set>
                                    <p:animEffect transition="in" filter="diamond(in)">
                                      <p:cBhvr>
                                        <p:cTn id="96" dur="2000"/>
                                        <p:tgtEl>
                                          <p:spTgt spid="17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p:bldP spid="177156" grpId="0"/>
      <p:bldP spid="177158" grpId="0"/>
      <p:bldP spid="177160" grpId="0" animBg="1"/>
      <p:bldP spid="177162" grpId="0"/>
      <p:bldP spid="177163" grpId="0" animBg="1"/>
      <p:bldP spid="177164" grpId="0"/>
      <p:bldP spid="177166" grpId="0" animBg="1"/>
      <p:bldP spid="177167" grpId="0"/>
      <p:bldP spid="177168" grpId="0" animBg="1"/>
      <p:bldP spid="177169" grpId="0"/>
      <p:bldP spid="177170" grpId="0" animBg="1"/>
      <p:bldP spid="177171" grpId="0"/>
      <p:bldP spid="17717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76200" y="76200"/>
            <a:ext cx="2667000" cy="519113"/>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2.5. </a:t>
            </a:r>
            <a:r>
              <a:rPr lang="en-US" altLang="en-US" sz="2800" b="1" dirty="0" err="1">
                <a:solidFill>
                  <a:srgbClr val="3333CC"/>
                </a:solidFill>
                <a:latin typeface="Times New Roman" pitchFamily="18" charset="0"/>
                <a:cs typeface="Arial" charset="0"/>
              </a:rPr>
              <a:t>Khóa</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nòng</a:t>
            </a:r>
            <a:r>
              <a:rPr lang="en-US" altLang="en-US" sz="2800" dirty="0">
                <a:solidFill>
                  <a:srgbClr val="3333CC"/>
                </a:solidFill>
                <a:latin typeface="Times New Roman" pitchFamily="18" charset="0"/>
                <a:cs typeface="Arial" charset="0"/>
              </a:rPr>
              <a:t> </a:t>
            </a:r>
          </a:p>
        </p:txBody>
      </p:sp>
      <p:sp>
        <p:nvSpPr>
          <p:cNvPr id="178179" name="Text Box 3"/>
          <p:cNvSpPr txBox="1">
            <a:spLocks noChangeArrowheads="1"/>
          </p:cNvSpPr>
          <p:nvPr/>
        </p:nvSpPr>
        <p:spPr bwMode="auto">
          <a:xfrm>
            <a:off x="381000" y="609600"/>
            <a:ext cx="8763000" cy="822325"/>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Đẩy đạn vào buồn đạn, khóa nòng súng làm đạn nổ, mở khóa kéo vỏ đạn ra ngoài</a:t>
            </a:r>
          </a:p>
        </p:txBody>
      </p:sp>
      <p:sp>
        <p:nvSpPr>
          <p:cNvPr id="178180" name="Text Box 4"/>
          <p:cNvSpPr txBox="1">
            <a:spLocks noChangeArrowheads="1"/>
          </p:cNvSpPr>
          <p:nvPr/>
        </p:nvSpPr>
        <p:spPr bwMode="auto">
          <a:xfrm>
            <a:off x="457200" y="1447800"/>
            <a:ext cx="12192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pic>
        <p:nvPicPr>
          <p:cNvPr id="178181" name="Picture 5" descr="Khoa nong"/>
          <p:cNvPicPr>
            <a:picLocks noChangeAspect="1" noChangeArrowheads="1"/>
          </p:cNvPicPr>
          <p:nvPr/>
        </p:nvPicPr>
        <p:blipFill>
          <a:blip r:embed="rId2"/>
          <a:srcRect l="10127" r="9279" b="29906"/>
          <a:stretch>
            <a:fillRect/>
          </a:stretch>
        </p:blipFill>
        <p:spPr bwMode="auto">
          <a:xfrm>
            <a:off x="0" y="1828800"/>
            <a:ext cx="9144000" cy="5029200"/>
          </a:xfrm>
          <a:prstGeom prst="rect">
            <a:avLst/>
          </a:prstGeom>
          <a:noFill/>
          <a:ln w="9525">
            <a:noFill/>
            <a:miter lim="800000"/>
            <a:headEnd/>
            <a:tailEnd/>
          </a:ln>
        </p:spPr>
      </p:pic>
      <p:pic>
        <p:nvPicPr>
          <p:cNvPr id="178182" name="Picture 6" descr="ñ"/>
          <p:cNvPicPr>
            <a:picLocks noChangeAspect="1" noChangeArrowheads="1"/>
          </p:cNvPicPr>
          <p:nvPr/>
        </p:nvPicPr>
        <p:blipFill>
          <a:blip r:embed="rId3"/>
          <a:srcRect/>
          <a:stretch>
            <a:fillRect/>
          </a:stretch>
        </p:blipFill>
        <p:spPr bwMode="auto">
          <a:xfrm rot="-900000">
            <a:off x="5181600" y="1828800"/>
            <a:ext cx="3208338" cy="390525"/>
          </a:xfrm>
          <a:prstGeom prst="rect">
            <a:avLst/>
          </a:prstGeom>
          <a:noFill/>
          <a:ln w="9525">
            <a:noFill/>
            <a:miter lim="800000"/>
            <a:headEnd/>
            <a:tailEnd/>
          </a:ln>
        </p:spPr>
      </p:pic>
      <p:sp>
        <p:nvSpPr>
          <p:cNvPr id="178183" name="Text Box 7"/>
          <p:cNvSpPr txBox="1">
            <a:spLocks noChangeArrowheads="1"/>
          </p:cNvSpPr>
          <p:nvPr/>
        </p:nvSpPr>
        <p:spPr bwMode="auto">
          <a:xfrm>
            <a:off x="4267200" y="1295400"/>
            <a:ext cx="1600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Kim hỏa</a:t>
            </a:r>
          </a:p>
        </p:txBody>
      </p:sp>
      <p:sp>
        <p:nvSpPr>
          <p:cNvPr id="178184" name="Line 8"/>
          <p:cNvSpPr>
            <a:spLocks noChangeShapeType="1"/>
          </p:cNvSpPr>
          <p:nvPr/>
        </p:nvSpPr>
        <p:spPr bwMode="auto">
          <a:xfrm>
            <a:off x="5562600" y="1600200"/>
            <a:ext cx="1371600" cy="228600"/>
          </a:xfrm>
          <a:prstGeom prst="line">
            <a:avLst/>
          </a:prstGeom>
          <a:noFill/>
          <a:ln w="9525">
            <a:solidFill>
              <a:srgbClr val="FF0000"/>
            </a:solidFill>
            <a:round/>
            <a:headEnd/>
            <a:tailEnd type="triangle" w="med" len="med"/>
          </a:ln>
        </p:spPr>
        <p:txBody>
          <a:bodyPr/>
          <a:lstStyle/>
          <a:p>
            <a:endParaRPr lang="vi-VN"/>
          </a:p>
        </p:txBody>
      </p:sp>
      <p:sp>
        <p:nvSpPr>
          <p:cNvPr id="178185" name="Text Box 9"/>
          <p:cNvSpPr txBox="1">
            <a:spLocks noChangeArrowheads="1"/>
          </p:cNvSpPr>
          <p:nvPr/>
        </p:nvSpPr>
        <p:spPr bwMode="auto">
          <a:xfrm>
            <a:off x="3962400" y="2590800"/>
            <a:ext cx="2362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Đuôi khóa nòng</a:t>
            </a:r>
          </a:p>
        </p:txBody>
      </p:sp>
      <p:sp>
        <p:nvSpPr>
          <p:cNvPr id="178186" name="Line 10"/>
          <p:cNvSpPr>
            <a:spLocks noChangeShapeType="1"/>
          </p:cNvSpPr>
          <p:nvPr/>
        </p:nvSpPr>
        <p:spPr bwMode="auto">
          <a:xfrm>
            <a:off x="5486400" y="3048000"/>
            <a:ext cx="1219200" cy="381000"/>
          </a:xfrm>
          <a:prstGeom prst="line">
            <a:avLst/>
          </a:prstGeom>
          <a:noFill/>
          <a:ln w="9525">
            <a:solidFill>
              <a:srgbClr val="FF0000"/>
            </a:solidFill>
            <a:round/>
            <a:headEnd/>
            <a:tailEnd type="triangle" w="med" len="med"/>
          </a:ln>
        </p:spPr>
        <p:txBody>
          <a:bodyPr/>
          <a:lstStyle/>
          <a:p>
            <a:endParaRPr lang="vi-VN"/>
          </a:p>
        </p:txBody>
      </p:sp>
      <p:sp>
        <p:nvSpPr>
          <p:cNvPr id="178187" name="Text Box 11"/>
          <p:cNvSpPr txBox="1">
            <a:spLocks noChangeArrowheads="1"/>
          </p:cNvSpPr>
          <p:nvPr/>
        </p:nvSpPr>
        <p:spPr bwMode="auto">
          <a:xfrm>
            <a:off x="3200400" y="6324600"/>
            <a:ext cx="22098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Sống đẩy đạn</a:t>
            </a:r>
          </a:p>
        </p:txBody>
      </p:sp>
      <p:sp>
        <p:nvSpPr>
          <p:cNvPr id="178188" name="Line 12"/>
          <p:cNvSpPr>
            <a:spLocks noChangeShapeType="1"/>
          </p:cNvSpPr>
          <p:nvPr/>
        </p:nvSpPr>
        <p:spPr bwMode="auto">
          <a:xfrm flipH="1" flipV="1">
            <a:off x="1981200" y="6248400"/>
            <a:ext cx="1066800" cy="381000"/>
          </a:xfrm>
          <a:prstGeom prst="line">
            <a:avLst/>
          </a:prstGeom>
          <a:noFill/>
          <a:ln w="9525">
            <a:solidFill>
              <a:srgbClr val="FF0000"/>
            </a:solidFill>
            <a:round/>
            <a:headEnd/>
            <a:tailEnd type="triangle" w="med" len="med"/>
          </a:ln>
        </p:spPr>
        <p:txBody>
          <a:bodyPr/>
          <a:lstStyle/>
          <a:p>
            <a:endParaRPr lang="vi-VN"/>
          </a:p>
        </p:txBody>
      </p:sp>
      <p:sp>
        <p:nvSpPr>
          <p:cNvPr id="178189" name="Text Box 13"/>
          <p:cNvSpPr txBox="1">
            <a:spLocks noChangeArrowheads="1"/>
          </p:cNvSpPr>
          <p:nvPr/>
        </p:nvSpPr>
        <p:spPr bwMode="auto">
          <a:xfrm>
            <a:off x="152400" y="2209800"/>
            <a:ext cx="25146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Đầu khóa nòng</a:t>
            </a:r>
          </a:p>
        </p:txBody>
      </p:sp>
      <p:sp>
        <p:nvSpPr>
          <p:cNvPr id="178190" name="Line 14"/>
          <p:cNvSpPr>
            <a:spLocks noChangeShapeType="1"/>
          </p:cNvSpPr>
          <p:nvPr/>
        </p:nvSpPr>
        <p:spPr bwMode="auto">
          <a:xfrm>
            <a:off x="990600" y="2667000"/>
            <a:ext cx="76200" cy="1143000"/>
          </a:xfrm>
          <a:prstGeom prst="line">
            <a:avLst/>
          </a:prstGeom>
          <a:noFill/>
          <a:ln w="9525">
            <a:solidFill>
              <a:srgbClr val="FF0000"/>
            </a:solidFill>
            <a:round/>
            <a:headEnd/>
            <a:tailEnd type="triangle" w="med" len="med"/>
          </a:ln>
        </p:spPr>
        <p:txBody>
          <a:bodyPr/>
          <a:lstStyle/>
          <a:p>
            <a:endParaRPr lang="vi-VN"/>
          </a:p>
        </p:txBody>
      </p:sp>
      <p:sp>
        <p:nvSpPr>
          <p:cNvPr id="178191" name="Text Box 15"/>
          <p:cNvSpPr txBox="1">
            <a:spLocks noChangeArrowheads="1"/>
          </p:cNvSpPr>
          <p:nvPr/>
        </p:nvSpPr>
        <p:spPr bwMode="auto">
          <a:xfrm>
            <a:off x="3124200" y="5638800"/>
            <a:ext cx="28194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Ổ chứa đáy vỏ đạn</a:t>
            </a:r>
          </a:p>
        </p:txBody>
      </p:sp>
      <p:sp>
        <p:nvSpPr>
          <p:cNvPr id="178192" name="Line 16"/>
          <p:cNvSpPr>
            <a:spLocks noChangeShapeType="1"/>
          </p:cNvSpPr>
          <p:nvPr/>
        </p:nvSpPr>
        <p:spPr bwMode="auto">
          <a:xfrm flipH="1" flipV="1">
            <a:off x="1600200" y="5105400"/>
            <a:ext cx="1524000" cy="762000"/>
          </a:xfrm>
          <a:prstGeom prst="line">
            <a:avLst/>
          </a:prstGeom>
          <a:noFill/>
          <a:ln w="9525">
            <a:solidFill>
              <a:srgbClr val="FF0000"/>
            </a:solidFill>
            <a:round/>
            <a:headEnd/>
            <a:tailEnd type="triangle" w="med" len="med"/>
          </a:ln>
        </p:spPr>
        <p:txBody>
          <a:bodyPr/>
          <a:lstStyle/>
          <a:p>
            <a:endParaRPr lang="vi-VN"/>
          </a:p>
        </p:txBody>
      </p:sp>
      <p:sp>
        <p:nvSpPr>
          <p:cNvPr id="178193" name="Text Box 17"/>
          <p:cNvSpPr txBox="1">
            <a:spLocks noChangeArrowheads="1"/>
          </p:cNvSpPr>
          <p:nvPr/>
        </p:nvSpPr>
        <p:spPr bwMode="auto">
          <a:xfrm>
            <a:off x="2209800" y="1752600"/>
            <a:ext cx="22098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Tai khóa nòng</a:t>
            </a:r>
          </a:p>
        </p:txBody>
      </p:sp>
      <p:sp>
        <p:nvSpPr>
          <p:cNvPr id="178194" name="Line 18"/>
          <p:cNvSpPr>
            <a:spLocks noChangeShapeType="1"/>
          </p:cNvSpPr>
          <p:nvPr/>
        </p:nvSpPr>
        <p:spPr bwMode="auto">
          <a:xfrm flipH="1">
            <a:off x="2590800" y="2209800"/>
            <a:ext cx="609600" cy="10668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8178"/>
                                        </p:tgtEl>
                                        <p:attrNameLst>
                                          <p:attrName>style.visibility</p:attrName>
                                        </p:attrNameLst>
                                      </p:cBhvr>
                                      <p:to>
                                        <p:strVal val="visible"/>
                                      </p:to>
                                    </p:set>
                                    <p:anim calcmode="discrete" valueType="clr">
                                      <p:cBhvr override="childStyle">
                                        <p:cTn id="7" dur="80"/>
                                        <p:tgtEl>
                                          <p:spTgt spid="1781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8178"/>
                                        </p:tgtEl>
                                        <p:attrNameLst>
                                          <p:attrName>fillcolor</p:attrName>
                                        </p:attrNameLst>
                                      </p:cBhvr>
                                      <p:tavLst>
                                        <p:tav tm="0">
                                          <p:val>
                                            <p:clrVal>
                                              <a:schemeClr val="accent2"/>
                                            </p:clrVal>
                                          </p:val>
                                        </p:tav>
                                        <p:tav tm="50000">
                                          <p:val>
                                            <p:clrVal>
                                              <a:schemeClr val="hlink"/>
                                            </p:clrVal>
                                          </p:val>
                                        </p:tav>
                                      </p:tavLst>
                                    </p:anim>
                                    <p:set>
                                      <p:cBhvr>
                                        <p:cTn id="9" dur="80"/>
                                        <p:tgtEl>
                                          <p:spTgt spid="1781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78179"/>
                                        </p:tgtEl>
                                        <p:attrNameLst>
                                          <p:attrName>style.visibility</p:attrName>
                                        </p:attrNameLst>
                                      </p:cBhvr>
                                      <p:to>
                                        <p:strVal val="visible"/>
                                      </p:to>
                                    </p:set>
                                    <p:animEffect transition="in" filter="diamond(in)">
                                      <p:cBhvr>
                                        <p:cTn id="14" dur="2000"/>
                                        <p:tgtEl>
                                          <p:spTgt spid="1781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8180"/>
                                        </p:tgtEl>
                                        <p:attrNameLst>
                                          <p:attrName>style.visibility</p:attrName>
                                        </p:attrNameLst>
                                      </p:cBhvr>
                                      <p:to>
                                        <p:strVal val="visible"/>
                                      </p:to>
                                    </p:set>
                                    <p:anim calcmode="discrete" valueType="clr">
                                      <p:cBhvr override="childStyle">
                                        <p:cTn id="19" dur="80"/>
                                        <p:tgtEl>
                                          <p:spTgt spid="17818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8180"/>
                                        </p:tgtEl>
                                        <p:attrNameLst>
                                          <p:attrName>fillcolor</p:attrName>
                                        </p:attrNameLst>
                                      </p:cBhvr>
                                      <p:tavLst>
                                        <p:tav tm="0">
                                          <p:val>
                                            <p:clrVal>
                                              <a:schemeClr val="accent2"/>
                                            </p:clrVal>
                                          </p:val>
                                        </p:tav>
                                        <p:tav tm="50000">
                                          <p:val>
                                            <p:clrVal>
                                              <a:schemeClr val="hlink"/>
                                            </p:clrVal>
                                          </p:val>
                                        </p:tav>
                                      </p:tavLst>
                                    </p:anim>
                                    <p:set>
                                      <p:cBhvr>
                                        <p:cTn id="21" dur="80"/>
                                        <p:tgtEl>
                                          <p:spTgt spid="17818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78181"/>
                                        </p:tgtEl>
                                        <p:attrNameLst>
                                          <p:attrName>style.visibility</p:attrName>
                                        </p:attrNameLst>
                                      </p:cBhvr>
                                      <p:to>
                                        <p:strVal val="visible"/>
                                      </p:to>
                                    </p:set>
                                    <p:animEffect transition="in" filter="wedge">
                                      <p:cBhvr>
                                        <p:cTn id="26" dur="2000"/>
                                        <p:tgtEl>
                                          <p:spTgt spid="1781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8191"/>
                                        </p:tgtEl>
                                        <p:attrNameLst>
                                          <p:attrName>style.visibility</p:attrName>
                                        </p:attrNameLst>
                                      </p:cBhvr>
                                      <p:to>
                                        <p:strVal val="visible"/>
                                      </p:to>
                                    </p:set>
                                    <p:anim calcmode="discrete" valueType="clr">
                                      <p:cBhvr override="childStyle">
                                        <p:cTn id="31" dur="80"/>
                                        <p:tgtEl>
                                          <p:spTgt spid="17819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8191"/>
                                        </p:tgtEl>
                                        <p:attrNameLst>
                                          <p:attrName>fillcolor</p:attrName>
                                        </p:attrNameLst>
                                      </p:cBhvr>
                                      <p:tavLst>
                                        <p:tav tm="0">
                                          <p:val>
                                            <p:clrVal>
                                              <a:schemeClr val="accent2"/>
                                            </p:clrVal>
                                          </p:val>
                                        </p:tav>
                                        <p:tav tm="50000">
                                          <p:val>
                                            <p:clrVal>
                                              <a:schemeClr val="hlink"/>
                                            </p:clrVal>
                                          </p:val>
                                        </p:tav>
                                      </p:tavLst>
                                    </p:anim>
                                    <p:set>
                                      <p:cBhvr>
                                        <p:cTn id="33" dur="80"/>
                                        <p:tgtEl>
                                          <p:spTgt spid="178191"/>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8192"/>
                                        </p:tgtEl>
                                        <p:attrNameLst>
                                          <p:attrName>style.visibility</p:attrName>
                                        </p:attrNameLst>
                                      </p:cBhvr>
                                      <p:to>
                                        <p:strVal val="visible"/>
                                      </p:to>
                                    </p:set>
                                    <p:animEffect transition="in" filter="diamond(in)">
                                      <p:cBhvr>
                                        <p:cTn id="38" dur="2000"/>
                                        <p:tgtEl>
                                          <p:spTgt spid="17819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8189"/>
                                        </p:tgtEl>
                                        <p:attrNameLst>
                                          <p:attrName>style.visibility</p:attrName>
                                        </p:attrNameLst>
                                      </p:cBhvr>
                                      <p:to>
                                        <p:strVal val="visible"/>
                                      </p:to>
                                    </p:set>
                                    <p:anim calcmode="discrete" valueType="clr">
                                      <p:cBhvr override="childStyle">
                                        <p:cTn id="43" dur="80"/>
                                        <p:tgtEl>
                                          <p:spTgt spid="17818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8189"/>
                                        </p:tgtEl>
                                        <p:attrNameLst>
                                          <p:attrName>fillcolor</p:attrName>
                                        </p:attrNameLst>
                                      </p:cBhvr>
                                      <p:tavLst>
                                        <p:tav tm="0">
                                          <p:val>
                                            <p:clrVal>
                                              <a:schemeClr val="accent2"/>
                                            </p:clrVal>
                                          </p:val>
                                        </p:tav>
                                        <p:tav tm="50000">
                                          <p:val>
                                            <p:clrVal>
                                              <a:schemeClr val="hlink"/>
                                            </p:clrVal>
                                          </p:val>
                                        </p:tav>
                                      </p:tavLst>
                                    </p:anim>
                                    <p:set>
                                      <p:cBhvr>
                                        <p:cTn id="45" dur="80"/>
                                        <p:tgtEl>
                                          <p:spTgt spid="178189"/>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78190"/>
                                        </p:tgtEl>
                                        <p:attrNameLst>
                                          <p:attrName>style.visibility</p:attrName>
                                        </p:attrNameLst>
                                      </p:cBhvr>
                                      <p:to>
                                        <p:strVal val="visible"/>
                                      </p:to>
                                    </p:set>
                                    <p:animEffect transition="in" filter="diamond(in)">
                                      <p:cBhvr>
                                        <p:cTn id="50" dur="2000"/>
                                        <p:tgtEl>
                                          <p:spTgt spid="1781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78185"/>
                                        </p:tgtEl>
                                        <p:attrNameLst>
                                          <p:attrName>style.visibility</p:attrName>
                                        </p:attrNameLst>
                                      </p:cBhvr>
                                      <p:to>
                                        <p:strVal val="visible"/>
                                      </p:to>
                                    </p:set>
                                    <p:anim calcmode="discrete" valueType="clr">
                                      <p:cBhvr override="childStyle">
                                        <p:cTn id="55" dur="80"/>
                                        <p:tgtEl>
                                          <p:spTgt spid="17818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78185"/>
                                        </p:tgtEl>
                                        <p:attrNameLst>
                                          <p:attrName>fillcolor</p:attrName>
                                        </p:attrNameLst>
                                      </p:cBhvr>
                                      <p:tavLst>
                                        <p:tav tm="0">
                                          <p:val>
                                            <p:clrVal>
                                              <a:schemeClr val="accent2"/>
                                            </p:clrVal>
                                          </p:val>
                                        </p:tav>
                                        <p:tav tm="50000">
                                          <p:val>
                                            <p:clrVal>
                                              <a:schemeClr val="hlink"/>
                                            </p:clrVal>
                                          </p:val>
                                        </p:tav>
                                      </p:tavLst>
                                    </p:anim>
                                    <p:set>
                                      <p:cBhvr>
                                        <p:cTn id="57" dur="80"/>
                                        <p:tgtEl>
                                          <p:spTgt spid="178185"/>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78186"/>
                                        </p:tgtEl>
                                        <p:attrNameLst>
                                          <p:attrName>style.visibility</p:attrName>
                                        </p:attrNameLst>
                                      </p:cBhvr>
                                      <p:to>
                                        <p:strVal val="visible"/>
                                      </p:to>
                                    </p:set>
                                    <p:animEffect transition="in" filter="diamond(in)">
                                      <p:cBhvr>
                                        <p:cTn id="62" dur="2000"/>
                                        <p:tgtEl>
                                          <p:spTgt spid="1781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8187"/>
                                        </p:tgtEl>
                                        <p:attrNameLst>
                                          <p:attrName>style.visibility</p:attrName>
                                        </p:attrNameLst>
                                      </p:cBhvr>
                                      <p:to>
                                        <p:strVal val="visible"/>
                                      </p:to>
                                    </p:set>
                                    <p:anim calcmode="discrete" valueType="clr">
                                      <p:cBhvr override="childStyle">
                                        <p:cTn id="67" dur="80"/>
                                        <p:tgtEl>
                                          <p:spTgt spid="178187"/>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8187"/>
                                        </p:tgtEl>
                                        <p:attrNameLst>
                                          <p:attrName>fillcolor</p:attrName>
                                        </p:attrNameLst>
                                      </p:cBhvr>
                                      <p:tavLst>
                                        <p:tav tm="0">
                                          <p:val>
                                            <p:clrVal>
                                              <a:schemeClr val="accent2"/>
                                            </p:clrVal>
                                          </p:val>
                                        </p:tav>
                                        <p:tav tm="50000">
                                          <p:val>
                                            <p:clrVal>
                                              <a:schemeClr val="hlink"/>
                                            </p:clrVal>
                                          </p:val>
                                        </p:tav>
                                      </p:tavLst>
                                    </p:anim>
                                    <p:set>
                                      <p:cBhvr>
                                        <p:cTn id="69" dur="80"/>
                                        <p:tgtEl>
                                          <p:spTgt spid="178187"/>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78188"/>
                                        </p:tgtEl>
                                        <p:attrNameLst>
                                          <p:attrName>style.visibility</p:attrName>
                                        </p:attrNameLst>
                                      </p:cBhvr>
                                      <p:to>
                                        <p:strVal val="visible"/>
                                      </p:to>
                                    </p:set>
                                    <p:animEffect transition="in" filter="diamond(in)">
                                      <p:cBhvr>
                                        <p:cTn id="74" dur="2000"/>
                                        <p:tgtEl>
                                          <p:spTgt spid="17818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178193"/>
                                        </p:tgtEl>
                                        <p:attrNameLst>
                                          <p:attrName>style.visibility</p:attrName>
                                        </p:attrNameLst>
                                      </p:cBhvr>
                                      <p:to>
                                        <p:strVal val="visible"/>
                                      </p:to>
                                    </p:set>
                                    <p:anim calcmode="discrete" valueType="clr">
                                      <p:cBhvr override="childStyle">
                                        <p:cTn id="79" dur="80"/>
                                        <p:tgtEl>
                                          <p:spTgt spid="178193"/>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78193"/>
                                        </p:tgtEl>
                                        <p:attrNameLst>
                                          <p:attrName>fillcolor</p:attrName>
                                        </p:attrNameLst>
                                      </p:cBhvr>
                                      <p:tavLst>
                                        <p:tav tm="0">
                                          <p:val>
                                            <p:clrVal>
                                              <a:schemeClr val="accent2"/>
                                            </p:clrVal>
                                          </p:val>
                                        </p:tav>
                                        <p:tav tm="50000">
                                          <p:val>
                                            <p:clrVal>
                                              <a:schemeClr val="hlink"/>
                                            </p:clrVal>
                                          </p:val>
                                        </p:tav>
                                      </p:tavLst>
                                    </p:anim>
                                    <p:set>
                                      <p:cBhvr>
                                        <p:cTn id="81" dur="80"/>
                                        <p:tgtEl>
                                          <p:spTgt spid="178193"/>
                                        </p:tgtEl>
                                        <p:attrNameLst>
                                          <p:attrName>fill.type</p:attrName>
                                        </p:attrNameLst>
                                      </p:cBhvr>
                                      <p:to>
                                        <p:strVal val="solid"/>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178194"/>
                                        </p:tgtEl>
                                        <p:attrNameLst>
                                          <p:attrName>style.visibility</p:attrName>
                                        </p:attrNameLst>
                                      </p:cBhvr>
                                      <p:to>
                                        <p:strVal val="visible"/>
                                      </p:to>
                                    </p:set>
                                    <p:animEffect transition="in" filter="diamond(in)">
                                      <p:cBhvr>
                                        <p:cTn id="86" dur="2000"/>
                                        <p:tgtEl>
                                          <p:spTgt spid="17819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78182"/>
                                        </p:tgtEl>
                                        <p:attrNameLst>
                                          <p:attrName>style.visibility</p:attrName>
                                        </p:attrNameLst>
                                      </p:cBhvr>
                                      <p:to>
                                        <p:strVal val="visible"/>
                                      </p:to>
                                    </p:set>
                                    <p:anim calcmode="lin" valueType="num">
                                      <p:cBhvr additive="base">
                                        <p:cTn id="91" dur="500" fill="hold"/>
                                        <p:tgtEl>
                                          <p:spTgt spid="178182"/>
                                        </p:tgtEl>
                                        <p:attrNameLst>
                                          <p:attrName>ppt_x</p:attrName>
                                        </p:attrNameLst>
                                      </p:cBhvr>
                                      <p:tavLst>
                                        <p:tav tm="0">
                                          <p:val>
                                            <p:strVal val="#ppt_x"/>
                                          </p:val>
                                        </p:tav>
                                        <p:tav tm="100000">
                                          <p:val>
                                            <p:strVal val="#ppt_x"/>
                                          </p:val>
                                        </p:tav>
                                      </p:tavLst>
                                    </p:anim>
                                    <p:anim calcmode="lin" valueType="num">
                                      <p:cBhvr additive="base">
                                        <p:cTn id="92" dur="500" fill="hold"/>
                                        <p:tgtEl>
                                          <p:spTgt spid="178182"/>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178183"/>
                                        </p:tgtEl>
                                        <p:attrNameLst>
                                          <p:attrName>style.visibility</p:attrName>
                                        </p:attrNameLst>
                                      </p:cBhvr>
                                      <p:to>
                                        <p:strVal val="visible"/>
                                      </p:to>
                                    </p:set>
                                    <p:anim calcmode="discrete" valueType="clr">
                                      <p:cBhvr override="childStyle">
                                        <p:cTn id="97" dur="80"/>
                                        <p:tgtEl>
                                          <p:spTgt spid="178183"/>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178183"/>
                                        </p:tgtEl>
                                        <p:attrNameLst>
                                          <p:attrName>fillcolor</p:attrName>
                                        </p:attrNameLst>
                                      </p:cBhvr>
                                      <p:tavLst>
                                        <p:tav tm="0">
                                          <p:val>
                                            <p:clrVal>
                                              <a:schemeClr val="accent2"/>
                                            </p:clrVal>
                                          </p:val>
                                        </p:tav>
                                        <p:tav tm="50000">
                                          <p:val>
                                            <p:clrVal>
                                              <a:schemeClr val="hlink"/>
                                            </p:clrVal>
                                          </p:val>
                                        </p:tav>
                                      </p:tavLst>
                                    </p:anim>
                                    <p:set>
                                      <p:cBhvr>
                                        <p:cTn id="99" dur="80"/>
                                        <p:tgtEl>
                                          <p:spTgt spid="178183"/>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178184"/>
                                        </p:tgtEl>
                                        <p:attrNameLst>
                                          <p:attrName>style.visibility</p:attrName>
                                        </p:attrNameLst>
                                      </p:cBhvr>
                                      <p:to>
                                        <p:strVal val="visible"/>
                                      </p:to>
                                    </p:set>
                                    <p:animEffect transition="in" filter="diamond(in)">
                                      <p:cBhvr>
                                        <p:cTn id="104" dur="20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p:bldP spid="178180" grpId="0"/>
      <p:bldP spid="178183" grpId="0"/>
      <p:bldP spid="178184" grpId="0" animBg="1"/>
      <p:bldP spid="178185" grpId="0"/>
      <p:bldP spid="178186" grpId="0" animBg="1"/>
      <p:bldP spid="178187" grpId="0"/>
      <p:bldP spid="178188" grpId="0" animBg="1"/>
      <p:bldP spid="178189" grpId="0"/>
      <p:bldP spid="178190" grpId="0" animBg="1"/>
      <p:bldP spid="178191" grpId="0"/>
      <p:bldP spid="178192" grpId="0" animBg="1"/>
      <p:bldP spid="178193" grpId="0"/>
      <p:bldP spid="1781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55320"/>
          </a:xfrm>
        </p:spPr>
        <p:txBody>
          <a:bodyPr>
            <a:normAutofit/>
          </a:bodyPr>
          <a:lstStyle/>
          <a:p>
            <a:pPr>
              <a:buNone/>
            </a:pPr>
            <a:r>
              <a:rPr lang="en-US" sz="3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 Một số loại thuốc nổ th</a:t>
            </a:r>
            <a:r>
              <a:rPr lang="vi-VN" sz="3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ường</a:t>
            </a:r>
            <a:r>
              <a:rPr lang="en-US" sz="3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dùng ở Việt Nam</a:t>
            </a:r>
            <a:endParaRPr lang="vi-VN" sz="3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Content Placeholder 2"/>
          <p:cNvSpPr txBox="1">
            <a:spLocks/>
          </p:cNvSpPr>
          <p:nvPr/>
        </p:nvSpPr>
        <p:spPr>
          <a:xfrm>
            <a:off x="381000" y="838200"/>
            <a:ext cx="8458200" cy="30937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vi-VN" sz="3000" i="0" u="none" strike="noStrike" kern="1200" cap="none" spc="0" normalizeH="0" baseline="0" noProof="0" dirty="0">
              <a:ln>
                <a:noFill/>
              </a:ln>
              <a:solidFill>
                <a:srgbClr val="002060"/>
              </a:solidFill>
              <a:uLnTx/>
              <a:uFillTx/>
              <a:latin typeface="Times New Roman" pitchFamily="18" charset="0"/>
              <a:ea typeface="+mn-ea"/>
              <a:cs typeface="Times New Roman" pitchFamily="18" charset="0"/>
            </a:endParaRPr>
          </a:p>
        </p:txBody>
      </p:sp>
      <p:sp>
        <p:nvSpPr>
          <p:cNvPr id="5" name="Rectangle 4"/>
          <p:cNvSpPr/>
          <p:nvPr/>
        </p:nvSpPr>
        <p:spPr>
          <a:xfrm>
            <a:off x="381000" y="914401"/>
            <a:ext cx="4114800" cy="5386090"/>
          </a:xfrm>
          <a:prstGeom prst="rect">
            <a:avLst/>
          </a:prstGeom>
        </p:spPr>
        <p:txBody>
          <a:bodyPr wrap="square">
            <a:spAutoFit/>
          </a:bodyPr>
          <a:lstStyle/>
          <a:p>
            <a:pPr marL="514350" indent="-514350">
              <a:buAutoNum type="alphaLcPeriod"/>
            </a:pPr>
            <a:r>
              <a:rPr lang="en-US" sz="2200" b="1" dirty="0">
                <a:latin typeface="Times New Roman" pitchFamily="18" charset="0"/>
                <a:cs typeface="Times New Roman" pitchFamily="18" charset="0"/>
              </a:rPr>
              <a:t>Thuốc gây nổ Fuminat thủy ngân Hg(ONC)</a:t>
            </a:r>
            <a:r>
              <a:rPr lang="en-US" sz="2200" b="1" baseline="-25000" dirty="0">
                <a:latin typeface="Times New Roman" pitchFamily="18" charset="0"/>
                <a:cs typeface="Times New Roman" pitchFamily="18" charset="0"/>
              </a:rPr>
              <a:t>2</a:t>
            </a:r>
            <a:r>
              <a:rPr lang="en-US" sz="2200" b="1" dirty="0">
                <a:latin typeface="Times New Roman" pitchFamily="18" charset="0"/>
                <a:cs typeface="Times New Roman" pitchFamily="18" charset="0"/>
              </a:rPr>
              <a:t>:</a:t>
            </a:r>
          </a:p>
          <a:p>
            <a:pPr marL="514350" indent="-514350"/>
            <a:r>
              <a:rPr lang="vi-VN" sz="2000" dirty="0">
                <a:latin typeface="Times New Roman" pitchFamily="18" charset="0"/>
                <a:cs typeface="Times New Roman" pitchFamily="18" charset="0"/>
              </a:rPr>
              <a:t>Thuốc nổ ở dạng hóa hợp, có tinh thể màu trắng hoặc màu tro, độc, khó tan trong nước lã, nhưng tan trong nước sôi.</a:t>
            </a:r>
            <a:endParaRPr lang="en-US" sz="2000" b="1" dirty="0">
              <a:latin typeface="Times New Roman" pitchFamily="18" charset="0"/>
              <a:cs typeface="Times New Roman" pitchFamily="18" charset="0"/>
            </a:endParaRPr>
          </a:p>
          <a:p>
            <a:r>
              <a:rPr lang="en-US" sz="2000" dirty="0">
                <a:latin typeface="Times New Roman" pitchFamily="18" charset="0"/>
                <a:cs typeface="Times New Roman" pitchFamily="18" charset="0"/>
              </a:rPr>
              <a:t>    + </a:t>
            </a:r>
            <a:r>
              <a:rPr lang="vi-VN" sz="2000" dirty="0">
                <a:latin typeface="Times New Roman" pitchFamily="18" charset="0"/>
                <a:cs typeface="Times New Roman" pitchFamily="18" charset="0"/>
              </a:rPr>
              <a:t>Tính năng: rất nhạy nổ với va đập cọ xát, tốc độ nổ 5.040 m/s. Dễ bắt lửa, khi bắt lửa nổ ngay, ở nhiệt độ 160-170 °C tự nổ. Dễ hút ẩm, khi bị ẩm sức nổ kém đi và có thể không nổ. Tác dụng mạnh với axít, nếu là axít đặc tạo ra phản ứng nổ. Khi tiếp xúc với </a:t>
            </a:r>
            <a:r>
              <a:rPr lang="en-US" sz="2000" dirty="0">
                <a:latin typeface="Times New Roman" pitchFamily="18" charset="0"/>
                <a:cs typeface="Times New Roman" pitchFamily="18" charset="0"/>
              </a:rPr>
              <a:t>nhôm</a:t>
            </a:r>
            <a:r>
              <a:rPr lang="vi-VN" sz="2000" dirty="0">
                <a:latin typeface="Times New Roman" pitchFamily="18" charset="0"/>
                <a:cs typeface="Times New Roman" pitchFamily="18" charset="0"/>
              </a:rPr>
              <a:t> sẽ ăn nát nhôm phản ứng </a:t>
            </a:r>
            <a:r>
              <a:rPr lang="en-US" sz="2000" dirty="0">
                <a:latin typeface="Times New Roman" pitchFamily="18" charset="0"/>
                <a:cs typeface="Times New Roman" pitchFamily="18" charset="0"/>
              </a:rPr>
              <a:t>tỏa nhiệt</a:t>
            </a:r>
            <a:r>
              <a:rPr lang="vi-VN"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Công dụng:</a:t>
            </a:r>
            <a:r>
              <a:rPr lang="en-US" sz="2000" dirty="0">
                <a:latin typeface="Times New Roman" pitchFamily="18" charset="0"/>
                <a:cs typeface="Times New Roman" pitchFamily="18" charset="0"/>
              </a:rPr>
              <a:t> Nhồi vào các kíp, </a:t>
            </a:r>
            <a:r>
              <a:rPr lang="vi-VN" sz="2000" dirty="0">
                <a:latin typeface="Times New Roman" pitchFamily="18" charset="0"/>
                <a:cs typeface="Times New Roman" pitchFamily="18" charset="0"/>
              </a:rPr>
              <a:t>đầu</a:t>
            </a:r>
            <a:r>
              <a:rPr lang="en-US" sz="2000" dirty="0">
                <a:latin typeface="Times New Roman" pitchFamily="18" charset="0"/>
                <a:cs typeface="Times New Roman" pitchFamily="18" charset="0"/>
              </a:rPr>
              <a:t> nổ của bom, </a:t>
            </a:r>
            <a:r>
              <a:rPr lang="vi-VN" sz="2000" dirty="0">
                <a:latin typeface="Times New Roman" pitchFamily="18" charset="0"/>
                <a:cs typeface="Times New Roman" pitchFamily="18" charset="0"/>
              </a:rPr>
              <a:t>đạn</a:t>
            </a:r>
            <a:endParaRPr lang="vi-VN" sz="2600" dirty="0">
              <a:latin typeface="Times New Roman" pitchFamily="18" charset="0"/>
              <a:cs typeface="Times New Roman" pitchFamily="18" charset="0"/>
            </a:endParaRPr>
          </a:p>
        </p:txBody>
      </p:sp>
      <p:pic>
        <p:nvPicPr>
          <p:cNvPr id="4098" name="Picture 2" descr="C:\Users\Administrator\Desktop\TN thủy ngân.jpg"/>
          <p:cNvPicPr>
            <a:picLocks noChangeAspect="1" noChangeArrowheads="1"/>
          </p:cNvPicPr>
          <p:nvPr/>
        </p:nvPicPr>
        <p:blipFill>
          <a:blip r:embed="rId2" cstate="print"/>
          <a:srcRect/>
          <a:stretch>
            <a:fillRect/>
          </a:stretch>
        </p:blipFill>
        <p:spPr bwMode="auto">
          <a:xfrm>
            <a:off x="4648200" y="838200"/>
            <a:ext cx="4114800" cy="2362200"/>
          </a:xfrm>
          <a:prstGeom prst="rect">
            <a:avLst/>
          </a:prstGeom>
          <a:noFill/>
        </p:spPr>
      </p:pic>
      <p:pic>
        <p:nvPicPr>
          <p:cNvPr id="4099" name="Picture 3" descr="C:\Users\Administrator\Desktop\kíp nổ điện số 8.jpg"/>
          <p:cNvPicPr>
            <a:picLocks noChangeAspect="1" noChangeArrowheads="1"/>
          </p:cNvPicPr>
          <p:nvPr/>
        </p:nvPicPr>
        <p:blipFill>
          <a:blip r:embed="rId3"/>
          <a:srcRect/>
          <a:stretch>
            <a:fillRect/>
          </a:stretch>
        </p:blipFill>
        <p:spPr bwMode="auto">
          <a:xfrm>
            <a:off x="4648200" y="3733800"/>
            <a:ext cx="4267200" cy="2171700"/>
          </a:xfrm>
          <a:prstGeom prst="rect">
            <a:avLst/>
          </a:prstGeom>
          <a:noFill/>
        </p:spPr>
      </p:pic>
      <p:sp>
        <p:nvSpPr>
          <p:cNvPr id="8" name="Rectangle 7"/>
          <p:cNvSpPr/>
          <p:nvPr/>
        </p:nvSpPr>
        <p:spPr>
          <a:xfrm>
            <a:off x="4572000" y="3352800"/>
            <a:ext cx="4343399" cy="400110"/>
          </a:xfrm>
          <a:prstGeom prst="rect">
            <a:avLst/>
          </a:prstGeom>
        </p:spPr>
        <p:txBody>
          <a:bodyPr wrap="square">
            <a:spAutoFit/>
          </a:bodyPr>
          <a:lstStyle/>
          <a:p>
            <a:pPr algn="ctr"/>
            <a:r>
              <a:rPr lang="en-US" sz="2000" b="1" dirty="0">
                <a:solidFill>
                  <a:srgbClr val="FF0000"/>
                </a:solidFill>
              </a:rPr>
              <a:t>Thuốc gây nổ Fuminat thủy ngân</a:t>
            </a:r>
            <a:endParaRPr lang="vi-VN" sz="2000" b="1" dirty="0">
              <a:solidFill>
                <a:srgbClr val="FF0000"/>
              </a:solidFill>
            </a:endParaRPr>
          </a:p>
        </p:txBody>
      </p:sp>
      <p:sp>
        <p:nvSpPr>
          <p:cNvPr id="9" name="Rectangle 8"/>
          <p:cNvSpPr/>
          <p:nvPr/>
        </p:nvSpPr>
        <p:spPr>
          <a:xfrm>
            <a:off x="4648200" y="5867400"/>
            <a:ext cx="4267200" cy="400110"/>
          </a:xfrm>
          <a:prstGeom prst="rect">
            <a:avLst/>
          </a:prstGeom>
        </p:spPr>
        <p:txBody>
          <a:bodyPr wrap="square">
            <a:spAutoFit/>
          </a:bodyPr>
          <a:lstStyle/>
          <a:p>
            <a:pPr algn="ctr"/>
            <a:r>
              <a:rPr lang="en-US" sz="2000" b="1" dirty="0">
                <a:solidFill>
                  <a:srgbClr val="FF0000"/>
                </a:solidFill>
              </a:rPr>
              <a:t>Kíp </a:t>
            </a:r>
            <a:r>
              <a:rPr lang="en-US" sz="2000" b="1" dirty="0" err="1">
                <a:solidFill>
                  <a:srgbClr val="FF0000"/>
                </a:solidFill>
              </a:rPr>
              <a:t>nổ</a:t>
            </a:r>
            <a:r>
              <a:rPr lang="en-US" sz="2000" b="1" dirty="0">
                <a:solidFill>
                  <a:srgbClr val="FF0000"/>
                </a:solidFill>
              </a:rPr>
              <a:t> </a:t>
            </a:r>
            <a:r>
              <a:rPr lang="vi-VN" sz="2000" b="1" dirty="0">
                <a:solidFill>
                  <a:srgbClr val="FF0000"/>
                </a:solidFill>
              </a:rPr>
              <a:t>đ</a:t>
            </a:r>
            <a:r>
              <a:rPr lang="en-US" sz="2000" b="1" dirty="0" err="1">
                <a:solidFill>
                  <a:srgbClr val="FF0000"/>
                </a:solidFill>
              </a:rPr>
              <a:t>iện</a:t>
            </a:r>
            <a:r>
              <a:rPr lang="en-US" sz="2000" b="1" dirty="0">
                <a:solidFill>
                  <a:srgbClr val="FF0000"/>
                </a:solidFill>
              </a:rPr>
              <a:t> </a:t>
            </a:r>
            <a:r>
              <a:rPr lang="en-US" sz="2000" b="1" dirty="0" err="1">
                <a:solidFill>
                  <a:srgbClr val="FF0000"/>
                </a:solidFill>
              </a:rPr>
              <a:t>số</a:t>
            </a:r>
            <a:r>
              <a:rPr lang="en-US" sz="2000" b="1" dirty="0">
                <a:solidFill>
                  <a:srgbClr val="FF0000"/>
                </a:solidFill>
              </a:rPr>
              <a:t> 8</a:t>
            </a:r>
            <a:endParaRPr lang="vi-VN" sz="2000" b="1"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28600" y="0"/>
            <a:ext cx="2743200" cy="519113"/>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2.6. </a:t>
            </a:r>
            <a:r>
              <a:rPr lang="en-US" altLang="en-US" sz="2800" b="1" dirty="0" err="1">
                <a:solidFill>
                  <a:srgbClr val="3333CC"/>
                </a:solidFill>
                <a:latin typeface="Times New Roman" pitchFamily="18" charset="0"/>
                <a:cs typeface="Arial" charset="0"/>
              </a:rPr>
              <a:t>Bộ</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phận</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cò</a:t>
            </a:r>
            <a:endParaRPr lang="en-US" altLang="en-US" sz="2800" b="1" dirty="0">
              <a:solidFill>
                <a:srgbClr val="3333CC"/>
              </a:solidFill>
              <a:latin typeface="Times New Roman" pitchFamily="18" charset="0"/>
              <a:cs typeface="Arial" charset="0"/>
            </a:endParaRPr>
          </a:p>
        </p:txBody>
      </p:sp>
      <p:sp>
        <p:nvSpPr>
          <p:cNvPr id="179203" name="Text Box 3"/>
          <p:cNvSpPr txBox="1">
            <a:spLocks noChangeArrowheads="1"/>
          </p:cNvSpPr>
          <p:nvPr/>
        </p:nvSpPr>
        <p:spPr bwMode="auto">
          <a:xfrm>
            <a:off x="228600" y="533400"/>
            <a:ext cx="8686800" cy="822325"/>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Giữ búa ở thế giương, giải phóng búa khi bóp cò, để búa đập vào kim hỏa làm đạn nổ, khóa an toàn</a:t>
            </a:r>
          </a:p>
        </p:txBody>
      </p:sp>
      <p:sp>
        <p:nvSpPr>
          <p:cNvPr id="179204" name="Text Box 4"/>
          <p:cNvSpPr txBox="1">
            <a:spLocks noChangeArrowheads="1"/>
          </p:cNvSpPr>
          <p:nvPr/>
        </p:nvSpPr>
        <p:spPr bwMode="auto">
          <a:xfrm>
            <a:off x="304800" y="1371600"/>
            <a:ext cx="16002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pic>
        <p:nvPicPr>
          <p:cNvPr id="179205" name="Picture 5"/>
          <p:cNvPicPr>
            <a:picLocks noChangeAspect="1" noChangeArrowheads="1"/>
          </p:cNvPicPr>
          <p:nvPr/>
        </p:nvPicPr>
        <p:blipFill>
          <a:blip r:embed="rId2"/>
          <a:srcRect/>
          <a:stretch>
            <a:fillRect/>
          </a:stretch>
        </p:blipFill>
        <p:spPr bwMode="auto">
          <a:xfrm>
            <a:off x="0" y="1905000"/>
            <a:ext cx="5791200" cy="4953000"/>
          </a:xfrm>
          <a:prstGeom prst="rect">
            <a:avLst/>
          </a:prstGeom>
          <a:noFill/>
          <a:ln w="9525">
            <a:solidFill>
              <a:srgbClr val="FF0000"/>
            </a:solidFill>
            <a:miter lim="800000"/>
            <a:headEnd/>
            <a:tailEnd/>
          </a:ln>
        </p:spPr>
      </p:pic>
      <p:sp>
        <p:nvSpPr>
          <p:cNvPr id="179206" name="Text Box 6"/>
          <p:cNvSpPr txBox="1">
            <a:spLocks noChangeArrowheads="1"/>
          </p:cNvSpPr>
          <p:nvPr/>
        </p:nvSpPr>
        <p:spPr bwMode="auto">
          <a:xfrm>
            <a:off x="6477000" y="1143000"/>
            <a:ext cx="11430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Búa</a:t>
            </a:r>
          </a:p>
        </p:txBody>
      </p:sp>
      <p:sp>
        <p:nvSpPr>
          <p:cNvPr id="179207" name="Line 7"/>
          <p:cNvSpPr>
            <a:spLocks noChangeShapeType="1"/>
          </p:cNvSpPr>
          <p:nvPr/>
        </p:nvSpPr>
        <p:spPr bwMode="auto">
          <a:xfrm flipH="1">
            <a:off x="3962400" y="1524000"/>
            <a:ext cx="2514600" cy="838200"/>
          </a:xfrm>
          <a:prstGeom prst="line">
            <a:avLst/>
          </a:prstGeom>
          <a:noFill/>
          <a:ln w="9525">
            <a:solidFill>
              <a:srgbClr val="FF0000"/>
            </a:solidFill>
            <a:round/>
            <a:headEnd/>
            <a:tailEnd type="triangle" w="med" len="med"/>
          </a:ln>
        </p:spPr>
        <p:txBody>
          <a:bodyPr/>
          <a:lstStyle/>
          <a:p>
            <a:endParaRPr lang="vi-VN"/>
          </a:p>
        </p:txBody>
      </p:sp>
      <p:sp>
        <p:nvSpPr>
          <p:cNvPr id="179208" name="Text Box 8"/>
          <p:cNvSpPr txBox="1">
            <a:spLocks noChangeArrowheads="1"/>
          </p:cNvSpPr>
          <p:nvPr/>
        </p:nvSpPr>
        <p:spPr bwMode="auto">
          <a:xfrm>
            <a:off x="6400800" y="4267200"/>
            <a:ext cx="16764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Lò xo búa</a:t>
            </a:r>
          </a:p>
        </p:txBody>
      </p:sp>
      <p:sp>
        <p:nvSpPr>
          <p:cNvPr id="179209" name="Text Box 9"/>
          <p:cNvSpPr txBox="1">
            <a:spLocks noChangeArrowheads="1"/>
          </p:cNvSpPr>
          <p:nvPr/>
        </p:nvSpPr>
        <p:spPr bwMode="auto">
          <a:xfrm>
            <a:off x="4572000" y="6248400"/>
            <a:ext cx="10668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FFFF"/>
                </a:solidFill>
                <a:latin typeface="Times New Roman" pitchFamily="18" charset="0"/>
                <a:cs typeface="Arial" charset="0"/>
              </a:rPr>
              <a:t>Tay cò</a:t>
            </a:r>
          </a:p>
        </p:txBody>
      </p:sp>
      <p:sp>
        <p:nvSpPr>
          <p:cNvPr id="179210" name="Line 10"/>
          <p:cNvSpPr>
            <a:spLocks noChangeShapeType="1"/>
          </p:cNvSpPr>
          <p:nvPr/>
        </p:nvSpPr>
        <p:spPr bwMode="auto">
          <a:xfrm flipH="1" flipV="1">
            <a:off x="2667000" y="6477000"/>
            <a:ext cx="1828800" cy="76200"/>
          </a:xfrm>
          <a:prstGeom prst="line">
            <a:avLst/>
          </a:prstGeom>
          <a:noFill/>
          <a:ln w="9525">
            <a:solidFill>
              <a:srgbClr val="FF0000"/>
            </a:solidFill>
            <a:round/>
            <a:headEnd/>
            <a:tailEnd type="triangle" w="med" len="med"/>
          </a:ln>
        </p:spPr>
        <p:txBody>
          <a:bodyPr/>
          <a:lstStyle/>
          <a:p>
            <a:endParaRPr lang="vi-VN"/>
          </a:p>
        </p:txBody>
      </p:sp>
      <p:sp>
        <p:nvSpPr>
          <p:cNvPr id="179211" name="Line 11"/>
          <p:cNvSpPr>
            <a:spLocks noChangeShapeType="1"/>
          </p:cNvSpPr>
          <p:nvPr/>
        </p:nvSpPr>
        <p:spPr bwMode="auto">
          <a:xfrm flipH="1" flipV="1">
            <a:off x="5257800" y="4419600"/>
            <a:ext cx="1143000" cy="76200"/>
          </a:xfrm>
          <a:prstGeom prst="line">
            <a:avLst/>
          </a:prstGeom>
          <a:noFill/>
          <a:ln w="9525">
            <a:solidFill>
              <a:srgbClr val="FF0000"/>
            </a:solidFill>
            <a:round/>
            <a:headEnd/>
            <a:tailEnd type="triangle" w="med" len="med"/>
          </a:ln>
        </p:spPr>
        <p:txBody>
          <a:bodyPr/>
          <a:lstStyle/>
          <a:p>
            <a:endParaRPr lang="vi-VN"/>
          </a:p>
        </p:txBody>
      </p:sp>
      <p:sp>
        <p:nvSpPr>
          <p:cNvPr id="179212" name="Text Box 12"/>
          <p:cNvSpPr txBox="1">
            <a:spLocks noChangeArrowheads="1"/>
          </p:cNvSpPr>
          <p:nvPr/>
        </p:nvSpPr>
        <p:spPr bwMode="auto">
          <a:xfrm>
            <a:off x="6096000" y="1905000"/>
            <a:ext cx="2819400" cy="82232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Cần định cách bắn và kháo an toàn</a:t>
            </a:r>
          </a:p>
        </p:txBody>
      </p:sp>
      <p:sp>
        <p:nvSpPr>
          <p:cNvPr id="179213" name="Line 13"/>
          <p:cNvSpPr>
            <a:spLocks noChangeShapeType="1"/>
          </p:cNvSpPr>
          <p:nvPr/>
        </p:nvSpPr>
        <p:spPr bwMode="auto">
          <a:xfrm flipH="1">
            <a:off x="4953000" y="2286000"/>
            <a:ext cx="1143000" cy="762000"/>
          </a:xfrm>
          <a:prstGeom prst="line">
            <a:avLst/>
          </a:prstGeom>
          <a:noFill/>
          <a:ln w="9525">
            <a:solidFill>
              <a:srgbClr val="FF0000"/>
            </a:solidFill>
            <a:round/>
            <a:headEnd/>
            <a:tailEnd type="triangle" w="med" len="med"/>
          </a:ln>
        </p:spPr>
        <p:txBody>
          <a:bodyPr/>
          <a:lstStyle/>
          <a:p>
            <a:endParaRPr lang="vi-VN"/>
          </a:p>
        </p:txBody>
      </p:sp>
      <p:sp>
        <p:nvSpPr>
          <p:cNvPr id="179214" name="Text Box 14"/>
          <p:cNvSpPr txBox="1">
            <a:spLocks noChangeArrowheads="1"/>
          </p:cNvSpPr>
          <p:nvPr/>
        </p:nvSpPr>
        <p:spPr bwMode="auto">
          <a:xfrm>
            <a:off x="152400" y="3048000"/>
            <a:ext cx="12954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FFFF"/>
                </a:solidFill>
                <a:latin typeface="Times New Roman" pitchFamily="18" charset="0"/>
                <a:cs typeface="Arial" charset="0"/>
              </a:rPr>
              <a:t>Trục cò</a:t>
            </a:r>
          </a:p>
        </p:txBody>
      </p:sp>
      <p:sp>
        <p:nvSpPr>
          <p:cNvPr id="179215" name="Line 15"/>
          <p:cNvSpPr>
            <a:spLocks noChangeShapeType="1"/>
          </p:cNvSpPr>
          <p:nvPr/>
        </p:nvSpPr>
        <p:spPr bwMode="auto">
          <a:xfrm flipH="1">
            <a:off x="457200" y="3505200"/>
            <a:ext cx="152400" cy="1066800"/>
          </a:xfrm>
          <a:prstGeom prst="line">
            <a:avLst/>
          </a:prstGeom>
          <a:noFill/>
          <a:ln w="9525">
            <a:solidFill>
              <a:srgbClr val="FF0000"/>
            </a:solidFill>
            <a:round/>
            <a:headEnd/>
            <a:tailEnd type="triangle" w="med" len="med"/>
          </a:ln>
        </p:spPr>
        <p:txBody>
          <a:bodyPr/>
          <a:lstStyle/>
          <a:p>
            <a:endParaRPr lang="vi-VN"/>
          </a:p>
        </p:txBody>
      </p:sp>
      <p:sp>
        <p:nvSpPr>
          <p:cNvPr id="179216" name="Text Box 16"/>
          <p:cNvSpPr txBox="1">
            <a:spLocks noChangeArrowheads="1"/>
          </p:cNvSpPr>
          <p:nvPr/>
        </p:nvSpPr>
        <p:spPr bwMode="auto">
          <a:xfrm>
            <a:off x="152400" y="6324600"/>
            <a:ext cx="17526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FFFF"/>
                </a:solidFill>
                <a:latin typeface="Times New Roman" pitchFamily="18" charset="0"/>
                <a:cs typeface="Arial" charset="0"/>
              </a:rPr>
              <a:t>Lò xo trục</a:t>
            </a:r>
          </a:p>
        </p:txBody>
      </p:sp>
      <p:sp>
        <p:nvSpPr>
          <p:cNvPr id="179217" name="Line 17"/>
          <p:cNvSpPr>
            <a:spLocks noChangeShapeType="1"/>
          </p:cNvSpPr>
          <p:nvPr/>
        </p:nvSpPr>
        <p:spPr bwMode="auto">
          <a:xfrm flipV="1">
            <a:off x="609600" y="5715000"/>
            <a:ext cx="533400" cy="609600"/>
          </a:xfrm>
          <a:prstGeom prst="line">
            <a:avLst/>
          </a:prstGeom>
          <a:noFill/>
          <a:ln w="9525">
            <a:solidFill>
              <a:srgbClr val="FF0000"/>
            </a:solidFill>
            <a:round/>
            <a:headEnd/>
            <a:tailEnd type="triangle" w="med" len="med"/>
          </a:ln>
        </p:spPr>
        <p:txBody>
          <a:bodyPr/>
          <a:lstStyle/>
          <a:p>
            <a:endParaRPr lang="vi-VN"/>
          </a:p>
        </p:txBody>
      </p:sp>
      <p:sp>
        <p:nvSpPr>
          <p:cNvPr id="179218" name="Text Box 18"/>
          <p:cNvSpPr txBox="1">
            <a:spLocks noChangeArrowheads="1"/>
          </p:cNvSpPr>
          <p:nvPr/>
        </p:nvSpPr>
        <p:spPr bwMode="auto">
          <a:xfrm>
            <a:off x="6019800" y="5029200"/>
            <a:ext cx="25908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Lẫy phát một</a:t>
            </a:r>
          </a:p>
        </p:txBody>
      </p:sp>
      <p:sp>
        <p:nvSpPr>
          <p:cNvPr id="179219" name="Line 19"/>
          <p:cNvSpPr>
            <a:spLocks noChangeShapeType="1"/>
          </p:cNvSpPr>
          <p:nvPr/>
        </p:nvSpPr>
        <p:spPr bwMode="auto">
          <a:xfrm flipH="1" flipV="1">
            <a:off x="1524000" y="4191000"/>
            <a:ext cx="4495800" cy="10668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9202"/>
                                        </p:tgtEl>
                                        <p:attrNameLst>
                                          <p:attrName>style.visibility</p:attrName>
                                        </p:attrNameLst>
                                      </p:cBhvr>
                                      <p:to>
                                        <p:strVal val="visible"/>
                                      </p:to>
                                    </p:set>
                                    <p:anim calcmode="discrete" valueType="clr">
                                      <p:cBhvr override="childStyle">
                                        <p:cTn id="7" dur="80"/>
                                        <p:tgtEl>
                                          <p:spTgt spid="1792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9202"/>
                                        </p:tgtEl>
                                        <p:attrNameLst>
                                          <p:attrName>fillcolor</p:attrName>
                                        </p:attrNameLst>
                                      </p:cBhvr>
                                      <p:tavLst>
                                        <p:tav tm="0">
                                          <p:val>
                                            <p:clrVal>
                                              <a:schemeClr val="accent2"/>
                                            </p:clrVal>
                                          </p:val>
                                        </p:tav>
                                        <p:tav tm="50000">
                                          <p:val>
                                            <p:clrVal>
                                              <a:schemeClr val="hlink"/>
                                            </p:clrVal>
                                          </p:val>
                                        </p:tav>
                                      </p:tavLst>
                                    </p:anim>
                                    <p:set>
                                      <p:cBhvr>
                                        <p:cTn id="9" dur="80"/>
                                        <p:tgtEl>
                                          <p:spTgt spid="1792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79203"/>
                                        </p:tgtEl>
                                        <p:attrNameLst>
                                          <p:attrName>style.visibility</p:attrName>
                                        </p:attrNameLst>
                                      </p:cBhvr>
                                      <p:to>
                                        <p:strVal val="visible"/>
                                      </p:to>
                                    </p:set>
                                    <p:animEffect transition="in" filter="diamond(in)">
                                      <p:cBhvr>
                                        <p:cTn id="14" dur="2000"/>
                                        <p:tgtEl>
                                          <p:spTgt spid="1792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9204"/>
                                        </p:tgtEl>
                                        <p:attrNameLst>
                                          <p:attrName>style.visibility</p:attrName>
                                        </p:attrNameLst>
                                      </p:cBhvr>
                                      <p:to>
                                        <p:strVal val="visible"/>
                                      </p:to>
                                    </p:set>
                                    <p:anim calcmode="discrete" valueType="clr">
                                      <p:cBhvr override="childStyle">
                                        <p:cTn id="19" dur="80"/>
                                        <p:tgtEl>
                                          <p:spTgt spid="17920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9204"/>
                                        </p:tgtEl>
                                        <p:attrNameLst>
                                          <p:attrName>fillcolor</p:attrName>
                                        </p:attrNameLst>
                                      </p:cBhvr>
                                      <p:tavLst>
                                        <p:tav tm="0">
                                          <p:val>
                                            <p:clrVal>
                                              <a:schemeClr val="accent2"/>
                                            </p:clrVal>
                                          </p:val>
                                        </p:tav>
                                        <p:tav tm="50000">
                                          <p:val>
                                            <p:clrVal>
                                              <a:schemeClr val="hlink"/>
                                            </p:clrVal>
                                          </p:val>
                                        </p:tav>
                                      </p:tavLst>
                                    </p:anim>
                                    <p:set>
                                      <p:cBhvr>
                                        <p:cTn id="21" dur="80"/>
                                        <p:tgtEl>
                                          <p:spTgt spid="17920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79205"/>
                                        </p:tgtEl>
                                        <p:attrNameLst>
                                          <p:attrName>style.visibility</p:attrName>
                                        </p:attrNameLst>
                                      </p:cBhvr>
                                      <p:to>
                                        <p:strVal val="visible"/>
                                      </p:to>
                                    </p:set>
                                    <p:animEffect transition="in" filter="wedge">
                                      <p:cBhvr>
                                        <p:cTn id="26" dur="2000"/>
                                        <p:tgtEl>
                                          <p:spTgt spid="1792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9206"/>
                                        </p:tgtEl>
                                        <p:attrNameLst>
                                          <p:attrName>style.visibility</p:attrName>
                                        </p:attrNameLst>
                                      </p:cBhvr>
                                      <p:to>
                                        <p:strVal val="visible"/>
                                      </p:to>
                                    </p:set>
                                    <p:anim calcmode="discrete" valueType="clr">
                                      <p:cBhvr override="childStyle">
                                        <p:cTn id="31" dur="80"/>
                                        <p:tgtEl>
                                          <p:spTgt spid="17920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9206"/>
                                        </p:tgtEl>
                                        <p:attrNameLst>
                                          <p:attrName>fillcolor</p:attrName>
                                        </p:attrNameLst>
                                      </p:cBhvr>
                                      <p:tavLst>
                                        <p:tav tm="0">
                                          <p:val>
                                            <p:clrVal>
                                              <a:schemeClr val="accent2"/>
                                            </p:clrVal>
                                          </p:val>
                                        </p:tav>
                                        <p:tav tm="50000">
                                          <p:val>
                                            <p:clrVal>
                                              <a:schemeClr val="hlink"/>
                                            </p:clrVal>
                                          </p:val>
                                        </p:tav>
                                      </p:tavLst>
                                    </p:anim>
                                    <p:set>
                                      <p:cBhvr>
                                        <p:cTn id="33" dur="80"/>
                                        <p:tgtEl>
                                          <p:spTgt spid="17920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9207"/>
                                        </p:tgtEl>
                                        <p:attrNameLst>
                                          <p:attrName>style.visibility</p:attrName>
                                        </p:attrNameLst>
                                      </p:cBhvr>
                                      <p:to>
                                        <p:strVal val="visible"/>
                                      </p:to>
                                    </p:set>
                                    <p:animEffect transition="in" filter="diamond(in)">
                                      <p:cBhvr>
                                        <p:cTn id="38" dur="2000"/>
                                        <p:tgtEl>
                                          <p:spTgt spid="1792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9208"/>
                                        </p:tgtEl>
                                        <p:attrNameLst>
                                          <p:attrName>style.visibility</p:attrName>
                                        </p:attrNameLst>
                                      </p:cBhvr>
                                      <p:to>
                                        <p:strVal val="visible"/>
                                      </p:to>
                                    </p:set>
                                    <p:anim calcmode="discrete" valueType="clr">
                                      <p:cBhvr override="childStyle">
                                        <p:cTn id="43" dur="80"/>
                                        <p:tgtEl>
                                          <p:spTgt spid="179208"/>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9208"/>
                                        </p:tgtEl>
                                        <p:attrNameLst>
                                          <p:attrName>fillcolor</p:attrName>
                                        </p:attrNameLst>
                                      </p:cBhvr>
                                      <p:tavLst>
                                        <p:tav tm="0">
                                          <p:val>
                                            <p:clrVal>
                                              <a:schemeClr val="accent2"/>
                                            </p:clrVal>
                                          </p:val>
                                        </p:tav>
                                        <p:tav tm="50000">
                                          <p:val>
                                            <p:clrVal>
                                              <a:schemeClr val="hlink"/>
                                            </p:clrVal>
                                          </p:val>
                                        </p:tav>
                                      </p:tavLst>
                                    </p:anim>
                                    <p:set>
                                      <p:cBhvr>
                                        <p:cTn id="45" dur="80"/>
                                        <p:tgtEl>
                                          <p:spTgt spid="179208"/>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79211"/>
                                        </p:tgtEl>
                                        <p:attrNameLst>
                                          <p:attrName>style.visibility</p:attrName>
                                        </p:attrNameLst>
                                      </p:cBhvr>
                                      <p:to>
                                        <p:strVal val="visible"/>
                                      </p:to>
                                    </p:set>
                                    <p:animEffect transition="in" filter="diamond(in)">
                                      <p:cBhvr>
                                        <p:cTn id="50" dur="2000"/>
                                        <p:tgtEl>
                                          <p:spTgt spid="17921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79209"/>
                                        </p:tgtEl>
                                        <p:attrNameLst>
                                          <p:attrName>style.visibility</p:attrName>
                                        </p:attrNameLst>
                                      </p:cBhvr>
                                      <p:to>
                                        <p:strVal val="visible"/>
                                      </p:to>
                                    </p:set>
                                    <p:anim calcmode="discrete" valueType="clr">
                                      <p:cBhvr override="childStyle">
                                        <p:cTn id="55" dur="80"/>
                                        <p:tgtEl>
                                          <p:spTgt spid="179209"/>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79209"/>
                                        </p:tgtEl>
                                        <p:attrNameLst>
                                          <p:attrName>fillcolor</p:attrName>
                                        </p:attrNameLst>
                                      </p:cBhvr>
                                      <p:tavLst>
                                        <p:tav tm="0">
                                          <p:val>
                                            <p:clrVal>
                                              <a:schemeClr val="accent2"/>
                                            </p:clrVal>
                                          </p:val>
                                        </p:tav>
                                        <p:tav tm="50000">
                                          <p:val>
                                            <p:clrVal>
                                              <a:schemeClr val="hlink"/>
                                            </p:clrVal>
                                          </p:val>
                                        </p:tav>
                                      </p:tavLst>
                                    </p:anim>
                                    <p:set>
                                      <p:cBhvr>
                                        <p:cTn id="57" dur="80"/>
                                        <p:tgtEl>
                                          <p:spTgt spid="179209"/>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79210"/>
                                        </p:tgtEl>
                                        <p:attrNameLst>
                                          <p:attrName>style.visibility</p:attrName>
                                        </p:attrNameLst>
                                      </p:cBhvr>
                                      <p:to>
                                        <p:strVal val="visible"/>
                                      </p:to>
                                    </p:set>
                                    <p:animEffect transition="in" filter="diamond(in)">
                                      <p:cBhvr>
                                        <p:cTn id="62" dur="2000"/>
                                        <p:tgtEl>
                                          <p:spTgt spid="1792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9212"/>
                                        </p:tgtEl>
                                        <p:attrNameLst>
                                          <p:attrName>style.visibility</p:attrName>
                                        </p:attrNameLst>
                                      </p:cBhvr>
                                      <p:to>
                                        <p:strVal val="visible"/>
                                      </p:to>
                                    </p:set>
                                    <p:anim calcmode="discrete" valueType="clr">
                                      <p:cBhvr override="childStyle">
                                        <p:cTn id="67" dur="80"/>
                                        <p:tgtEl>
                                          <p:spTgt spid="17921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9212"/>
                                        </p:tgtEl>
                                        <p:attrNameLst>
                                          <p:attrName>fillcolor</p:attrName>
                                        </p:attrNameLst>
                                      </p:cBhvr>
                                      <p:tavLst>
                                        <p:tav tm="0">
                                          <p:val>
                                            <p:clrVal>
                                              <a:schemeClr val="accent2"/>
                                            </p:clrVal>
                                          </p:val>
                                        </p:tav>
                                        <p:tav tm="50000">
                                          <p:val>
                                            <p:clrVal>
                                              <a:schemeClr val="hlink"/>
                                            </p:clrVal>
                                          </p:val>
                                        </p:tav>
                                      </p:tavLst>
                                    </p:anim>
                                    <p:set>
                                      <p:cBhvr>
                                        <p:cTn id="69" dur="80"/>
                                        <p:tgtEl>
                                          <p:spTgt spid="179212"/>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79213"/>
                                        </p:tgtEl>
                                        <p:attrNameLst>
                                          <p:attrName>style.visibility</p:attrName>
                                        </p:attrNameLst>
                                      </p:cBhvr>
                                      <p:to>
                                        <p:strVal val="visible"/>
                                      </p:to>
                                    </p:set>
                                    <p:animEffect transition="in" filter="diamond(in)">
                                      <p:cBhvr>
                                        <p:cTn id="74" dur="2000"/>
                                        <p:tgtEl>
                                          <p:spTgt spid="17921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179214"/>
                                        </p:tgtEl>
                                        <p:attrNameLst>
                                          <p:attrName>style.visibility</p:attrName>
                                        </p:attrNameLst>
                                      </p:cBhvr>
                                      <p:to>
                                        <p:strVal val="visible"/>
                                      </p:to>
                                    </p:set>
                                    <p:anim calcmode="discrete" valueType="clr">
                                      <p:cBhvr override="childStyle">
                                        <p:cTn id="79" dur="80"/>
                                        <p:tgtEl>
                                          <p:spTgt spid="179214"/>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79214"/>
                                        </p:tgtEl>
                                        <p:attrNameLst>
                                          <p:attrName>fillcolor</p:attrName>
                                        </p:attrNameLst>
                                      </p:cBhvr>
                                      <p:tavLst>
                                        <p:tav tm="0">
                                          <p:val>
                                            <p:clrVal>
                                              <a:schemeClr val="accent2"/>
                                            </p:clrVal>
                                          </p:val>
                                        </p:tav>
                                        <p:tav tm="50000">
                                          <p:val>
                                            <p:clrVal>
                                              <a:schemeClr val="hlink"/>
                                            </p:clrVal>
                                          </p:val>
                                        </p:tav>
                                      </p:tavLst>
                                    </p:anim>
                                    <p:set>
                                      <p:cBhvr>
                                        <p:cTn id="81" dur="80"/>
                                        <p:tgtEl>
                                          <p:spTgt spid="179214"/>
                                        </p:tgtEl>
                                        <p:attrNameLst>
                                          <p:attrName>fill.type</p:attrName>
                                        </p:attrNameLst>
                                      </p:cBhvr>
                                      <p:to>
                                        <p:strVal val="solid"/>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179215"/>
                                        </p:tgtEl>
                                        <p:attrNameLst>
                                          <p:attrName>style.visibility</p:attrName>
                                        </p:attrNameLst>
                                      </p:cBhvr>
                                      <p:to>
                                        <p:strVal val="visible"/>
                                      </p:to>
                                    </p:set>
                                    <p:animEffect transition="in" filter="diamond(in)">
                                      <p:cBhvr>
                                        <p:cTn id="86" dur="2000"/>
                                        <p:tgtEl>
                                          <p:spTgt spid="17921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79216"/>
                                        </p:tgtEl>
                                        <p:attrNameLst>
                                          <p:attrName>style.visibility</p:attrName>
                                        </p:attrNameLst>
                                      </p:cBhvr>
                                      <p:to>
                                        <p:strVal val="visible"/>
                                      </p:to>
                                    </p:set>
                                    <p:anim calcmode="discrete" valueType="clr">
                                      <p:cBhvr override="childStyle">
                                        <p:cTn id="91" dur="80"/>
                                        <p:tgtEl>
                                          <p:spTgt spid="179216"/>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79216"/>
                                        </p:tgtEl>
                                        <p:attrNameLst>
                                          <p:attrName>fillcolor</p:attrName>
                                        </p:attrNameLst>
                                      </p:cBhvr>
                                      <p:tavLst>
                                        <p:tav tm="0">
                                          <p:val>
                                            <p:clrVal>
                                              <a:schemeClr val="accent2"/>
                                            </p:clrVal>
                                          </p:val>
                                        </p:tav>
                                        <p:tav tm="50000">
                                          <p:val>
                                            <p:clrVal>
                                              <a:schemeClr val="hlink"/>
                                            </p:clrVal>
                                          </p:val>
                                        </p:tav>
                                      </p:tavLst>
                                    </p:anim>
                                    <p:set>
                                      <p:cBhvr>
                                        <p:cTn id="93" dur="80"/>
                                        <p:tgtEl>
                                          <p:spTgt spid="179216"/>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179217"/>
                                        </p:tgtEl>
                                        <p:attrNameLst>
                                          <p:attrName>style.visibility</p:attrName>
                                        </p:attrNameLst>
                                      </p:cBhvr>
                                      <p:to>
                                        <p:strVal val="visible"/>
                                      </p:to>
                                    </p:set>
                                    <p:animEffect transition="in" filter="diamond(in)">
                                      <p:cBhvr>
                                        <p:cTn id="98" dur="2000"/>
                                        <p:tgtEl>
                                          <p:spTgt spid="17921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179218"/>
                                        </p:tgtEl>
                                        <p:attrNameLst>
                                          <p:attrName>style.visibility</p:attrName>
                                        </p:attrNameLst>
                                      </p:cBhvr>
                                      <p:to>
                                        <p:strVal val="visible"/>
                                      </p:to>
                                    </p:set>
                                    <p:anim calcmode="discrete" valueType="clr">
                                      <p:cBhvr override="childStyle">
                                        <p:cTn id="103" dur="80"/>
                                        <p:tgtEl>
                                          <p:spTgt spid="179218"/>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179218"/>
                                        </p:tgtEl>
                                        <p:attrNameLst>
                                          <p:attrName>fillcolor</p:attrName>
                                        </p:attrNameLst>
                                      </p:cBhvr>
                                      <p:tavLst>
                                        <p:tav tm="0">
                                          <p:val>
                                            <p:clrVal>
                                              <a:schemeClr val="accent2"/>
                                            </p:clrVal>
                                          </p:val>
                                        </p:tav>
                                        <p:tav tm="50000">
                                          <p:val>
                                            <p:clrVal>
                                              <a:schemeClr val="hlink"/>
                                            </p:clrVal>
                                          </p:val>
                                        </p:tav>
                                      </p:tavLst>
                                    </p:anim>
                                    <p:set>
                                      <p:cBhvr>
                                        <p:cTn id="105" dur="80"/>
                                        <p:tgtEl>
                                          <p:spTgt spid="179218"/>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grpId="0" nodeType="clickEffect">
                                  <p:stCondLst>
                                    <p:cond delay="0"/>
                                  </p:stCondLst>
                                  <p:childTnLst>
                                    <p:set>
                                      <p:cBhvr>
                                        <p:cTn id="109" dur="1" fill="hold">
                                          <p:stCondLst>
                                            <p:cond delay="0"/>
                                          </p:stCondLst>
                                        </p:cTn>
                                        <p:tgtEl>
                                          <p:spTgt spid="179219"/>
                                        </p:tgtEl>
                                        <p:attrNameLst>
                                          <p:attrName>style.visibility</p:attrName>
                                        </p:attrNameLst>
                                      </p:cBhvr>
                                      <p:to>
                                        <p:strVal val="visible"/>
                                      </p:to>
                                    </p:set>
                                    <p:animEffect transition="in" filter="diamond(in)">
                                      <p:cBhvr>
                                        <p:cTn id="110" dur="2000"/>
                                        <p:tgtEl>
                                          <p:spTgt spid="17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p:bldP spid="179204" grpId="0"/>
      <p:bldP spid="179206" grpId="0"/>
      <p:bldP spid="179207" grpId="0" animBg="1"/>
      <p:bldP spid="179208" grpId="0"/>
      <p:bldP spid="179209" grpId="0"/>
      <p:bldP spid="179210" grpId="0" animBg="1"/>
      <p:bldP spid="179211" grpId="0" animBg="1"/>
      <p:bldP spid="179212" grpId="0"/>
      <p:bldP spid="179213" grpId="0" animBg="1"/>
      <p:bldP spid="179214" grpId="0"/>
      <p:bldP spid="179215" grpId="0" animBg="1"/>
      <p:bldP spid="179216" grpId="0"/>
      <p:bldP spid="179217" grpId="0" animBg="1"/>
      <p:bldP spid="179218" grpId="0"/>
      <p:bldP spid="1792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304800" y="152400"/>
            <a:ext cx="3352800" cy="519113"/>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2.7. </a:t>
            </a:r>
            <a:r>
              <a:rPr lang="en-US" altLang="en-US" sz="2800" b="1" dirty="0" err="1">
                <a:solidFill>
                  <a:srgbClr val="3333CC"/>
                </a:solidFill>
                <a:latin typeface="Times New Roman" pitchFamily="18" charset="0"/>
                <a:cs typeface="Arial" charset="0"/>
              </a:rPr>
              <a:t>Bộ</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phận</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đẩy</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về</a:t>
            </a:r>
            <a:endParaRPr lang="en-US" altLang="en-US" sz="2800" b="1" dirty="0">
              <a:solidFill>
                <a:srgbClr val="3333CC"/>
              </a:solidFill>
              <a:latin typeface="Times New Roman" pitchFamily="18" charset="0"/>
              <a:cs typeface="Arial" charset="0"/>
            </a:endParaRPr>
          </a:p>
        </p:txBody>
      </p:sp>
      <p:sp>
        <p:nvSpPr>
          <p:cNvPr id="180227" name="Text Box 3"/>
          <p:cNvSpPr txBox="1">
            <a:spLocks noChangeArrowheads="1"/>
          </p:cNvSpPr>
          <p:nvPr/>
        </p:nvSpPr>
        <p:spPr bwMode="auto">
          <a:xfrm>
            <a:off x="304800" y="685800"/>
            <a:ext cx="71628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Đẩy bệ khóa nòng và khóa nòng về trước</a:t>
            </a:r>
          </a:p>
        </p:txBody>
      </p:sp>
      <p:sp>
        <p:nvSpPr>
          <p:cNvPr id="180228" name="Text Box 4"/>
          <p:cNvSpPr txBox="1">
            <a:spLocks noChangeArrowheads="1"/>
          </p:cNvSpPr>
          <p:nvPr/>
        </p:nvSpPr>
        <p:spPr bwMode="auto">
          <a:xfrm>
            <a:off x="381000" y="1219200"/>
            <a:ext cx="14478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pic>
        <p:nvPicPr>
          <p:cNvPr id="180229" name="Picture 5" descr="THOIDAY"/>
          <p:cNvPicPr>
            <a:picLocks noChangeAspect="1" noChangeArrowheads="1"/>
          </p:cNvPicPr>
          <p:nvPr/>
        </p:nvPicPr>
        <p:blipFill>
          <a:blip r:embed="rId2">
            <a:lum bright="-18000" contrast="54000"/>
          </a:blip>
          <a:srcRect b="41289"/>
          <a:stretch>
            <a:fillRect/>
          </a:stretch>
        </p:blipFill>
        <p:spPr bwMode="auto">
          <a:xfrm>
            <a:off x="0" y="1752600"/>
            <a:ext cx="91440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0226"/>
                                        </p:tgtEl>
                                        <p:attrNameLst>
                                          <p:attrName>style.visibility</p:attrName>
                                        </p:attrNameLst>
                                      </p:cBhvr>
                                      <p:to>
                                        <p:strVal val="visible"/>
                                      </p:to>
                                    </p:set>
                                    <p:anim calcmode="discrete" valueType="clr">
                                      <p:cBhvr override="childStyle">
                                        <p:cTn id="7" dur="80"/>
                                        <p:tgtEl>
                                          <p:spTgt spid="1802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0226"/>
                                        </p:tgtEl>
                                        <p:attrNameLst>
                                          <p:attrName>fillcolor</p:attrName>
                                        </p:attrNameLst>
                                      </p:cBhvr>
                                      <p:tavLst>
                                        <p:tav tm="0">
                                          <p:val>
                                            <p:clrVal>
                                              <a:schemeClr val="accent2"/>
                                            </p:clrVal>
                                          </p:val>
                                        </p:tav>
                                        <p:tav tm="50000">
                                          <p:val>
                                            <p:clrVal>
                                              <a:schemeClr val="hlink"/>
                                            </p:clrVal>
                                          </p:val>
                                        </p:tav>
                                      </p:tavLst>
                                    </p:anim>
                                    <p:set>
                                      <p:cBhvr>
                                        <p:cTn id="9" dur="80"/>
                                        <p:tgtEl>
                                          <p:spTgt spid="1802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0227"/>
                                        </p:tgtEl>
                                        <p:attrNameLst>
                                          <p:attrName>style.visibility</p:attrName>
                                        </p:attrNameLst>
                                      </p:cBhvr>
                                      <p:to>
                                        <p:strVal val="visible"/>
                                      </p:to>
                                    </p:set>
                                    <p:animEffect transition="in" filter="diamond(in)">
                                      <p:cBhvr>
                                        <p:cTn id="14" dur="2000"/>
                                        <p:tgtEl>
                                          <p:spTgt spid="1802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0228"/>
                                        </p:tgtEl>
                                        <p:attrNameLst>
                                          <p:attrName>style.visibility</p:attrName>
                                        </p:attrNameLst>
                                      </p:cBhvr>
                                      <p:to>
                                        <p:strVal val="visible"/>
                                      </p:to>
                                    </p:set>
                                    <p:anim calcmode="discrete" valueType="clr">
                                      <p:cBhvr override="childStyle">
                                        <p:cTn id="19" dur="80"/>
                                        <p:tgtEl>
                                          <p:spTgt spid="18022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0228"/>
                                        </p:tgtEl>
                                        <p:attrNameLst>
                                          <p:attrName>fillcolor</p:attrName>
                                        </p:attrNameLst>
                                      </p:cBhvr>
                                      <p:tavLst>
                                        <p:tav tm="0">
                                          <p:val>
                                            <p:clrVal>
                                              <a:schemeClr val="accent2"/>
                                            </p:clrVal>
                                          </p:val>
                                        </p:tav>
                                        <p:tav tm="50000">
                                          <p:val>
                                            <p:clrVal>
                                              <a:schemeClr val="hlink"/>
                                            </p:clrVal>
                                          </p:val>
                                        </p:tav>
                                      </p:tavLst>
                                    </p:anim>
                                    <p:set>
                                      <p:cBhvr>
                                        <p:cTn id="21" dur="80"/>
                                        <p:tgtEl>
                                          <p:spTgt spid="180228"/>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180229"/>
                                        </p:tgtEl>
                                        <p:attrNameLst>
                                          <p:attrName>style.visibility</p:attrName>
                                        </p:attrNameLst>
                                      </p:cBhvr>
                                      <p:to>
                                        <p:strVal val="visible"/>
                                      </p:to>
                                    </p:set>
                                    <p:animEffect transition="in" filter="diamond(in)">
                                      <p:cBhvr>
                                        <p:cTn id="26" dur="20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p:bldP spid="1802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5410200" cy="366713"/>
          </a:xfrm>
          <a:prstGeom prst="rect">
            <a:avLst/>
          </a:prstGeom>
          <a:noFill/>
          <a:ln w="9525">
            <a:noFill/>
            <a:miter lim="800000"/>
            <a:headEnd/>
            <a:tailEnd/>
          </a:ln>
        </p:spPr>
        <p:txBody>
          <a:bodyPr>
            <a:spAutoFit/>
          </a:bodyPr>
          <a:lstStyle/>
          <a:p>
            <a:pPr eaLnBrk="1" hangingPunct="1">
              <a:spcBef>
                <a:spcPct val="50000"/>
              </a:spcBef>
            </a:pPr>
            <a:endParaRPr lang="vi-VN" altLang="en-US">
              <a:latin typeface="Times New Roman" pitchFamily="18" charset="0"/>
              <a:cs typeface="Arial" charset="0"/>
            </a:endParaRPr>
          </a:p>
        </p:txBody>
      </p:sp>
      <p:sp>
        <p:nvSpPr>
          <p:cNvPr id="181251" name="Text Box 3"/>
          <p:cNvSpPr txBox="1">
            <a:spLocks noChangeArrowheads="1"/>
          </p:cNvSpPr>
          <p:nvPr/>
        </p:nvSpPr>
        <p:spPr bwMode="auto">
          <a:xfrm>
            <a:off x="228600" y="152400"/>
            <a:ext cx="4648200" cy="954107"/>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3333CC"/>
                </a:solidFill>
                <a:latin typeface="Times New Roman" pitchFamily="18" charset="0"/>
                <a:cs typeface="Arial" charset="0"/>
              </a:rPr>
              <a:t>2.8. </a:t>
            </a:r>
            <a:r>
              <a:rPr lang="en-US" altLang="en-US" sz="2800" b="1" dirty="0" err="1">
                <a:solidFill>
                  <a:srgbClr val="3333CC"/>
                </a:solidFill>
                <a:latin typeface="Times New Roman" pitchFamily="18" charset="0"/>
                <a:cs typeface="Arial" charset="0"/>
              </a:rPr>
              <a:t>Ống</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dẫn</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thoi</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và</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ốp</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lót</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tay</a:t>
            </a:r>
            <a:endParaRPr lang="en-US" altLang="en-US" sz="2800" b="1" dirty="0">
              <a:solidFill>
                <a:srgbClr val="3333CC"/>
              </a:solidFill>
              <a:latin typeface="Times New Roman" pitchFamily="18" charset="0"/>
              <a:cs typeface="Arial" charset="0"/>
            </a:endParaRPr>
          </a:p>
        </p:txBody>
      </p:sp>
      <p:sp>
        <p:nvSpPr>
          <p:cNvPr id="181252" name="Text Box 4"/>
          <p:cNvSpPr txBox="1">
            <a:spLocks noChangeArrowheads="1"/>
          </p:cNvSpPr>
          <p:nvPr/>
        </p:nvSpPr>
        <p:spPr bwMode="auto">
          <a:xfrm>
            <a:off x="228600" y="609600"/>
            <a:ext cx="87630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Dẫn thoi chuyển động, ốp lót tay để giữ súng và bảo vệ tay</a:t>
            </a:r>
          </a:p>
        </p:txBody>
      </p:sp>
      <p:sp>
        <p:nvSpPr>
          <p:cNvPr id="181253" name="Text Box 5"/>
          <p:cNvSpPr txBox="1">
            <a:spLocks noChangeArrowheads="1"/>
          </p:cNvSpPr>
          <p:nvPr/>
        </p:nvSpPr>
        <p:spPr bwMode="auto">
          <a:xfrm>
            <a:off x="381000" y="1066800"/>
            <a:ext cx="16002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pic>
        <p:nvPicPr>
          <p:cNvPr id="181254" name="Picture 6" descr="19"/>
          <p:cNvPicPr>
            <a:picLocks noChangeAspect="1" noChangeArrowheads="1"/>
          </p:cNvPicPr>
          <p:nvPr/>
        </p:nvPicPr>
        <p:blipFill>
          <a:blip r:embed="rId2"/>
          <a:srcRect/>
          <a:stretch>
            <a:fillRect/>
          </a:stretch>
        </p:blipFill>
        <p:spPr bwMode="auto">
          <a:xfrm rot="-5460000">
            <a:off x="1837532" y="3496468"/>
            <a:ext cx="4648200" cy="1008063"/>
          </a:xfrm>
          <a:prstGeom prst="rect">
            <a:avLst/>
          </a:prstGeom>
          <a:noFill/>
          <a:ln w="9525">
            <a:noFill/>
            <a:miter lim="800000"/>
            <a:headEnd/>
            <a:tailEnd/>
          </a:ln>
        </p:spPr>
      </p:pic>
      <p:pic>
        <p:nvPicPr>
          <p:cNvPr id="181255" name="Picture 7" descr="HTD"/>
          <p:cNvPicPr>
            <a:picLocks noChangeAspect="1" noChangeArrowheads="1"/>
          </p:cNvPicPr>
          <p:nvPr/>
        </p:nvPicPr>
        <p:blipFill>
          <a:blip r:embed="rId3"/>
          <a:srcRect/>
          <a:stretch>
            <a:fillRect/>
          </a:stretch>
        </p:blipFill>
        <p:spPr bwMode="auto">
          <a:xfrm>
            <a:off x="2362200" y="1676400"/>
            <a:ext cx="990600" cy="4648200"/>
          </a:xfrm>
          <a:prstGeom prst="rect">
            <a:avLst/>
          </a:prstGeom>
          <a:noFill/>
          <a:ln w="9525">
            <a:noFill/>
            <a:miter lim="800000"/>
            <a:headEnd/>
            <a:tailEnd/>
          </a:ln>
        </p:spPr>
      </p:pic>
      <p:sp>
        <p:nvSpPr>
          <p:cNvPr id="181256" name="Text Box 8"/>
          <p:cNvSpPr txBox="1">
            <a:spLocks noChangeArrowheads="1"/>
          </p:cNvSpPr>
          <p:nvPr/>
        </p:nvSpPr>
        <p:spPr bwMode="auto">
          <a:xfrm>
            <a:off x="6172200" y="1600200"/>
            <a:ext cx="22098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Ống dẫn thoi</a:t>
            </a:r>
          </a:p>
        </p:txBody>
      </p:sp>
      <p:sp>
        <p:nvSpPr>
          <p:cNvPr id="181257" name="Line 9"/>
          <p:cNvSpPr>
            <a:spLocks noChangeShapeType="1"/>
          </p:cNvSpPr>
          <p:nvPr/>
        </p:nvSpPr>
        <p:spPr bwMode="auto">
          <a:xfrm flipH="1">
            <a:off x="4191000" y="1905000"/>
            <a:ext cx="1981200" cy="304800"/>
          </a:xfrm>
          <a:prstGeom prst="line">
            <a:avLst/>
          </a:prstGeom>
          <a:noFill/>
          <a:ln w="9525">
            <a:solidFill>
              <a:srgbClr val="FF0000"/>
            </a:solidFill>
            <a:round/>
            <a:headEnd/>
            <a:tailEnd type="triangle" w="med" len="med"/>
          </a:ln>
        </p:spPr>
        <p:txBody>
          <a:bodyPr/>
          <a:lstStyle/>
          <a:p>
            <a:endParaRPr lang="vi-VN"/>
          </a:p>
        </p:txBody>
      </p:sp>
      <p:sp>
        <p:nvSpPr>
          <p:cNvPr id="181258" name="Text Box 10"/>
          <p:cNvSpPr txBox="1">
            <a:spLocks noChangeArrowheads="1"/>
          </p:cNvSpPr>
          <p:nvPr/>
        </p:nvSpPr>
        <p:spPr bwMode="auto">
          <a:xfrm>
            <a:off x="228600" y="2209800"/>
            <a:ext cx="19050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Lỗ thoát khí</a:t>
            </a:r>
          </a:p>
        </p:txBody>
      </p:sp>
      <p:sp>
        <p:nvSpPr>
          <p:cNvPr id="181259" name="Line 11"/>
          <p:cNvSpPr>
            <a:spLocks noChangeShapeType="1"/>
          </p:cNvSpPr>
          <p:nvPr/>
        </p:nvSpPr>
        <p:spPr bwMode="auto">
          <a:xfrm flipV="1">
            <a:off x="2133600" y="2133600"/>
            <a:ext cx="1752600" cy="304800"/>
          </a:xfrm>
          <a:prstGeom prst="line">
            <a:avLst/>
          </a:prstGeom>
          <a:noFill/>
          <a:ln w="9525">
            <a:solidFill>
              <a:srgbClr val="FF0000"/>
            </a:solidFill>
            <a:round/>
            <a:headEnd/>
            <a:tailEnd type="triangle" w="med" len="med"/>
          </a:ln>
        </p:spPr>
        <p:txBody>
          <a:bodyPr/>
          <a:lstStyle/>
          <a:p>
            <a:endParaRPr lang="vi-VN"/>
          </a:p>
        </p:txBody>
      </p:sp>
      <p:sp>
        <p:nvSpPr>
          <p:cNvPr id="181260" name="Line 12"/>
          <p:cNvSpPr>
            <a:spLocks noChangeShapeType="1"/>
          </p:cNvSpPr>
          <p:nvPr/>
        </p:nvSpPr>
        <p:spPr bwMode="auto">
          <a:xfrm flipV="1">
            <a:off x="2133600" y="2286000"/>
            <a:ext cx="1752600" cy="152400"/>
          </a:xfrm>
          <a:prstGeom prst="line">
            <a:avLst/>
          </a:prstGeom>
          <a:noFill/>
          <a:ln w="9525">
            <a:solidFill>
              <a:srgbClr val="FF0000"/>
            </a:solidFill>
            <a:round/>
            <a:headEnd/>
            <a:tailEnd type="triangle" w="med" len="med"/>
          </a:ln>
        </p:spPr>
        <p:txBody>
          <a:bodyPr/>
          <a:lstStyle/>
          <a:p>
            <a:endParaRPr lang="vi-VN"/>
          </a:p>
        </p:txBody>
      </p:sp>
      <p:sp>
        <p:nvSpPr>
          <p:cNvPr id="181261" name="Line 13"/>
          <p:cNvSpPr>
            <a:spLocks noChangeShapeType="1"/>
          </p:cNvSpPr>
          <p:nvPr/>
        </p:nvSpPr>
        <p:spPr bwMode="auto">
          <a:xfrm>
            <a:off x="2209800" y="2438400"/>
            <a:ext cx="1676400" cy="76200"/>
          </a:xfrm>
          <a:prstGeom prst="line">
            <a:avLst/>
          </a:prstGeom>
          <a:noFill/>
          <a:ln w="9525">
            <a:solidFill>
              <a:srgbClr val="FF0000"/>
            </a:solidFill>
            <a:round/>
            <a:headEnd/>
            <a:tailEnd type="triangle" w="med" len="med"/>
          </a:ln>
        </p:spPr>
        <p:txBody>
          <a:bodyPr/>
          <a:lstStyle/>
          <a:p>
            <a:endParaRPr lang="vi-VN"/>
          </a:p>
        </p:txBody>
      </p:sp>
      <p:sp>
        <p:nvSpPr>
          <p:cNvPr id="181262" name="Text Box 14"/>
          <p:cNvSpPr txBox="1">
            <a:spLocks noChangeArrowheads="1"/>
          </p:cNvSpPr>
          <p:nvPr/>
        </p:nvSpPr>
        <p:spPr bwMode="auto">
          <a:xfrm>
            <a:off x="6172200" y="4648200"/>
            <a:ext cx="2362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Ốp lốp tay trên</a:t>
            </a:r>
          </a:p>
        </p:txBody>
      </p:sp>
      <p:sp>
        <p:nvSpPr>
          <p:cNvPr id="181263" name="Line 15"/>
          <p:cNvSpPr>
            <a:spLocks noChangeShapeType="1"/>
          </p:cNvSpPr>
          <p:nvPr/>
        </p:nvSpPr>
        <p:spPr bwMode="auto">
          <a:xfrm flipH="1" flipV="1">
            <a:off x="4419600" y="4800600"/>
            <a:ext cx="1752600" cy="76200"/>
          </a:xfrm>
          <a:prstGeom prst="line">
            <a:avLst/>
          </a:prstGeom>
          <a:noFill/>
          <a:ln w="9525">
            <a:solidFill>
              <a:srgbClr val="FF0000"/>
            </a:solidFill>
            <a:round/>
            <a:headEnd/>
            <a:tailEnd type="triangle" w="med" len="med"/>
          </a:ln>
        </p:spPr>
        <p:txBody>
          <a:bodyPr/>
          <a:lstStyle/>
          <a:p>
            <a:endParaRPr lang="vi-VN"/>
          </a:p>
        </p:txBody>
      </p:sp>
      <p:sp>
        <p:nvSpPr>
          <p:cNvPr id="181264" name="Text Box 16"/>
          <p:cNvSpPr txBox="1">
            <a:spLocks noChangeArrowheads="1"/>
          </p:cNvSpPr>
          <p:nvPr/>
        </p:nvSpPr>
        <p:spPr bwMode="auto">
          <a:xfrm>
            <a:off x="6172200" y="5730875"/>
            <a:ext cx="2895600" cy="82232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Khâu giữ ốp lốp tay và ống dẫn thoi</a:t>
            </a:r>
          </a:p>
        </p:txBody>
      </p:sp>
      <p:sp>
        <p:nvSpPr>
          <p:cNvPr id="181265" name="Line 17"/>
          <p:cNvSpPr>
            <a:spLocks noChangeShapeType="1"/>
          </p:cNvSpPr>
          <p:nvPr/>
        </p:nvSpPr>
        <p:spPr bwMode="auto">
          <a:xfrm flipH="1" flipV="1">
            <a:off x="4419600" y="6172200"/>
            <a:ext cx="1676400" cy="76200"/>
          </a:xfrm>
          <a:prstGeom prst="line">
            <a:avLst/>
          </a:prstGeom>
          <a:noFill/>
          <a:ln w="9525">
            <a:solidFill>
              <a:srgbClr val="FF0000"/>
            </a:solidFill>
            <a:round/>
            <a:headEnd/>
            <a:tailEnd type="triangle" w="med" len="med"/>
          </a:ln>
        </p:spPr>
        <p:txBody>
          <a:bodyPr/>
          <a:lstStyle/>
          <a:p>
            <a:endParaRPr lang="vi-VN"/>
          </a:p>
        </p:txBody>
      </p:sp>
      <p:sp>
        <p:nvSpPr>
          <p:cNvPr id="181266" name="Text Box 18"/>
          <p:cNvSpPr txBox="1">
            <a:spLocks noChangeArrowheads="1"/>
          </p:cNvSpPr>
          <p:nvPr/>
        </p:nvSpPr>
        <p:spPr bwMode="auto">
          <a:xfrm>
            <a:off x="0" y="4191000"/>
            <a:ext cx="21336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Khe tản nhiệt</a:t>
            </a:r>
          </a:p>
        </p:txBody>
      </p:sp>
      <p:sp>
        <p:nvSpPr>
          <p:cNvPr id="181267" name="Line 19"/>
          <p:cNvSpPr>
            <a:spLocks noChangeShapeType="1"/>
          </p:cNvSpPr>
          <p:nvPr/>
        </p:nvSpPr>
        <p:spPr bwMode="auto">
          <a:xfrm flipV="1">
            <a:off x="1981200" y="4038600"/>
            <a:ext cx="457200" cy="381000"/>
          </a:xfrm>
          <a:prstGeom prst="line">
            <a:avLst/>
          </a:prstGeom>
          <a:noFill/>
          <a:ln w="9525">
            <a:solidFill>
              <a:srgbClr val="FF0000"/>
            </a:solidFill>
            <a:round/>
            <a:headEnd/>
            <a:tailEnd type="triangle" w="med" len="med"/>
          </a:ln>
        </p:spPr>
        <p:txBody>
          <a:bodyPr/>
          <a:lstStyle/>
          <a:p>
            <a:endParaRPr lang="vi-VN"/>
          </a:p>
        </p:txBody>
      </p:sp>
      <p:sp>
        <p:nvSpPr>
          <p:cNvPr id="181268" name="Line 20"/>
          <p:cNvSpPr>
            <a:spLocks noChangeShapeType="1"/>
          </p:cNvSpPr>
          <p:nvPr/>
        </p:nvSpPr>
        <p:spPr bwMode="auto">
          <a:xfrm>
            <a:off x="1981200" y="4419600"/>
            <a:ext cx="533400" cy="304800"/>
          </a:xfrm>
          <a:prstGeom prst="line">
            <a:avLst/>
          </a:prstGeom>
          <a:noFill/>
          <a:ln w="9525">
            <a:solidFill>
              <a:srgbClr val="FF0000"/>
            </a:solidFill>
            <a:round/>
            <a:headEnd/>
            <a:tailEnd type="triangle" w="med" len="med"/>
          </a:ln>
        </p:spPr>
        <p:txBody>
          <a:bodyPr/>
          <a:lstStyle/>
          <a:p>
            <a:endParaRPr lang="vi-VN"/>
          </a:p>
        </p:txBody>
      </p:sp>
      <p:sp>
        <p:nvSpPr>
          <p:cNvPr id="181269" name="Line 21"/>
          <p:cNvSpPr>
            <a:spLocks noChangeShapeType="1"/>
          </p:cNvSpPr>
          <p:nvPr/>
        </p:nvSpPr>
        <p:spPr bwMode="auto">
          <a:xfrm>
            <a:off x="1981200" y="4419600"/>
            <a:ext cx="457200" cy="838200"/>
          </a:xfrm>
          <a:prstGeom prst="line">
            <a:avLst/>
          </a:prstGeom>
          <a:noFill/>
          <a:ln w="9525">
            <a:solidFill>
              <a:srgbClr val="FF0000"/>
            </a:solidFill>
            <a:round/>
            <a:headEnd/>
            <a:tailEnd type="triangle" w="med" len="med"/>
          </a:ln>
        </p:spPr>
        <p:txBody>
          <a:bodyPr/>
          <a:lstStyle/>
          <a:p>
            <a:endParaRPr lang="vi-VN"/>
          </a:p>
        </p:txBody>
      </p:sp>
      <p:pic>
        <p:nvPicPr>
          <p:cNvPr id="181270" name="Picture 22"/>
          <p:cNvPicPr>
            <a:picLocks noChangeAspect="1" noChangeArrowheads="1"/>
          </p:cNvPicPr>
          <p:nvPr/>
        </p:nvPicPr>
        <p:blipFill>
          <a:blip r:embed="rId4"/>
          <a:srcRect/>
          <a:stretch>
            <a:fillRect/>
          </a:stretch>
        </p:blipFill>
        <p:spPr bwMode="auto">
          <a:xfrm>
            <a:off x="4876800" y="2590800"/>
            <a:ext cx="4114800" cy="1219200"/>
          </a:xfrm>
          <a:prstGeom prst="rect">
            <a:avLst/>
          </a:prstGeom>
          <a:noFill/>
          <a:ln w="9525">
            <a:noFill/>
            <a:miter lim="800000"/>
            <a:headEnd/>
            <a:tailEnd/>
          </a:ln>
        </p:spPr>
      </p:pic>
      <p:sp>
        <p:nvSpPr>
          <p:cNvPr id="181271" name="Text Box 23"/>
          <p:cNvSpPr txBox="1">
            <a:spLocks noChangeArrowheads="1"/>
          </p:cNvSpPr>
          <p:nvPr/>
        </p:nvSpPr>
        <p:spPr bwMode="auto">
          <a:xfrm>
            <a:off x="5867400" y="4038600"/>
            <a:ext cx="2362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Ốp lốp tay dưới</a:t>
            </a:r>
          </a:p>
        </p:txBody>
      </p:sp>
      <p:sp>
        <p:nvSpPr>
          <p:cNvPr id="181272" name="Line 24"/>
          <p:cNvSpPr>
            <a:spLocks noChangeShapeType="1"/>
          </p:cNvSpPr>
          <p:nvPr/>
        </p:nvSpPr>
        <p:spPr bwMode="auto">
          <a:xfrm flipV="1">
            <a:off x="6934200" y="3276600"/>
            <a:ext cx="152400" cy="8382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1251"/>
                                        </p:tgtEl>
                                        <p:attrNameLst>
                                          <p:attrName>style.visibility</p:attrName>
                                        </p:attrNameLst>
                                      </p:cBhvr>
                                      <p:to>
                                        <p:strVal val="visible"/>
                                      </p:to>
                                    </p:set>
                                    <p:anim calcmode="discrete" valueType="clr">
                                      <p:cBhvr override="childStyle">
                                        <p:cTn id="7" dur="80"/>
                                        <p:tgtEl>
                                          <p:spTgt spid="1812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1251"/>
                                        </p:tgtEl>
                                        <p:attrNameLst>
                                          <p:attrName>fillcolor</p:attrName>
                                        </p:attrNameLst>
                                      </p:cBhvr>
                                      <p:tavLst>
                                        <p:tav tm="0">
                                          <p:val>
                                            <p:clrVal>
                                              <a:schemeClr val="accent2"/>
                                            </p:clrVal>
                                          </p:val>
                                        </p:tav>
                                        <p:tav tm="50000">
                                          <p:val>
                                            <p:clrVal>
                                              <a:schemeClr val="hlink"/>
                                            </p:clrVal>
                                          </p:val>
                                        </p:tav>
                                      </p:tavLst>
                                    </p:anim>
                                    <p:set>
                                      <p:cBhvr>
                                        <p:cTn id="9" dur="80"/>
                                        <p:tgtEl>
                                          <p:spTgt spid="1812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1252"/>
                                        </p:tgtEl>
                                        <p:attrNameLst>
                                          <p:attrName>style.visibility</p:attrName>
                                        </p:attrNameLst>
                                      </p:cBhvr>
                                      <p:to>
                                        <p:strVal val="visible"/>
                                      </p:to>
                                    </p:set>
                                    <p:animEffect transition="in" filter="diamond(in)">
                                      <p:cBhvr>
                                        <p:cTn id="14" dur="2000"/>
                                        <p:tgtEl>
                                          <p:spTgt spid="1812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1253"/>
                                        </p:tgtEl>
                                        <p:attrNameLst>
                                          <p:attrName>style.visibility</p:attrName>
                                        </p:attrNameLst>
                                      </p:cBhvr>
                                      <p:to>
                                        <p:strVal val="visible"/>
                                      </p:to>
                                    </p:set>
                                    <p:anim calcmode="discrete" valueType="clr">
                                      <p:cBhvr override="childStyle">
                                        <p:cTn id="19" dur="80"/>
                                        <p:tgtEl>
                                          <p:spTgt spid="18125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1253"/>
                                        </p:tgtEl>
                                        <p:attrNameLst>
                                          <p:attrName>fillcolor</p:attrName>
                                        </p:attrNameLst>
                                      </p:cBhvr>
                                      <p:tavLst>
                                        <p:tav tm="0">
                                          <p:val>
                                            <p:clrVal>
                                              <a:schemeClr val="accent2"/>
                                            </p:clrVal>
                                          </p:val>
                                        </p:tav>
                                        <p:tav tm="50000">
                                          <p:val>
                                            <p:clrVal>
                                              <a:schemeClr val="hlink"/>
                                            </p:clrVal>
                                          </p:val>
                                        </p:tav>
                                      </p:tavLst>
                                    </p:anim>
                                    <p:set>
                                      <p:cBhvr>
                                        <p:cTn id="21" dur="80"/>
                                        <p:tgtEl>
                                          <p:spTgt spid="181253"/>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81254"/>
                                        </p:tgtEl>
                                        <p:attrNameLst>
                                          <p:attrName>style.visibility</p:attrName>
                                        </p:attrNameLst>
                                      </p:cBhvr>
                                      <p:to>
                                        <p:strVal val="visible"/>
                                      </p:to>
                                    </p:set>
                                    <p:animEffect transition="in" filter="wedge">
                                      <p:cBhvr>
                                        <p:cTn id="26" dur="2000"/>
                                        <p:tgtEl>
                                          <p:spTgt spid="1812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1256"/>
                                        </p:tgtEl>
                                        <p:attrNameLst>
                                          <p:attrName>style.visibility</p:attrName>
                                        </p:attrNameLst>
                                      </p:cBhvr>
                                      <p:to>
                                        <p:strVal val="visible"/>
                                      </p:to>
                                    </p:set>
                                    <p:anim calcmode="discrete" valueType="clr">
                                      <p:cBhvr override="childStyle">
                                        <p:cTn id="31" dur="80"/>
                                        <p:tgtEl>
                                          <p:spTgt spid="18125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1256"/>
                                        </p:tgtEl>
                                        <p:attrNameLst>
                                          <p:attrName>fillcolor</p:attrName>
                                        </p:attrNameLst>
                                      </p:cBhvr>
                                      <p:tavLst>
                                        <p:tav tm="0">
                                          <p:val>
                                            <p:clrVal>
                                              <a:schemeClr val="accent2"/>
                                            </p:clrVal>
                                          </p:val>
                                        </p:tav>
                                        <p:tav tm="50000">
                                          <p:val>
                                            <p:clrVal>
                                              <a:schemeClr val="hlink"/>
                                            </p:clrVal>
                                          </p:val>
                                        </p:tav>
                                      </p:tavLst>
                                    </p:anim>
                                    <p:set>
                                      <p:cBhvr>
                                        <p:cTn id="33" dur="80"/>
                                        <p:tgtEl>
                                          <p:spTgt spid="18125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81257"/>
                                        </p:tgtEl>
                                        <p:attrNameLst>
                                          <p:attrName>style.visibility</p:attrName>
                                        </p:attrNameLst>
                                      </p:cBhvr>
                                      <p:to>
                                        <p:strVal val="visible"/>
                                      </p:to>
                                    </p:set>
                                    <p:animEffect transition="in" filter="diamond(in)">
                                      <p:cBhvr>
                                        <p:cTn id="38" dur="2000"/>
                                        <p:tgtEl>
                                          <p:spTgt spid="18125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81258"/>
                                        </p:tgtEl>
                                        <p:attrNameLst>
                                          <p:attrName>style.visibility</p:attrName>
                                        </p:attrNameLst>
                                      </p:cBhvr>
                                      <p:to>
                                        <p:strVal val="visible"/>
                                      </p:to>
                                    </p:set>
                                    <p:anim calcmode="discrete" valueType="clr">
                                      <p:cBhvr override="childStyle">
                                        <p:cTn id="43" dur="80"/>
                                        <p:tgtEl>
                                          <p:spTgt spid="181258"/>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1258"/>
                                        </p:tgtEl>
                                        <p:attrNameLst>
                                          <p:attrName>fillcolor</p:attrName>
                                        </p:attrNameLst>
                                      </p:cBhvr>
                                      <p:tavLst>
                                        <p:tav tm="0">
                                          <p:val>
                                            <p:clrVal>
                                              <a:schemeClr val="accent2"/>
                                            </p:clrVal>
                                          </p:val>
                                        </p:tav>
                                        <p:tav tm="50000">
                                          <p:val>
                                            <p:clrVal>
                                              <a:schemeClr val="hlink"/>
                                            </p:clrVal>
                                          </p:val>
                                        </p:tav>
                                      </p:tavLst>
                                    </p:anim>
                                    <p:set>
                                      <p:cBhvr>
                                        <p:cTn id="45" dur="80"/>
                                        <p:tgtEl>
                                          <p:spTgt spid="181258"/>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81259"/>
                                        </p:tgtEl>
                                        <p:attrNameLst>
                                          <p:attrName>style.visibility</p:attrName>
                                        </p:attrNameLst>
                                      </p:cBhvr>
                                      <p:to>
                                        <p:strVal val="visible"/>
                                      </p:to>
                                    </p:set>
                                    <p:animEffect transition="in" filter="diamond(in)">
                                      <p:cBhvr>
                                        <p:cTn id="50" dur="2000"/>
                                        <p:tgtEl>
                                          <p:spTgt spid="18125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81260"/>
                                        </p:tgtEl>
                                        <p:attrNameLst>
                                          <p:attrName>style.visibility</p:attrName>
                                        </p:attrNameLst>
                                      </p:cBhvr>
                                      <p:to>
                                        <p:strVal val="visible"/>
                                      </p:to>
                                    </p:set>
                                    <p:animEffect transition="in" filter="diamond(in)">
                                      <p:cBhvr>
                                        <p:cTn id="55" dur="2000"/>
                                        <p:tgtEl>
                                          <p:spTgt spid="18126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81261"/>
                                        </p:tgtEl>
                                        <p:attrNameLst>
                                          <p:attrName>style.visibility</p:attrName>
                                        </p:attrNameLst>
                                      </p:cBhvr>
                                      <p:to>
                                        <p:strVal val="visible"/>
                                      </p:to>
                                    </p:set>
                                    <p:animEffect transition="in" filter="diamond(in)">
                                      <p:cBhvr>
                                        <p:cTn id="60" dur="2000"/>
                                        <p:tgtEl>
                                          <p:spTgt spid="18126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81262"/>
                                        </p:tgtEl>
                                        <p:attrNameLst>
                                          <p:attrName>style.visibility</p:attrName>
                                        </p:attrNameLst>
                                      </p:cBhvr>
                                      <p:to>
                                        <p:strVal val="visible"/>
                                      </p:to>
                                    </p:set>
                                    <p:anim calcmode="discrete" valueType="clr">
                                      <p:cBhvr override="childStyle">
                                        <p:cTn id="65" dur="80"/>
                                        <p:tgtEl>
                                          <p:spTgt spid="181262"/>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81262"/>
                                        </p:tgtEl>
                                        <p:attrNameLst>
                                          <p:attrName>fillcolor</p:attrName>
                                        </p:attrNameLst>
                                      </p:cBhvr>
                                      <p:tavLst>
                                        <p:tav tm="0">
                                          <p:val>
                                            <p:clrVal>
                                              <a:schemeClr val="accent2"/>
                                            </p:clrVal>
                                          </p:val>
                                        </p:tav>
                                        <p:tav tm="50000">
                                          <p:val>
                                            <p:clrVal>
                                              <a:schemeClr val="hlink"/>
                                            </p:clrVal>
                                          </p:val>
                                        </p:tav>
                                      </p:tavLst>
                                    </p:anim>
                                    <p:set>
                                      <p:cBhvr>
                                        <p:cTn id="67" dur="80"/>
                                        <p:tgtEl>
                                          <p:spTgt spid="181262"/>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81263"/>
                                        </p:tgtEl>
                                        <p:attrNameLst>
                                          <p:attrName>style.visibility</p:attrName>
                                        </p:attrNameLst>
                                      </p:cBhvr>
                                      <p:to>
                                        <p:strVal val="visible"/>
                                      </p:to>
                                    </p:set>
                                    <p:animEffect transition="in" filter="diamond(in)">
                                      <p:cBhvr>
                                        <p:cTn id="72" dur="2000"/>
                                        <p:tgtEl>
                                          <p:spTgt spid="1812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81264"/>
                                        </p:tgtEl>
                                        <p:attrNameLst>
                                          <p:attrName>style.visibility</p:attrName>
                                        </p:attrNameLst>
                                      </p:cBhvr>
                                      <p:to>
                                        <p:strVal val="visible"/>
                                      </p:to>
                                    </p:set>
                                    <p:anim calcmode="discrete" valueType="clr">
                                      <p:cBhvr override="childStyle">
                                        <p:cTn id="77" dur="80"/>
                                        <p:tgtEl>
                                          <p:spTgt spid="181264"/>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81264"/>
                                        </p:tgtEl>
                                        <p:attrNameLst>
                                          <p:attrName>fillcolor</p:attrName>
                                        </p:attrNameLst>
                                      </p:cBhvr>
                                      <p:tavLst>
                                        <p:tav tm="0">
                                          <p:val>
                                            <p:clrVal>
                                              <a:schemeClr val="accent2"/>
                                            </p:clrVal>
                                          </p:val>
                                        </p:tav>
                                        <p:tav tm="50000">
                                          <p:val>
                                            <p:clrVal>
                                              <a:schemeClr val="hlink"/>
                                            </p:clrVal>
                                          </p:val>
                                        </p:tav>
                                      </p:tavLst>
                                    </p:anim>
                                    <p:set>
                                      <p:cBhvr>
                                        <p:cTn id="79" dur="80"/>
                                        <p:tgtEl>
                                          <p:spTgt spid="181264"/>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181265"/>
                                        </p:tgtEl>
                                        <p:attrNameLst>
                                          <p:attrName>style.visibility</p:attrName>
                                        </p:attrNameLst>
                                      </p:cBhvr>
                                      <p:to>
                                        <p:strVal val="visible"/>
                                      </p:to>
                                    </p:set>
                                    <p:animEffect transition="in" filter="diamond(in)">
                                      <p:cBhvr>
                                        <p:cTn id="84" dur="2000"/>
                                        <p:tgtEl>
                                          <p:spTgt spid="18126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0" presetClass="entr" presetSubtype="0" fill="hold" nodeType="clickEffect">
                                  <p:stCondLst>
                                    <p:cond delay="0"/>
                                  </p:stCondLst>
                                  <p:childTnLst>
                                    <p:set>
                                      <p:cBhvr>
                                        <p:cTn id="88" dur="1" fill="hold">
                                          <p:stCondLst>
                                            <p:cond delay="0"/>
                                          </p:stCondLst>
                                        </p:cTn>
                                        <p:tgtEl>
                                          <p:spTgt spid="181255"/>
                                        </p:tgtEl>
                                        <p:attrNameLst>
                                          <p:attrName>style.visibility</p:attrName>
                                        </p:attrNameLst>
                                      </p:cBhvr>
                                      <p:to>
                                        <p:strVal val="visible"/>
                                      </p:to>
                                    </p:set>
                                    <p:animEffect transition="in" filter="wedge">
                                      <p:cBhvr>
                                        <p:cTn id="89" dur="2000"/>
                                        <p:tgtEl>
                                          <p:spTgt spid="18125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7" presetClass="entr" presetSubtype="0" fill="hold" grpId="0" nodeType="clickEffect">
                                  <p:stCondLst>
                                    <p:cond delay="0"/>
                                  </p:stCondLst>
                                  <p:iterate type="lt">
                                    <p:tmPct val="50000"/>
                                  </p:iterate>
                                  <p:childTnLst>
                                    <p:set>
                                      <p:cBhvr>
                                        <p:cTn id="93" dur="1" fill="hold">
                                          <p:stCondLst>
                                            <p:cond delay="0"/>
                                          </p:stCondLst>
                                        </p:cTn>
                                        <p:tgtEl>
                                          <p:spTgt spid="181266"/>
                                        </p:tgtEl>
                                        <p:attrNameLst>
                                          <p:attrName>style.visibility</p:attrName>
                                        </p:attrNameLst>
                                      </p:cBhvr>
                                      <p:to>
                                        <p:strVal val="visible"/>
                                      </p:to>
                                    </p:set>
                                    <p:anim calcmode="discrete" valueType="clr">
                                      <p:cBhvr override="childStyle">
                                        <p:cTn id="94" dur="80"/>
                                        <p:tgtEl>
                                          <p:spTgt spid="181266"/>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81266"/>
                                        </p:tgtEl>
                                        <p:attrNameLst>
                                          <p:attrName>fillcolor</p:attrName>
                                        </p:attrNameLst>
                                      </p:cBhvr>
                                      <p:tavLst>
                                        <p:tav tm="0">
                                          <p:val>
                                            <p:clrVal>
                                              <a:schemeClr val="accent2"/>
                                            </p:clrVal>
                                          </p:val>
                                        </p:tav>
                                        <p:tav tm="50000">
                                          <p:val>
                                            <p:clrVal>
                                              <a:schemeClr val="hlink"/>
                                            </p:clrVal>
                                          </p:val>
                                        </p:tav>
                                      </p:tavLst>
                                    </p:anim>
                                    <p:set>
                                      <p:cBhvr>
                                        <p:cTn id="96" dur="80"/>
                                        <p:tgtEl>
                                          <p:spTgt spid="181266"/>
                                        </p:tgtEl>
                                        <p:attrNameLst>
                                          <p:attrName>fill.type</p:attrName>
                                        </p:attrNameLst>
                                      </p:cBhvr>
                                      <p:to>
                                        <p:strVal val="solid"/>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181267"/>
                                        </p:tgtEl>
                                        <p:attrNameLst>
                                          <p:attrName>style.visibility</p:attrName>
                                        </p:attrNameLst>
                                      </p:cBhvr>
                                      <p:to>
                                        <p:strVal val="visible"/>
                                      </p:to>
                                    </p:set>
                                    <p:animEffect transition="in" filter="diamond(in)">
                                      <p:cBhvr>
                                        <p:cTn id="101" dur="2000"/>
                                        <p:tgtEl>
                                          <p:spTgt spid="18126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181268"/>
                                        </p:tgtEl>
                                        <p:attrNameLst>
                                          <p:attrName>style.visibility</p:attrName>
                                        </p:attrNameLst>
                                      </p:cBhvr>
                                      <p:to>
                                        <p:strVal val="visible"/>
                                      </p:to>
                                    </p:set>
                                    <p:animEffect transition="in" filter="diamond(in)">
                                      <p:cBhvr>
                                        <p:cTn id="106" dur="2000"/>
                                        <p:tgtEl>
                                          <p:spTgt spid="18126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181269"/>
                                        </p:tgtEl>
                                        <p:attrNameLst>
                                          <p:attrName>style.visibility</p:attrName>
                                        </p:attrNameLst>
                                      </p:cBhvr>
                                      <p:to>
                                        <p:strVal val="visible"/>
                                      </p:to>
                                    </p:set>
                                    <p:animEffect transition="in" filter="diamond(in)">
                                      <p:cBhvr>
                                        <p:cTn id="111" dur="2000"/>
                                        <p:tgtEl>
                                          <p:spTgt spid="18126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0" presetClass="entr" presetSubtype="0" fill="hold" nodeType="clickEffect">
                                  <p:stCondLst>
                                    <p:cond delay="0"/>
                                  </p:stCondLst>
                                  <p:childTnLst>
                                    <p:set>
                                      <p:cBhvr>
                                        <p:cTn id="115" dur="1" fill="hold">
                                          <p:stCondLst>
                                            <p:cond delay="0"/>
                                          </p:stCondLst>
                                        </p:cTn>
                                        <p:tgtEl>
                                          <p:spTgt spid="181270"/>
                                        </p:tgtEl>
                                        <p:attrNameLst>
                                          <p:attrName>style.visibility</p:attrName>
                                        </p:attrNameLst>
                                      </p:cBhvr>
                                      <p:to>
                                        <p:strVal val="visible"/>
                                      </p:to>
                                    </p:set>
                                    <p:animEffect transition="in" filter="wedge">
                                      <p:cBhvr>
                                        <p:cTn id="116" dur="2000"/>
                                        <p:tgtEl>
                                          <p:spTgt spid="18127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7" presetClass="entr" presetSubtype="0" fill="hold" grpId="0" nodeType="clickEffect">
                                  <p:stCondLst>
                                    <p:cond delay="0"/>
                                  </p:stCondLst>
                                  <p:iterate type="lt">
                                    <p:tmPct val="50000"/>
                                  </p:iterate>
                                  <p:childTnLst>
                                    <p:set>
                                      <p:cBhvr>
                                        <p:cTn id="120" dur="1" fill="hold">
                                          <p:stCondLst>
                                            <p:cond delay="0"/>
                                          </p:stCondLst>
                                        </p:cTn>
                                        <p:tgtEl>
                                          <p:spTgt spid="181271"/>
                                        </p:tgtEl>
                                        <p:attrNameLst>
                                          <p:attrName>style.visibility</p:attrName>
                                        </p:attrNameLst>
                                      </p:cBhvr>
                                      <p:to>
                                        <p:strVal val="visible"/>
                                      </p:to>
                                    </p:set>
                                    <p:anim calcmode="discrete" valueType="clr">
                                      <p:cBhvr override="childStyle">
                                        <p:cTn id="121" dur="80"/>
                                        <p:tgtEl>
                                          <p:spTgt spid="181271"/>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181271"/>
                                        </p:tgtEl>
                                        <p:attrNameLst>
                                          <p:attrName>fillcolor</p:attrName>
                                        </p:attrNameLst>
                                      </p:cBhvr>
                                      <p:tavLst>
                                        <p:tav tm="0">
                                          <p:val>
                                            <p:clrVal>
                                              <a:schemeClr val="accent2"/>
                                            </p:clrVal>
                                          </p:val>
                                        </p:tav>
                                        <p:tav tm="50000">
                                          <p:val>
                                            <p:clrVal>
                                              <a:schemeClr val="hlink"/>
                                            </p:clrVal>
                                          </p:val>
                                        </p:tav>
                                      </p:tavLst>
                                    </p:anim>
                                    <p:set>
                                      <p:cBhvr>
                                        <p:cTn id="123" dur="80"/>
                                        <p:tgtEl>
                                          <p:spTgt spid="181271"/>
                                        </p:tgtEl>
                                        <p:attrNameLst>
                                          <p:attrName>fill.type</p:attrName>
                                        </p:attrNameLst>
                                      </p:cBhvr>
                                      <p:to>
                                        <p:strVal val="solid"/>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8" presetClass="entr" presetSubtype="16" fill="hold" grpId="0" nodeType="clickEffect">
                                  <p:stCondLst>
                                    <p:cond delay="0"/>
                                  </p:stCondLst>
                                  <p:childTnLst>
                                    <p:set>
                                      <p:cBhvr>
                                        <p:cTn id="127" dur="1" fill="hold">
                                          <p:stCondLst>
                                            <p:cond delay="0"/>
                                          </p:stCondLst>
                                        </p:cTn>
                                        <p:tgtEl>
                                          <p:spTgt spid="181272"/>
                                        </p:tgtEl>
                                        <p:attrNameLst>
                                          <p:attrName>style.visibility</p:attrName>
                                        </p:attrNameLst>
                                      </p:cBhvr>
                                      <p:to>
                                        <p:strVal val="visible"/>
                                      </p:to>
                                    </p:set>
                                    <p:animEffect transition="in" filter="diamond(in)">
                                      <p:cBhvr>
                                        <p:cTn id="128" dur="2000"/>
                                        <p:tgtEl>
                                          <p:spTgt spid="18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52" grpId="0"/>
      <p:bldP spid="181253" grpId="0"/>
      <p:bldP spid="181256" grpId="0"/>
      <p:bldP spid="181257" grpId="0" animBg="1"/>
      <p:bldP spid="181258" grpId="0"/>
      <p:bldP spid="181259" grpId="0" animBg="1"/>
      <p:bldP spid="181260" grpId="0" animBg="1"/>
      <p:bldP spid="181261" grpId="0" animBg="1"/>
      <p:bldP spid="181262" grpId="0"/>
      <p:bldP spid="181263" grpId="0" animBg="1"/>
      <p:bldP spid="181264" grpId="0"/>
      <p:bldP spid="181265" grpId="0" animBg="1"/>
      <p:bldP spid="181266" grpId="0"/>
      <p:bldP spid="181267" grpId="0" animBg="1"/>
      <p:bldP spid="181268" grpId="0" animBg="1"/>
      <p:bldP spid="181269" grpId="0" animBg="1"/>
      <p:bldP spid="181271" grpId="0"/>
      <p:bldP spid="18127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81000" y="152400"/>
            <a:ext cx="5257800" cy="523220"/>
          </a:xfrm>
          <a:prstGeom prst="rect">
            <a:avLst/>
          </a:prstGeom>
          <a:noFill/>
          <a:ln w="9525">
            <a:noFill/>
            <a:miter lim="800000"/>
            <a:headEnd/>
            <a:tailEnd/>
          </a:ln>
        </p:spPr>
        <p:txBody>
          <a:bodyPr wrap="square">
            <a:spAutoFit/>
          </a:bodyPr>
          <a:lstStyle/>
          <a:p>
            <a:pPr eaLnBrk="1" hangingPunct="1">
              <a:spcBef>
                <a:spcPct val="50000"/>
              </a:spcBef>
            </a:pPr>
            <a:r>
              <a:rPr lang="en-US" altLang="en-US" sz="2800" b="1" dirty="0">
                <a:solidFill>
                  <a:srgbClr val="3333CC"/>
                </a:solidFill>
                <a:latin typeface="Times New Roman" pitchFamily="18" charset="0"/>
                <a:cs typeface="Arial" charset="0"/>
              </a:rPr>
              <a:t>2.9. </a:t>
            </a:r>
            <a:r>
              <a:rPr lang="en-US" altLang="en-US" sz="2800" b="1" dirty="0" err="1">
                <a:solidFill>
                  <a:srgbClr val="3333CC"/>
                </a:solidFill>
                <a:latin typeface="Times New Roman" pitchFamily="18" charset="0"/>
                <a:cs typeface="Arial" charset="0"/>
              </a:rPr>
              <a:t>Báng</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súng</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và</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tay</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cầm</a:t>
            </a:r>
            <a:endParaRPr lang="en-US" altLang="en-US" sz="2800" b="1" dirty="0">
              <a:solidFill>
                <a:srgbClr val="3333CC"/>
              </a:solidFill>
              <a:latin typeface="Times New Roman" pitchFamily="18" charset="0"/>
              <a:cs typeface="Arial" charset="0"/>
            </a:endParaRPr>
          </a:p>
        </p:txBody>
      </p:sp>
      <p:sp>
        <p:nvSpPr>
          <p:cNvPr id="182275" name="Text Box 3"/>
          <p:cNvSpPr txBox="1">
            <a:spLocks noChangeArrowheads="1"/>
          </p:cNvSpPr>
          <p:nvPr/>
        </p:nvSpPr>
        <p:spPr bwMode="auto">
          <a:xfrm>
            <a:off x="533400" y="609600"/>
            <a:ext cx="83058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Tì súng vào vai, giữ súng khi tập luyện và khi bắn</a:t>
            </a:r>
          </a:p>
        </p:txBody>
      </p:sp>
      <p:sp>
        <p:nvSpPr>
          <p:cNvPr id="182276" name="Text Box 4"/>
          <p:cNvSpPr txBox="1">
            <a:spLocks noChangeArrowheads="1"/>
          </p:cNvSpPr>
          <p:nvPr/>
        </p:nvSpPr>
        <p:spPr bwMode="auto">
          <a:xfrm>
            <a:off x="533400" y="1143000"/>
            <a:ext cx="12954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pic>
        <p:nvPicPr>
          <p:cNvPr id="182277" name="Picture 5"/>
          <p:cNvPicPr>
            <a:picLocks noChangeAspect="1" noChangeArrowheads="1"/>
          </p:cNvPicPr>
          <p:nvPr/>
        </p:nvPicPr>
        <p:blipFill>
          <a:blip r:embed="rId2"/>
          <a:srcRect/>
          <a:stretch>
            <a:fillRect/>
          </a:stretch>
        </p:blipFill>
        <p:spPr bwMode="auto">
          <a:xfrm>
            <a:off x="2362200" y="1143000"/>
            <a:ext cx="5791200" cy="2971800"/>
          </a:xfrm>
          <a:prstGeom prst="rect">
            <a:avLst/>
          </a:prstGeom>
          <a:noFill/>
          <a:ln w="9525">
            <a:noFill/>
            <a:miter lim="800000"/>
            <a:headEnd/>
            <a:tailEnd/>
          </a:ln>
        </p:spPr>
      </p:pic>
      <p:sp>
        <p:nvSpPr>
          <p:cNvPr id="182278" name="Text Box 6"/>
          <p:cNvSpPr txBox="1">
            <a:spLocks noChangeArrowheads="1"/>
          </p:cNvSpPr>
          <p:nvPr/>
        </p:nvSpPr>
        <p:spPr bwMode="auto">
          <a:xfrm>
            <a:off x="76200" y="1905000"/>
            <a:ext cx="20574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Đế báng súng</a:t>
            </a:r>
          </a:p>
        </p:txBody>
      </p:sp>
      <p:sp>
        <p:nvSpPr>
          <p:cNvPr id="182279" name="Line 7"/>
          <p:cNvSpPr>
            <a:spLocks noChangeShapeType="1"/>
          </p:cNvSpPr>
          <p:nvPr/>
        </p:nvSpPr>
        <p:spPr bwMode="auto">
          <a:xfrm>
            <a:off x="1143000" y="2362200"/>
            <a:ext cx="1371600" cy="76200"/>
          </a:xfrm>
          <a:prstGeom prst="line">
            <a:avLst/>
          </a:prstGeom>
          <a:noFill/>
          <a:ln w="9525">
            <a:solidFill>
              <a:srgbClr val="FF0000"/>
            </a:solidFill>
            <a:round/>
            <a:headEnd/>
            <a:tailEnd type="triangle" w="med" len="med"/>
          </a:ln>
        </p:spPr>
        <p:txBody>
          <a:bodyPr/>
          <a:lstStyle/>
          <a:p>
            <a:endParaRPr lang="vi-VN"/>
          </a:p>
        </p:txBody>
      </p:sp>
      <p:sp>
        <p:nvSpPr>
          <p:cNvPr id="182280" name="Text Box 8"/>
          <p:cNvSpPr txBox="1">
            <a:spLocks noChangeArrowheads="1"/>
          </p:cNvSpPr>
          <p:nvPr/>
        </p:nvSpPr>
        <p:spPr bwMode="auto">
          <a:xfrm>
            <a:off x="0" y="2819400"/>
            <a:ext cx="1828800" cy="82232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Ổ chứa ống phụ tùng</a:t>
            </a:r>
          </a:p>
        </p:txBody>
      </p:sp>
      <p:sp>
        <p:nvSpPr>
          <p:cNvPr id="182281" name="Line 9"/>
          <p:cNvSpPr>
            <a:spLocks noChangeShapeType="1"/>
          </p:cNvSpPr>
          <p:nvPr/>
        </p:nvSpPr>
        <p:spPr bwMode="auto">
          <a:xfrm flipV="1">
            <a:off x="1676400" y="2743200"/>
            <a:ext cx="990600" cy="381000"/>
          </a:xfrm>
          <a:prstGeom prst="line">
            <a:avLst/>
          </a:prstGeom>
          <a:noFill/>
          <a:ln w="9525">
            <a:solidFill>
              <a:srgbClr val="FF0000"/>
            </a:solidFill>
            <a:round/>
            <a:headEnd/>
            <a:tailEnd type="triangle" w="med" len="med"/>
          </a:ln>
        </p:spPr>
        <p:txBody>
          <a:bodyPr/>
          <a:lstStyle/>
          <a:p>
            <a:endParaRPr lang="vi-VN"/>
          </a:p>
        </p:txBody>
      </p:sp>
      <p:sp>
        <p:nvSpPr>
          <p:cNvPr id="182282" name="Text Box 10"/>
          <p:cNvSpPr txBox="1">
            <a:spLocks noChangeArrowheads="1"/>
          </p:cNvSpPr>
          <p:nvPr/>
        </p:nvSpPr>
        <p:spPr bwMode="auto">
          <a:xfrm>
            <a:off x="2590800" y="1295400"/>
            <a:ext cx="1981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Cổ báng súng</a:t>
            </a:r>
          </a:p>
        </p:txBody>
      </p:sp>
      <p:sp>
        <p:nvSpPr>
          <p:cNvPr id="182283" name="Line 11"/>
          <p:cNvSpPr>
            <a:spLocks noChangeShapeType="1"/>
          </p:cNvSpPr>
          <p:nvPr/>
        </p:nvSpPr>
        <p:spPr bwMode="auto">
          <a:xfrm>
            <a:off x="4572000" y="1600200"/>
            <a:ext cx="533400" cy="304800"/>
          </a:xfrm>
          <a:prstGeom prst="line">
            <a:avLst/>
          </a:prstGeom>
          <a:noFill/>
          <a:ln w="9525">
            <a:solidFill>
              <a:srgbClr val="FF0000"/>
            </a:solidFill>
            <a:round/>
            <a:headEnd/>
            <a:tailEnd type="triangle" w="med" len="med"/>
          </a:ln>
        </p:spPr>
        <p:txBody>
          <a:bodyPr/>
          <a:lstStyle/>
          <a:p>
            <a:endParaRPr lang="vi-VN"/>
          </a:p>
        </p:txBody>
      </p:sp>
      <p:sp>
        <p:nvSpPr>
          <p:cNvPr id="182284" name="Text Box 12"/>
          <p:cNvSpPr txBox="1">
            <a:spLocks noChangeArrowheads="1"/>
          </p:cNvSpPr>
          <p:nvPr/>
        </p:nvSpPr>
        <p:spPr bwMode="auto">
          <a:xfrm>
            <a:off x="2514600" y="3733800"/>
            <a:ext cx="29718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Khuy luồn dây súng</a:t>
            </a:r>
          </a:p>
        </p:txBody>
      </p:sp>
      <p:sp>
        <p:nvSpPr>
          <p:cNvPr id="182285" name="Line 13"/>
          <p:cNvSpPr>
            <a:spLocks noChangeShapeType="1"/>
          </p:cNvSpPr>
          <p:nvPr/>
        </p:nvSpPr>
        <p:spPr bwMode="auto">
          <a:xfrm flipH="1" flipV="1">
            <a:off x="3200400" y="3200400"/>
            <a:ext cx="685800" cy="609600"/>
          </a:xfrm>
          <a:prstGeom prst="line">
            <a:avLst/>
          </a:prstGeom>
          <a:noFill/>
          <a:ln w="9525">
            <a:solidFill>
              <a:srgbClr val="FF0000"/>
            </a:solidFill>
            <a:round/>
            <a:headEnd/>
            <a:tailEnd type="triangle" w="med" len="med"/>
          </a:ln>
        </p:spPr>
        <p:txBody>
          <a:bodyPr/>
          <a:lstStyle/>
          <a:p>
            <a:endParaRPr lang="vi-VN"/>
          </a:p>
        </p:txBody>
      </p:sp>
      <p:sp>
        <p:nvSpPr>
          <p:cNvPr id="182286" name="Text Box 14"/>
          <p:cNvSpPr txBox="1">
            <a:spLocks noChangeArrowheads="1"/>
          </p:cNvSpPr>
          <p:nvPr/>
        </p:nvSpPr>
        <p:spPr bwMode="auto">
          <a:xfrm>
            <a:off x="7620000" y="3429000"/>
            <a:ext cx="13716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FF0000"/>
                </a:solidFill>
                <a:latin typeface="Times New Roman" pitchFamily="18" charset="0"/>
                <a:cs typeface="Arial" charset="0"/>
              </a:rPr>
              <a:t>Tay cầm</a:t>
            </a:r>
          </a:p>
        </p:txBody>
      </p:sp>
      <p:sp>
        <p:nvSpPr>
          <p:cNvPr id="182287" name="Line 15"/>
          <p:cNvSpPr>
            <a:spLocks noChangeShapeType="1"/>
          </p:cNvSpPr>
          <p:nvPr/>
        </p:nvSpPr>
        <p:spPr bwMode="auto">
          <a:xfrm flipH="1" flipV="1">
            <a:off x="6705600" y="3429000"/>
            <a:ext cx="838200" cy="228600"/>
          </a:xfrm>
          <a:prstGeom prst="line">
            <a:avLst/>
          </a:prstGeom>
          <a:noFill/>
          <a:ln w="9525">
            <a:solidFill>
              <a:srgbClr val="FF0000"/>
            </a:solidFill>
            <a:round/>
            <a:headEnd/>
            <a:tailEnd type="triangle" w="med" len="med"/>
          </a:ln>
        </p:spPr>
        <p:txBody>
          <a:bodyPr/>
          <a:lstStyle/>
          <a:p>
            <a:endParaRPr lang="vi-VN"/>
          </a:p>
        </p:txBody>
      </p:sp>
      <p:pic>
        <p:nvPicPr>
          <p:cNvPr id="182288" name="Picture 16" descr="Bang sung"/>
          <p:cNvPicPr>
            <a:picLocks noChangeAspect="1" noChangeArrowheads="1"/>
          </p:cNvPicPr>
          <p:nvPr/>
        </p:nvPicPr>
        <p:blipFill>
          <a:blip r:embed="rId3"/>
          <a:srcRect/>
          <a:stretch>
            <a:fillRect/>
          </a:stretch>
        </p:blipFill>
        <p:spPr bwMode="auto">
          <a:xfrm>
            <a:off x="1600200" y="4267200"/>
            <a:ext cx="54102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2274"/>
                                        </p:tgtEl>
                                        <p:attrNameLst>
                                          <p:attrName>style.visibility</p:attrName>
                                        </p:attrNameLst>
                                      </p:cBhvr>
                                      <p:to>
                                        <p:strVal val="visible"/>
                                      </p:to>
                                    </p:set>
                                    <p:anim calcmode="discrete" valueType="clr">
                                      <p:cBhvr override="childStyle">
                                        <p:cTn id="7" dur="80"/>
                                        <p:tgtEl>
                                          <p:spTgt spid="182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74"/>
                                        </p:tgtEl>
                                        <p:attrNameLst>
                                          <p:attrName>fillcolor</p:attrName>
                                        </p:attrNameLst>
                                      </p:cBhvr>
                                      <p:tavLst>
                                        <p:tav tm="0">
                                          <p:val>
                                            <p:clrVal>
                                              <a:schemeClr val="accent2"/>
                                            </p:clrVal>
                                          </p:val>
                                        </p:tav>
                                        <p:tav tm="50000">
                                          <p:val>
                                            <p:clrVal>
                                              <a:schemeClr val="hlink"/>
                                            </p:clrVal>
                                          </p:val>
                                        </p:tav>
                                      </p:tavLst>
                                    </p:anim>
                                    <p:set>
                                      <p:cBhvr>
                                        <p:cTn id="9" dur="80"/>
                                        <p:tgtEl>
                                          <p:spTgt spid="1822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2275"/>
                                        </p:tgtEl>
                                        <p:attrNameLst>
                                          <p:attrName>style.visibility</p:attrName>
                                        </p:attrNameLst>
                                      </p:cBhvr>
                                      <p:to>
                                        <p:strVal val="visible"/>
                                      </p:to>
                                    </p:set>
                                    <p:animEffect transition="in" filter="diamond(in)">
                                      <p:cBhvr>
                                        <p:cTn id="14" dur="2000"/>
                                        <p:tgtEl>
                                          <p:spTgt spid="1822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2276"/>
                                        </p:tgtEl>
                                        <p:attrNameLst>
                                          <p:attrName>style.visibility</p:attrName>
                                        </p:attrNameLst>
                                      </p:cBhvr>
                                      <p:to>
                                        <p:strVal val="visible"/>
                                      </p:to>
                                    </p:set>
                                    <p:anim calcmode="discrete" valueType="clr">
                                      <p:cBhvr override="childStyle">
                                        <p:cTn id="19" dur="80"/>
                                        <p:tgtEl>
                                          <p:spTgt spid="18227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2276"/>
                                        </p:tgtEl>
                                        <p:attrNameLst>
                                          <p:attrName>fillcolor</p:attrName>
                                        </p:attrNameLst>
                                      </p:cBhvr>
                                      <p:tavLst>
                                        <p:tav tm="0">
                                          <p:val>
                                            <p:clrVal>
                                              <a:schemeClr val="accent2"/>
                                            </p:clrVal>
                                          </p:val>
                                        </p:tav>
                                        <p:tav tm="50000">
                                          <p:val>
                                            <p:clrVal>
                                              <a:schemeClr val="hlink"/>
                                            </p:clrVal>
                                          </p:val>
                                        </p:tav>
                                      </p:tavLst>
                                    </p:anim>
                                    <p:set>
                                      <p:cBhvr>
                                        <p:cTn id="21" dur="80"/>
                                        <p:tgtEl>
                                          <p:spTgt spid="18227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82277"/>
                                        </p:tgtEl>
                                        <p:attrNameLst>
                                          <p:attrName>style.visibility</p:attrName>
                                        </p:attrNameLst>
                                      </p:cBhvr>
                                      <p:to>
                                        <p:strVal val="visible"/>
                                      </p:to>
                                    </p:set>
                                    <p:animEffect transition="in" filter="wedge">
                                      <p:cBhvr>
                                        <p:cTn id="26" dur="2000"/>
                                        <p:tgtEl>
                                          <p:spTgt spid="1822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2278"/>
                                        </p:tgtEl>
                                        <p:attrNameLst>
                                          <p:attrName>style.visibility</p:attrName>
                                        </p:attrNameLst>
                                      </p:cBhvr>
                                      <p:to>
                                        <p:strVal val="visible"/>
                                      </p:to>
                                    </p:set>
                                    <p:anim calcmode="discrete" valueType="clr">
                                      <p:cBhvr override="childStyle">
                                        <p:cTn id="31" dur="80"/>
                                        <p:tgtEl>
                                          <p:spTgt spid="18227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2278"/>
                                        </p:tgtEl>
                                        <p:attrNameLst>
                                          <p:attrName>fillcolor</p:attrName>
                                        </p:attrNameLst>
                                      </p:cBhvr>
                                      <p:tavLst>
                                        <p:tav tm="0">
                                          <p:val>
                                            <p:clrVal>
                                              <a:schemeClr val="accent2"/>
                                            </p:clrVal>
                                          </p:val>
                                        </p:tav>
                                        <p:tav tm="50000">
                                          <p:val>
                                            <p:clrVal>
                                              <a:schemeClr val="hlink"/>
                                            </p:clrVal>
                                          </p:val>
                                        </p:tav>
                                      </p:tavLst>
                                    </p:anim>
                                    <p:set>
                                      <p:cBhvr>
                                        <p:cTn id="33" dur="80"/>
                                        <p:tgtEl>
                                          <p:spTgt spid="18227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82279"/>
                                        </p:tgtEl>
                                        <p:attrNameLst>
                                          <p:attrName>style.visibility</p:attrName>
                                        </p:attrNameLst>
                                      </p:cBhvr>
                                      <p:to>
                                        <p:strVal val="visible"/>
                                      </p:to>
                                    </p:set>
                                    <p:animEffect transition="in" filter="diamond(in)">
                                      <p:cBhvr>
                                        <p:cTn id="38" dur="2000"/>
                                        <p:tgtEl>
                                          <p:spTgt spid="18227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82280"/>
                                        </p:tgtEl>
                                        <p:attrNameLst>
                                          <p:attrName>style.visibility</p:attrName>
                                        </p:attrNameLst>
                                      </p:cBhvr>
                                      <p:to>
                                        <p:strVal val="visible"/>
                                      </p:to>
                                    </p:set>
                                    <p:anim calcmode="discrete" valueType="clr">
                                      <p:cBhvr override="childStyle">
                                        <p:cTn id="43" dur="80"/>
                                        <p:tgtEl>
                                          <p:spTgt spid="182280"/>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2280"/>
                                        </p:tgtEl>
                                        <p:attrNameLst>
                                          <p:attrName>fillcolor</p:attrName>
                                        </p:attrNameLst>
                                      </p:cBhvr>
                                      <p:tavLst>
                                        <p:tav tm="0">
                                          <p:val>
                                            <p:clrVal>
                                              <a:schemeClr val="accent2"/>
                                            </p:clrVal>
                                          </p:val>
                                        </p:tav>
                                        <p:tav tm="50000">
                                          <p:val>
                                            <p:clrVal>
                                              <a:schemeClr val="hlink"/>
                                            </p:clrVal>
                                          </p:val>
                                        </p:tav>
                                      </p:tavLst>
                                    </p:anim>
                                    <p:set>
                                      <p:cBhvr>
                                        <p:cTn id="45" dur="80"/>
                                        <p:tgtEl>
                                          <p:spTgt spid="182280"/>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82281"/>
                                        </p:tgtEl>
                                        <p:attrNameLst>
                                          <p:attrName>style.visibility</p:attrName>
                                        </p:attrNameLst>
                                      </p:cBhvr>
                                      <p:to>
                                        <p:strVal val="visible"/>
                                      </p:to>
                                    </p:set>
                                    <p:animEffect transition="in" filter="diamond(in)">
                                      <p:cBhvr>
                                        <p:cTn id="50" dur="2000"/>
                                        <p:tgtEl>
                                          <p:spTgt spid="1822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82282"/>
                                        </p:tgtEl>
                                        <p:attrNameLst>
                                          <p:attrName>style.visibility</p:attrName>
                                        </p:attrNameLst>
                                      </p:cBhvr>
                                      <p:to>
                                        <p:strVal val="visible"/>
                                      </p:to>
                                    </p:set>
                                    <p:anim calcmode="discrete" valueType="clr">
                                      <p:cBhvr override="childStyle">
                                        <p:cTn id="55" dur="80"/>
                                        <p:tgtEl>
                                          <p:spTgt spid="182282"/>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2282"/>
                                        </p:tgtEl>
                                        <p:attrNameLst>
                                          <p:attrName>fillcolor</p:attrName>
                                        </p:attrNameLst>
                                      </p:cBhvr>
                                      <p:tavLst>
                                        <p:tav tm="0">
                                          <p:val>
                                            <p:clrVal>
                                              <a:schemeClr val="accent2"/>
                                            </p:clrVal>
                                          </p:val>
                                        </p:tav>
                                        <p:tav tm="50000">
                                          <p:val>
                                            <p:clrVal>
                                              <a:schemeClr val="hlink"/>
                                            </p:clrVal>
                                          </p:val>
                                        </p:tav>
                                      </p:tavLst>
                                    </p:anim>
                                    <p:set>
                                      <p:cBhvr>
                                        <p:cTn id="57" dur="80"/>
                                        <p:tgtEl>
                                          <p:spTgt spid="182282"/>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2283"/>
                                        </p:tgtEl>
                                        <p:attrNameLst>
                                          <p:attrName>style.visibility</p:attrName>
                                        </p:attrNameLst>
                                      </p:cBhvr>
                                      <p:to>
                                        <p:strVal val="visible"/>
                                      </p:to>
                                    </p:set>
                                    <p:animEffect transition="in" filter="diamond(in)">
                                      <p:cBhvr>
                                        <p:cTn id="62" dur="2000"/>
                                        <p:tgtEl>
                                          <p:spTgt spid="18228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82284"/>
                                        </p:tgtEl>
                                        <p:attrNameLst>
                                          <p:attrName>style.visibility</p:attrName>
                                        </p:attrNameLst>
                                      </p:cBhvr>
                                      <p:to>
                                        <p:strVal val="visible"/>
                                      </p:to>
                                    </p:set>
                                    <p:anim calcmode="discrete" valueType="clr">
                                      <p:cBhvr override="childStyle">
                                        <p:cTn id="67" dur="80"/>
                                        <p:tgtEl>
                                          <p:spTgt spid="182284"/>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82284"/>
                                        </p:tgtEl>
                                        <p:attrNameLst>
                                          <p:attrName>fillcolor</p:attrName>
                                        </p:attrNameLst>
                                      </p:cBhvr>
                                      <p:tavLst>
                                        <p:tav tm="0">
                                          <p:val>
                                            <p:clrVal>
                                              <a:schemeClr val="accent2"/>
                                            </p:clrVal>
                                          </p:val>
                                        </p:tav>
                                        <p:tav tm="50000">
                                          <p:val>
                                            <p:clrVal>
                                              <a:schemeClr val="hlink"/>
                                            </p:clrVal>
                                          </p:val>
                                        </p:tav>
                                      </p:tavLst>
                                    </p:anim>
                                    <p:set>
                                      <p:cBhvr>
                                        <p:cTn id="69" dur="80"/>
                                        <p:tgtEl>
                                          <p:spTgt spid="182284"/>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82285"/>
                                        </p:tgtEl>
                                        <p:attrNameLst>
                                          <p:attrName>style.visibility</p:attrName>
                                        </p:attrNameLst>
                                      </p:cBhvr>
                                      <p:to>
                                        <p:strVal val="visible"/>
                                      </p:to>
                                    </p:set>
                                    <p:animEffect transition="in" filter="diamond(in)">
                                      <p:cBhvr>
                                        <p:cTn id="74" dur="2000"/>
                                        <p:tgtEl>
                                          <p:spTgt spid="18228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182286"/>
                                        </p:tgtEl>
                                        <p:attrNameLst>
                                          <p:attrName>style.visibility</p:attrName>
                                        </p:attrNameLst>
                                      </p:cBhvr>
                                      <p:to>
                                        <p:strVal val="visible"/>
                                      </p:to>
                                    </p:set>
                                    <p:anim calcmode="discrete" valueType="clr">
                                      <p:cBhvr override="childStyle">
                                        <p:cTn id="79" dur="80"/>
                                        <p:tgtEl>
                                          <p:spTgt spid="182286"/>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82286"/>
                                        </p:tgtEl>
                                        <p:attrNameLst>
                                          <p:attrName>fillcolor</p:attrName>
                                        </p:attrNameLst>
                                      </p:cBhvr>
                                      <p:tavLst>
                                        <p:tav tm="0">
                                          <p:val>
                                            <p:clrVal>
                                              <a:schemeClr val="accent2"/>
                                            </p:clrVal>
                                          </p:val>
                                        </p:tav>
                                        <p:tav tm="50000">
                                          <p:val>
                                            <p:clrVal>
                                              <a:schemeClr val="hlink"/>
                                            </p:clrVal>
                                          </p:val>
                                        </p:tav>
                                      </p:tavLst>
                                    </p:anim>
                                    <p:set>
                                      <p:cBhvr>
                                        <p:cTn id="81" dur="80"/>
                                        <p:tgtEl>
                                          <p:spTgt spid="182286"/>
                                        </p:tgtEl>
                                        <p:attrNameLst>
                                          <p:attrName>fill.type</p:attrName>
                                        </p:attrNameLst>
                                      </p:cBhvr>
                                      <p:to>
                                        <p:strVal val="solid"/>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8" presetClass="entr" presetSubtype="16" fill="hold" grpId="0" nodeType="clickEffect">
                                  <p:stCondLst>
                                    <p:cond delay="0"/>
                                  </p:stCondLst>
                                  <p:childTnLst>
                                    <p:set>
                                      <p:cBhvr>
                                        <p:cTn id="85" dur="1" fill="hold">
                                          <p:stCondLst>
                                            <p:cond delay="0"/>
                                          </p:stCondLst>
                                        </p:cTn>
                                        <p:tgtEl>
                                          <p:spTgt spid="182287"/>
                                        </p:tgtEl>
                                        <p:attrNameLst>
                                          <p:attrName>style.visibility</p:attrName>
                                        </p:attrNameLst>
                                      </p:cBhvr>
                                      <p:to>
                                        <p:strVal val="visible"/>
                                      </p:to>
                                    </p:set>
                                    <p:animEffect transition="in" filter="diamond(in)">
                                      <p:cBhvr>
                                        <p:cTn id="86" dur="2000"/>
                                        <p:tgtEl>
                                          <p:spTgt spid="18228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0" presetClass="entr" presetSubtype="0" fill="hold" nodeType="clickEffect">
                                  <p:stCondLst>
                                    <p:cond delay="0"/>
                                  </p:stCondLst>
                                  <p:childTnLst>
                                    <p:set>
                                      <p:cBhvr>
                                        <p:cTn id="90" dur="1" fill="hold">
                                          <p:stCondLst>
                                            <p:cond delay="0"/>
                                          </p:stCondLst>
                                        </p:cTn>
                                        <p:tgtEl>
                                          <p:spTgt spid="182288"/>
                                        </p:tgtEl>
                                        <p:attrNameLst>
                                          <p:attrName>style.visibility</p:attrName>
                                        </p:attrNameLst>
                                      </p:cBhvr>
                                      <p:to>
                                        <p:strVal val="visible"/>
                                      </p:to>
                                    </p:set>
                                    <p:animEffect transition="in" filter="wedge">
                                      <p:cBhvr>
                                        <p:cTn id="91" dur="2000"/>
                                        <p:tgtEl>
                                          <p:spTgt spid="182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p:bldP spid="182276" grpId="0"/>
      <p:bldP spid="182278" grpId="0"/>
      <p:bldP spid="182279" grpId="0" animBg="1"/>
      <p:bldP spid="182280" grpId="0"/>
      <p:bldP spid="182281" grpId="0" animBg="1"/>
      <p:bldP spid="182282" grpId="0"/>
      <p:bldP spid="182283" grpId="0" animBg="1"/>
      <p:bldP spid="182284" grpId="0"/>
      <p:bldP spid="182285" grpId="0" animBg="1"/>
      <p:bldP spid="182286" grpId="0"/>
      <p:bldP spid="18228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op tiep dan"/>
          <p:cNvPicPr>
            <a:picLocks noChangeAspect="1" noChangeArrowheads="1"/>
          </p:cNvPicPr>
          <p:nvPr/>
        </p:nvPicPr>
        <p:blipFill>
          <a:blip r:embed="rId2">
            <a:lum bright="6000"/>
          </a:blip>
          <a:srcRect/>
          <a:stretch>
            <a:fillRect/>
          </a:stretch>
        </p:blipFill>
        <p:spPr bwMode="auto">
          <a:xfrm rot="-60000">
            <a:off x="533400" y="2286000"/>
            <a:ext cx="6019800" cy="4067175"/>
          </a:xfrm>
          <a:prstGeom prst="rect">
            <a:avLst/>
          </a:prstGeom>
          <a:noFill/>
          <a:ln w="9525">
            <a:noFill/>
            <a:miter lim="800000"/>
            <a:headEnd/>
            <a:tailEnd/>
          </a:ln>
        </p:spPr>
      </p:pic>
      <p:sp>
        <p:nvSpPr>
          <p:cNvPr id="183299" name="Text Box 3"/>
          <p:cNvSpPr txBox="1">
            <a:spLocks noChangeArrowheads="1"/>
          </p:cNvSpPr>
          <p:nvPr/>
        </p:nvSpPr>
        <p:spPr bwMode="auto">
          <a:xfrm>
            <a:off x="76200" y="90488"/>
            <a:ext cx="3429000" cy="519112"/>
          </a:xfrm>
          <a:prstGeom prst="rect">
            <a:avLst/>
          </a:prstGeom>
          <a:noFill/>
          <a:ln w="9525">
            <a:noFill/>
            <a:miter lim="800000"/>
            <a:headEnd/>
            <a:tailEnd/>
          </a:ln>
        </p:spPr>
        <p:txBody>
          <a:bodyPr wrap="square">
            <a:spAutoFit/>
          </a:bodyPr>
          <a:lstStyle/>
          <a:p>
            <a:pPr algn="ctr" eaLnBrk="1" hangingPunct="1">
              <a:spcBef>
                <a:spcPct val="50000"/>
              </a:spcBef>
            </a:pPr>
            <a:r>
              <a:rPr lang="en-US" altLang="en-US" sz="2800" b="1" dirty="0">
                <a:solidFill>
                  <a:srgbClr val="3333CC"/>
                </a:solidFill>
                <a:latin typeface="Times New Roman" pitchFamily="18" charset="0"/>
                <a:cs typeface="Arial" charset="0"/>
              </a:rPr>
              <a:t>2. 10. </a:t>
            </a:r>
            <a:r>
              <a:rPr lang="en-US" altLang="en-US" sz="2800" b="1" dirty="0" err="1">
                <a:solidFill>
                  <a:srgbClr val="3333CC"/>
                </a:solidFill>
                <a:latin typeface="Times New Roman" pitchFamily="18" charset="0"/>
                <a:cs typeface="Arial" charset="0"/>
              </a:rPr>
              <a:t>Hộp</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tiếp</a:t>
            </a:r>
            <a:r>
              <a:rPr lang="en-US" altLang="en-US" sz="2800" b="1" dirty="0">
                <a:solidFill>
                  <a:srgbClr val="3333CC"/>
                </a:solidFill>
                <a:latin typeface="Times New Roman" pitchFamily="18" charset="0"/>
                <a:cs typeface="Arial" charset="0"/>
              </a:rPr>
              <a:t> </a:t>
            </a:r>
            <a:r>
              <a:rPr lang="en-US" altLang="en-US" sz="2800" b="1" dirty="0" err="1">
                <a:solidFill>
                  <a:srgbClr val="3333CC"/>
                </a:solidFill>
                <a:latin typeface="Times New Roman" pitchFamily="18" charset="0"/>
                <a:cs typeface="Arial" charset="0"/>
              </a:rPr>
              <a:t>đạn</a:t>
            </a:r>
            <a:endParaRPr lang="en-US" altLang="en-US" sz="2800" b="1" dirty="0">
              <a:solidFill>
                <a:srgbClr val="3333CC"/>
              </a:solidFill>
              <a:latin typeface="Times New Roman" pitchFamily="18" charset="0"/>
              <a:cs typeface="Arial" charset="0"/>
            </a:endParaRPr>
          </a:p>
        </p:txBody>
      </p:sp>
      <p:sp>
        <p:nvSpPr>
          <p:cNvPr id="183300" name="Text Box 4"/>
          <p:cNvSpPr txBox="1">
            <a:spLocks noChangeArrowheads="1"/>
          </p:cNvSpPr>
          <p:nvPr/>
        </p:nvSpPr>
        <p:spPr bwMode="auto">
          <a:xfrm>
            <a:off x="381000" y="609600"/>
            <a:ext cx="47244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Tác dụng :</a:t>
            </a:r>
            <a:r>
              <a:rPr lang="en-US" altLang="en-US" sz="2400">
                <a:latin typeface="Times New Roman" pitchFamily="18" charset="0"/>
                <a:cs typeface="Arial" charset="0"/>
              </a:rPr>
              <a:t> Để chứa đạn và tiếp đạn</a:t>
            </a:r>
          </a:p>
        </p:txBody>
      </p:sp>
      <p:sp>
        <p:nvSpPr>
          <p:cNvPr id="183301" name="Text Box 5"/>
          <p:cNvSpPr txBox="1">
            <a:spLocks noChangeArrowheads="1"/>
          </p:cNvSpPr>
          <p:nvPr/>
        </p:nvSpPr>
        <p:spPr bwMode="auto">
          <a:xfrm>
            <a:off x="457200" y="1143000"/>
            <a:ext cx="14478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sp>
        <p:nvSpPr>
          <p:cNvPr id="183302" name="Text Box 6"/>
          <p:cNvSpPr txBox="1">
            <a:spLocks noChangeArrowheads="1"/>
          </p:cNvSpPr>
          <p:nvPr/>
        </p:nvSpPr>
        <p:spPr bwMode="auto">
          <a:xfrm>
            <a:off x="6400800" y="2286000"/>
            <a:ext cx="2536825"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Thân hộp tiếp đạn</a:t>
            </a:r>
          </a:p>
        </p:txBody>
      </p:sp>
      <p:sp>
        <p:nvSpPr>
          <p:cNvPr id="183303" name="Line 7"/>
          <p:cNvSpPr>
            <a:spLocks noChangeShapeType="1"/>
          </p:cNvSpPr>
          <p:nvPr/>
        </p:nvSpPr>
        <p:spPr bwMode="auto">
          <a:xfrm flipH="1">
            <a:off x="2743200" y="2590800"/>
            <a:ext cx="3581400" cy="1295400"/>
          </a:xfrm>
          <a:prstGeom prst="line">
            <a:avLst/>
          </a:prstGeom>
          <a:noFill/>
          <a:ln w="9525">
            <a:solidFill>
              <a:srgbClr val="FF0000"/>
            </a:solidFill>
            <a:round/>
            <a:headEnd/>
            <a:tailEnd type="triangle" w="med" len="med"/>
          </a:ln>
        </p:spPr>
        <p:txBody>
          <a:bodyPr/>
          <a:lstStyle/>
          <a:p>
            <a:endParaRPr lang="vi-VN"/>
          </a:p>
        </p:txBody>
      </p:sp>
      <p:sp>
        <p:nvSpPr>
          <p:cNvPr id="183304" name="Text Box 8"/>
          <p:cNvSpPr txBox="1">
            <a:spLocks noChangeArrowheads="1"/>
          </p:cNvSpPr>
          <p:nvPr/>
        </p:nvSpPr>
        <p:spPr bwMode="auto">
          <a:xfrm>
            <a:off x="5562600" y="5562600"/>
            <a:ext cx="3276600" cy="461665"/>
          </a:xfrm>
          <a:prstGeom prst="rect">
            <a:avLst/>
          </a:prstGeom>
          <a:noFill/>
          <a:ln w="9525">
            <a:noFill/>
            <a:miter lim="800000"/>
            <a:headEnd/>
            <a:tailEnd/>
          </a:ln>
        </p:spPr>
        <p:txBody>
          <a:bodyPr wrap="square">
            <a:spAutoFit/>
          </a:bodyPr>
          <a:lstStyle/>
          <a:p>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Nắp</a:t>
            </a:r>
            <a:r>
              <a:rPr lang="en-US" altLang="en-US" sz="2400" b="1" i="1" dirty="0">
                <a:solidFill>
                  <a:srgbClr val="FF0000"/>
                </a:solidFill>
                <a:latin typeface="Times New Roman" pitchFamily="18" charset="0"/>
                <a:cs typeface="Arial" charset="0"/>
              </a:rPr>
              <a:t> </a:t>
            </a:r>
            <a:r>
              <a:rPr lang="vi-VN" altLang="en-US" sz="2400" b="1" i="1" dirty="0">
                <a:solidFill>
                  <a:srgbClr val="FF0000"/>
                </a:solidFill>
                <a:latin typeface="Times New Roman" pitchFamily="18" charset="0"/>
                <a:cs typeface="Arial" charset="0"/>
              </a:rPr>
              <a:t>đáy </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hộp</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tiếp</a:t>
            </a:r>
            <a:r>
              <a:rPr lang="en-US" altLang="en-US" sz="2400" b="1" i="1" dirty="0">
                <a:solidFill>
                  <a:srgbClr val="FF0000"/>
                </a:solidFill>
                <a:latin typeface="Times New Roman" pitchFamily="18" charset="0"/>
                <a:cs typeface="Arial" charset="0"/>
              </a:rPr>
              <a:t> </a:t>
            </a:r>
            <a:r>
              <a:rPr lang="en-US" altLang="en-US" sz="2400" b="1" i="1" dirty="0" err="1">
                <a:solidFill>
                  <a:srgbClr val="FF0000"/>
                </a:solidFill>
                <a:latin typeface="Times New Roman" pitchFamily="18" charset="0"/>
                <a:cs typeface="Arial" charset="0"/>
              </a:rPr>
              <a:t>đạn</a:t>
            </a:r>
            <a:endParaRPr lang="en-US" altLang="en-US" sz="2400" b="1" i="1" dirty="0">
              <a:solidFill>
                <a:srgbClr val="FF0000"/>
              </a:solidFill>
              <a:latin typeface="Times New Roman" pitchFamily="18" charset="0"/>
              <a:cs typeface="Arial" charset="0"/>
            </a:endParaRPr>
          </a:p>
        </p:txBody>
      </p:sp>
      <p:sp>
        <p:nvSpPr>
          <p:cNvPr id="183305" name="Line 9"/>
          <p:cNvSpPr>
            <a:spLocks noChangeShapeType="1"/>
          </p:cNvSpPr>
          <p:nvPr/>
        </p:nvSpPr>
        <p:spPr bwMode="auto">
          <a:xfrm flipH="1" flipV="1">
            <a:off x="1905000" y="5791200"/>
            <a:ext cx="3581400" cy="76200"/>
          </a:xfrm>
          <a:prstGeom prst="line">
            <a:avLst/>
          </a:prstGeom>
          <a:noFill/>
          <a:ln w="9525">
            <a:solidFill>
              <a:srgbClr val="FF0000"/>
            </a:solidFill>
            <a:round/>
            <a:headEnd/>
            <a:tailEnd type="triangle" w="med" len="med"/>
          </a:ln>
        </p:spPr>
        <p:txBody>
          <a:bodyPr/>
          <a:lstStyle/>
          <a:p>
            <a:endParaRPr lang="vi-VN"/>
          </a:p>
        </p:txBody>
      </p:sp>
      <p:sp>
        <p:nvSpPr>
          <p:cNvPr id="183306" name="Text Box 10"/>
          <p:cNvSpPr txBox="1">
            <a:spLocks noChangeArrowheads="1"/>
          </p:cNvSpPr>
          <p:nvPr/>
        </p:nvSpPr>
        <p:spPr bwMode="auto">
          <a:xfrm>
            <a:off x="6053138" y="4343400"/>
            <a:ext cx="1795462"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Mấu trước</a:t>
            </a:r>
          </a:p>
        </p:txBody>
      </p:sp>
      <p:sp>
        <p:nvSpPr>
          <p:cNvPr id="183307" name="Line 11"/>
          <p:cNvSpPr>
            <a:spLocks noChangeShapeType="1"/>
          </p:cNvSpPr>
          <p:nvPr/>
        </p:nvSpPr>
        <p:spPr bwMode="auto">
          <a:xfrm flipH="1" flipV="1">
            <a:off x="4953000" y="4114800"/>
            <a:ext cx="1066800" cy="533400"/>
          </a:xfrm>
          <a:prstGeom prst="line">
            <a:avLst/>
          </a:prstGeom>
          <a:noFill/>
          <a:ln w="9525">
            <a:solidFill>
              <a:srgbClr val="FF0000"/>
            </a:solidFill>
            <a:round/>
            <a:headEnd/>
            <a:tailEnd type="triangle" w="med" len="med"/>
          </a:ln>
        </p:spPr>
        <p:txBody>
          <a:bodyPr/>
          <a:lstStyle/>
          <a:p>
            <a:endParaRPr lang="vi-VN"/>
          </a:p>
        </p:txBody>
      </p:sp>
      <p:sp>
        <p:nvSpPr>
          <p:cNvPr id="183308" name="Text Box 12"/>
          <p:cNvSpPr txBox="1">
            <a:spLocks noChangeArrowheads="1"/>
          </p:cNvSpPr>
          <p:nvPr/>
        </p:nvSpPr>
        <p:spPr bwMode="auto">
          <a:xfrm>
            <a:off x="6172200" y="1066800"/>
            <a:ext cx="1752600" cy="457200"/>
          </a:xfrm>
          <a:prstGeom prst="rect">
            <a:avLst/>
          </a:prstGeom>
          <a:noFill/>
          <a:ln w="9525">
            <a:noFill/>
            <a:miter lim="800000"/>
            <a:headEnd/>
            <a:tailEnd/>
          </a:ln>
        </p:spPr>
        <p:txBody>
          <a:bodyPr>
            <a:spAutoFit/>
          </a:bodyPr>
          <a:lstStyle/>
          <a:p>
            <a:pPr eaLnBrk="1" hangingPunct="1"/>
            <a:r>
              <a:rPr lang="en-US" altLang="en-US" sz="2400" b="1" i="1">
                <a:solidFill>
                  <a:srgbClr val="FF0000"/>
                </a:solidFill>
                <a:latin typeface="Times New Roman" pitchFamily="18" charset="0"/>
                <a:cs typeface="Arial" charset="0"/>
              </a:rPr>
              <a:t>Mấu sau</a:t>
            </a:r>
          </a:p>
        </p:txBody>
      </p:sp>
      <p:sp>
        <p:nvSpPr>
          <p:cNvPr id="183309" name="Line 13"/>
          <p:cNvSpPr>
            <a:spLocks noChangeShapeType="1"/>
          </p:cNvSpPr>
          <p:nvPr/>
        </p:nvSpPr>
        <p:spPr bwMode="auto">
          <a:xfrm flipH="1">
            <a:off x="4114800" y="1371600"/>
            <a:ext cx="2057400" cy="1295400"/>
          </a:xfrm>
          <a:prstGeom prst="line">
            <a:avLst/>
          </a:prstGeom>
          <a:noFill/>
          <a:ln w="9525">
            <a:solidFill>
              <a:srgbClr val="FF0000"/>
            </a:solidFill>
            <a:round/>
            <a:headEnd/>
            <a:tailEnd type="triangle" w="med" len="med"/>
          </a:ln>
        </p:spPr>
        <p:txBody>
          <a:bodyP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3299"/>
                                        </p:tgtEl>
                                        <p:attrNameLst>
                                          <p:attrName>style.visibility</p:attrName>
                                        </p:attrNameLst>
                                      </p:cBhvr>
                                      <p:to>
                                        <p:strVal val="visible"/>
                                      </p:to>
                                    </p:set>
                                    <p:anim calcmode="discrete" valueType="clr">
                                      <p:cBhvr override="childStyle">
                                        <p:cTn id="7" dur="80"/>
                                        <p:tgtEl>
                                          <p:spTgt spid="183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299"/>
                                        </p:tgtEl>
                                        <p:attrNameLst>
                                          <p:attrName>fillcolor</p:attrName>
                                        </p:attrNameLst>
                                      </p:cBhvr>
                                      <p:tavLst>
                                        <p:tav tm="0">
                                          <p:val>
                                            <p:clrVal>
                                              <a:schemeClr val="accent2"/>
                                            </p:clrVal>
                                          </p:val>
                                        </p:tav>
                                        <p:tav tm="50000">
                                          <p:val>
                                            <p:clrVal>
                                              <a:schemeClr val="hlink"/>
                                            </p:clrVal>
                                          </p:val>
                                        </p:tav>
                                      </p:tavLst>
                                    </p:anim>
                                    <p:set>
                                      <p:cBhvr>
                                        <p:cTn id="9" dur="80"/>
                                        <p:tgtEl>
                                          <p:spTgt spid="1832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3300"/>
                                        </p:tgtEl>
                                        <p:attrNameLst>
                                          <p:attrName>style.visibility</p:attrName>
                                        </p:attrNameLst>
                                      </p:cBhvr>
                                      <p:to>
                                        <p:strVal val="visible"/>
                                      </p:to>
                                    </p:set>
                                    <p:animEffect transition="in" filter="diamond(in)">
                                      <p:cBhvr>
                                        <p:cTn id="14" dur="2000"/>
                                        <p:tgtEl>
                                          <p:spTgt spid="1833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3301"/>
                                        </p:tgtEl>
                                        <p:attrNameLst>
                                          <p:attrName>style.visibility</p:attrName>
                                        </p:attrNameLst>
                                      </p:cBhvr>
                                      <p:to>
                                        <p:strVal val="visible"/>
                                      </p:to>
                                    </p:set>
                                    <p:anim calcmode="discrete" valueType="clr">
                                      <p:cBhvr override="childStyle">
                                        <p:cTn id="19" dur="80"/>
                                        <p:tgtEl>
                                          <p:spTgt spid="18330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3301"/>
                                        </p:tgtEl>
                                        <p:attrNameLst>
                                          <p:attrName>fillcolor</p:attrName>
                                        </p:attrNameLst>
                                      </p:cBhvr>
                                      <p:tavLst>
                                        <p:tav tm="0">
                                          <p:val>
                                            <p:clrVal>
                                              <a:schemeClr val="accent2"/>
                                            </p:clrVal>
                                          </p:val>
                                        </p:tav>
                                        <p:tav tm="50000">
                                          <p:val>
                                            <p:clrVal>
                                              <a:schemeClr val="hlink"/>
                                            </p:clrVal>
                                          </p:val>
                                        </p:tav>
                                      </p:tavLst>
                                    </p:anim>
                                    <p:set>
                                      <p:cBhvr>
                                        <p:cTn id="21" dur="80"/>
                                        <p:tgtEl>
                                          <p:spTgt spid="18330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83298"/>
                                        </p:tgtEl>
                                        <p:attrNameLst>
                                          <p:attrName>style.visibility</p:attrName>
                                        </p:attrNameLst>
                                      </p:cBhvr>
                                      <p:to>
                                        <p:strVal val="visible"/>
                                      </p:to>
                                    </p:set>
                                    <p:animEffect transition="in" filter="wedge">
                                      <p:cBhvr>
                                        <p:cTn id="26" dur="2000"/>
                                        <p:tgtEl>
                                          <p:spTgt spid="1832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3302"/>
                                        </p:tgtEl>
                                        <p:attrNameLst>
                                          <p:attrName>style.visibility</p:attrName>
                                        </p:attrNameLst>
                                      </p:cBhvr>
                                      <p:to>
                                        <p:strVal val="visible"/>
                                      </p:to>
                                    </p:set>
                                    <p:anim calcmode="discrete" valueType="clr">
                                      <p:cBhvr override="childStyle">
                                        <p:cTn id="31" dur="80"/>
                                        <p:tgtEl>
                                          <p:spTgt spid="18330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3302"/>
                                        </p:tgtEl>
                                        <p:attrNameLst>
                                          <p:attrName>fillcolor</p:attrName>
                                        </p:attrNameLst>
                                      </p:cBhvr>
                                      <p:tavLst>
                                        <p:tav tm="0">
                                          <p:val>
                                            <p:clrVal>
                                              <a:schemeClr val="accent2"/>
                                            </p:clrVal>
                                          </p:val>
                                        </p:tav>
                                        <p:tav tm="50000">
                                          <p:val>
                                            <p:clrVal>
                                              <a:schemeClr val="hlink"/>
                                            </p:clrVal>
                                          </p:val>
                                        </p:tav>
                                      </p:tavLst>
                                    </p:anim>
                                    <p:set>
                                      <p:cBhvr>
                                        <p:cTn id="33" dur="80"/>
                                        <p:tgtEl>
                                          <p:spTgt spid="183302"/>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83303"/>
                                        </p:tgtEl>
                                        <p:attrNameLst>
                                          <p:attrName>style.visibility</p:attrName>
                                        </p:attrNameLst>
                                      </p:cBhvr>
                                      <p:to>
                                        <p:strVal val="visible"/>
                                      </p:to>
                                    </p:set>
                                    <p:animEffect transition="in" filter="diamond(in)">
                                      <p:cBhvr>
                                        <p:cTn id="38" dur="2000"/>
                                        <p:tgtEl>
                                          <p:spTgt spid="1833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83304"/>
                                        </p:tgtEl>
                                        <p:attrNameLst>
                                          <p:attrName>style.visibility</p:attrName>
                                        </p:attrNameLst>
                                      </p:cBhvr>
                                      <p:to>
                                        <p:strVal val="visible"/>
                                      </p:to>
                                    </p:set>
                                    <p:anim calcmode="discrete" valueType="clr">
                                      <p:cBhvr override="childStyle">
                                        <p:cTn id="43" dur="80"/>
                                        <p:tgtEl>
                                          <p:spTgt spid="183304"/>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3304"/>
                                        </p:tgtEl>
                                        <p:attrNameLst>
                                          <p:attrName>fillcolor</p:attrName>
                                        </p:attrNameLst>
                                      </p:cBhvr>
                                      <p:tavLst>
                                        <p:tav tm="0">
                                          <p:val>
                                            <p:clrVal>
                                              <a:schemeClr val="accent2"/>
                                            </p:clrVal>
                                          </p:val>
                                        </p:tav>
                                        <p:tav tm="50000">
                                          <p:val>
                                            <p:clrVal>
                                              <a:schemeClr val="hlink"/>
                                            </p:clrVal>
                                          </p:val>
                                        </p:tav>
                                      </p:tavLst>
                                    </p:anim>
                                    <p:set>
                                      <p:cBhvr>
                                        <p:cTn id="45" dur="80"/>
                                        <p:tgtEl>
                                          <p:spTgt spid="183304"/>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83305"/>
                                        </p:tgtEl>
                                        <p:attrNameLst>
                                          <p:attrName>style.visibility</p:attrName>
                                        </p:attrNameLst>
                                      </p:cBhvr>
                                      <p:to>
                                        <p:strVal val="visible"/>
                                      </p:to>
                                    </p:set>
                                    <p:animEffect transition="in" filter="diamond(in)">
                                      <p:cBhvr>
                                        <p:cTn id="50" dur="2000"/>
                                        <p:tgtEl>
                                          <p:spTgt spid="18330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83306"/>
                                        </p:tgtEl>
                                        <p:attrNameLst>
                                          <p:attrName>style.visibility</p:attrName>
                                        </p:attrNameLst>
                                      </p:cBhvr>
                                      <p:to>
                                        <p:strVal val="visible"/>
                                      </p:to>
                                    </p:set>
                                    <p:anim calcmode="discrete" valueType="clr">
                                      <p:cBhvr override="childStyle">
                                        <p:cTn id="55" dur="80"/>
                                        <p:tgtEl>
                                          <p:spTgt spid="183306"/>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3306"/>
                                        </p:tgtEl>
                                        <p:attrNameLst>
                                          <p:attrName>fillcolor</p:attrName>
                                        </p:attrNameLst>
                                      </p:cBhvr>
                                      <p:tavLst>
                                        <p:tav tm="0">
                                          <p:val>
                                            <p:clrVal>
                                              <a:schemeClr val="accent2"/>
                                            </p:clrVal>
                                          </p:val>
                                        </p:tav>
                                        <p:tav tm="50000">
                                          <p:val>
                                            <p:clrVal>
                                              <a:schemeClr val="hlink"/>
                                            </p:clrVal>
                                          </p:val>
                                        </p:tav>
                                      </p:tavLst>
                                    </p:anim>
                                    <p:set>
                                      <p:cBhvr>
                                        <p:cTn id="57" dur="80"/>
                                        <p:tgtEl>
                                          <p:spTgt spid="183306"/>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3307"/>
                                        </p:tgtEl>
                                        <p:attrNameLst>
                                          <p:attrName>style.visibility</p:attrName>
                                        </p:attrNameLst>
                                      </p:cBhvr>
                                      <p:to>
                                        <p:strVal val="visible"/>
                                      </p:to>
                                    </p:set>
                                    <p:animEffect transition="in" filter="diamond(in)">
                                      <p:cBhvr>
                                        <p:cTn id="62" dur="2000"/>
                                        <p:tgtEl>
                                          <p:spTgt spid="1833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83308"/>
                                        </p:tgtEl>
                                        <p:attrNameLst>
                                          <p:attrName>style.visibility</p:attrName>
                                        </p:attrNameLst>
                                      </p:cBhvr>
                                      <p:to>
                                        <p:strVal val="visible"/>
                                      </p:to>
                                    </p:set>
                                    <p:anim calcmode="discrete" valueType="clr">
                                      <p:cBhvr override="childStyle">
                                        <p:cTn id="67" dur="80"/>
                                        <p:tgtEl>
                                          <p:spTgt spid="183308"/>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83308"/>
                                        </p:tgtEl>
                                        <p:attrNameLst>
                                          <p:attrName>fillcolor</p:attrName>
                                        </p:attrNameLst>
                                      </p:cBhvr>
                                      <p:tavLst>
                                        <p:tav tm="0">
                                          <p:val>
                                            <p:clrVal>
                                              <a:schemeClr val="accent2"/>
                                            </p:clrVal>
                                          </p:val>
                                        </p:tav>
                                        <p:tav tm="50000">
                                          <p:val>
                                            <p:clrVal>
                                              <a:schemeClr val="hlink"/>
                                            </p:clrVal>
                                          </p:val>
                                        </p:tav>
                                      </p:tavLst>
                                    </p:anim>
                                    <p:set>
                                      <p:cBhvr>
                                        <p:cTn id="69" dur="80"/>
                                        <p:tgtEl>
                                          <p:spTgt spid="183308"/>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83309"/>
                                        </p:tgtEl>
                                        <p:attrNameLst>
                                          <p:attrName>style.visibility</p:attrName>
                                        </p:attrNameLst>
                                      </p:cBhvr>
                                      <p:to>
                                        <p:strVal val="visible"/>
                                      </p:to>
                                    </p:set>
                                    <p:animEffect transition="in" filter="diamond(in)">
                                      <p:cBhvr>
                                        <p:cTn id="74" dur="2000"/>
                                        <p:tgtEl>
                                          <p:spTgt spid="183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P spid="183300" grpId="0"/>
      <p:bldP spid="183301" grpId="0"/>
      <p:bldP spid="183302" grpId="0"/>
      <p:bldP spid="183303" grpId="0" animBg="1"/>
      <p:bldP spid="183304" grpId="0"/>
      <p:bldP spid="183305" grpId="0" animBg="1"/>
      <p:bldP spid="183306" grpId="0"/>
      <p:bldP spid="183307" grpId="0" animBg="1"/>
      <p:bldP spid="183308" grpId="0"/>
      <p:bldP spid="18330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76200" y="76200"/>
            <a:ext cx="1676400" cy="519113"/>
          </a:xfrm>
          <a:prstGeom prst="rect">
            <a:avLst/>
          </a:prstGeom>
          <a:noFill/>
          <a:ln w="9525">
            <a:noFill/>
            <a:miter lim="800000"/>
            <a:headEnd/>
            <a:tailEnd/>
          </a:ln>
        </p:spPr>
        <p:txBody>
          <a:bodyPr wrap="square">
            <a:spAutoFit/>
          </a:bodyPr>
          <a:lstStyle/>
          <a:p>
            <a:pPr algn="ctr" eaLnBrk="1" hangingPunct="1">
              <a:spcBef>
                <a:spcPct val="50000"/>
              </a:spcBef>
            </a:pPr>
            <a:r>
              <a:rPr lang="en-US" altLang="en-US" sz="2800" b="1" dirty="0">
                <a:solidFill>
                  <a:srgbClr val="3333CC"/>
                </a:solidFill>
                <a:latin typeface="Times New Roman" pitchFamily="18" charset="0"/>
                <a:cs typeface="Arial" charset="0"/>
              </a:rPr>
              <a:t>2.11. </a:t>
            </a:r>
            <a:r>
              <a:rPr lang="en-US" altLang="en-US" sz="2800" b="1" dirty="0" err="1">
                <a:solidFill>
                  <a:srgbClr val="3333CC"/>
                </a:solidFill>
                <a:latin typeface="Times New Roman" pitchFamily="18" charset="0"/>
                <a:cs typeface="Arial" charset="0"/>
              </a:rPr>
              <a:t>Lê</a:t>
            </a:r>
            <a:endParaRPr lang="en-US" altLang="en-US" sz="2800" b="1" dirty="0">
              <a:solidFill>
                <a:srgbClr val="3333CC"/>
              </a:solidFill>
              <a:latin typeface="Times New Roman" pitchFamily="18" charset="0"/>
              <a:cs typeface="Arial" charset="0"/>
            </a:endParaRPr>
          </a:p>
        </p:txBody>
      </p:sp>
      <p:sp>
        <p:nvSpPr>
          <p:cNvPr id="184323" name="Text Box 3"/>
          <p:cNvSpPr txBox="1">
            <a:spLocks noChangeArrowheads="1"/>
          </p:cNvSpPr>
          <p:nvPr/>
        </p:nvSpPr>
        <p:spPr bwMode="auto">
          <a:xfrm>
            <a:off x="381000" y="609600"/>
            <a:ext cx="8001000" cy="519113"/>
          </a:xfrm>
          <a:prstGeom prst="rect">
            <a:avLst/>
          </a:prstGeom>
          <a:noFill/>
          <a:ln w="9525">
            <a:noFill/>
            <a:miter lim="800000"/>
            <a:headEnd/>
            <a:tailEnd/>
          </a:ln>
        </p:spPr>
        <p:txBody>
          <a:bodyPr>
            <a:spAutoFit/>
          </a:bodyPr>
          <a:lstStyle/>
          <a:p>
            <a:pPr eaLnBrk="1" hangingPunct="1">
              <a:spcBef>
                <a:spcPct val="50000"/>
              </a:spcBef>
            </a:pPr>
            <a:r>
              <a:rPr lang="en-US" altLang="en-US" sz="2800">
                <a:solidFill>
                  <a:srgbClr val="FF00FF"/>
                </a:solidFill>
                <a:latin typeface="Times New Roman" pitchFamily="18" charset="0"/>
                <a:cs typeface="Arial" charset="0"/>
              </a:rPr>
              <a:t>Tác dụng :</a:t>
            </a:r>
            <a:r>
              <a:rPr lang="en-US" altLang="en-US" sz="2800">
                <a:latin typeface="Times New Roman" pitchFamily="18" charset="0"/>
                <a:cs typeface="Arial" charset="0"/>
              </a:rPr>
              <a:t> Tiêu diệt địch ở cự li gần ( giáp lá cà )</a:t>
            </a:r>
          </a:p>
        </p:txBody>
      </p:sp>
      <p:sp>
        <p:nvSpPr>
          <p:cNvPr id="184324" name="Text Box 4"/>
          <p:cNvSpPr txBox="1">
            <a:spLocks noChangeArrowheads="1"/>
          </p:cNvSpPr>
          <p:nvPr/>
        </p:nvSpPr>
        <p:spPr bwMode="auto">
          <a:xfrm>
            <a:off x="304800" y="1066800"/>
            <a:ext cx="1295400" cy="457200"/>
          </a:xfrm>
          <a:prstGeom prst="rect">
            <a:avLst/>
          </a:prstGeom>
          <a:noFill/>
          <a:ln w="9525">
            <a:noFill/>
            <a:miter lim="800000"/>
            <a:headEnd/>
            <a:tailEnd/>
          </a:ln>
        </p:spPr>
        <p:txBody>
          <a:bodyPr>
            <a:spAutoFit/>
          </a:bodyPr>
          <a:lstStyle/>
          <a:p>
            <a:pPr eaLnBrk="1" hangingPunct="1">
              <a:spcBef>
                <a:spcPct val="50000"/>
              </a:spcBef>
            </a:pPr>
            <a:r>
              <a:rPr lang="en-US" altLang="en-US" sz="2400">
                <a:solidFill>
                  <a:srgbClr val="FF00FF"/>
                </a:solidFill>
                <a:latin typeface="Times New Roman" pitchFamily="18" charset="0"/>
                <a:cs typeface="Arial" charset="0"/>
              </a:rPr>
              <a:t>Cấu tạo</a:t>
            </a:r>
          </a:p>
        </p:txBody>
      </p:sp>
      <p:pic>
        <p:nvPicPr>
          <p:cNvPr id="184325" name="Picture 5"/>
          <p:cNvPicPr>
            <a:picLocks noChangeAspect="1" noChangeArrowheads="1"/>
          </p:cNvPicPr>
          <p:nvPr/>
        </p:nvPicPr>
        <p:blipFill>
          <a:blip r:embed="rId2"/>
          <a:srcRect/>
          <a:stretch>
            <a:fillRect/>
          </a:stretch>
        </p:blipFill>
        <p:spPr bwMode="auto">
          <a:xfrm>
            <a:off x="1981200" y="1219200"/>
            <a:ext cx="5970588" cy="1776413"/>
          </a:xfrm>
          <a:prstGeom prst="rect">
            <a:avLst/>
          </a:prstGeom>
          <a:noFill/>
          <a:ln w="9525">
            <a:noFill/>
            <a:miter lim="800000"/>
            <a:headEnd/>
            <a:tailEnd/>
          </a:ln>
        </p:spPr>
      </p:pic>
      <p:sp>
        <p:nvSpPr>
          <p:cNvPr id="184326" name="Text Box 6"/>
          <p:cNvSpPr txBox="1">
            <a:spLocks noChangeArrowheads="1"/>
          </p:cNvSpPr>
          <p:nvPr/>
        </p:nvSpPr>
        <p:spPr bwMode="auto">
          <a:xfrm>
            <a:off x="6553200" y="3429000"/>
            <a:ext cx="1219200" cy="457200"/>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Arial" charset="0"/>
              </a:rPr>
              <a:t>Lưỡi lê</a:t>
            </a:r>
          </a:p>
        </p:txBody>
      </p:sp>
      <p:sp>
        <p:nvSpPr>
          <p:cNvPr id="184327" name="Text Box 7"/>
          <p:cNvSpPr txBox="1">
            <a:spLocks noChangeArrowheads="1"/>
          </p:cNvSpPr>
          <p:nvPr/>
        </p:nvSpPr>
        <p:spPr bwMode="auto">
          <a:xfrm>
            <a:off x="4495800" y="3429000"/>
            <a:ext cx="1371600" cy="457200"/>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Arial" charset="0"/>
              </a:rPr>
              <a:t>Khâu lê</a:t>
            </a:r>
          </a:p>
        </p:txBody>
      </p:sp>
      <p:sp>
        <p:nvSpPr>
          <p:cNvPr id="184328" name="Text Box 8"/>
          <p:cNvSpPr txBox="1">
            <a:spLocks noChangeArrowheads="1"/>
          </p:cNvSpPr>
          <p:nvPr/>
        </p:nvSpPr>
        <p:spPr bwMode="auto">
          <a:xfrm>
            <a:off x="3200400" y="3429000"/>
            <a:ext cx="1066800" cy="457200"/>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Arial" charset="0"/>
              </a:rPr>
              <a:t>Cán lê</a:t>
            </a:r>
          </a:p>
        </p:txBody>
      </p:sp>
      <p:sp>
        <p:nvSpPr>
          <p:cNvPr id="184329" name="Line 9"/>
          <p:cNvSpPr>
            <a:spLocks noChangeShapeType="1"/>
          </p:cNvSpPr>
          <p:nvPr/>
        </p:nvSpPr>
        <p:spPr bwMode="auto">
          <a:xfrm flipV="1">
            <a:off x="6934200" y="2819400"/>
            <a:ext cx="0" cy="685800"/>
          </a:xfrm>
          <a:prstGeom prst="line">
            <a:avLst/>
          </a:prstGeom>
          <a:noFill/>
          <a:ln w="9525">
            <a:solidFill>
              <a:srgbClr val="FF0000"/>
            </a:solidFill>
            <a:round/>
            <a:headEnd/>
            <a:tailEnd type="triangle" w="med" len="med"/>
          </a:ln>
        </p:spPr>
        <p:txBody>
          <a:bodyPr/>
          <a:lstStyle/>
          <a:p>
            <a:endParaRPr lang="vi-VN"/>
          </a:p>
        </p:txBody>
      </p:sp>
      <p:sp>
        <p:nvSpPr>
          <p:cNvPr id="184330" name="Line 10"/>
          <p:cNvSpPr>
            <a:spLocks noChangeShapeType="1"/>
          </p:cNvSpPr>
          <p:nvPr/>
        </p:nvSpPr>
        <p:spPr bwMode="auto">
          <a:xfrm flipV="1">
            <a:off x="5029200" y="2971800"/>
            <a:ext cx="0" cy="533400"/>
          </a:xfrm>
          <a:prstGeom prst="line">
            <a:avLst/>
          </a:prstGeom>
          <a:noFill/>
          <a:ln w="9525">
            <a:solidFill>
              <a:srgbClr val="FF0000"/>
            </a:solidFill>
            <a:round/>
            <a:headEnd/>
            <a:tailEnd type="triangle" w="med" len="med"/>
          </a:ln>
        </p:spPr>
        <p:txBody>
          <a:bodyPr/>
          <a:lstStyle/>
          <a:p>
            <a:endParaRPr lang="vi-VN"/>
          </a:p>
        </p:txBody>
      </p:sp>
      <p:sp>
        <p:nvSpPr>
          <p:cNvPr id="184331" name="Line 11"/>
          <p:cNvSpPr>
            <a:spLocks noChangeShapeType="1"/>
          </p:cNvSpPr>
          <p:nvPr/>
        </p:nvSpPr>
        <p:spPr bwMode="auto">
          <a:xfrm flipV="1">
            <a:off x="3810000" y="2819400"/>
            <a:ext cx="381000" cy="762000"/>
          </a:xfrm>
          <a:prstGeom prst="line">
            <a:avLst/>
          </a:prstGeom>
          <a:noFill/>
          <a:ln w="9525">
            <a:solidFill>
              <a:srgbClr val="FF0000"/>
            </a:solidFill>
            <a:round/>
            <a:headEnd/>
            <a:tailEnd type="triangle" w="med" len="med"/>
          </a:ln>
        </p:spPr>
        <p:txBody>
          <a:bodyPr/>
          <a:lstStyle/>
          <a:p>
            <a:endParaRPr lang="vi-VN"/>
          </a:p>
        </p:txBody>
      </p:sp>
      <p:pic>
        <p:nvPicPr>
          <p:cNvPr id="184332" name="Picture 12" descr="P1013149"/>
          <p:cNvPicPr>
            <a:picLocks noChangeAspect="1" noChangeArrowheads="1"/>
          </p:cNvPicPr>
          <p:nvPr/>
        </p:nvPicPr>
        <p:blipFill>
          <a:blip r:embed="rId3"/>
          <a:srcRect/>
          <a:stretch>
            <a:fillRect/>
          </a:stretch>
        </p:blipFill>
        <p:spPr bwMode="auto">
          <a:xfrm>
            <a:off x="0" y="3886200"/>
            <a:ext cx="4724400" cy="2971800"/>
          </a:xfrm>
          <a:prstGeom prst="rect">
            <a:avLst/>
          </a:prstGeom>
          <a:noFill/>
          <a:ln w="9525">
            <a:noFill/>
            <a:miter lim="800000"/>
            <a:headEnd/>
            <a:tailEnd/>
          </a:ln>
        </p:spPr>
      </p:pic>
      <p:pic>
        <p:nvPicPr>
          <p:cNvPr id="184333" name="Picture 13" descr="P1013147"/>
          <p:cNvPicPr>
            <a:picLocks noChangeAspect="1" noChangeArrowheads="1"/>
          </p:cNvPicPr>
          <p:nvPr/>
        </p:nvPicPr>
        <p:blipFill>
          <a:blip r:embed="rId4"/>
          <a:srcRect/>
          <a:stretch>
            <a:fillRect/>
          </a:stretch>
        </p:blipFill>
        <p:spPr bwMode="auto">
          <a:xfrm>
            <a:off x="4724400" y="3886200"/>
            <a:ext cx="441960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22"/>
                                        </p:tgtEl>
                                        <p:attrNameLst>
                                          <p:attrName>style.visibility</p:attrName>
                                        </p:attrNameLst>
                                      </p:cBhvr>
                                      <p:to>
                                        <p:strVal val="visible"/>
                                      </p:to>
                                    </p:set>
                                    <p:anim calcmode="discrete" valueType="clr">
                                      <p:cBhvr override="childStyle">
                                        <p:cTn id="7" dur="80"/>
                                        <p:tgtEl>
                                          <p:spTgt spid="1843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22"/>
                                        </p:tgtEl>
                                        <p:attrNameLst>
                                          <p:attrName>fillcolor</p:attrName>
                                        </p:attrNameLst>
                                      </p:cBhvr>
                                      <p:tavLst>
                                        <p:tav tm="0">
                                          <p:val>
                                            <p:clrVal>
                                              <a:schemeClr val="accent2"/>
                                            </p:clrVal>
                                          </p:val>
                                        </p:tav>
                                        <p:tav tm="50000">
                                          <p:val>
                                            <p:clrVal>
                                              <a:schemeClr val="hlink"/>
                                            </p:clrVal>
                                          </p:val>
                                        </p:tav>
                                      </p:tavLst>
                                    </p:anim>
                                    <p:set>
                                      <p:cBhvr>
                                        <p:cTn id="9" dur="80"/>
                                        <p:tgtEl>
                                          <p:spTgt spid="1843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4323"/>
                                        </p:tgtEl>
                                        <p:attrNameLst>
                                          <p:attrName>style.visibility</p:attrName>
                                        </p:attrNameLst>
                                      </p:cBhvr>
                                      <p:to>
                                        <p:strVal val="visible"/>
                                      </p:to>
                                    </p:set>
                                    <p:animEffect transition="in" filter="diamond(in)">
                                      <p:cBhvr>
                                        <p:cTn id="14" dur="2000"/>
                                        <p:tgtEl>
                                          <p:spTgt spid="1843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4324"/>
                                        </p:tgtEl>
                                        <p:attrNameLst>
                                          <p:attrName>style.visibility</p:attrName>
                                        </p:attrNameLst>
                                      </p:cBhvr>
                                      <p:to>
                                        <p:strVal val="visible"/>
                                      </p:to>
                                    </p:set>
                                    <p:anim calcmode="discrete" valueType="clr">
                                      <p:cBhvr override="childStyle">
                                        <p:cTn id="19" dur="80"/>
                                        <p:tgtEl>
                                          <p:spTgt spid="18432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324"/>
                                        </p:tgtEl>
                                        <p:attrNameLst>
                                          <p:attrName>fillcolor</p:attrName>
                                        </p:attrNameLst>
                                      </p:cBhvr>
                                      <p:tavLst>
                                        <p:tav tm="0">
                                          <p:val>
                                            <p:clrVal>
                                              <a:schemeClr val="accent2"/>
                                            </p:clrVal>
                                          </p:val>
                                        </p:tav>
                                        <p:tav tm="50000">
                                          <p:val>
                                            <p:clrVal>
                                              <a:schemeClr val="hlink"/>
                                            </p:clrVal>
                                          </p:val>
                                        </p:tav>
                                      </p:tavLst>
                                    </p:anim>
                                    <p:set>
                                      <p:cBhvr>
                                        <p:cTn id="21" dur="80"/>
                                        <p:tgtEl>
                                          <p:spTgt spid="18432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84325"/>
                                        </p:tgtEl>
                                        <p:attrNameLst>
                                          <p:attrName>style.visibility</p:attrName>
                                        </p:attrNameLst>
                                      </p:cBhvr>
                                      <p:to>
                                        <p:strVal val="visible"/>
                                      </p:to>
                                    </p:set>
                                    <p:animEffect transition="in" filter="wedge">
                                      <p:cBhvr>
                                        <p:cTn id="26" dur="2000"/>
                                        <p:tgtEl>
                                          <p:spTgt spid="1843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4326"/>
                                        </p:tgtEl>
                                        <p:attrNameLst>
                                          <p:attrName>style.visibility</p:attrName>
                                        </p:attrNameLst>
                                      </p:cBhvr>
                                      <p:to>
                                        <p:strVal val="visible"/>
                                      </p:to>
                                    </p:set>
                                    <p:anim calcmode="discrete" valueType="clr">
                                      <p:cBhvr override="childStyle">
                                        <p:cTn id="31" dur="80"/>
                                        <p:tgtEl>
                                          <p:spTgt spid="18432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4326"/>
                                        </p:tgtEl>
                                        <p:attrNameLst>
                                          <p:attrName>fillcolor</p:attrName>
                                        </p:attrNameLst>
                                      </p:cBhvr>
                                      <p:tavLst>
                                        <p:tav tm="0">
                                          <p:val>
                                            <p:clrVal>
                                              <a:schemeClr val="accent2"/>
                                            </p:clrVal>
                                          </p:val>
                                        </p:tav>
                                        <p:tav tm="50000">
                                          <p:val>
                                            <p:clrVal>
                                              <a:schemeClr val="hlink"/>
                                            </p:clrVal>
                                          </p:val>
                                        </p:tav>
                                      </p:tavLst>
                                    </p:anim>
                                    <p:set>
                                      <p:cBhvr>
                                        <p:cTn id="33" dur="80"/>
                                        <p:tgtEl>
                                          <p:spTgt spid="18432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84329"/>
                                        </p:tgtEl>
                                        <p:attrNameLst>
                                          <p:attrName>style.visibility</p:attrName>
                                        </p:attrNameLst>
                                      </p:cBhvr>
                                      <p:to>
                                        <p:strVal val="visible"/>
                                      </p:to>
                                    </p:set>
                                    <p:animEffect transition="in" filter="diamond(in)">
                                      <p:cBhvr>
                                        <p:cTn id="38" dur="2000"/>
                                        <p:tgtEl>
                                          <p:spTgt spid="1843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84327"/>
                                        </p:tgtEl>
                                        <p:attrNameLst>
                                          <p:attrName>style.visibility</p:attrName>
                                        </p:attrNameLst>
                                      </p:cBhvr>
                                      <p:to>
                                        <p:strVal val="visible"/>
                                      </p:to>
                                    </p:set>
                                    <p:anim calcmode="discrete" valueType="clr">
                                      <p:cBhvr override="childStyle">
                                        <p:cTn id="43" dur="80"/>
                                        <p:tgtEl>
                                          <p:spTgt spid="18432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4327"/>
                                        </p:tgtEl>
                                        <p:attrNameLst>
                                          <p:attrName>fillcolor</p:attrName>
                                        </p:attrNameLst>
                                      </p:cBhvr>
                                      <p:tavLst>
                                        <p:tav tm="0">
                                          <p:val>
                                            <p:clrVal>
                                              <a:schemeClr val="accent2"/>
                                            </p:clrVal>
                                          </p:val>
                                        </p:tav>
                                        <p:tav tm="50000">
                                          <p:val>
                                            <p:clrVal>
                                              <a:schemeClr val="hlink"/>
                                            </p:clrVal>
                                          </p:val>
                                        </p:tav>
                                      </p:tavLst>
                                    </p:anim>
                                    <p:set>
                                      <p:cBhvr>
                                        <p:cTn id="45" dur="80"/>
                                        <p:tgtEl>
                                          <p:spTgt spid="184327"/>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84330"/>
                                        </p:tgtEl>
                                        <p:attrNameLst>
                                          <p:attrName>style.visibility</p:attrName>
                                        </p:attrNameLst>
                                      </p:cBhvr>
                                      <p:to>
                                        <p:strVal val="visible"/>
                                      </p:to>
                                    </p:set>
                                    <p:animEffect transition="in" filter="diamond(in)">
                                      <p:cBhvr>
                                        <p:cTn id="50" dur="2000"/>
                                        <p:tgtEl>
                                          <p:spTgt spid="18433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84328"/>
                                        </p:tgtEl>
                                        <p:attrNameLst>
                                          <p:attrName>style.visibility</p:attrName>
                                        </p:attrNameLst>
                                      </p:cBhvr>
                                      <p:to>
                                        <p:strVal val="visible"/>
                                      </p:to>
                                    </p:set>
                                    <p:anim calcmode="discrete" valueType="clr">
                                      <p:cBhvr override="childStyle">
                                        <p:cTn id="55" dur="80"/>
                                        <p:tgtEl>
                                          <p:spTgt spid="184328"/>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4328"/>
                                        </p:tgtEl>
                                        <p:attrNameLst>
                                          <p:attrName>fillcolor</p:attrName>
                                        </p:attrNameLst>
                                      </p:cBhvr>
                                      <p:tavLst>
                                        <p:tav tm="0">
                                          <p:val>
                                            <p:clrVal>
                                              <a:schemeClr val="accent2"/>
                                            </p:clrVal>
                                          </p:val>
                                        </p:tav>
                                        <p:tav tm="50000">
                                          <p:val>
                                            <p:clrVal>
                                              <a:schemeClr val="hlink"/>
                                            </p:clrVal>
                                          </p:val>
                                        </p:tav>
                                      </p:tavLst>
                                    </p:anim>
                                    <p:set>
                                      <p:cBhvr>
                                        <p:cTn id="57" dur="80"/>
                                        <p:tgtEl>
                                          <p:spTgt spid="184328"/>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4331"/>
                                        </p:tgtEl>
                                        <p:attrNameLst>
                                          <p:attrName>style.visibility</p:attrName>
                                        </p:attrNameLst>
                                      </p:cBhvr>
                                      <p:to>
                                        <p:strVal val="visible"/>
                                      </p:to>
                                    </p:set>
                                    <p:animEffect transition="in" filter="diamond(in)">
                                      <p:cBhvr>
                                        <p:cTn id="62" dur="2000"/>
                                        <p:tgtEl>
                                          <p:spTgt spid="1843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nodeType="clickEffect">
                                  <p:stCondLst>
                                    <p:cond delay="0"/>
                                  </p:stCondLst>
                                  <p:childTnLst>
                                    <p:set>
                                      <p:cBhvr>
                                        <p:cTn id="66" dur="1" fill="hold">
                                          <p:stCondLst>
                                            <p:cond delay="0"/>
                                          </p:stCondLst>
                                        </p:cTn>
                                        <p:tgtEl>
                                          <p:spTgt spid="184332"/>
                                        </p:tgtEl>
                                        <p:attrNameLst>
                                          <p:attrName>style.visibility</p:attrName>
                                        </p:attrNameLst>
                                      </p:cBhvr>
                                      <p:to>
                                        <p:strVal val="visible"/>
                                      </p:to>
                                    </p:set>
                                    <p:animEffect transition="in" filter="wedge">
                                      <p:cBhvr>
                                        <p:cTn id="67" dur="2000"/>
                                        <p:tgtEl>
                                          <p:spTgt spid="1843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184333"/>
                                        </p:tgtEl>
                                        <p:attrNameLst>
                                          <p:attrName>style.visibility</p:attrName>
                                        </p:attrNameLst>
                                      </p:cBhvr>
                                      <p:to>
                                        <p:strVal val="visible"/>
                                      </p:to>
                                    </p:set>
                                    <p:animEffect transition="in" filter="box(in)">
                                      <p:cBhvr>
                                        <p:cTn id="72" dur="20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p:bldP spid="184324" grpId="0"/>
      <p:bldP spid="184326" grpId="0"/>
      <p:bldP spid="184327" grpId="0"/>
      <p:bldP spid="184328" grpId="0"/>
      <p:bldP spid="184329" grpId="0" animBg="1"/>
      <p:bldP spid="184330" grpId="0" animBg="1"/>
      <p:bldP spid="1843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êu đề 1"/>
          <p:cNvSpPr>
            <a:spLocks noGrp="1"/>
          </p:cNvSpPr>
          <p:nvPr>
            <p:ph type="title"/>
          </p:nvPr>
        </p:nvSpPr>
        <p:spPr>
          <a:xfrm>
            <a:off x="457200" y="304800"/>
            <a:ext cx="8229600" cy="914400"/>
          </a:xfrm>
        </p:spPr>
        <p:txBody>
          <a:bodyPr/>
          <a:lstStyle/>
          <a:p>
            <a:pPr algn="ctr"/>
            <a:r>
              <a:rPr lang="en-US" altLang="en-US" sz="3200" b="1" dirty="0">
                <a:latin typeface="Times New Roman" pitchFamily="18" charset="0"/>
                <a:cs typeface="Times New Roman" pitchFamily="18" charset="0"/>
              </a:rPr>
              <a:t>3.Tháo </a:t>
            </a:r>
            <a:r>
              <a:rPr lang="en-US" altLang="en-US" sz="3200" b="1" dirty="0" err="1">
                <a:latin typeface="Times New Roman" pitchFamily="18" charset="0"/>
                <a:cs typeface="Times New Roman" pitchFamily="18" charset="0"/>
              </a:rPr>
              <a:t>lắp</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súng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thông</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thường</a:t>
            </a:r>
            <a:endParaRPr lang="en-US" altLang="en-US" sz="3200" b="1" dirty="0">
              <a:latin typeface="Times New Roman" pitchFamily="18" charset="0"/>
              <a:cs typeface="Times New Roman" pitchFamily="18" charset="0"/>
            </a:endParaRPr>
          </a:p>
        </p:txBody>
      </p:sp>
      <p:sp>
        <p:nvSpPr>
          <p:cNvPr id="39939" name="Chỗ dành sẵn cho Nội dung 2"/>
          <p:cNvSpPr>
            <a:spLocks noGrp="1"/>
          </p:cNvSpPr>
          <p:nvPr>
            <p:ph idx="1"/>
          </p:nvPr>
        </p:nvSpPr>
        <p:spPr>
          <a:xfrm>
            <a:off x="457200" y="1524000"/>
            <a:ext cx="8229600" cy="4800600"/>
          </a:xfrm>
        </p:spPr>
        <p:txBody>
          <a:bodyPr/>
          <a:lstStyle/>
          <a:p>
            <a:r>
              <a:rPr lang="en-US"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quy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tắc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chung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tháo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lắp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súng</a:t>
            </a:r>
            <a:r>
              <a:rPr lang="en-US" altLang="en-US" sz="2800" b="1" dirty="0">
                <a:latin typeface="Times New Roman" pitchFamily="18" charset="0"/>
                <a:cs typeface="Times New Roman" pitchFamily="18" charset="0"/>
              </a:rPr>
              <a:t>.</a:t>
            </a:r>
          </a:p>
          <a:p>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Nắm</a:t>
            </a:r>
            <a:r>
              <a:rPr lang="en-US" altLang="en-US" sz="2800" dirty="0">
                <a:latin typeface="Times New Roman" pitchFamily="18" charset="0"/>
                <a:cs typeface="Times New Roman" pitchFamily="18" charset="0"/>
              </a:rPr>
              <a:t> vững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cấu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tạo</a:t>
            </a:r>
            <a:r>
              <a:rPr lang="en-US" altLang="en-US" sz="2800" dirty="0">
                <a:latin typeface="Times New Roman" pitchFamily="18" charset="0"/>
                <a:cs typeface="Times New Roman" pitchFamily="18" charset="0"/>
              </a:rPr>
              <a:t> của </a:t>
            </a:r>
            <a:r>
              <a:rPr lang="en-US" altLang="en-US" sz="2800" dirty="0" err="1">
                <a:latin typeface="Times New Roman" pitchFamily="18" charset="0"/>
                <a:cs typeface="Times New Roman" pitchFamily="18" charset="0"/>
              </a:rPr>
              <a:t>súng</a:t>
            </a:r>
            <a:r>
              <a:rPr lang="en-US" altLang="en-US" sz="2800" dirty="0">
                <a:latin typeface="Times New Roman" pitchFamily="18" charset="0"/>
                <a:cs typeface="Times New Roman" pitchFamily="18" charset="0"/>
              </a:rPr>
              <a:t>.</a:t>
            </a:r>
          </a:p>
          <a:p>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sạch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sẽ</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chuẩn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đầy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cần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lắp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súng</a:t>
            </a:r>
            <a:r>
              <a:rPr lang="en-US" altLang="en-US" sz="2800" dirty="0">
                <a:latin typeface="Times New Roman" pitchFamily="18" charset="0"/>
                <a:cs typeface="Times New Roman" pitchFamily="18" charset="0"/>
              </a:rPr>
              <a:t>.</a:t>
            </a:r>
          </a:p>
          <a:p>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Trước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lắp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phải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khám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súng</a:t>
            </a:r>
            <a:r>
              <a:rPr lang="en-US" altLang="en-US" sz="2800" dirty="0">
                <a:latin typeface="Times New Roman" pitchFamily="18" charset="0"/>
                <a:cs typeface="Times New Roman" pitchFamily="18" charset="0"/>
              </a:rPr>
              <a:t>.</a:t>
            </a:r>
          </a:p>
          <a:p>
            <a:r>
              <a:rPr lang="en-US" altLang="en-US" sz="2800" dirty="0">
                <a:latin typeface="Times New Roman" pitchFamily="18" charset="0"/>
                <a:cs typeface="Times New Roman" pitchFamily="18" charset="0"/>
              </a:rPr>
              <a:t>+ Làm </a:t>
            </a:r>
            <a:r>
              <a:rPr lang="en-US" altLang="en-US" sz="2800" dirty="0" err="1">
                <a:latin typeface="Times New Roman" pitchFamily="18" charset="0"/>
                <a:cs typeface="Times New Roman" pitchFamily="18" charset="0"/>
              </a:rPr>
              <a:t>đún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đúng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tự</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cứu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trọng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đập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bẩy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súng</a:t>
            </a:r>
            <a:endParaRPr lang="en-US" altLang="en-US" sz="28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457200" y="1219200"/>
            <a:ext cx="8229600" cy="5334000"/>
          </a:xfrm>
        </p:spPr>
        <p:txBody>
          <a:bodyPr>
            <a:normAutofit/>
          </a:bodyPr>
          <a:lstStyle/>
          <a:p>
            <a:pPr marL="0" indent="0" algn="ctr">
              <a:buFontTx/>
              <a:buNone/>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Thứ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tự</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động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tác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tháo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lắp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súng</a:t>
            </a:r>
            <a:r>
              <a:rPr lang="en-US" sz="3000" b="1" dirty="0">
                <a:latin typeface="Times New Roman" pitchFamily="18" charset="0"/>
                <a:cs typeface="Times New Roman" pitchFamily="18" charset="0"/>
              </a:rPr>
              <a:t>.</a:t>
            </a:r>
          </a:p>
          <a:p>
            <a:pP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súng</a:t>
            </a:r>
            <a:r>
              <a:rPr lang="en-US" sz="3000" dirty="0">
                <a:latin typeface="Times New Roman" pitchFamily="18" charset="0"/>
                <a:cs typeface="Times New Roman" pitchFamily="18" charset="0"/>
              </a:rPr>
              <a:t>.</a:t>
            </a:r>
          </a:p>
          <a:p>
            <a:pP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tùng</a:t>
            </a:r>
            <a:r>
              <a:rPr lang="en-US" sz="3000" dirty="0">
                <a:latin typeface="Times New Roman" pitchFamily="18" charset="0"/>
                <a:cs typeface="Times New Roman" pitchFamily="18" charset="0"/>
              </a:rPr>
              <a:t>.</a:t>
            </a:r>
          </a:p>
          <a:p>
            <a:pP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nòng</a:t>
            </a:r>
            <a:r>
              <a:rPr lang="en-US" sz="3000" dirty="0">
                <a:latin typeface="Times New Roman" pitchFamily="18" charset="0"/>
                <a:cs typeface="Times New Roman" pitchFamily="18" charset="0"/>
              </a:rPr>
              <a:t>.</a:t>
            </a:r>
          </a:p>
          <a:p>
            <a:pP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nắp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nòng</a:t>
            </a:r>
            <a:r>
              <a:rPr lang="en-US" sz="3000" dirty="0">
                <a:latin typeface="Times New Roman" pitchFamily="18" charset="0"/>
                <a:cs typeface="Times New Roman" pitchFamily="18" charset="0"/>
              </a:rPr>
              <a:t>.</a:t>
            </a:r>
          </a:p>
          <a:p>
            <a:pP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nòng</a:t>
            </a:r>
            <a:r>
              <a:rPr lang="en-US" sz="3000" dirty="0">
                <a:latin typeface="Times New Roman" pitchFamily="18" charset="0"/>
                <a:cs typeface="Times New Roman" pitchFamily="18" charset="0"/>
              </a:rPr>
              <a:t>.</a:t>
            </a:r>
          </a:p>
          <a:p>
            <a:pPr>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dẫn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thoi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ốp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lót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trên</a:t>
            </a:r>
            <a:r>
              <a:rPr lang="en-US" sz="3000" dirty="0">
                <a:latin typeface="Times New Roman" pitchFamily="18" charset="0"/>
                <a:cs typeface="Times New Roman" pitchFamily="18"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p:spPr>
        <p:txBody>
          <a:bodyPr>
            <a:normAutofit/>
          </a:bodyPr>
          <a:lstStyle/>
          <a:p>
            <a:pPr>
              <a:buNone/>
            </a:pPr>
            <a:r>
              <a:rPr lang="en-US" sz="3000" b="1" i="1" u="sng" dirty="0" err="1">
                <a:latin typeface="Times New Roman" pitchFamily="18" charset="0"/>
                <a:cs typeface="Times New Roman" pitchFamily="18" charset="0"/>
              </a:rPr>
              <a:t>Câu</a:t>
            </a:r>
            <a:r>
              <a:rPr lang="en-US" sz="3000" b="1" i="1" u="sng" dirty="0">
                <a:latin typeface="Times New Roman" pitchFamily="18" charset="0"/>
                <a:cs typeface="Times New Roman" pitchFamily="18" charset="0"/>
              </a:rPr>
              <a:t> 1:</a:t>
            </a:r>
            <a:r>
              <a:rPr lang="en-US" sz="3000" dirty="0">
                <a:latin typeface="Times New Roman" pitchFamily="18" charset="0"/>
                <a:cs typeface="Times New Roman" pitchFamily="18" charset="0"/>
              </a:rPr>
              <a:t> Tốc </a:t>
            </a:r>
            <a:r>
              <a:rPr lang="vi-VN" sz="3000" dirty="0">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đầu</a:t>
            </a:r>
            <a:r>
              <a:rPr lang="en-US" sz="3000" dirty="0">
                <a:latin typeface="Times New Roman" pitchFamily="18" charset="0"/>
                <a:cs typeface="Times New Roman" pitchFamily="18" charset="0"/>
              </a:rPr>
              <a:t> của </a:t>
            </a:r>
            <a:r>
              <a:rPr lang="vi-VN" sz="3000" dirty="0">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đạn</a:t>
            </a:r>
            <a:r>
              <a:rPr lang="en-US" sz="3000" dirty="0">
                <a:latin typeface="Times New Roman" pitchFamily="18" charset="0"/>
                <a:cs typeface="Times New Roman" pitchFamily="18" charset="0"/>
              </a:rPr>
              <a:t> AK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m/s?</a:t>
            </a:r>
          </a:p>
          <a:p>
            <a:pPr marL="514350" indent="-514350">
              <a:buNone/>
            </a:pPr>
            <a:r>
              <a:rPr lang="en-US" sz="3000" dirty="0">
                <a:latin typeface="Times New Roman" pitchFamily="18" charset="0"/>
                <a:cs typeface="Times New Roman" pitchFamily="18" charset="0"/>
              </a:rPr>
              <a:t>		A. 700m/s</a:t>
            </a:r>
          </a:p>
          <a:p>
            <a:pPr marL="514350" indent="-514350">
              <a:buNone/>
            </a:pPr>
            <a:r>
              <a:rPr lang="en-US" sz="3000" dirty="0">
                <a:latin typeface="Times New Roman" pitchFamily="18" charset="0"/>
                <a:cs typeface="Times New Roman" pitchFamily="18" charset="0"/>
              </a:rPr>
              <a:t>		B. 710m/s</a:t>
            </a:r>
          </a:p>
          <a:p>
            <a:pPr marL="514350" indent="-514350">
              <a:buNone/>
            </a:pPr>
            <a:r>
              <a:rPr lang="en-US" sz="3000" dirty="0">
                <a:latin typeface="Times New Roman" pitchFamily="18" charset="0"/>
                <a:cs typeface="Times New Roman" pitchFamily="18" charset="0"/>
              </a:rPr>
              <a:t>		C. 715m/s</a:t>
            </a:r>
          </a:p>
          <a:p>
            <a:pPr marL="514350" indent="-514350">
              <a:buNone/>
            </a:pPr>
            <a:r>
              <a:rPr lang="en-US" sz="3000" dirty="0">
                <a:latin typeface="Times New Roman" pitchFamily="18" charset="0"/>
                <a:cs typeface="Times New Roman" pitchFamily="18" charset="0"/>
              </a:rPr>
              <a:t>		D. 720m/s </a:t>
            </a:r>
            <a:endParaRPr lang="vi-VN" sz="3000" dirty="0">
              <a:latin typeface="Times New Roman" pitchFamily="18" charset="0"/>
              <a:cs typeface="Times New Roman" pitchFamily="18" charset="0"/>
            </a:endParaRPr>
          </a:p>
        </p:txBody>
      </p:sp>
      <p:sp>
        <p:nvSpPr>
          <p:cNvPr id="5" name="Title 4"/>
          <p:cNvSpPr>
            <a:spLocks noGrp="1"/>
          </p:cNvSpPr>
          <p:nvPr>
            <p:ph type="title"/>
          </p:nvPr>
        </p:nvSpPr>
        <p:spPr>
          <a:xfrm>
            <a:off x="457200" y="228600"/>
            <a:ext cx="8229600" cy="838200"/>
          </a:xfrm>
        </p:spPr>
        <p:txBody>
          <a:bodyPr>
            <a:normAutofit/>
          </a:bodyPr>
          <a:lstStyle/>
          <a:p>
            <a:pPr algn="ctr"/>
            <a:r>
              <a:rPr lang="en-US" sz="4000" b="1" dirty="0">
                <a:solidFill>
                  <a:srgbClr val="FF0000"/>
                </a:solidFill>
                <a:latin typeface="Times New Roman" pitchFamily="18" charset="0"/>
                <a:cs typeface="Times New Roman" pitchFamily="18" charset="0"/>
              </a:rPr>
              <a:t>CỦNG CỐ</a:t>
            </a:r>
            <a:endParaRPr lang="vi-VN" sz="4000" b="1" dirty="0">
              <a:solidFill>
                <a:srgbClr val="FF0000"/>
              </a:solidFill>
              <a:latin typeface="Times New Roman" pitchFamily="18" charset="0"/>
              <a:cs typeface="Times New Roman" pitchFamily="18" charset="0"/>
            </a:endParaRPr>
          </a:p>
        </p:txBody>
      </p:sp>
      <p:sp>
        <p:nvSpPr>
          <p:cNvPr id="4" name="Right Arrow 3"/>
          <p:cNvSpPr/>
          <p:nvPr/>
        </p:nvSpPr>
        <p:spPr>
          <a:xfrm>
            <a:off x="381000" y="23622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p:spPr>
        <p:txBody>
          <a:bodyPr>
            <a:normAutofit/>
          </a:bodyPr>
          <a:lstStyle/>
          <a:p>
            <a:pPr>
              <a:buNone/>
            </a:pPr>
            <a:r>
              <a:rPr lang="en-US" sz="3000" b="1" i="1" u="sng" dirty="0" err="1">
                <a:latin typeface="Times New Roman" pitchFamily="18" charset="0"/>
                <a:cs typeface="Times New Roman" pitchFamily="18" charset="0"/>
              </a:rPr>
              <a:t>Câu</a:t>
            </a:r>
            <a:r>
              <a:rPr lang="en-US" sz="3000" b="1" i="1" u="sng" dirty="0">
                <a:latin typeface="Times New Roman" pitchFamily="18" charset="0"/>
                <a:cs typeface="Times New Roman" pitchFamily="18" charset="0"/>
              </a:rPr>
              <a:t> 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của </a:t>
            </a:r>
            <a:r>
              <a:rPr lang="en-US" sz="3000" dirty="0" err="1">
                <a:latin typeface="Times New Roman" pitchFamily="18" charset="0"/>
                <a:cs typeface="Times New Roman" pitchFamily="18" charset="0"/>
              </a:rPr>
              <a:t>súng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liên</a:t>
            </a:r>
            <a:r>
              <a:rPr lang="en-US" sz="3000" dirty="0">
                <a:latin typeface="Times New Roman" pitchFamily="18" charset="0"/>
                <a:cs typeface="Times New Roman" pitchFamily="18" charset="0"/>
              </a:rPr>
              <a:t> AK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m?</a:t>
            </a:r>
          </a:p>
          <a:p>
            <a:pPr marL="514350" indent="-514350">
              <a:buNone/>
            </a:pPr>
            <a:r>
              <a:rPr lang="en-US" sz="3000" dirty="0">
                <a:latin typeface="Times New Roman" pitchFamily="18" charset="0"/>
                <a:cs typeface="Times New Roman" pitchFamily="18" charset="0"/>
              </a:rPr>
              <a:t>		A. 400m/s</a:t>
            </a:r>
          </a:p>
          <a:p>
            <a:pPr marL="514350" indent="-514350">
              <a:buNone/>
            </a:pPr>
            <a:r>
              <a:rPr lang="en-US" sz="3000" dirty="0">
                <a:latin typeface="Times New Roman" pitchFamily="18" charset="0"/>
                <a:cs typeface="Times New Roman" pitchFamily="18" charset="0"/>
              </a:rPr>
              <a:t>		B. 500m/s</a:t>
            </a:r>
          </a:p>
          <a:p>
            <a:pPr marL="514350" indent="-514350">
              <a:buNone/>
            </a:pPr>
            <a:r>
              <a:rPr lang="en-US" sz="3000" dirty="0">
                <a:latin typeface="Times New Roman" pitchFamily="18" charset="0"/>
                <a:cs typeface="Times New Roman" pitchFamily="18" charset="0"/>
              </a:rPr>
              <a:t>		C. 525m/s</a:t>
            </a:r>
          </a:p>
          <a:p>
            <a:pPr marL="514350" indent="-514350">
              <a:buNone/>
            </a:pPr>
            <a:r>
              <a:rPr lang="en-US" sz="3000" dirty="0">
                <a:latin typeface="Times New Roman" pitchFamily="18" charset="0"/>
                <a:cs typeface="Times New Roman" pitchFamily="18" charset="0"/>
              </a:rPr>
              <a:t>		D. 700m/s </a:t>
            </a:r>
            <a:endParaRPr lang="vi-VN" sz="3000" dirty="0">
              <a:latin typeface="Times New Roman" pitchFamily="18" charset="0"/>
              <a:cs typeface="Times New Roman" pitchFamily="18" charset="0"/>
            </a:endParaRPr>
          </a:p>
        </p:txBody>
      </p:sp>
      <p:sp>
        <p:nvSpPr>
          <p:cNvPr id="5" name="Title 4"/>
          <p:cNvSpPr>
            <a:spLocks noGrp="1"/>
          </p:cNvSpPr>
          <p:nvPr>
            <p:ph type="title"/>
          </p:nvPr>
        </p:nvSpPr>
        <p:spPr>
          <a:xfrm>
            <a:off x="457200" y="228600"/>
            <a:ext cx="8229600" cy="838200"/>
          </a:xfrm>
        </p:spPr>
        <p:txBody>
          <a:bodyPr>
            <a:normAutofit/>
          </a:bodyPr>
          <a:lstStyle/>
          <a:p>
            <a:pPr algn="ctr"/>
            <a:r>
              <a:rPr lang="en-US" sz="4000" b="1" dirty="0">
                <a:solidFill>
                  <a:srgbClr val="FF0000"/>
                </a:solidFill>
                <a:latin typeface="Times New Roman" pitchFamily="18" charset="0"/>
                <a:cs typeface="Times New Roman" pitchFamily="18" charset="0"/>
              </a:rPr>
              <a:t>CỦNG CỐ</a:t>
            </a:r>
            <a:endParaRPr lang="vi-VN" sz="4000" b="1" dirty="0">
              <a:solidFill>
                <a:srgbClr val="FF0000"/>
              </a:solidFill>
              <a:latin typeface="Times New Roman" pitchFamily="18" charset="0"/>
              <a:cs typeface="Times New Roman" pitchFamily="18" charset="0"/>
            </a:endParaRPr>
          </a:p>
        </p:txBody>
      </p:sp>
      <p:sp>
        <p:nvSpPr>
          <p:cNvPr id="4" name="Right Arrow 3"/>
          <p:cNvSpPr/>
          <p:nvPr/>
        </p:nvSpPr>
        <p:spPr>
          <a:xfrm>
            <a:off x="381000" y="2286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267200" cy="6248400"/>
          </a:xfrm>
        </p:spPr>
        <p:txBody>
          <a:bodyPr>
            <a:normAutofit fontScale="32500" lnSpcReduction="20000"/>
          </a:bodyPr>
          <a:lstStyle/>
          <a:p>
            <a:pPr algn="just">
              <a:buNone/>
            </a:pPr>
            <a:r>
              <a:rPr lang="en-US" sz="5000" b="1" dirty="0">
                <a:latin typeface="Times New Roman" pitchFamily="18" charset="0"/>
                <a:cs typeface="Times New Roman" pitchFamily="18" charset="0"/>
              </a:rPr>
              <a:t> </a:t>
            </a:r>
            <a:r>
              <a:rPr lang="en-US" sz="6200" b="1" dirty="0">
                <a:latin typeface="Times New Roman" pitchFamily="18" charset="0"/>
                <a:cs typeface="Times New Roman" pitchFamily="18" charset="0"/>
              </a:rPr>
              <a:t>b. Thuốc nổ TNT </a:t>
            </a:r>
            <a:r>
              <a:rPr lang="en-US" sz="6200" i="1" dirty="0">
                <a:latin typeface="Times New Roman" pitchFamily="18" charset="0"/>
                <a:cs typeface="Times New Roman" pitchFamily="18" charset="0"/>
              </a:rPr>
              <a:t>(</a:t>
            </a:r>
            <a:r>
              <a:rPr lang="en-US" sz="6200" i="1" dirty="0" err="1">
                <a:latin typeface="Times New Roman" pitchFamily="18" charset="0"/>
                <a:cs typeface="Times New Roman" pitchFamily="18" charset="0"/>
              </a:rPr>
              <a:t>Trinitrotoluen</a:t>
            </a:r>
            <a:r>
              <a:rPr lang="en-US" sz="6200" i="1" dirty="0">
                <a:latin typeface="Times New Roman" pitchFamily="18" charset="0"/>
                <a:cs typeface="Times New Roman" pitchFamily="18" charset="0"/>
              </a:rPr>
              <a:t>) </a:t>
            </a:r>
          </a:p>
          <a:p>
            <a:pPr algn="just">
              <a:buNone/>
            </a:pPr>
            <a:r>
              <a:rPr lang="pt-BR" sz="5800" dirty="0">
                <a:latin typeface="Times New Roman" pitchFamily="18" charset="0"/>
                <a:cs typeface="Times New Roman" pitchFamily="18" charset="0"/>
              </a:rPr>
              <a:t>công thức hóa học CH</a:t>
            </a:r>
            <a:r>
              <a:rPr lang="pt-BR" sz="5800" baseline="-25000" dirty="0">
                <a:latin typeface="Times New Roman" pitchFamily="18" charset="0"/>
                <a:cs typeface="Times New Roman" pitchFamily="18" charset="0"/>
              </a:rPr>
              <a:t>3</a:t>
            </a:r>
            <a:r>
              <a:rPr lang="pt-BR" sz="5800" dirty="0">
                <a:latin typeface="Times New Roman" pitchFamily="18" charset="0"/>
                <a:cs typeface="Times New Roman" pitchFamily="18" charset="0"/>
              </a:rPr>
              <a:t>C</a:t>
            </a:r>
            <a:r>
              <a:rPr lang="pt-BR" sz="5800" baseline="-25000" dirty="0">
                <a:latin typeface="Times New Roman" pitchFamily="18" charset="0"/>
                <a:cs typeface="Times New Roman" pitchFamily="18" charset="0"/>
              </a:rPr>
              <a:t>6</a:t>
            </a:r>
            <a:r>
              <a:rPr lang="pt-BR" sz="5800" dirty="0">
                <a:latin typeface="Times New Roman" pitchFamily="18" charset="0"/>
                <a:cs typeface="Times New Roman" pitchFamily="18" charset="0"/>
              </a:rPr>
              <a:t>H</a:t>
            </a:r>
            <a:r>
              <a:rPr lang="pt-BR" sz="5800" baseline="-25000" dirty="0">
                <a:latin typeface="Times New Roman" pitchFamily="18" charset="0"/>
                <a:cs typeface="Times New Roman" pitchFamily="18" charset="0"/>
              </a:rPr>
              <a:t>2</a:t>
            </a:r>
            <a:r>
              <a:rPr lang="pt-BR" sz="5800" dirty="0">
                <a:latin typeface="Times New Roman" pitchFamily="18" charset="0"/>
                <a:cs typeface="Times New Roman" pitchFamily="18" charset="0"/>
              </a:rPr>
              <a:t>(NO</a:t>
            </a:r>
            <a:r>
              <a:rPr lang="pt-BR" sz="5800" baseline="-25000" dirty="0">
                <a:latin typeface="Times New Roman" pitchFamily="18" charset="0"/>
                <a:cs typeface="Times New Roman" pitchFamily="18" charset="0"/>
              </a:rPr>
              <a:t>2</a:t>
            </a:r>
            <a:r>
              <a:rPr lang="pt-BR" sz="5800" dirty="0">
                <a:latin typeface="Times New Roman" pitchFamily="18" charset="0"/>
                <a:cs typeface="Times New Roman" pitchFamily="18" charset="0"/>
              </a:rPr>
              <a:t>)</a:t>
            </a:r>
            <a:r>
              <a:rPr lang="pt-BR" sz="5800" baseline="-25000" dirty="0">
                <a:latin typeface="Times New Roman" pitchFamily="18" charset="0"/>
                <a:cs typeface="Times New Roman" pitchFamily="18" charset="0"/>
              </a:rPr>
              <a:t>3</a:t>
            </a:r>
            <a:r>
              <a:rPr lang="pt-BR" sz="5800" dirty="0">
                <a:latin typeface="Times New Roman" pitchFamily="18" charset="0"/>
                <a:cs typeface="Times New Roman" pitchFamily="18" charset="0"/>
              </a:rPr>
              <a:t>.</a:t>
            </a:r>
          </a:p>
          <a:p>
            <a:pPr algn="just"/>
            <a:r>
              <a:rPr lang="vi-VN" sz="5800" dirty="0">
                <a:latin typeface="Times New Roman" pitchFamily="18" charset="0"/>
                <a:cs typeface="Times New Roman" pitchFamily="18" charset="0"/>
              </a:rPr>
              <a:t>Thuốc nổ ở dạng hóa hợp, tinh thể cứng màu vàng nhạt, tiếp xúc với ánh sáng ngả màu nâu, vị đắng, khó tan trong nước, tan trong dung môi hữu cơ (</a:t>
            </a:r>
            <a:r>
              <a:rPr lang="vi-VN" sz="5800" dirty="0">
                <a:latin typeface="Times New Roman" pitchFamily="18" charset="0"/>
                <a:cs typeface="Times New Roman" pitchFamily="18" charset="0"/>
                <a:hlinkClick r:id="rId2" tooltip="Etanol"/>
              </a:rPr>
              <a:t>cồn</a:t>
            </a:r>
            <a:r>
              <a:rPr lang="vi-VN" sz="5800" dirty="0">
                <a:latin typeface="Times New Roman" pitchFamily="18" charset="0"/>
                <a:cs typeface="Times New Roman" pitchFamily="18" charset="0"/>
              </a:rPr>
              <a:t>, </a:t>
            </a:r>
            <a:r>
              <a:rPr lang="vi-VN" sz="5800" dirty="0">
                <a:latin typeface="Times New Roman" pitchFamily="18" charset="0"/>
                <a:cs typeface="Times New Roman" pitchFamily="18" charset="0"/>
                <a:hlinkClick r:id="rId3" tooltip="Ete"/>
              </a:rPr>
              <a:t>ête</a:t>
            </a:r>
            <a:r>
              <a:rPr lang="vi-VN" sz="5800" dirty="0">
                <a:latin typeface="Times New Roman" pitchFamily="18" charset="0"/>
                <a:cs typeface="Times New Roman" pitchFamily="18" charset="0"/>
              </a:rPr>
              <a:t>, </a:t>
            </a:r>
            <a:r>
              <a:rPr lang="vi-VN" sz="5800" dirty="0">
                <a:latin typeface="Times New Roman" pitchFamily="18" charset="0"/>
                <a:cs typeface="Times New Roman" pitchFamily="18" charset="0"/>
                <a:hlinkClick r:id="rId4" tooltip="Benzen"/>
              </a:rPr>
              <a:t>benzen</a:t>
            </a:r>
            <a:r>
              <a:rPr lang="vi-VN" sz="5800" dirty="0">
                <a:latin typeface="Times New Roman" pitchFamily="18" charset="0"/>
                <a:cs typeface="Times New Roman" pitchFamily="18" charset="0"/>
              </a:rPr>
              <a:t>, </a:t>
            </a:r>
            <a:r>
              <a:rPr lang="vi-VN" sz="5800" dirty="0">
                <a:latin typeface="Times New Roman" pitchFamily="18" charset="0"/>
                <a:cs typeface="Times New Roman" pitchFamily="18" charset="0"/>
                <a:hlinkClick r:id="rId5" tooltip="Axeton"/>
              </a:rPr>
              <a:t>axeton</a:t>
            </a:r>
            <a:r>
              <a:rPr lang="vi-VN" sz="5800" dirty="0">
                <a:latin typeface="Times New Roman" pitchFamily="18" charset="0"/>
                <a:cs typeface="Times New Roman" pitchFamily="18" charset="0"/>
              </a:rPr>
              <a:t>), khói độc.</a:t>
            </a:r>
          </a:p>
          <a:p>
            <a:pPr algn="just"/>
            <a:r>
              <a:rPr lang="vi-VN" sz="5800" dirty="0">
                <a:latin typeface="Times New Roman" pitchFamily="18" charset="0"/>
                <a:cs typeface="Times New Roman" pitchFamily="18" charset="0"/>
              </a:rPr>
              <a:t>Tính năng: an toàn khi va đập, cọ xát, đạn súng trường bắn xuyên qua không nổ, tốc độ nổ 7.000 m/s. Đốt khó cháy, ở nhiệt độ 81 °C thì chảy, 310  °C thì cháy, khi cháy có ngọn lửa đỏ, khói đen, mùi nhựa thông và không nổ, nếu cháy ở nơi kín có thể cháy nổ. Rất ít hút ẩm, thuốc đúc hầu như không hút ẩm, thuốc đúc và ép có thể dùng dưới nước, thuốc bột dễ ngấm nước, khi bị ẩm dù phơi khô vẫn nổ. Không tác dụng với kim loại. Gây nổ bằng kíp số 8.</a:t>
            </a:r>
          </a:p>
          <a:p>
            <a:pPr algn="just"/>
            <a:r>
              <a:rPr lang="vi-VN" sz="5800" dirty="0">
                <a:latin typeface="Times New Roman" pitchFamily="18" charset="0"/>
                <a:cs typeface="Times New Roman" pitchFamily="18" charset="0"/>
              </a:rPr>
              <a:t>Công dụng: dùng rộng rãi trong phá các vật thể (đất, đá, gỗ...) làm thuốc nổ chính trong </a:t>
            </a:r>
            <a:r>
              <a:rPr lang="vi-VN" sz="5800" dirty="0">
                <a:latin typeface="Times New Roman" pitchFamily="18" charset="0"/>
                <a:cs typeface="Times New Roman" pitchFamily="18" charset="0"/>
                <a:hlinkClick r:id="rId6" tooltip="Bom"/>
              </a:rPr>
              <a:t>bom</a:t>
            </a:r>
            <a:r>
              <a:rPr lang="vi-VN" sz="5800" dirty="0">
                <a:latin typeface="Times New Roman" pitchFamily="18" charset="0"/>
                <a:cs typeface="Times New Roman" pitchFamily="18" charset="0"/>
              </a:rPr>
              <a:t>, </a:t>
            </a:r>
            <a:r>
              <a:rPr lang="vi-VN" sz="5800" dirty="0">
                <a:latin typeface="Times New Roman" pitchFamily="18" charset="0"/>
                <a:cs typeface="Times New Roman" pitchFamily="18" charset="0"/>
                <a:hlinkClick r:id="rId7" tooltip="Mìn"/>
              </a:rPr>
              <a:t>mìn</a:t>
            </a:r>
            <a:r>
              <a:rPr lang="vi-VN" sz="5800" dirty="0">
                <a:latin typeface="Times New Roman" pitchFamily="18" charset="0"/>
                <a:cs typeface="Times New Roman" pitchFamily="18" charset="0"/>
              </a:rPr>
              <a:t>, </a:t>
            </a:r>
            <a:r>
              <a:rPr lang="vi-VN" sz="5800" dirty="0">
                <a:latin typeface="Times New Roman" pitchFamily="18" charset="0"/>
                <a:cs typeface="Times New Roman" pitchFamily="18" charset="0"/>
                <a:hlinkClick r:id="rId8" tooltip="Đạn pháo"/>
              </a:rPr>
              <a:t>đạn pháo</a:t>
            </a:r>
            <a:r>
              <a:rPr lang="vi-VN" sz="5800" dirty="0">
                <a:latin typeface="Times New Roman" pitchFamily="18" charset="0"/>
                <a:cs typeface="Times New Roman" pitchFamily="18" charset="0"/>
              </a:rPr>
              <a:t>, </a:t>
            </a:r>
            <a:r>
              <a:rPr lang="vi-VN" sz="5800" dirty="0">
                <a:latin typeface="Times New Roman" pitchFamily="18" charset="0"/>
                <a:cs typeface="Times New Roman" pitchFamily="18" charset="0"/>
                <a:hlinkClick r:id="rId9" tooltip="Lựu đạn"/>
              </a:rPr>
              <a:t>lựu đạn</a:t>
            </a:r>
            <a:r>
              <a:rPr lang="vi-VN" sz="5800" dirty="0">
                <a:latin typeface="Times New Roman" pitchFamily="18" charset="0"/>
                <a:cs typeface="Times New Roman" pitchFamily="18" charset="0"/>
              </a:rPr>
              <a:t>,...Trộn với thuốc nổ khác làm dây nổ.</a:t>
            </a:r>
          </a:p>
          <a:p>
            <a:pPr algn="just">
              <a:buNone/>
            </a:pPr>
            <a:endParaRPr lang="vi-VN" dirty="0">
              <a:latin typeface="Times New Roman" pitchFamily="18" charset="0"/>
              <a:cs typeface="Times New Roman" pitchFamily="18" charset="0"/>
            </a:endParaRPr>
          </a:p>
        </p:txBody>
      </p:sp>
      <p:pic>
        <p:nvPicPr>
          <p:cNvPr id="5122" name="Picture 2" descr="C:\Users\Administrator\Desktop\CTHH TNT.png"/>
          <p:cNvPicPr>
            <a:picLocks noChangeAspect="1" noChangeArrowheads="1"/>
          </p:cNvPicPr>
          <p:nvPr/>
        </p:nvPicPr>
        <p:blipFill>
          <a:blip r:embed="rId10"/>
          <a:srcRect/>
          <a:stretch>
            <a:fillRect/>
          </a:stretch>
        </p:blipFill>
        <p:spPr bwMode="auto">
          <a:xfrm>
            <a:off x="4876800" y="304800"/>
            <a:ext cx="3962400" cy="2590800"/>
          </a:xfrm>
          <a:prstGeom prst="rect">
            <a:avLst/>
          </a:prstGeom>
          <a:noFill/>
        </p:spPr>
      </p:pic>
      <p:pic>
        <p:nvPicPr>
          <p:cNvPr id="5123" name="Picture 3" descr="C:\Users\Administrator\Desktop\TN TNT.jpg"/>
          <p:cNvPicPr>
            <a:picLocks noChangeAspect="1" noChangeArrowheads="1"/>
          </p:cNvPicPr>
          <p:nvPr/>
        </p:nvPicPr>
        <p:blipFill>
          <a:blip r:embed="rId11"/>
          <a:srcRect/>
          <a:stretch>
            <a:fillRect/>
          </a:stretch>
        </p:blipFill>
        <p:spPr bwMode="auto">
          <a:xfrm>
            <a:off x="4876800" y="3276600"/>
            <a:ext cx="3962400" cy="2819400"/>
          </a:xfrm>
          <a:prstGeom prst="rect">
            <a:avLst/>
          </a:prstGeom>
          <a:noFill/>
        </p:spPr>
      </p:pic>
      <p:sp>
        <p:nvSpPr>
          <p:cNvPr id="7" name="Title 1"/>
          <p:cNvSpPr>
            <a:spLocks noGrp="1"/>
          </p:cNvSpPr>
          <p:nvPr>
            <p:ph type="title"/>
          </p:nvPr>
        </p:nvSpPr>
        <p:spPr>
          <a:xfrm>
            <a:off x="4953000" y="2819400"/>
            <a:ext cx="3886200" cy="381000"/>
          </a:xfrm>
        </p:spPr>
        <p:txBody>
          <a:bodyPr>
            <a:normAutofit/>
          </a:bodyPr>
          <a:lstStyle/>
          <a:p>
            <a:pPr algn="ctr"/>
            <a:r>
              <a:rPr lang="en-US" sz="2200" b="1" dirty="0">
                <a:solidFill>
                  <a:srgbClr val="FF0000"/>
                </a:solidFill>
                <a:latin typeface="Times New Roman" pitchFamily="18" charset="0"/>
                <a:cs typeface="Times New Roman" pitchFamily="18" charset="0"/>
              </a:rPr>
              <a:t>Công </a:t>
            </a:r>
            <a:r>
              <a:rPr lang="en-US" sz="2200" b="1" dirty="0" err="1">
                <a:solidFill>
                  <a:srgbClr val="FF0000"/>
                </a:solidFill>
                <a:latin typeface="Times New Roman" pitchFamily="18" charset="0"/>
                <a:cs typeface="Times New Roman" pitchFamily="18" charset="0"/>
              </a:rPr>
              <a:t>thức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hóa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học</a:t>
            </a:r>
            <a:r>
              <a:rPr lang="en-US" sz="2200" b="1" dirty="0">
                <a:solidFill>
                  <a:srgbClr val="FF0000"/>
                </a:solidFill>
                <a:latin typeface="Times New Roman" pitchFamily="18" charset="0"/>
                <a:cs typeface="Times New Roman" pitchFamily="18" charset="0"/>
              </a:rPr>
              <a:t> của TNT</a:t>
            </a:r>
            <a:endParaRPr lang="vi-VN" sz="2200" b="1" dirty="0">
              <a:solidFill>
                <a:srgbClr val="FF0000"/>
              </a:solidFill>
              <a:latin typeface="Times New Roman" pitchFamily="18" charset="0"/>
              <a:cs typeface="Times New Roman" pitchFamily="18" charset="0"/>
            </a:endParaRPr>
          </a:p>
        </p:txBody>
      </p:sp>
      <p:sp>
        <p:nvSpPr>
          <p:cNvPr id="8" name="Title 1"/>
          <p:cNvSpPr txBox="1">
            <a:spLocks/>
          </p:cNvSpPr>
          <p:nvPr/>
        </p:nvSpPr>
        <p:spPr>
          <a:xfrm>
            <a:off x="4953000" y="6172200"/>
            <a:ext cx="3886200" cy="381000"/>
          </a:xfrm>
          <a:prstGeom prst="rect">
            <a:avLst/>
          </a:prstGeom>
        </p:spPr>
        <p:txBody>
          <a:bodyPr vert="horz" lIns="0" rIns="0" bIns="0" anchor="b">
            <a:normAutofit/>
          </a:bodyPr>
          <a:lstStyle/>
          <a:p>
            <a:pPr lvl="0" algn="ctr">
              <a:spcBef>
                <a:spcPct val="0"/>
              </a:spcBef>
            </a:pPr>
            <a:r>
              <a:rPr lang="en-US" sz="2200" b="1" dirty="0" err="1">
                <a:solidFill>
                  <a:srgbClr val="FF0000"/>
                </a:solidFill>
                <a:latin typeface="Times New Roman" pitchFamily="18" charset="0"/>
                <a:ea typeface="+mj-ea"/>
                <a:cs typeface="Times New Roman" pitchFamily="18" charset="0"/>
              </a:rPr>
              <a:t>Thuốc</a:t>
            </a:r>
            <a:r>
              <a:rPr lang="en-US" sz="2200" b="1" dirty="0">
                <a:solidFill>
                  <a:srgbClr val="FF0000"/>
                </a:solidFill>
                <a:latin typeface="Times New Roman" pitchFamily="18" charset="0"/>
                <a:ea typeface="+mj-ea"/>
                <a:cs typeface="Times New Roman" pitchFamily="18" charset="0"/>
              </a:rPr>
              <a:t>  </a:t>
            </a:r>
            <a:r>
              <a:rPr lang="en-US" sz="2200" b="1" dirty="0" err="1">
                <a:solidFill>
                  <a:srgbClr val="FF0000"/>
                </a:solidFill>
                <a:latin typeface="Times New Roman" pitchFamily="18" charset="0"/>
                <a:ea typeface="+mj-ea"/>
                <a:cs typeface="Times New Roman" pitchFamily="18" charset="0"/>
              </a:rPr>
              <a:t>nổ</a:t>
            </a:r>
            <a:r>
              <a:rPr lang="en-US" sz="2200" b="1" dirty="0">
                <a:solidFill>
                  <a:srgbClr val="FF0000"/>
                </a:solidFill>
                <a:latin typeface="Times New Roman" pitchFamily="18" charset="0"/>
                <a:ea typeface="+mj-ea"/>
                <a:cs typeface="Times New Roman" pitchFamily="18" charset="0"/>
              </a:rPr>
              <a:t> TNT</a:t>
            </a:r>
            <a:endParaRPr kumimoji="0" lang="vi-VN" sz="2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p:spPr>
        <p:txBody>
          <a:bodyPr>
            <a:normAutofit/>
          </a:bodyPr>
          <a:lstStyle/>
          <a:p>
            <a:pPr>
              <a:buNone/>
            </a:pPr>
            <a:r>
              <a:rPr lang="en-US" sz="3000" b="1" i="1" u="sng" dirty="0" err="1">
                <a:latin typeface="Times New Roman" pitchFamily="18" charset="0"/>
                <a:cs typeface="Times New Roman" pitchFamily="18" charset="0"/>
              </a:rPr>
              <a:t>Câu</a:t>
            </a:r>
            <a:r>
              <a:rPr lang="en-US" sz="3000" b="1" i="1" u="sng" dirty="0">
                <a:latin typeface="Times New Roman" pitchFamily="18" charset="0"/>
                <a:cs typeface="Times New Roman" pitchFamily="18" charset="0"/>
              </a:rPr>
              <a:t> 3:</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l</a:t>
            </a:r>
            <a:r>
              <a:rPr lang="vi-VN" sz="3000" dirty="0">
                <a:latin typeface="Times New Roman" pitchFamily="18" charset="0"/>
                <a:cs typeface="Times New Roman" pitchFamily="18" charset="0"/>
              </a:rPr>
              <a:t>ượng</a:t>
            </a:r>
            <a:r>
              <a:rPr lang="en-US" sz="3000" dirty="0">
                <a:latin typeface="Times New Roman" pitchFamily="18" charset="0"/>
                <a:cs typeface="Times New Roman" pitchFamily="18" charset="0"/>
              </a:rPr>
              <a:t> của </a:t>
            </a:r>
            <a:r>
              <a:rPr lang="en-US" sz="3000" dirty="0" err="1">
                <a:latin typeface="Times New Roman" pitchFamily="18" charset="0"/>
                <a:cs typeface="Times New Roman" pitchFamily="18" charset="0"/>
              </a:rPr>
              <a:t>súng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liên</a:t>
            </a:r>
            <a:r>
              <a:rPr lang="en-US" sz="3000" dirty="0">
                <a:latin typeface="Times New Roman" pitchFamily="18" charset="0"/>
                <a:cs typeface="Times New Roman" pitchFamily="18" charset="0"/>
              </a:rPr>
              <a:t> AK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a:t>
            </a:r>
          </a:p>
          <a:p>
            <a:pPr marL="514350" indent="-514350">
              <a:buNone/>
            </a:pPr>
            <a:r>
              <a:rPr lang="en-US" sz="3000" dirty="0">
                <a:latin typeface="Times New Roman" pitchFamily="18" charset="0"/>
                <a:cs typeface="Times New Roman" pitchFamily="18" charset="0"/>
              </a:rPr>
              <a:t>		A. 3,1kg</a:t>
            </a:r>
          </a:p>
          <a:p>
            <a:pPr marL="514350" indent="-514350">
              <a:buNone/>
            </a:pPr>
            <a:r>
              <a:rPr lang="en-US" sz="3000" dirty="0">
                <a:latin typeface="Times New Roman" pitchFamily="18" charset="0"/>
                <a:cs typeface="Times New Roman" pitchFamily="18" charset="0"/>
              </a:rPr>
              <a:t>		B. 3,3kg</a:t>
            </a:r>
          </a:p>
          <a:p>
            <a:pPr marL="514350" indent="-514350">
              <a:buNone/>
            </a:pPr>
            <a:r>
              <a:rPr lang="en-US" sz="3000" dirty="0">
                <a:latin typeface="Times New Roman" pitchFamily="18" charset="0"/>
                <a:cs typeface="Times New Roman" pitchFamily="18" charset="0"/>
              </a:rPr>
              <a:t>		C. 3,8kg</a:t>
            </a:r>
          </a:p>
          <a:p>
            <a:pPr marL="514350" indent="-514350">
              <a:buNone/>
            </a:pPr>
            <a:r>
              <a:rPr lang="en-US" sz="3000" dirty="0">
                <a:latin typeface="Times New Roman" pitchFamily="18" charset="0"/>
                <a:cs typeface="Times New Roman" pitchFamily="18" charset="0"/>
              </a:rPr>
              <a:t>		D. 4,3kg </a:t>
            </a:r>
            <a:endParaRPr lang="vi-VN" sz="3000" dirty="0">
              <a:latin typeface="Times New Roman" pitchFamily="18" charset="0"/>
              <a:cs typeface="Times New Roman" pitchFamily="18" charset="0"/>
            </a:endParaRPr>
          </a:p>
        </p:txBody>
      </p:sp>
      <p:sp>
        <p:nvSpPr>
          <p:cNvPr id="5" name="Title 4"/>
          <p:cNvSpPr>
            <a:spLocks noGrp="1"/>
          </p:cNvSpPr>
          <p:nvPr>
            <p:ph type="title"/>
          </p:nvPr>
        </p:nvSpPr>
        <p:spPr>
          <a:xfrm>
            <a:off x="457200" y="228600"/>
            <a:ext cx="8229600" cy="838200"/>
          </a:xfrm>
        </p:spPr>
        <p:txBody>
          <a:bodyPr>
            <a:normAutofit/>
          </a:bodyPr>
          <a:lstStyle/>
          <a:p>
            <a:pPr algn="ctr"/>
            <a:r>
              <a:rPr lang="en-US" sz="4000" b="1" dirty="0">
                <a:solidFill>
                  <a:srgbClr val="FF0000"/>
                </a:solidFill>
                <a:latin typeface="Times New Roman" pitchFamily="18" charset="0"/>
                <a:cs typeface="Times New Roman" pitchFamily="18" charset="0"/>
              </a:rPr>
              <a:t>CỦNG CỐ</a:t>
            </a:r>
            <a:endParaRPr lang="vi-VN" sz="4000" b="1" dirty="0">
              <a:solidFill>
                <a:srgbClr val="FF0000"/>
              </a:solidFill>
              <a:latin typeface="Times New Roman" pitchFamily="18" charset="0"/>
              <a:cs typeface="Times New Roman" pitchFamily="18" charset="0"/>
            </a:endParaRPr>
          </a:p>
        </p:txBody>
      </p:sp>
      <p:sp>
        <p:nvSpPr>
          <p:cNvPr id="4" name="Right Arrow 3"/>
          <p:cNvSpPr/>
          <p:nvPr/>
        </p:nvSpPr>
        <p:spPr>
          <a:xfrm>
            <a:off x="381000" y="2895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p:spPr>
        <p:txBody>
          <a:bodyPr>
            <a:normAutofit/>
          </a:bodyPr>
          <a:lstStyle/>
          <a:p>
            <a:pPr>
              <a:buNone/>
            </a:pPr>
            <a:r>
              <a:rPr lang="en-US" sz="3000" b="1" i="1" u="sng" dirty="0" err="1">
                <a:latin typeface="Times New Roman" pitchFamily="18" charset="0"/>
                <a:cs typeface="Times New Roman" pitchFamily="18" charset="0"/>
              </a:rPr>
              <a:t>Câu</a:t>
            </a:r>
            <a:r>
              <a:rPr lang="en-US" sz="3000" b="1" i="1" u="sng" dirty="0">
                <a:latin typeface="Times New Roman" pitchFamily="18" charset="0"/>
                <a:cs typeface="Times New Roman" pitchFamily="18" charset="0"/>
              </a:rPr>
              <a:t> 4:</a:t>
            </a:r>
            <a:r>
              <a:rPr lang="en-US" sz="3000" dirty="0">
                <a:latin typeface="Times New Roman" pitchFamily="18" charset="0"/>
                <a:cs typeface="Times New Roman" pitchFamily="18" charset="0"/>
              </a:rPr>
              <a:t> Tốc </a:t>
            </a:r>
            <a:r>
              <a:rPr lang="vi-VN" sz="3000" dirty="0">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chiến</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đấu</a:t>
            </a:r>
            <a:r>
              <a:rPr lang="en-US" sz="3000" dirty="0">
                <a:latin typeface="Times New Roman" pitchFamily="18" charset="0"/>
                <a:cs typeface="Times New Roman" pitchFamily="18" charset="0"/>
              </a:rPr>
              <a:t> của </a:t>
            </a:r>
            <a:r>
              <a:rPr lang="en-US" sz="3000" dirty="0" err="1">
                <a:latin typeface="Times New Roman" pitchFamily="18" charset="0"/>
                <a:cs typeface="Times New Roman" pitchFamily="18" charset="0"/>
              </a:rPr>
              <a:t>súng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liên</a:t>
            </a:r>
            <a:r>
              <a:rPr lang="en-US" sz="3000" dirty="0">
                <a:latin typeface="Times New Roman" pitchFamily="18" charset="0"/>
                <a:cs typeface="Times New Roman" pitchFamily="18" charset="0"/>
              </a:rPr>
              <a:t> AK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a:t>
            </a:r>
          </a:p>
          <a:p>
            <a:pPr marL="514350" indent="-514350">
              <a:buNone/>
            </a:pPr>
            <a:r>
              <a:rPr lang="en-US" sz="3000" dirty="0">
                <a:latin typeface="Times New Roman" pitchFamily="18" charset="0"/>
                <a:cs typeface="Times New Roman" pitchFamily="18" charset="0"/>
              </a:rPr>
              <a:t>		A. 30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endParaRPr lang="en-US" sz="3000" dirty="0">
              <a:latin typeface="Times New Roman" pitchFamily="18" charset="0"/>
              <a:cs typeface="Times New Roman" pitchFamily="18" charset="0"/>
            </a:endParaRPr>
          </a:p>
          <a:p>
            <a:pPr marL="514350" indent="-514350">
              <a:buNone/>
            </a:pPr>
            <a:r>
              <a:rPr lang="en-US" sz="3000" dirty="0">
                <a:latin typeface="Times New Roman" pitchFamily="18" charset="0"/>
                <a:cs typeface="Times New Roman" pitchFamily="18" charset="0"/>
              </a:rPr>
              <a:t>		B. 40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endParaRPr lang="en-US" sz="3000" dirty="0">
              <a:latin typeface="Times New Roman" pitchFamily="18" charset="0"/>
              <a:cs typeface="Times New Roman" pitchFamily="18" charset="0"/>
            </a:endParaRPr>
          </a:p>
          <a:p>
            <a:pPr marL="514350" indent="-514350">
              <a:buNone/>
            </a:pPr>
            <a:r>
              <a:rPr lang="en-US" sz="3000" dirty="0">
                <a:latin typeface="Times New Roman" pitchFamily="18" charset="0"/>
                <a:cs typeface="Times New Roman" pitchFamily="18" charset="0"/>
              </a:rPr>
              <a:t>		C. 70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endParaRPr lang="en-US" sz="3000" dirty="0">
              <a:latin typeface="Times New Roman" pitchFamily="18" charset="0"/>
              <a:cs typeface="Times New Roman" pitchFamily="18" charset="0"/>
            </a:endParaRPr>
          </a:p>
          <a:p>
            <a:pPr marL="514350" indent="-514350">
              <a:buNone/>
            </a:pPr>
            <a:r>
              <a:rPr lang="en-US" sz="3000" dirty="0">
                <a:latin typeface="Times New Roman" pitchFamily="18" charset="0"/>
                <a:cs typeface="Times New Roman" pitchFamily="18" charset="0"/>
              </a:rPr>
              <a:t>		D. 100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endParaRPr lang="vi-VN" sz="3000" dirty="0">
              <a:latin typeface="Times New Roman" pitchFamily="18" charset="0"/>
              <a:cs typeface="Times New Roman" pitchFamily="18" charset="0"/>
            </a:endParaRPr>
          </a:p>
        </p:txBody>
      </p:sp>
      <p:sp>
        <p:nvSpPr>
          <p:cNvPr id="5" name="Title 4"/>
          <p:cNvSpPr>
            <a:spLocks noGrp="1"/>
          </p:cNvSpPr>
          <p:nvPr>
            <p:ph type="title"/>
          </p:nvPr>
        </p:nvSpPr>
        <p:spPr>
          <a:xfrm>
            <a:off x="457200" y="228600"/>
            <a:ext cx="8229600" cy="838200"/>
          </a:xfrm>
        </p:spPr>
        <p:txBody>
          <a:bodyPr>
            <a:normAutofit/>
          </a:bodyPr>
          <a:lstStyle/>
          <a:p>
            <a:pPr algn="ctr"/>
            <a:r>
              <a:rPr lang="en-US" sz="4000" b="1" dirty="0">
                <a:solidFill>
                  <a:srgbClr val="FF0000"/>
                </a:solidFill>
                <a:latin typeface="Times New Roman" pitchFamily="18" charset="0"/>
                <a:cs typeface="Times New Roman" pitchFamily="18" charset="0"/>
              </a:rPr>
              <a:t>CỦNG CỐ</a:t>
            </a:r>
            <a:endParaRPr lang="vi-VN" sz="4000" b="1" dirty="0">
              <a:solidFill>
                <a:srgbClr val="FF0000"/>
              </a:solidFill>
              <a:latin typeface="Times New Roman" pitchFamily="18" charset="0"/>
              <a:cs typeface="Times New Roman" pitchFamily="18" charset="0"/>
            </a:endParaRPr>
          </a:p>
        </p:txBody>
      </p:sp>
      <p:sp>
        <p:nvSpPr>
          <p:cNvPr id="4" name="Right Arrow 3"/>
          <p:cNvSpPr/>
          <p:nvPr/>
        </p:nvSpPr>
        <p:spPr>
          <a:xfrm>
            <a:off x="381000" y="2819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p:spPr>
        <p:txBody>
          <a:bodyPr>
            <a:normAutofit/>
          </a:bodyPr>
          <a:lstStyle/>
          <a:p>
            <a:pPr>
              <a:buNone/>
            </a:pPr>
            <a:r>
              <a:rPr lang="en-US" sz="3000" b="1" i="1" u="sng" dirty="0" err="1">
                <a:latin typeface="Times New Roman" pitchFamily="18" charset="0"/>
                <a:cs typeface="Times New Roman" pitchFamily="18" charset="0"/>
              </a:rPr>
              <a:t>Câu</a:t>
            </a:r>
            <a:r>
              <a:rPr lang="en-US" sz="3000" b="1" i="1" u="sng" dirty="0">
                <a:latin typeface="Times New Roman" pitchFamily="18" charset="0"/>
                <a:cs typeface="Times New Roman" pitchFamily="18" charset="0"/>
              </a:rPr>
              <a:t> 5:</a:t>
            </a:r>
            <a:r>
              <a:rPr lang="en-US" sz="3000" dirty="0">
                <a:latin typeface="Times New Roman" pitchFamily="18" charset="0"/>
                <a:cs typeface="Times New Roman" pitchFamily="18" charset="0"/>
              </a:rPr>
              <a:t> Tốc </a:t>
            </a:r>
            <a:r>
              <a:rPr lang="vi-VN" sz="3000" dirty="0">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chiến</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đấu</a:t>
            </a:r>
            <a:r>
              <a:rPr lang="en-US" sz="3000" dirty="0">
                <a:latin typeface="Times New Roman" pitchFamily="18" charset="0"/>
                <a:cs typeface="Times New Roman" pitchFamily="18" charset="0"/>
              </a:rPr>
              <a:t> của </a:t>
            </a:r>
            <a:r>
              <a:rPr lang="en-US" sz="3000" dirty="0" err="1">
                <a:latin typeface="Times New Roman" pitchFamily="18" charset="0"/>
                <a:cs typeface="Times New Roman" pitchFamily="18" charset="0"/>
              </a:rPr>
              <a:t>súng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liên</a:t>
            </a:r>
            <a:r>
              <a:rPr lang="en-US" sz="3000" dirty="0">
                <a:latin typeface="Times New Roman" pitchFamily="18" charset="0"/>
                <a:cs typeface="Times New Roman" pitchFamily="18" charset="0"/>
              </a:rPr>
              <a:t> AK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a:t>
            </a:r>
          </a:p>
          <a:p>
            <a:pPr marL="514350" indent="-514350">
              <a:buNone/>
            </a:pPr>
            <a:r>
              <a:rPr lang="en-US" sz="3000" dirty="0">
                <a:latin typeface="Times New Roman" pitchFamily="18" charset="0"/>
                <a:cs typeface="Times New Roman" pitchFamily="18" charset="0"/>
              </a:rPr>
              <a:t>		A. 80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endParaRPr lang="en-US" sz="3000" dirty="0">
              <a:latin typeface="Times New Roman" pitchFamily="18" charset="0"/>
              <a:cs typeface="Times New Roman" pitchFamily="18" charset="0"/>
            </a:endParaRPr>
          </a:p>
          <a:p>
            <a:pPr marL="514350" indent="-514350">
              <a:buNone/>
            </a:pPr>
            <a:r>
              <a:rPr lang="en-US" sz="3000" dirty="0">
                <a:latin typeface="Times New Roman" pitchFamily="18" charset="0"/>
                <a:cs typeface="Times New Roman" pitchFamily="18" charset="0"/>
              </a:rPr>
              <a:t>		B. 90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endParaRPr lang="en-US" sz="3000" dirty="0">
              <a:latin typeface="Times New Roman" pitchFamily="18" charset="0"/>
              <a:cs typeface="Times New Roman" pitchFamily="18" charset="0"/>
            </a:endParaRPr>
          </a:p>
          <a:p>
            <a:pPr marL="514350" indent="-514350">
              <a:buNone/>
            </a:pPr>
            <a:r>
              <a:rPr lang="en-US" sz="3000" dirty="0">
                <a:latin typeface="Times New Roman" pitchFamily="18" charset="0"/>
                <a:cs typeface="Times New Roman" pitchFamily="18" charset="0"/>
              </a:rPr>
              <a:t>		C. 100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endParaRPr lang="en-US" sz="3000" dirty="0">
              <a:latin typeface="Times New Roman" pitchFamily="18" charset="0"/>
              <a:cs typeface="Times New Roman" pitchFamily="18" charset="0"/>
            </a:endParaRPr>
          </a:p>
          <a:p>
            <a:pPr marL="514350" indent="-514350">
              <a:buNone/>
            </a:pPr>
            <a:r>
              <a:rPr lang="en-US" sz="3000" dirty="0">
                <a:latin typeface="Times New Roman" pitchFamily="18" charset="0"/>
                <a:cs typeface="Times New Roman" pitchFamily="18" charset="0"/>
              </a:rPr>
              <a:t>		D. 600 </a:t>
            </a:r>
            <a:r>
              <a:rPr lang="en-US" sz="3000" dirty="0" err="1">
                <a:latin typeface="Times New Roman" pitchFamily="18" charset="0"/>
                <a:cs typeface="Times New Roman" pitchFamily="18" charset="0"/>
              </a:rPr>
              <a:t>viên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endParaRPr lang="vi-VN" sz="3000" dirty="0">
              <a:latin typeface="Times New Roman" pitchFamily="18" charset="0"/>
              <a:cs typeface="Times New Roman" pitchFamily="18" charset="0"/>
            </a:endParaRPr>
          </a:p>
        </p:txBody>
      </p:sp>
      <p:sp>
        <p:nvSpPr>
          <p:cNvPr id="5" name="Title 4"/>
          <p:cNvSpPr>
            <a:spLocks noGrp="1"/>
          </p:cNvSpPr>
          <p:nvPr>
            <p:ph type="title"/>
          </p:nvPr>
        </p:nvSpPr>
        <p:spPr>
          <a:xfrm>
            <a:off x="457200" y="228600"/>
            <a:ext cx="8229600" cy="838200"/>
          </a:xfrm>
        </p:spPr>
        <p:txBody>
          <a:bodyPr>
            <a:normAutofit/>
          </a:bodyPr>
          <a:lstStyle/>
          <a:p>
            <a:pPr algn="ctr"/>
            <a:r>
              <a:rPr lang="en-US" sz="4000" b="1" dirty="0">
                <a:solidFill>
                  <a:srgbClr val="FF0000"/>
                </a:solidFill>
                <a:latin typeface="Times New Roman" pitchFamily="18" charset="0"/>
                <a:cs typeface="Times New Roman" pitchFamily="18" charset="0"/>
              </a:rPr>
              <a:t>CỦNG CỐ</a:t>
            </a:r>
            <a:endParaRPr lang="vi-VN" sz="4000" b="1" dirty="0">
              <a:solidFill>
                <a:srgbClr val="FF0000"/>
              </a:solidFill>
              <a:latin typeface="Times New Roman" pitchFamily="18" charset="0"/>
              <a:cs typeface="Times New Roman" pitchFamily="18" charset="0"/>
            </a:endParaRPr>
          </a:p>
        </p:txBody>
      </p:sp>
      <p:sp>
        <p:nvSpPr>
          <p:cNvPr id="4" name="Right Arrow 3"/>
          <p:cNvSpPr/>
          <p:nvPr/>
        </p:nvSpPr>
        <p:spPr>
          <a:xfrm>
            <a:off x="457200" y="33528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343400" cy="6248400"/>
          </a:xfrm>
        </p:spPr>
        <p:txBody>
          <a:bodyPr>
            <a:normAutofit lnSpcReduction="10000"/>
          </a:bodyPr>
          <a:lstStyle/>
          <a:p>
            <a:pPr>
              <a:buNone/>
            </a:pPr>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dẻo</a:t>
            </a:r>
            <a:r>
              <a:rPr lang="en-US" b="1" dirty="0">
                <a:latin typeface="Times New Roman" pitchFamily="18" charset="0"/>
                <a:cs typeface="Times New Roman" pitchFamily="18" charset="0"/>
              </a:rPr>
              <a:t> C4</a:t>
            </a:r>
          </a:p>
          <a:p>
            <a:r>
              <a:rPr lang="vi-VN" sz="1900" dirty="0"/>
              <a:t>Thuốc nổ dẻo </a:t>
            </a:r>
            <a:r>
              <a:rPr lang="vi-VN" sz="1900" dirty="0">
                <a:hlinkClick r:id="rId2" tooltip="C-4"/>
              </a:rPr>
              <a:t>C4</a:t>
            </a:r>
            <a:r>
              <a:rPr lang="vi-VN" sz="1900" dirty="0"/>
              <a:t> là hỗn hợp có thành phần 85% </a:t>
            </a:r>
            <a:r>
              <a:rPr lang="vi-VN" sz="1900" dirty="0">
                <a:hlinkClick r:id="rId3" tooltip="RDX"/>
              </a:rPr>
              <a:t>hexogen</a:t>
            </a:r>
            <a:r>
              <a:rPr lang="vi-VN" sz="1900" dirty="0"/>
              <a:t>, 15% </a:t>
            </a:r>
            <a:r>
              <a:rPr lang="vi-VN" sz="1900" dirty="0">
                <a:hlinkClick r:id="rId4" tooltip="Xăng crep (trang chưa được viết)"/>
              </a:rPr>
              <a:t>xăng crep</a:t>
            </a:r>
            <a:r>
              <a:rPr lang="vi-VN" sz="1900" dirty="0"/>
              <a:t>, có dạng dẻo dễ nhào nặn.</a:t>
            </a:r>
          </a:p>
          <a:p>
            <a:pPr>
              <a:buNone/>
            </a:pPr>
            <a:r>
              <a:rPr lang="en-US" sz="1900" dirty="0"/>
              <a:t>         + </a:t>
            </a:r>
            <a:r>
              <a:rPr lang="vi-VN" sz="1900" dirty="0"/>
              <a:t>Tính năng: va đập cọ xát an toàn, đốt khó cháy. Không hút ẩm, không tan trong nước, không tác dụng với kim loại. Gây nổ bằng kíp số 8.</a:t>
            </a:r>
          </a:p>
          <a:p>
            <a:pPr>
              <a:buNone/>
            </a:pPr>
            <a:r>
              <a:rPr lang="en-US" sz="1900" dirty="0"/>
              <a:t>         + </a:t>
            </a:r>
            <a:r>
              <a:rPr lang="vi-VN" sz="1900" dirty="0"/>
              <a:t>Công dụng: uy lực nổ lớn hơn TNT nên thường làm lượng nổ, nhồi vào </a:t>
            </a:r>
            <a:r>
              <a:rPr lang="vi-VN" sz="1900" dirty="0">
                <a:hlinkClick r:id="rId5" tooltip="Đạn lõm (trang chưa được viết)"/>
              </a:rPr>
              <a:t>đạn lõm</a:t>
            </a:r>
            <a:r>
              <a:rPr lang="vi-VN" sz="1900" dirty="0"/>
              <a:t>. Với tính dẻo dễ nặn theo mọi hình thù nên thường dùng trong công trình </a:t>
            </a:r>
            <a:r>
              <a:rPr lang="vi-VN" sz="1900" dirty="0">
                <a:hlinkClick r:id="rId6" tooltip="Công binh"/>
              </a:rPr>
              <a:t>công binh</a:t>
            </a:r>
            <a:r>
              <a:rPr lang="vi-VN" sz="1900" dirty="0"/>
              <a:t>, sử dụng phá hoại công trình.</a:t>
            </a:r>
          </a:p>
          <a:p>
            <a:pPr>
              <a:buNone/>
            </a:pPr>
            <a:r>
              <a:rPr lang="en-US" sz="1900" dirty="0"/>
              <a:t>          + </a:t>
            </a:r>
            <a:r>
              <a:rPr lang="vi-VN" sz="1900" dirty="0"/>
              <a:t>Uy lực sát thương: Đối với thuốc nổ TNT thì 4200–7000 m/s còn đối với C4 thì 7380 m/s. Nó không bị đạn súng trường gây nổ, Nó thường được làm thành từng bánh có khối lượng 200g hoặc 400g. Nó tự động nổ từ 202</a:t>
            </a:r>
            <a:r>
              <a:rPr lang="vi-VN" sz="1900" baseline="30000" dirty="0"/>
              <a:t>o</a:t>
            </a:r>
            <a:r>
              <a:rPr lang="vi-VN" sz="1900" dirty="0"/>
              <a:t>C trở lên.</a:t>
            </a:r>
            <a:endParaRPr lang="en-US" sz="1900" b="1" dirty="0">
              <a:cs typeface="Times New Roman" pitchFamily="18" charset="0"/>
            </a:endParaRPr>
          </a:p>
          <a:p>
            <a:pPr>
              <a:buNone/>
            </a:pPr>
            <a:endParaRPr lang="vi-VN" dirty="0"/>
          </a:p>
        </p:txBody>
      </p:sp>
      <p:pic>
        <p:nvPicPr>
          <p:cNvPr id="6146" name="Picture 2" descr="C:\Users\Administrator\Desktop\TN C4.jpg"/>
          <p:cNvPicPr>
            <a:picLocks noChangeAspect="1" noChangeArrowheads="1"/>
          </p:cNvPicPr>
          <p:nvPr/>
        </p:nvPicPr>
        <p:blipFill>
          <a:blip r:embed="rId7"/>
          <a:srcRect/>
          <a:stretch>
            <a:fillRect/>
          </a:stretch>
        </p:blipFill>
        <p:spPr bwMode="auto">
          <a:xfrm>
            <a:off x="4953000" y="304800"/>
            <a:ext cx="3962400" cy="2438400"/>
          </a:xfrm>
          <a:prstGeom prst="rect">
            <a:avLst/>
          </a:prstGeom>
          <a:noFill/>
        </p:spPr>
      </p:pic>
      <p:pic>
        <p:nvPicPr>
          <p:cNvPr id="6147" name="Picture 3" descr="C:\Users\Administrator\Desktop\VNEDemolition-1488443738.jpg"/>
          <p:cNvPicPr>
            <a:picLocks noChangeAspect="1" noChangeArrowheads="1"/>
          </p:cNvPicPr>
          <p:nvPr/>
        </p:nvPicPr>
        <p:blipFill>
          <a:blip r:embed="rId8"/>
          <a:srcRect/>
          <a:stretch>
            <a:fillRect/>
          </a:stretch>
        </p:blipFill>
        <p:spPr bwMode="auto">
          <a:xfrm>
            <a:off x="4953000" y="3276600"/>
            <a:ext cx="3886200" cy="2590800"/>
          </a:xfrm>
          <a:prstGeom prst="rect">
            <a:avLst/>
          </a:prstGeom>
          <a:noFill/>
        </p:spPr>
      </p:pic>
      <p:sp>
        <p:nvSpPr>
          <p:cNvPr id="6" name="Title 1"/>
          <p:cNvSpPr>
            <a:spLocks noGrp="1"/>
          </p:cNvSpPr>
          <p:nvPr>
            <p:ph type="title"/>
          </p:nvPr>
        </p:nvSpPr>
        <p:spPr>
          <a:xfrm>
            <a:off x="4648200" y="5943600"/>
            <a:ext cx="4495800" cy="457200"/>
          </a:xfrm>
        </p:spPr>
        <p:txBody>
          <a:bodyPr>
            <a:noAutofit/>
          </a:bodyPr>
          <a:lstStyle/>
          <a:p>
            <a:pPr algn="ctr"/>
            <a:r>
              <a:rPr lang="en-US" sz="2000" b="1" dirty="0" err="1">
                <a:solidFill>
                  <a:srgbClr val="FF0000"/>
                </a:solidFill>
                <a:latin typeface="Times New Roman" pitchFamily="18" charset="0"/>
                <a:cs typeface="Times New Roman" pitchFamily="18" charset="0"/>
              </a:rPr>
              <a:t>Phá</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hủy</a:t>
            </a:r>
            <a:r>
              <a:rPr lang="en-US" sz="2000" b="1" dirty="0">
                <a:solidFill>
                  <a:srgbClr val="FF0000"/>
                </a:solidFill>
                <a:latin typeface="Times New Roman" pitchFamily="18" charset="0"/>
                <a:cs typeface="Times New Roman" pitchFamily="18" charset="0"/>
              </a:rPr>
              <a:t> công </a:t>
            </a:r>
            <a:r>
              <a:rPr lang="en-US" sz="2000" b="1" dirty="0" err="1">
                <a:solidFill>
                  <a:srgbClr val="FF0000"/>
                </a:solidFill>
                <a:latin typeface="Times New Roman" pitchFamily="18" charset="0"/>
                <a:cs typeface="Times New Roman" pitchFamily="18" charset="0"/>
              </a:rPr>
              <a:t>trình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bằng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thuốc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nổ</a:t>
            </a:r>
            <a:r>
              <a:rPr lang="en-US" sz="2000" b="1" dirty="0">
                <a:solidFill>
                  <a:srgbClr val="FF0000"/>
                </a:solidFill>
                <a:latin typeface="Times New Roman" pitchFamily="18" charset="0"/>
                <a:cs typeface="Times New Roman" pitchFamily="18" charset="0"/>
              </a:rPr>
              <a:t> C4</a:t>
            </a:r>
            <a:endParaRPr lang="vi-VN" sz="2000" b="1" dirty="0">
              <a:solidFill>
                <a:srgbClr val="FF0000"/>
              </a:solidFill>
              <a:latin typeface="Times New Roman" pitchFamily="18" charset="0"/>
              <a:cs typeface="Times New Roman" pitchFamily="18" charset="0"/>
            </a:endParaRPr>
          </a:p>
        </p:txBody>
      </p:sp>
      <p:sp>
        <p:nvSpPr>
          <p:cNvPr id="7" name="Title 1"/>
          <p:cNvSpPr txBox="1">
            <a:spLocks/>
          </p:cNvSpPr>
          <p:nvPr/>
        </p:nvSpPr>
        <p:spPr>
          <a:xfrm>
            <a:off x="4648200" y="2743200"/>
            <a:ext cx="4495800" cy="4572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Thuốc</a:t>
            </a:r>
            <a:r>
              <a:rPr kumimoji="0" lang="en-US"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nổ</a:t>
            </a:r>
            <a:r>
              <a:rPr kumimoji="0" lang="en-US"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C4</a:t>
            </a:r>
            <a:endParaRPr kumimoji="0" lang="vi-VN" sz="2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114800" cy="5867400"/>
          </a:xfrm>
        </p:spPr>
        <p:txBody>
          <a:bodyPr>
            <a:normAutofit fontScale="92500" lnSpcReduction="20000"/>
          </a:bodyPr>
          <a:lstStyle/>
          <a:p>
            <a:pPr>
              <a:buNone/>
            </a:pPr>
            <a:r>
              <a:rPr lang="en-US" sz="2800" b="1" dirty="0">
                <a:latin typeface="Times New Roman" pitchFamily="18" charset="0"/>
                <a:cs typeface="Times New Roman" pitchFamily="18" charset="0"/>
              </a:rPr>
              <a:t>d. </a:t>
            </a:r>
            <a:r>
              <a:rPr lang="en-US" sz="2800" b="1" dirty="0" err="1">
                <a:latin typeface="Times New Roman" pitchFamily="18" charset="0"/>
                <a:cs typeface="Times New Roman" pitchFamily="18" charset="0"/>
              </a:rPr>
              <a:t>Thuốc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nổ</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đ</a:t>
            </a:r>
            <a:r>
              <a:rPr lang="en-US" sz="2800" b="1" dirty="0">
                <a:latin typeface="Times New Roman" pitchFamily="18" charset="0"/>
                <a:cs typeface="Times New Roman" pitchFamily="18" charset="0"/>
              </a:rPr>
              <a:t>en </a:t>
            </a:r>
          </a:p>
          <a:p>
            <a:pPr algn="just"/>
            <a:r>
              <a:rPr lang="vi-VN" dirty="0">
                <a:latin typeface="Times New Roman" pitchFamily="18" charset="0"/>
                <a:cs typeface="Times New Roman" pitchFamily="18" charset="0"/>
              </a:rPr>
              <a:t>Là loại thuốc nổ hỗn hợp dạng bột vụn màu đen hay xanh thẫm, dạng viên nhỏ đường kính 5–10 mm, khói độc, thành phần của thuốc nổ gồm 75% </a:t>
            </a:r>
            <a:r>
              <a:rPr lang="vi-VN" dirty="0">
                <a:latin typeface="Times New Roman" pitchFamily="18" charset="0"/>
                <a:cs typeface="Times New Roman" pitchFamily="18" charset="0"/>
                <a:hlinkClick r:id="rId2" tooltip="Kali nitrat"/>
              </a:rPr>
              <a:t>nitrat kali</a:t>
            </a:r>
            <a:r>
              <a:rPr lang="vi-VN" dirty="0">
                <a:latin typeface="Times New Roman" pitchFamily="18" charset="0"/>
                <a:cs typeface="Times New Roman" pitchFamily="18" charset="0"/>
              </a:rPr>
              <a:t>, 15% </a:t>
            </a:r>
            <a:r>
              <a:rPr lang="vi-VN" dirty="0">
                <a:latin typeface="Times New Roman" pitchFamily="18" charset="0"/>
                <a:cs typeface="Times New Roman" pitchFamily="18" charset="0"/>
                <a:hlinkClick r:id="rId3" tooltip="Cacbon"/>
              </a:rPr>
              <a:t>cacbon</a:t>
            </a:r>
            <a:r>
              <a:rPr lang="vi-VN" dirty="0">
                <a:latin typeface="Times New Roman" pitchFamily="18" charset="0"/>
                <a:cs typeface="Times New Roman" pitchFamily="18" charset="0"/>
              </a:rPr>
              <a:t>, 10% </a:t>
            </a:r>
            <a:r>
              <a:rPr lang="vi-VN" dirty="0">
                <a:latin typeface="Times New Roman" pitchFamily="18" charset="0"/>
                <a:cs typeface="Times New Roman" pitchFamily="18" charset="0"/>
                <a:hlinkClick r:id="rId4" tooltip="Lưu huỳnh"/>
              </a:rPr>
              <a:t>lưu huỳnh</a:t>
            </a:r>
            <a:r>
              <a:rPr lang="vi-VN" dirty="0">
                <a:latin typeface="Times New Roman" pitchFamily="18" charset="0"/>
                <a:cs typeface="Times New Roman" pitchFamily="18" charset="0"/>
              </a:rPr>
              <a:t>.</a:t>
            </a:r>
          </a:p>
          <a:p>
            <a:pPr algn="just"/>
            <a:r>
              <a:rPr lang="vi-VN" dirty="0">
                <a:latin typeface="Times New Roman" pitchFamily="18" charset="0"/>
                <a:cs typeface="Times New Roman" pitchFamily="18" charset="0"/>
              </a:rPr>
              <a:t>Tính năng: rất dễ bắt lửa, chỉ cần tàn lửa cũng làm thuốc bốc cháy và nổ. Rất dễ hút ẩm, bị ẩm nhiều không sử dụng được.</a:t>
            </a:r>
          </a:p>
          <a:p>
            <a:pPr algn="just"/>
            <a:r>
              <a:rPr lang="vi-VN" dirty="0">
                <a:latin typeface="Times New Roman" pitchFamily="18" charset="0"/>
                <a:cs typeface="Times New Roman" pitchFamily="18" charset="0"/>
              </a:rPr>
              <a:t>Công dụng: làm thuốc dẫn lửa trong </a:t>
            </a:r>
            <a:r>
              <a:rPr lang="vi-VN" dirty="0">
                <a:latin typeface="Times New Roman" pitchFamily="18" charset="0"/>
                <a:cs typeface="Times New Roman" pitchFamily="18" charset="0"/>
                <a:hlinkClick r:id="rId5" tooltip="Dây cháy chậm (trang chưa được viết)"/>
              </a:rPr>
              <a:t>dây cháy chậm</a:t>
            </a:r>
            <a:r>
              <a:rPr lang="vi-VN" dirty="0">
                <a:latin typeface="Times New Roman" pitchFamily="18" charset="0"/>
                <a:cs typeface="Times New Roman" pitchFamily="18" charset="0"/>
              </a:rPr>
              <a:t>, làm </a:t>
            </a:r>
            <a:r>
              <a:rPr lang="vi-VN" dirty="0">
                <a:latin typeface="Times New Roman" pitchFamily="18" charset="0"/>
                <a:cs typeface="Times New Roman" pitchFamily="18" charset="0"/>
                <a:hlinkClick r:id="rId6" tooltip="Thuốc phóng"/>
              </a:rPr>
              <a:t>thuốc phóng</a:t>
            </a:r>
            <a:r>
              <a:rPr lang="vi-VN" dirty="0">
                <a:latin typeface="Times New Roman" pitchFamily="18" charset="0"/>
                <a:cs typeface="Times New Roman" pitchFamily="18" charset="0"/>
              </a:rPr>
              <a:t> trong phóng đá, mìn, đầu đạn, </a:t>
            </a:r>
            <a:r>
              <a:rPr lang="vi-VN" dirty="0">
                <a:latin typeface="Times New Roman" pitchFamily="18" charset="0"/>
                <a:cs typeface="Times New Roman" pitchFamily="18" charset="0"/>
                <a:hlinkClick r:id="rId7" tooltip="Rốc két"/>
              </a:rPr>
              <a:t>rốc két</a:t>
            </a:r>
            <a:r>
              <a:rPr lang="vi-VN" dirty="0">
                <a:latin typeface="Times New Roman" pitchFamily="18" charset="0"/>
                <a:cs typeface="Times New Roman" pitchFamily="18" charset="0"/>
              </a:rPr>
              <a:t>, </a:t>
            </a:r>
            <a:r>
              <a:rPr lang="vi-VN" dirty="0">
                <a:latin typeface="Times New Roman" pitchFamily="18" charset="0"/>
                <a:cs typeface="Times New Roman" pitchFamily="18" charset="0"/>
                <a:hlinkClick r:id="rId8" tooltip="Tên lửa"/>
              </a:rPr>
              <a:t>tên lửa</a:t>
            </a:r>
            <a:r>
              <a:rPr lang="vi-VN" dirty="0">
                <a:latin typeface="Times New Roman" pitchFamily="18" charset="0"/>
                <a:cs typeface="Times New Roman" pitchFamily="18" charset="0"/>
              </a:rPr>
              <a:t>...</a:t>
            </a:r>
          </a:p>
          <a:p>
            <a:pPr>
              <a:buNone/>
            </a:pPr>
            <a:endParaRPr lang="vi-VN" dirty="0">
              <a:latin typeface="Times New Roman" pitchFamily="18" charset="0"/>
              <a:cs typeface="Times New Roman" pitchFamily="18" charset="0"/>
            </a:endParaRPr>
          </a:p>
        </p:txBody>
      </p:sp>
      <p:pic>
        <p:nvPicPr>
          <p:cNvPr id="1026" name="Picture 2" descr="C:\Users\Administrator\Desktop\TN.Đen.png"/>
          <p:cNvPicPr>
            <a:picLocks noChangeAspect="1" noChangeArrowheads="1"/>
          </p:cNvPicPr>
          <p:nvPr/>
        </p:nvPicPr>
        <p:blipFill>
          <a:blip r:embed="rId9"/>
          <a:srcRect/>
          <a:stretch>
            <a:fillRect/>
          </a:stretch>
        </p:blipFill>
        <p:spPr bwMode="auto">
          <a:xfrm>
            <a:off x="4648200" y="304800"/>
            <a:ext cx="4267200" cy="2895600"/>
          </a:xfrm>
          <a:prstGeom prst="rect">
            <a:avLst/>
          </a:prstGeom>
          <a:noFill/>
        </p:spPr>
      </p:pic>
      <p:pic>
        <p:nvPicPr>
          <p:cNvPr id="1027" name="Picture 3" descr="C:\Users\Administrator\Desktop\TNĐ.jpg"/>
          <p:cNvPicPr>
            <a:picLocks noChangeAspect="1" noChangeArrowheads="1"/>
          </p:cNvPicPr>
          <p:nvPr/>
        </p:nvPicPr>
        <p:blipFill>
          <a:blip r:embed="rId10"/>
          <a:srcRect/>
          <a:stretch>
            <a:fillRect/>
          </a:stretch>
        </p:blipFill>
        <p:spPr bwMode="auto">
          <a:xfrm>
            <a:off x="4648200" y="3352800"/>
            <a:ext cx="4267200" cy="304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pPr algn="ct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 VẬT CẢN</a:t>
            </a:r>
            <a:endParaRPr lang="vi-VN"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762000"/>
            <a:ext cx="3733800" cy="5867400"/>
          </a:xfrm>
        </p:spPr>
        <p:txBody>
          <a:bodyPr>
            <a:normAutofit/>
          </a:bodyPr>
          <a:lstStyle/>
          <a:p>
            <a:pPr>
              <a:buNone/>
            </a:pPr>
            <a:r>
              <a:rPr lang="en-US" b="1" dirty="0">
                <a:solidFill>
                  <a:srgbClr val="0070C0"/>
                </a:solidFill>
                <a:latin typeface="Times New Roman" pitchFamily="18" charset="0"/>
                <a:cs typeface="Times New Roman" pitchFamily="18" charset="0"/>
              </a:rPr>
              <a:t>1. </a:t>
            </a:r>
            <a:r>
              <a:rPr lang="en-US" b="1" dirty="0" err="1">
                <a:solidFill>
                  <a:srgbClr val="0070C0"/>
                </a:solidFill>
                <a:latin typeface="Times New Roman" pitchFamily="18" charset="0"/>
                <a:cs typeface="Times New Roman" pitchFamily="18" charset="0"/>
              </a:rPr>
              <a:t>Khái</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niệm</a:t>
            </a:r>
            <a:r>
              <a:rPr lang="en-US" b="1" dirty="0">
                <a:solidFill>
                  <a:srgbClr val="0070C0"/>
                </a:solidFill>
                <a:latin typeface="Times New Roman" pitchFamily="18" charset="0"/>
                <a:cs typeface="Times New Roman" pitchFamily="18" charset="0"/>
              </a:rPr>
              <a:t>   </a:t>
            </a:r>
          </a:p>
          <a:p>
            <a:pPr algn="just">
              <a:buNone/>
            </a:pP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vật thể nhân 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vi-VN" sz="2400" dirty="0">
                <a:latin typeface="Times New Roman" pitchFamily="18" charset="0"/>
                <a:cs typeface="Times New Roman" pitchFamily="18" charset="0"/>
              </a:rPr>
              <a:t> tự nhiên dùng để bố trí trên địa hình nhằm sát thương, ngăn cản, làm chậm hoặc hạn chế sự cơ động (vận động) và các hoạt động khác của đối phương. VC có nhiều loại: theo tính chất tác động có VC nổ (mìn, lượng nổ, vv.), VC không nổ (hào, vách, cọc, ụ, hàng rào, sông ngòi, vv.)</a:t>
            </a:r>
            <a:endParaRPr lang="vi-VN" sz="2400" b="1" dirty="0">
              <a:solidFill>
                <a:srgbClr val="0070C0"/>
              </a:solidFill>
              <a:latin typeface="Times New Roman" pitchFamily="18" charset="0"/>
              <a:cs typeface="Times New Roman" pitchFamily="18" charset="0"/>
            </a:endParaRPr>
          </a:p>
        </p:txBody>
      </p:sp>
      <p:pic>
        <p:nvPicPr>
          <p:cNvPr id="1026" name="Picture 2" descr="C:\Users\Administrator\Desktop\chông.jpg"/>
          <p:cNvPicPr>
            <a:picLocks noChangeAspect="1" noChangeArrowheads="1"/>
          </p:cNvPicPr>
          <p:nvPr/>
        </p:nvPicPr>
        <p:blipFill>
          <a:blip r:embed="rId2"/>
          <a:srcRect/>
          <a:stretch>
            <a:fillRect/>
          </a:stretch>
        </p:blipFill>
        <p:spPr bwMode="auto">
          <a:xfrm>
            <a:off x="4191000" y="762000"/>
            <a:ext cx="4661472" cy="2495550"/>
          </a:xfrm>
          <a:prstGeom prst="rect">
            <a:avLst/>
          </a:prstGeom>
          <a:noFill/>
        </p:spPr>
      </p:pic>
      <p:pic>
        <p:nvPicPr>
          <p:cNvPr id="1027" name="Picture 3" descr="C:\Users\Administrator\Desktop\thép gai.jpg"/>
          <p:cNvPicPr>
            <a:picLocks noChangeAspect="1" noChangeArrowheads="1"/>
          </p:cNvPicPr>
          <p:nvPr/>
        </p:nvPicPr>
        <p:blipFill>
          <a:blip r:embed="rId3"/>
          <a:srcRect/>
          <a:stretch>
            <a:fillRect/>
          </a:stretch>
        </p:blipFill>
        <p:spPr bwMode="auto">
          <a:xfrm>
            <a:off x="4267200" y="3810000"/>
            <a:ext cx="4648200" cy="2376488"/>
          </a:xfrm>
          <a:prstGeom prst="rect">
            <a:avLst/>
          </a:prstGeom>
          <a:noFill/>
        </p:spPr>
      </p:pic>
      <p:sp>
        <p:nvSpPr>
          <p:cNvPr id="6" name="Title 1"/>
          <p:cNvSpPr txBox="1">
            <a:spLocks/>
          </p:cNvSpPr>
          <p:nvPr/>
        </p:nvSpPr>
        <p:spPr>
          <a:xfrm>
            <a:off x="4800600" y="3352800"/>
            <a:ext cx="3505200" cy="381000"/>
          </a:xfrm>
          <a:prstGeom prst="rect">
            <a:avLst/>
          </a:prstGeom>
        </p:spPr>
        <p:txBody>
          <a:bodyPr vert="horz" lIns="0" rIns="0" bIns="0" anchor="b">
            <a:normAutofit/>
          </a:bodyPr>
          <a:lstStyle/>
          <a:p>
            <a:pPr lvl="0" algn="ctr">
              <a:spcBef>
                <a:spcPct val="0"/>
              </a:spcBef>
            </a:pPr>
            <a:r>
              <a:rPr lang="en-US" sz="2000" b="1"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BÃI CHÔNG</a:t>
            </a:r>
            <a:endParaRPr kumimoji="0" lang="vi-VN"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Rectangle 6"/>
          <p:cNvSpPr/>
          <p:nvPr/>
        </p:nvSpPr>
        <p:spPr>
          <a:xfrm>
            <a:off x="4343400" y="6248400"/>
            <a:ext cx="4572000" cy="400110"/>
          </a:xfrm>
          <a:prstGeom prst="rect">
            <a:avLst/>
          </a:prstGeom>
        </p:spPr>
        <p:txBody>
          <a:bodyPr wrap="square">
            <a:spAutoFit/>
          </a:bodyPr>
          <a:lstStyle/>
          <a:p>
            <a:pPr algn="ctr"/>
            <a:r>
              <a:rPr lang="en-US" sz="2000" b="1" dirty="0">
                <a:solidFill>
                  <a:srgbClr val="FF0000"/>
                </a:solidFill>
              </a:rPr>
              <a:t>HÀNG RÀO THÉP GAI</a:t>
            </a:r>
            <a:endParaRPr lang="vi-VN" sz="2000" b="1" dirty="0">
              <a:solidFill>
                <a:srgbClr val="FF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3867</TotalTime>
  <Words>3489</Words>
  <Application>Microsoft Office PowerPoint</Application>
  <PresentationFormat>On-screen Show (4:3)</PresentationFormat>
  <Paragraphs>290</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.VnTime</vt:lpstr>
      <vt:lpstr>Calibri</vt:lpstr>
      <vt:lpstr>Constantia</vt:lpstr>
      <vt:lpstr>Times New Roman</vt:lpstr>
      <vt:lpstr>Verdana</vt:lpstr>
      <vt:lpstr>VNI-Times</vt:lpstr>
      <vt:lpstr>Wingdings 2</vt:lpstr>
      <vt:lpstr>Flow</vt:lpstr>
      <vt:lpstr>PowerPoint Presentation</vt:lpstr>
      <vt:lpstr>TIẾT 4: CẤU TẠO, TÁC DỤNG, TÍNH NĂNG CỦA THUỐC NỔ, VẬT CẢN VÀ VŨ KHÍ TỰ TẠO</vt:lpstr>
      <vt:lpstr>I. THUỐC NỔ</vt:lpstr>
      <vt:lpstr>PowerPoint Presentation</vt:lpstr>
      <vt:lpstr>PowerPoint Presentation</vt:lpstr>
      <vt:lpstr>Công thức hóa học của TNT</vt:lpstr>
      <vt:lpstr>Phá hủy công trình bằng thuốc nổ C4</vt:lpstr>
      <vt:lpstr>PowerPoint Presentation</vt:lpstr>
      <vt:lpstr>II. VẬT CẢN</vt:lpstr>
      <vt:lpstr>PowerPoint Presentation</vt:lpstr>
      <vt:lpstr>Hầm chông</vt:lpstr>
      <vt:lpstr>Mìn chống tăng TM-62</vt:lpstr>
      <vt:lpstr>III. VŨ KHÍ TỰ TẠO</vt:lpstr>
      <vt:lpstr>PowerPoint Presentation</vt:lpstr>
      <vt:lpstr>PowerPoint Presentation</vt:lpstr>
      <vt:lpstr>Bẫy đá</vt:lpstr>
      <vt:lpstr>PowerPoint Presentation</vt:lpstr>
      <vt:lpstr> Một số hình ảnh VKTT có chất nổ </vt:lpstr>
      <vt:lpstr>PowerPoint Presentation</vt:lpstr>
      <vt:lpstr>PowerPoint Presentation</vt:lpstr>
      <vt:lpstr>TIẾT 5: GIỚI THIỆU MỘT SỐ LOẠI BINH KHÍ SÚNG BỘ BINH</vt:lpstr>
      <vt:lpstr>PowerPoint Presentation</vt:lpstr>
      <vt:lpstr>PowerPoint Presentation</vt:lpstr>
      <vt:lpstr>PowerPoint Presentation</vt:lpstr>
      <vt:lpstr>PowerPoint Presentation</vt:lpstr>
      <vt:lpstr>2. Súng B40</vt:lpstr>
      <vt:lpstr>PowerPoint Presentation</vt:lpstr>
      <vt:lpstr>PowerPoint Presentation</vt:lpstr>
      <vt:lpstr>PowerPoint Presentation</vt:lpstr>
      <vt:lpstr> Súng diệt tăng B41 do Liên Xô (trước đây) chế tạo gọi tắt là RPG-7. Cở nòng 40mm, một số nước dựa theo kiểu này sản xuất. Việt Nam gọi tắt là súng diệt tăng B41.</vt:lpstr>
      <vt:lpstr>PowerPoint Presentation</vt:lpstr>
      <vt:lpstr>PowerPoint Presentation</vt:lpstr>
      <vt:lpstr>2. Súng trường CKC (SKS)</vt:lpstr>
      <vt:lpstr> II. SÚNG TIỂU LIÊN AK                  </vt:lpstr>
      <vt:lpstr>PowerPoint Presentation</vt:lpstr>
      <vt:lpstr>PowerPoint Presentation</vt:lpstr>
      <vt:lpstr>PowerPoint Presentation</vt:lpstr>
      <vt:lpstr>PowerPoint Presentation</vt:lpstr>
      <vt:lpstr>- Tầm bắn hiệu quả: 400m</vt:lpstr>
      <vt:lpstr>PowerPoint Presentation</vt:lpstr>
      <vt:lpstr>Khối lượng của súng</vt:lpstr>
      <vt:lpstr>2. Cấu tạo súng Tiểu liên AK        Súng tiểu liên AK gồm 11 bộ phận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3.Tháo lắp súng thông thường</vt:lpstr>
      <vt:lpstr>PowerPoint Presentation</vt:lpstr>
      <vt:lpstr>CỦNG CỐ</vt:lpstr>
      <vt:lpstr>CỦNG CỐ</vt:lpstr>
      <vt:lpstr>CỦNG CỐ</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dc:creator>
  <cp:lastModifiedBy>Tùng Nguyễn</cp:lastModifiedBy>
  <cp:revision>151</cp:revision>
  <dcterms:created xsi:type="dcterms:W3CDTF">2021-11-23T08:35:11Z</dcterms:created>
  <dcterms:modified xsi:type="dcterms:W3CDTF">2024-02-24T00:35:23Z</dcterms:modified>
</cp:coreProperties>
</file>